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4"/>
  </p:sldMasterIdLst>
  <p:notesMasterIdLst>
    <p:notesMasterId r:id="rId48"/>
  </p:notesMasterIdLst>
  <p:sldIdLst>
    <p:sldId id="480" r:id="rId5"/>
    <p:sldId id="303" r:id="rId6"/>
    <p:sldId id="271" r:id="rId7"/>
    <p:sldId id="497" r:id="rId8"/>
    <p:sldId id="518" r:id="rId9"/>
    <p:sldId id="519" r:id="rId10"/>
    <p:sldId id="520" r:id="rId11"/>
    <p:sldId id="521" r:id="rId12"/>
    <p:sldId id="523" r:id="rId13"/>
    <p:sldId id="524" r:id="rId14"/>
    <p:sldId id="525" r:id="rId15"/>
    <p:sldId id="526" r:id="rId16"/>
    <p:sldId id="527" r:id="rId17"/>
    <p:sldId id="528" r:id="rId18"/>
    <p:sldId id="529" r:id="rId19"/>
    <p:sldId id="530" r:id="rId20"/>
    <p:sldId id="531" r:id="rId21"/>
    <p:sldId id="533" r:id="rId22"/>
    <p:sldId id="534" r:id="rId23"/>
    <p:sldId id="535" r:id="rId24"/>
    <p:sldId id="536" r:id="rId25"/>
    <p:sldId id="537" r:id="rId26"/>
    <p:sldId id="538" r:id="rId27"/>
    <p:sldId id="539" r:id="rId28"/>
    <p:sldId id="540" r:id="rId29"/>
    <p:sldId id="541" r:id="rId30"/>
    <p:sldId id="542" r:id="rId31"/>
    <p:sldId id="543" r:id="rId32"/>
    <p:sldId id="544" r:id="rId33"/>
    <p:sldId id="545" r:id="rId34"/>
    <p:sldId id="546" r:id="rId35"/>
    <p:sldId id="547" r:id="rId36"/>
    <p:sldId id="548" r:id="rId37"/>
    <p:sldId id="549" r:id="rId38"/>
    <p:sldId id="550" r:id="rId39"/>
    <p:sldId id="551" r:id="rId40"/>
    <p:sldId id="557" r:id="rId41"/>
    <p:sldId id="552" r:id="rId42"/>
    <p:sldId id="553" r:id="rId43"/>
    <p:sldId id="554" r:id="rId44"/>
    <p:sldId id="555" r:id="rId45"/>
    <p:sldId id="556" r:id="rId46"/>
    <p:sldId id="349" r:id="rId4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480"/>
            <p14:sldId id="303"/>
            <p14:sldId id="271"/>
            <p14:sldId id="497"/>
            <p14:sldId id="518"/>
            <p14:sldId id="519"/>
            <p14:sldId id="520"/>
            <p14:sldId id="521"/>
            <p14:sldId id="523"/>
            <p14:sldId id="524"/>
            <p14:sldId id="525"/>
            <p14:sldId id="526"/>
            <p14:sldId id="527"/>
            <p14:sldId id="528"/>
            <p14:sldId id="529"/>
            <p14:sldId id="530"/>
            <p14:sldId id="531"/>
            <p14:sldId id="533"/>
            <p14:sldId id="534"/>
            <p14:sldId id="535"/>
            <p14:sldId id="536"/>
            <p14:sldId id="537"/>
            <p14:sldId id="538"/>
            <p14:sldId id="539"/>
            <p14:sldId id="540"/>
            <p14:sldId id="541"/>
            <p14:sldId id="542"/>
            <p14:sldId id="543"/>
            <p14:sldId id="544"/>
            <p14:sldId id="545"/>
            <p14:sldId id="546"/>
            <p14:sldId id="547"/>
            <p14:sldId id="548"/>
            <p14:sldId id="549"/>
            <p14:sldId id="550"/>
            <p14:sldId id="551"/>
            <p14:sldId id="557"/>
            <p14:sldId id="552"/>
            <p14:sldId id="553"/>
            <p14:sldId id="554"/>
            <p14:sldId id="555"/>
            <p14:sldId id="556"/>
            <p14:sldId id="349"/>
          </p14:sldIdLst>
        </p14:section>
        <p14:section name="Untitled Section" id="{2F6AD2C2-46A9-4BC4-94FF-3A698A8E8EFB}">
          <p14:sldIdLst/>
        </p14:section>
      </p14:sectionLst>
    </p:ex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AEEF"/>
    <a:srgbClr val="FFD200"/>
    <a:srgbClr val="203E5F"/>
    <a:srgbClr val="F58221"/>
    <a:srgbClr val="000000"/>
    <a:srgbClr val="669BBC"/>
    <a:srgbClr val="2D3956"/>
    <a:srgbClr val="8E5A6D"/>
    <a:srgbClr val="FAC748"/>
    <a:srgbClr val="852F4A"/>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3738" autoAdjust="0"/>
  </p:normalViewPr>
  <p:slideViewPr>
    <p:cSldViewPr snapToGrid="0">
      <p:cViewPr varScale="1">
        <p:scale>
          <a:sx n="84" d="100"/>
          <a:sy n="84" d="100"/>
        </p:scale>
        <p:origin x="60" y="60"/>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notesMaster" Target="notesMasters/notesMaster1.xml"/><Relationship Id="rId8" Type="http://schemas.openxmlformats.org/officeDocument/2006/relationships/slide" Target="slides/slide4.xml"/><Relationship Id="rId51"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6/2/2024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extLst>
      <p:ext uri="{BB962C8B-B14F-4D97-AF65-F5344CB8AC3E}">
        <p14:creationId xmlns:p14="http://schemas.microsoft.com/office/powerpoint/2010/main" val="40463810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extLst>
      <p:ext uri="{BB962C8B-B14F-4D97-AF65-F5344CB8AC3E}">
        <p14:creationId xmlns:p14="http://schemas.microsoft.com/office/powerpoint/2010/main" val="400822032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a:t>
            </a:fld>
            <a:endParaRPr lang="en-US"/>
          </a:p>
        </p:txBody>
      </p:sp>
    </p:spTree>
    <p:extLst>
      <p:ext uri="{BB962C8B-B14F-4D97-AF65-F5344CB8AC3E}">
        <p14:creationId xmlns:p14="http://schemas.microsoft.com/office/powerpoint/2010/main" val="129708251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7AD86B2E-B702-4422-B277-3A08C7449694}" type="datetimeFigureOut">
              <a:rPr lang="en-US" smtClean="0"/>
              <a:t>6/2/2024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6/2/2024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AD86B2E-B702-4422-B277-3A08C7449694}" type="datetimeFigureOut">
              <a:rPr lang="en-US" smtClean="0"/>
              <a:t>6/2/2024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7AD86B2E-B702-4422-B277-3A08C7449694}" type="datetimeFigureOut">
              <a:rPr lang="en-US" smtClean="0"/>
              <a:t>6/2/2024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7AD86B2E-B702-4422-B277-3A08C7449694}" type="datetimeFigureOut">
              <a:rPr lang="en-US" smtClean="0"/>
              <a:t>6/2/2024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AD86B2E-B702-4422-B277-3A08C7449694}" type="datetimeFigureOut">
              <a:rPr lang="en-US" smtClean="0"/>
              <a:t>6/2/2024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AD86B2E-B702-4422-B277-3A08C7449694}" type="datetimeFigureOut">
              <a:rPr lang="en-US" smtClean="0"/>
              <a:t>6/2/2024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6/2/2024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6/2/2024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6/2/2024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6/2/2024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29_Title Slide">
    <p:spTree>
      <p:nvGrpSpPr>
        <p:cNvPr id="1" name=""/>
        <p:cNvGrpSpPr/>
        <p:nvPr/>
      </p:nvGrpSpPr>
      <p:grpSpPr>
        <a:xfrm>
          <a:off x="0" y="0"/>
          <a:ext cx="0" cy="0"/>
          <a:chOff x="0" y="0"/>
          <a:chExt cx="0" cy="0"/>
        </a:xfrm>
      </p:grpSpPr>
      <p:sp>
        <p:nvSpPr>
          <p:cNvPr id="7" name="Picture Placeholder 6"/>
          <p:cNvSpPr>
            <a:spLocks noGrp="1"/>
          </p:cNvSpPr>
          <p:nvPr>
            <p:ph type="pic" sz="quarter" idx="10"/>
          </p:nvPr>
        </p:nvSpPr>
        <p:spPr>
          <a:xfrm>
            <a:off x="1127760" y="1123950"/>
            <a:ext cx="9936480" cy="4610100"/>
          </a:xfrm>
          <a:custGeom>
            <a:avLst/>
            <a:gdLst>
              <a:gd name="connsiteX0" fmla="*/ 4992680 w 9936480"/>
              <a:gd name="connsiteY0" fmla="*/ 888184 h 4610100"/>
              <a:gd name="connsiteX1" fmla="*/ 9936480 w 9936480"/>
              <a:gd name="connsiteY1" fmla="*/ 888184 h 4610100"/>
              <a:gd name="connsiteX2" fmla="*/ 9936480 w 9936480"/>
              <a:gd name="connsiteY2" fmla="*/ 4610100 h 4610100"/>
              <a:gd name="connsiteX3" fmla="*/ 4992680 w 9936480"/>
              <a:gd name="connsiteY3" fmla="*/ 4610100 h 4610100"/>
              <a:gd name="connsiteX4" fmla="*/ 0 w 9936480"/>
              <a:gd name="connsiteY4" fmla="*/ 0 h 4610100"/>
              <a:gd name="connsiteX5" fmla="*/ 4943800 w 9936480"/>
              <a:gd name="connsiteY5" fmla="*/ 0 h 4610100"/>
              <a:gd name="connsiteX6" fmla="*/ 4943800 w 9936480"/>
              <a:gd name="connsiteY6" fmla="*/ 3721916 h 4610100"/>
              <a:gd name="connsiteX7" fmla="*/ 0 w 9936480"/>
              <a:gd name="connsiteY7" fmla="*/ 3721916 h 4610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936480" h="4610100">
                <a:moveTo>
                  <a:pt x="4992680" y="888184"/>
                </a:moveTo>
                <a:lnTo>
                  <a:pt x="9936480" y="888184"/>
                </a:lnTo>
                <a:lnTo>
                  <a:pt x="9936480" y="4610100"/>
                </a:lnTo>
                <a:lnTo>
                  <a:pt x="4992680" y="4610100"/>
                </a:lnTo>
                <a:close/>
                <a:moveTo>
                  <a:pt x="0" y="0"/>
                </a:moveTo>
                <a:lnTo>
                  <a:pt x="4943800" y="0"/>
                </a:lnTo>
                <a:lnTo>
                  <a:pt x="4943800" y="3721916"/>
                </a:lnTo>
                <a:lnTo>
                  <a:pt x="0" y="3721916"/>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image" Target="../media/image1.png"/><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7">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6/2/2024</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5" r:id="rId1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2.xml"/><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13.xml"/><Relationship Id="rId5" Type="http://schemas.openxmlformats.org/officeDocument/2006/relationships/image" Target="../media/image6.png"/><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4.xml"/></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4.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4.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4.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4.xml"/></Relationships>
</file>

<file path=ppt/slides/_rels/slide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4.xml"/></Relationships>
</file>

<file path=ppt/slides/_rels/slide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4.xml"/></Relationships>
</file>

<file path=ppt/slides/_rels/slide10.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5.png"/><Relationship Id="rId1" Type="http://schemas.openxmlformats.org/officeDocument/2006/relationships/slideLayout" Target="../slideLayouts/slideLayout14.xml"/></Relationships>
</file>

<file path=ppt/slides/_rels/slide1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4.xml"/></Relationships>
</file>

<file path=ppt/slides/_rels/slide1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4.xml"/></Relationships>
</file>

<file path=ppt/slides/_rels/slide1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4.xml"/></Relationships>
</file>

<file path=ppt/slides/_rels/slide1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4.xml"/></Relationships>
</file>

<file path=ppt/slides/_rels/slide1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4.xml"/></Relationships>
</file>

<file path=ppt/slides/_rels/slide1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4.xml"/></Relationships>
</file>

<file path=ppt/slides/_rels/slide1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5.png"/><Relationship Id="rId1" Type="http://schemas.openxmlformats.org/officeDocument/2006/relationships/slideLayout" Target="../slideLayouts/slideLayout14.xml"/></Relationships>
</file>

<file path=ppt/slides/_rels/slide1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4.xml"/></Relationships>
</file>

<file path=ppt/slides/_rels/slide1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4.xml"/></Relationships>
</file>

<file path=ppt/slides/_rels/slide2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4.xml"/></Relationships>
</file>

<file path=ppt/slides/_rels/slide2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4.xml"/></Relationships>
</file>

<file path=ppt/slides/_rels/slide2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4.xml"/></Relationships>
</file>

<file path=ppt/slides/_rels/slide2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4.xml"/></Relationships>
</file>

<file path=ppt/slides/_rels/slide2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4.xml"/></Relationships>
</file>

<file path=ppt/slides/_rels/slide2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4.xml"/></Relationships>
</file>

<file path=ppt/slides/_rels/slide2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4.xml"/></Relationships>
</file>

<file path=ppt/slides/_rels/slide2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4.xml"/></Relationships>
</file>

<file path=ppt/slides/_rels/slide2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4.xml"/></Relationships>
</file>

<file path=ppt/slides/_rels/slide2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4.xml"/></Relationships>
</file>

<file path=ppt/slides/_rels/slide3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4.xml"/></Relationships>
</file>

<file path=ppt/slides/_rels/slide3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4.xml"/></Relationships>
</file>

<file path=ppt/slides/_rels/slide3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4.xml"/></Relationships>
</file>

<file path=ppt/slides/_rels/slide3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4.xml"/></Relationships>
</file>

<file path=ppt/slides/_rels/slide3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4.xml"/></Relationships>
</file>

<file path=ppt/slides/_rels/slide3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4.xml"/></Relationships>
</file>

<file path=ppt/slides/_rels/slide3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4.xml"/></Relationships>
</file>

<file path=ppt/slides/_rels/slide3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4.xml"/></Relationships>
</file>

<file path=ppt/slides/_rels/slide3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4.xml"/></Relationships>
</file>

<file path=ppt/slides/_rels/slide3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4.xml"/></Relationships>
</file>

<file path=ppt/slides/_rels/slide4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4.xml"/></Relationships>
</file>

<file path=ppt/slides/_rels/slide4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4.xml"/></Relationships>
</file>

<file path=ppt/slides/_rels/slide4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4.xml"/></Relationships>
</file>

<file path=ppt/slides/_rels/slide4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jpeg"/><Relationship Id="rId1" Type="http://schemas.openxmlformats.org/officeDocument/2006/relationships/slideLayout" Target="../slideLayouts/slideLayout15.xml"/><Relationship Id="rId5" Type="http://schemas.openxmlformats.org/officeDocument/2006/relationships/image" Target="../media/image11.png"/><Relationship Id="rId4" Type="http://schemas.openxmlformats.org/officeDocument/2006/relationships/image" Target="../media/image11.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 name="TextBox 29"/>
          <p:cNvSpPr txBox="1"/>
          <p:nvPr/>
        </p:nvSpPr>
        <p:spPr>
          <a:xfrm>
            <a:off x="763270" y="3794125"/>
            <a:ext cx="5216525" cy="398780"/>
          </a:xfrm>
          <a:prstGeom prst="rect">
            <a:avLst/>
          </a:prstGeom>
          <a:noFill/>
        </p:spPr>
        <p:txBody>
          <a:bodyPr wrap="square" rtlCol="0">
            <a:spAutoFit/>
          </a:bodyPr>
          <a:lstStyle/>
          <a:p>
            <a:r>
              <a:rPr lang="en-US" sz="2000" dirty="0">
                <a:latin typeface="Alexandria" charset="0"/>
                <a:cs typeface="Alexandria" charset="0"/>
              </a:rPr>
              <a:t>Prepared by Dr. Majid </a:t>
            </a:r>
            <a:r>
              <a:rPr lang="en-US" sz="2000" dirty="0" err="1">
                <a:latin typeface="Alexandria" charset="0"/>
                <a:cs typeface="Alexandria" charset="0"/>
              </a:rPr>
              <a:t>Ghaleb</a:t>
            </a:r>
            <a:r>
              <a:rPr lang="en-US" sz="2000" dirty="0">
                <a:latin typeface="Alexandria" charset="0"/>
                <a:cs typeface="Alexandria" charset="0"/>
              </a:rPr>
              <a:t> Abdullah </a:t>
            </a:r>
          </a:p>
        </p:txBody>
      </p:sp>
      <p:sp>
        <p:nvSpPr>
          <p:cNvPr id="31" name="TextBox 30"/>
          <p:cNvSpPr txBox="1"/>
          <p:nvPr/>
        </p:nvSpPr>
        <p:spPr>
          <a:xfrm>
            <a:off x="329269" y="1670467"/>
            <a:ext cx="5645081" cy="769441"/>
          </a:xfrm>
          <a:prstGeom prst="rect">
            <a:avLst/>
          </a:prstGeom>
          <a:noFill/>
        </p:spPr>
        <p:txBody>
          <a:bodyPr wrap="square" rtlCol="0">
            <a:spAutoFit/>
          </a:bodyPr>
          <a:lstStyle/>
          <a:p>
            <a:r>
              <a:rPr lang="en-US" sz="4400" b="1" dirty="0">
                <a:solidFill>
                  <a:srgbClr val="00B0F0"/>
                </a:solidFill>
                <a:latin typeface="Alexandria" charset="0"/>
                <a:cs typeface="Alexandria" charset="0"/>
              </a:rPr>
              <a:t>Risk Management</a:t>
            </a:r>
          </a:p>
        </p:txBody>
      </p:sp>
      <p:sp>
        <p:nvSpPr>
          <p:cNvPr id="34" name="Rectangle: Rounded Corners 33"/>
          <p:cNvSpPr/>
          <p:nvPr/>
        </p:nvSpPr>
        <p:spPr>
          <a:xfrm>
            <a:off x="337633" y="5929382"/>
            <a:ext cx="3516608" cy="529167"/>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solidFill>
                  <a:schemeClr val="bg1"/>
                </a:solidFill>
                <a:latin typeface="Alexandria" charset="0"/>
                <a:cs typeface="Alexandria" charset="0"/>
              </a:rPr>
              <a:t>Risk in our society  </a:t>
            </a:r>
          </a:p>
        </p:txBody>
      </p:sp>
      <p:sp>
        <p:nvSpPr>
          <p:cNvPr id="46" name="TextBox 45"/>
          <p:cNvSpPr txBox="1"/>
          <p:nvPr/>
        </p:nvSpPr>
        <p:spPr>
          <a:xfrm>
            <a:off x="329269" y="5104240"/>
            <a:ext cx="1175322" cy="400110"/>
          </a:xfrm>
          <a:prstGeom prst="rect">
            <a:avLst/>
          </a:prstGeom>
          <a:noFill/>
        </p:spPr>
        <p:txBody>
          <a:bodyPr wrap="none" rtlCol="0">
            <a:spAutoFit/>
          </a:bodyPr>
          <a:lstStyle/>
          <a:p>
            <a:r>
              <a:rPr lang="en-US" sz="2000" dirty="0">
                <a:latin typeface="Alexandria" charset="0"/>
                <a:cs typeface="Alexandria" charset="0"/>
              </a:rPr>
              <a:t>MGM510</a:t>
            </a:r>
          </a:p>
        </p:txBody>
      </p:sp>
      <p:pic>
        <p:nvPicPr>
          <p:cNvPr id="4"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94617" y="269653"/>
            <a:ext cx="2954655" cy="1379622"/>
          </a:xfrm>
          <a:prstGeom prst="rect">
            <a:avLst/>
          </a:prstGeom>
        </p:spPr>
      </p:pic>
      <p:pic>
        <p:nvPicPr>
          <p:cNvPr id="2050" name="Picture 2" descr="‪Insurance: Everything you need to know | Insurance Business America‬‏">
            <a:extLst>
              <a:ext uri="{FF2B5EF4-FFF2-40B4-BE49-F238E27FC236}">
                <a16:creationId xmlns:a16="http://schemas.microsoft.com/office/drawing/2014/main" xmlns="" id="{83EBCD2D-80BB-2C38-F6FA-2DAA6C199B3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747548" y="1234919"/>
            <a:ext cx="6115183" cy="4069376"/>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mc:AlternateContent xmlns:mc="http://schemas.openxmlformats.org/markup-compatibility/2006" xmlns:p14="http://schemas.microsoft.com/office/powerpoint/2010/main">
    <mc:Choice Requires="p14">
      <p:transition spd="slow" p14:dur="2000" advTm="89512"/>
    </mc:Choice>
    <mc:Fallback xmlns="">
      <p:transition spd="slow" advTm="89512"/>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9992" y="-58058"/>
            <a:ext cx="12663752" cy="7053944"/>
          </a:xfrm>
          <a:prstGeom prst="rect">
            <a:avLst/>
          </a:prstGeom>
        </p:spPr>
      </p:pic>
      <p:sp>
        <p:nvSpPr>
          <p:cNvPr id="2" name="Rectangle: Single Corner Rounded 1"/>
          <p:cNvSpPr/>
          <p:nvPr/>
        </p:nvSpPr>
        <p:spPr>
          <a:xfrm flipV="1">
            <a:off x="-1" y="-43544"/>
            <a:ext cx="12191999" cy="5816453"/>
          </a:xfrm>
          <a:prstGeom prst="round1Rect">
            <a:avLst>
              <a:gd name="adj" fmla="val 32222"/>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a:p>
        </p:txBody>
      </p:sp>
      <p:sp>
        <p:nvSpPr>
          <p:cNvPr id="9" name="TextBox 8"/>
          <p:cNvSpPr txBox="1"/>
          <p:nvPr/>
        </p:nvSpPr>
        <p:spPr>
          <a:xfrm>
            <a:off x="6307898" y="2785710"/>
            <a:ext cx="5572927" cy="769441"/>
          </a:xfrm>
          <a:prstGeom prst="rect">
            <a:avLst/>
          </a:prstGeom>
          <a:noFill/>
        </p:spPr>
        <p:txBody>
          <a:bodyPr wrap="square" rtlCol="0">
            <a:spAutoFit/>
          </a:bodyPr>
          <a:lstStyle/>
          <a:p>
            <a:r>
              <a:rPr lang="en-US" sz="4400" b="1" dirty="0">
                <a:solidFill>
                  <a:srgbClr val="00B0F0"/>
                </a:solidFill>
                <a:latin typeface="Alexandria" charset="0"/>
              </a:rPr>
              <a:t>Risk in our society </a:t>
            </a:r>
            <a:endParaRPr lang="en-US" sz="3600" b="1" dirty="0">
              <a:solidFill>
                <a:srgbClr val="00B0F0"/>
              </a:solidFill>
              <a:latin typeface="Alexandria" charset="0"/>
            </a:endParaRPr>
          </a:p>
        </p:txBody>
      </p:sp>
      <p:sp>
        <p:nvSpPr>
          <p:cNvPr id="10" name="Rectangle: Rounded Corners 9"/>
          <p:cNvSpPr/>
          <p:nvPr/>
        </p:nvSpPr>
        <p:spPr>
          <a:xfrm>
            <a:off x="7328849" y="2106496"/>
            <a:ext cx="3516608" cy="529167"/>
          </a:xfrm>
          <a:prstGeom prst="roundRect">
            <a:avLst/>
          </a:prstGeom>
          <a:solidFill>
            <a:schemeClr val="bg1"/>
          </a:solidFill>
          <a:ln>
            <a:solidFill>
              <a:srgbClr val="8E5A6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solidFill>
                  <a:schemeClr val="tx1"/>
                </a:solidFill>
                <a:latin typeface="Alexandria" charset="0"/>
                <a:cs typeface="Alexandria" charset="0"/>
              </a:rPr>
              <a:t>Lecture </a:t>
            </a:r>
            <a:r>
              <a:rPr lang="ar-YE" sz="2800" b="1" dirty="0">
                <a:solidFill>
                  <a:schemeClr val="tx1"/>
                </a:solidFill>
                <a:latin typeface="Alexandria" charset="0"/>
                <a:cs typeface="Alexandria" charset="0"/>
              </a:rPr>
              <a:t>1</a:t>
            </a:r>
            <a:r>
              <a:rPr lang="en-US" sz="2800" b="1" dirty="0">
                <a:solidFill>
                  <a:schemeClr val="tx1"/>
                </a:solidFill>
                <a:latin typeface="Alexandria" charset="0"/>
                <a:cs typeface="Alexandria" charset="0"/>
              </a:rPr>
              <a:t> </a:t>
            </a:r>
          </a:p>
        </p:txBody>
      </p:sp>
      <p:sp>
        <p:nvSpPr>
          <p:cNvPr id="12" name="TextBox 11"/>
          <p:cNvSpPr txBox="1"/>
          <p:nvPr/>
        </p:nvSpPr>
        <p:spPr>
          <a:xfrm>
            <a:off x="459185" y="6187539"/>
            <a:ext cx="5941615" cy="52322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800" b="1" dirty="0">
                <a:solidFill>
                  <a:srgbClr val="00B0F0"/>
                </a:solidFill>
                <a:latin typeface="Alexandria" charset="0"/>
                <a:cs typeface="Alexandria" charset="0"/>
              </a:rPr>
              <a:t>Dr. </a:t>
            </a:r>
            <a:r>
              <a:rPr lang="en-US" sz="2800" b="1" dirty="0">
                <a:solidFill>
                  <a:srgbClr val="00B0F0"/>
                </a:solidFill>
                <a:latin typeface="Alexandria" charset="0"/>
              </a:rPr>
              <a:t>Prepared by Dr. Majid </a:t>
            </a:r>
            <a:r>
              <a:rPr lang="en-US" sz="2800" b="1" dirty="0" err="1">
                <a:solidFill>
                  <a:srgbClr val="00B0F0"/>
                </a:solidFill>
                <a:latin typeface="Alexandria" charset="0"/>
              </a:rPr>
              <a:t>Ghaleb</a:t>
            </a:r>
            <a:endParaRPr lang="en-US" sz="2800" b="1" dirty="0">
              <a:solidFill>
                <a:srgbClr val="00B0F0"/>
              </a:solidFill>
              <a:latin typeface="Alexandria" charset="0"/>
            </a:endParaRPr>
          </a:p>
        </p:txBody>
      </p:sp>
      <p:sp>
        <p:nvSpPr>
          <p:cNvPr id="13" name="TextBox 12"/>
          <p:cNvSpPr txBox="1"/>
          <p:nvPr/>
        </p:nvSpPr>
        <p:spPr>
          <a:xfrm>
            <a:off x="459185" y="5830966"/>
            <a:ext cx="4886463" cy="460375"/>
          </a:xfrm>
          <a:prstGeom prst="rect">
            <a:avLst/>
          </a:prstGeom>
          <a:noFill/>
        </p:spPr>
        <p:txBody>
          <a:bodyPr wrap="square" rtlCol="0">
            <a:spAutoFit/>
          </a:bodyPr>
          <a:lstStyle/>
          <a:p>
            <a:r>
              <a:rPr lang="en-US" sz="2400" dirty="0">
                <a:solidFill>
                  <a:srgbClr val="00B0F0"/>
                </a:solidFill>
                <a:latin typeface="Alexandria" charset="0"/>
                <a:cs typeface="Alexandria" charset="0"/>
              </a:rPr>
              <a:t>Prepared by</a:t>
            </a:r>
          </a:p>
        </p:txBody>
      </p:sp>
      <p:sp>
        <p:nvSpPr>
          <p:cNvPr id="3" name="TextBox 2"/>
          <p:cNvSpPr txBox="1"/>
          <p:nvPr/>
        </p:nvSpPr>
        <p:spPr>
          <a:xfrm>
            <a:off x="9264625" y="6292631"/>
            <a:ext cx="2616200" cy="400110"/>
          </a:xfrm>
          <a:prstGeom prst="rect">
            <a:avLst/>
          </a:prstGeom>
          <a:noFill/>
        </p:spPr>
        <p:txBody>
          <a:bodyPr wrap="square" rtlCol="0">
            <a:spAutoFit/>
          </a:bodyPr>
          <a:lstStyle/>
          <a:p>
            <a:pPr algn="ctr"/>
            <a:r>
              <a:rPr lang="en-US" sz="2000" b="1" dirty="0">
                <a:solidFill>
                  <a:schemeClr val="bg1"/>
                </a:solidFill>
              </a:rPr>
              <a:t>www.midocean.ae</a:t>
            </a: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pic>
        <p:nvPicPr>
          <p:cNvPr id="11" name="Picture 10">
            <a:extLst>
              <a:ext uri="{FF2B5EF4-FFF2-40B4-BE49-F238E27FC236}">
                <a16:creationId xmlns:a16="http://schemas.microsoft.com/office/drawing/2014/main" xmlns="" id="{3704D20B-EE7D-FA1F-CB7A-91FAEFC4AEB5}"/>
              </a:ext>
            </a:extLst>
          </p:cNvPr>
          <p:cNvPicPr>
            <a:picLocks noChangeAspect="1"/>
          </p:cNvPicPr>
          <p:nvPr/>
        </p:nvPicPr>
        <p:blipFill>
          <a:blip r:embed="rId5"/>
          <a:stretch>
            <a:fillRect/>
          </a:stretch>
        </p:blipFill>
        <p:spPr>
          <a:xfrm>
            <a:off x="103860" y="-58058"/>
            <a:ext cx="5286375" cy="3294677"/>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207333"/>
    </mc:Choice>
    <mc:Fallback xmlns="">
      <p:transition spd="slow" advTm="207333"/>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p:cNvSpPr/>
          <p:nvPr/>
        </p:nvSpPr>
        <p:spPr>
          <a:xfrm>
            <a:off x="4500446" y="523760"/>
            <a:ext cx="4872154" cy="682652"/>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dirty="0">
              <a:solidFill>
                <a:srgbClr val="00B0F0"/>
              </a:solidFill>
              <a:ea typeface="Roboto Light" panose="02000000000000000000" pitchFamily="2" charset="0"/>
            </a:endParaRPr>
          </a:p>
        </p:txBody>
      </p:sp>
      <p:sp>
        <p:nvSpPr>
          <p:cNvPr id="6" name="Rectangle 5"/>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TextBox 40"/>
          <p:cNvSpPr txBox="1"/>
          <p:nvPr/>
        </p:nvSpPr>
        <p:spPr>
          <a:xfrm>
            <a:off x="4859675" y="546620"/>
            <a:ext cx="3656899" cy="646331"/>
          </a:xfrm>
          <a:prstGeom prst="rect">
            <a:avLst/>
          </a:prstGeom>
          <a:noFill/>
        </p:spPr>
        <p:txBody>
          <a:bodyPr wrap="none" rtlCol="0">
            <a:spAutoFit/>
          </a:bodyPr>
          <a:lstStyle/>
          <a:p>
            <a:r>
              <a:rPr lang="en-US" sz="3600" b="1" dirty="0">
                <a:solidFill>
                  <a:schemeClr val="bg1"/>
                </a:solidFill>
                <a:latin typeface="Alexandria" charset="0"/>
              </a:rPr>
              <a:t>Lecture objectives</a:t>
            </a:r>
            <a:endParaRPr lang="en-US" sz="2800" b="1" dirty="0">
              <a:solidFill>
                <a:schemeClr val="bg1"/>
              </a:solidFill>
              <a:latin typeface="Alexandria" charset="0"/>
            </a:endParaRPr>
          </a:p>
        </p:txBody>
      </p:sp>
      <p:sp>
        <p:nvSpPr>
          <p:cNvPr id="2" name="TextBox 1"/>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12" name="TextBox 11">
            <a:extLst>
              <a:ext uri="{FF2B5EF4-FFF2-40B4-BE49-F238E27FC236}">
                <a16:creationId xmlns:a16="http://schemas.microsoft.com/office/drawing/2014/main" xmlns="" id="{CF27C219-41B9-7693-D6AA-92C845237B6D}"/>
              </a:ext>
            </a:extLst>
          </p:cNvPr>
          <p:cNvSpPr txBox="1"/>
          <p:nvPr/>
        </p:nvSpPr>
        <p:spPr>
          <a:xfrm>
            <a:off x="1057275" y="1518041"/>
            <a:ext cx="10823550" cy="4921284"/>
          </a:xfrm>
          <a:prstGeom prst="rect">
            <a:avLst/>
          </a:prstGeom>
          <a:noFill/>
        </p:spPr>
        <p:txBody>
          <a:bodyPr wrap="square">
            <a:spAutoFit/>
          </a:bodyPr>
          <a:lstStyle/>
          <a:p>
            <a:pPr algn="just">
              <a:lnSpc>
                <a:spcPct val="200000"/>
              </a:lnSpc>
              <a:defRPr/>
            </a:pPr>
            <a:r>
              <a:rPr lang="en-US" sz="2000" dirty="0">
                <a:solidFill>
                  <a:srgbClr val="0A1F61"/>
                </a:solidFill>
                <a:latin typeface="Tajawal ExtraBold" panose="00000800000000000000" pitchFamily="2" charset="-78"/>
                <a:cs typeface="Tajawal ExtraBold" panose="00000800000000000000" pitchFamily="2" charset="-78"/>
              </a:rPr>
              <a:t>After this lecture, you should be able to</a:t>
            </a:r>
          </a:p>
          <a:p>
            <a:pPr marL="457200" indent="-457200" algn="just">
              <a:lnSpc>
                <a:spcPct val="200000"/>
              </a:lnSpc>
              <a:buFont typeface="Wingdings" panose="05000000000000000000" pitchFamily="2" charset="2"/>
              <a:buChar char="v"/>
              <a:defRPr/>
            </a:pPr>
            <a:r>
              <a:rPr lang="en-US" sz="2000" dirty="0">
                <a:solidFill>
                  <a:srgbClr val="0A1F61"/>
                </a:solidFill>
                <a:latin typeface="Tajawal ExtraBold" panose="00000800000000000000" pitchFamily="2" charset="-78"/>
                <a:cs typeface="Tajawal ExtraBold" panose="00000800000000000000" pitchFamily="2" charset="-78"/>
              </a:rPr>
              <a:t>Explain the historical definition of risk.</a:t>
            </a:r>
          </a:p>
          <a:p>
            <a:pPr marL="457200" indent="-457200" algn="just">
              <a:lnSpc>
                <a:spcPct val="200000"/>
              </a:lnSpc>
              <a:buFont typeface="Wingdings" panose="05000000000000000000" pitchFamily="2" charset="2"/>
              <a:buChar char="v"/>
              <a:defRPr/>
            </a:pPr>
            <a:r>
              <a:rPr lang="en-US" sz="2000" dirty="0">
                <a:solidFill>
                  <a:srgbClr val="0A1F61"/>
                </a:solidFill>
                <a:latin typeface="Tajawal ExtraBold" panose="00000800000000000000" pitchFamily="2" charset="-78"/>
                <a:cs typeface="Tajawal ExtraBold" panose="00000800000000000000" pitchFamily="2" charset="-78"/>
              </a:rPr>
              <a:t>Explain the meaning of loss exposure.</a:t>
            </a:r>
          </a:p>
          <a:p>
            <a:pPr marL="457200" indent="-457200" algn="just">
              <a:lnSpc>
                <a:spcPct val="200000"/>
              </a:lnSpc>
              <a:buFont typeface="Wingdings" panose="05000000000000000000" pitchFamily="2" charset="2"/>
              <a:buChar char="v"/>
              <a:defRPr/>
            </a:pPr>
            <a:r>
              <a:rPr lang="en-US" sz="2000" dirty="0">
                <a:solidFill>
                  <a:srgbClr val="0A1F61"/>
                </a:solidFill>
                <a:latin typeface="Tajawal ExtraBold" panose="00000800000000000000" pitchFamily="2" charset="-78"/>
                <a:cs typeface="Tajawal ExtraBold" panose="00000800000000000000" pitchFamily="2" charset="-78"/>
              </a:rPr>
              <a:t>Understand the following types of risk: ( Pure risk ,Speculative risk , Diversifiable risk ,Nondiversifiable risk , Enterprise risk , Systemic risk)</a:t>
            </a:r>
          </a:p>
          <a:p>
            <a:pPr marL="457200" indent="-457200" algn="just">
              <a:lnSpc>
                <a:spcPct val="200000"/>
              </a:lnSpc>
              <a:buFont typeface="Wingdings" panose="05000000000000000000" pitchFamily="2" charset="2"/>
              <a:buChar char="v"/>
              <a:defRPr/>
            </a:pPr>
            <a:r>
              <a:rPr lang="en-US" sz="2000" dirty="0">
                <a:solidFill>
                  <a:srgbClr val="0A1F61"/>
                </a:solidFill>
                <a:latin typeface="Tajawal ExtraBold" panose="00000800000000000000" pitchFamily="2" charset="-78"/>
                <a:cs typeface="Tajawal ExtraBold" panose="00000800000000000000" pitchFamily="2" charset="-78"/>
              </a:rPr>
              <a:t> Identify the major pure risks that are associated with great economic insecurity.</a:t>
            </a:r>
          </a:p>
          <a:p>
            <a:pPr marL="457200" indent="-457200" algn="just">
              <a:lnSpc>
                <a:spcPct val="200000"/>
              </a:lnSpc>
              <a:buFont typeface="Wingdings" panose="05000000000000000000" pitchFamily="2" charset="2"/>
              <a:buChar char="v"/>
              <a:defRPr/>
            </a:pPr>
            <a:r>
              <a:rPr lang="en-US" sz="2000" dirty="0">
                <a:solidFill>
                  <a:srgbClr val="0A1F61"/>
                </a:solidFill>
                <a:latin typeface="Tajawal ExtraBold" panose="00000800000000000000" pitchFamily="2" charset="-78"/>
                <a:cs typeface="Tajawal ExtraBold" panose="00000800000000000000" pitchFamily="2" charset="-78"/>
              </a:rPr>
              <a:t> Show how risk is a burden to society.</a:t>
            </a:r>
          </a:p>
          <a:p>
            <a:pPr marL="457200" indent="-457200" algn="just">
              <a:lnSpc>
                <a:spcPct val="200000"/>
              </a:lnSpc>
              <a:buFont typeface="Wingdings" panose="05000000000000000000" pitchFamily="2" charset="2"/>
              <a:buChar char="v"/>
              <a:defRPr/>
            </a:pPr>
            <a:r>
              <a:rPr lang="en-US" sz="2000" dirty="0">
                <a:solidFill>
                  <a:srgbClr val="0A1F61"/>
                </a:solidFill>
                <a:latin typeface="Tajawal ExtraBold" panose="00000800000000000000" pitchFamily="2" charset="-78"/>
                <a:cs typeface="Tajawal ExtraBold" panose="00000800000000000000" pitchFamily="2" charset="-78"/>
              </a:rPr>
              <a:t> Explain the major techniques for managing risk.</a:t>
            </a:r>
          </a:p>
        </p:txBody>
      </p:sp>
    </p:spTree>
  </p:cSld>
  <p:clrMapOvr>
    <a:masterClrMapping/>
  </p:clrMapOvr>
  <mc:AlternateContent xmlns:mc="http://schemas.openxmlformats.org/markup-compatibility/2006" xmlns:p14="http://schemas.microsoft.com/office/powerpoint/2010/main">
    <mc:Choice Requires="p14">
      <p:transition spd="slow" p14:dur="2000" advTm="62691"/>
    </mc:Choice>
    <mc:Fallback xmlns="">
      <p:transition spd="slow" advTm="62691"/>
    </mc:Fallback>
  </mc:AlternateContent>
  <p:extLst>
    <p:ext uri="{3A86A75C-4F4B-4683-9AE1-C65F6400EC91}">
      <p14:laserTraceLst xmlns:p14="http://schemas.microsoft.com/office/powerpoint/2010/main">
        <p14:tracePtLst>
          <p14:tracePt t="26167" x="3670300" y="6254750"/>
          <p14:tracePt t="26282" x="3475038" y="6705600"/>
          <p14:tracePt t="26286" x="3814763" y="6510338"/>
          <p14:tracePt t="26297" x="4265613" y="6262688"/>
          <p14:tracePt t="26313" x="5556250" y="5710238"/>
          <p14:tracePt t="26330" x="6848475" y="5294313"/>
          <p14:tracePt t="26347" x="8080375" y="4946650"/>
          <p14:tracePt t="26363" x="9201150" y="4630738"/>
          <p14:tracePt t="26381" x="10034588" y="4249738"/>
          <p14:tracePt t="26397" x="10534650" y="4002088"/>
          <p14:tracePt t="26414" x="10772775" y="3867150"/>
          <p14:tracePt t="26430" x="10901363" y="3781425"/>
          <p14:tracePt t="26447" x="10926763" y="3763963"/>
          <p14:tracePt t="26478" x="10934700" y="3748088"/>
          <p14:tracePt t="26502" x="10952163" y="3748088"/>
          <p14:tracePt t="26510" x="10977563" y="3738563"/>
          <p14:tracePt t="26525" x="11010900" y="3722688"/>
          <p14:tracePt t="26532" x="11018838" y="3713163"/>
          <p14:tracePt t="26547" x="11036300" y="3705225"/>
          <p14:tracePt t="26563" x="11044238" y="3705225"/>
          <p14:tracePt t="26621" x="11053763" y="3705225"/>
          <p14:tracePt t="26693" x="11044238" y="3705225"/>
          <p14:tracePt t="26701" x="10993438" y="3705225"/>
          <p14:tracePt t="26714" x="10866438" y="3705225"/>
          <p14:tracePt t="26730" x="10518775" y="3705225"/>
          <p14:tracePt t="26747" x="10050463" y="3705225"/>
          <p14:tracePt t="26763" x="9413875" y="3713163"/>
          <p14:tracePt t="26781" x="8691563" y="3798888"/>
          <p14:tracePt t="26782" x="8301038" y="3875088"/>
          <p14:tracePt t="26798" x="7485063" y="3986213"/>
          <p14:tracePt t="26816" x="6762750" y="4113213"/>
          <p14:tracePt t="26832" x="6126163" y="4197350"/>
          <p14:tracePt t="26851" x="5599113" y="4283075"/>
          <p14:tracePt t="26853" x="5378450" y="4308475"/>
          <p14:tracePt t="26863" x="5199063" y="4325938"/>
          <p14:tracePt t="26880" x="4927600" y="4368800"/>
          <p14:tracePt t="26897" x="4714875" y="4402138"/>
          <p14:tracePt t="26915" x="4562475" y="4427538"/>
          <p14:tracePt t="26917" x="4511675" y="4427538"/>
          <p14:tracePt t="26930" x="4418013" y="4435475"/>
          <p14:tracePt t="26947" x="4281488" y="4435475"/>
          <p14:tracePt t="26964" x="4111625" y="4435475"/>
          <p14:tracePt t="26965" x="4027488" y="4435475"/>
          <p14:tracePt t="26980" x="3925888" y="4435475"/>
          <p14:tracePt t="26997" x="3687763" y="4435475"/>
          <p14:tracePt t="27013" x="3406775" y="4435475"/>
          <p14:tracePt t="27030" x="2982913" y="4435475"/>
          <p14:tracePt t="27047" x="2744788" y="4435475"/>
          <p14:tracePt t="27063" x="2574925" y="4435475"/>
          <p14:tracePt t="27081" x="2481263" y="4435475"/>
          <p14:tracePt t="27104" x="2395538" y="4435475"/>
          <p14:tracePt t="27113" x="2370138" y="4435475"/>
          <p14:tracePt t="27131" x="2311400" y="4435475"/>
          <p14:tracePt t="27147" x="2276475" y="4435475"/>
          <p14:tracePt t="27150" x="2268538" y="4435475"/>
          <p14:tracePt t="27189" x="2260600" y="4435475"/>
          <p14:tracePt t="27204" x="2251075" y="4435475"/>
          <p14:tracePt t="27214" x="2243138" y="4435475"/>
          <p14:tracePt t="27221" x="2225675" y="4452938"/>
          <p14:tracePt t="27238" x="2217738" y="4452938"/>
          <p14:tracePt t="27246" x="2200275" y="4460875"/>
          <p14:tracePt t="27405" x="2225675" y="4460875"/>
          <p14:tracePt t="27415" x="2243138" y="4470400"/>
          <p14:tracePt t="27421" x="2276475" y="4470400"/>
          <p14:tracePt t="27429" x="2319338" y="4486275"/>
          <p14:tracePt t="27446" x="2455863" y="4503738"/>
          <p14:tracePt t="27464" x="2651125" y="4513263"/>
          <p14:tracePt t="27481" x="2770188" y="4513263"/>
          <p14:tracePt t="27496" x="2982913" y="4513263"/>
          <p14:tracePt t="27513" x="3203575" y="4521200"/>
          <p14:tracePt t="27530" x="3338513" y="4521200"/>
          <p14:tracePt t="27547" x="3424238" y="4521200"/>
          <p14:tracePt t="27563" x="3533775" y="4521200"/>
          <p14:tracePt t="27580" x="3627438" y="4521200"/>
          <p14:tracePt t="27582" x="3644900" y="4521200"/>
          <p14:tracePt t="27596" x="3652838" y="4521200"/>
          <p14:tracePt t="27615" x="3662363" y="4521200"/>
          <p14:tracePt t="28125" x="3678238" y="4521200"/>
          <p14:tracePt t="28165" x="3695700" y="4538663"/>
          <p14:tracePt t="29197" x="3695700" y="4546600"/>
          <p14:tracePt t="30070" x="3729038" y="4546600"/>
          <p14:tracePt t="30096" x="3746500" y="4546600"/>
          <p14:tracePt t="30112" x="3756025" y="4546600"/>
          <p14:tracePt t="30129" x="3763963" y="4546600"/>
          <p14:tracePt t="30146" x="3781425" y="4546600"/>
          <p14:tracePt t="30162" x="3789363" y="4546600"/>
          <p14:tracePt t="30179" x="3797300" y="4546600"/>
          <p14:tracePt t="30196" x="3806825" y="4546600"/>
          <p14:tracePt t="30213" x="3814763" y="4546600"/>
          <p14:tracePt t="30214" x="3822700" y="4546600"/>
          <p14:tracePt t="30247" x="3840163" y="4546600"/>
          <p14:tracePt t="30342" x="3848100" y="4546600"/>
          <p14:tracePt t="30398" x="3857625" y="4546600"/>
          <p14:tracePt t="30471" x="3873500" y="4546600"/>
          <p14:tracePt t="30502" x="3873500" y="4554538"/>
          <p14:tracePt t="30550" x="3890963" y="4554538"/>
          <p14:tracePt t="30557" x="3900488" y="4554538"/>
          <p14:tracePt t="30564" x="3908425" y="4554538"/>
          <p14:tracePt t="30580" x="3916363" y="4554538"/>
          <p14:tracePt t="30595" x="3933825" y="4554538"/>
          <p14:tracePt t="30612" x="3992563" y="4554538"/>
          <p14:tracePt t="30757" x="4010025" y="4554538"/>
          <p14:tracePt t="34198" x="4017963" y="4554538"/>
          <p14:tracePt t="34302" x="4027488" y="4554538"/>
          <p14:tracePt t="34325" x="4044950" y="4554538"/>
          <p14:tracePt t="34397" x="4052888" y="4554538"/>
          <p14:tracePt t="34437" x="4060825" y="4554538"/>
          <p14:tracePt t="34485" x="4070350" y="4554538"/>
          <p14:tracePt t="34500" x="4078288" y="4554538"/>
          <p14:tracePt t="34509" x="4086225" y="4554538"/>
          <p14:tracePt t="34525" x="4103688" y="4554538"/>
          <p14:tracePt t="34558" x="4111625" y="4554538"/>
          <p14:tracePt t="34701" x="4121150" y="4554538"/>
          <p14:tracePt t="34709" x="4129088" y="4554538"/>
          <p14:tracePt t="34716" x="4137025" y="4554538"/>
          <p14:tracePt t="34726" x="4146550" y="4554538"/>
          <p14:tracePt t="34743" x="4179888" y="4554538"/>
          <p14:tracePt t="34760" x="4205288" y="4554538"/>
          <p14:tracePt t="34776" x="4214813" y="4554538"/>
          <p14:tracePt t="34845" x="4230688" y="4554538"/>
          <p14:tracePt t="34879" x="4240213" y="4554538"/>
          <p14:tracePt t="35054" x="4248150" y="4554538"/>
          <p14:tracePt t="35494" x="4265613" y="4554538"/>
          <p14:tracePt t="35500" x="4273550" y="4554538"/>
          <p14:tracePt t="35516" x="4281488" y="4554538"/>
          <p14:tracePt t="35526" x="4291013" y="4554538"/>
          <p14:tracePt t="35543" x="4332288" y="4554538"/>
          <p14:tracePt t="35559" x="4341813" y="4572000"/>
          <p14:tracePt t="35577" x="4384675" y="4579938"/>
          <p14:tracePt t="35593" x="4400550" y="4579938"/>
          <p14:tracePt t="35609" x="4435475" y="4589463"/>
          <p14:tracePt t="35627" x="4460875" y="4605338"/>
          <p14:tracePt t="35643" x="4486275" y="4605338"/>
          <p14:tracePt t="35661" x="4511675" y="4614863"/>
          <p14:tracePt t="35678" x="4519613" y="4614863"/>
          <p14:tracePt t="35693" x="4529138" y="4614863"/>
          <p14:tracePt t="35710" x="4545013" y="4614863"/>
          <p14:tracePt t="35728" x="4554538" y="4614863"/>
          <p14:tracePt t="35743" x="4570413" y="4614863"/>
          <p14:tracePt t="35760" x="4605338" y="4614863"/>
          <p14:tracePt t="35778" x="4646613" y="4614863"/>
          <p14:tracePt t="35794" x="4706938" y="4614863"/>
          <p14:tracePt t="35811" x="4757738" y="4614863"/>
          <p14:tracePt t="35827" x="4808538" y="4614863"/>
          <p14:tracePt t="35844" x="4843463" y="4614863"/>
          <p14:tracePt t="35861" x="4851400" y="4614863"/>
          <p14:tracePt t="35877" x="4876800" y="4614863"/>
          <p14:tracePt t="35879" x="4884738" y="4614863"/>
          <p14:tracePt t="35895" x="4987925" y="4614863"/>
          <p14:tracePt t="35912" x="5106988" y="4614863"/>
          <p14:tracePt t="35927" x="5216525" y="4614863"/>
          <p14:tracePt t="35944" x="5343525" y="4614863"/>
          <p14:tracePt t="35960" x="5421313" y="4614863"/>
          <p14:tracePt t="35978" x="5446713" y="4614863"/>
          <p14:tracePt t="35995" x="5462588" y="4614863"/>
          <p14:tracePt t="36000" x="5472113" y="4614863"/>
          <p14:tracePt t="36023" x="5487988" y="4614863"/>
          <p14:tracePt t="36030" x="5497513" y="4614863"/>
          <p14:tracePt t="36047" x="5505450" y="4614863"/>
          <p14:tracePt t="36063" x="5522913" y="4614863"/>
          <p14:tracePt t="36078" x="5530850" y="4614863"/>
          <p14:tracePt t="36094" x="5538788" y="4614863"/>
          <p14:tracePt t="36237" x="5548313" y="4614863"/>
          <p14:tracePt t="36261" x="5556250" y="4614863"/>
          <p14:tracePt t="36326" x="5565775" y="4614863"/>
          <p14:tracePt t="36406" x="5581650" y="4614863"/>
          <p14:tracePt t="36438" x="5591175" y="4614863"/>
          <p14:tracePt t="36444" x="5599113" y="4614863"/>
          <p14:tracePt t="36459" x="5607050" y="4605338"/>
          <p14:tracePt t="36476" x="5641975" y="4605338"/>
          <p14:tracePt t="36493" x="5657850" y="4605338"/>
          <p14:tracePt t="36509" x="5667375" y="4605338"/>
          <p14:tracePt t="36526" x="5683250" y="4605338"/>
          <p14:tracePt t="36550" x="5692775" y="4605338"/>
          <p14:tracePt t="36934" x="5708650" y="4605338"/>
          <p14:tracePt t="36949" x="5726113" y="4605338"/>
          <p14:tracePt t="36964" x="5726113" y="4614863"/>
          <p14:tracePt t="36989" x="5735638" y="4622800"/>
          <p14:tracePt t="36997" x="5751513" y="4630738"/>
          <p14:tracePt t="37009" x="5751513" y="4640263"/>
          <p14:tracePt t="37026" x="5786438" y="4665663"/>
          <p14:tracePt t="37042" x="5802313" y="4691063"/>
          <p14:tracePt t="37059" x="5819775" y="4699000"/>
          <p14:tracePt t="37076" x="5837238" y="4708525"/>
          <p14:tracePt t="37092" x="5845175" y="4724400"/>
          <p14:tracePt t="37118" x="5862638" y="4733925"/>
          <p14:tracePt t="37166" x="5870575" y="4733925"/>
          <p14:tracePt t="37174" x="5880100" y="4733925"/>
          <p14:tracePt t="37205" x="5888038" y="4741863"/>
          <p14:tracePt t="37454" x="5905500" y="4741863"/>
          <p14:tracePt t="37485" x="5913438" y="4741863"/>
          <p14:tracePt t="37494" x="5930900" y="4741863"/>
          <p14:tracePt t="37501" x="5956300" y="4741863"/>
          <p14:tracePt t="37511" x="5989638" y="4741863"/>
          <p14:tracePt t="37525" x="6015038" y="4741863"/>
          <p14:tracePt t="37542" x="6116638" y="4741863"/>
          <p14:tracePt t="37559" x="6194425" y="4741863"/>
          <p14:tracePt t="37575" x="6227763" y="4741863"/>
          <p14:tracePt t="37592" x="6235700" y="4741863"/>
          <p14:tracePt t="37609" x="6245225" y="4741863"/>
          <p14:tracePt t="37625" x="6253163" y="4741863"/>
          <p14:tracePt t="37642" x="6261100" y="4741863"/>
          <p14:tracePt t="37659" x="6278563" y="4741863"/>
          <p14:tracePt t="37675" x="6286500" y="4741863"/>
          <p14:tracePt t="37692" x="6296025" y="4741863"/>
          <p14:tracePt t="49895" x="6303963" y="4733925"/>
          <p14:tracePt t="49903" x="6296025" y="4640263"/>
          <p14:tracePt t="49920" x="6151563" y="4394200"/>
          <p14:tracePt t="49936" x="6040438" y="4164013"/>
          <p14:tracePt t="49953" x="6024563" y="4121150"/>
          <p14:tracePt t="49970" x="5989638" y="4087813"/>
          <p14:tracePt t="49987" x="5880100" y="4027488"/>
          <p14:tracePt t="50004" x="5726113" y="3917950"/>
          <p14:tracePt t="50020" x="5522913" y="3832225"/>
          <p14:tracePt t="50037" x="5241925" y="3763963"/>
          <p14:tracePt t="50053" x="5038725" y="3738563"/>
          <p14:tracePt t="50070" x="4945063" y="3738563"/>
          <p14:tracePt t="50086" x="4935538" y="3738563"/>
          <p14:tracePt t="50104" x="4919663" y="3748088"/>
          <p14:tracePt t="50121" x="4894263" y="3773488"/>
          <p14:tracePt t="50137" x="4859338" y="3841750"/>
          <p14:tracePt t="50153" x="4757738" y="4011613"/>
          <p14:tracePt t="50170" x="4646613" y="4181475"/>
          <p14:tracePt t="50187" x="4529138" y="4351338"/>
          <p14:tracePt t="50204" x="4443413" y="4478338"/>
          <p14:tracePt t="50221" x="4392613" y="4564063"/>
          <p14:tracePt t="50222" x="4375150" y="4589463"/>
          <p14:tracePt t="50238" x="4359275" y="4622800"/>
          <p14:tracePt t="50240" x="4349750" y="4630738"/>
          <p14:tracePt t="50253" x="4349750" y="4640263"/>
          <p14:tracePt t="50273" x="4316413" y="4691063"/>
          <p14:tracePt t="50287" x="4306888" y="4741863"/>
          <p14:tracePt t="50304" x="4298950" y="4792663"/>
          <p14:tracePt t="50320" x="4273550" y="4860925"/>
          <p14:tracePt t="50337" x="4265613" y="4903788"/>
          <p14:tracePt t="50353" x="4256088" y="4919663"/>
          <p14:tracePt t="52662" x="4256088" y="4929188"/>
          <p14:tracePt t="52669" x="4256088" y="4937125"/>
          <p14:tracePt t="52687" x="4256088" y="4946650"/>
          <p14:tracePt t="52703" x="4248150" y="4987925"/>
          <p14:tracePt t="52718" x="4240213" y="5038725"/>
          <p14:tracePt t="52736" x="4230688" y="5081588"/>
          <p14:tracePt t="52752" x="4205288" y="5124450"/>
          <p14:tracePt t="52768" x="4205288" y="5149850"/>
          <p14:tracePt t="52785" x="4205288" y="5157788"/>
          <p14:tracePt t="52802" x="4197350" y="5183188"/>
          <p14:tracePt t="52819" x="4187825" y="5192713"/>
          <p14:tracePt t="52836" x="4187825" y="5226050"/>
          <p14:tracePt t="52852" x="4187825" y="5268913"/>
          <p14:tracePt t="52869" x="4162425" y="5362575"/>
          <p14:tracePt t="52886" x="4154488" y="5395913"/>
          <p14:tracePt t="52901" x="4154488" y="5413375"/>
          <p14:tracePt t="52919" x="4154488" y="5421313"/>
          <p14:tracePt t="52942" x="4154488" y="5430838"/>
          <p14:tracePt t="52957" x="4154488" y="5446713"/>
          <p14:tracePt t="52998" x="4154488" y="5456238"/>
          <p14:tracePt t="53014" x="4154488" y="5464175"/>
          <p14:tracePt t="53021" x="4146550" y="5472113"/>
          <p14:tracePt t="53035" x="4146550" y="5481638"/>
          <p14:tracePt t="53053" x="4146550" y="5497513"/>
          <p14:tracePt t="53054" x="4129088" y="5507038"/>
          <p14:tracePt t="53072" x="4129088" y="5524500"/>
          <p14:tracePt t="53085" x="4129088" y="5532438"/>
          <p14:tracePt t="53101" x="4129088" y="5549900"/>
          <p14:tracePt t="53118" x="4129088" y="5583238"/>
          <p14:tracePt t="53135" x="4121150" y="5616575"/>
          <p14:tracePt t="53151" x="4121150" y="5651500"/>
          <p14:tracePt t="53169" x="4121150" y="5659438"/>
          <p14:tracePt t="53186" x="4121150" y="5694363"/>
          <p14:tracePt t="53202" x="4111625" y="5719763"/>
          <p14:tracePt t="53222" x="4111625" y="5727700"/>
          <p14:tracePt t="53237" x="4111625" y="5745163"/>
          <p14:tracePt t="53240" x="4103688" y="5745163"/>
          <p14:tracePt t="53252" x="4095750" y="5753100"/>
          <p14:tracePt t="53454" x="4095750" y="5778500"/>
          <p14:tracePt t="53462" x="4095750" y="5788025"/>
          <p14:tracePt t="53470" x="4095750" y="5795963"/>
          <p14:tracePt t="53486" x="4095750" y="5813425"/>
          <p14:tracePt t="53487" x="4095750" y="5829300"/>
          <p14:tracePt t="53502" x="4111625" y="5846763"/>
          <p14:tracePt t="53518" x="4121150" y="5854700"/>
          <p14:tracePt t="53536" x="4129088" y="5854700"/>
          <p14:tracePt t="53552" x="4154488" y="5854700"/>
          <p14:tracePt t="53572" x="4205288" y="5854700"/>
          <p14:tracePt t="53575" x="4214813" y="5846763"/>
          <p14:tracePt t="53585" x="4230688" y="5846763"/>
          <p14:tracePt t="53602" x="4306888" y="5813425"/>
          <p14:tracePt t="53619" x="4384675" y="5795963"/>
          <p14:tracePt t="53635" x="4460875" y="5770563"/>
          <p14:tracePt t="53653" x="4579938" y="5727700"/>
          <p14:tracePt t="53669" x="4621213" y="5694363"/>
          <p14:tracePt t="53670" x="4656138" y="5676900"/>
          <p14:tracePt t="53685" x="4714875" y="5626100"/>
          <p14:tracePt t="53702" x="4843463" y="5497513"/>
          <p14:tracePt t="53719" x="4859338" y="5387975"/>
          <p14:tracePt t="53735" x="4859338" y="5337175"/>
          <p14:tracePt t="53752" x="4851400" y="5302250"/>
          <p14:tracePt t="53770" x="4775200" y="5294313"/>
          <p14:tracePt t="53773" x="4765675" y="5294313"/>
          <p14:tracePt t="53785" x="4757738" y="5294313"/>
          <p14:tracePt t="53802" x="4749800" y="5294313"/>
          <p14:tracePt t="53958" x="4749800" y="5286375"/>
          <p14:tracePt t="53964" x="4765675" y="5286375"/>
          <p14:tracePt t="53972" x="4783138" y="5268913"/>
          <p14:tracePt t="53984" x="4800600" y="5260975"/>
          <p14:tracePt t="54001" x="4843463" y="5251450"/>
          <p14:tracePt t="54018" x="4868863" y="5251450"/>
          <p14:tracePt t="54035" x="4884738" y="5251450"/>
          <p14:tracePt t="54052" x="4894263" y="5251450"/>
          <p14:tracePt t="54068" x="4902200" y="5251450"/>
          <p14:tracePt t="55303" x="4910138" y="5251450"/>
          <p14:tracePt t="55351" x="4910138" y="5260975"/>
          <p14:tracePt t="55365" x="4910138" y="5268913"/>
          <p14:tracePt t="55372" x="4910138" y="5286375"/>
          <p14:tracePt t="56404" x="4910138" y="5294313"/>
          <p14:tracePt t="56461" x="4910138" y="5302250"/>
          <p14:tracePt t="56484" x="4910138" y="5311775"/>
          <p14:tracePt t="56502" x="4902200" y="5327650"/>
          <p14:tracePt t="56557" x="4902200" y="5337175"/>
          <p14:tracePt t="56637" x="4902200" y="5345113"/>
          <p14:tracePt t="56645" x="4894263" y="5353050"/>
          <p14:tracePt t="56662" x="4884738" y="5362575"/>
          <p14:tracePt t="56742" x="4868863" y="5380038"/>
          <p14:tracePt t="56773" x="4868863" y="5387975"/>
          <p14:tracePt t="56798" x="4868863" y="5395913"/>
          <p14:tracePt t="56821" x="4859338" y="5405438"/>
          <p14:tracePt t="56829" x="4859338" y="5413375"/>
          <p14:tracePt t="56836" x="4851400" y="5421313"/>
          <p14:tracePt t="56852" x="4843463" y="5438775"/>
          <p14:tracePt t="56867" x="4843463" y="5446713"/>
          <p14:tracePt t="56884" x="4833938" y="5456238"/>
          <p14:tracePt t="56901" x="4826000" y="5489575"/>
          <p14:tracePt t="56917" x="4818063" y="5489575"/>
          <p14:tracePt t="56935" x="4818063" y="5507038"/>
          <p14:tracePt t="56952" x="4808538" y="5532438"/>
          <p14:tracePt t="56967" x="4800600" y="5557838"/>
          <p14:tracePt t="56983" x="4791075" y="5591175"/>
          <p14:tracePt t="57000" x="4783138" y="5634038"/>
          <p14:tracePt t="57017" x="4783138" y="5668963"/>
          <p14:tracePt t="57033" x="4783138" y="5694363"/>
          <p14:tracePt t="57050" x="4783138" y="5710238"/>
          <p14:tracePt t="57067" x="4783138" y="5735638"/>
          <p14:tracePt t="57083" x="4783138" y="5778500"/>
          <p14:tracePt t="57101" x="4783138" y="5838825"/>
          <p14:tracePt t="57117" x="4783138" y="5889625"/>
          <p14:tracePt t="57133" x="4783138" y="5932488"/>
          <p14:tracePt t="57150" x="4783138" y="5991225"/>
          <p14:tracePt t="57167" x="4783138" y="6008688"/>
          <p14:tracePt t="57183" x="4783138" y="6016625"/>
          <p14:tracePt t="57200" x="4783138" y="6024563"/>
          <p14:tracePt t="57350" x="4783138" y="6034088"/>
          <p14:tracePt t="57381" x="4783138" y="6049963"/>
          <p14:tracePt t="57493" x="4783138" y="6059488"/>
          <p14:tracePt t="61512" x="4757738" y="5795963"/>
          <p14:tracePt t="61517" x="4349750" y="4784725"/>
          <p14:tracePt t="61531" x="3883025" y="3629025"/>
          <p14:tracePt t="61548" x="3074988" y="1766888"/>
          <p14:tracePt t="61564" x="2352675" y="415925"/>
        </p14:tracePtLst>
      </p14:laserTraceLst>
    </p:ext>
  </p:extLs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p:cNvSpPr txBox="1"/>
          <p:nvPr/>
        </p:nvSpPr>
        <p:spPr>
          <a:xfrm>
            <a:off x="622974" y="6378364"/>
            <a:ext cx="2616200" cy="400110"/>
          </a:xfrm>
          <a:prstGeom prst="rect">
            <a:avLst/>
          </a:prstGeom>
          <a:noFill/>
        </p:spPr>
        <p:txBody>
          <a:bodyPr wrap="square" rtlCol="0">
            <a:spAutoFit/>
          </a:bodyPr>
          <a:lstStyle/>
          <a:p>
            <a:pPr algn="ctr"/>
            <a:r>
              <a:rPr lang="en-US" sz="2000" b="1" dirty="0"/>
              <a:t>www.midocean.ae</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grpSp>
        <p:nvGrpSpPr>
          <p:cNvPr id="7" name="Group 6">
            <a:extLst>
              <a:ext uri="{FF2B5EF4-FFF2-40B4-BE49-F238E27FC236}">
                <a16:creationId xmlns:a16="http://schemas.microsoft.com/office/drawing/2014/main" xmlns="" id="{19ADFE23-D488-A217-B33F-3C7D4083321A}"/>
              </a:ext>
            </a:extLst>
          </p:cNvPr>
          <p:cNvGrpSpPr/>
          <p:nvPr/>
        </p:nvGrpSpPr>
        <p:grpSpPr>
          <a:xfrm>
            <a:off x="2767865" y="746696"/>
            <a:ext cx="5604610" cy="732206"/>
            <a:chOff x="624740" y="1261450"/>
            <a:chExt cx="5604610" cy="732206"/>
          </a:xfrm>
        </p:grpSpPr>
        <p:sp>
          <p:nvSpPr>
            <p:cNvPr id="11" name="Rectangle 10"/>
            <p:cNvSpPr/>
            <p:nvPr/>
          </p:nvSpPr>
          <p:spPr>
            <a:xfrm>
              <a:off x="624740" y="1263262"/>
              <a:ext cx="5604610" cy="730394"/>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3" name="TextBox 2">
              <a:extLst>
                <a:ext uri="{FF2B5EF4-FFF2-40B4-BE49-F238E27FC236}">
                  <a16:creationId xmlns:a16="http://schemas.microsoft.com/office/drawing/2014/main" xmlns="" id="{8C9C6905-96B6-3DD2-F43C-9F4FB4B473D7}"/>
                </a:ext>
              </a:extLst>
            </p:cNvPr>
            <p:cNvSpPr txBox="1"/>
            <p:nvPr/>
          </p:nvSpPr>
          <p:spPr>
            <a:xfrm>
              <a:off x="695324" y="1261450"/>
              <a:ext cx="5534025" cy="707886"/>
            </a:xfrm>
            <a:prstGeom prst="rect">
              <a:avLst/>
            </a:prstGeom>
            <a:noFill/>
          </p:spPr>
          <p:txBody>
            <a:bodyPr wrap="square" rtlCol="0">
              <a:spAutoFit/>
            </a:bodyPr>
            <a:lstStyle/>
            <a:p>
              <a:pPr algn="ctr"/>
              <a:r>
                <a:rPr lang="en-US" sz="4000" b="1" dirty="0">
                  <a:solidFill>
                    <a:schemeClr val="bg1"/>
                  </a:solidFill>
                  <a:latin typeface="Alexandria" charset="0"/>
                </a:rPr>
                <a:t>Introduction </a:t>
              </a:r>
            </a:p>
          </p:txBody>
        </p:sp>
      </p:grpSp>
      <p:sp>
        <p:nvSpPr>
          <p:cNvPr id="14" name="TextBox 13">
            <a:extLst>
              <a:ext uri="{FF2B5EF4-FFF2-40B4-BE49-F238E27FC236}">
                <a16:creationId xmlns:a16="http://schemas.microsoft.com/office/drawing/2014/main" xmlns="" id="{87257550-6B76-0921-6F03-193A15BDE0F1}"/>
              </a:ext>
            </a:extLst>
          </p:cNvPr>
          <p:cNvSpPr txBox="1"/>
          <p:nvPr/>
        </p:nvSpPr>
        <p:spPr>
          <a:xfrm>
            <a:off x="695326" y="2427625"/>
            <a:ext cx="10978012" cy="1427635"/>
          </a:xfrm>
          <a:prstGeom prst="rect">
            <a:avLst/>
          </a:prstGeom>
          <a:noFill/>
        </p:spPr>
        <p:txBody>
          <a:bodyPr wrap="square">
            <a:spAutoFit/>
          </a:bodyPr>
          <a:lstStyle/>
          <a:p>
            <a:pPr>
              <a:lnSpc>
                <a:spcPct val="150000"/>
              </a:lnSpc>
            </a:pPr>
            <a:r>
              <a:rPr lang="en-US" sz="2000" dirty="0">
                <a:solidFill>
                  <a:srgbClr val="0A1F61"/>
                </a:solidFill>
                <a:cs typeface="Tajawal ExtraBold" panose="00000800000000000000" pitchFamily="2" charset="-78"/>
              </a:rPr>
              <a:t>This chapter discusses the nature and treatment of risk in our society. Topics discussed</a:t>
            </a:r>
            <a:r>
              <a:rPr lang="ar-YE" sz="2000" dirty="0">
                <a:solidFill>
                  <a:srgbClr val="0A1F61"/>
                </a:solidFill>
                <a:cs typeface="Tajawal ExtraBold" panose="00000800000000000000" pitchFamily="2" charset="-78"/>
              </a:rPr>
              <a:t> </a:t>
            </a:r>
            <a:r>
              <a:rPr lang="en-US" sz="2000" dirty="0">
                <a:solidFill>
                  <a:srgbClr val="0A1F61"/>
                </a:solidFill>
                <a:cs typeface="Tajawal ExtraBold" panose="00000800000000000000" pitchFamily="2" charset="-78"/>
              </a:rPr>
              <a:t>include the meaning of risk, the major types of personal risks that affect individuals</a:t>
            </a:r>
            <a:r>
              <a:rPr lang="ar-YE" sz="2000" dirty="0">
                <a:solidFill>
                  <a:srgbClr val="0A1F61"/>
                </a:solidFill>
                <a:cs typeface="Tajawal ExtraBold" panose="00000800000000000000" pitchFamily="2" charset="-78"/>
              </a:rPr>
              <a:t> </a:t>
            </a:r>
            <a:r>
              <a:rPr lang="en-US" sz="2000" dirty="0">
                <a:solidFill>
                  <a:srgbClr val="0A1F61"/>
                </a:solidFill>
                <a:cs typeface="Tajawal ExtraBold" panose="00000800000000000000" pitchFamily="2" charset="-78"/>
              </a:rPr>
              <a:t>and families, major commercial risks that affect business firms, the burden of</a:t>
            </a:r>
            <a:r>
              <a:rPr lang="ar-YE" sz="2000" dirty="0">
                <a:solidFill>
                  <a:srgbClr val="0A1F61"/>
                </a:solidFill>
                <a:cs typeface="Tajawal ExtraBold" panose="00000800000000000000" pitchFamily="2" charset="-78"/>
              </a:rPr>
              <a:t>  </a:t>
            </a:r>
            <a:r>
              <a:rPr lang="en-US" sz="2000" dirty="0">
                <a:solidFill>
                  <a:srgbClr val="0A1F61"/>
                </a:solidFill>
                <a:cs typeface="Tajawal ExtraBold" panose="00000800000000000000" pitchFamily="2" charset="-78"/>
              </a:rPr>
              <a:t>risk on society, and the major methods for managing risk.</a:t>
            </a:r>
            <a:endParaRPr lang="en-MY" sz="2000" dirty="0">
              <a:solidFill>
                <a:srgbClr val="0A1F61"/>
              </a:solidFill>
              <a:cs typeface="Tajawal ExtraBold" panose="00000800000000000000" pitchFamily="2" charset="-78"/>
            </a:endParaRPr>
          </a:p>
        </p:txBody>
      </p:sp>
    </p:spTree>
    <p:extLst>
      <p:ext uri="{BB962C8B-B14F-4D97-AF65-F5344CB8AC3E}">
        <p14:creationId xmlns:p14="http://schemas.microsoft.com/office/powerpoint/2010/main" val="969808818"/>
      </p:ext>
    </p:extLst>
  </p:cSld>
  <p:clrMapOvr>
    <a:masterClrMapping/>
  </p:clrMapOvr>
  <mc:AlternateContent xmlns:mc="http://schemas.openxmlformats.org/markup-compatibility/2006" xmlns:p14="http://schemas.microsoft.com/office/powerpoint/2010/main">
    <mc:Choice Requires="p14">
      <p:transition spd="slow" p14:dur="2000" advTm="191807"/>
    </mc:Choice>
    <mc:Fallback xmlns="">
      <p:transition spd="slow" advTm="191807"/>
    </mc:Fallback>
  </mc:AlternateContent>
  <p:extLst>
    <p:ext uri="{3A86A75C-4F4B-4683-9AE1-C65F6400EC91}">
      <p14:laserTraceLst xmlns:p14="http://schemas.microsoft.com/office/powerpoint/2010/main">
        <p14:tracePtLst>
          <p14:tracePt t="90614" x="3746500" y="6280150"/>
          <p14:tracePt t="90705" x="3024188" y="6543675"/>
          <p14:tracePt t="90711" x="3067050" y="6076950"/>
          <p14:tracePt t="90725" x="3067050" y="5472113"/>
          <p14:tracePt t="90743" x="3067050" y="4181475"/>
          <p14:tracePt t="90744" x="3067050" y="3578225"/>
          <p14:tracePt t="90759" x="3067050" y="3025775"/>
          <p14:tracePt t="90762" x="3168650" y="2516188"/>
          <p14:tracePt t="90776" x="3348038" y="2073275"/>
          <p14:tracePt t="90779" x="3482975" y="1801813"/>
          <p14:tracePt t="90793" x="3636963" y="1614488"/>
          <p14:tracePt t="90794" x="3746500" y="1504950"/>
          <p14:tracePt t="90809" x="3890963" y="1411288"/>
          <p14:tracePt t="90829" x="3925888" y="1401763"/>
          <p14:tracePt t="90896" x="3925888" y="1411288"/>
          <p14:tracePt t="90904" x="3925888" y="1427163"/>
          <p14:tracePt t="90920" x="3925888" y="1444625"/>
          <p14:tracePt t="90927" x="3925888" y="1452563"/>
          <p14:tracePt t="90943" x="3925888" y="1470025"/>
          <p14:tracePt t="90958" x="3925888" y="1477963"/>
          <p14:tracePt t="90974" x="3925888" y="1546225"/>
          <p14:tracePt t="90991" x="3941763" y="1622425"/>
          <p14:tracePt t="91007" x="4027488" y="1809750"/>
          <p14:tracePt t="91024" x="4078288" y="1971675"/>
          <p14:tracePt t="91042" x="4137025" y="2174875"/>
          <p14:tracePt t="91057" x="4154488" y="2379663"/>
          <p14:tracePt t="91075" x="4171950" y="2524125"/>
          <p14:tracePt t="91093" x="4187825" y="2574925"/>
          <p14:tracePt t="91095" x="4197350" y="2582863"/>
          <p14:tracePt t="91167" x="4197350" y="2592388"/>
          <p14:tracePt t="91175" x="4197350" y="2608263"/>
          <p14:tracePt t="91183" x="4197350" y="2633663"/>
          <p14:tracePt t="91192" x="4197350" y="2660650"/>
          <p14:tracePt t="91207" x="4187825" y="2693988"/>
          <p14:tracePt t="91224" x="4171950" y="2711450"/>
          <p14:tracePt t="91241" x="4171950" y="2719388"/>
          <p14:tracePt t="91263" x="4162425" y="2727325"/>
          <p14:tracePt t="91295" x="4162425" y="2736850"/>
          <p14:tracePt t="91310" x="4154488" y="2736850"/>
          <p14:tracePt t="91319" x="4146550" y="2744788"/>
          <p14:tracePt t="91335" x="4146550" y="2762250"/>
          <p14:tracePt t="91409" x="4137025" y="2762250"/>
          <p14:tracePt t="91414" x="4129088" y="2770188"/>
          <p14:tracePt t="91430" x="4121150" y="2778125"/>
          <p14:tracePt t="91440" x="4121150" y="2787650"/>
          <p14:tracePt t="91457" x="4111625" y="2805113"/>
          <p14:tracePt t="91474" x="4095750" y="2830513"/>
          <p14:tracePt t="91491" x="4095750" y="2838450"/>
          <p14:tracePt t="91507" x="4095750" y="2846388"/>
          <p14:tracePt t="91524" x="4086225" y="2855913"/>
          <p14:tracePt t="91540" x="4086225" y="2863850"/>
          <p14:tracePt t="91560" x="4078288" y="2881313"/>
          <p14:tracePt t="91631" x="4078288" y="2889250"/>
          <p14:tracePt t="97374" x="4070350" y="2914650"/>
          <p14:tracePt t="97390" x="4060825" y="2914650"/>
          <p14:tracePt t="97399" x="4052888" y="2932113"/>
          <p14:tracePt t="97406" x="4044950" y="2940050"/>
          <p14:tracePt t="97421" x="4027488" y="2957513"/>
          <p14:tracePt t="97438" x="3984625" y="3000375"/>
          <p14:tracePt t="97455" x="3941763" y="3033713"/>
          <p14:tracePt t="97471" x="3890963" y="3059113"/>
          <p14:tracePt t="97487" x="3848100" y="3109913"/>
          <p14:tracePt t="97505" x="3832225" y="3127375"/>
          <p14:tracePt t="97521" x="3814763" y="3144838"/>
          <p14:tracePt t="97538" x="3806825" y="3144838"/>
          <p14:tracePt t="97554" x="3789363" y="3160713"/>
          <p14:tracePt t="97572" x="3771900" y="3178175"/>
          <p14:tracePt t="97590" x="3763963" y="3178175"/>
          <p14:tracePt t="97607" x="3746500" y="3186113"/>
          <p14:tracePt t="97623" x="3738563" y="3186113"/>
          <p14:tracePt t="97638" x="3703638" y="3211513"/>
          <p14:tracePt t="97655" x="3670300" y="3221038"/>
          <p14:tracePt t="97672" x="3652838" y="3221038"/>
          <p14:tracePt t="97712" x="3636963" y="3228975"/>
          <p14:tracePt t="97734" x="3627438" y="3228975"/>
          <p14:tracePt t="97759" x="3602038" y="3246438"/>
          <p14:tracePt t="97783" x="3594100" y="3246438"/>
          <p14:tracePt t="97880" x="3586163" y="3246438"/>
          <p14:tracePt t="97983" x="3594100" y="3246438"/>
          <p14:tracePt t="98193" x="3602038" y="3246438"/>
          <p14:tracePt t="98199" x="3627438" y="3246438"/>
          <p14:tracePt t="98206" x="3662363" y="3246438"/>
          <p14:tracePt t="98221" x="3703638" y="3246438"/>
          <p14:tracePt t="98239" x="3746500" y="3254375"/>
          <p14:tracePt t="98240" x="3771900" y="3254375"/>
          <p14:tracePt t="98254" x="3781425" y="3254375"/>
          <p14:tracePt t="98272" x="3806825" y="3254375"/>
          <p14:tracePt t="98288" x="3822700" y="3254375"/>
          <p14:tracePt t="98304" x="3840163" y="3254375"/>
          <p14:tracePt t="98321" x="3857625" y="3254375"/>
          <p14:tracePt t="98338" x="3890963" y="3254375"/>
          <p14:tracePt t="98354" x="3959225" y="3254375"/>
          <p14:tracePt t="98371" x="3992563" y="3254375"/>
          <p14:tracePt t="98388" x="4002088" y="3254375"/>
          <p14:tracePt t="98440" x="4002088" y="3263900"/>
          <p14:tracePt t="98456" x="4017963" y="3263900"/>
          <p14:tracePt t="98463" x="4035425" y="3263900"/>
          <p14:tracePt t="98479" x="4078288" y="3263900"/>
          <p14:tracePt t="98489" x="4137025" y="3279775"/>
          <p14:tracePt t="98504" x="4240213" y="3297238"/>
          <p14:tracePt t="98521" x="4316413" y="3314700"/>
          <p14:tracePt t="98537" x="4367213" y="3330575"/>
          <p14:tracePt t="98554" x="4375150" y="3330575"/>
          <p14:tracePt t="98571" x="4384675" y="3330575"/>
          <p14:tracePt t="98614" x="4400550" y="3330575"/>
          <p14:tracePt t="98656" x="4410075" y="3330575"/>
          <p14:tracePt t="98672" x="4418013" y="3330575"/>
          <p14:tracePt t="98680" x="4425950" y="3330575"/>
          <p14:tracePt t="98703" x="4443413" y="3330575"/>
          <p14:tracePt t="98712" x="4451350" y="3330575"/>
          <p14:tracePt t="98721" x="4468813" y="3330575"/>
          <p14:tracePt t="98737" x="4494213" y="3330575"/>
          <p14:tracePt t="98754" x="4511675" y="3330575"/>
          <p14:tracePt t="98770" x="4537075" y="3330575"/>
          <p14:tracePt t="98935" x="4537075" y="3340100"/>
          <p14:tracePt t="98943" x="4529138" y="3348038"/>
          <p14:tracePt t="98954" x="4503738" y="3348038"/>
          <p14:tracePt t="98971" x="4443413" y="3365500"/>
          <p14:tracePt t="98987" x="4375150" y="3365500"/>
          <p14:tracePt t="99004" x="4298950" y="3365500"/>
          <p14:tracePt t="99020" x="4214813" y="3365500"/>
          <p14:tracePt t="99037" x="4154488" y="3365500"/>
          <p14:tracePt t="99054" x="4129088" y="3365500"/>
          <p14:tracePt t="99071" x="4111625" y="3365500"/>
          <p14:tracePt t="99088" x="4095750" y="3365500"/>
          <p14:tracePt t="99104" x="4070350" y="3365500"/>
          <p14:tracePt t="99121" x="4044950" y="3365500"/>
          <p14:tracePt t="99137" x="4035425" y="3365500"/>
          <p14:tracePt t="99154" x="4010025" y="3365500"/>
          <p14:tracePt t="99171" x="3984625" y="3365500"/>
          <p14:tracePt t="99188" x="3959225" y="3365500"/>
          <p14:tracePt t="99204" x="3933825" y="3365500"/>
          <p14:tracePt t="99221" x="3908425" y="3365500"/>
          <p14:tracePt t="99239" x="3883025" y="3365500"/>
          <p14:tracePt t="99359" x="3908425" y="3365500"/>
          <p14:tracePt t="99367" x="3951288" y="3365500"/>
          <p14:tracePt t="99374" x="4010025" y="3365500"/>
          <p14:tracePt t="99387" x="4078288" y="3365500"/>
          <p14:tracePt t="99404" x="4248150" y="3365500"/>
          <p14:tracePt t="99420" x="4410075" y="3365500"/>
          <p14:tracePt t="99437" x="4511675" y="3365500"/>
          <p14:tracePt t="99454" x="4613275" y="3365500"/>
          <p14:tracePt t="99472" x="4732338" y="3382963"/>
          <p14:tracePt t="99488" x="4740275" y="3382963"/>
          <p14:tracePt t="99504" x="4775200" y="3390900"/>
          <p14:tracePt t="99521" x="4833938" y="3390900"/>
          <p14:tracePt t="99537" x="4868863" y="3390900"/>
          <p14:tracePt t="99554" x="4876800" y="3390900"/>
          <p14:tracePt t="99570" x="4894263" y="3390900"/>
          <p14:tracePt t="99624" x="4902200" y="3390900"/>
          <p14:tracePt t="99640" x="4910138" y="3390900"/>
          <p14:tracePt t="99648" x="4919663" y="3390900"/>
          <p14:tracePt t="99664" x="4927600" y="3390900"/>
          <p14:tracePt t="99672" x="4935538" y="3390900"/>
          <p14:tracePt t="99689" x="4962525" y="3390900"/>
          <p14:tracePt t="99704" x="4987925" y="3390900"/>
          <p14:tracePt t="99720" x="4995863" y="3390900"/>
          <p14:tracePt t="99737" x="5003800" y="3390900"/>
          <p14:tracePt t="99754" x="5021263" y="3390900"/>
          <p14:tracePt t="99770" x="5029200" y="3390900"/>
          <p14:tracePt t="99787" x="5038725" y="3390900"/>
          <p14:tracePt t="99804" x="5046663" y="3390900"/>
          <p14:tracePt t="103176" x="5054600" y="3390900"/>
          <p14:tracePt t="103327" x="5054600" y="3398838"/>
          <p14:tracePt t="103407" x="5054600" y="3408363"/>
          <p14:tracePt t="103431" x="5038725" y="3416300"/>
          <p14:tracePt t="103438" x="5029200" y="3416300"/>
          <p14:tracePt t="103465" x="5003800" y="3416300"/>
          <p14:tracePt t="103471" x="4995863" y="3416300"/>
          <p14:tracePt t="103496" x="4987925" y="3416300"/>
          <p14:tracePt t="103504" x="4970463" y="3416300"/>
          <p14:tracePt t="103520" x="4962525" y="3433763"/>
          <p14:tracePt t="103535" x="4953000" y="3433763"/>
          <p14:tracePt t="103552" x="4927600" y="3441700"/>
          <p14:tracePt t="103759" x="4919663" y="3449638"/>
          <p14:tracePt t="103864" x="4910138" y="3449638"/>
          <p14:tracePt t="103887" x="4894263" y="3467100"/>
          <p14:tracePt t="103911" x="4884738" y="3467100"/>
          <p14:tracePt t="103927" x="4868863" y="3475038"/>
          <p14:tracePt t="103943" x="4859338" y="3475038"/>
          <p14:tracePt t="103959" x="4851400" y="3475038"/>
          <p14:tracePt t="103967" x="4851400" y="3484563"/>
          <p14:tracePt t="104015" x="4843463" y="3484563"/>
          <p14:tracePt t="104696" x="4833938" y="3484563"/>
          <p14:tracePt t="104704" x="4826000" y="3502025"/>
          <p14:tracePt t="104720" x="4808538" y="3509963"/>
          <p14:tracePt t="104727" x="4800600" y="3509963"/>
          <p14:tracePt t="104754" x="4791075" y="3517900"/>
          <p14:tracePt t="104770" x="4775200" y="3517900"/>
          <p14:tracePt t="104800" x="4765675" y="3535363"/>
          <p14:tracePt t="104832" x="4740275" y="3535363"/>
          <p14:tracePt t="104839" x="4732338" y="3543300"/>
          <p14:tracePt t="104854" x="4724400" y="3543300"/>
          <p14:tracePt t="104868" x="4706938" y="3543300"/>
          <p14:tracePt t="104885" x="4699000" y="3552825"/>
          <p14:tracePt t="104903" x="4689475" y="3552825"/>
          <p14:tracePt t="104920" x="4681538" y="3560763"/>
          <p14:tracePt t="104943" x="4664075" y="3568700"/>
          <p14:tracePt t="104967" x="4656138" y="3578225"/>
          <p14:tracePt t="104984" x="4656138" y="3586163"/>
          <p14:tracePt t="105094" x="4656138" y="3603625"/>
          <p14:tracePt t="105103" x="4656138" y="3611563"/>
          <p14:tracePt t="105111" x="4656138" y="3619500"/>
          <p14:tracePt t="105119" x="4673600" y="3636963"/>
          <p14:tracePt t="105135" x="4706938" y="3654425"/>
          <p14:tracePt t="105152" x="4783138" y="3679825"/>
          <p14:tracePt t="105168" x="4953000" y="3730625"/>
          <p14:tracePt t="105185" x="5046663" y="3738563"/>
          <p14:tracePt t="105202" x="5106988" y="3748088"/>
          <p14:tracePt t="105219" x="5224463" y="3748088"/>
          <p14:tracePt t="105236" x="5360988" y="3748088"/>
          <p14:tracePt t="105253" x="5591175" y="3748088"/>
          <p14:tracePt t="105254" x="5718175" y="3748088"/>
          <p14:tracePt t="105271" x="5997575" y="3748088"/>
          <p14:tracePt t="105285" x="6167438" y="3748088"/>
          <p14:tracePt t="105301" x="6465888" y="3748088"/>
          <p14:tracePt t="105321" x="6762750" y="3748088"/>
          <p14:tracePt t="105336" x="6805613" y="3748088"/>
          <p14:tracePt t="105337" x="6848475" y="3748088"/>
          <p14:tracePt t="105352" x="6881813" y="3748088"/>
          <p14:tracePt t="105354" x="6932613" y="3748088"/>
          <p14:tracePt t="105368" x="7018338" y="3748088"/>
          <p14:tracePt t="105385" x="7112000" y="3748088"/>
          <p14:tracePt t="105403" x="7196138" y="3748088"/>
          <p14:tracePt t="105418" x="7323138" y="3748088"/>
          <p14:tracePt t="105435" x="7442200" y="3748088"/>
          <p14:tracePt t="105451" x="7527925" y="3748088"/>
          <p14:tracePt t="105468" x="7578725" y="3730625"/>
          <p14:tracePt t="105485" x="7621588" y="3722688"/>
          <p14:tracePt t="105501" x="7662863" y="3722688"/>
          <p14:tracePt t="105518" x="7705725" y="3713163"/>
          <p14:tracePt t="105535" x="7756525" y="3687763"/>
          <p14:tracePt t="105551" x="7807325" y="3679825"/>
          <p14:tracePt t="105568" x="7918450" y="3671888"/>
          <p14:tracePt t="105584" x="7961313" y="3654425"/>
          <p14:tracePt t="105601" x="7994650" y="3654425"/>
          <p14:tracePt t="105618" x="8029575" y="3646488"/>
          <p14:tracePt t="105635" x="8070850" y="3629025"/>
          <p14:tracePt t="105652" x="8131175" y="3603625"/>
          <p14:tracePt t="105668" x="8181975" y="3594100"/>
          <p14:tracePt t="105685" x="8215313" y="3578225"/>
          <p14:tracePt t="105701" x="8266113" y="3560763"/>
          <p14:tracePt t="105718" x="8275638" y="3552825"/>
          <p14:tracePt t="105736" x="8318500" y="3535363"/>
          <p14:tracePt t="105737" x="8334375" y="3527425"/>
          <p14:tracePt t="105752" x="8343900" y="3517900"/>
          <p14:tracePt t="105754" x="8351838" y="3517900"/>
          <p14:tracePt t="105769" x="8369300" y="3492500"/>
          <p14:tracePt t="105784" x="8377238" y="3492500"/>
          <p14:tracePt t="105815" x="8385175" y="3484563"/>
          <p14:tracePt t="105921" x="8377238" y="3484563"/>
          <p14:tracePt t="105936" x="8351838" y="3484563"/>
          <p14:tracePt t="105942" x="8334375" y="3484563"/>
          <p14:tracePt t="105953" x="8291513" y="3484563"/>
          <p14:tracePt t="105967" x="8156575" y="3484563"/>
          <p14:tracePt t="105984" x="8070850" y="3484563"/>
          <p14:tracePt t="106002" x="8020050" y="3484563"/>
          <p14:tracePt t="106017" x="7961313" y="3502025"/>
          <p14:tracePt t="106034" x="7926388" y="3509963"/>
          <p14:tracePt t="106050" x="7875588" y="3509963"/>
          <p14:tracePt t="106067" x="7773988" y="3517900"/>
          <p14:tracePt t="106084" x="7637463" y="3517900"/>
          <p14:tracePt t="106101" x="7467600" y="3517900"/>
          <p14:tracePt t="106118" x="7332663" y="3517900"/>
          <p14:tracePt t="106135" x="7272338" y="3517900"/>
          <p14:tracePt t="106151" x="7221538" y="3517900"/>
          <p14:tracePt t="106167" x="7178675" y="3517900"/>
          <p14:tracePt t="106184" x="7145338" y="3517900"/>
          <p14:tracePt t="106201" x="7127875" y="3517900"/>
          <p14:tracePt t="106217" x="7102475" y="3527425"/>
          <p14:tracePt t="106234" x="7077075" y="3527425"/>
          <p14:tracePt t="106251" x="7059613" y="3527425"/>
          <p14:tracePt t="106267" x="7043738" y="3535363"/>
          <p14:tracePt t="106285" x="7026275" y="3535363"/>
          <p14:tracePt t="106286" x="7018338" y="3535363"/>
          <p14:tracePt t="106304" x="7008813" y="3535363"/>
          <p14:tracePt t="106319" x="6992938" y="3535363"/>
          <p14:tracePt t="106335" x="6967538" y="3535363"/>
          <p14:tracePt t="106336" x="6950075" y="3535363"/>
          <p14:tracePt t="106352" x="6924675" y="3535363"/>
          <p14:tracePt t="106370" x="6899275" y="3535363"/>
          <p14:tracePt t="106384" x="6889750" y="3535363"/>
          <p14:tracePt t="106401" x="6873875" y="3535363"/>
          <p14:tracePt t="106417" x="6838950" y="3535363"/>
          <p14:tracePt t="106434" x="6831013" y="3535363"/>
          <p14:tracePt t="106451" x="6805613" y="3535363"/>
          <p14:tracePt t="106467" x="6770688" y="3535363"/>
          <p14:tracePt t="106484" x="6762750" y="3535363"/>
          <p14:tracePt t="106500" x="6745288" y="3535363"/>
          <p14:tracePt t="106592" x="6737350" y="3535363"/>
          <p14:tracePt t="112103" x="6729413" y="3535363"/>
          <p14:tracePt t="112110" x="6754813" y="3502025"/>
          <p14:tracePt t="112119" x="6788150" y="3475038"/>
          <p14:tracePt t="112131" x="6823075" y="3449638"/>
          <p14:tracePt t="112148" x="6856413" y="3449638"/>
          <p14:tracePt t="112233" x="6856413" y="3459163"/>
          <p14:tracePt t="112255" x="6856413" y="3475038"/>
          <p14:tracePt t="112265" x="6856413" y="3492500"/>
          <p14:tracePt t="112270" x="6856413" y="3509963"/>
          <p14:tracePt t="112281" x="6856413" y="3517900"/>
          <p14:tracePt t="112298" x="6848475" y="3552825"/>
          <p14:tracePt t="112315" x="6831013" y="3603625"/>
          <p14:tracePt t="112332" x="6831013" y="3636963"/>
          <p14:tracePt t="112348" x="6831013" y="3722688"/>
          <p14:tracePt t="112364" x="6831013" y="3832225"/>
          <p14:tracePt t="112382" x="6831013" y="3925888"/>
          <p14:tracePt t="112383" x="6831013" y="3951288"/>
          <p14:tracePt t="112399" x="6831013" y="3976688"/>
          <p14:tracePt t="112400" x="6831013" y="3994150"/>
          <p14:tracePt t="112416" x="6831013" y="4011613"/>
          <p14:tracePt t="112432" x="6831013" y="4037013"/>
          <p14:tracePt t="112434" x="6831013" y="4052888"/>
          <p14:tracePt t="112448" x="6831013" y="4062413"/>
          <p14:tracePt t="112472" x="6831013" y="4070350"/>
          <p14:tracePt t="112486" x="6831013" y="4079875"/>
          <p14:tracePt t="112503" x="6831013" y="4087813"/>
          <p14:tracePt t="112519" x="6831013" y="4105275"/>
          <p14:tracePt t="112531" x="6831013" y="4113213"/>
          <p14:tracePt t="112550" x="6831013" y="4121150"/>
          <p14:tracePt t="112565" x="6831013" y="4138613"/>
          <p14:tracePt t="112583" x="6831013" y="4146550"/>
          <p14:tracePt t="112598" x="6823075" y="4156075"/>
          <p14:tracePt t="112615" x="6823075" y="4164013"/>
          <p14:tracePt t="112631" x="6823075" y="4181475"/>
          <p14:tracePt t="112873" x="6823075" y="4197350"/>
          <p14:tracePt t="119160" x="6823075" y="4171950"/>
          <p14:tracePt t="119167" x="6899275" y="4052888"/>
          <p14:tracePt t="119178" x="6975475" y="3908425"/>
          <p14:tracePt t="119195" x="6983413" y="3841750"/>
          <p14:tracePt t="119223" x="6983413" y="3832225"/>
          <p14:tracePt t="119230" x="7018338" y="3816350"/>
          <p14:tracePt t="119245" x="7102475" y="3806825"/>
          <p14:tracePt t="119262" x="7264400" y="3773488"/>
          <p14:tracePt t="119263" x="7297738" y="3773488"/>
          <p14:tracePt t="119278" x="7307263" y="3773488"/>
          <p14:tracePt t="119440" x="7315200" y="3773488"/>
          <p14:tracePt t="119454" x="7332663" y="3773488"/>
          <p14:tracePt t="119728" x="7323138" y="3781425"/>
          <p14:tracePt t="119735" x="7297738" y="3790950"/>
          <p14:tracePt t="119745" x="7281863" y="3798888"/>
          <p14:tracePt t="119761" x="7239000" y="3806825"/>
          <p14:tracePt t="119778" x="7221538" y="3824288"/>
          <p14:tracePt t="119799" x="7204075" y="3824288"/>
          <p14:tracePt t="119811" x="7196138" y="3824288"/>
          <p14:tracePt t="119828" x="7196138" y="3832225"/>
          <p14:tracePt t="119845" x="7178675" y="3841750"/>
          <p14:tracePt t="119862" x="7170738" y="3841750"/>
          <p14:tracePt t="119878" x="7162800" y="3849688"/>
          <p14:tracePt t="119895" x="7137400" y="3867150"/>
          <p14:tracePt t="119912" x="7094538" y="3883025"/>
          <p14:tracePt t="119929" x="7018338" y="3900488"/>
          <p14:tracePt t="119944" x="6983413" y="3900488"/>
          <p14:tracePt t="119962" x="6975475" y="3900488"/>
          <p14:tracePt t="119980" x="6958013" y="3917950"/>
          <p14:tracePt t="119994" x="6942138" y="3917950"/>
          <p14:tracePt t="120011" x="6915150" y="3925888"/>
          <p14:tracePt t="120028" x="6873875" y="3935413"/>
          <p14:tracePt t="120045" x="6831013" y="3951288"/>
          <p14:tracePt t="120062" x="6780213" y="3960813"/>
          <p14:tracePt t="120078" x="6745288" y="3968750"/>
          <p14:tracePt t="120095" x="6745288" y="3976688"/>
          <p14:tracePt t="120127" x="6729413" y="3976688"/>
          <p14:tracePt t="120144" x="6719888" y="3976688"/>
          <p14:tracePt t="120152" x="6686550" y="3994150"/>
          <p14:tracePt t="120161" x="6653213" y="4002088"/>
          <p14:tracePt t="120178" x="6584950" y="4011613"/>
          <p14:tracePt t="120195" x="6491288" y="4019550"/>
          <p14:tracePt t="120211" x="6430963" y="4037013"/>
          <p14:tracePt t="120229" x="6380163" y="4037013"/>
          <p14:tracePt t="120245" x="6346825" y="4044950"/>
          <p14:tracePt t="120263" x="6270625" y="4052888"/>
          <p14:tracePt t="120279" x="6202363" y="4052888"/>
          <p14:tracePt t="120295" x="6159500" y="4052888"/>
          <p14:tracePt t="120311" x="6100763" y="4052888"/>
          <p14:tracePt t="120328" x="5989638" y="4052888"/>
          <p14:tracePt t="120345" x="5895975" y="4019550"/>
          <p14:tracePt t="120361" x="5786438" y="3968750"/>
          <p14:tracePt t="120378" x="5675313" y="3908425"/>
          <p14:tracePt t="120395" x="5548313" y="3857625"/>
          <p14:tracePt t="120411" x="5411788" y="3806825"/>
          <p14:tracePt t="120429" x="5302250" y="3763963"/>
          <p14:tracePt t="120445" x="5208588" y="3738563"/>
          <p14:tracePt t="120466" x="5029200" y="3722688"/>
          <p14:tracePt t="120483" x="4876800" y="3705225"/>
          <p14:tracePt t="120486" x="4808538" y="3679825"/>
          <p14:tracePt t="120496" x="4765675" y="3671888"/>
          <p14:tracePt t="120513" x="4646613" y="3636963"/>
          <p14:tracePt t="120528" x="4554538" y="3611563"/>
          <p14:tracePt t="120545" x="4503738" y="3586163"/>
          <p14:tracePt t="120561" x="4468813" y="3578225"/>
          <p14:tracePt t="120578" x="4451350" y="3578225"/>
          <p14:tracePt t="120594" x="4435475" y="3568700"/>
          <p14:tracePt t="120611" x="4425950" y="3568700"/>
          <p14:tracePt t="120628" x="4410075" y="3560763"/>
          <p14:tracePt t="120696" x="4400550" y="3560763"/>
          <p14:tracePt t="120743" x="4392613" y="3552825"/>
          <p14:tracePt t="120783" x="4410075" y="3535363"/>
          <p14:tracePt t="120792" x="4435475" y="3517900"/>
          <p14:tracePt t="120799" x="4476750" y="3509963"/>
          <p14:tracePt t="120810" x="4519613" y="3484563"/>
          <p14:tracePt t="120828" x="4570413" y="3467100"/>
          <p14:tracePt t="120844" x="4587875" y="3459163"/>
          <p14:tracePt t="120861" x="4595813" y="3459163"/>
          <p14:tracePt t="120878" x="4621213" y="3459163"/>
          <p14:tracePt t="120879" x="4630738" y="3459163"/>
          <p14:tracePt t="120895" x="4646613" y="3459163"/>
          <p14:tracePt t="120911" x="4689475" y="3449638"/>
          <p14:tracePt t="120928" x="4791075" y="3433763"/>
          <p14:tracePt t="120944" x="4935538" y="3433763"/>
          <p14:tracePt t="120961" x="5072063" y="3416300"/>
          <p14:tracePt t="120980" x="5157788" y="3390900"/>
          <p14:tracePt t="120994" x="5216525" y="3382963"/>
          <p14:tracePt t="121011" x="5233988" y="3382963"/>
          <p14:tracePt t="121070" x="5249863" y="3382963"/>
          <p14:tracePt t="121086" x="5267325" y="3382963"/>
          <p14:tracePt t="121095" x="5292725" y="3382963"/>
          <p14:tracePt t="121103" x="5302250" y="3382963"/>
          <p14:tracePt t="121112" x="5335588" y="3382963"/>
          <p14:tracePt t="121127" x="5368925" y="3382963"/>
          <p14:tracePt t="121144" x="5472113" y="3373438"/>
          <p14:tracePt t="121161" x="5530850" y="3373438"/>
          <p14:tracePt t="121177" x="5591175" y="3373438"/>
          <p14:tracePt t="121194" x="5624513" y="3373438"/>
          <p14:tracePt t="121210" x="5632450" y="3373438"/>
          <p14:tracePt t="121227" x="5641975" y="3373438"/>
          <p14:tracePt t="121272" x="5649913" y="3373438"/>
          <p14:tracePt t="121287" x="5657850" y="3373438"/>
          <p14:tracePt t="121296" x="5667375" y="3373438"/>
          <p14:tracePt t="121303" x="5675313" y="3373438"/>
          <p14:tracePt t="121312" x="5683250" y="3382963"/>
          <p14:tracePt t="121327" x="5683250" y="3390900"/>
          <p14:tracePt t="121344" x="5700713" y="3390900"/>
          <p14:tracePt t="121432" x="5718175" y="3398838"/>
          <p14:tracePt t="121447" x="5726113" y="3416300"/>
          <p14:tracePt t="121480" x="5735638" y="3424238"/>
          <p14:tracePt t="121513" x="5743575" y="3433763"/>
          <p14:tracePt t="121551" x="5751513" y="3441700"/>
          <p14:tracePt t="121592" x="5761038" y="3449638"/>
          <p14:tracePt t="121598" x="5776913" y="3459163"/>
          <p14:tracePt t="121611" x="5776913" y="3467100"/>
          <p14:tracePt t="121627" x="5862638" y="3502025"/>
          <p14:tracePt t="121644" x="5997575" y="3586163"/>
          <p14:tracePt t="121661" x="6167438" y="3671888"/>
          <p14:tracePt t="121677" x="6296025" y="3748088"/>
          <p14:tracePt t="121695" x="6346825" y="3763963"/>
          <p14:tracePt t="121696" x="6380163" y="3790950"/>
          <p14:tracePt t="121712" x="6405563" y="3806825"/>
          <p14:tracePt t="121713" x="6423025" y="3816350"/>
          <p14:tracePt t="121728" x="6448425" y="3841750"/>
          <p14:tracePt t="121744" x="6483350" y="3875088"/>
          <p14:tracePt t="121761" x="6499225" y="3900488"/>
          <p14:tracePt t="121777" x="6499225" y="3908425"/>
          <p14:tracePt t="121794" x="6516688" y="3943350"/>
          <p14:tracePt t="121810" x="6534150" y="3976688"/>
          <p14:tracePt t="121827" x="6559550" y="4019550"/>
          <p14:tracePt t="121844" x="6600825" y="4079875"/>
          <p14:tracePt t="121861" x="6610350" y="4113213"/>
          <p14:tracePt t="121879" x="6618288" y="4121150"/>
          <p14:tracePt t="121881" x="6618288" y="4130675"/>
          <p14:tracePt t="121894" x="6618288" y="4138613"/>
          <p14:tracePt t="121911" x="6618288" y="4156075"/>
          <p14:tracePt t="121913" x="6618288" y="4164013"/>
          <p14:tracePt t="121929" x="6618288" y="4189413"/>
          <p14:tracePt t="121944" x="6626225" y="4197350"/>
          <p14:tracePt t="121960" x="6635750" y="4214813"/>
          <p14:tracePt t="121977" x="6635750" y="4232275"/>
          <p14:tracePt t="121995" x="6643688" y="4257675"/>
          <p14:tracePt t="122010" x="6643688" y="4300538"/>
          <p14:tracePt t="122028" x="6653213" y="4341813"/>
          <p14:tracePt t="122044" x="6653213" y="4368800"/>
          <p14:tracePt t="122061" x="6661150" y="4394200"/>
          <p14:tracePt t="122077" x="6669088" y="4427538"/>
          <p14:tracePt t="122094" x="6669088" y="4435475"/>
          <p14:tracePt t="122111" x="6669088" y="4445000"/>
          <p14:tracePt t="122127" x="6669088" y="4460875"/>
          <p14:tracePt t="122143" x="6669088" y="4486275"/>
          <p14:tracePt t="122175" x="6669088" y="4495800"/>
          <p14:tracePt t="122208" x="6669088" y="4503738"/>
          <p14:tracePt t="147918" x="6745288" y="4513263"/>
          <p14:tracePt t="147926" x="6983413" y="4445000"/>
          <p14:tracePt t="147934" x="7391400" y="4275138"/>
          <p14:tracePt t="147949" x="7773988" y="4138613"/>
          <p14:tracePt t="147965" x="8521700" y="3935413"/>
          <p14:tracePt t="147982" x="8836025" y="3806825"/>
          <p14:tracePt t="147998" x="8869363" y="3773488"/>
          <p14:tracePt t="148015" x="8886825" y="3756025"/>
          <p14:tracePt t="148278" x="8869363" y="3756025"/>
          <p14:tracePt t="148286" x="8836025" y="3756025"/>
          <p14:tracePt t="148302" x="8818563" y="3756025"/>
          <p14:tracePt t="148315" x="8810625" y="3763963"/>
          <p14:tracePt t="148332" x="8802688" y="3763963"/>
          <p14:tracePt t="148351" x="8793163" y="3763963"/>
          <p14:tracePt t="148391" x="8777288" y="3763963"/>
          <p14:tracePt t="148400" x="8759825" y="3763963"/>
          <p14:tracePt t="148406" x="8691563" y="3738563"/>
          <p14:tracePt t="148417" x="8648700" y="3722688"/>
          <p14:tracePt t="148432" x="8453438" y="3629025"/>
          <p14:tracePt t="148449" x="8283575" y="3552825"/>
          <p14:tracePt t="148465" x="8174038" y="3475038"/>
          <p14:tracePt t="148482" x="8113713" y="3449638"/>
          <p14:tracePt t="148499" x="8105775" y="3449638"/>
          <p14:tracePt t="148515" x="8096250" y="3449638"/>
          <p14:tracePt t="148532" x="8080375" y="3449638"/>
          <p14:tracePt t="148549" x="8062913" y="3449638"/>
          <p14:tracePt t="148565" x="7986713" y="3449638"/>
          <p14:tracePt t="148583" x="7951788" y="3449638"/>
          <p14:tracePt t="148584" x="7943850" y="3449638"/>
          <p14:tracePt t="148601" x="7918450" y="3449638"/>
          <p14:tracePt t="148616" x="7910513" y="3441700"/>
          <p14:tracePt t="148671" x="7893050" y="3441700"/>
          <p14:tracePt t="148679" x="7859713" y="3441700"/>
          <p14:tracePt t="148687" x="7832725" y="3441700"/>
          <p14:tracePt t="148699" x="7773988" y="3441700"/>
          <p14:tracePt t="148715" x="7629525" y="3441700"/>
          <p14:tracePt t="148733" x="7434263" y="3441700"/>
          <p14:tracePt t="148734" x="7332663" y="3441700"/>
          <p14:tracePt t="148748" x="7239000" y="3441700"/>
          <p14:tracePt t="148765" x="7051675" y="3416300"/>
          <p14:tracePt t="148783" x="6729413" y="3416300"/>
          <p14:tracePt t="148799" x="6626225" y="3416300"/>
          <p14:tracePt t="148815" x="6311900" y="3416300"/>
          <p14:tracePt t="148832" x="6100763" y="3416300"/>
          <p14:tracePt t="148848" x="5905500" y="3441700"/>
          <p14:tracePt t="148865" x="5743575" y="3449638"/>
          <p14:tracePt t="148881" x="5607050" y="3484563"/>
          <p14:tracePt t="148899" x="5497513" y="3484563"/>
          <p14:tracePt t="148915" x="5403850" y="3484563"/>
          <p14:tracePt t="148932" x="5318125" y="3484563"/>
          <p14:tracePt t="148952" x="5029200" y="3509963"/>
          <p14:tracePt t="148966" x="4765675" y="3543300"/>
          <p14:tracePt t="148982" x="4621213" y="3543300"/>
          <p14:tracePt t="148983" x="4443413" y="3552825"/>
          <p14:tracePt t="148999" x="4291013" y="3568700"/>
          <p14:tracePt t="149000" x="4121150" y="3568700"/>
          <p14:tracePt t="149015" x="3908425" y="3586163"/>
          <p14:tracePt t="149032" x="3389313" y="3586163"/>
          <p14:tracePt t="149049" x="3117850" y="3586163"/>
          <p14:tracePt t="149065" x="2905125" y="3586163"/>
          <p14:tracePt t="149082" x="2727325" y="3586163"/>
          <p14:tracePt t="149098" x="2565400" y="3586163"/>
          <p14:tracePt t="149115" x="2430463" y="3586163"/>
          <p14:tracePt t="149131" x="2311400" y="3586163"/>
          <p14:tracePt t="149148" x="2166938" y="3586163"/>
          <p14:tracePt t="149165" x="2038350" y="3586163"/>
          <p14:tracePt t="149183" x="1878013" y="3603625"/>
          <p14:tracePt t="149199" x="1673225" y="3654425"/>
          <p14:tracePt t="149215" x="1538288" y="3697288"/>
          <p14:tracePt t="149232" x="1189038" y="3798888"/>
          <p14:tracePt t="149248" x="1019175" y="3849688"/>
          <p14:tracePt t="149265" x="866775" y="3883025"/>
          <p14:tracePt t="149282" x="773113" y="3917950"/>
          <p14:tracePt t="149298" x="730250" y="3925888"/>
          <p14:tracePt t="149315" x="722313" y="3935413"/>
          <p14:tracePt t="149334" x="704850" y="3943350"/>
          <p14:tracePt t="149352" x="696913" y="3951288"/>
          <p14:tracePt t="149367" x="688975" y="3968750"/>
          <p14:tracePt t="149381" x="661988" y="3994150"/>
          <p14:tracePt t="149399" x="620713" y="4027488"/>
          <p14:tracePt t="149399" x="611188" y="4044950"/>
          <p14:tracePt t="149415" x="603250" y="4052888"/>
          <p14:tracePt t="149431" x="577850" y="4079875"/>
          <p14:tracePt t="149662" x="585788" y="4079875"/>
          <p14:tracePt t="149670" x="595313" y="4079875"/>
          <p14:tracePt t="149681" x="603250" y="4079875"/>
          <p14:tracePt t="149697" x="620713" y="4079875"/>
          <p14:tracePt t="149715" x="679450" y="4079875"/>
          <p14:tracePt t="149731" x="739775" y="4079875"/>
          <p14:tracePt t="149749" x="765175" y="4079875"/>
          <p14:tracePt t="149766" x="773113" y="4079875"/>
          <p14:tracePt t="149781" x="790575" y="4079875"/>
          <p14:tracePt t="149817" x="798513" y="4079875"/>
          <p14:tracePt t="149823" x="806450" y="4079875"/>
          <p14:tracePt t="149831" x="823913" y="4070350"/>
          <p14:tracePt t="149850" x="866775" y="4070350"/>
          <p14:tracePt t="149864" x="917575" y="4062413"/>
          <p14:tracePt t="149881" x="985838" y="4044950"/>
          <p14:tracePt t="149899" x="1036638" y="4044950"/>
          <p14:tracePt t="149903" x="1054100" y="4044950"/>
          <p14:tracePt t="149915" x="1062038" y="4037013"/>
          <p14:tracePt t="150854" x="1069975" y="4027488"/>
          <p14:tracePt t="150879" x="1087438" y="4027488"/>
          <p14:tracePt t="150910" x="1095375" y="4027488"/>
          <p14:tracePt t="150918" x="1104900" y="4027488"/>
          <p14:tracePt t="150934" x="1112838" y="4027488"/>
          <p14:tracePt t="150950" x="1120775" y="4027488"/>
          <p14:tracePt t="151023" x="1130300" y="4027488"/>
          <p14:tracePt t="151033" x="1130300" y="4019550"/>
          <p14:tracePt t="151159" x="1138238" y="4011613"/>
          <p14:tracePt t="151255" x="1147763" y="4011613"/>
          <p14:tracePt t="151263" x="1147763" y="4002088"/>
          <p14:tracePt t="151295" x="1163638" y="4002088"/>
          <p14:tracePt t="151303" x="1181100" y="4002088"/>
          <p14:tracePt t="151343" x="1189038" y="4002088"/>
          <p14:tracePt t="151407" x="1198563" y="4002088"/>
          <p14:tracePt t="151449" x="1206500" y="4002088"/>
          <p14:tracePt t="151471" x="1214438" y="4002088"/>
          <p14:tracePt t="151503" x="1223963" y="3994150"/>
          <p14:tracePt t="151559" x="1239838" y="3994150"/>
          <p14:tracePt t="151574" x="1249363" y="3994150"/>
          <p14:tracePt t="151606" x="1257300" y="3994150"/>
          <p14:tracePt t="151615" x="1265238" y="3994150"/>
          <p14:tracePt t="151623" x="1274763" y="3994150"/>
          <p14:tracePt t="151632" x="1290638" y="3994150"/>
          <p14:tracePt t="151647" x="1300163" y="3994150"/>
          <p14:tracePt t="151664" x="1317625" y="3994150"/>
          <p14:tracePt t="151681" x="1333500" y="3994150"/>
          <p14:tracePt t="151697" x="1343025" y="3994150"/>
          <p14:tracePt t="151824" x="1350963" y="3994150"/>
          <p14:tracePt t="151863" x="1368425" y="3994150"/>
          <p14:tracePt t="151911" x="1376363" y="3994150"/>
          <p14:tracePt t="151935" x="1384300" y="3994150"/>
          <p14:tracePt t="151991" x="1393825" y="3994150"/>
          <p14:tracePt t="152039" x="1401763" y="3994150"/>
          <p14:tracePt t="152049" x="1409700" y="3994150"/>
          <p14:tracePt t="152062" x="1427163" y="3994150"/>
          <p14:tracePt t="152071" x="1435100" y="3986213"/>
          <p14:tracePt t="152118" x="1462088" y="3986213"/>
          <p14:tracePt t="152126" x="1470025" y="3986213"/>
          <p14:tracePt t="152134" x="1477963" y="3986213"/>
          <p14:tracePt t="152310" x="1495425" y="3986213"/>
          <p14:tracePt t="152318" x="1495425" y="3976688"/>
          <p14:tracePt t="152326" x="1503363" y="3976688"/>
          <p14:tracePt t="152334" x="1520825" y="3976688"/>
          <p14:tracePt t="152346" x="1528763" y="3968750"/>
          <p14:tracePt t="152449" x="1538288" y="3968750"/>
          <p14:tracePt t="153167" x="1554163" y="3968750"/>
          <p14:tracePt t="153279" x="1563688" y="3968750"/>
          <p14:tracePt t="153327" x="1571625" y="3968750"/>
          <p14:tracePt t="153343" x="1579563" y="3960813"/>
          <p14:tracePt t="153360" x="1589088" y="3960813"/>
          <p14:tracePt t="153375" x="1597025" y="3960813"/>
          <p14:tracePt t="153382" x="1606550" y="3951288"/>
          <p14:tracePt t="153397" x="1622425" y="3951288"/>
          <p14:tracePt t="153414" x="1639888" y="3943350"/>
          <p14:tracePt t="153415" x="1665288" y="3935413"/>
          <p14:tracePt t="153432" x="1665288" y="3925888"/>
          <p14:tracePt t="153433" x="1673225" y="3925888"/>
          <p14:tracePt t="153448" x="1698625" y="3925888"/>
          <p14:tracePt t="153451" x="1698625" y="3917950"/>
          <p14:tracePt t="153464" x="1708150" y="3917950"/>
          <p14:tracePt t="153465" x="1724025" y="3908425"/>
          <p14:tracePt t="153481" x="1733550" y="3908425"/>
          <p14:tracePt t="153496" x="1741488" y="3908425"/>
          <p14:tracePt t="153543" x="1749425" y="3908425"/>
          <p14:tracePt t="153551" x="1758950" y="3900488"/>
          <p14:tracePt t="153648" x="1766888" y="3900488"/>
          <p14:tracePt t="153672" x="1792288" y="3900488"/>
          <p14:tracePt t="153680" x="1809750" y="3900488"/>
          <p14:tracePt t="153695" x="1817688" y="3900488"/>
          <p14:tracePt t="153703" x="1827213" y="3900488"/>
          <p14:tracePt t="153719" x="1835150" y="3883025"/>
          <p14:tracePt t="153887" x="1852613" y="3883025"/>
          <p14:tracePt t="153912" x="1860550" y="3883025"/>
          <p14:tracePt t="154007" x="1868488" y="3883025"/>
          <p14:tracePt t="154023" x="1885950" y="3883025"/>
          <p14:tracePt t="154031" x="1893888" y="3875088"/>
          <p14:tracePt t="154039" x="1920875" y="3875088"/>
          <p14:tracePt t="154048" x="1928813" y="3875088"/>
          <p14:tracePt t="154103" x="1936750" y="3875088"/>
          <p14:tracePt t="154127" x="1954213" y="3875088"/>
          <p14:tracePt t="154144" x="1962150" y="3875088"/>
          <p14:tracePt t="154151" x="1971675" y="3875088"/>
          <p14:tracePt t="154166" x="1979613" y="3875088"/>
          <p14:tracePt t="154214" x="1987550" y="3875088"/>
          <p14:tracePt t="154222" x="2005013" y="3867150"/>
          <p14:tracePt t="154247" x="2012950" y="3867150"/>
          <p14:tracePt t="154254" x="2022475" y="3867150"/>
          <p14:tracePt t="154270" x="2030413" y="3867150"/>
          <p14:tracePt t="154367" x="2047875" y="3867150"/>
          <p14:tracePt t="155688" x="2065338" y="3867150"/>
          <p14:tracePt t="155703" x="2081213" y="3849688"/>
          <p14:tracePt t="155711" x="2098675" y="3841750"/>
          <p14:tracePt t="155720" x="2106613" y="3841750"/>
          <p14:tracePt t="155728" x="2116138" y="3841750"/>
          <p14:tracePt t="155745" x="2141538" y="3832225"/>
          <p14:tracePt t="155823" x="2149475" y="3832225"/>
          <p14:tracePt t="155847" x="2157413" y="3824288"/>
          <p14:tracePt t="155872" x="2166938" y="3824288"/>
          <p14:tracePt t="155921" x="2208213" y="3806825"/>
          <p14:tracePt t="155968" x="2217738" y="3806825"/>
          <p14:tracePt t="156391" x="2225675" y="3806825"/>
          <p14:tracePt t="156414" x="2235200" y="3806825"/>
          <p14:tracePt t="156519" x="2251075" y="3806825"/>
          <p14:tracePt t="156623" x="2260600" y="3806825"/>
          <p14:tracePt t="156960" x="2268538" y="3806825"/>
          <p14:tracePt t="157111" x="2276475" y="3806825"/>
          <p14:tracePt t="157183" x="2286000" y="3806825"/>
          <p14:tracePt t="157239" x="2293938" y="3806825"/>
          <p14:tracePt t="157246" x="2301875" y="3806825"/>
          <p14:tracePt t="157254" x="2311400" y="3806825"/>
          <p14:tracePt t="157263" x="2319338" y="3806825"/>
          <p14:tracePt t="157287" x="2327275" y="3806825"/>
          <p14:tracePt t="157391" x="2344738" y="3806825"/>
          <p14:tracePt t="157423" x="2362200" y="3806825"/>
          <p14:tracePt t="157430" x="2387600" y="3806825"/>
          <p14:tracePt t="157440" x="2413000" y="3806825"/>
          <p14:tracePt t="157446" x="2420938" y="3806825"/>
          <p14:tracePt t="157462" x="2430463" y="3806825"/>
          <p14:tracePt t="157478" x="2446338" y="3806825"/>
          <p14:tracePt t="157512" x="2455863" y="3806825"/>
          <p14:tracePt t="157863" x="2463800" y="3806825"/>
          <p14:tracePt t="157895" x="2481263" y="3806825"/>
          <p14:tracePt t="157926" x="2489200" y="3806825"/>
          <p14:tracePt t="157944" x="2497138" y="3806825"/>
          <p14:tracePt t="157951" x="2506663" y="3806825"/>
          <p14:tracePt t="157962" x="2514600" y="3806825"/>
          <p14:tracePt t="157978" x="2524125" y="3806825"/>
          <p14:tracePt t="157995" x="2549525" y="3806825"/>
          <p14:tracePt t="158011" x="2557463" y="3806825"/>
          <p14:tracePt t="158028" x="2590800" y="3806825"/>
          <p14:tracePt t="158072" x="2608263" y="3806825"/>
          <p14:tracePt t="190561" x="2633663" y="3790950"/>
          <p14:tracePt t="190567" x="2659063" y="3763963"/>
          <p14:tracePt t="190583" x="2693988" y="3748088"/>
          <p14:tracePt t="190598" x="2709863" y="3730625"/>
          <p14:tracePt t="190614" x="2719388" y="3730625"/>
          <p14:tracePt t="190774" x="2719388" y="3738563"/>
          <p14:tracePt t="190782" x="2684463" y="3756025"/>
          <p14:tracePt t="190790" x="2668588" y="3756025"/>
          <p14:tracePt t="190798" x="2659063" y="3756025"/>
          <p14:tracePt t="190823" x="2651125" y="3756025"/>
          <p14:tracePt t="190831" x="2633663" y="3748088"/>
          <p14:tracePt t="190846" x="2625725" y="3748088"/>
          <p14:tracePt t="190863" x="2608263" y="3730625"/>
          <p14:tracePt t="190895" x="2608263" y="3722688"/>
          <p14:tracePt t="190903" x="2608263" y="3687763"/>
          <p14:tracePt t="190913" x="2608263" y="3636963"/>
          <p14:tracePt t="190930" x="2582863" y="3408363"/>
          <p14:tracePt t="190946" x="2540000" y="3178175"/>
          <p14:tracePt t="190963" x="2471738" y="2957513"/>
          <p14:tracePt t="190980" x="2395538" y="2711450"/>
          <p14:tracePt t="190996" x="2311400" y="2387600"/>
          <p14:tracePt t="191014" x="2225675" y="2098675"/>
          <p14:tracePt t="191031" x="2149475" y="1758950"/>
          <p14:tracePt t="191032" x="2132013" y="1546225"/>
          <p14:tracePt t="191047" x="2081213" y="1241425"/>
          <p14:tracePt t="191063" x="1979613" y="628650"/>
          <p14:tracePt t="191079" x="1835150" y="136525"/>
        </p14:tracePtLst>
      </p14:laserTraceLst>
    </p:ext>
  </p:extLs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p:cNvSpPr txBox="1"/>
          <p:nvPr/>
        </p:nvSpPr>
        <p:spPr>
          <a:xfrm>
            <a:off x="622974" y="6378364"/>
            <a:ext cx="2616200" cy="400110"/>
          </a:xfrm>
          <a:prstGeom prst="rect">
            <a:avLst/>
          </a:prstGeom>
          <a:noFill/>
        </p:spPr>
        <p:txBody>
          <a:bodyPr wrap="square" rtlCol="0">
            <a:spAutoFit/>
          </a:bodyPr>
          <a:lstStyle/>
          <a:p>
            <a:pPr algn="ctr"/>
            <a:r>
              <a:rPr lang="en-US" sz="2000" b="1" dirty="0"/>
              <a:t>www.midocean.ae</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grpSp>
        <p:nvGrpSpPr>
          <p:cNvPr id="7" name="Group 6">
            <a:extLst>
              <a:ext uri="{FF2B5EF4-FFF2-40B4-BE49-F238E27FC236}">
                <a16:creationId xmlns:a16="http://schemas.microsoft.com/office/drawing/2014/main" xmlns="" id="{19ADFE23-D488-A217-B33F-3C7D4083321A}"/>
              </a:ext>
            </a:extLst>
          </p:cNvPr>
          <p:cNvGrpSpPr/>
          <p:nvPr/>
        </p:nvGrpSpPr>
        <p:grpSpPr>
          <a:xfrm>
            <a:off x="2767865" y="746696"/>
            <a:ext cx="5604610" cy="732206"/>
            <a:chOff x="624740" y="1261450"/>
            <a:chExt cx="5604610" cy="732206"/>
          </a:xfrm>
        </p:grpSpPr>
        <p:sp>
          <p:nvSpPr>
            <p:cNvPr id="11" name="Rectangle 10"/>
            <p:cNvSpPr/>
            <p:nvPr/>
          </p:nvSpPr>
          <p:spPr>
            <a:xfrm>
              <a:off x="624740" y="1263262"/>
              <a:ext cx="5604610" cy="730394"/>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3" name="TextBox 2">
              <a:extLst>
                <a:ext uri="{FF2B5EF4-FFF2-40B4-BE49-F238E27FC236}">
                  <a16:creationId xmlns:a16="http://schemas.microsoft.com/office/drawing/2014/main" xmlns="" id="{8C9C6905-96B6-3DD2-F43C-9F4FB4B473D7}"/>
                </a:ext>
              </a:extLst>
            </p:cNvPr>
            <p:cNvSpPr txBox="1"/>
            <p:nvPr/>
          </p:nvSpPr>
          <p:spPr>
            <a:xfrm>
              <a:off x="695324" y="1261450"/>
              <a:ext cx="5534025" cy="707886"/>
            </a:xfrm>
            <a:prstGeom prst="rect">
              <a:avLst/>
            </a:prstGeom>
            <a:noFill/>
          </p:spPr>
          <p:txBody>
            <a:bodyPr wrap="square" rtlCol="0">
              <a:spAutoFit/>
            </a:bodyPr>
            <a:lstStyle/>
            <a:p>
              <a:pPr algn="ctr"/>
              <a:r>
                <a:rPr lang="en-US" sz="4000" b="1" dirty="0">
                  <a:solidFill>
                    <a:schemeClr val="bg1"/>
                  </a:solidFill>
                  <a:latin typeface="Alexandria" charset="0"/>
                </a:rPr>
                <a:t>Definitions of Risk</a:t>
              </a:r>
            </a:p>
          </p:txBody>
        </p:sp>
      </p:grpSp>
      <p:sp>
        <p:nvSpPr>
          <p:cNvPr id="14" name="TextBox 13">
            <a:extLst>
              <a:ext uri="{FF2B5EF4-FFF2-40B4-BE49-F238E27FC236}">
                <a16:creationId xmlns:a16="http://schemas.microsoft.com/office/drawing/2014/main" xmlns="" id="{87257550-6B76-0921-6F03-193A15BDE0F1}"/>
              </a:ext>
            </a:extLst>
          </p:cNvPr>
          <p:cNvSpPr txBox="1"/>
          <p:nvPr/>
        </p:nvSpPr>
        <p:spPr>
          <a:xfrm>
            <a:off x="695326" y="2427625"/>
            <a:ext cx="10978012" cy="3276282"/>
          </a:xfrm>
          <a:prstGeom prst="rect">
            <a:avLst/>
          </a:prstGeom>
          <a:noFill/>
        </p:spPr>
        <p:txBody>
          <a:bodyPr wrap="square">
            <a:spAutoFit/>
          </a:bodyPr>
          <a:lstStyle/>
          <a:p>
            <a:pPr marL="342900" indent="-342900" algn="l">
              <a:lnSpc>
                <a:spcPct val="150000"/>
              </a:lnSpc>
              <a:buFont typeface="Wingdings" panose="05000000000000000000" pitchFamily="2" charset="2"/>
              <a:buChar char="v"/>
            </a:pPr>
            <a:r>
              <a:rPr lang="en-US" sz="2000" dirty="0">
                <a:solidFill>
                  <a:srgbClr val="0A1F61"/>
                </a:solidFill>
                <a:cs typeface="Tajawal ExtraBold" panose="00000800000000000000" pitchFamily="2" charset="-78"/>
              </a:rPr>
              <a:t>There is no single definition of risk. Economists, behavioral scientists, risk theorists, statisticians, actuaries, and historians each have their own concept of </a:t>
            </a:r>
            <a:r>
              <a:rPr lang="en-MY" sz="2000" dirty="0">
                <a:solidFill>
                  <a:srgbClr val="0A1F61"/>
                </a:solidFill>
                <a:cs typeface="Tajawal ExtraBold" panose="00000800000000000000" pitchFamily="2" charset="-78"/>
              </a:rPr>
              <a:t>risk.</a:t>
            </a:r>
          </a:p>
          <a:p>
            <a:pPr marL="342900" indent="-342900" algn="l">
              <a:lnSpc>
                <a:spcPct val="150000"/>
              </a:lnSpc>
              <a:buFont typeface="Wingdings" panose="05000000000000000000" pitchFamily="2" charset="2"/>
              <a:buChar char="v"/>
            </a:pPr>
            <a:r>
              <a:rPr lang="en-US" sz="2000" dirty="0">
                <a:solidFill>
                  <a:srgbClr val="0A1F61"/>
                </a:solidFill>
                <a:cs typeface="Tajawal ExtraBold" panose="00000800000000000000" pitchFamily="2" charset="-78"/>
              </a:rPr>
              <a:t>Risk is defined as uncertainty concerning the occurrence of a loss. For example, the risk of being killed in an auto accident is present because uncertainty is present.</a:t>
            </a:r>
          </a:p>
          <a:p>
            <a:pPr marL="342900" indent="-342900" algn="l">
              <a:lnSpc>
                <a:spcPct val="150000"/>
              </a:lnSpc>
              <a:buFont typeface="Wingdings" panose="05000000000000000000" pitchFamily="2" charset="2"/>
              <a:buChar char="v"/>
            </a:pPr>
            <a:r>
              <a:rPr lang="en-US" sz="2000" dirty="0">
                <a:solidFill>
                  <a:srgbClr val="0A1F61"/>
                </a:solidFill>
                <a:cs typeface="Tajawal ExtraBold" panose="00000800000000000000" pitchFamily="2" charset="-78"/>
              </a:rPr>
              <a:t> According to the American Academy of Actuaries, the term risk is used in situations where the probabilities of possible outcomes are known or can be estimated with some degree of accuracy, whereas  uncertainty is used in situations where such probabilities  cannot be estimated.</a:t>
            </a:r>
            <a:endParaRPr lang="en-MY" sz="2000" dirty="0">
              <a:solidFill>
                <a:srgbClr val="0A1F61"/>
              </a:solidFill>
              <a:cs typeface="Tajawal ExtraBold" panose="00000800000000000000" pitchFamily="2" charset="-78"/>
            </a:endParaRPr>
          </a:p>
        </p:txBody>
      </p:sp>
    </p:spTree>
    <p:extLst>
      <p:ext uri="{BB962C8B-B14F-4D97-AF65-F5344CB8AC3E}">
        <p14:creationId xmlns:p14="http://schemas.microsoft.com/office/powerpoint/2010/main" val="3060622145"/>
      </p:ext>
    </p:extLst>
  </p:cSld>
  <p:clrMapOvr>
    <a:masterClrMapping/>
  </p:clrMapOvr>
  <mc:AlternateContent xmlns:mc="http://schemas.openxmlformats.org/markup-compatibility/2006" xmlns:p14="http://schemas.microsoft.com/office/powerpoint/2010/main">
    <mc:Choice Requires="p14">
      <p:transition spd="slow" p14:dur="2000" advTm="136129"/>
    </mc:Choice>
    <mc:Fallback xmlns="">
      <p:transition spd="slow" advTm="136129"/>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p:cNvSpPr txBox="1"/>
          <p:nvPr/>
        </p:nvSpPr>
        <p:spPr>
          <a:xfrm>
            <a:off x="622974" y="6378364"/>
            <a:ext cx="2616200" cy="400110"/>
          </a:xfrm>
          <a:prstGeom prst="rect">
            <a:avLst/>
          </a:prstGeom>
          <a:noFill/>
        </p:spPr>
        <p:txBody>
          <a:bodyPr wrap="square" rtlCol="0">
            <a:spAutoFit/>
          </a:bodyPr>
          <a:lstStyle/>
          <a:p>
            <a:pPr algn="ctr"/>
            <a:r>
              <a:rPr lang="en-US" sz="2000" b="1" dirty="0"/>
              <a:t>www.midocean.ae</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grpSp>
        <p:nvGrpSpPr>
          <p:cNvPr id="7" name="Group 6">
            <a:extLst>
              <a:ext uri="{FF2B5EF4-FFF2-40B4-BE49-F238E27FC236}">
                <a16:creationId xmlns:a16="http://schemas.microsoft.com/office/drawing/2014/main" xmlns="" id="{19ADFE23-D488-A217-B33F-3C7D4083321A}"/>
              </a:ext>
            </a:extLst>
          </p:cNvPr>
          <p:cNvGrpSpPr/>
          <p:nvPr/>
        </p:nvGrpSpPr>
        <p:grpSpPr>
          <a:xfrm>
            <a:off x="2767865" y="746696"/>
            <a:ext cx="5604610" cy="732206"/>
            <a:chOff x="624740" y="1261450"/>
            <a:chExt cx="5604610" cy="732206"/>
          </a:xfrm>
        </p:grpSpPr>
        <p:sp>
          <p:nvSpPr>
            <p:cNvPr id="11" name="Rectangle 10"/>
            <p:cNvSpPr/>
            <p:nvPr/>
          </p:nvSpPr>
          <p:spPr>
            <a:xfrm>
              <a:off x="624740" y="1263262"/>
              <a:ext cx="5604610" cy="730394"/>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3" name="TextBox 2">
              <a:extLst>
                <a:ext uri="{FF2B5EF4-FFF2-40B4-BE49-F238E27FC236}">
                  <a16:creationId xmlns:a16="http://schemas.microsoft.com/office/drawing/2014/main" xmlns="" id="{8C9C6905-96B6-3DD2-F43C-9F4FB4B473D7}"/>
                </a:ext>
              </a:extLst>
            </p:cNvPr>
            <p:cNvSpPr txBox="1"/>
            <p:nvPr/>
          </p:nvSpPr>
          <p:spPr>
            <a:xfrm>
              <a:off x="695324" y="1261450"/>
              <a:ext cx="5534025" cy="707886"/>
            </a:xfrm>
            <a:prstGeom prst="rect">
              <a:avLst/>
            </a:prstGeom>
            <a:noFill/>
          </p:spPr>
          <p:txBody>
            <a:bodyPr wrap="square" rtlCol="0">
              <a:spAutoFit/>
            </a:bodyPr>
            <a:lstStyle/>
            <a:p>
              <a:pPr algn="ctr"/>
              <a:r>
                <a:rPr lang="en-US" sz="4000" b="1" dirty="0">
                  <a:solidFill>
                    <a:schemeClr val="bg1"/>
                  </a:solidFill>
                  <a:latin typeface="Alexandria" charset="0"/>
                </a:rPr>
                <a:t>Definitions of Risk</a:t>
              </a:r>
            </a:p>
          </p:txBody>
        </p:sp>
      </p:grpSp>
      <p:sp>
        <p:nvSpPr>
          <p:cNvPr id="14" name="TextBox 13">
            <a:extLst>
              <a:ext uri="{FF2B5EF4-FFF2-40B4-BE49-F238E27FC236}">
                <a16:creationId xmlns:a16="http://schemas.microsoft.com/office/drawing/2014/main" xmlns="" id="{87257550-6B76-0921-6F03-193A15BDE0F1}"/>
              </a:ext>
            </a:extLst>
          </p:cNvPr>
          <p:cNvSpPr txBox="1"/>
          <p:nvPr/>
        </p:nvSpPr>
        <p:spPr>
          <a:xfrm>
            <a:off x="695326" y="2427625"/>
            <a:ext cx="10978012" cy="3276282"/>
          </a:xfrm>
          <a:prstGeom prst="rect">
            <a:avLst/>
          </a:prstGeom>
          <a:noFill/>
        </p:spPr>
        <p:txBody>
          <a:bodyPr wrap="square">
            <a:spAutoFit/>
          </a:bodyPr>
          <a:lstStyle/>
          <a:p>
            <a:pPr marL="342900" indent="-342900" algn="l">
              <a:lnSpc>
                <a:spcPct val="150000"/>
              </a:lnSpc>
              <a:buFont typeface="Wingdings" panose="05000000000000000000" pitchFamily="2" charset="2"/>
              <a:buChar char="v"/>
            </a:pPr>
            <a:r>
              <a:rPr lang="en-US" sz="2000" dirty="0">
                <a:solidFill>
                  <a:srgbClr val="0A1F61"/>
                </a:solidFill>
                <a:cs typeface="Tajawal ExtraBold" panose="00000800000000000000" pitchFamily="2" charset="-78"/>
              </a:rPr>
              <a:t>Loss Exposure : Because risk is an ambiguous term and has different meanings, many authors and corporate risk managers use the term loss exposure to identify potential losses. A loss exposure is any situation or circumstance in which a loss is possible, regardless of whether a loss actually occurs. Examples of loss exposures include manufacturing plants that may be damaged by an earthquake or flood, defective products that may result in lawsuits against the manufacturer, possible theft of company property because of inadequate security, and potential injury to employees because of unsafe working conditions. </a:t>
            </a:r>
            <a:endParaRPr lang="en-MY" sz="2000" dirty="0">
              <a:solidFill>
                <a:srgbClr val="0A1F61"/>
              </a:solidFill>
              <a:cs typeface="Tajawal ExtraBold" panose="00000800000000000000" pitchFamily="2" charset="-78"/>
            </a:endParaRPr>
          </a:p>
        </p:txBody>
      </p:sp>
    </p:spTree>
    <p:extLst>
      <p:ext uri="{BB962C8B-B14F-4D97-AF65-F5344CB8AC3E}">
        <p14:creationId xmlns:p14="http://schemas.microsoft.com/office/powerpoint/2010/main" val="4141680445"/>
      </p:ext>
    </p:extLst>
  </p:cSld>
  <p:clrMapOvr>
    <a:masterClrMapping/>
  </p:clrMapOvr>
  <mc:AlternateContent xmlns:mc="http://schemas.openxmlformats.org/markup-compatibility/2006" xmlns:p14="http://schemas.microsoft.com/office/powerpoint/2010/main">
    <mc:Choice Requires="p14">
      <p:transition spd="slow" p14:dur="2000" advTm="100551"/>
    </mc:Choice>
    <mc:Fallback xmlns="">
      <p:transition spd="slow" advTm="100551"/>
    </mc:Fallback>
  </mc:AlternateContent>
  <p:extLst>
    <p:ext uri="{3A86A75C-4F4B-4683-9AE1-C65F6400EC91}">
      <p14:laserTraceLst xmlns:p14="http://schemas.microsoft.com/office/powerpoint/2010/main">
        <p14:tracePtLst>
          <p14:tracePt t="57415" x="425450" y="365125"/>
          <p14:tracePt t="57422" x="628650" y="365125"/>
          <p14:tracePt t="57437" x="831850" y="365125"/>
          <p14:tracePt t="57454" x="1147763" y="458788"/>
          <p14:tracePt t="57471" x="1546225" y="704850"/>
          <p14:tracePt t="57487" x="2081213" y="1130300"/>
          <p14:tracePt t="57503" x="2293938" y="1411288"/>
          <p14:tracePt t="57520" x="2352675" y="1657350"/>
          <p14:tracePt t="57537" x="2540000" y="2957513"/>
          <p14:tracePt t="57553" x="2846388" y="4240213"/>
          <p14:tracePt t="57570" x="3254375" y="5157788"/>
          <p14:tracePt t="57587" x="3373438" y="5380038"/>
          <p14:tracePt t="57664" x="3389313" y="5387975"/>
          <p14:tracePt t="57672" x="3406775" y="5387975"/>
          <p14:tracePt t="57680" x="3500438" y="5387975"/>
          <p14:tracePt t="57688" x="3636963" y="5311775"/>
          <p14:tracePt t="57703" x="3797300" y="5235575"/>
          <p14:tracePt t="57721" x="4070350" y="5106988"/>
          <p14:tracePt t="57722" x="4222750" y="5099050"/>
          <p14:tracePt t="57737" x="4587875" y="5056188"/>
          <p14:tracePt t="57753" x="4765675" y="5056188"/>
          <p14:tracePt t="57770" x="4902200" y="5091113"/>
          <p14:tracePt t="57787" x="4987925" y="5106988"/>
          <p14:tracePt t="57803" x="5029200" y="5106988"/>
          <p14:tracePt t="57821" x="5106988" y="5081588"/>
          <p14:tracePt t="57837" x="5249863" y="4987925"/>
          <p14:tracePt t="57853" x="5429250" y="4886325"/>
          <p14:tracePt t="57871" x="5743575" y="4699000"/>
          <p14:tracePt t="57887" x="5837238" y="4657725"/>
          <p14:tracePt t="57904" x="5905500" y="4605338"/>
          <p14:tracePt t="57920" x="5989638" y="4572000"/>
          <p14:tracePt t="57936" x="6057900" y="4572000"/>
          <p14:tracePt t="57954" x="6108700" y="4572000"/>
          <p14:tracePt t="57972" x="6134100" y="4572000"/>
          <p14:tracePt t="57991" x="6253163" y="4572000"/>
          <p14:tracePt t="58007" x="6303963" y="4572000"/>
          <p14:tracePt t="58020" x="6329363" y="4572000"/>
          <p14:tracePt t="58037" x="6338888" y="4572000"/>
          <p14:tracePt t="58054" x="6372225" y="4572000"/>
          <p14:tracePt t="58070" x="6380163" y="4564063"/>
          <p14:tracePt t="58095" x="6397625" y="4564063"/>
          <p14:tracePt t="58105" x="6405563" y="4564063"/>
          <p14:tracePt t="58120" x="6440488" y="4564063"/>
          <p14:tracePt t="58136" x="6711950" y="4564063"/>
          <p14:tracePt t="58153" x="7000875" y="4597400"/>
          <p14:tracePt t="58170" x="7213600" y="4630738"/>
          <p14:tracePt t="58186" x="7348538" y="4640263"/>
          <p14:tracePt t="58203" x="7383463" y="4648200"/>
          <p14:tracePt t="58220" x="7400925" y="4648200"/>
          <p14:tracePt t="58272" x="7408863" y="4648200"/>
          <p14:tracePt t="58280" x="7434263" y="4648200"/>
          <p14:tracePt t="58289" x="7451725" y="4648200"/>
          <p14:tracePt t="58303" x="7493000" y="4648200"/>
          <p14:tracePt t="58320" x="7637463" y="4648200"/>
          <p14:tracePt t="58336" x="7867650" y="4683125"/>
          <p14:tracePt t="58353" x="8029575" y="4691063"/>
          <p14:tracePt t="58370" x="8174038" y="4699000"/>
          <p14:tracePt t="58387" x="8318500" y="4699000"/>
          <p14:tracePt t="58403" x="8445500" y="4699000"/>
          <p14:tracePt t="58420" x="8529638" y="4699000"/>
          <p14:tracePt t="58436" x="8605838" y="4699000"/>
          <p14:tracePt t="58453" x="8674100" y="4699000"/>
          <p14:tracePt t="58469" x="8691563" y="4699000"/>
          <p14:tracePt t="58487" x="8699500" y="4699000"/>
          <p14:tracePt t="58503" x="8716963" y="4699000"/>
          <p14:tracePt t="58521" x="8724900" y="4699000"/>
          <p14:tracePt t="58536" x="8734425" y="4699000"/>
          <p14:tracePt t="58553" x="8785225" y="4699000"/>
          <p14:tracePt t="58570" x="8843963" y="4699000"/>
          <p14:tracePt t="58586" x="8886825" y="4699000"/>
          <p14:tracePt t="58603" x="8912225" y="4699000"/>
          <p14:tracePt t="58619" x="8921750" y="4699000"/>
          <p14:tracePt t="58648" x="8929688" y="4699000"/>
          <p14:tracePt t="58721" x="8937625" y="4699000"/>
          <p14:tracePt t="58729" x="8947150" y="4699000"/>
          <p14:tracePt t="58736" x="8955088" y="4699000"/>
          <p14:tracePt t="58759" x="8980488" y="4699000"/>
          <p14:tracePt t="58769" x="8988425" y="4699000"/>
          <p14:tracePt t="58789" x="9013825" y="4699000"/>
          <p14:tracePt t="58807" x="9023350" y="4699000"/>
          <p14:tracePt t="58823" x="9039225" y="4699000"/>
          <p14:tracePt t="58848" x="9048750" y="4699000"/>
          <p14:tracePt t="58864" x="9056688" y="4699000"/>
          <p14:tracePt t="58871" x="9074150" y="4699000"/>
          <p14:tracePt t="58887" x="9082088" y="4699000"/>
          <p14:tracePt t="58903" x="9117013" y="4699000"/>
          <p14:tracePt t="58920" x="9150350" y="4699000"/>
          <p14:tracePt t="58936" x="9218613" y="4699000"/>
          <p14:tracePt t="58953" x="9251950" y="4699000"/>
          <p14:tracePt t="58969" x="9353550" y="4699000"/>
          <p14:tracePt t="58986" x="9566275" y="4683125"/>
          <p14:tracePt t="59003" x="9728200" y="4683125"/>
          <p14:tracePt t="59019" x="9855200" y="4657725"/>
          <p14:tracePt t="59037" x="9940925" y="4622800"/>
          <p14:tracePt t="59053" x="9974263" y="4614863"/>
          <p14:tracePt t="59113" x="9974263" y="4605338"/>
          <p14:tracePt t="59463" x="9966325" y="4605338"/>
          <p14:tracePt t="60784" x="9956800" y="4622800"/>
          <p14:tracePt t="60815" x="9940925" y="4640263"/>
          <p14:tracePt t="60823" x="9931400" y="4640263"/>
          <p14:tracePt t="60848" x="9931400" y="4648200"/>
          <p14:tracePt t="60895" x="9931400" y="4657725"/>
          <p14:tracePt t="60975" x="9923463" y="4665663"/>
          <p14:tracePt t="61007" x="9923463" y="4683125"/>
          <p14:tracePt t="61062" x="9915525" y="4683125"/>
          <p14:tracePt t="61127" x="9906000" y="4691063"/>
          <p14:tracePt t="61154" x="9906000" y="4699000"/>
          <p14:tracePt t="61184" x="9906000" y="4708525"/>
          <p14:tracePt t="61248" x="9906000" y="4716463"/>
          <p14:tracePt t="62337" x="9898063" y="4724400"/>
          <p14:tracePt t="62672" x="9890125" y="4724400"/>
          <p14:tracePt t="63312" x="9880600" y="4724400"/>
          <p14:tracePt t="63343" x="9872663" y="4724400"/>
          <p14:tracePt t="63360" x="9864725" y="4733925"/>
          <p14:tracePt t="63375" x="9855200" y="4733925"/>
          <p14:tracePt t="63576" x="9839325" y="4749800"/>
          <p14:tracePt t="63743" x="9829800" y="4749800"/>
          <p14:tracePt t="63754" x="9812338" y="4749800"/>
          <p14:tracePt t="63760" x="9804400" y="4749800"/>
          <p14:tracePt t="63769" x="9786938" y="4749800"/>
          <p14:tracePt t="63784" x="9771063" y="4749800"/>
          <p14:tracePt t="66312" x="9753600" y="4759325"/>
          <p14:tracePt t="66369" x="9771063" y="4749800"/>
          <p14:tracePt t="66375" x="9786938" y="4741863"/>
          <p14:tracePt t="66385" x="9812338" y="4733925"/>
          <p14:tracePt t="66399" x="9821863" y="4733925"/>
          <p14:tracePt t="66416" x="9864725" y="4716463"/>
          <p14:tracePt t="66433" x="9890125" y="4708525"/>
          <p14:tracePt t="66450" x="9915525" y="4691063"/>
          <p14:tracePt t="66466" x="9923463" y="4683125"/>
          <p14:tracePt t="66487" x="9915525" y="4665663"/>
          <p14:tracePt t="66499" x="9890125" y="4665663"/>
          <p14:tracePt t="66516" x="9839325" y="4640263"/>
          <p14:tracePt t="66533" x="9771063" y="4605338"/>
          <p14:tracePt t="66549" x="9736138" y="4597400"/>
          <p14:tracePt t="66566" x="9728200" y="4597400"/>
          <p14:tracePt t="66792" x="9728200" y="4589463"/>
          <p14:tracePt t="66943" x="9745663" y="4589463"/>
          <p14:tracePt t="66975" x="9753600" y="4589463"/>
          <p14:tracePt t="66991" x="9761538" y="4589463"/>
          <p14:tracePt t="67007" x="9779000" y="4589463"/>
          <p14:tracePt t="67584" x="9771063" y="4597400"/>
          <p14:tracePt t="67591" x="9761538" y="4597400"/>
          <p14:tracePt t="67601" x="9753600" y="4597400"/>
          <p14:tracePt t="67615" x="9753600" y="4605338"/>
          <p14:tracePt t="67632" x="9736138" y="4605338"/>
          <p14:tracePt t="67649" x="9710738" y="4614863"/>
          <p14:tracePt t="67666" x="9659938" y="4622800"/>
          <p14:tracePt t="67683" x="9601200" y="4640263"/>
          <p14:tracePt t="67699" x="9523413" y="4640263"/>
          <p14:tracePt t="67716" x="9456738" y="4640263"/>
          <p14:tracePt t="67733" x="9371013" y="4640263"/>
          <p14:tracePt t="67749" x="9277350" y="4640263"/>
          <p14:tracePt t="67766" x="9193213" y="4640263"/>
          <p14:tracePt t="67783" x="9091613" y="4640263"/>
          <p14:tracePt t="67799" x="8947150" y="4640263"/>
          <p14:tracePt t="67816" x="8777288" y="4640263"/>
          <p14:tracePt t="67832" x="8632825" y="4640263"/>
          <p14:tracePt t="67849" x="8435975" y="4640263"/>
          <p14:tracePt t="67865" x="8318500" y="4640263"/>
          <p14:tracePt t="67882" x="8164513" y="4640263"/>
          <p14:tracePt t="67899" x="7951788" y="4640263"/>
          <p14:tracePt t="67916" x="7662863" y="4665663"/>
          <p14:tracePt t="67932" x="7348538" y="4699000"/>
          <p14:tracePt t="67949" x="7102475" y="4708525"/>
          <p14:tracePt t="67966" x="6932613" y="4708525"/>
          <p14:tracePt t="67967" x="6864350" y="4708525"/>
          <p14:tracePt t="67982" x="6823075" y="4708525"/>
          <p14:tracePt t="67983" x="6780213" y="4708525"/>
          <p14:tracePt t="67999" x="6719888" y="4708525"/>
          <p14:tracePt t="68015" x="6618288" y="4708525"/>
          <p14:tracePt t="68033" x="6456363" y="4699000"/>
          <p14:tracePt t="68034" x="6380163" y="4691063"/>
          <p14:tracePt t="68049" x="6194425" y="4657725"/>
          <p14:tracePt t="68065" x="6024563" y="4630738"/>
          <p14:tracePt t="68082" x="5819775" y="4597400"/>
          <p14:tracePt t="68099" x="5667375" y="4589463"/>
          <p14:tracePt t="68116" x="5548313" y="4572000"/>
          <p14:tracePt t="68132" x="5462588" y="4546600"/>
          <p14:tracePt t="68149" x="5421313" y="4546600"/>
          <p14:tracePt t="68166" x="5386388" y="4546600"/>
          <p14:tracePt t="68183" x="5378450" y="4546600"/>
          <p14:tracePt t="68199" x="5353050" y="4546600"/>
          <p14:tracePt t="68215" x="5310188" y="4546600"/>
          <p14:tracePt t="68232" x="5276850" y="4546600"/>
          <p14:tracePt t="68248" x="5224463" y="4546600"/>
          <p14:tracePt t="68265" x="5208588" y="4546600"/>
          <p14:tracePt t="68282" x="5191125" y="4546600"/>
          <p14:tracePt t="68299" x="5183188" y="4546600"/>
          <p14:tracePt t="68315" x="5157788" y="4546600"/>
          <p14:tracePt t="68332" x="5114925" y="4546600"/>
          <p14:tracePt t="68349" x="5054600" y="4546600"/>
          <p14:tracePt t="68365" x="5013325" y="4554538"/>
          <p14:tracePt t="68383" x="4953000" y="4554538"/>
          <p14:tracePt t="68384" x="4945063" y="4564063"/>
          <p14:tracePt t="68399" x="4919663" y="4564063"/>
          <p14:tracePt t="68416" x="4894263" y="4579938"/>
          <p14:tracePt t="68431" x="4868863" y="4589463"/>
          <p14:tracePt t="68448" x="4783138" y="4614863"/>
          <p14:tracePt t="68465" x="4724400" y="4640263"/>
          <p14:tracePt t="68483" x="4673600" y="4673600"/>
          <p14:tracePt t="68499" x="4646613" y="4683125"/>
          <p14:tracePt t="68516" x="4630738" y="4699000"/>
          <p14:tracePt t="68532" x="4613275" y="4716463"/>
          <p14:tracePt t="68549" x="4587875" y="4741863"/>
          <p14:tracePt t="68566" x="4562475" y="4749800"/>
          <p14:tracePt t="68583" x="4529138" y="4784725"/>
          <p14:tracePt t="68584" x="4529138" y="4792663"/>
          <p14:tracePt t="68598" x="4503738" y="4810125"/>
          <p14:tracePt t="68616" x="4476750" y="4818063"/>
          <p14:tracePt t="68632" x="4468813" y="4827588"/>
          <p14:tracePt t="68649" x="4460875" y="4843463"/>
          <p14:tracePt t="68667" x="4443413" y="4860925"/>
          <p14:tracePt t="68682" x="4435475" y="4860925"/>
          <p14:tracePt t="68720" x="4435475" y="4878388"/>
          <p14:tracePt t="68735" x="4425950" y="4886325"/>
          <p14:tracePt t="68759" x="4418013" y="4886325"/>
          <p14:tracePt t="68767" x="4410075" y="4886325"/>
          <p14:tracePt t="68782" x="4400550" y="4903788"/>
          <p14:tracePt t="69295" x="4425950" y="4903788"/>
          <p14:tracePt t="69311" x="4443413" y="4903788"/>
          <p14:tracePt t="69320" x="4468813" y="4903788"/>
          <p14:tracePt t="69331" x="4494213" y="4903788"/>
          <p14:tracePt t="69348" x="4621213" y="4903788"/>
          <p14:tracePt t="69365" x="4765675" y="4903788"/>
          <p14:tracePt t="69382" x="4851400" y="4903788"/>
          <p14:tracePt t="69399" x="4927600" y="4903788"/>
          <p14:tracePt t="69415" x="4962525" y="4903788"/>
          <p14:tracePt t="69432" x="4987925" y="4903788"/>
          <p14:tracePt t="69448" x="5029200" y="4903788"/>
          <p14:tracePt t="69465" x="5132388" y="4903788"/>
          <p14:tracePt t="69471" x="5191125" y="4903788"/>
          <p14:tracePt t="69481" x="5276850" y="4903788"/>
          <p14:tracePt t="69498" x="5386388" y="4903788"/>
          <p14:tracePt t="69514" x="5472113" y="4903788"/>
          <p14:tracePt t="69531" x="5513388" y="4903788"/>
          <p14:tracePt t="69548" x="5530850" y="4903788"/>
          <p14:tracePt t="69591" x="5538788" y="4903788"/>
          <p14:tracePt t="69600" x="5548313" y="4903788"/>
          <p14:tracePt t="69607" x="5556250" y="4903788"/>
          <p14:tracePt t="69616" x="5565775" y="4903788"/>
          <p14:tracePt t="69632" x="5573713" y="4903788"/>
          <p14:tracePt t="69633" x="5591175" y="4903788"/>
          <p14:tracePt t="69648" x="5607050" y="4903788"/>
          <p14:tracePt t="69664" x="5624513" y="4903788"/>
          <p14:tracePt t="69681" x="5632450" y="4903788"/>
          <p14:tracePt t="69719" x="5641975" y="4903788"/>
          <p14:tracePt t="69983" x="5641975" y="4911725"/>
          <p14:tracePt t="70000" x="5632450" y="4911725"/>
          <p14:tracePt t="70017" x="5616575" y="4911725"/>
          <p14:tracePt t="70034" x="5599113" y="4919663"/>
          <p14:tracePt t="70040" x="5581650" y="4929188"/>
          <p14:tracePt t="70049" x="5581650" y="4937125"/>
          <p14:tracePt t="70065" x="5556250" y="4946650"/>
          <p14:tracePt t="70081" x="5548313" y="4946650"/>
          <p14:tracePt t="70098" x="5530850" y="4972050"/>
          <p14:tracePt t="70119" x="5513388" y="4972050"/>
          <p14:tracePt t="70151" x="5505450" y="4979988"/>
          <p14:tracePt t="70167" x="5497513" y="4979988"/>
          <p14:tracePt t="70191" x="5497513" y="4987925"/>
          <p14:tracePt t="70207" x="5480050" y="4997450"/>
          <p14:tracePt t="70215" x="5472113" y="5005388"/>
          <p14:tracePt t="70223" x="5472113" y="5013325"/>
          <p14:tracePt t="70240" x="5462588" y="5022850"/>
          <p14:tracePt t="70255" x="5454650" y="5022850"/>
          <p14:tracePt t="70280" x="5454650" y="5030788"/>
          <p14:tracePt t="70303" x="5454650" y="5038725"/>
          <p14:tracePt t="70319" x="5454650" y="5056188"/>
          <p14:tracePt t="70335" x="5454650" y="5064125"/>
          <p14:tracePt t="70375" x="5454650" y="5073650"/>
          <p14:tracePt t="70391" x="5454650" y="5081588"/>
          <p14:tracePt t="70399" x="5454650" y="5091113"/>
          <p14:tracePt t="70416" x="5462588" y="5091113"/>
          <p14:tracePt t="70423" x="5462588" y="5099050"/>
          <p14:tracePt t="70433" x="5472113" y="5106988"/>
          <p14:tracePt t="70447" x="5497513" y="5132388"/>
          <p14:tracePt t="70464" x="5513388" y="5141913"/>
          <p14:tracePt t="70481" x="5522913" y="5149850"/>
          <p14:tracePt t="70497" x="5522913" y="5157788"/>
          <p14:tracePt t="70520" x="5530850" y="5167313"/>
          <p14:tracePt t="70617" x="5538788" y="5167313"/>
          <p14:tracePt t="70672" x="5548313" y="5175250"/>
          <p14:tracePt t="70735" x="5548313" y="5183188"/>
          <p14:tracePt t="70833" x="5538788" y="5192713"/>
          <p14:tracePt t="71040" x="5565775" y="5192713"/>
          <p14:tracePt t="71048" x="5581650" y="5192713"/>
          <p14:tracePt t="71055" x="5607050" y="5192713"/>
          <p14:tracePt t="71064" x="5667375" y="5192713"/>
          <p14:tracePt t="71081" x="5743575" y="5200650"/>
          <p14:tracePt t="71097" x="5786438" y="5200650"/>
          <p14:tracePt t="71114" x="5819775" y="5200650"/>
          <p14:tracePt t="71131" x="5845175" y="5200650"/>
          <p14:tracePt t="71147" x="5853113" y="5200650"/>
          <p14:tracePt t="71164" x="5870575" y="5208588"/>
          <p14:tracePt t="71181" x="5880100" y="5208588"/>
          <p14:tracePt t="71198" x="5895975" y="5208588"/>
          <p14:tracePt t="71215" x="5946775" y="5208588"/>
          <p14:tracePt t="71216" x="5964238" y="5218113"/>
          <p14:tracePt t="71231" x="5989638" y="5226050"/>
          <p14:tracePt t="71247" x="6065838" y="5226050"/>
          <p14:tracePt t="71264" x="6159500" y="5243513"/>
          <p14:tracePt t="71280" x="6176963" y="5243513"/>
          <p14:tracePt t="71297" x="6184900" y="5243513"/>
          <p14:tracePt t="71320" x="6194425" y="5243513"/>
          <p14:tracePt t="71943" x="6210300" y="5243513"/>
          <p14:tracePt t="71975" x="6219825" y="5243513"/>
          <p14:tracePt t="72023" x="6227763" y="5251450"/>
          <p14:tracePt t="72087" x="6245225" y="5251450"/>
          <p14:tracePt t="72095" x="6261100" y="5251450"/>
          <p14:tracePt t="72104" x="6278563" y="5251450"/>
          <p14:tracePt t="72120" x="6286500" y="5251450"/>
          <p14:tracePt t="72130" x="6296025" y="5251450"/>
          <p14:tracePt t="72147" x="6311900" y="5251450"/>
          <p14:tracePt t="72163" x="6354763" y="5251450"/>
          <p14:tracePt t="72181" x="6372225" y="5260975"/>
          <p14:tracePt t="72197" x="6389688" y="5260975"/>
          <p14:tracePt t="72255" x="6405563" y="5260975"/>
          <p14:tracePt t="72423" x="6415088" y="5268913"/>
          <p14:tracePt t="72488" x="6423025" y="5276850"/>
          <p14:tracePt t="72520" x="6448425" y="5286375"/>
          <p14:tracePt t="72535" x="6456363" y="5286375"/>
          <p14:tracePt t="72543" x="6483350" y="5294313"/>
          <p14:tracePt t="72551" x="6491288" y="5294313"/>
          <p14:tracePt t="72563" x="6516688" y="5302250"/>
          <p14:tracePt t="72581" x="6524625" y="5311775"/>
          <p14:tracePt t="72608" x="6542088" y="5311775"/>
          <p14:tracePt t="72623" x="6550025" y="5319713"/>
          <p14:tracePt t="72735" x="6559550" y="5319713"/>
          <p14:tracePt t="72775" x="6575425" y="5319713"/>
          <p14:tracePt t="72783" x="6584950" y="5319713"/>
          <p14:tracePt t="72840" x="6592888" y="5327650"/>
          <p14:tracePt t="72848" x="6600825" y="5337175"/>
          <p14:tracePt t="72896" x="6610350" y="5337175"/>
          <p14:tracePt t="72903" x="6618288" y="5337175"/>
          <p14:tracePt t="74200" x="6643688" y="5337175"/>
          <p14:tracePt t="74232" x="6653213" y="5337175"/>
          <p14:tracePt t="74240" x="6669088" y="5337175"/>
          <p14:tracePt t="74272" x="6686550" y="5327650"/>
          <p14:tracePt t="74303" x="6694488" y="5319713"/>
          <p14:tracePt t="74328" x="6704013" y="5319713"/>
          <p14:tracePt t="74343" x="6711950" y="5319713"/>
          <p14:tracePt t="74360" x="6719888" y="5302250"/>
          <p14:tracePt t="74368" x="6729413" y="5302250"/>
          <p14:tracePt t="74431" x="6737350" y="5294313"/>
          <p14:tracePt t="74464" x="6745288" y="5294313"/>
          <p14:tracePt t="74495" x="6762750" y="5294313"/>
          <p14:tracePt t="74519" x="6780213" y="5294313"/>
          <p14:tracePt t="74542" x="6797675" y="5286375"/>
          <p14:tracePt t="74551" x="6823075" y="5286375"/>
          <p14:tracePt t="74563" x="6838950" y="5286375"/>
          <p14:tracePt t="74579" x="6848475" y="5286375"/>
          <p14:tracePt t="74596" x="6856413" y="5286375"/>
          <p14:tracePt t="74613" x="6864350" y="5286375"/>
          <p14:tracePt t="74629" x="6881813" y="5286375"/>
          <p14:tracePt t="74646" x="6899275" y="5286375"/>
          <p14:tracePt t="74663" x="6907213" y="5286375"/>
          <p14:tracePt t="74665" x="6915150" y="5286375"/>
          <p14:tracePt t="74679" x="6932613" y="5286375"/>
          <p14:tracePt t="74695" x="6967538" y="5286375"/>
          <p14:tracePt t="74712" x="6992938" y="5286375"/>
          <p14:tracePt t="74729" x="7008813" y="5286375"/>
          <p14:tracePt t="74745" x="7026275" y="5286375"/>
          <p14:tracePt t="74763" x="7043738" y="5268913"/>
          <p14:tracePt t="74780" x="7077075" y="5260975"/>
          <p14:tracePt t="74796" x="7119938" y="5260975"/>
          <p14:tracePt t="74813" x="7196138" y="5260975"/>
          <p14:tracePt t="74829" x="7264400" y="5260975"/>
          <p14:tracePt t="74847" x="7358063" y="5260975"/>
          <p14:tracePt t="74848" x="7366000" y="5260975"/>
          <p14:tracePt t="74862" x="7400925" y="5260975"/>
          <p14:tracePt t="74881" x="7467600" y="5251450"/>
          <p14:tracePt t="74896" x="7477125" y="5235575"/>
          <p14:tracePt t="74913" x="7477125" y="5091113"/>
          <p14:tracePt t="75047" x="7459663" y="5099050"/>
          <p14:tracePt t="75055" x="7426325" y="5132388"/>
          <p14:tracePt t="75067" x="7391400" y="5226050"/>
          <p14:tracePt t="75082" x="7373938" y="5260975"/>
          <p14:tracePt t="75096" x="7373938" y="5268913"/>
          <p14:tracePt t="75167" x="7373938" y="5276850"/>
          <p14:tracePt t="75175" x="7383463" y="5276850"/>
          <p14:tracePt t="75191" x="7391400" y="5276850"/>
          <p14:tracePt t="75199" x="7408863" y="5276850"/>
          <p14:tracePt t="75212" x="7426325" y="5276850"/>
          <p14:tracePt t="75229" x="7485063" y="5268913"/>
          <p14:tracePt t="75247" x="7493000" y="5268913"/>
          <p14:tracePt t="75264" x="7502525" y="5268913"/>
          <p14:tracePt t="75999" x="7485063" y="5268913"/>
          <p14:tracePt t="76007" x="7467600" y="5268913"/>
          <p14:tracePt t="76014" x="7442200" y="5268913"/>
          <p14:tracePt t="76028" x="7416800" y="5268913"/>
          <p14:tracePt t="76044" x="7383463" y="5268913"/>
          <p14:tracePt t="76062" x="7373938" y="5268913"/>
          <p14:tracePt t="76288" x="7358063" y="5268913"/>
          <p14:tracePt t="76360" x="7348538" y="5260975"/>
          <p14:tracePt t="76367" x="7323138" y="5260975"/>
          <p14:tracePt t="76378" x="7307263" y="5260975"/>
          <p14:tracePt t="76395" x="7204075" y="5251450"/>
          <p14:tracePt t="76412" x="7094538" y="5235575"/>
          <p14:tracePt t="76428" x="7043738" y="5235575"/>
          <p14:tracePt t="76445" x="6992938" y="5235575"/>
          <p14:tracePt t="76463" x="6967538" y="5235575"/>
          <p14:tracePt t="76464" x="6950075" y="5235575"/>
          <p14:tracePt t="76479" x="6907213" y="5235575"/>
          <p14:tracePt t="76495" x="6788150" y="5235575"/>
          <p14:tracePt t="76512" x="6465888" y="5218113"/>
          <p14:tracePt t="76529" x="6286500" y="5208588"/>
          <p14:tracePt t="76545" x="6159500" y="5208588"/>
          <p14:tracePt t="76562" x="6126163" y="5208588"/>
          <p14:tracePt t="76579" x="6116638" y="5208588"/>
          <p14:tracePt t="76623" x="6108700" y="5208588"/>
          <p14:tracePt t="76631" x="6091238" y="5208588"/>
          <p14:tracePt t="76654" x="6083300" y="5208588"/>
          <p14:tracePt t="76671" x="6075363" y="5208588"/>
          <p14:tracePt t="76696" x="6065838" y="5208588"/>
          <p14:tracePt t="76720" x="6057900" y="5208588"/>
          <p14:tracePt t="76751" x="6049963" y="5208588"/>
          <p14:tracePt t="78632" x="6032500" y="5208588"/>
          <p14:tracePt t="78688" x="6024563" y="5208588"/>
          <p14:tracePt t="78832" x="6015038" y="5208588"/>
          <p14:tracePt t="78951" x="6007100" y="5200650"/>
          <p14:tracePt t="79023" x="6007100" y="5192713"/>
          <p14:tracePt t="79040" x="6007100" y="5183188"/>
          <p14:tracePt t="99487" x="6007100" y="5056188"/>
          <p14:tracePt t="99494" x="5827713" y="4341813"/>
          <p14:tracePt t="99503" x="5386388" y="3517900"/>
          <p14:tracePt t="99519" x="4808538" y="2846388"/>
          <p14:tracePt t="99520" x="4316413" y="2489200"/>
          <p14:tracePt t="99535" x="4027488" y="2311400"/>
          <p14:tracePt t="99552" x="3398838" y="2039938"/>
          <p14:tracePt t="99568" x="2038350" y="1452563"/>
          <p14:tracePt t="99585" x="985838" y="1054100"/>
          <p14:tracePt t="100551" x="6286500" y="331788"/>
          <p14:tracePt t="100551" x="7196138" y="534988"/>
          <p14:tracePt t="100551" x="8420100" y="798513"/>
          <p14:tracePt t="100551" x="9439275" y="1189038"/>
          <p14:tracePt t="100551" x="10059988" y="1512888"/>
          <p14:tracePt t="100551" x="10382250" y="1700213"/>
          <p14:tracePt t="100551" x="10518775" y="1819275"/>
          <p14:tracePt t="100551" x="10645775" y="2073275"/>
          <p14:tracePt t="100551" x="10891838" y="2617788"/>
          <p14:tracePt t="100551" x="11002963" y="3195638"/>
          <p14:tracePt t="100551" x="11028363" y="3441700"/>
          <p14:tracePt t="100551" x="11028363" y="3738563"/>
          <p14:tracePt t="100551" x="11028363" y="4164013"/>
          <p14:tracePt t="100551" x="11028363" y="4486275"/>
          <p14:tracePt t="100551" x="11028363" y="4716463"/>
          <p14:tracePt t="100551" x="11036300" y="4802188"/>
          <p14:tracePt t="100551" x="11036300" y="4827588"/>
          <p14:tracePt t="100551" x="11044238" y="4860925"/>
          <p14:tracePt t="100551" x="11053763" y="4937125"/>
          <p14:tracePt t="100551" x="11053763" y="4997450"/>
          <p14:tracePt t="100551" x="11053763" y="5056188"/>
          <p14:tracePt t="100551" x="11061700" y="5141913"/>
          <p14:tracePt t="100551" x="11079163" y="5175250"/>
          <p14:tracePt t="100551" x="11079163" y="5183188"/>
          <p14:tracePt t="100551" x="11087100" y="5183188"/>
          <p14:tracePt t="100551" x="11104563" y="5183188"/>
          <p14:tracePt t="100551" x="11172825" y="5183188"/>
          <p14:tracePt t="100551" x="11256963" y="5183188"/>
          <p14:tracePt t="100551" x="11461750" y="5157788"/>
          <p14:tracePt t="100551" x="11801475" y="5013325"/>
          <p14:tracePt t="100551" x="12047538" y="4810125"/>
          <p14:tracePt t="100551" x="11299825" y="2260600"/>
          <p14:tracePt t="100551" x="10807700" y="2047875"/>
          <p14:tracePt t="100551" x="10179050" y="1776413"/>
          <p14:tracePt t="100551" x="9966325" y="1700213"/>
          <p14:tracePt t="100551" x="9745663" y="1649413"/>
          <p14:tracePt t="100551" x="9583738" y="1589088"/>
          <p14:tracePt t="100551" x="9193213" y="1470025"/>
          <p14:tracePt t="100551" x="8589963" y="1292225"/>
          <p14:tracePt t="100551" x="7705725" y="1122363"/>
          <p14:tracePt t="100551" x="6719888" y="1079500"/>
          <p14:tracePt t="100551" x="5905500" y="1104900"/>
          <p14:tracePt t="100551" x="5335588" y="1241425"/>
          <p14:tracePt t="100551" x="4757738" y="1411288"/>
          <p14:tracePt t="100551" x="4070350" y="1571625"/>
          <p14:tracePt t="100551" x="3262313" y="1682750"/>
          <p14:tracePt t="100551" x="2455863" y="1911350"/>
          <p14:tracePt t="100551" x="1843088" y="2124075"/>
          <p14:tracePt t="100551" x="1350963" y="2354263"/>
          <p14:tracePt t="100551" x="1069975" y="2489200"/>
          <p14:tracePt t="100551" x="1019175" y="2506663"/>
          <p14:tracePt t="100551" x="1003300" y="2516188"/>
          <p14:tracePt t="100551" x="1003300" y="2524125"/>
          <p14:tracePt t="100551" x="1003300" y="2557463"/>
          <p14:tracePt t="100551" x="1003300" y="2592388"/>
          <p14:tracePt t="100551" x="1003300" y="2668588"/>
          <p14:tracePt t="100551" x="1011238" y="2711450"/>
          <p14:tracePt t="100551" x="1062038" y="2787650"/>
          <p14:tracePt t="100551" x="1079500" y="2820988"/>
          <p14:tracePt t="100551" x="1095375" y="2855913"/>
          <p14:tracePt t="100551" x="1130300" y="2914650"/>
          <p14:tracePt t="100551" x="1155700" y="2982913"/>
          <p14:tracePt t="100551" x="1239838" y="3109913"/>
          <p14:tracePt t="100551" x="1308100" y="3186113"/>
          <p14:tracePt t="100551" x="1350963" y="3211513"/>
          <p14:tracePt t="100551" x="1350963" y="3221038"/>
          <p14:tracePt t="100551" x="1358900" y="3228975"/>
          <p14:tracePt t="100551" x="1368425" y="3228975"/>
          <p14:tracePt t="100551" x="1376363" y="3228975"/>
          <p14:tracePt t="100551" x="1393825" y="3228975"/>
          <p14:tracePt t="100551" x="1409700" y="3238500"/>
          <p14:tracePt t="100551" x="1452563" y="3254375"/>
          <p14:tracePt t="100551" x="1477963" y="3263900"/>
          <p14:tracePt t="100551" x="1503363" y="3289300"/>
          <p14:tracePt t="100551" x="1563688" y="3416300"/>
          <p14:tracePt t="100551" x="1673225" y="3636963"/>
          <p14:tracePt t="100551" x="1809750" y="3748088"/>
          <p14:tracePt t="100551" x="1868488" y="3756025"/>
          <p14:tracePt t="100551" x="1885950" y="3756025"/>
          <p14:tracePt t="100551" x="1920875" y="3756025"/>
          <p14:tracePt t="100551" x="1936750" y="3756025"/>
          <p14:tracePt t="100551" x="1962150" y="3756025"/>
          <p14:tracePt t="100551" x="2200275" y="3679825"/>
          <p14:tracePt t="100551" x="2684463" y="3552825"/>
          <p14:tracePt t="100551" x="3127375" y="3416300"/>
          <p14:tracePt t="100551" x="3414713" y="3340100"/>
          <p14:tracePt t="100551" x="3662363" y="3279775"/>
          <p14:tracePt t="100551" x="3873500" y="3221038"/>
          <p14:tracePt t="100551" x="4392613" y="3101975"/>
          <p14:tracePt t="100551" x="5080000" y="2922588"/>
          <p14:tracePt t="100551" x="5946775" y="2668588"/>
          <p14:tracePt t="100551" x="6610350" y="2473325"/>
          <p14:tracePt t="100551" x="7127875" y="2319338"/>
          <p14:tracePt t="100551" x="7586663" y="2200275"/>
          <p14:tracePt t="100551" x="8080375" y="2055813"/>
          <p14:tracePt t="100551" x="8716963" y="1878013"/>
          <p14:tracePt t="100551" x="9363075" y="1758950"/>
          <p14:tracePt t="100551" x="9906000" y="1606550"/>
          <p14:tracePt t="100551" x="10323513" y="1477963"/>
          <p14:tracePt t="100551" x="10501313" y="1419225"/>
          <p14:tracePt t="100551" x="10653713" y="1360488"/>
          <p14:tracePt t="100551" x="10729913" y="1333500"/>
          <p14:tracePt t="100551" x="10747375" y="1325563"/>
          <p14:tracePt t="100551" x="10772775" y="1317625"/>
          <p14:tracePt t="100551" x="10764838" y="1343025"/>
          <p14:tracePt t="100551" x="10704513" y="1393825"/>
          <p14:tracePt t="100551" x="10653713" y="1444625"/>
          <p14:tracePt t="100551" x="10602913" y="1504950"/>
          <p14:tracePt t="100551" x="10475913" y="1571625"/>
          <p14:tracePt t="100551" x="10382250" y="1639888"/>
          <p14:tracePt t="100551" x="10348913" y="1649413"/>
          <p14:tracePt t="100551" x="10339388" y="1657350"/>
          <p14:tracePt t="100551" x="10331450" y="1657350"/>
          <p14:tracePt t="100551" x="10313988" y="1657350"/>
          <p14:tracePt t="100551" x="10263188" y="1682750"/>
          <p14:tracePt t="100551" x="10118725" y="1741488"/>
          <p14:tracePt t="100551" x="9872663" y="1835150"/>
          <p14:tracePt t="100551" x="9550400" y="1979613"/>
          <p14:tracePt t="100551" x="9312275" y="2073275"/>
          <p14:tracePt t="100551" x="9158288" y="2149475"/>
          <p14:tracePt t="100551" x="9039225" y="2192338"/>
          <p14:tracePt t="100551" x="8615363" y="2227263"/>
          <p14:tracePt t="100551" x="7893050" y="2227263"/>
          <p14:tracePt t="100551" x="6975475" y="2227263"/>
          <p14:tracePt t="100551" x="6126163" y="2286000"/>
          <p14:tracePt t="100551" x="5675313" y="2311400"/>
          <p14:tracePt t="100551" x="5437188" y="2371725"/>
          <p14:tracePt t="100551" x="5292725" y="2387600"/>
          <p14:tracePt t="100551" x="5233988" y="2405063"/>
          <p14:tracePt t="100551" x="5199063" y="2413000"/>
          <p14:tracePt t="100551" x="5183188" y="2413000"/>
          <p14:tracePt t="100551" x="5173663" y="2413000"/>
          <p14:tracePt t="100551" x="5157788" y="2438400"/>
          <p14:tracePt t="100551" x="5140325" y="2455863"/>
          <p14:tracePt t="100551" x="5089525" y="2498725"/>
          <p14:tracePt t="100551" x="5072063" y="2532063"/>
          <p14:tracePt t="100551" x="5029200" y="2566988"/>
          <p14:tracePt t="100551" x="4987925" y="2608263"/>
          <p14:tracePt t="100551" x="4978400" y="2643188"/>
          <p14:tracePt t="100551" x="4962525" y="2643188"/>
          <p14:tracePt t="100551" x="4953000" y="2651125"/>
          <p14:tracePt t="100551" x="4953000" y="2660650"/>
          <p14:tracePt t="100551" x="4945063" y="2668588"/>
          <p14:tracePt t="100551" x="4935538" y="2668588"/>
          <p14:tracePt t="100551" x="4919663" y="2676525"/>
          <p14:tracePt t="100551" x="4927600" y="2676525"/>
          <p14:tracePt t="100551" x="4987925" y="2676525"/>
          <p14:tracePt t="100551" x="5097463" y="2676525"/>
          <p14:tracePt t="100551" x="5249863" y="2633663"/>
          <p14:tracePt t="100551" x="5565775" y="2549525"/>
          <p14:tracePt t="100551" x="5895975" y="2455863"/>
          <p14:tracePt t="100551" x="6456363" y="2268538"/>
          <p14:tracePt t="100551" x="7442200" y="1920875"/>
          <p14:tracePt t="100551" x="8589963" y="1189038"/>
          <p14:tracePt t="100551" x="9796463" y="390525"/>
        </p14:tracePtLst>
      </p14:laserTraceLst>
    </p:ext>
  </p:extLs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p:cNvSpPr txBox="1"/>
          <p:nvPr/>
        </p:nvSpPr>
        <p:spPr>
          <a:xfrm>
            <a:off x="622974" y="6378364"/>
            <a:ext cx="2616200" cy="400110"/>
          </a:xfrm>
          <a:prstGeom prst="rect">
            <a:avLst/>
          </a:prstGeom>
          <a:noFill/>
        </p:spPr>
        <p:txBody>
          <a:bodyPr wrap="square" rtlCol="0">
            <a:spAutoFit/>
          </a:bodyPr>
          <a:lstStyle/>
          <a:p>
            <a:pPr algn="ctr"/>
            <a:r>
              <a:rPr lang="en-US" sz="2000" b="1" dirty="0"/>
              <a:t>www.midocean.ae</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grpSp>
        <p:nvGrpSpPr>
          <p:cNvPr id="7" name="Group 6">
            <a:extLst>
              <a:ext uri="{FF2B5EF4-FFF2-40B4-BE49-F238E27FC236}">
                <a16:creationId xmlns:a16="http://schemas.microsoft.com/office/drawing/2014/main" xmlns="" id="{19ADFE23-D488-A217-B33F-3C7D4083321A}"/>
              </a:ext>
            </a:extLst>
          </p:cNvPr>
          <p:cNvGrpSpPr/>
          <p:nvPr/>
        </p:nvGrpSpPr>
        <p:grpSpPr>
          <a:xfrm>
            <a:off x="2767865" y="746696"/>
            <a:ext cx="5604610" cy="732206"/>
            <a:chOff x="624740" y="1261450"/>
            <a:chExt cx="5604610" cy="732206"/>
          </a:xfrm>
        </p:grpSpPr>
        <p:sp>
          <p:nvSpPr>
            <p:cNvPr id="11" name="Rectangle 10"/>
            <p:cNvSpPr/>
            <p:nvPr/>
          </p:nvSpPr>
          <p:spPr>
            <a:xfrm>
              <a:off x="624740" y="1263262"/>
              <a:ext cx="5604610" cy="730394"/>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3" name="TextBox 2">
              <a:extLst>
                <a:ext uri="{FF2B5EF4-FFF2-40B4-BE49-F238E27FC236}">
                  <a16:creationId xmlns:a16="http://schemas.microsoft.com/office/drawing/2014/main" xmlns="" id="{8C9C6905-96B6-3DD2-F43C-9F4FB4B473D7}"/>
                </a:ext>
              </a:extLst>
            </p:cNvPr>
            <p:cNvSpPr txBox="1"/>
            <p:nvPr/>
          </p:nvSpPr>
          <p:spPr>
            <a:xfrm>
              <a:off x="695324" y="1261450"/>
              <a:ext cx="5534025" cy="707886"/>
            </a:xfrm>
            <a:prstGeom prst="rect">
              <a:avLst/>
            </a:prstGeom>
            <a:noFill/>
          </p:spPr>
          <p:txBody>
            <a:bodyPr wrap="square" rtlCol="0">
              <a:spAutoFit/>
            </a:bodyPr>
            <a:lstStyle/>
            <a:p>
              <a:pPr algn="ctr"/>
              <a:r>
                <a:rPr lang="en-US" sz="4000" b="1" dirty="0">
                  <a:solidFill>
                    <a:schemeClr val="bg1"/>
                  </a:solidFill>
                  <a:latin typeface="Alexandria" charset="0"/>
                </a:rPr>
                <a:t>Definitions of Risk</a:t>
              </a:r>
            </a:p>
          </p:txBody>
        </p:sp>
      </p:grpSp>
      <p:sp>
        <p:nvSpPr>
          <p:cNvPr id="14" name="TextBox 13">
            <a:extLst>
              <a:ext uri="{FF2B5EF4-FFF2-40B4-BE49-F238E27FC236}">
                <a16:creationId xmlns:a16="http://schemas.microsoft.com/office/drawing/2014/main" xmlns="" id="{87257550-6B76-0921-6F03-193A15BDE0F1}"/>
              </a:ext>
            </a:extLst>
          </p:cNvPr>
          <p:cNvSpPr txBox="1"/>
          <p:nvPr/>
        </p:nvSpPr>
        <p:spPr>
          <a:xfrm>
            <a:off x="622974" y="1898143"/>
            <a:ext cx="10978012" cy="3737946"/>
          </a:xfrm>
          <a:prstGeom prst="rect">
            <a:avLst/>
          </a:prstGeom>
          <a:noFill/>
        </p:spPr>
        <p:txBody>
          <a:bodyPr wrap="square">
            <a:spAutoFit/>
          </a:bodyPr>
          <a:lstStyle/>
          <a:p>
            <a:pPr marL="342900" indent="-342900" algn="l">
              <a:lnSpc>
                <a:spcPct val="150000"/>
              </a:lnSpc>
              <a:buFont typeface="Wingdings" panose="05000000000000000000" pitchFamily="2" charset="2"/>
              <a:buChar char="v"/>
            </a:pPr>
            <a:r>
              <a:rPr lang="en-US" sz="2000" b="1" dirty="0">
                <a:solidFill>
                  <a:srgbClr val="0A1F61"/>
                </a:solidFill>
                <a:cs typeface="Tajawal ExtraBold" panose="00000800000000000000" pitchFamily="2" charset="-78"/>
              </a:rPr>
              <a:t>Objective risk : </a:t>
            </a:r>
            <a:r>
              <a:rPr lang="en-US" sz="2000" dirty="0">
                <a:solidFill>
                  <a:srgbClr val="0A1F61"/>
                </a:solidFill>
                <a:cs typeface="Tajawal ExtraBold" panose="00000800000000000000" pitchFamily="2" charset="-78"/>
              </a:rPr>
              <a:t>(also called degree of risk) is defined as the relative variation of actual loss from expected loss.</a:t>
            </a:r>
          </a:p>
          <a:p>
            <a:pPr marL="342900" indent="-342900" algn="l">
              <a:lnSpc>
                <a:spcPct val="150000"/>
              </a:lnSpc>
              <a:buFont typeface="Wingdings" panose="05000000000000000000" pitchFamily="2" charset="2"/>
              <a:buChar char="v"/>
            </a:pPr>
            <a:r>
              <a:rPr lang="en-US" sz="2000" dirty="0">
                <a:solidFill>
                  <a:srgbClr val="0A1F61"/>
                </a:solidFill>
                <a:cs typeface="Tajawal ExtraBold" panose="00000800000000000000" pitchFamily="2" charset="-78"/>
              </a:rPr>
              <a:t> </a:t>
            </a:r>
            <a:r>
              <a:rPr lang="en-US" sz="2000" b="1" dirty="0">
                <a:solidFill>
                  <a:srgbClr val="0A1F61"/>
                </a:solidFill>
                <a:cs typeface="Tajawal ExtraBold" panose="00000800000000000000" pitchFamily="2" charset="-78"/>
              </a:rPr>
              <a:t>Subjective risk (perceived risk):  </a:t>
            </a:r>
            <a:r>
              <a:rPr lang="en-US" sz="2000" dirty="0">
                <a:solidFill>
                  <a:srgbClr val="0A1F61"/>
                </a:solidFill>
                <a:cs typeface="Tajawal ExtraBold" panose="00000800000000000000" pitchFamily="2" charset="-78"/>
              </a:rPr>
              <a:t>is defined as uncertainty based on a person’s mental condition or state of mind.</a:t>
            </a:r>
          </a:p>
          <a:p>
            <a:pPr marL="342900" indent="-342900" algn="l">
              <a:lnSpc>
                <a:spcPct val="150000"/>
              </a:lnSpc>
              <a:buFont typeface="Wingdings" panose="05000000000000000000" pitchFamily="2" charset="2"/>
              <a:buChar char="v"/>
            </a:pPr>
            <a:r>
              <a:rPr lang="en-US" sz="2000" b="1" dirty="0">
                <a:solidFill>
                  <a:srgbClr val="0A1F61"/>
                </a:solidFill>
                <a:cs typeface="Tajawal ExtraBold" panose="00000800000000000000" pitchFamily="2" charset="-78"/>
              </a:rPr>
              <a:t> Chance of loss : </a:t>
            </a:r>
            <a:r>
              <a:rPr lang="en-US" sz="2000" dirty="0">
                <a:solidFill>
                  <a:srgbClr val="0A1F61"/>
                </a:solidFill>
                <a:cs typeface="Tajawal ExtraBold" panose="00000800000000000000" pitchFamily="2" charset="-78"/>
              </a:rPr>
              <a:t>is closely related to the concept of risk. Chance of loss is defined as the probability that an event will occur. Like risk, probability has both objective and subjective aspects.</a:t>
            </a:r>
          </a:p>
          <a:p>
            <a:pPr marL="342900" indent="-342900" algn="l">
              <a:lnSpc>
                <a:spcPct val="150000"/>
              </a:lnSpc>
              <a:buFont typeface="Wingdings" panose="05000000000000000000" pitchFamily="2" charset="2"/>
              <a:buChar char="v"/>
            </a:pPr>
            <a:r>
              <a:rPr lang="en-US" sz="2000" dirty="0">
                <a:solidFill>
                  <a:srgbClr val="0A1F61"/>
                </a:solidFill>
                <a:cs typeface="Tajawal ExtraBold" panose="00000800000000000000" pitchFamily="2" charset="-78"/>
              </a:rPr>
              <a:t> </a:t>
            </a:r>
            <a:r>
              <a:rPr lang="en-US" sz="2000" b="1" dirty="0">
                <a:solidFill>
                  <a:srgbClr val="0A1F61"/>
                </a:solidFill>
                <a:cs typeface="Tajawal ExtraBold" panose="00000800000000000000" pitchFamily="2" charset="-78"/>
              </a:rPr>
              <a:t>Objective probability </a:t>
            </a:r>
            <a:r>
              <a:rPr lang="en-US" sz="2000" dirty="0">
                <a:solidFill>
                  <a:srgbClr val="0A1F61"/>
                </a:solidFill>
                <a:cs typeface="Tajawal ExtraBold" panose="00000800000000000000" pitchFamily="2" charset="-78"/>
              </a:rPr>
              <a:t>refers to the long-run relative frequency of an event based on the assumptions of an infinite number of observations and of no change in the underlying conditions.</a:t>
            </a:r>
            <a:endParaRPr lang="en-MY" sz="2000" dirty="0">
              <a:solidFill>
                <a:srgbClr val="0A1F61"/>
              </a:solidFill>
              <a:cs typeface="Tajawal ExtraBold" panose="00000800000000000000" pitchFamily="2" charset="-78"/>
            </a:endParaRPr>
          </a:p>
        </p:txBody>
      </p:sp>
    </p:spTree>
    <p:extLst>
      <p:ext uri="{BB962C8B-B14F-4D97-AF65-F5344CB8AC3E}">
        <p14:creationId xmlns:p14="http://schemas.microsoft.com/office/powerpoint/2010/main" val="1106552585"/>
      </p:ext>
    </p:extLst>
  </p:cSld>
  <p:clrMapOvr>
    <a:masterClrMapping/>
  </p:clrMapOvr>
  <mc:AlternateContent xmlns:mc="http://schemas.openxmlformats.org/markup-compatibility/2006" xmlns:p14="http://schemas.microsoft.com/office/powerpoint/2010/main">
    <mc:Choice Requires="p14">
      <p:transition spd="slow" p14:dur="2000" advTm="184284"/>
    </mc:Choice>
    <mc:Fallback xmlns="">
      <p:transition spd="slow" advTm="184284"/>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p:cNvSpPr txBox="1"/>
          <p:nvPr/>
        </p:nvSpPr>
        <p:spPr>
          <a:xfrm>
            <a:off x="622974" y="6378364"/>
            <a:ext cx="2616200" cy="400110"/>
          </a:xfrm>
          <a:prstGeom prst="rect">
            <a:avLst/>
          </a:prstGeom>
          <a:noFill/>
        </p:spPr>
        <p:txBody>
          <a:bodyPr wrap="square" rtlCol="0">
            <a:spAutoFit/>
          </a:bodyPr>
          <a:lstStyle/>
          <a:p>
            <a:pPr algn="ctr"/>
            <a:r>
              <a:rPr lang="en-US" sz="2000" b="1" dirty="0"/>
              <a:t>www.midocean.ae</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grpSp>
        <p:nvGrpSpPr>
          <p:cNvPr id="7" name="Group 6">
            <a:extLst>
              <a:ext uri="{FF2B5EF4-FFF2-40B4-BE49-F238E27FC236}">
                <a16:creationId xmlns:a16="http://schemas.microsoft.com/office/drawing/2014/main" xmlns="" id="{19ADFE23-D488-A217-B33F-3C7D4083321A}"/>
              </a:ext>
            </a:extLst>
          </p:cNvPr>
          <p:cNvGrpSpPr/>
          <p:nvPr/>
        </p:nvGrpSpPr>
        <p:grpSpPr>
          <a:xfrm>
            <a:off x="2767865" y="746696"/>
            <a:ext cx="5604610" cy="732206"/>
            <a:chOff x="624740" y="1261450"/>
            <a:chExt cx="5604610" cy="732206"/>
          </a:xfrm>
        </p:grpSpPr>
        <p:sp>
          <p:nvSpPr>
            <p:cNvPr id="11" name="Rectangle 10"/>
            <p:cNvSpPr/>
            <p:nvPr/>
          </p:nvSpPr>
          <p:spPr>
            <a:xfrm>
              <a:off x="624740" y="1263262"/>
              <a:ext cx="5604610" cy="730394"/>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3" name="TextBox 2">
              <a:extLst>
                <a:ext uri="{FF2B5EF4-FFF2-40B4-BE49-F238E27FC236}">
                  <a16:creationId xmlns:a16="http://schemas.microsoft.com/office/drawing/2014/main" xmlns="" id="{8C9C6905-96B6-3DD2-F43C-9F4FB4B473D7}"/>
                </a:ext>
              </a:extLst>
            </p:cNvPr>
            <p:cNvSpPr txBox="1"/>
            <p:nvPr/>
          </p:nvSpPr>
          <p:spPr>
            <a:xfrm>
              <a:off x="695324" y="1261450"/>
              <a:ext cx="5534025" cy="707886"/>
            </a:xfrm>
            <a:prstGeom prst="rect">
              <a:avLst/>
            </a:prstGeom>
            <a:noFill/>
          </p:spPr>
          <p:txBody>
            <a:bodyPr wrap="square" rtlCol="0">
              <a:spAutoFit/>
            </a:bodyPr>
            <a:lstStyle/>
            <a:p>
              <a:pPr algn="ctr"/>
              <a:r>
                <a:rPr lang="en-US" sz="4000" b="1" dirty="0">
                  <a:solidFill>
                    <a:schemeClr val="bg1"/>
                  </a:solidFill>
                  <a:latin typeface="Alexandria" charset="0"/>
                </a:rPr>
                <a:t>Definitions of Risk</a:t>
              </a:r>
            </a:p>
          </p:txBody>
        </p:sp>
      </p:grpSp>
      <p:sp>
        <p:nvSpPr>
          <p:cNvPr id="14" name="TextBox 13">
            <a:extLst>
              <a:ext uri="{FF2B5EF4-FFF2-40B4-BE49-F238E27FC236}">
                <a16:creationId xmlns:a16="http://schemas.microsoft.com/office/drawing/2014/main" xmlns="" id="{87257550-6B76-0921-6F03-193A15BDE0F1}"/>
              </a:ext>
            </a:extLst>
          </p:cNvPr>
          <p:cNvSpPr txBox="1"/>
          <p:nvPr/>
        </p:nvSpPr>
        <p:spPr>
          <a:xfrm>
            <a:off x="622974" y="1818025"/>
            <a:ext cx="10978012" cy="4661276"/>
          </a:xfrm>
          <a:prstGeom prst="rect">
            <a:avLst/>
          </a:prstGeom>
          <a:noFill/>
        </p:spPr>
        <p:txBody>
          <a:bodyPr wrap="square">
            <a:spAutoFit/>
          </a:bodyPr>
          <a:lstStyle/>
          <a:p>
            <a:pPr marL="342900" indent="-342900" algn="l">
              <a:lnSpc>
                <a:spcPct val="150000"/>
              </a:lnSpc>
              <a:buFont typeface="Wingdings" panose="05000000000000000000" pitchFamily="2" charset="2"/>
              <a:buChar char="v"/>
            </a:pPr>
            <a:r>
              <a:rPr lang="en-US" sz="2000" b="1" dirty="0">
                <a:solidFill>
                  <a:srgbClr val="0A1F61"/>
                </a:solidFill>
                <a:cs typeface="Tajawal ExtraBold" panose="00000800000000000000" pitchFamily="2" charset="-78"/>
              </a:rPr>
              <a:t>Subjective probability </a:t>
            </a:r>
            <a:r>
              <a:rPr lang="en-US" sz="2000" dirty="0">
                <a:solidFill>
                  <a:srgbClr val="0A1F61"/>
                </a:solidFill>
                <a:cs typeface="Tajawal ExtraBold" panose="00000800000000000000" pitchFamily="2" charset="-78"/>
              </a:rPr>
              <a:t>is the individual’s personal estimate of the chance of loss. Subjective probability need not coincide with objective probability.</a:t>
            </a:r>
          </a:p>
          <a:p>
            <a:pPr marL="342900" indent="-342900" algn="l">
              <a:lnSpc>
                <a:spcPct val="150000"/>
              </a:lnSpc>
              <a:buFont typeface="Wingdings" panose="05000000000000000000" pitchFamily="2" charset="2"/>
              <a:buChar char="v"/>
            </a:pPr>
            <a:r>
              <a:rPr lang="en-US" sz="2000" dirty="0">
                <a:solidFill>
                  <a:srgbClr val="0A1F61"/>
                </a:solidFill>
                <a:cs typeface="Tajawal ExtraBold" panose="00000800000000000000" pitchFamily="2" charset="-78"/>
              </a:rPr>
              <a:t> </a:t>
            </a:r>
            <a:r>
              <a:rPr lang="en-US" sz="2000" b="1" dirty="0">
                <a:solidFill>
                  <a:srgbClr val="0A1F61"/>
                </a:solidFill>
                <a:cs typeface="Tajawal ExtraBold" panose="00000800000000000000" pitchFamily="2" charset="-78"/>
              </a:rPr>
              <a:t>Chance of loss </a:t>
            </a:r>
            <a:r>
              <a:rPr lang="en-US" sz="2000" dirty="0">
                <a:solidFill>
                  <a:srgbClr val="0A1F61"/>
                </a:solidFill>
                <a:cs typeface="Tajawal ExtraBold" panose="00000800000000000000" pitchFamily="2" charset="-78"/>
              </a:rPr>
              <a:t>can be distinguished from objective risk. Chance of loss is the probability that an event that causes a loss will occur. </a:t>
            </a:r>
            <a:r>
              <a:rPr lang="en-US" sz="2000" b="1" dirty="0">
                <a:solidFill>
                  <a:srgbClr val="0A1F61"/>
                </a:solidFill>
                <a:cs typeface="Tajawal ExtraBold" panose="00000800000000000000" pitchFamily="2" charset="-78"/>
              </a:rPr>
              <a:t>Objective risk </a:t>
            </a:r>
            <a:r>
              <a:rPr lang="en-US" sz="2000" dirty="0">
                <a:solidFill>
                  <a:srgbClr val="0A1F61"/>
                </a:solidFill>
                <a:cs typeface="Tajawal ExtraBold" panose="00000800000000000000" pitchFamily="2" charset="-78"/>
              </a:rPr>
              <a:t>is the relative variation of actual loss from expected loss. The chance of loss may be identical for two different </a:t>
            </a:r>
            <a:r>
              <a:rPr lang="en-US" sz="2000" dirty="0" err="1">
                <a:solidFill>
                  <a:srgbClr val="0A1F61"/>
                </a:solidFill>
                <a:cs typeface="Tajawal ExtraBold" panose="00000800000000000000" pitchFamily="2" charset="-78"/>
              </a:rPr>
              <a:t>roups</a:t>
            </a:r>
            <a:r>
              <a:rPr lang="en-US" sz="2000" dirty="0">
                <a:solidFill>
                  <a:srgbClr val="0A1F61"/>
                </a:solidFill>
                <a:cs typeface="Tajawal ExtraBold" panose="00000800000000000000" pitchFamily="2" charset="-78"/>
              </a:rPr>
              <a:t>, but objective risk may be quite different.</a:t>
            </a:r>
          </a:p>
          <a:p>
            <a:pPr marL="342900" indent="-342900" algn="l">
              <a:lnSpc>
                <a:spcPct val="150000"/>
              </a:lnSpc>
              <a:buFont typeface="Wingdings" panose="05000000000000000000" pitchFamily="2" charset="2"/>
              <a:buChar char="v"/>
            </a:pPr>
            <a:r>
              <a:rPr lang="en-US" sz="2000" dirty="0">
                <a:solidFill>
                  <a:srgbClr val="0A1F61"/>
                </a:solidFill>
                <a:cs typeface="Tajawal ExtraBold" panose="00000800000000000000" pitchFamily="2" charset="-78"/>
              </a:rPr>
              <a:t> </a:t>
            </a:r>
            <a:r>
              <a:rPr lang="en-US" sz="2000" b="1" dirty="0">
                <a:solidFill>
                  <a:srgbClr val="0A1F61"/>
                </a:solidFill>
                <a:cs typeface="Tajawal ExtraBold" panose="00000800000000000000" pitchFamily="2" charset="-78"/>
              </a:rPr>
              <a:t>Peril and Hazard :  Peril</a:t>
            </a:r>
            <a:r>
              <a:rPr lang="en-US" sz="2000" dirty="0">
                <a:solidFill>
                  <a:srgbClr val="0A1F61"/>
                </a:solidFill>
                <a:cs typeface="Tajawal ExtraBold" panose="00000800000000000000" pitchFamily="2" charset="-78"/>
              </a:rPr>
              <a:t> is defined as the cause of loss. If your house burns because of a fire, the peril, or cause of loss, is the fire. </a:t>
            </a:r>
            <a:r>
              <a:rPr lang="en-US" sz="2000" b="1" dirty="0">
                <a:solidFill>
                  <a:srgbClr val="0A1F61"/>
                </a:solidFill>
                <a:cs typeface="Tajawal ExtraBold" panose="00000800000000000000" pitchFamily="2" charset="-78"/>
              </a:rPr>
              <a:t>A hazard is a condition </a:t>
            </a:r>
            <a:r>
              <a:rPr lang="en-US" sz="2000" dirty="0">
                <a:solidFill>
                  <a:srgbClr val="0A1F61"/>
                </a:solidFill>
                <a:cs typeface="Tajawal ExtraBold" panose="00000800000000000000" pitchFamily="2" charset="-78"/>
              </a:rPr>
              <a:t>that creates or increases the frequency or severity of loss. There are four major types of hazards: ( Physical hazard , Moral hazard  ,Attitudinal hazard (morale hazard),  Legal hazard )</a:t>
            </a:r>
            <a:r>
              <a:rPr lang="ar-YE" sz="2000" dirty="0">
                <a:solidFill>
                  <a:srgbClr val="0A1F61"/>
                </a:solidFill>
                <a:cs typeface="Tajawal ExtraBold" panose="00000800000000000000" pitchFamily="2" charset="-78"/>
              </a:rPr>
              <a:t>.</a:t>
            </a:r>
            <a:endParaRPr lang="en-MY" sz="2000" dirty="0">
              <a:solidFill>
                <a:srgbClr val="0A1F61"/>
              </a:solidFill>
              <a:cs typeface="Tajawal ExtraBold" panose="00000800000000000000" pitchFamily="2" charset="-78"/>
            </a:endParaRPr>
          </a:p>
        </p:txBody>
      </p:sp>
    </p:spTree>
    <p:extLst>
      <p:ext uri="{BB962C8B-B14F-4D97-AF65-F5344CB8AC3E}">
        <p14:creationId xmlns:p14="http://schemas.microsoft.com/office/powerpoint/2010/main" val="659693934"/>
      </p:ext>
    </p:extLst>
  </p:cSld>
  <p:clrMapOvr>
    <a:masterClrMapping/>
  </p:clrMapOvr>
  <mc:AlternateContent xmlns:mc="http://schemas.openxmlformats.org/markup-compatibility/2006" xmlns:p14="http://schemas.microsoft.com/office/powerpoint/2010/main">
    <mc:Choice Requires="p14">
      <p:transition spd="slow" p14:dur="2000" advTm="58117"/>
    </mc:Choice>
    <mc:Fallback xmlns="">
      <p:transition spd="slow" advTm="58117"/>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p:cNvSpPr txBox="1"/>
          <p:nvPr/>
        </p:nvSpPr>
        <p:spPr>
          <a:xfrm>
            <a:off x="9176424" y="6377468"/>
            <a:ext cx="2616200" cy="400110"/>
          </a:xfrm>
          <a:prstGeom prst="rect">
            <a:avLst/>
          </a:prstGeom>
          <a:noFill/>
        </p:spPr>
        <p:txBody>
          <a:bodyPr wrap="square" rtlCol="0">
            <a:spAutoFit/>
          </a:bodyPr>
          <a:lstStyle/>
          <a:p>
            <a:pPr algn="ctr"/>
            <a:r>
              <a:rPr lang="en-US" sz="2000" b="1" dirty="0"/>
              <a:t>www.midocean.ae</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grpSp>
        <p:nvGrpSpPr>
          <p:cNvPr id="7" name="Group 6">
            <a:extLst>
              <a:ext uri="{FF2B5EF4-FFF2-40B4-BE49-F238E27FC236}">
                <a16:creationId xmlns:a16="http://schemas.microsoft.com/office/drawing/2014/main" xmlns="" id="{19ADFE23-D488-A217-B33F-3C7D4083321A}"/>
              </a:ext>
            </a:extLst>
          </p:cNvPr>
          <p:cNvGrpSpPr/>
          <p:nvPr/>
        </p:nvGrpSpPr>
        <p:grpSpPr>
          <a:xfrm>
            <a:off x="2767865" y="746696"/>
            <a:ext cx="5604610" cy="732206"/>
            <a:chOff x="624740" y="1261450"/>
            <a:chExt cx="5604610" cy="732206"/>
          </a:xfrm>
        </p:grpSpPr>
        <p:sp>
          <p:nvSpPr>
            <p:cNvPr id="11" name="Rectangle 10"/>
            <p:cNvSpPr/>
            <p:nvPr/>
          </p:nvSpPr>
          <p:spPr>
            <a:xfrm>
              <a:off x="624740" y="1263262"/>
              <a:ext cx="5604610" cy="730394"/>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3" name="TextBox 2">
              <a:extLst>
                <a:ext uri="{FF2B5EF4-FFF2-40B4-BE49-F238E27FC236}">
                  <a16:creationId xmlns:a16="http://schemas.microsoft.com/office/drawing/2014/main" xmlns="" id="{8C9C6905-96B6-3DD2-F43C-9F4FB4B473D7}"/>
                </a:ext>
              </a:extLst>
            </p:cNvPr>
            <p:cNvSpPr txBox="1"/>
            <p:nvPr/>
          </p:nvSpPr>
          <p:spPr>
            <a:xfrm>
              <a:off x="695324" y="1261450"/>
              <a:ext cx="5534025" cy="707886"/>
            </a:xfrm>
            <a:prstGeom prst="rect">
              <a:avLst/>
            </a:prstGeom>
            <a:noFill/>
          </p:spPr>
          <p:txBody>
            <a:bodyPr wrap="square" rtlCol="0">
              <a:spAutoFit/>
            </a:bodyPr>
            <a:lstStyle/>
            <a:p>
              <a:pPr algn="ctr"/>
              <a:r>
                <a:rPr lang="en-US" sz="4000" b="1" dirty="0">
                  <a:solidFill>
                    <a:schemeClr val="bg1"/>
                  </a:solidFill>
                  <a:latin typeface="Alexandria" charset="0"/>
                </a:rPr>
                <a:t>Definitions of Risk</a:t>
              </a:r>
            </a:p>
          </p:txBody>
        </p:sp>
      </p:grpSp>
      <p:sp>
        <p:nvSpPr>
          <p:cNvPr id="14" name="TextBox 13">
            <a:extLst>
              <a:ext uri="{FF2B5EF4-FFF2-40B4-BE49-F238E27FC236}">
                <a16:creationId xmlns:a16="http://schemas.microsoft.com/office/drawing/2014/main" xmlns="" id="{87257550-6B76-0921-6F03-193A15BDE0F1}"/>
              </a:ext>
            </a:extLst>
          </p:cNvPr>
          <p:cNvSpPr txBox="1"/>
          <p:nvPr/>
        </p:nvSpPr>
        <p:spPr>
          <a:xfrm>
            <a:off x="180431" y="1454582"/>
            <a:ext cx="11420555" cy="5122941"/>
          </a:xfrm>
          <a:prstGeom prst="rect">
            <a:avLst/>
          </a:prstGeom>
          <a:noFill/>
        </p:spPr>
        <p:txBody>
          <a:bodyPr wrap="square">
            <a:spAutoFit/>
          </a:bodyPr>
          <a:lstStyle/>
          <a:p>
            <a:pPr marL="342900" indent="-342900" algn="l">
              <a:lnSpc>
                <a:spcPct val="150000"/>
              </a:lnSpc>
              <a:buFont typeface="Wingdings" panose="05000000000000000000" pitchFamily="2" charset="2"/>
              <a:buChar char="v"/>
            </a:pPr>
            <a:r>
              <a:rPr lang="en-US" sz="2000" b="1" dirty="0">
                <a:solidFill>
                  <a:srgbClr val="0A1F61"/>
                </a:solidFill>
                <a:cs typeface="Tajawal ExtraBold" panose="00000800000000000000" pitchFamily="2" charset="-78"/>
              </a:rPr>
              <a:t>Physical Hazard :</a:t>
            </a:r>
          </a:p>
          <a:p>
            <a:pPr algn="l">
              <a:lnSpc>
                <a:spcPct val="150000"/>
              </a:lnSpc>
            </a:pPr>
            <a:r>
              <a:rPr lang="en-US" sz="2000" dirty="0">
                <a:solidFill>
                  <a:srgbClr val="0A1F61"/>
                </a:solidFill>
                <a:cs typeface="Tajawal ExtraBold" panose="00000800000000000000" pitchFamily="2" charset="-78"/>
              </a:rPr>
              <a:t>A physical hazard is a physical condition that increases the frequency or severity of loss. Examples of physical hazards include icy roads that increase the chance of an auto accident . </a:t>
            </a:r>
          </a:p>
          <a:p>
            <a:pPr marL="342900" indent="-342900" algn="l">
              <a:lnSpc>
                <a:spcPct val="150000"/>
              </a:lnSpc>
              <a:buFont typeface="Wingdings" panose="05000000000000000000" pitchFamily="2" charset="2"/>
              <a:buChar char="v"/>
            </a:pPr>
            <a:r>
              <a:rPr lang="en-US" sz="2000" dirty="0">
                <a:solidFill>
                  <a:srgbClr val="0A1F61"/>
                </a:solidFill>
                <a:cs typeface="Tajawal ExtraBold" panose="00000800000000000000" pitchFamily="2" charset="-78"/>
              </a:rPr>
              <a:t> </a:t>
            </a:r>
            <a:r>
              <a:rPr lang="en-US" sz="2000" b="1" dirty="0">
                <a:solidFill>
                  <a:srgbClr val="0A1F61"/>
                </a:solidFill>
                <a:cs typeface="Tajawal ExtraBold" panose="00000800000000000000" pitchFamily="2" charset="-78"/>
              </a:rPr>
              <a:t>Attitudinal Hazard (Morale Hazard) :</a:t>
            </a:r>
          </a:p>
          <a:p>
            <a:pPr algn="l">
              <a:lnSpc>
                <a:spcPct val="150000"/>
              </a:lnSpc>
            </a:pPr>
            <a:r>
              <a:rPr lang="en-US" sz="2000" dirty="0">
                <a:solidFill>
                  <a:srgbClr val="0A1F61"/>
                </a:solidFill>
                <a:cs typeface="Tajawal ExtraBold" panose="00000800000000000000" pitchFamily="2" charset="-78"/>
              </a:rPr>
              <a:t>Attitudinal hazard is carelessness or indifference to a loss, which increases the frequency or severity of a loss. Examples of attitudinal hazard include leaving car keys in an unlocked car, which increases the chance of theft.</a:t>
            </a:r>
          </a:p>
          <a:p>
            <a:pPr marL="342900" indent="-342900" algn="l">
              <a:lnSpc>
                <a:spcPct val="150000"/>
              </a:lnSpc>
              <a:buFont typeface="Wingdings" panose="05000000000000000000" pitchFamily="2" charset="2"/>
              <a:buChar char="v"/>
            </a:pPr>
            <a:r>
              <a:rPr lang="en-US" sz="2000" b="1" dirty="0">
                <a:solidFill>
                  <a:srgbClr val="0A1F61"/>
                </a:solidFill>
                <a:cs typeface="Tajawal ExtraBold" panose="00000800000000000000" pitchFamily="2" charset="-78"/>
              </a:rPr>
              <a:t>Legal Hazard Legal hazard:  </a:t>
            </a:r>
            <a:r>
              <a:rPr lang="en-US" sz="2000" dirty="0">
                <a:solidFill>
                  <a:srgbClr val="0A1F61"/>
                </a:solidFill>
                <a:cs typeface="Tajawal ExtraBold" panose="00000800000000000000" pitchFamily="2" charset="-78"/>
              </a:rPr>
              <a:t>refers to characteristics of the legal system or regulatory environment that</a:t>
            </a:r>
          </a:p>
          <a:p>
            <a:pPr algn="l">
              <a:lnSpc>
                <a:spcPct val="150000"/>
              </a:lnSpc>
            </a:pPr>
            <a:r>
              <a:rPr lang="en-US" sz="2000" dirty="0">
                <a:solidFill>
                  <a:srgbClr val="0A1F61"/>
                </a:solidFill>
                <a:cs typeface="Tajawal ExtraBold" panose="00000800000000000000" pitchFamily="2" charset="-78"/>
              </a:rPr>
              <a:t>increase the frequency or severity of losses. Examples include adverse jury verdicts or large damage awards in liability lawsuits; statutes that require insurers to include coverage for certain benefits in health insurance plans</a:t>
            </a:r>
            <a:endParaRPr lang="en-MY" sz="2000" dirty="0">
              <a:solidFill>
                <a:srgbClr val="0A1F61"/>
              </a:solidFill>
              <a:cs typeface="Tajawal ExtraBold" panose="00000800000000000000" pitchFamily="2" charset="-78"/>
            </a:endParaRPr>
          </a:p>
        </p:txBody>
      </p:sp>
    </p:spTree>
    <p:extLst>
      <p:ext uri="{BB962C8B-B14F-4D97-AF65-F5344CB8AC3E}">
        <p14:creationId xmlns:p14="http://schemas.microsoft.com/office/powerpoint/2010/main" val="3206816688"/>
      </p:ext>
    </p:extLst>
  </p:cSld>
  <p:clrMapOvr>
    <a:masterClrMapping/>
  </p:clrMapOvr>
  <mc:AlternateContent xmlns:mc="http://schemas.openxmlformats.org/markup-compatibility/2006" xmlns:p14="http://schemas.microsoft.com/office/powerpoint/2010/main">
    <mc:Choice Requires="p14">
      <p:transition spd="slow" p14:dur="2000" advTm="189435"/>
    </mc:Choice>
    <mc:Fallback xmlns="">
      <p:transition spd="slow" advTm="189435"/>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p:cNvSpPr txBox="1"/>
          <p:nvPr/>
        </p:nvSpPr>
        <p:spPr>
          <a:xfrm>
            <a:off x="9176424" y="6377468"/>
            <a:ext cx="2616200" cy="400110"/>
          </a:xfrm>
          <a:prstGeom prst="rect">
            <a:avLst/>
          </a:prstGeom>
          <a:noFill/>
        </p:spPr>
        <p:txBody>
          <a:bodyPr wrap="square" rtlCol="0">
            <a:spAutoFit/>
          </a:bodyPr>
          <a:lstStyle/>
          <a:p>
            <a:pPr algn="ctr"/>
            <a:r>
              <a:rPr lang="en-US" sz="2000" b="1" dirty="0"/>
              <a:t>www.midocean.ae</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grpSp>
        <p:nvGrpSpPr>
          <p:cNvPr id="7" name="Group 6">
            <a:extLst>
              <a:ext uri="{FF2B5EF4-FFF2-40B4-BE49-F238E27FC236}">
                <a16:creationId xmlns:a16="http://schemas.microsoft.com/office/drawing/2014/main" xmlns="" id="{19ADFE23-D488-A217-B33F-3C7D4083321A}"/>
              </a:ext>
            </a:extLst>
          </p:cNvPr>
          <p:cNvGrpSpPr/>
          <p:nvPr/>
        </p:nvGrpSpPr>
        <p:grpSpPr>
          <a:xfrm>
            <a:off x="2767865" y="746696"/>
            <a:ext cx="5604610" cy="732206"/>
            <a:chOff x="624740" y="1261450"/>
            <a:chExt cx="5604610" cy="732206"/>
          </a:xfrm>
        </p:grpSpPr>
        <p:sp>
          <p:nvSpPr>
            <p:cNvPr id="11" name="Rectangle 10"/>
            <p:cNvSpPr/>
            <p:nvPr/>
          </p:nvSpPr>
          <p:spPr>
            <a:xfrm>
              <a:off x="624740" y="1263262"/>
              <a:ext cx="5604610" cy="730394"/>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3" name="TextBox 2">
              <a:extLst>
                <a:ext uri="{FF2B5EF4-FFF2-40B4-BE49-F238E27FC236}">
                  <a16:creationId xmlns:a16="http://schemas.microsoft.com/office/drawing/2014/main" xmlns="" id="{8C9C6905-96B6-3DD2-F43C-9F4FB4B473D7}"/>
                </a:ext>
              </a:extLst>
            </p:cNvPr>
            <p:cNvSpPr txBox="1"/>
            <p:nvPr/>
          </p:nvSpPr>
          <p:spPr>
            <a:xfrm>
              <a:off x="695324" y="1261450"/>
              <a:ext cx="5534025" cy="707886"/>
            </a:xfrm>
            <a:prstGeom prst="rect">
              <a:avLst/>
            </a:prstGeom>
            <a:noFill/>
          </p:spPr>
          <p:txBody>
            <a:bodyPr wrap="square" rtlCol="0">
              <a:spAutoFit/>
            </a:bodyPr>
            <a:lstStyle/>
            <a:p>
              <a:pPr algn="ctr"/>
              <a:r>
                <a:rPr lang="en-US" sz="4000" b="1" dirty="0">
                  <a:solidFill>
                    <a:schemeClr val="bg1"/>
                  </a:solidFill>
                  <a:latin typeface="Alexandria" charset="0"/>
                </a:rPr>
                <a:t>Classification of Risk</a:t>
              </a:r>
            </a:p>
          </p:txBody>
        </p:sp>
      </p:grpSp>
      <p:sp>
        <p:nvSpPr>
          <p:cNvPr id="14" name="TextBox 13">
            <a:extLst>
              <a:ext uri="{FF2B5EF4-FFF2-40B4-BE49-F238E27FC236}">
                <a16:creationId xmlns:a16="http://schemas.microsoft.com/office/drawing/2014/main" xmlns="" id="{87257550-6B76-0921-6F03-193A15BDE0F1}"/>
              </a:ext>
            </a:extLst>
          </p:cNvPr>
          <p:cNvSpPr txBox="1"/>
          <p:nvPr/>
        </p:nvSpPr>
        <p:spPr>
          <a:xfrm>
            <a:off x="180431" y="1454582"/>
            <a:ext cx="11420555" cy="2352952"/>
          </a:xfrm>
          <a:prstGeom prst="rect">
            <a:avLst/>
          </a:prstGeom>
          <a:noFill/>
        </p:spPr>
        <p:txBody>
          <a:bodyPr wrap="square">
            <a:spAutoFit/>
          </a:bodyPr>
          <a:lstStyle/>
          <a:p>
            <a:pPr algn="l">
              <a:lnSpc>
                <a:spcPct val="150000"/>
              </a:lnSpc>
            </a:pPr>
            <a:r>
              <a:rPr lang="en-US" sz="2000" dirty="0">
                <a:solidFill>
                  <a:srgbClr val="0A1F61"/>
                </a:solidFill>
                <a:cs typeface="Tajawal ExtraBold" panose="00000800000000000000" pitchFamily="2" charset="-78"/>
              </a:rPr>
              <a:t>  Risk can be classified into several distinct classes. The most important include the following:</a:t>
            </a:r>
          </a:p>
          <a:p>
            <a:pPr marL="342900" indent="-342900" algn="l">
              <a:lnSpc>
                <a:spcPct val="150000"/>
              </a:lnSpc>
              <a:buFont typeface="Wingdings" panose="05000000000000000000" pitchFamily="2" charset="2"/>
              <a:buChar char="v"/>
            </a:pPr>
            <a:r>
              <a:rPr lang="en-US" sz="2000" dirty="0">
                <a:solidFill>
                  <a:srgbClr val="0A1F61"/>
                </a:solidFill>
                <a:cs typeface="Tajawal ExtraBold" panose="00000800000000000000" pitchFamily="2" charset="-78"/>
              </a:rPr>
              <a:t>Pure and speculative risk</a:t>
            </a:r>
          </a:p>
          <a:p>
            <a:pPr marL="342900" indent="-342900" algn="l">
              <a:lnSpc>
                <a:spcPct val="150000"/>
              </a:lnSpc>
              <a:buFont typeface="Wingdings" panose="05000000000000000000" pitchFamily="2" charset="2"/>
              <a:buChar char="v"/>
            </a:pPr>
            <a:r>
              <a:rPr lang="en-US" sz="2000" dirty="0">
                <a:solidFill>
                  <a:srgbClr val="0A1F61"/>
                </a:solidFill>
                <a:cs typeface="Tajawal ExtraBold" panose="00000800000000000000" pitchFamily="2" charset="-78"/>
              </a:rPr>
              <a:t>Diversifiable risk and non-diversifiable risk</a:t>
            </a:r>
          </a:p>
          <a:p>
            <a:pPr marL="342900" indent="-342900" algn="l">
              <a:lnSpc>
                <a:spcPct val="150000"/>
              </a:lnSpc>
              <a:buFont typeface="Wingdings" panose="05000000000000000000" pitchFamily="2" charset="2"/>
              <a:buChar char="v"/>
            </a:pPr>
            <a:r>
              <a:rPr lang="en-US" sz="2000" dirty="0">
                <a:solidFill>
                  <a:srgbClr val="0A1F61"/>
                </a:solidFill>
                <a:cs typeface="Tajawal ExtraBold" panose="00000800000000000000" pitchFamily="2" charset="-78"/>
              </a:rPr>
              <a:t>Enterprise risk</a:t>
            </a:r>
          </a:p>
          <a:p>
            <a:pPr marL="342900" indent="-342900" algn="l">
              <a:lnSpc>
                <a:spcPct val="150000"/>
              </a:lnSpc>
              <a:buFont typeface="Wingdings" panose="05000000000000000000" pitchFamily="2" charset="2"/>
              <a:buChar char="v"/>
            </a:pPr>
            <a:r>
              <a:rPr lang="en-US" sz="2000" dirty="0">
                <a:solidFill>
                  <a:srgbClr val="0A1F61"/>
                </a:solidFill>
                <a:cs typeface="Tajawal ExtraBold" panose="00000800000000000000" pitchFamily="2" charset="-78"/>
              </a:rPr>
              <a:t>Systemic risk</a:t>
            </a:r>
          </a:p>
        </p:txBody>
      </p:sp>
      <p:pic>
        <p:nvPicPr>
          <p:cNvPr id="1026" name="Picture 2" descr="أنواع التأمين - موضوع">
            <a:extLst>
              <a:ext uri="{FF2B5EF4-FFF2-40B4-BE49-F238E27FC236}">
                <a16:creationId xmlns:a16="http://schemas.microsoft.com/office/drawing/2014/main" xmlns="" id="{51816FC2-6867-015A-FA9E-74D02556C2B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922093" y="2432065"/>
            <a:ext cx="4089476" cy="194438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64823197"/>
      </p:ext>
    </p:extLst>
  </p:cSld>
  <p:clrMapOvr>
    <a:masterClrMapping/>
  </p:clrMapOvr>
  <mc:AlternateContent xmlns:mc="http://schemas.openxmlformats.org/markup-compatibility/2006" xmlns:p14="http://schemas.microsoft.com/office/powerpoint/2010/main">
    <mc:Choice Requires="p14">
      <p:transition spd="slow" p14:dur="2000" advTm="119126"/>
    </mc:Choice>
    <mc:Fallback xmlns="">
      <p:transition spd="slow" advTm="119126"/>
    </mc:Fallback>
  </mc:AlternateContent>
  <p:extLst>
    <p:ext uri="{3A86A75C-4F4B-4683-9AE1-C65F6400EC91}">
      <p14:laserTraceLst xmlns:p14="http://schemas.microsoft.com/office/powerpoint/2010/main">
        <p14:tracePtLst>
          <p14:tracePt t="4592" x="3708400" y="6261100"/>
          <p14:tracePt t="4728" x="2897188" y="6738938"/>
          <p14:tracePt t="4741" x="2897188" y="6586538"/>
          <p14:tracePt t="4759" x="2982913" y="6092825"/>
          <p14:tracePt t="4760" x="3074988" y="5854700"/>
          <p14:tracePt t="4776" x="3178175" y="5608638"/>
          <p14:tracePt t="4777" x="3244850" y="5405438"/>
          <p14:tracePt t="4791" x="3398838" y="4878388"/>
          <p14:tracePt t="4808" x="3586163" y="4240213"/>
          <p14:tracePt t="4825" x="3721100" y="3671888"/>
          <p14:tracePt t="4842" x="3781425" y="3467100"/>
          <p14:tracePt t="4858" x="3806825" y="3271838"/>
          <p14:tracePt t="4876" x="3840163" y="3152775"/>
          <p14:tracePt t="4892" x="3840163" y="3144838"/>
          <p14:tracePt t="4908" x="3832225" y="3135313"/>
          <p14:tracePt t="4925" x="3806825" y="3127375"/>
          <p14:tracePt t="4942" x="3756025" y="3109913"/>
          <p14:tracePt t="4958" x="3721100" y="3101975"/>
          <p14:tracePt t="4959" x="3695700" y="3094038"/>
          <p14:tracePt t="4976" x="3687763" y="3094038"/>
          <p14:tracePt t="4992" x="3652838" y="3084513"/>
          <p14:tracePt t="5008" x="3636963" y="3067050"/>
          <p14:tracePt t="5336" x="3627438" y="3067050"/>
          <p14:tracePt t="5368" x="3619500" y="3067050"/>
          <p14:tracePt t="5384" x="3602038" y="3067050"/>
          <p14:tracePt t="5488" x="3594100" y="3067050"/>
          <p14:tracePt t="5511" x="3594100" y="3076575"/>
          <p14:tracePt t="5519" x="3594100" y="3084513"/>
          <p14:tracePt t="5526" x="3594100" y="3101975"/>
          <p14:tracePt t="5542" x="3594100" y="3109913"/>
          <p14:tracePt t="5543" x="3594100" y="3127375"/>
          <p14:tracePt t="5558" x="3586163" y="3135313"/>
          <p14:tracePt t="5575" x="3576638" y="3160713"/>
          <p14:tracePt t="5592" x="3568700" y="3178175"/>
          <p14:tracePt t="5608" x="3457575" y="3322638"/>
          <p14:tracePt t="5624" x="3355975" y="3398838"/>
          <p14:tracePt t="5642" x="3305175" y="3449638"/>
          <p14:tracePt t="5658" x="3287713" y="3502025"/>
          <p14:tracePt t="5675" x="3262313" y="3527425"/>
          <p14:tracePt t="5692" x="3236913" y="3560763"/>
          <p14:tracePt t="5708" x="3211513" y="3586163"/>
          <p14:tracePt t="5725" x="3203575" y="3603625"/>
          <p14:tracePt t="5743" x="3178175" y="3629025"/>
          <p14:tracePt t="5784" x="3178175" y="3636963"/>
          <p14:tracePt t="5808" x="3168650" y="3646488"/>
          <p14:tracePt t="5824" x="3160713" y="3654425"/>
          <p14:tracePt t="5831" x="3160713" y="3662363"/>
          <p14:tracePt t="5841" x="3152775" y="3662363"/>
          <p14:tracePt t="5863" x="3143250" y="3671888"/>
          <p14:tracePt t="5887" x="3143250" y="3679825"/>
          <p14:tracePt t="5904" x="3135313" y="3687763"/>
          <p14:tracePt t="6040" x="3127375" y="3697288"/>
          <p14:tracePt t="6065" x="3117850" y="3705225"/>
          <p14:tracePt t="6087" x="3117850" y="3713163"/>
          <p14:tracePt t="6112" x="3109913" y="3722688"/>
          <p14:tracePt t="6136" x="3100388" y="3730625"/>
          <p14:tracePt t="6160" x="3092450" y="3730625"/>
          <p14:tracePt t="6568" x="3084513" y="3738563"/>
          <p14:tracePt t="9416" x="2973388" y="3748088"/>
          <p14:tracePt t="9425" x="2735263" y="3763963"/>
          <p14:tracePt t="9431" x="2319338" y="3841750"/>
          <p14:tracePt t="9439" x="1673225" y="3883025"/>
          <p14:tracePt t="9456" x="331788" y="3883025"/>
          <p14:tracePt t="9943" x="238125" y="2278063"/>
          <p14:tracePt t="9957" x="425450" y="2260600"/>
          <p14:tracePt t="9973" x="858838" y="2200275"/>
          <p14:tracePt t="9989" x="1069975" y="2192338"/>
          <p14:tracePt t="10006" x="1198563" y="2149475"/>
          <p14:tracePt t="10023" x="1249363" y="2141538"/>
          <p14:tracePt t="10039" x="1265238" y="2133600"/>
          <p14:tracePt t="10344" x="1257300" y="2133600"/>
          <p14:tracePt t="10367" x="1257300" y="2141538"/>
          <p14:tracePt t="10375" x="1239838" y="2149475"/>
          <p14:tracePt t="10399" x="1231900" y="2174875"/>
          <p14:tracePt t="10415" x="1231900" y="2184400"/>
          <p14:tracePt t="10424" x="1231900" y="2192338"/>
          <p14:tracePt t="10440" x="1231900" y="2200275"/>
          <p14:tracePt t="10447" x="1231900" y="2209800"/>
          <p14:tracePt t="10457" x="1223963" y="2217738"/>
          <p14:tracePt t="10472" x="1214438" y="2252663"/>
          <p14:tracePt t="10489" x="1198563" y="2260600"/>
          <p14:tracePt t="10506" x="1198563" y="2286000"/>
          <p14:tracePt t="10522" x="1198563" y="2319338"/>
          <p14:tracePt t="10552" x="1198563" y="2336800"/>
          <p14:tracePt t="10559" x="1189038" y="2344738"/>
          <p14:tracePt t="10584" x="1181100" y="2362200"/>
          <p14:tracePt t="10599" x="1173163" y="2371725"/>
          <p14:tracePt t="10631" x="1163638" y="2379663"/>
          <p14:tracePt t="10647" x="1147763" y="2379663"/>
          <p14:tracePt t="10657" x="1104900" y="2379663"/>
          <p14:tracePt t="10663" x="1079500" y="2387600"/>
          <p14:tracePt t="10672" x="1044575" y="2387600"/>
          <p14:tracePt t="10689" x="1011238" y="2397125"/>
          <p14:tracePt t="10705" x="960438" y="2430463"/>
          <p14:tracePt t="10722" x="935038" y="2438400"/>
          <p14:tracePt t="10739" x="900113" y="2438400"/>
          <p14:tracePt t="10756" x="884238" y="2447925"/>
          <p14:tracePt t="10772" x="866775" y="2447925"/>
          <p14:tracePt t="10789" x="841375" y="2447925"/>
          <p14:tracePt t="10806" x="815975" y="2447925"/>
          <p14:tracePt t="10822" x="806450" y="2447925"/>
          <p14:tracePt t="10839" x="781050" y="2447925"/>
          <p14:tracePt t="10855" x="755650" y="2447925"/>
          <p14:tracePt t="10872" x="739775" y="2447925"/>
          <p14:tracePt t="10889" x="714375" y="2447925"/>
          <p14:tracePt t="10906" x="688975" y="2447925"/>
          <p14:tracePt t="10923" x="679450" y="2447925"/>
          <p14:tracePt t="10939" x="679450" y="2455863"/>
          <p14:tracePt t="11048" x="671513" y="2463800"/>
          <p14:tracePt t="11826" x="679450" y="2463800"/>
          <p14:tracePt t="11896" x="688975" y="2463800"/>
          <p14:tracePt t="12256" x="696913" y="2463800"/>
          <p14:tracePt t="12273" x="704850" y="2463800"/>
          <p14:tracePt t="12279" x="714375" y="2463800"/>
          <p14:tracePt t="12304" x="722313" y="2463800"/>
          <p14:tracePt t="12312" x="730250" y="2455863"/>
          <p14:tracePt t="12335" x="739775" y="2455863"/>
          <p14:tracePt t="12359" x="747713" y="2455863"/>
          <p14:tracePt t="12376" x="755650" y="2455863"/>
          <p14:tracePt t="12392" x="765175" y="2455863"/>
          <p14:tracePt t="12416" x="773113" y="2455863"/>
          <p14:tracePt t="12439" x="781050" y="2455863"/>
          <p14:tracePt t="12488" x="790575" y="2455863"/>
          <p14:tracePt t="12631" x="798513" y="2455863"/>
          <p14:tracePt t="12696" x="806450" y="2455863"/>
          <p14:tracePt t="12711" x="823913" y="2455863"/>
          <p14:tracePt t="12792" x="831850" y="2455863"/>
          <p14:tracePt t="12959" x="841375" y="2455863"/>
          <p14:tracePt t="12976" x="849313" y="2455863"/>
          <p14:tracePt t="12999" x="858838" y="2455863"/>
          <p14:tracePt t="13007" x="866775" y="2455863"/>
          <p14:tracePt t="13023" x="884238" y="2455863"/>
          <p14:tracePt t="13031" x="909638" y="2455863"/>
          <p14:tracePt t="13039" x="925513" y="2455863"/>
          <p14:tracePt t="13055" x="942975" y="2455863"/>
          <p14:tracePt t="13056" x="976313" y="2455863"/>
          <p14:tracePt t="13072" x="1011238" y="2455863"/>
          <p14:tracePt t="13088" x="1087438" y="2481263"/>
          <p14:tracePt t="13105" x="1147763" y="2498725"/>
          <p14:tracePt t="13121" x="1198563" y="2506663"/>
          <p14:tracePt t="13138" x="1265238" y="2506663"/>
          <p14:tracePt t="13156" x="1333500" y="2524125"/>
          <p14:tracePt t="13171" x="1358900" y="2532063"/>
          <p14:tracePt t="13188" x="1368425" y="2532063"/>
          <p14:tracePt t="13205" x="1384300" y="2532063"/>
          <p14:tracePt t="13221" x="1401763" y="2532063"/>
          <p14:tracePt t="13238" x="1444625" y="2541588"/>
          <p14:tracePt t="13255" x="1487488" y="2549525"/>
          <p14:tracePt t="13256" x="1528763" y="2549525"/>
          <p14:tracePt t="13272" x="1579563" y="2557463"/>
          <p14:tracePt t="13273" x="1622425" y="2557463"/>
          <p14:tracePt t="13288" x="1639888" y="2557463"/>
          <p14:tracePt t="13312" x="1647825" y="2557463"/>
          <p14:tracePt t="13887" x="1622425" y="2549525"/>
          <p14:tracePt t="13895" x="1606550" y="2541588"/>
          <p14:tracePt t="13904" x="1606550" y="2532063"/>
          <p14:tracePt t="13921" x="1589088" y="2532063"/>
          <p14:tracePt t="13938" x="1579563" y="2524125"/>
          <p14:tracePt t="13958" x="1563688" y="2524125"/>
          <p14:tracePt t="13959" x="1546225" y="2516188"/>
          <p14:tracePt t="13971" x="1528763" y="2506663"/>
          <p14:tracePt t="13988" x="1477963" y="2506663"/>
          <p14:tracePt t="14005" x="1462088" y="2498725"/>
          <p14:tracePt t="14007" x="1427163" y="2489200"/>
          <p14:tracePt t="14023" x="1393825" y="2473325"/>
          <p14:tracePt t="14040" x="1384300" y="2473325"/>
          <p14:tracePt t="14055" x="1368425" y="2473325"/>
          <p14:tracePt t="14072" x="1358900" y="2473325"/>
          <p14:tracePt t="14088" x="1343025" y="2473325"/>
          <p14:tracePt t="14104" x="1325563" y="2463800"/>
          <p14:tracePt t="14121" x="1308100" y="2463800"/>
          <p14:tracePt t="14138" x="1290638" y="2463800"/>
          <p14:tracePt t="14154" x="1274763" y="2463800"/>
          <p14:tracePt t="14207" x="1265238" y="2463800"/>
          <p14:tracePt t="14256" x="1249363" y="2463800"/>
          <p14:tracePt t="14272" x="1239838" y="2463800"/>
          <p14:tracePt t="14631" x="1231900" y="2463800"/>
          <p14:tracePt t="14656" x="1214438" y="2463800"/>
          <p14:tracePt t="14679" x="1206500" y="2463800"/>
          <p14:tracePt t="14688" x="1198563" y="2463800"/>
          <p14:tracePt t="14703" x="1189038" y="2463800"/>
          <p14:tracePt t="14719" x="1181100" y="2463800"/>
          <p14:tracePt t="14767" x="1173163" y="2463800"/>
          <p14:tracePt t="15168" x="1155700" y="2463800"/>
          <p14:tracePt t="15176" x="1147763" y="2463800"/>
          <p14:tracePt t="15519" x="1138238" y="2463800"/>
          <p14:tracePt t="15536" x="1130300" y="2463800"/>
          <p14:tracePt t="15552" x="1120775" y="2463800"/>
          <p14:tracePt t="15591" x="1112838" y="2463800"/>
          <p14:tracePt t="25328" x="1104900" y="2463800"/>
          <p14:tracePt t="25351" x="1104900" y="2473325"/>
          <p14:tracePt t="25359" x="1095375" y="2489200"/>
          <p14:tracePt t="25367" x="1087438" y="2498725"/>
          <p14:tracePt t="25383" x="1079500" y="2506663"/>
          <p14:tracePt t="25384" x="1069975" y="2532063"/>
          <p14:tracePt t="25400" x="1069975" y="2549525"/>
          <p14:tracePt t="25417" x="1069975" y="2574925"/>
          <p14:tracePt t="25418" x="1069975" y="2582863"/>
          <p14:tracePt t="25433" x="1054100" y="2625725"/>
          <p14:tracePt t="25449" x="1054100" y="2643188"/>
          <p14:tracePt t="25466" x="1054100" y="2651125"/>
          <p14:tracePt t="25482" x="1054100" y="2660650"/>
          <p14:tracePt t="25499" x="1054100" y="2668588"/>
          <p14:tracePt t="25519" x="1054100" y="2676525"/>
          <p14:tracePt t="25576" x="1054100" y="2686050"/>
          <p14:tracePt t="25583" x="1054100" y="2701925"/>
          <p14:tracePt t="25632" x="1054100" y="2711450"/>
          <p14:tracePt t="25648" x="1054100" y="2719388"/>
          <p14:tracePt t="25664" x="1054100" y="2727325"/>
          <p14:tracePt t="25672" x="1054100" y="2744788"/>
          <p14:tracePt t="25683" x="1054100" y="2752725"/>
          <p14:tracePt t="25699" x="1054100" y="2762250"/>
          <p14:tracePt t="25752" x="1054100" y="2770188"/>
          <p14:tracePt t="25783" x="1054100" y="2778125"/>
          <p14:tracePt t="25808" x="1054100" y="2813050"/>
          <p14:tracePt t="25824" x="1054100" y="2830513"/>
          <p14:tracePt t="25839" x="1054100" y="2838450"/>
          <p14:tracePt t="26239" x="1044575" y="2863850"/>
          <p14:tracePt t="26256" x="1044575" y="2871788"/>
          <p14:tracePt t="26319" x="1036638" y="2881313"/>
          <p14:tracePt t="26367" x="1036638" y="2889250"/>
          <p14:tracePt t="26384" x="1036638" y="2897188"/>
          <p14:tracePt t="26400" x="1036638" y="2906713"/>
          <p14:tracePt t="26495" x="1028700" y="2922588"/>
          <p14:tracePt t="26536" x="1028700" y="2932113"/>
          <p14:tracePt t="26617" x="1028700" y="2940050"/>
          <p14:tracePt t="26648" x="1028700" y="2957513"/>
          <p14:tracePt t="26689" x="1019175" y="2974975"/>
          <p14:tracePt t="26696" x="1011238" y="2982913"/>
          <p14:tracePt t="26703" x="1011238" y="2990850"/>
          <p14:tracePt t="26744" x="1011238" y="3000375"/>
          <p14:tracePt t="26967" x="1011238" y="3008313"/>
          <p14:tracePt t="26983" x="1011238" y="3025775"/>
          <p14:tracePt t="26992" x="1019175" y="3025775"/>
          <p14:tracePt t="26999" x="1036638" y="3033713"/>
          <p14:tracePt t="27016" x="1044575" y="3033713"/>
          <p14:tracePt t="27017" x="1054100" y="3033713"/>
          <p14:tracePt t="27032" x="1069975" y="3033713"/>
          <p14:tracePt t="27128" x="1079500" y="3033713"/>
          <p14:tracePt t="27145" x="1087438" y="3033713"/>
          <p14:tracePt t="27150" x="1095375" y="3033713"/>
          <p14:tracePt t="27167" x="1112838" y="3033713"/>
          <p14:tracePt t="27182" x="1155700" y="3051175"/>
          <p14:tracePt t="27183" x="1181100" y="3051175"/>
          <p14:tracePt t="27199" x="1206500" y="3051175"/>
          <p14:tracePt t="27215" x="1265238" y="3059113"/>
          <p14:tracePt t="27232" x="1343025" y="3067050"/>
          <p14:tracePt t="27249" x="1376363" y="3067050"/>
          <p14:tracePt t="27265" x="1384300" y="3067050"/>
          <p14:tracePt t="27282" x="1409700" y="3067050"/>
          <p14:tracePt t="27304" x="1419225" y="3067050"/>
          <p14:tracePt t="27320" x="1435100" y="3067050"/>
          <p14:tracePt t="27336" x="1444625" y="3067050"/>
          <p14:tracePt t="27480" x="1452563" y="3067050"/>
          <p14:tracePt t="27496" x="1470025" y="3067050"/>
          <p14:tracePt t="27529" x="1487488" y="3067050"/>
          <p14:tracePt t="27537" x="1503363" y="3067050"/>
          <p14:tracePt t="27551" x="1520825" y="3067050"/>
          <p14:tracePt t="27567" x="1538288" y="3067050"/>
          <p14:tracePt t="27583" x="1554163" y="3067050"/>
          <p14:tracePt t="27600" x="1563688" y="3067050"/>
          <p14:tracePt t="27752" x="1571625" y="3067050"/>
          <p14:tracePt t="27834" x="1579563" y="3067050"/>
          <p14:tracePt t="28049" x="1597025" y="3067050"/>
          <p14:tracePt t="28064" x="1614488" y="3067050"/>
          <p14:tracePt t="28072" x="1639888" y="3067050"/>
          <p14:tracePt t="28081" x="1682750" y="3067050"/>
          <p14:tracePt t="28098" x="1784350" y="3059113"/>
          <p14:tracePt t="28115" x="1928813" y="3059113"/>
          <p14:tracePt t="28132" x="2030413" y="3059113"/>
          <p14:tracePt t="28148" x="2098675" y="3059113"/>
          <p14:tracePt t="28165" x="2157413" y="3059113"/>
          <p14:tracePt t="28182" x="2225675" y="3059113"/>
          <p14:tracePt t="28199" x="2251075" y="3051175"/>
          <p14:tracePt t="28216" x="2268538" y="3033713"/>
          <p14:tracePt t="28232" x="2286000" y="3025775"/>
          <p14:tracePt t="28248" x="2319338" y="3016250"/>
          <p14:tracePt t="28265" x="2370138" y="3008313"/>
          <p14:tracePt t="28281" x="2446338" y="3008313"/>
          <p14:tracePt t="28298" x="2497138" y="3008313"/>
          <p14:tracePt t="28315" x="2557463" y="2982913"/>
          <p14:tracePt t="28331" x="2616200" y="2974975"/>
          <p14:tracePt t="28348" x="2701925" y="2949575"/>
          <p14:tracePt t="28365" x="2846388" y="2914650"/>
          <p14:tracePt t="28381" x="3194050" y="2914650"/>
          <p14:tracePt t="28400" x="3729038" y="2914650"/>
          <p14:tracePt t="28415" x="3865563" y="2914650"/>
          <p14:tracePt t="28432" x="4095750" y="2914650"/>
          <p14:tracePt t="28435" x="4154488" y="2914650"/>
          <p14:tracePt t="28448" x="4197350" y="2914650"/>
          <p14:tracePt t="28450" x="4222750" y="2914650"/>
          <p14:tracePt t="28465" x="4256088" y="2906713"/>
          <p14:tracePt t="28483" x="4265613" y="2906713"/>
          <p14:tracePt t="28511" x="4281488" y="2906713"/>
          <p14:tracePt t="28519" x="4291013" y="2906713"/>
          <p14:tracePt t="28551" x="4298950" y="2906713"/>
          <p14:tracePt t="28656" x="4306888" y="2906713"/>
          <p14:tracePt t="28672" x="4306888" y="2922588"/>
          <p14:tracePt t="28679" x="4281488" y="2965450"/>
          <p14:tracePt t="28687" x="4248150" y="2990850"/>
          <p14:tracePt t="28698" x="4214813" y="3025775"/>
          <p14:tracePt t="28715" x="4137025" y="3076575"/>
          <p14:tracePt t="28731" x="4103688" y="3101975"/>
          <p14:tracePt t="28748" x="4086225" y="3119438"/>
          <p14:tracePt t="28764" x="4044950" y="3144838"/>
          <p14:tracePt t="28781" x="3976688" y="3160713"/>
          <p14:tracePt t="28797" x="3890963" y="3170238"/>
          <p14:tracePt t="28814" x="3806825" y="3186113"/>
          <p14:tracePt t="28832" x="3687763" y="3195638"/>
          <p14:tracePt t="28833" x="3627438" y="3203575"/>
          <p14:tracePt t="28848" x="3576638" y="3203575"/>
          <p14:tracePt t="28849" x="3543300" y="3211513"/>
          <p14:tracePt t="28864" x="3500438" y="3211513"/>
          <p14:tracePt t="28881" x="3475038" y="3211513"/>
          <p14:tracePt t="28903" x="3467100" y="3211513"/>
          <p14:tracePt t="28914" x="3457575" y="3211513"/>
          <p14:tracePt t="28931" x="3441700" y="3211513"/>
          <p14:tracePt t="28948" x="3414713" y="3211513"/>
          <p14:tracePt t="28964" x="3355975" y="3211513"/>
          <p14:tracePt t="28981" x="3279775" y="3211513"/>
          <p14:tracePt t="28999" x="3211513" y="3211513"/>
          <p14:tracePt t="29000" x="3178175" y="3211513"/>
          <p14:tracePt t="29015" x="3143250" y="3211513"/>
          <p14:tracePt t="29016" x="3117850" y="3211513"/>
          <p14:tracePt t="29031" x="3092450" y="3211513"/>
          <p14:tracePt t="29048" x="3049588" y="3211513"/>
          <p14:tracePt t="29064" x="3008313" y="3228975"/>
          <p14:tracePt t="29081" x="2982913" y="3228975"/>
          <p14:tracePt t="29098" x="2965450" y="3238500"/>
          <p14:tracePt t="29114" x="2930525" y="3238500"/>
          <p14:tracePt t="29131" x="2897188" y="3246438"/>
          <p14:tracePt t="29149" x="2871788" y="3246438"/>
          <p14:tracePt t="29165" x="2854325" y="3246438"/>
          <p14:tracePt t="29181" x="2846388" y="3246438"/>
          <p14:tracePt t="29199" x="2820988" y="3246438"/>
          <p14:tracePt t="29216" x="2811463" y="3246438"/>
          <p14:tracePt t="29233" x="2795588" y="3263900"/>
          <p14:tracePt t="29279" x="2786063" y="3263900"/>
          <p14:tracePt t="29312" x="2770188" y="3271838"/>
          <p14:tracePt t="31288" x="2760663" y="3271838"/>
          <p14:tracePt t="31304" x="2752725" y="3271838"/>
          <p14:tracePt t="31311" x="2735263" y="3279775"/>
          <p14:tracePt t="31327" x="2719388" y="3289300"/>
          <p14:tracePt t="31344" x="2709863" y="3289300"/>
          <p14:tracePt t="31351" x="2701925" y="3297238"/>
          <p14:tracePt t="31363" x="2701925" y="3305175"/>
          <p14:tracePt t="31380" x="2676525" y="3305175"/>
          <p14:tracePt t="31397" x="2668588" y="3314700"/>
          <p14:tracePt t="31413" x="2651125" y="3314700"/>
          <p14:tracePt t="31430" x="2608263" y="3322638"/>
          <p14:tracePt t="31447" x="2600325" y="3340100"/>
          <p14:tracePt t="31448" x="2582863" y="3340100"/>
          <p14:tracePt t="31464" x="2565400" y="3348038"/>
          <p14:tracePt t="31480" x="2532063" y="3355975"/>
          <p14:tracePt t="31496" x="2514600" y="3365500"/>
          <p14:tracePt t="31519" x="2506663" y="3373438"/>
          <p14:tracePt t="31530" x="2497138" y="3373438"/>
          <p14:tracePt t="31546" x="2481263" y="3373438"/>
          <p14:tracePt t="31564" x="2463800" y="3373438"/>
          <p14:tracePt t="31580" x="2455863" y="3373438"/>
          <p14:tracePt t="31596" x="2446338" y="3382963"/>
          <p14:tracePt t="31615" x="2438400" y="3382963"/>
          <p14:tracePt t="31640" x="2430463" y="3398838"/>
          <p14:tracePt t="31648" x="2420938" y="3398838"/>
          <p14:tracePt t="31664" x="2413000" y="3398838"/>
          <p14:tracePt t="31681" x="2405063" y="3398838"/>
          <p14:tracePt t="31683" x="2387600" y="3408363"/>
          <p14:tracePt t="31696" x="2379663" y="3408363"/>
          <p14:tracePt t="31719" x="2370138" y="3408363"/>
          <p14:tracePt t="31735" x="2362200" y="3416300"/>
          <p14:tracePt t="31747" x="2352675" y="3416300"/>
          <p14:tracePt t="31764" x="2344738" y="3433763"/>
          <p14:tracePt t="31780" x="2319338" y="3441700"/>
          <p14:tracePt t="31797" x="2293938" y="3459163"/>
          <p14:tracePt t="31817" x="2268538" y="3475038"/>
          <p14:tracePt t="31840" x="2268538" y="3484563"/>
          <p14:tracePt t="31849" x="2260600" y="3484563"/>
          <p14:tracePt t="31896" x="2251075" y="3484563"/>
          <p14:tracePt t="31904" x="2251075" y="3492500"/>
          <p14:tracePt t="31914" x="2251075" y="3509963"/>
          <p14:tracePt t="31930" x="2235200" y="3535363"/>
          <p14:tracePt t="31947" x="2192338" y="3535363"/>
          <p14:tracePt t="31966" x="2141538" y="3467100"/>
          <p14:tracePt t="31968" x="2132013" y="3449638"/>
          <p14:tracePt t="31979" x="2132013" y="3416300"/>
          <p14:tracePt t="31997" x="2157413" y="3382963"/>
          <p14:tracePt t="32281" x="2141538" y="3373438"/>
          <p14:tracePt t="32288" x="2132013" y="3373438"/>
          <p14:tracePt t="32319" x="2116138" y="3373438"/>
          <p14:tracePt t="32336" x="2106613" y="3373438"/>
          <p14:tracePt t="32344" x="2098675" y="3365500"/>
          <p14:tracePt t="32352" x="2073275" y="3365500"/>
          <p14:tracePt t="32364" x="2065338" y="3365500"/>
          <p14:tracePt t="32380" x="2022475" y="3365500"/>
          <p14:tracePt t="32396" x="1962150" y="3365500"/>
          <p14:tracePt t="32413" x="1911350" y="3365500"/>
          <p14:tracePt t="32429" x="1878013" y="3365500"/>
          <p14:tracePt t="32447" x="1843088" y="3365500"/>
          <p14:tracePt t="32463" x="1792288" y="3365500"/>
          <p14:tracePt t="32480" x="1741488" y="3365500"/>
          <p14:tracePt t="32496" x="1724025" y="3365500"/>
          <p14:tracePt t="32513" x="1690688" y="3365500"/>
          <p14:tracePt t="32530" x="1673225" y="3365500"/>
          <p14:tracePt t="32546" x="1665288" y="3365500"/>
          <p14:tracePt t="32577" x="1657350" y="3365500"/>
          <p14:tracePt t="32592" x="1639888" y="3365500"/>
          <p14:tracePt t="32616" x="1631950" y="3365500"/>
          <p14:tracePt t="32631" x="1614488" y="3373438"/>
          <p14:tracePt t="32656" x="1606550" y="3373438"/>
          <p14:tracePt t="32664" x="1597025" y="3373438"/>
          <p14:tracePt t="32791" x="1589088" y="3382963"/>
          <p14:tracePt t="32825" x="1579563" y="3382963"/>
          <p14:tracePt t="32856" x="1571625" y="3390900"/>
          <p14:tracePt t="32897" x="1571625" y="3398838"/>
          <p14:tracePt t="33056" x="1589088" y="3398838"/>
          <p14:tracePt t="33064" x="1614488" y="3408363"/>
          <p14:tracePt t="33072" x="1639888" y="3408363"/>
          <p14:tracePt t="33080" x="1673225" y="3416300"/>
          <p14:tracePt t="33095" x="1690688" y="3416300"/>
          <p14:tracePt t="33112" x="1784350" y="3441700"/>
          <p14:tracePt t="33129" x="1827213" y="3449638"/>
          <p14:tracePt t="33146" x="1852613" y="3459163"/>
          <p14:tracePt t="33163" x="1868488" y="3459163"/>
          <p14:tracePt t="33179" x="1878013" y="3467100"/>
          <p14:tracePt t="33196" x="1893888" y="3467100"/>
          <p14:tracePt t="33212" x="1893888" y="3475038"/>
          <p14:tracePt t="33229" x="1903413" y="3475038"/>
          <p14:tracePt t="33246" x="1911350" y="3475038"/>
          <p14:tracePt t="33263" x="1920875" y="3475038"/>
          <p14:tracePt t="33280" x="1928813" y="3484563"/>
          <p14:tracePt t="33297" x="1936750" y="3484563"/>
          <p14:tracePt t="33313" x="1962150" y="3484563"/>
          <p14:tracePt t="33336" x="1971675" y="3484563"/>
          <p14:tracePt t="33346" x="1987550" y="3484563"/>
          <p14:tracePt t="33369" x="1997075" y="3484563"/>
          <p14:tracePt t="33379" x="2012950" y="3492500"/>
          <p14:tracePt t="33396" x="2012950" y="3502025"/>
          <p14:tracePt t="33417" x="2038350" y="3509963"/>
          <p14:tracePt t="33431" x="2055813" y="3509963"/>
          <p14:tracePt t="33452" x="2065338" y="3509963"/>
          <p14:tracePt t="33464" x="2090738" y="3509963"/>
          <p14:tracePt t="33480" x="2090738" y="3517900"/>
          <p14:tracePt t="33496" x="2106613" y="3527425"/>
          <p14:tracePt t="33514" x="2116138" y="3535363"/>
          <p14:tracePt t="33529" x="2132013" y="3535363"/>
          <p14:tracePt t="33551" x="2141538" y="3535363"/>
          <p14:tracePt t="33567" x="2149475" y="3535363"/>
          <p14:tracePt t="33583" x="2157413" y="3535363"/>
          <p14:tracePt t="33624" x="2166938" y="3543300"/>
          <p14:tracePt t="33630" x="2174875" y="3543300"/>
          <p14:tracePt t="33656" x="2182813" y="3543300"/>
          <p14:tracePt t="34031" x="2208213" y="3543300"/>
          <p14:tracePt t="34039" x="2217738" y="3543300"/>
          <p14:tracePt t="34047" x="2225675" y="3543300"/>
          <p14:tracePt t="34062" x="2251075" y="3543300"/>
          <p14:tracePt t="34079" x="2319338" y="3568700"/>
          <p14:tracePt t="34096" x="2387600" y="3578225"/>
          <p14:tracePt t="34097" x="2420938" y="3578225"/>
          <p14:tracePt t="34112" x="2446338" y="3578225"/>
          <p14:tracePt t="34128" x="2481263" y="3586163"/>
          <p14:tracePt t="34145" x="2489200" y="3586163"/>
          <p14:tracePt t="34162" x="2497138" y="3594100"/>
          <p14:tracePt t="34264" x="2506663" y="3594100"/>
          <p14:tracePt t="34272" x="2514600" y="3594100"/>
          <p14:tracePt t="34288" x="2524125" y="3594100"/>
          <p14:tracePt t="34297" x="2540000" y="3594100"/>
          <p14:tracePt t="34311" x="2574925" y="3594100"/>
          <p14:tracePt t="34329" x="2616200" y="3578225"/>
          <p14:tracePt t="34345" x="2659063" y="3568700"/>
          <p14:tracePt t="34362" x="2719388" y="3535363"/>
          <p14:tracePt t="34379" x="2752725" y="3509963"/>
          <p14:tracePt t="34395" x="2786063" y="3492500"/>
          <p14:tracePt t="34412" x="2838450" y="3459163"/>
          <p14:tracePt t="34428" x="2854325" y="3433763"/>
          <p14:tracePt t="34447" x="2871788" y="3408363"/>
          <p14:tracePt t="34462" x="2871788" y="3398838"/>
          <p14:tracePt t="34831" x="2871788" y="3390900"/>
          <p14:tracePt t="34864" x="2871788" y="3382963"/>
          <p14:tracePt t="34881" x="2863850" y="3382963"/>
          <p14:tracePt t="34919" x="2854325" y="3382963"/>
          <p14:tracePt t="34928" x="2854325" y="3373438"/>
          <p14:tracePt t="34935" x="2828925" y="3373438"/>
          <p14:tracePt t="34945" x="2811463" y="3355975"/>
          <p14:tracePt t="34962" x="2752725" y="3355975"/>
          <p14:tracePt t="34979" x="2727325" y="3355975"/>
          <p14:tracePt t="35064" x="2719388" y="3355975"/>
          <p14:tracePt t="35078" x="2719388" y="3348038"/>
          <p14:tracePt t="35097" x="2719388" y="3340100"/>
          <p14:tracePt t="35104" x="2719388" y="3330575"/>
          <p14:tracePt t="35130" x="2719388" y="3322638"/>
          <p14:tracePt t="35344" x="2719388" y="3314700"/>
          <p14:tracePt t="35359" x="2709863" y="3314700"/>
          <p14:tracePt t="35376" x="2701925" y="3314700"/>
          <p14:tracePt t="35384" x="2693988" y="3314700"/>
          <p14:tracePt t="35720" x="2676525" y="3314700"/>
          <p14:tracePt t="35736" x="2641600" y="3297238"/>
          <p14:tracePt t="35744" x="2625725" y="3279775"/>
          <p14:tracePt t="35752" x="2600325" y="3254375"/>
          <p14:tracePt t="35761" x="2574925" y="3228975"/>
          <p14:tracePt t="35778" x="2497138" y="3152775"/>
          <p14:tracePt t="35795" x="2405063" y="3033713"/>
          <p14:tracePt t="35811" x="2352675" y="2965450"/>
          <p14:tracePt t="35828" x="2301875" y="2881313"/>
          <p14:tracePt t="35846" x="2276475" y="2838450"/>
          <p14:tracePt t="35863" x="2243138" y="2813050"/>
          <p14:tracePt t="35878" x="2225675" y="2787650"/>
          <p14:tracePt t="35879" x="2200275" y="2778125"/>
          <p14:tracePt t="35897" x="2174875" y="2752725"/>
          <p14:tracePt t="35915" x="2124075" y="2736850"/>
          <p14:tracePt t="35931" x="2098675" y="2719388"/>
          <p14:tracePt t="35946" x="2090738" y="2711450"/>
          <p14:tracePt t="35962" x="2073275" y="2711450"/>
          <p14:tracePt t="35979" x="2055813" y="2701925"/>
          <p14:tracePt t="35995" x="2038350" y="2701925"/>
          <p14:tracePt t="36012" x="1962150" y="2676525"/>
          <p14:tracePt t="36028" x="1893888" y="2660650"/>
          <p14:tracePt t="36045" x="1843088" y="2643188"/>
          <p14:tracePt t="36063" x="1817688" y="2633663"/>
          <p14:tracePt t="36079" x="1801813" y="2633663"/>
          <p14:tracePt t="36097" x="1766888" y="2633663"/>
          <p14:tracePt t="36114" x="1733550" y="2633663"/>
          <p14:tracePt t="36128" x="1716088" y="2633663"/>
          <p14:tracePt t="36145" x="1682750" y="2633663"/>
          <p14:tracePt t="36163" x="1673225" y="2633663"/>
          <p14:tracePt t="36178" x="1657350" y="2633663"/>
          <p14:tracePt t="36377" x="1631950" y="2633663"/>
          <p14:tracePt t="36384" x="1597025" y="2633663"/>
          <p14:tracePt t="36395" x="1554163" y="2633663"/>
          <p14:tracePt t="36411" x="1538288" y="2633663"/>
          <p14:tracePt t="70840" x="1470025" y="2633663"/>
          <p14:tracePt t="70847" x="1384300" y="2625725"/>
          <p14:tracePt t="70856" x="1290638" y="2582863"/>
          <p14:tracePt t="70864" x="1239838" y="2549525"/>
          <p14:tracePt t="70879" x="1189038" y="2498725"/>
          <p14:tracePt t="70896" x="1155700" y="2473325"/>
          <p14:tracePt t="71288" x="1155700" y="2481263"/>
          <p14:tracePt t="71298" x="1155700" y="2506663"/>
          <p14:tracePt t="71304" x="1155700" y="2549525"/>
          <p14:tracePt t="71312" x="1155700" y="2566988"/>
          <p14:tracePt t="71329" x="1155700" y="2651125"/>
          <p14:tracePt t="71345" x="1231900" y="2752725"/>
          <p14:tracePt t="71362" x="1300163" y="2838450"/>
          <p14:tracePt t="71379" x="1350963" y="2881313"/>
          <p14:tracePt t="71396" x="1358900" y="2889250"/>
          <p14:tracePt t="71412" x="1393825" y="2914650"/>
          <p14:tracePt t="71429" x="1401763" y="2957513"/>
          <p14:tracePt t="71445" x="1427163" y="2990850"/>
          <p14:tracePt t="71462" x="1477963" y="3076575"/>
          <p14:tracePt t="71479" x="1546225" y="3186113"/>
          <p14:tracePt t="71495" x="1606550" y="3289300"/>
          <p14:tracePt t="71512" x="1657350" y="3348038"/>
          <p14:tracePt t="71528" x="1665288" y="3373438"/>
          <p14:tracePt t="71546" x="1673225" y="3390900"/>
          <p14:tracePt t="71567" x="1682750" y="3408363"/>
          <p14:tracePt t="71584" x="1698625" y="3408363"/>
          <p14:tracePt t="71595" x="1698625" y="3416300"/>
          <p14:tracePt t="71612" x="1708150" y="3424238"/>
          <p14:tracePt t="71628" x="1724025" y="3433763"/>
          <p14:tracePt t="71646" x="1766888" y="3449638"/>
          <p14:tracePt t="71662" x="1776413" y="3467100"/>
          <p14:tracePt t="71679" x="1801813" y="3502025"/>
          <p14:tracePt t="71695" x="1835150" y="3543300"/>
          <p14:tracePt t="71712" x="1852613" y="3568700"/>
          <p14:tracePt t="71729" x="1852613" y="3586163"/>
          <p14:tracePt t="71745" x="1868488" y="3603625"/>
          <p14:tracePt t="71784" x="1878013" y="3603625"/>
          <p14:tracePt t="71807" x="1885950" y="3611563"/>
          <p14:tracePt t="71863" x="1885950" y="3619500"/>
          <p14:tracePt t="72048" x="1893888" y="3619500"/>
          <p14:tracePt t="72072" x="1903413" y="3619500"/>
          <p14:tracePt t="72080" x="1920875" y="3646488"/>
          <p14:tracePt t="72087" x="1928813" y="3654425"/>
          <p14:tracePt t="72097" x="1936750" y="3654425"/>
          <p14:tracePt t="72112" x="1954213" y="3671888"/>
          <p14:tracePt t="72128" x="1979613" y="3687763"/>
          <p14:tracePt t="72151" x="1979613" y="3697288"/>
          <p14:tracePt t="72256" x="1997075" y="3697288"/>
          <p14:tracePt t="72272" x="2005013" y="3697288"/>
          <p14:tracePt t="72375" x="2005013" y="3705225"/>
          <p14:tracePt t="72424" x="2012950" y="3713163"/>
          <p14:tracePt t="76128" x="2012950" y="3730625"/>
          <p14:tracePt t="76136" x="2012950" y="3738563"/>
          <p14:tracePt t="76159" x="2012950" y="3748088"/>
          <p14:tracePt t="76176" x="2012950" y="3763963"/>
          <p14:tracePt t="76352" x="2012950" y="3773488"/>
          <p14:tracePt t="76392" x="2022475" y="3790950"/>
          <p14:tracePt t="76496" x="2038350" y="3798888"/>
          <p14:tracePt t="76536" x="2038350" y="3806825"/>
          <p14:tracePt t="76544" x="2047875" y="3816350"/>
          <p14:tracePt t="76552" x="2055813" y="3816350"/>
          <p14:tracePt t="76567" x="2065338" y="3824288"/>
          <p14:tracePt t="76583" x="2073275" y="3832225"/>
          <p14:tracePt t="76593" x="2081213" y="3841750"/>
          <p14:tracePt t="76610" x="2090738" y="3841750"/>
          <p14:tracePt t="76628" x="2106613" y="3841750"/>
          <p14:tracePt t="76643" x="2106613" y="3849688"/>
          <p14:tracePt t="76660" x="2124075" y="3849688"/>
          <p14:tracePt t="76676" x="2141538" y="3857625"/>
          <p14:tracePt t="76705" x="2149475" y="3857625"/>
          <p14:tracePt t="76792" x="2157413" y="3857625"/>
          <p14:tracePt t="77103" x="2166938" y="3867150"/>
          <p14:tracePt t="77118" x="2182813" y="3867150"/>
          <p14:tracePt t="77127" x="2192338" y="3875088"/>
          <p14:tracePt t="77144" x="2217738" y="3883025"/>
          <p14:tracePt t="77152" x="2225675" y="3883025"/>
          <p14:tracePt t="77159" x="2251075" y="3883025"/>
          <p14:tracePt t="77176" x="2327275" y="3925888"/>
          <p14:tracePt t="77193" x="2395538" y="3960813"/>
          <p14:tracePt t="77209" x="2455863" y="4002088"/>
          <p14:tracePt t="77226" x="2514600" y="4037013"/>
          <p14:tracePt t="77243" x="2574925" y="4070350"/>
          <p14:tracePt t="77295" x="2600325" y="4070350"/>
          <p14:tracePt t="77311" x="2633663" y="4070350"/>
          <p14:tracePt t="77319" x="2676525" y="4079875"/>
          <p14:tracePt t="77328" x="2709863" y="4087813"/>
          <p14:tracePt t="77343" x="2770188" y="4105275"/>
          <p14:tracePt t="77359" x="2820988" y="4121150"/>
          <p14:tracePt t="77376" x="2854325" y="4138613"/>
          <p14:tracePt t="77394" x="2897188" y="4156075"/>
          <p14:tracePt t="77512" x="2905125" y="4164013"/>
          <p14:tracePt t="77551" x="2922588" y="4171950"/>
          <p14:tracePt t="77567" x="2930525" y="4171950"/>
          <p14:tracePt t="77577" x="2940050" y="4181475"/>
          <p14:tracePt t="77584" x="2955925" y="4189413"/>
          <p14:tracePt t="77592" x="2965450" y="4197350"/>
          <p14:tracePt t="77609" x="2990850" y="4214813"/>
          <p14:tracePt t="77626" x="3008313" y="4224338"/>
          <p14:tracePt t="77642" x="3033713" y="4232275"/>
          <p14:tracePt t="77659" x="3059113" y="4232275"/>
          <p14:tracePt t="77676" x="3084513" y="4257675"/>
          <p14:tracePt t="77693" x="3092450" y="4257675"/>
          <p14:tracePt t="77709" x="3127375" y="4265613"/>
          <p14:tracePt t="77727" x="3143250" y="4283075"/>
          <p14:tracePt t="77767" x="3152775" y="4283075"/>
          <p14:tracePt t="77791" x="3160713" y="4291013"/>
          <p14:tracePt t="77982" x="3178175" y="4291013"/>
          <p14:tracePt t="78177" x="3178175" y="4300538"/>
          <p14:tracePt t="78265" x="3194050" y="4316413"/>
          <p14:tracePt t="78578" x="3203575" y="4325938"/>
          <p14:tracePt t="78608" x="3211513" y="4333875"/>
          <p14:tracePt t="78639" x="3219450" y="4333875"/>
          <p14:tracePt t="78664" x="3228975" y="4341813"/>
          <p14:tracePt t="78679" x="3228975" y="4351338"/>
          <p14:tracePt t="78719" x="3236913" y="4351338"/>
          <p14:tracePt t="78792" x="3244850" y="4351338"/>
          <p14:tracePt t="78799" x="3254375" y="4351338"/>
          <p14:tracePt t="78809" x="3279775" y="4359275"/>
          <p14:tracePt t="78826" x="3297238" y="4359275"/>
          <p14:tracePt t="78843" x="3313113" y="4359275"/>
          <p14:tracePt t="78859" x="3322638" y="4359275"/>
          <p14:tracePt t="78912" x="3338513" y="4359275"/>
          <p14:tracePt t="78928" x="3348038" y="4359275"/>
          <p14:tracePt t="79200" x="3355975" y="4359275"/>
          <p14:tracePt t="79216" x="3363913" y="4359275"/>
          <p14:tracePt t="79232" x="3373438" y="4359275"/>
          <p14:tracePt t="79239" x="3381375" y="4359275"/>
          <p14:tracePt t="79256" x="3389313" y="4359275"/>
          <p14:tracePt t="79264" x="3398838" y="4359275"/>
          <p14:tracePt t="79277" x="3406775" y="4359275"/>
          <p14:tracePt t="79293" x="3414713" y="4359275"/>
          <p14:tracePt t="79310" x="3424238" y="4359275"/>
          <p14:tracePt t="79383" x="3432175" y="4359275"/>
          <p14:tracePt t="79391" x="3432175" y="4351338"/>
          <p14:tracePt t="79407" x="3441700" y="4341813"/>
          <p14:tracePt t="79424" x="3449638" y="4341813"/>
          <p14:tracePt t="79439" x="3457575" y="4325938"/>
          <p14:tracePt t="79456" x="3467100" y="4316413"/>
          <p14:tracePt t="79479" x="3475038" y="4316413"/>
          <p14:tracePt t="79495" x="3475038" y="4308475"/>
          <p14:tracePt t="79519" x="3475038" y="4300538"/>
          <p14:tracePt t="79528" x="3482975" y="4300538"/>
          <p14:tracePt t="79536" x="3492500" y="4291013"/>
          <p14:tracePt t="79543" x="3500438" y="4283075"/>
          <p14:tracePt t="79560" x="3500438" y="4275138"/>
          <p14:tracePt t="79576" x="3508375" y="4265613"/>
          <p14:tracePt t="79592" x="3517900" y="4257675"/>
          <p14:tracePt t="79608" x="3543300" y="4232275"/>
          <p14:tracePt t="79625" x="3568700" y="4206875"/>
          <p14:tracePt t="79642" x="3586163" y="4189413"/>
          <p14:tracePt t="79658" x="3594100" y="4181475"/>
          <p14:tracePt t="79679" x="3611563" y="4164013"/>
          <p14:tracePt t="79711" x="3619500" y="4164013"/>
          <p14:tracePt t="79727" x="3627438" y="4156075"/>
          <p14:tracePt t="79889" x="3636963" y="4156075"/>
          <p14:tracePt t="80336" x="3644900" y="4156075"/>
          <p14:tracePt t="80407" x="3636963" y="4156075"/>
          <p14:tracePt t="80424" x="3627438" y="4156075"/>
          <p14:tracePt t="80456" x="3611563" y="4156075"/>
          <p14:tracePt t="80463" x="3602038" y="4156075"/>
          <p14:tracePt t="80479" x="3594100" y="4156075"/>
          <p14:tracePt t="80491" x="3586163" y="4156075"/>
          <p14:tracePt t="80509" x="3568700" y="4156075"/>
          <p14:tracePt t="80525" x="3551238" y="4156075"/>
          <p14:tracePt t="80542" x="3543300" y="4156075"/>
          <p14:tracePt t="80576" x="3533775" y="4156075"/>
          <p14:tracePt t="80711" x="3533775" y="4164013"/>
          <p14:tracePt t="80736" x="3508375" y="4171950"/>
          <p14:tracePt t="80768" x="3500438" y="4171950"/>
          <p14:tracePt t="80792" x="3482975" y="4171950"/>
          <p14:tracePt t="80808" x="3482975" y="4181475"/>
          <p14:tracePt t="80816" x="3475038" y="4189413"/>
          <p14:tracePt t="80832" x="3467100" y="4189413"/>
          <p14:tracePt t="80847" x="3457575" y="4189413"/>
          <p14:tracePt t="80857" x="3449638" y="4189413"/>
          <p14:tracePt t="80875" x="3441700" y="4189413"/>
          <p14:tracePt t="80976" x="3424238" y="4189413"/>
          <p14:tracePt t="80983" x="3414713" y="4189413"/>
          <p14:tracePt t="80992" x="3406775" y="4189413"/>
          <p14:tracePt t="81009" x="3389313" y="4189413"/>
          <p14:tracePt t="81088" x="3381375" y="4189413"/>
          <p14:tracePt t="81224" x="3373438" y="4189413"/>
          <p14:tracePt t="81232" x="3363913" y="4197350"/>
          <p14:tracePt t="81255" x="3355975" y="4206875"/>
          <p14:tracePt t="81360" x="3348038" y="4214813"/>
          <p14:tracePt t="82152" x="3338513" y="4224338"/>
          <p14:tracePt t="82288" x="3330575" y="4224338"/>
          <p14:tracePt t="82409" x="3322638" y="4224338"/>
          <p14:tracePt t="82432" x="3313113" y="4224338"/>
          <p14:tracePt t="82439" x="3305175" y="4224338"/>
          <p14:tracePt t="82447" x="3297238" y="4224338"/>
          <p14:tracePt t="82457" x="3287713" y="4224338"/>
          <p14:tracePt t="82474" x="3254375" y="4224338"/>
          <p14:tracePt t="82490" x="3211513" y="4224338"/>
          <p14:tracePt t="82508" x="3135313" y="4224338"/>
          <p14:tracePt t="82524" x="3049588" y="4224338"/>
          <p14:tracePt t="82540" x="2955925" y="4224338"/>
          <p14:tracePt t="82557" x="2914650" y="4224338"/>
          <p14:tracePt t="82574" x="2897188" y="4224338"/>
          <p14:tracePt t="82575" x="2879725" y="4224338"/>
          <p14:tracePt t="82599" x="2863850" y="4224338"/>
          <p14:tracePt t="82616" x="2854325" y="4224338"/>
          <p14:tracePt t="82625" x="2828925" y="4224338"/>
          <p14:tracePt t="82641" x="2811463" y="4224338"/>
          <p14:tracePt t="82657" x="2786063" y="4224338"/>
          <p14:tracePt t="82673" x="2752725" y="4224338"/>
          <p14:tracePt t="82690" x="2744788" y="4224338"/>
          <p14:tracePt t="82707" x="2727325" y="4224338"/>
          <p14:tracePt t="82724" x="2719388" y="4224338"/>
          <p14:tracePt t="82768" x="2709863" y="4224338"/>
          <p14:tracePt t="82792" x="2701925" y="4224338"/>
          <p14:tracePt t="82816" x="2693988" y="4232275"/>
          <p14:tracePt t="82832" x="2684463" y="4232275"/>
          <p14:tracePt t="82839" x="2668588" y="4232275"/>
          <p14:tracePt t="82856" x="2651125" y="4232275"/>
          <p14:tracePt t="82863" x="2616200" y="4240213"/>
          <p14:tracePt t="82873" x="2608263" y="4249738"/>
          <p14:tracePt t="82890" x="2574925" y="4249738"/>
          <p14:tracePt t="82907" x="2557463" y="4257675"/>
          <p14:tracePt t="83096" x="2549525" y="4265613"/>
          <p14:tracePt t="83209" x="2557463" y="4265613"/>
          <p14:tracePt t="84200" x="2574925" y="4265613"/>
          <p14:tracePt t="84216" x="2582863" y="4265613"/>
          <p14:tracePt t="85368" x="2590800" y="4265613"/>
          <p14:tracePt t="85385" x="2616200" y="4265613"/>
          <p14:tracePt t="85390" x="2641600" y="4265613"/>
          <p14:tracePt t="85399" x="2659063" y="4224338"/>
          <p14:tracePt t="85407" x="2659063" y="4189413"/>
          <p14:tracePt t="85424" x="2659063" y="4121150"/>
          <p14:tracePt t="85439" x="2659063" y="4087813"/>
          <p14:tracePt t="85440" x="2659063" y="4052888"/>
          <p14:tracePt t="85457" x="2659063" y="4044950"/>
          <p14:tracePt t="85472" x="2659063" y="4037013"/>
          <p14:tracePt t="85489" x="2651125" y="4019550"/>
          <p14:tracePt t="85506" x="2625725" y="3994150"/>
          <p14:tracePt t="85523" x="2565400" y="3935413"/>
          <p14:tracePt t="85539" x="2489200" y="3875088"/>
          <p14:tracePt t="85556" x="2455863" y="3849688"/>
          <p14:tracePt t="85572" x="2430463" y="3841750"/>
          <p14:tracePt t="85589" x="2395538" y="3832225"/>
          <p14:tracePt t="85606" x="2379663" y="3832225"/>
          <p14:tracePt t="85622" x="2311400" y="3832225"/>
          <p14:tracePt t="85639" x="2235200" y="3798888"/>
          <p14:tracePt t="85655" x="2090738" y="3763963"/>
          <p14:tracePt t="85672" x="2055813" y="3756025"/>
          <p14:tracePt t="85689" x="2022475" y="3756025"/>
          <p14:tracePt t="85706" x="1997075" y="3756025"/>
          <p14:tracePt t="85722" x="1962150" y="3756025"/>
          <p14:tracePt t="85739" x="1928813" y="3756025"/>
          <p14:tracePt t="85756" x="1868488" y="3756025"/>
          <p14:tracePt t="85772" x="1860550" y="3756025"/>
          <p14:tracePt t="85789" x="1843088" y="3756025"/>
          <p14:tracePt t="85806" x="1835150" y="3756025"/>
          <p14:tracePt t="85822" x="1827213" y="3756025"/>
          <p14:tracePt t="85839" x="1817688" y="3756025"/>
          <p14:tracePt t="85856" x="1809750" y="3756025"/>
          <p14:tracePt t="85873" x="1801813" y="3756025"/>
          <p14:tracePt t="85889" x="1792288" y="3756025"/>
          <p14:tracePt t="85906" x="1776413" y="3756025"/>
          <p14:tracePt t="85959" x="1766888" y="3756025"/>
          <p14:tracePt t="85975" x="1758950" y="3756025"/>
          <p14:tracePt t="85991" x="1749425" y="3756025"/>
          <p14:tracePt t="85999" x="1733550" y="3763963"/>
          <p14:tracePt t="86007" x="1724025" y="3763963"/>
          <p14:tracePt t="86023" x="1708150" y="3773488"/>
          <p14:tracePt t="86024" x="1690688" y="3773488"/>
          <p14:tracePt t="86047" x="1673225" y="3773488"/>
          <p14:tracePt t="86111" x="1673225" y="3781425"/>
          <p14:tracePt t="86119" x="1665288" y="3790950"/>
          <p14:tracePt t="86136" x="1657350" y="3798888"/>
          <p14:tracePt t="86143" x="1647825" y="3798888"/>
          <p14:tracePt t="86156" x="1639888" y="3798888"/>
          <p14:tracePt t="86175" x="1631950" y="3798888"/>
          <p14:tracePt t="86190" x="1631950" y="3806825"/>
          <p14:tracePt t="86359" x="1606550" y="3816350"/>
          <p14:tracePt t="86374" x="1597025" y="3824288"/>
          <p14:tracePt t="86416" x="1589088" y="3824288"/>
          <p14:tracePt t="86441" x="1579563" y="3824288"/>
          <p14:tracePt t="86703" x="1579563" y="3832225"/>
          <p14:tracePt t="86944" x="1563688" y="3832225"/>
          <p14:tracePt t="86959" x="1554163" y="3832225"/>
          <p14:tracePt t="89559" x="1538288" y="3832225"/>
          <p14:tracePt t="89568" x="1520825" y="3832225"/>
          <p14:tracePt t="89575" x="1503363" y="3832225"/>
          <p14:tracePt t="89588" x="1477963" y="3832225"/>
          <p14:tracePt t="89604" x="1462088" y="3841750"/>
          <p14:tracePt t="89621" x="1444625" y="3841750"/>
          <p14:tracePt t="90256" x="1427163" y="3849688"/>
          <p14:tracePt t="90288" x="1419225" y="3857625"/>
          <p14:tracePt t="90305" x="1409700" y="3867150"/>
          <p14:tracePt t="90431" x="1401763" y="3875088"/>
          <p14:tracePt t="90537" x="1393825" y="3875088"/>
          <p14:tracePt t="90543" x="1384300" y="3875088"/>
          <p14:tracePt t="90593" x="1384300" y="3883025"/>
          <p14:tracePt t="90672" x="1376363" y="3892550"/>
          <p14:tracePt t="90712" x="1368425" y="3892550"/>
          <p14:tracePt t="90816" x="1343025" y="3900488"/>
          <p14:tracePt t="90992" x="1333500" y="3908425"/>
          <p14:tracePt t="90999" x="1333500" y="3917950"/>
          <p14:tracePt t="91039" x="1317625" y="3917950"/>
          <p14:tracePt t="91047" x="1308100" y="3917950"/>
          <p14:tracePt t="91079" x="1300163" y="3925888"/>
          <p14:tracePt t="91111" x="1290638" y="3925888"/>
          <p14:tracePt t="91135" x="1282700" y="3935413"/>
          <p14:tracePt t="91207" x="1274763" y="3935413"/>
          <p14:tracePt t="91704" x="1265238" y="3935413"/>
          <p14:tracePt t="91775" x="1265238" y="3943350"/>
          <p14:tracePt t="91790" x="1274763" y="3943350"/>
          <p14:tracePt t="91798" x="1282700" y="3943350"/>
          <p14:tracePt t="91815" x="1300163" y="3951288"/>
          <p14:tracePt t="91823" x="1308100" y="3951288"/>
          <p14:tracePt t="92528" x="1317625" y="3960813"/>
          <p14:tracePt t="92535" x="1333500" y="3960813"/>
          <p14:tracePt t="92696" x="1343025" y="3960813"/>
          <p14:tracePt t="93345" x="1358900" y="3968750"/>
          <p14:tracePt t="93351" x="1368425" y="3976688"/>
          <p14:tracePt t="93360" x="1393825" y="3976688"/>
          <p14:tracePt t="93369" x="1419225" y="3976688"/>
          <p14:tracePt t="93386" x="1452563" y="3976688"/>
          <p14:tracePt t="93403" x="1477963" y="3976688"/>
          <p14:tracePt t="93419" x="1487488" y="3976688"/>
          <p14:tracePt t="93436" x="1503363" y="3976688"/>
          <p14:tracePt t="93452" x="1520825" y="3976688"/>
          <p14:tracePt t="93469" x="1538288" y="3968750"/>
          <p14:tracePt t="93487" x="1563688" y="3968750"/>
          <p14:tracePt t="93488" x="1579563" y="3968750"/>
          <p14:tracePt t="93504" x="1614488" y="3951288"/>
          <p14:tracePt t="93519" x="1631950" y="3943350"/>
          <p14:tracePt t="93521" x="1647825" y="3943350"/>
          <p14:tracePt t="93538" x="1657350" y="3935413"/>
          <p14:tracePt t="93553" x="1665288" y="3935413"/>
          <p14:tracePt t="93569" x="1682750" y="3935413"/>
          <p14:tracePt t="93586" x="1690688" y="3925888"/>
          <p14:tracePt t="93605" x="1698625" y="3925888"/>
          <p14:tracePt t="93606" x="1708150" y="3925888"/>
          <p14:tracePt t="93619" x="1724025" y="3917950"/>
          <p14:tracePt t="93636" x="1766888" y="3908425"/>
          <p14:tracePt t="93652" x="1801813" y="3908425"/>
          <p14:tracePt t="93669" x="1817688" y="3900488"/>
          <p14:tracePt t="93687" x="1827213" y="3900488"/>
          <p14:tracePt t="93688" x="1835150" y="3900488"/>
          <p14:tracePt t="118211" x="1792288" y="3849688"/>
          <p14:tracePt t="118216" x="1724025" y="3781425"/>
          <p14:tracePt t="118227" x="1665288" y="3705225"/>
          <p14:tracePt t="118242" x="1614488" y="3636963"/>
          <p14:tracePt t="118258" x="1528763" y="3535363"/>
          <p14:tracePt t="118275" x="1333500" y="3186113"/>
          <p14:tracePt t="118291" x="679450" y="2422525"/>
          <p14:tracePt t="119126" x="11961813" y="177800"/>
          <p14:tracePt t="119126" x="12158663" y="263525"/>
          <p14:tracePt t="119126" x="12106275" y="636588"/>
          <p14:tracePt t="119126" x="12039600" y="808038"/>
          <p14:tracePt t="119126" x="11971338" y="960438"/>
          <p14:tracePt t="119126" x="11776075" y="1393825"/>
          <p14:tracePt t="119126" x="11674475" y="1766888"/>
          <p14:tracePt t="119126" x="11614150" y="2014538"/>
          <p14:tracePt t="119126" x="11571288" y="2174875"/>
          <p14:tracePt t="119126" x="11555413" y="2336800"/>
          <p14:tracePt t="119126" x="11520488" y="2617788"/>
          <p14:tracePt t="119126" x="11503025" y="3084513"/>
          <p14:tracePt t="119126" x="11503025" y="3475038"/>
          <p14:tracePt t="119126" x="11503025" y="3603625"/>
          <p14:tracePt t="119126" x="11503025" y="3619500"/>
          <p14:tracePt t="119126" x="11512550" y="3654425"/>
          <p14:tracePt t="119126" x="11530013" y="3697288"/>
          <p14:tracePt t="119126" x="11530013" y="3713163"/>
          <p14:tracePt t="119126" x="11537950" y="3748088"/>
          <p14:tracePt t="119126" x="11545888" y="3773488"/>
          <p14:tracePt t="119126" x="11545888" y="3781425"/>
          <p14:tracePt t="119126" x="11545888" y="3790950"/>
          <p14:tracePt t="119126" x="11563350" y="3781425"/>
          <p14:tracePt t="119126" x="11571288" y="3738563"/>
          <p14:tracePt t="119126" x="11596688" y="3697288"/>
          <p14:tracePt t="119126" x="11606213" y="3679825"/>
          <p14:tracePt t="119126" x="11682413" y="3527425"/>
          <p14:tracePt t="119126" x="11784013" y="3348038"/>
          <p14:tracePt t="119126" x="11961813" y="3008313"/>
          <p14:tracePt t="119126" x="12030075" y="2592388"/>
          <p14:tracePt t="119126" x="12030075" y="2184400"/>
          <p14:tracePt t="119126" x="12030075" y="1903413"/>
          <p14:tracePt t="119126" x="12022138" y="1741488"/>
          <p14:tracePt t="119126" x="12004675" y="1665288"/>
          <p14:tracePt t="119126" x="12004675" y="1546225"/>
          <p14:tracePt t="119126" x="12004675" y="1512888"/>
          <p14:tracePt t="119126" x="12004675" y="1393825"/>
          <p14:tracePt t="119126" x="12022138" y="1241425"/>
          <p14:tracePt t="119126" x="12098338" y="1087438"/>
          <p14:tracePt t="119126" x="9158288" y="50800"/>
          <p14:tracePt t="119126" x="9082088" y="85725"/>
          <p14:tracePt t="119126" x="9005888" y="111125"/>
          <p14:tracePt t="119126" x="8861425" y="177800"/>
          <p14:tracePt t="119126" x="8734425" y="230188"/>
          <p14:tracePt t="119126" x="8632825" y="280988"/>
          <p14:tracePt t="119126" x="8589963" y="296863"/>
          <p14:tracePt t="119126" x="8555038" y="314325"/>
          <p14:tracePt t="119126" x="8488363" y="357188"/>
          <p14:tracePt t="119126" x="8453438" y="374650"/>
          <p14:tracePt t="119126" x="8435975" y="382588"/>
          <p14:tracePt t="119126" x="8410575" y="400050"/>
          <p14:tracePt t="119126" x="8394700" y="407988"/>
          <p14:tracePt t="119126" x="8377238" y="415925"/>
          <p14:tracePt t="119126" x="8369300" y="415925"/>
          <p14:tracePt t="119126" x="8359775" y="415925"/>
          <p14:tracePt t="119126" x="8351838" y="425450"/>
          <p14:tracePt t="119126" x="8343900" y="425450"/>
          <p14:tracePt t="119126" x="8334375" y="433388"/>
          <p14:tracePt t="119126" x="8326438" y="441325"/>
          <p14:tracePt t="119126" x="8308975" y="441325"/>
          <p14:tracePt t="119126" x="8301038" y="441325"/>
          <p14:tracePt t="119126" x="8291513" y="441325"/>
          <p14:tracePt t="119126" x="8283575" y="441325"/>
          <p14:tracePt t="119126" x="8266113" y="441325"/>
          <p14:tracePt t="119126" x="8240713" y="458788"/>
          <p14:tracePt t="119126" x="8207375" y="476250"/>
          <p14:tracePt t="119126" x="8147050" y="501650"/>
          <p14:tracePt t="119126" x="8088313" y="527050"/>
          <p14:tracePt t="119126" x="8045450" y="552450"/>
          <p14:tracePt t="119126" x="7994650" y="585788"/>
          <p14:tracePt t="119126" x="7951788" y="603250"/>
          <p14:tracePt t="119126" x="7910513" y="636588"/>
          <p14:tracePt t="119126" x="7893050" y="646113"/>
          <p14:tracePt t="119126" x="7867650" y="654050"/>
          <p14:tracePt t="119126" x="7867650" y="663575"/>
          <p14:tracePt t="119126" x="7867650" y="671513"/>
          <p14:tracePt t="119126" x="7867650" y="688975"/>
          <p14:tracePt t="119126" x="7859713" y="696913"/>
          <p14:tracePt t="119126" x="7850188" y="696913"/>
          <p14:tracePt t="119126" x="7842250" y="722313"/>
          <p14:tracePt t="119126" x="7832725" y="730250"/>
          <p14:tracePt t="119126" x="7799388" y="773113"/>
          <p14:tracePt t="119126" x="7781925" y="833438"/>
          <p14:tracePt t="119126" x="7781925" y="841375"/>
          <p14:tracePt t="119126" x="7807325" y="866775"/>
          <p14:tracePt t="119126" x="7926388" y="892175"/>
          <p14:tracePt t="119126" x="8029575" y="925513"/>
          <p14:tracePt t="119126" x="8096250" y="942975"/>
          <p14:tracePt t="119126" x="8232775" y="942975"/>
          <p14:tracePt t="119126" x="8394700" y="942975"/>
          <p14:tracePt t="119126" x="8632825" y="942975"/>
          <p14:tracePt t="119126" x="9005888" y="942975"/>
          <p14:tracePt t="119126" x="9312275" y="968375"/>
          <p14:tracePt t="119126" x="9652000" y="968375"/>
          <p14:tracePt t="119126" x="10288588" y="968375"/>
          <p14:tracePt t="119126" x="10577513" y="968375"/>
          <p14:tracePt t="119126" x="10782300" y="968375"/>
          <p14:tracePt t="119126" x="10985500" y="968375"/>
          <p14:tracePt t="119126" x="11325225" y="900113"/>
          <p14:tracePt t="119126" x="11444288" y="866775"/>
          <p14:tracePt t="119126" x="11920538" y="714375"/>
        </p14:tracePtLst>
      </p14:laserTraceLst>
    </p:ext>
  </p:extLs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p:cNvSpPr txBox="1"/>
          <p:nvPr/>
        </p:nvSpPr>
        <p:spPr>
          <a:xfrm>
            <a:off x="9176424" y="6377468"/>
            <a:ext cx="2616200" cy="400110"/>
          </a:xfrm>
          <a:prstGeom prst="rect">
            <a:avLst/>
          </a:prstGeom>
          <a:noFill/>
        </p:spPr>
        <p:txBody>
          <a:bodyPr wrap="square" rtlCol="0">
            <a:spAutoFit/>
          </a:bodyPr>
          <a:lstStyle/>
          <a:p>
            <a:pPr algn="ctr"/>
            <a:r>
              <a:rPr lang="en-US" sz="2000" b="1" dirty="0"/>
              <a:t>www.midocean.ae</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grpSp>
        <p:nvGrpSpPr>
          <p:cNvPr id="7" name="Group 6">
            <a:extLst>
              <a:ext uri="{FF2B5EF4-FFF2-40B4-BE49-F238E27FC236}">
                <a16:creationId xmlns:a16="http://schemas.microsoft.com/office/drawing/2014/main" xmlns="" id="{19ADFE23-D488-A217-B33F-3C7D4083321A}"/>
              </a:ext>
            </a:extLst>
          </p:cNvPr>
          <p:cNvGrpSpPr/>
          <p:nvPr/>
        </p:nvGrpSpPr>
        <p:grpSpPr>
          <a:xfrm>
            <a:off x="2767865" y="746696"/>
            <a:ext cx="5604610" cy="732206"/>
            <a:chOff x="624740" y="1261450"/>
            <a:chExt cx="5604610" cy="732206"/>
          </a:xfrm>
        </p:grpSpPr>
        <p:sp>
          <p:nvSpPr>
            <p:cNvPr id="11" name="Rectangle 10"/>
            <p:cNvSpPr/>
            <p:nvPr/>
          </p:nvSpPr>
          <p:spPr>
            <a:xfrm>
              <a:off x="624740" y="1263262"/>
              <a:ext cx="5604610" cy="730394"/>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3" name="TextBox 2">
              <a:extLst>
                <a:ext uri="{FF2B5EF4-FFF2-40B4-BE49-F238E27FC236}">
                  <a16:creationId xmlns:a16="http://schemas.microsoft.com/office/drawing/2014/main" xmlns="" id="{8C9C6905-96B6-3DD2-F43C-9F4FB4B473D7}"/>
                </a:ext>
              </a:extLst>
            </p:cNvPr>
            <p:cNvSpPr txBox="1"/>
            <p:nvPr/>
          </p:nvSpPr>
          <p:spPr>
            <a:xfrm>
              <a:off x="695324" y="1261450"/>
              <a:ext cx="5534025" cy="707886"/>
            </a:xfrm>
            <a:prstGeom prst="rect">
              <a:avLst/>
            </a:prstGeom>
            <a:noFill/>
          </p:spPr>
          <p:txBody>
            <a:bodyPr wrap="square" rtlCol="0">
              <a:spAutoFit/>
            </a:bodyPr>
            <a:lstStyle/>
            <a:p>
              <a:pPr algn="ctr"/>
              <a:r>
                <a:rPr lang="en-US" sz="4000" b="1" dirty="0">
                  <a:solidFill>
                    <a:schemeClr val="bg1"/>
                  </a:solidFill>
                  <a:latin typeface="Alexandria" charset="0"/>
                </a:rPr>
                <a:t>Classification of Risk</a:t>
              </a:r>
            </a:p>
          </p:txBody>
        </p:sp>
      </p:grpSp>
      <p:sp>
        <p:nvSpPr>
          <p:cNvPr id="14" name="TextBox 13">
            <a:extLst>
              <a:ext uri="{FF2B5EF4-FFF2-40B4-BE49-F238E27FC236}">
                <a16:creationId xmlns:a16="http://schemas.microsoft.com/office/drawing/2014/main" xmlns="" id="{87257550-6B76-0921-6F03-193A15BDE0F1}"/>
              </a:ext>
            </a:extLst>
          </p:cNvPr>
          <p:cNvSpPr txBox="1"/>
          <p:nvPr/>
        </p:nvSpPr>
        <p:spPr>
          <a:xfrm>
            <a:off x="180431" y="1454582"/>
            <a:ext cx="11420555" cy="3737946"/>
          </a:xfrm>
          <a:prstGeom prst="rect">
            <a:avLst/>
          </a:prstGeom>
          <a:noFill/>
        </p:spPr>
        <p:txBody>
          <a:bodyPr wrap="square">
            <a:spAutoFit/>
          </a:bodyPr>
          <a:lstStyle/>
          <a:p>
            <a:pPr algn="l">
              <a:lnSpc>
                <a:spcPct val="150000"/>
              </a:lnSpc>
            </a:pPr>
            <a:r>
              <a:rPr lang="en-US" sz="2000" b="1" dirty="0">
                <a:solidFill>
                  <a:srgbClr val="0A1F61"/>
                </a:solidFill>
                <a:cs typeface="Tajawal ExtraBold" panose="00000800000000000000" pitchFamily="2" charset="-78"/>
              </a:rPr>
              <a:t>Pure Risk and Speculative Risk</a:t>
            </a:r>
            <a:endParaRPr lang="ar-YE" sz="2000" b="1" dirty="0">
              <a:solidFill>
                <a:srgbClr val="0A1F61"/>
              </a:solidFill>
              <a:cs typeface="Tajawal ExtraBold" panose="00000800000000000000" pitchFamily="2" charset="-78"/>
            </a:endParaRPr>
          </a:p>
          <a:p>
            <a:pPr algn="l">
              <a:lnSpc>
                <a:spcPct val="150000"/>
              </a:lnSpc>
            </a:pPr>
            <a:r>
              <a:rPr lang="en-US" sz="2000" dirty="0">
                <a:solidFill>
                  <a:srgbClr val="0A1F61"/>
                </a:solidFill>
                <a:cs typeface="Tajawal ExtraBold" panose="00000800000000000000" pitchFamily="2" charset="-78"/>
              </a:rPr>
              <a:t>Pure risk is defined as a situation in which there are</a:t>
            </a:r>
            <a:r>
              <a:rPr lang="ar-YE" sz="2000" dirty="0">
                <a:solidFill>
                  <a:srgbClr val="0A1F61"/>
                </a:solidFill>
                <a:cs typeface="Tajawal ExtraBold" panose="00000800000000000000" pitchFamily="2" charset="-78"/>
              </a:rPr>
              <a:t> </a:t>
            </a:r>
            <a:r>
              <a:rPr lang="en-US" sz="2000" dirty="0">
                <a:solidFill>
                  <a:srgbClr val="0A1F61"/>
                </a:solidFill>
                <a:cs typeface="Tajawal ExtraBold" panose="00000800000000000000" pitchFamily="2" charset="-78"/>
              </a:rPr>
              <a:t>only the possibilities of loss or no loss. The only possible</a:t>
            </a:r>
          </a:p>
          <a:p>
            <a:pPr algn="l">
              <a:lnSpc>
                <a:spcPct val="150000"/>
              </a:lnSpc>
            </a:pPr>
            <a:r>
              <a:rPr lang="en-US" sz="2000" dirty="0">
                <a:solidFill>
                  <a:srgbClr val="0A1F61"/>
                </a:solidFill>
                <a:cs typeface="Tajawal ExtraBold" panose="00000800000000000000" pitchFamily="2" charset="-78"/>
              </a:rPr>
              <a:t>outcomes are adverse (loss) and neutral (no loss).</a:t>
            </a:r>
            <a:r>
              <a:rPr lang="ar-YE" sz="2000" dirty="0">
                <a:solidFill>
                  <a:srgbClr val="0A1F61"/>
                </a:solidFill>
                <a:cs typeface="Tajawal ExtraBold" panose="00000800000000000000" pitchFamily="2" charset="-78"/>
              </a:rPr>
              <a:t> </a:t>
            </a:r>
            <a:r>
              <a:rPr lang="en-US" sz="2000" dirty="0">
                <a:solidFill>
                  <a:srgbClr val="0A1F61"/>
                </a:solidFill>
                <a:cs typeface="Tajawal ExtraBold" panose="00000800000000000000" pitchFamily="2" charset="-78"/>
              </a:rPr>
              <a:t>Examples of pure risks include premature death, job</a:t>
            </a:r>
            <a:r>
              <a:rPr lang="ar-YE" sz="2000" dirty="0">
                <a:solidFill>
                  <a:srgbClr val="0A1F61"/>
                </a:solidFill>
                <a:cs typeface="Tajawal ExtraBold" panose="00000800000000000000" pitchFamily="2" charset="-78"/>
              </a:rPr>
              <a:t> </a:t>
            </a:r>
            <a:r>
              <a:rPr lang="en-US" sz="2000" dirty="0">
                <a:solidFill>
                  <a:srgbClr val="0A1F61"/>
                </a:solidFill>
                <a:cs typeface="Tajawal ExtraBold" panose="00000800000000000000" pitchFamily="2" charset="-78"/>
              </a:rPr>
              <a:t>related</a:t>
            </a:r>
            <a:r>
              <a:rPr lang="ar-YE" sz="2000" dirty="0">
                <a:solidFill>
                  <a:srgbClr val="0A1F61"/>
                </a:solidFill>
                <a:cs typeface="Tajawal ExtraBold" panose="00000800000000000000" pitchFamily="2" charset="-78"/>
              </a:rPr>
              <a:t> </a:t>
            </a:r>
            <a:r>
              <a:rPr lang="en-US" sz="2000" dirty="0">
                <a:solidFill>
                  <a:srgbClr val="0A1F61"/>
                </a:solidFill>
                <a:cs typeface="Tajawal ExtraBold" panose="00000800000000000000" pitchFamily="2" charset="-78"/>
              </a:rPr>
              <a:t>accidents, catastrophic medical expenses, and</a:t>
            </a:r>
            <a:r>
              <a:rPr lang="ar-YE" sz="2000" dirty="0">
                <a:solidFill>
                  <a:srgbClr val="0A1F61"/>
                </a:solidFill>
                <a:cs typeface="Tajawal ExtraBold" panose="00000800000000000000" pitchFamily="2" charset="-78"/>
              </a:rPr>
              <a:t> </a:t>
            </a:r>
            <a:r>
              <a:rPr lang="en-US" sz="2000" dirty="0">
                <a:solidFill>
                  <a:srgbClr val="0A1F61"/>
                </a:solidFill>
                <a:cs typeface="Tajawal ExtraBold" panose="00000800000000000000" pitchFamily="2" charset="-78"/>
              </a:rPr>
              <a:t>damage to property from fire, lightning, flood, or</a:t>
            </a:r>
          </a:p>
          <a:p>
            <a:pPr algn="l">
              <a:lnSpc>
                <a:spcPct val="150000"/>
              </a:lnSpc>
            </a:pPr>
            <a:r>
              <a:rPr lang="en-US" sz="2000" dirty="0">
                <a:solidFill>
                  <a:srgbClr val="0A1F61"/>
                </a:solidFill>
                <a:cs typeface="Tajawal ExtraBold" panose="00000800000000000000" pitchFamily="2" charset="-78"/>
              </a:rPr>
              <a:t>earthquake.</a:t>
            </a:r>
          </a:p>
          <a:p>
            <a:pPr algn="l">
              <a:lnSpc>
                <a:spcPct val="150000"/>
              </a:lnSpc>
            </a:pPr>
            <a:r>
              <a:rPr lang="en-US" sz="2000" dirty="0">
                <a:solidFill>
                  <a:srgbClr val="0A1F61"/>
                </a:solidFill>
                <a:cs typeface="Tajawal ExtraBold" panose="00000800000000000000" pitchFamily="2" charset="-78"/>
              </a:rPr>
              <a:t>In contrast, </a:t>
            </a:r>
            <a:r>
              <a:rPr lang="en-US" sz="2000" b="1" dirty="0">
                <a:solidFill>
                  <a:srgbClr val="0A1F61"/>
                </a:solidFill>
                <a:cs typeface="Tajawal ExtraBold" panose="00000800000000000000" pitchFamily="2" charset="-78"/>
              </a:rPr>
              <a:t>speculative risk </a:t>
            </a:r>
            <a:r>
              <a:rPr lang="en-US" sz="2000" dirty="0">
                <a:solidFill>
                  <a:srgbClr val="0A1F61"/>
                </a:solidFill>
                <a:cs typeface="Tajawal ExtraBold" panose="00000800000000000000" pitchFamily="2" charset="-78"/>
              </a:rPr>
              <a:t>is defined as a situation</a:t>
            </a:r>
            <a:r>
              <a:rPr lang="ar-YE" sz="2000" dirty="0">
                <a:solidFill>
                  <a:srgbClr val="0A1F61"/>
                </a:solidFill>
                <a:cs typeface="Tajawal ExtraBold" panose="00000800000000000000" pitchFamily="2" charset="-78"/>
              </a:rPr>
              <a:t> </a:t>
            </a:r>
            <a:r>
              <a:rPr lang="en-US" sz="2000" dirty="0">
                <a:solidFill>
                  <a:srgbClr val="0A1F61"/>
                </a:solidFill>
                <a:cs typeface="Tajawal ExtraBold" panose="00000800000000000000" pitchFamily="2" charset="-78"/>
              </a:rPr>
              <a:t>in which either profit or loss is possible. For</a:t>
            </a:r>
          </a:p>
          <a:p>
            <a:pPr algn="l">
              <a:lnSpc>
                <a:spcPct val="150000"/>
              </a:lnSpc>
            </a:pPr>
            <a:r>
              <a:rPr lang="en-US" sz="2000" dirty="0">
                <a:solidFill>
                  <a:srgbClr val="0A1F61"/>
                </a:solidFill>
                <a:cs typeface="Tajawal ExtraBold" panose="00000800000000000000" pitchFamily="2" charset="-78"/>
              </a:rPr>
              <a:t>example, if you purchase 100 shares of common</a:t>
            </a:r>
            <a:r>
              <a:rPr lang="ar-YE" sz="2000" dirty="0">
                <a:solidFill>
                  <a:srgbClr val="0A1F61"/>
                </a:solidFill>
                <a:cs typeface="Tajawal ExtraBold" panose="00000800000000000000" pitchFamily="2" charset="-78"/>
              </a:rPr>
              <a:t> </a:t>
            </a:r>
            <a:r>
              <a:rPr lang="en-US" sz="2000" dirty="0">
                <a:solidFill>
                  <a:srgbClr val="0A1F61"/>
                </a:solidFill>
                <a:cs typeface="Tajawal ExtraBold" panose="00000800000000000000" pitchFamily="2" charset="-78"/>
              </a:rPr>
              <a:t>stock, you would profit if the price of the stock</a:t>
            </a:r>
          </a:p>
          <a:p>
            <a:pPr algn="l">
              <a:lnSpc>
                <a:spcPct val="150000"/>
              </a:lnSpc>
            </a:pPr>
            <a:r>
              <a:rPr lang="en-US" sz="2000" dirty="0">
                <a:solidFill>
                  <a:srgbClr val="0A1F61"/>
                </a:solidFill>
                <a:cs typeface="Tajawal ExtraBold" panose="00000800000000000000" pitchFamily="2" charset="-78"/>
              </a:rPr>
              <a:t>increases but would lose if the price declines.</a:t>
            </a:r>
          </a:p>
        </p:txBody>
      </p:sp>
    </p:spTree>
    <p:extLst>
      <p:ext uri="{BB962C8B-B14F-4D97-AF65-F5344CB8AC3E}">
        <p14:creationId xmlns:p14="http://schemas.microsoft.com/office/powerpoint/2010/main" val="649483042"/>
      </p:ext>
    </p:extLst>
  </p:cSld>
  <p:clrMapOvr>
    <a:masterClrMapping/>
  </p:clrMapOvr>
  <mc:AlternateContent xmlns:mc="http://schemas.openxmlformats.org/markup-compatibility/2006" xmlns:p14="http://schemas.microsoft.com/office/powerpoint/2010/main">
    <mc:Choice Requires="p14">
      <p:transition spd="slow" p14:dur="2000" advTm="185239"/>
    </mc:Choice>
    <mc:Fallback xmlns="">
      <p:transition spd="slow" advTm="185239"/>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p:cNvSpPr txBox="1"/>
          <p:nvPr/>
        </p:nvSpPr>
        <p:spPr>
          <a:xfrm>
            <a:off x="9176424" y="6377468"/>
            <a:ext cx="2616200" cy="400110"/>
          </a:xfrm>
          <a:prstGeom prst="rect">
            <a:avLst/>
          </a:prstGeom>
          <a:noFill/>
        </p:spPr>
        <p:txBody>
          <a:bodyPr wrap="square" rtlCol="0">
            <a:spAutoFit/>
          </a:bodyPr>
          <a:lstStyle/>
          <a:p>
            <a:pPr algn="ctr"/>
            <a:r>
              <a:rPr lang="en-US" sz="2000" b="1" dirty="0"/>
              <a:t>www.midocean.ae</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grpSp>
        <p:nvGrpSpPr>
          <p:cNvPr id="7" name="Group 6">
            <a:extLst>
              <a:ext uri="{FF2B5EF4-FFF2-40B4-BE49-F238E27FC236}">
                <a16:creationId xmlns:a16="http://schemas.microsoft.com/office/drawing/2014/main" xmlns="" id="{19ADFE23-D488-A217-B33F-3C7D4083321A}"/>
              </a:ext>
            </a:extLst>
          </p:cNvPr>
          <p:cNvGrpSpPr/>
          <p:nvPr/>
        </p:nvGrpSpPr>
        <p:grpSpPr>
          <a:xfrm>
            <a:off x="2767865" y="746696"/>
            <a:ext cx="5604610" cy="732206"/>
            <a:chOff x="624740" y="1261450"/>
            <a:chExt cx="5604610" cy="732206"/>
          </a:xfrm>
        </p:grpSpPr>
        <p:sp>
          <p:nvSpPr>
            <p:cNvPr id="11" name="Rectangle 10"/>
            <p:cNvSpPr/>
            <p:nvPr/>
          </p:nvSpPr>
          <p:spPr>
            <a:xfrm>
              <a:off x="624740" y="1263262"/>
              <a:ext cx="5604610" cy="730394"/>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3" name="TextBox 2">
              <a:extLst>
                <a:ext uri="{FF2B5EF4-FFF2-40B4-BE49-F238E27FC236}">
                  <a16:creationId xmlns:a16="http://schemas.microsoft.com/office/drawing/2014/main" xmlns="" id="{8C9C6905-96B6-3DD2-F43C-9F4FB4B473D7}"/>
                </a:ext>
              </a:extLst>
            </p:cNvPr>
            <p:cNvSpPr txBox="1"/>
            <p:nvPr/>
          </p:nvSpPr>
          <p:spPr>
            <a:xfrm>
              <a:off x="695324" y="1261450"/>
              <a:ext cx="5534025" cy="707886"/>
            </a:xfrm>
            <a:prstGeom prst="rect">
              <a:avLst/>
            </a:prstGeom>
            <a:noFill/>
          </p:spPr>
          <p:txBody>
            <a:bodyPr wrap="square" rtlCol="0">
              <a:spAutoFit/>
            </a:bodyPr>
            <a:lstStyle/>
            <a:p>
              <a:pPr algn="ctr"/>
              <a:r>
                <a:rPr lang="en-US" sz="4000" b="1" dirty="0">
                  <a:solidFill>
                    <a:schemeClr val="bg1"/>
                  </a:solidFill>
                  <a:latin typeface="Alexandria" charset="0"/>
                </a:rPr>
                <a:t>Classification of Risk</a:t>
              </a:r>
            </a:p>
          </p:txBody>
        </p:sp>
      </p:grpSp>
      <p:sp>
        <p:nvSpPr>
          <p:cNvPr id="14" name="TextBox 13">
            <a:extLst>
              <a:ext uri="{FF2B5EF4-FFF2-40B4-BE49-F238E27FC236}">
                <a16:creationId xmlns:a16="http://schemas.microsoft.com/office/drawing/2014/main" xmlns="" id="{87257550-6B76-0921-6F03-193A15BDE0F1}"/>
              </a:ext>
            </a:extLst>
          </p:cNvPr>
          <p:cNvSpPr txBox="1"/>
          <p:nvPr/>
        </p:nvSpPr>
        <p:spPr>
          <a:xfrm>
            <a:off x="180431" y="2159432"/>
            <a:ext cx="11868694" cy="3359061"/>
          </a:xfrm>
          <a:prstGeom prst="rect">
            <a:avLst/>
          </a:prstGeom>
          <a:noFill/>
        </p:spPr>
        <p:txBody>
          <a:bodyPr wrap="square">
            <a:spAutoFit/>
          </a:bodyPr>
          <a:lstStyle/>
          <a:p>
            <a:pPr algn="l">
              <a:lnSpc>
                <a:spcPct val="150000"/>
              </a:lnSpc>
            </a:pPr>
            <a:r>
              <a:rPr lang="en-US" sz="2400" b="1" dirty="0">
                <a:solidFill>
                  <a:srgbClr val="0A1F61"/>
                </a:solidFill>
                <a:cs typeface="Tajawal ExtraBold" panose="00000800000000000000" pitchFamily="2" charset="-78"/>
              </a:rPr>
              <a:t>It </a:t>
            </a:r>
            <a:r>
              <a:rPr lang="en-US" sz="2400" dirty="0">
                <a:solidFill>
                  <a:srgbClr val="0A1F61"/>
                </a:solidFill>
                <a:cs typeface="Tajawal ExtraBold" panose="00000800000000000000" pitchFamily="2" charset="-78"/>
              </a:rPr>
              <a:t>is important to distinguish between pure and</a:t>
            </a:r>
            <a:r>
              <a:rPr lang="ar-YE" sz="2400" dirty="0">
                <a:solidFill>
                  <a:srgbClr val="0A1F61"/>
                </a:solidFill>
                <a:cs typeface="Tajawal ExtraBold" panose="00000800000000000000" pitchFamily="2" charset="-78"/>
              </a:rPr>
              <a:t> </a:t>
            </a:r>
            <a:r>
              <a:rPr lang="en-US" sz="2400" dirty="0">
                <a:solidFill>
                  <a:srgbClr val="0A1F61"/>
                </a:solidFill>
                <a:cs typeface="Tajawal ExtraBold" panose="00000800000000000000" pitchFamily="2" charset="-78"/>
              </a:rPr>
              <a:t>speculative risks for three reasons. </a:t>
            </a:r>
            <a:endParaRPr lang="ar-YE" sz="2400" dirty="0">
              <a:solidFill>
                <a:srgbClr val="0A1F61"/>
              </a:solidFill>
              <a:cs typeface="Tajawal ExtraBold" panose="00000800000000000000" pitchFamily="2" charset="-78"/>
            </a:endParaRPr>
          </a:p>
          <a:p>
            <a:pPr algn="l">
              <a:lnSpc>
                <a:spcPct val="150000"/>
              </a:lnSpc>
            </a:pPr>
            <a:r>
              <a:rPr lang="en-US" sz="2400" b="1" dirty="0">
                <a:solidFill>
                  <a:srgbClr val="0A1F61"/>
                </a:solidFill>
                <a:cs typeface="Tajawal ExtraBold" panose="00000800000000000000" pitchFamily="2" charset="-78"/>
              </a:rPr>
              <a:t>First, </a:t>
            </a:r>
            <a:r>
              <a:rPr lang="en-US" sz="2400" dirty="0">
                <a:solidFill>
                  <a:srgbClr val="0A1F61"/>
                </a:solidFill>
                <a:cs typeface="Tajawal ExtraBold" panose="00000800000000000000" pitchFamily="2" charset="-78"/>
              </a:rPr>
              <a:t>private insurers</a:t>
            </a:r>
            <a:r>
              <a:rPr lang="ar-YE" sz="2400" dirty="0">
                <a:solidFill>
                  <a:srgbClr val="0A1F61"/>
                </a:solidFill>
                <a:cs typeface="Tajawal ExtraBold" panose="00000800000000000000" pitchFamily="2" charset="-78"/>
              </a:rPr>
              <a:t> </a:t>
            </a:r>
            <a:r>
              <a:rPr lang="en-US" sz="2400" dirty="0">
                <a:solidFill>
                  <a:srgbClr val="0A1F61"/>
                </a:solidFill>
                <a:cs typeface="Tajawal ExtraBold" panose="00000800000000000000" pitchFamily="2" charset="-78"/>
              </a:rPr>
              <a:t>generally concentrate on pure risks and do not</a:t>
            </a:r>
            <a:r>
              <a:rPr lang="ar-YE" sz="2400" dirty="0">
                <a:solidFill>
                  <a:srgbClr val="0A1F61"/>
                </a:solidFill>
                <a:cs typeface="Tajawal ExtraBold" panose="00000800000000000000" pitchFamily="2" charset="-78"/>
              </a:rPr>
              <a:t> </a:t>
            </a:r>
            <a:r>
              <a:rPr lang="en-US" sz="2400" dirty="0">
                <a:solidFill>
                  <a:srgbClr val="0A1F61"/>
                </a:solidFill>
                <a:cs typeface="Tajawal ExtraBold" panose="00000800000000000000" pitchFamily="2" charset="-78"/>
              </a:rPr>
              <a:t>emphasize the</a:t>
            </a:r>
            <a:r>
              <a:rPr lang="ar-YE" sz="2400" dirty="0">
                <a:solidFill>
                  <a:srgbClr val="0A1F61"/>
                </a:solidFill>
                <a:cs typeface="Tajawal ExtraBold" panose="00000800000000000000" pitchFamily="2" charset="-78"/>
              </a:rPr>
              <a:t> </a:t>
            </a:r>
            <a:r>
              <a:rPr lang="en-US" sz="2400" dirty="0">
                <a:solidFill>
                  <a:srgbClr val="0A1F61"/>
                </a:solidFill>
                <a:cs typeface="Tajawal ExtraBold" panose="00000800000000000000" pitchFamily="2" charset="-78"/>
              </a:rPr>
              <a:t>insurance of speculative risks. However,</a:t>
            </a:r>
            <a:r>
              <a:rPr lang="ar-YE" sz="2400" dirty="0">
                <a:solidFill>
                  <a:srgbClr val="0A1F61"/>
                </a:solidFill>
                <a:cs typeface="Tajawal ExtraBold" panose="00000800000000000000" pitchFamily="2" charset="-78"/>
              </a:rPr>
              <a:t> </a:t>
            </a:r>
            <a:r>
              <a:rPr lang="en-US" sz="2400" dirty="0">
                <a:solidFill>
                  <a:srgbClr val="0A1F61"/>
                </a:solidFill>
                <a:cs typeface="Tajawal ExtraBold" panose="00000800000000000000" pitchFamily="2" charset="-78"/>
              </a:rPr>
              <a:t>there are exceptions. Some insurers will insure</a:t>
            </a:r>
            <a:r>
              <a:rPr lang="ar-YE" sz="2400" dirty="0">
                <a:solidFill>
                  <a:srgbClr val="0A1F61"/>
                </a:solidFill>
                <a:cs typeface="Tajawal ExtraBold" panose="00000800000000000000" pitchFamily="2" charset="-78"/>
              </a:rPr>
              <a:t> </a:t>
            </a:r>
            <a:r>
              <a:rPr lang="en-US" sz="2400" dirty="0">
                <a:solidFill>
                  <a:srgbClr val="0A1F61"/>
                </a:solidFill>
                <a:cs typeface="Tajawal ExtraBold" panose="00000800000000000000" pitchFamily="2" charset="-78"/>
              </a:rPr>
              <a:t>institutional portfolio investments and municipal</a:t>
            </a:r>
            <a:r>
              <a:rPr lang="ar-YE" sz="2400" dirty="0">
                <a:solidFill>
                  <a:srgbClr val="0A1F61"/>
                </a:solidFill>
                <a:cs typeface="Tajawal ExtraBold" panose="00000800000000000000" pitchFamily="2" charset="-78"/>
              </a:rPr>
              <a:t> </a:t>
            </a:r>
            <a:r>
              <a:rPr lang="en-US" sz="2400" dirty="0">
                <a:solidFill>
                  <a:srgbClr val="0A1F61"/>
                </a:solidFill>
                <a:cs typeface="Tajawal ExtraBold" panose="00000800000000000000" pitchFamily="2" charset="-78"/>
              </a:rPr>
              <a:t>bonds against loss. Also, enterprise risk management</a:t>
            </a:r>
            <a:r>
              <a:rPr lang="ar-YE" sz="2400" dirty="0">
                <a:solidFill>
                  <a:srgbClr val="0A1F61"/>
                </a:solidFill>
                <a:cs typeface="Tajawal ExtraBold" panose="00000800000000000000" pitchFamily="2" charset="-78"/>
              </a:rPr>
              <a:t> </a:t>
            </a:r>
            <a:r>
              <a:rPr lang="en-US" sz="2400" dirty="0">
                <a:solidFill>
                  <a:srgbClr val="0A1F61"/>
                </a:solidFill>
                <a:cs typeface="Tajawal ExtraBold" panose="00000800000000000000" pitchFamily="2" charset="-78"/>
              </a:rPr>
              <a:t>(discussed later) is another important exception where</a:t>
            </a:r>
            <a:r>
              <a:rPr lang="ar-YE" sz="2400" dirty="0">
                <a:solidFill>
                  <a:srgbClr val="0A1F61"/>
                </a:solidFill>
                <a:cs typeface="Tajawal ExtraBold" panose="00000800000000000000" pitchFamily="2" charset="-78"/>
              </a:rPr>
              <a:t> </a:t>
            </a:r>
            <a:r>
              <a:rPr lang="en-US" sz="2400" dirty="0">
                <a:solidFill>
                  <a:srgbClr val="0A1F61"/>
                </a:solidFill>
                <a:cs typeface="Tajawal ExtraBold" panose="00000800000000000000" pitchFamily="2" charset="-78"/>
              </a:rPr>
              <a:t>certain speculative risks can be insured.</a:t>
            </a:r>
          </a:p>
        </p:txBody>
      </p:sp>
    </p:spTree>
    <p:extLst>
      <p:ext uri="{BB962C8B-B14F-4D97-AF65-F5344CB8AC3E}">
        <p14:creationId xmlns:p14="http://schemas.microsoft.com/office/powerpoint/2010/main" val="947764384"/>
      </p:ext>
    </p:extLst>
  </p:cSld>
  <p:clrMapOvr>
    <a:masterClrMapping/>
  </p:clrMapOvr>
  <mc:AlternateContent xmlns:mc="http://schemas.openxmlformats.org/markup-compatibility/2006" xmlns:p14="http://schemas.microsoft.com/office/powerpoint/2010/main">
    <mc:Choice Requires="p14">
      <p:transition spd="slow" p14:dur="2000" advTm="69132"/>
    </mc:Choice>
    <mc:Fallback xmlns="">
      <p:transition spd="slow" advTm="69132"/>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p:cNvSpPr txBox="1"/>
          <p:nvPr/>
        </p:nvSpPr>
        <p:spPr>
          <a:xfrm>
            <a:off x="9176424" y="6377468"/>
            <a:ext cx="2616200" cy="400110"/>
          </a:xfrm>
          <a:prstGeom prst="rect">
            <a:avLst/>
          </a:prstGeom>
          <a:noFill/>
        </p:spPr>
        <p:txBody>
          <a:bodyPr wrap="square" rtlCol="0">
            <a:spAutoFit/>
          </a:bodyPr>
          <a:lstStyle/>
          <a:p>
            <a:pPr algn="ctr"/>
            <a:r>
              <a:rPr lang="en-US" sz="2000" b="1" dirty="0"/>
              <a:t>www.midocean.ae</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grpSp>
        <p:nvGrpSpPr>
          <p:cNvPr id="7" name="Group 6">
            <a:extLst>
              <a:ext uri="{FF2B5EF4-FFF2-40B4-BE49-F238E27FC236}">
                <a16:creationId xmlns:a16="http://schemas.microsoft.com/office/drawing/2014/main" xmlns="" id="{19ADFE23-D488-A217-B33F-3C7D4083321A}"/>
              </a:ext>
            </a:extLst>
          </p:cNvPr>
          <p:cNvGrpSpPr/>
          <p:nvPr/>
        </p:nvGrpSpPr>
        <p:grpSpPr>
          <a:xfrm>
            <a:off x="2767865" y="746696"/>
            <a:ext cx="5604610" cy="732206"/>
            <a:chOff x="624740" y="1261450"/>
            <a:chExt cx="5604610" cy="732206"/>
          </a:xfrm>
        </p:grpSpPr>
        <p:sp>
          <p:nvSpPr>
            <p:cNvPr id="11" name="Rectangle 10"/>
            <p:cNvSpPr/>
            <p:nvPr/>
          </p:nvSpPr>
          <p:spPr>
            <a:xfrm>
              <a:off x="624740" y="1263262"/>
              <a:ext cx="5604610" cy="730394"/>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3" name="TextBox 2">
              <a:extLst>
                <a:ext uri="{FF2B5EF4-FFF2-40B4-BE49-F238E27FC236}">
                  <a16:creationId xmlns:a16="http://schemas.microsoft.com/office/drawing/2014/main" xmlns="" id="{8C9C6905-96B6-3DD2-F43C-9F4FB4B473D7}"/>
                </a:ext>
              </a:extLst>
            </p:cNvPr>
            <p:cNvSpPr txBox="1"/>
            <p:nvPr/>
          </p:nvSpPr>
          <p:spPr>
            <a:xfrm>
              <a:off x="695324" y="1261450"/>
              <a:ext cx="5534025" cy="707886"/>
            </a:xfrm>
            <a:prstGeom prst="rect">
              <a:avLst/>
            </a:prstGeom>
            <a:noFill/>
          </p:spPr>
          <p:txBody>
            <a:bodyPr wrap="square" rtlCol="0">
              <a:spAutoFit/>
            </a:bodyPr>
            <a:lstStyle/>
            <a:p>
              <a:pPr algn="ctr"/>
              <a:r>
                <a:rPr lang="en-US" sz="4000" b="1" dirty="0">
                  <a:solidFill>
                    <a:schemeClr val="bg1"/>
                  </a:solidFill>
                  <a:latin typeface="Alexandria" charset="0"/>
                </a:rPr>
                <a:t>Classification of Risk</a:t>
              </a:r>
            </a:p>
          </p:txBody>
        </p:sp>
      </p:grpSp>
      <p:sp>
        <p:nvSpPr>
          <p:cNvPr id="14" name="TextBox 13">
            <a:extLst>
              <a:ext uri="{FF2B5EF4-FFF2-40B4-BE49-F238E27FC236}">
                <a16:creationId xmlns:a16="http://schemas.microsoft.com/office/drawing/2014/main" xmlns="" id="{87257550-6B76-0921-6F03-193A15BDE0F1}"/>
              </a:ext>
            </a:extLst>
          </p:cNvPr>
          <p:cNvSpPr txBox="1"/>
          <p:nvPr/>
        </p:nvSpPr>
        <p:spPr>
          <a:xfrm>
            <a:off x="180431" y="1454582"/>
            <a:ext cx="11763919" cy="3910686"/>
          </a:xfrm>
          <a:prstGeom prst="rect">
            <a:avLst/>
          </a:prstGeom>
          <a:noFill/>
        </p:spPr>
        <p:txBody>
          <a:bodyPr wrap="square">
            <a:spAutoFit/>
          </a:bodyPr>
          <a:lstStyle/>
          <a:p>
            <a:pPr algn="l">
              <a:lnSpc>
                <a:spcPct val="150000"/>
              </a:lnSpc>
            </a:pPr>
            <a:r>
              <a:rPr lang="en-US" sz="2400" b="1" dirty="0">
                <a:solidFill>
                  <a:srgbClr val="0A1F61"/>
                </a:solidFill>
                <a:cs typeface="Tajawal ExtraBold" panose="00000800000000000000" pitchFamily="2" charset="-78"/>
              </a:rPr>
              <a:t>Second, </a:t>
            </a:r>
            <a:endParaRPr lang="ar-YE" sz="2400" b="1" dirty="0">
              <a:solidFill>
                <a:srgbClr val="0A1F61"/>
              </a:solidFill>
              <a:cs typeface="Tajawal ExtraBold" panose="00000800000000000000" pitchFamily="2" charset="-78"/>
            </a:endParaRPr>
          </a:p>
          <a:p>
            <a:pPr algn="l">
              <a:lnSpc>
                <a:spcPct val="150000"/>
              </a:lnSpc>
            </a:pPr>
            <a:r>
              <a:rPr lang="en-US" sz="2400" dirty="0">
                <a:solidFill>
                  <a:srgbClr val="0A1F61"/>
                </a:solidFill>
                <a:cs typeface="Tajawal ExtraBold" panose="00000800000000000000" pitchFamily="2" charset="-78"/>
              </a:rPr>
              <a:t>the law of large numbers can be applied</a:t>
            </a:r>
            <a:r>
              <a:rPr lang="ar-YE" sz="2400" dirty="0">
                <a:solidFill>
                  <a:srgbClr val="0A1F61"/>
                </a:solidFill>
                <a:cs typeface="Tajawal ExtraBold" panose="00000800000000000000" pitchFamily="2" charset="-78"/>
              </a:rPr>
              <a:t> </a:t>
            </a:r>
            <a:r>
              <a:rPr lang="en-US" sz="2400" dirty="0">
                <a:solidFill>
                  <a:srgbClr val="0A1F61"/>
                </a:solidFill>
                <a:cs typeface="Tajawal ExtraBold" panose="00000800000000000000" pitchFamily="2" charset="-78"/>
              </a:rPr>
              <a:t>more easily to pure risks than to speculative risks. The</a:t>
            </a:r>
            <a:r>
              <a:rPr lang="ar-YE" sz="2400" dirty="0">
                <a:solidFill>
                  <a:srgbClr val="0A1F61"/>
                </a:solidFill>
                <a:cs typeface="Tajawal ExtraBold" panose="00000800000000000000" pitchFamily="2" charset="-78"/>
              </a:rPr>
              <a:t> </a:t>
            </a:r>
            <a:r>
              <a:rPr lang="en-US" sz="2400" dirty="0">
                <a:solidFill>
                  <a:srgbClr val="0A1F61"/>
                </a:solidFill>
                <a:cs typeface="Tajawal ExtraBold" panose="00000800000000000000" pitchFamily="2" charset="-78"/>
              </a:rPr>
              <a:t>law of large numbers is important because it enables</a:t>
            </a:r>
            <a:r>
              <a:rPr lang="ar-YE" sz="2400" dirty="0">
                <a:solidFill>
                  <a:srgbClr val="0A1F61"/>
                </a:solidFill>
                <a:cs typeface="Tajawal ExtraBold" panose="00000800000000000000" pitchFamily="2" charset="-78"/>
              </a:rPr>
              <a:t> </a:t>
            </a:r>
            <a:r>
              <a:rPr lang="en-US" sz="2400" dirty="0">
                <a:solidFill>
                  <a:srgbClr val="0A1F61"/>
                </a:solidFill>
                <a:cs typeface="Tajawal ExtraBold" panose="00000800000000000000" pitchFamily="2" charset="-78"/>
              </a:rPr>
              <a:t>insurers to predict future loss experience. In contrast,</a:t>
            </a:r>
            <a:r>
              <a:rPr lang="ar-YE" sz="2400" dirty="0">
                <a:solidFill>
                  <a:srgbClr val="0A1F61"/>
                </a:solidFill>
                <a:cs typeface="Tajawal ExtraBold" panose="00000800000000000000" pitchFamily="2" charset="-78"/>
              </a:rPr>
              <a:t> </a:t>
            </a:r>
            <a:r>
              <a:rPr lang="en-US" sz="2400" dirty="0">
                <a:solidFill>
                  <a:srgbClr val="0A1F61"/>
                </a:solidFill>
                <a:cs typeface="Tajawal ExtraBold" panose="00000800000000000000" pitchFamily="2" charset="-78"/>
              </a:rPr>
              <a:t>it is generally more difficult to apply the law of large</a:t>
            </a:r>
            <a:r>
              <a:rPr lang="ar-YE" sz="2400" dirty="0">
                <a:solidFill>
                  <a:srgbClr val="0A1F61"/>
                </a:solidFill>
                <a:cs typeface="Tajawal ExtraBold" panose="00000800000000000000" pitchFamily="2" charset="-78"/>
              </a:rPr>
              <a:t> </a:t>
            </a:r>
            <a:r>
              <a:rPr lang="en-US" sz="2400" dirty="0">
                <a:solidFill>
                  <a:srgbClr val="0A1F61"/>
                </a:solidFill>
                <a:cs typeface="Tajawal ExtraBold" panose="00000800000000000000" pitchFamily="2" charset="-78"/>
              </a:rPr>
              <a:t>numbers to speculative risks to predict future loss</a:t>
            </a:r>
            <a:r>
              <a:rPr lang="ar-YE" sz="2400" dirty="0">
                <a:solidFill>
                  <a:srgbClr val="0A1F61"/>
                </a:solidFill>
                <a:cs typeface="Tajawal ExtraBold" panose="00000800000000000000" pitchFamily="2" charset="-78"/>
              </a:rPr>
              <a:t> </a:t>
            </a:r>
            <a:r>
              <a:rPr lang="en-US" sz="2400" dirty="0">
                <a:solidFill>
                  <a:srgbClr val="0A1F61"/>
                </a:solidFill>
                <a:cs typeface="Tajawal ExtraBold" panose="00000800000000000000" pitchFamily="2" charset="-78"/>
              </a:rPr>
              <a:t>experience. An exception is the speculative risk of</a:t>
            </a:r>
            <a:r>
              <a:rPr lang="ar-YE" sz="2400" dirty="0">
                <a:solidFill>
                  <a:srgbClr val="0A1F61"/>
                </a:solidFill>
                <a:cs typeface="Tajawal ExtraBold" panose="00000800000000000000" pitchFamily="2" charset="-78"/>
              </a:rPr>
              <a:t> </a:t>
            </a:r>
            <a:r>
              <a:rPr lang="en-US" sz="2400" dirty="0">
                <a:solidFill>
                  <a:srgbClr val="0A1F61"/>
                </a:solidFill>
                <a:cs typeface="Tajawal ExtraBold" panose="00000800000000000000" pitchFamily="2" charset="-78"/>
              </a:rPr>
              <a:t>gambling, where casino operators can apply the law</a:t>
            </a:r>
            <a:r>
              <a:rPr lang="ar-YE" sz="2400" dirty="0">
                <a:solidFill>
                  <a:srgbClr val="0A1F61"/>
                </a:solidFill>
                <a:cs typeface="Tajawal ExtraBold" panose="00000800000000000000" pitchFamily="2" charset="-78"/>
              </a:rPr>
              <a:t> </a:t>
            </a:r>
            <a:r>
              <a:rPr lang="en-US" sz="2400" dirty="0">
                <a:solidFill>
                  <a:srgbClr val="0A1F61"/>
                </a:solidFill>
                <a:cs typeface="Tajawal ExtraBold" panose="00000800000000000000" pitchFamily="2" charset="-78"/>
              </a:rPr>
              <a:t>of large numbers in a most efficient manner.</a:t>
            </a:r>
          </a:p>
        </p:txBody>
      </p:sp>
    </p:spTree>
    <p:extLst>
      <p:ext uri="{BB962C8B-B14F-4D97-AF65-F5344CB8AC3E}">
        <p14:creationId xmlns:p14="http://schemas.microsoft.com/office/powerpoint/2010/main" val="2675330074"/>
      </p:ext>
    </p:extLst>
  </p:cSld>
  <p:clrMapOvr>
    <a:masterClrMapping/>
  </p:clrMapOvr>
  <mc:AlternateContent xmlns:mc="http://schemas.openxmlformats.org/markup-compatibility/2006" xmlns:p14="http://schemas.microsoft.com/office/powerpoint/2010/main">
    <mc:Choice Requires="p14">
      <p:transition spd="slow" p14:dur="2000" advTm="83610"/>
    </mc:Choice>
    <mc:Fallback xmlns="">
      <p:transition spd="slow" advTm="83610"/>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p:cNvSpPr txBox="1"/>
          <p:nvPr/>
        </p:nvSpPr>
        <p:spPr>
          <a:xfrm>
            <a:off x="9176424" y="6377468"/>
            <a:ext cx="2616200" cy="400110"/>
          </a:xfrm>
          <a:prstGeom prst="rect">
            <a:avLst/>
          </a:prstGeom>
          <a:noFill/>
        </p:spPr>
        <p:txBody>
          <a:bodyPr wrap="square" rtlCol="0">
            <a:spAutoFit/>
          </a:bodyPr>
          <a:lstStyle/>
          <a:p>
            <a:pPr algn="ctr"/>
            <a:r>
              <a:rPr lang="en-US" sz="2000" b="1" dirty="0"/>
              <a:t>www.midocean.ae</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grpSp>
        <p:nvGrpSpPr>
          <p:cNvPr id="7" name="Group 6">
            <a:extLst>
              <a:ext uri="{FF2B5EF4-FFF2-40B4-BE49-F238E27FC236}">
                <a16:creationId xmlns:a16="http://schemas.microsoft.com/office/drawing/2014/main" xmlns="" id="{19ADFE23-D488-A217-B33F-3C7D4083321A}"/>
              </a:ext>
            </a:extLst>
          </p:cNvPr>
          <p:cNvGrpSpPr/>
          <p:nvPr/>
        </p:nvGrpSpPr>
        <p:grpSpPr>
          <a:xfrm>
            <a:off x="2767865" y="746696"/>
            <a:ext cx="5604610" cy="732206"/>
            <a:chOff x="624740" y="1261450"/>
            <a:chExt cx="5604610" cy="732206"/>
          </a:xfrm>
        </p:grpSpPr>
        <p:sp>
          <p:nvSpPr>
            <p:cNvPr id="11" name="Rectangle 10"/>
            <p:cNvSpPr/>
            <p:nvPr/>
          </p:nvSpPr>
          <p:spPr>
            <a:xfrm>
              <a:off x="624740" y="1263262"/>
              <a:ext cx="5604610" cy="730394"/>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3" name="TextBox 2">
              <a:extLst>
                <a:ext uri="{FF2B5EF4-FFF2-40B4-BE49-F238E27FC236}">
                  <a16:creationId xmlns:a16="http://schemas.microsoft.com/office/drawing/2014/main" xmlns="" id="{8C9C6905-96B6-3DD2-F43C-9F4FB4B473D7}"/>
                </a:ext>
              </a:extLst>
            </p:cNvPr>
            <p:cNvSpPr txBox="1"/>
            <p:nvPr/>
          </p:nvSpPr>
          <p:spPr>
            <a:xfrm>
              <a:off x="695324" y="1261450"/>
              <a:ext cx="5534025" cy="707886"/>
            </a:xfrm>
            <a:prstGeom prst="rect">
              <a:avLst/>
            </a:prstGeom>
            <a:noFill/>
          </p:spPr>
          <p:txBody>
            <a:bodyPr wrap="square" rtlCol="0">
              <a:spAutoFit/>
            </a:bodyPr>
            <a:lstStyle/>
            <a:p>
              <a:pPr algn="ctr"/>
              <a:r>
                <a:rPr lang="en-US" sz="4000" b="1" dirty="0">
                  <a:solidFill>
                    <a:schemeClr val="bg1"/>
                  </a:solidFill>
                  <a:latin typeface="Alexandria" charset="0"/>
                </a:rPr>
                <a:t>Classification of Risk</a:t>
              </a:r>
            </a:p>
          </p:txBody>
        </p:sp>
      </p:grpSp>
      <p:sp>
        <p:nvSpPr>
          <p:cNvPr id="14" name="TextBox 13">
            <a:extLst>
              <a:ext uri="{FF2B5EF4-FFF2-40B4-BE49-F238E27FC236}">
                <a16:creationId xmlns:a16="http://schemas.microsoft.com/office/drawing/2014/main" xmlns="" id="{87257550-6B76-0921-6F03-193A15BDE0F1}"/>
              </a:ext>
            </a:extLst>
          </p:cNvPr>
          <p:cNvSpPr txBox="1"/>
          <p:nvPr/>
        </p:nvSpPr>
        <p:spPr>
          <a:xfrm>
            <a:off x="214040" y="2283257"/>
            <a:ext cx="11763919" cy="3356688"/>
          </a:xfrm>
          <a:prstGeom prst="rect">
            <a:avLst/>
          </a:prstGeom>
          <a:noFill/>
        </p:spPr>
        <p:txBody>
          <a:bodyPr wrap="square">
            <a:spAutoFit/>
          </a:bodyPr>
          <a:lstStyle/>
          <a:p>
            <a:pPr algn="l">
              <a:lnSpc>
                <a:spcPct val="150000"/>
              </a:lnSpc>
            </a:pPr>
            <a:r>
              <a:rPr lang="en-US" sz="2400" b="1" dirty="0">
                <a:solidFill>
                  <a:srgbClr val="0A1F61"/>
                </a:solidFill>
                <a:cs typeface="Tajawal ExtraBold" panose="00000800000000000000" pitchFamily="2" charset="-78"/>
              </a:rPr>
              <a:t>Finally</a:t>
            </a:r>
            <a:r>
              <a:rPr lang="en-US" sz="2000" b="1" dirty="0">
                <a:solidFill>
                  <a:srgbClr val="0A1F61"/>
                </a:solidFill>
                <a:cs typeface="Tajawal ExtraBold" panose="00000800000000000000" pitchFamily="2" charset="-78"/>
              </a:rPr>
              <a:t>, </a:t>
            </a:r>
            <a:r>
              <a:rPr lang="en-US" sz="2400" dirty="0">
                <a:solidFill>
                  <a:srgbClr val="0A1F61"/>
                </a:solidFill>
                <a:cs typeface="Tajawal ExtraBold" panose="00000800000000000000" pitchFamily="2" charset="-78"/>
              </a:rPr>
              <a:t>society may benefit from a speculative</a:t>
            </a:r>
            <a:r>
              <a:rPr lang="ar-YE" sz="2400" dirty="0">
                <a:solidFill>
                  <a:srgbClr val="0A1F61"/>
                </a:solidFill>
                <a:cs typeface="Tajawal ExtraBold" panose="00000800000000000000" pitchFamily="2" charset="-78"/>
              </a:rPr>
              <a:t> </a:t>
            </a:r>
            <a:r>
              <a:rPr lang="en-US" sz="2400" dirty="0">
                <a:solidFill>
                  <a:srgbClr val="0A1F61"/>
                </a:solidFill>
                <a:cs typeface="Tajawal ExtraBold" panose="00000800000000000000" pitchFamily="2" charset="-78"/>
              </a:rPr>
              <a:t>risk even though a loss occurs, but is harmed if a</a:t>
            </a:r>
            <a:r>
              <a:rPr lang="ar-YE" sz="2400" dirty="0">
                <a:solidFill>
                  <a:srgbClr val="0A1F61"/>
                </a:solidFill>
                <a:cs typeface="Tajawal ExtraBold" panose="00000800000000000000" pitchFamily="2" charset="-78"/>
              </a:rPr>
              <a:t> </a:t>
            </a:r>
            <a:r>
              <a:rPr lang="en-US" sz="2400" dirty="0">
                <a:solidFill>
                  <a:srgbClr val="0A1F61"/>
                </a:solidFill>
                <a:cs typeface="Tajawal ExtraBold" panose="00000800000000000000" pitchFamily="2" charset="-78"/>
              </a:rPr>
              <a:t>pure risk is present and a loss occurs. For example,</a:t>
            </a:r>
            <a:r>
              <a:rPr lang="ar-YE" sz="2400" dirty="0">
                <a:solidFill>
                  <a:srgbClr val="0A1F61"/>
                </a:solidFill>
                <a:cs typeface="Tajawal ExtraBold" panose="00000800000000000000" pitchFamily="2" charset="-78"/>
              </a:rPr>
              <a:t> </a:t>
            </a:r>
            <a:r>
              <a:rPr lang="en-US" sz="2400" dirty="0">
                <a:solidFill>
                  <a:srgbClr val="0A1F61"/>
                </a:solidFill>
                <a:cs typeface="Tajawal ExtraBold" panose="00000800000000000000" pitchFamily="2" charset="-78"/>
              </a:rPr>
              <a:t>a firm may develop new technology for producing</a:t>
            </a:r>
            <a:r>
              <a:rPr lang="ar-YE" sz="2400" dirty="0">
                <a:solidFill>
                  <a:srgbClr val="0A1F61"/>
                </a:solidFill>
                <a:cs typeface="Tajawal ExtraBold" panose="00000800000000000000" pitchFamily="2" charset="-78"/>
              </a:rPr>
              <a:t> </a:t>
            </a:r>
            <a:r>
              <a:rPr lang="en-US" sz="2400" dirty="0">
                <a:solidFill>
                  <a:srgbClr val="0A1F61"/>
                </a:solidFill>
                <a:cs typeface="Tajawal ExtraBold" panose="00000800000000000000" pitchFamily="2" charset="-78"/>
              </a:rPr>
              <a:t>inexpensive computers. As a result, some competitors</a:t>
            </a:r>
            <a:r>
              <a:rPr lang="ar-YE" sz="2400" dirty="0">
                <a:solidFill>
                  <a:srgbClr val="0A1F61"/>
                </a:solidFill>
                <a:cs typeface="Tajawal ExtraBold" panose="00000800000000000000" pitchFamily="2" charset="-78"/>
              </a:rPr>
              <a:t> </a:t>
            </a:r>
            <a:r>
              <a:rPr lang="en-US" sz="2400" dirty="0">
                <a:solidFill>
                  <a:srgbClr val="0A1F61"/>
                </a:solidFill>
                <a:cs typeface="Tajawal ExtraBold" panose="00000800000000000000" pitchFamily="2" charset="-78"/>
              </a:rPr>
              <a:t>may be forced into bankruptcy. Despite the</a:t>
            </a:r>
            <a:r>
              <a:rPr lang="ar-YE" sz="2400" dirty="0">
                <a:solidFill>
                  <a:srgbClr val="0A1F61"/>
                </a:solidFill>
                <a:cs typeface="Tajawal ExtraBold" panose="00000800000000000000" pitchFamily="2" charset="-78"/>
              </a:rPr>
              <a:t> </a:t>
            </a:r>
            <a:r>
              <a:rPr lang="en-US" sz="2400" dirty="0">
                <a:solidFill>
                  <a:srgbClr val="0A1F61"/>
                </a:solidFill>
                <a:cs typeface="Tajawal ExtraBold" panose="00000800000000000000" pitchFamily="2" charset="-78"/>
              </a:rPr>
              <a:t>bankruptcy, society benefits because the computers</a:t>
            </a:r>
            <a:r>
              <a:rPr lang="ar-YE" sz="2400" dirty="0">
                <a:solidFill>
                  <a:srgbClr val="0A1F61"/>
                </a:solidFill>
                <a:cs typeface="Tajawal ExtraBold" panose="00000800000000000000" pitchFamily="2" charset="-78"/>
              </a:rPr>
              <a:t> </a:t>
            </a:r>
            <a:r>
              <a:rPr lang="en-US" sz="2400" dirty="0">
                <a:solidFill>
                  <a:srgbClr val="0A1F61"/>
                </a:solidFill>
                <a:cs typeface="Tajawal ExtraBold" panose="00000800000000000000" pitchFamily="2" charset="-78"/>
              </a:rPr>
              <a:t>are produced at a lower cost. However, society normally</a:t>
            </a:r>
            <a:r>
              <a:rPr lang="ar-YE" sz="2400" dirty="0">
                <a:solidFill>
                  <a:srgbClr val="0A1F61"/>
                </a:solidFill>
                <a:cs typeface="Tajawal ExtraBold" panose="00000800000000000000" pitchFamily="2" charset="-78"/>
              </a:rPr>
              <a:t> </a:t>
            </a:r>
            <a:r>
              <a:rPr lang="en-US" sz="2400" dirty="0">
                <a:solidFill>
                  <a:srgbClr val="0A1F61"/>
                </a:solidFill>
                <a:cs typeface="Tajawal ExtraBold" panose="00000800000000000000" pitchFamily="2" charset="-78"/>
              </a:rPr>
              <a:t>does not benefit when a loss from a pure risk</a:t>
            </a:r>
            <a:r>
              <a:rPr lang="ar-YE" sz="2400" dirty="0">
                <a:solidFill>
                  <a:srgbClr val="0A1F61"/>
                </a:solidFill>
                <a:cs typeface="Tajawal ExtraBold" panose="00000800000000000000" pitchFamily="2" charset="-78"/>
              </a:rPr>
              <a:t> </a:t>
            </a:r>
            <a:r>
              <a:rPr lang="en-US" sz="2400" dirty="0">
                <a:solidFill>
                  <a:srgbClr val="0A1F61"/>
                </a:solidFill>
                <a:cs typeface="Tajawal ExtraBold" panose="00000800000000000000" pitchFamily="2" charset="-78"/>
              </a:rPr>
              <a:t>occurs, such as a flood or earthquake that destroys</a:t>
            </a:r>
            <a:r>
              <a:rPr lang="ar-YE" sz="2400" dirty="0">
                <a:solidFill>
                  <a:srgbClr val="0A1F61"/>
                </a:solidFill>
                <a:cs typeface="Tajawal ExtraBold" panose="00000800000000000000" pitchFamily="2" charset="-78"/>
              </a:rPr>
              <a:t> </a:t>
            </a:r>
            <a:r>
              <a:rPr lang="en-US" sz="2400" dirty="0">
                <a:solidFill>
                  <a:srgbClr val="0A1F61"/>
                </a:solidFill>
                <a:cs typeface="Tajawal ExtraBold" panose="00000800000000000000" pitchFamily="2" charset="-78"/>
              </a:rPr>
              <a:t>a town or area.</a:t>
            </a:r>
          </a:p>
        </p:txBody>
      </p:sp>
    </p:spTree>
    <p:extLst>
      <p:ext uri="{BB962C8B-B14F-4D97-AF65-F5344CB8AC3E}">
        <p14:creationId xmlns:p14="http://schemas.microsoft.com/office/powerpoint/2010/main" val="36248961"/>
      </p:ext>
    </p:extLst>
  </p:cSld>
  <p:clrMapOvr>
    <a:masterClrMapping/>
  </p:clrMapOvr>
  <mc:AlternateContent xmlns:mc="http://schemas.openxmlformats.org/markup-compatibility/2006" xmlns:p14="http://schemas.microsoft.com/office/powerpoint/2010/main">
    <mc:Choice Requires="p14">
      <p:transition spd="slow" p14:dur="2000" advTm="164450"/>
    </mc:Choice>
    <mc:Fallback xmlns="">
      <p:transition spd="slow" advTm="164450"/>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p:cNvSpPr txBox="1"/>
          <p:nvPr/>
        </p:nvSpPr>
        <p:spPr>
          <a:xfrm>
            <a:off x="9176424" y="6377468"/>
            <a:ext cx="2616200" cy="400110"/>
          </a:xfrm>
          <a:prstGeom prst="rect">
            <a:avLst/>
          </a:prstGeom>
          <a:noFill/>
        </p:spPr>
        <p:txBody>
          <a:bodyPr wrap="square" rtlCol="0">
            <a:spAutoFit/>
          </a:bodyPr>
          <a:lstStyle/>
          <a:p>
            <a:pPr algn="ctr"/>
            <a:r>
              <a:rPr lang="en-US" sz="2000" b="1" dirty="0"/>
              <a:t>www.midocean.ae</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grpSp>
        <p:nvGrpSpPr>
          <p:cNvPr id="7" name="Group 6">
            <a:extLst>
              <a:ext uri="{FF2B5EF4-FFF2-40B4-BE49-F238E27FC236}">
                <a16:creationId xmlns:a16="http://schemas.microsoft.com/office/drawing/2014/main" xmlns="" id="{19ADFE23-D488-A217-B33F-3C7D4083321A}"/>
              </a:ext>
            </a:extLst>
          </p:cNvPr>
          <p:cNvGrpSpPr/>
          <p:nvPr/>
        </p:nvGrpSpPr>
        <p:grpSpPr>
          <a:xfrm>
            <a:off x="2767865" y="746696"/>
            <a:ext cx="5604610" cy="732206"/>
            <a:chOff x="624740" y="1261450"/>
            <a:chExt cx="5604610" cy="732206"/>
          </a:xfrm>
        </p:grpSpPr>
        <p:sp>
          <p:nvSpPr>
            <p:cNvPr id="11" name="Rectangle 10"/>
            <p:cNvSpPr/>
            <p:nvPr/>
          </p:nvSpPr>
          <p:spPr>
            <a:xfrm>
              <a:off x="624740" y="1263262"/>
              <a:ext cx="5604610" cy="730394"/>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3" name="TextBox 2">
              <a:extLst>
                <a:ext uri="{FF2B5EF4-FFF2-40B4-BE49-F238E27FC236}">
                  <a16:creationId xmlns:a16="http://schemas.microsoft.com/office/drawing/2014/main" xmlns="" id="{8C9C6905-96B6-3DD2-F43C-9F4FB4B473D7}"/>
                </a:ext>
              </a:extLst>
            </p:cNvPr>
            <p:cNvSpPr txBox="1"/>
            <p:nvPr/>
          </p:nvSpPr>
          <p:spPr>
            <a:xfrm>
              <a:off x="695324" y="1261450"/>
              <a:ext cx="5534025" cy="707886"/>
            </a:xfrm>
            <a:prstGeom prst="rect">
              <a:avLst/>
            </a:prstGeom>
            <a:noFill/>
          </p:spPr>
          <p:txBody>
            <a:bodyPr wrap="square" rtlCol="0">
              <a:spAutoFit/>
            </a:bodyPr>
            <a:lstStyle/>
            <a:p>
              <a:pPr algn="ctr"/>
              <a:r>
                <a:rPr lang="en-US" sz="4000" b="1" dirty="0">
                  <a:solidFill>
                    <a:schemeClr val="bg1"/>
                  </a:solidFill>
                  <a:latin typeface="Alexandria" charset="0"/>
                </a:rPr>
                <a:t>Classification of Risk</a:t>
              </a:r>
            </a:p>
          </p:txBody>
        </p:sp>
      </p:grpSp>
      <p:sp>
        <p:nvSpPr>
          <p:cNvPr id="14" name="TextBox 13">
            <a:extLst>
              <a:ext uri="{FF2B5EF4-FFF2-40B4-BE49-F238E27FC236}">
                <a16:creationId xmlns:a16="http://schemas.microsoft.com/office/drawing/2014/main" xmlns="" id="{87257550-6B76-0921-6F03-193A15BDE0F1}"/>
              </a:ext>
            </a:extLst>
          </p:cNvPr>
          <p:cNvSpPr txBox="1"/>
          <p:nvPr/>
        </p:nvSpPr>
        <p:spPr>
          <a:xfrm>
            <a:off x="214040" y="2283257"/>
            <a:ext cx="11763919" cy="3913059"/>
          </a:xfrm>
          <a:prstGeom prst="rect">
            <a:avLst/>
          </a:prstGeom>
          <a:noFill/>
        </p:spPr>
        <p:txBody>
          <a:bodyPr wrap="square">
            <a:spAutoFit/>
          </a:bodyPr>
          <a:lstStyle/>
          <a:p>
            <a:pPr algn="l">
              <a:lnSpc>
                <a:spcPct val="150000"/>
              </a:lnSpc>
            </a:pPr>
            <a:r>
              <a:rPr lang="en-US" sz="2400" b="1" i="0" u="none" strike="noStrike" baseline="0" dirty="0">
                <a:latin typeface="QuaySansITCPro-Medium"/>
              </a:rPr>
              <a:t>Diversifiable Risk and Nondiversifiable Risk</a:t>
            </a:r>
            <a:endParaRPr lang="ar-YE" sz="2400" b="1" i="0" u="none" strike="noStrike" baseline="0" dirty="0">
              <a:latin typeface="QuaySansITCPro-Medium"/>
            </a:endParaRPr>
          </a:p>
          <a:p>
            <a:pPr algn="l">
              <a:lnSpc>
                <a:spcPct val="150000"/>
              </a:lnSpc>
            </a:pPr>
            <a:r>
              <a:rPr lang="ar-YE" sz="2400" b="0" i="0" u="none" strike="noStrike" baseline="0" dirty="0">
                <a:solidFill>
                  <a:srgbClr val="00FFFF"/>
                </a:solidFill>
                <a:latin typeface="QuaySansITCPro-Medium"/>
              </a:rPr>
              <a:t>:</a:t>
            </a:r>
            <a:r>
              <a:rPr lang="en-US" sz="2400" dirty="0">
                <a:solidFill>
                  <a:srgbClr val="0A1F61"/>
                </a:solidFill>
                <a:cs typeface="Tajawal ExtraBold" panose="00000800000000000000" pitchFamily="2" charset="-78"/>
              </a:rPr>
              <a:t>Diversifiable risk is a risk that affects only individuals or small groups and not the entire</a:t>
            </a:r>
            <a:r>
              <a:rPr lang="ar-YE" sz="2400" dirty="0">
                <a:solidFill>
                  <a:srgbClr val="0A1F61"/>
                </a:solidFill>
                <a:cs typeface="Tajawal ExtraBold" panose="00000800000000000000" pitchFamily="2" charset="-78"/>
              </a:rPr>
              <a:t> </a:t>
            </a:r>
            <a:r>
              <a:rPr lang="en-US" sz="2400" dirty="0">
                <a:solidFill>
                  <a:srgbClr val="0A1F61"/>
                </a:solidFill>
                <a:cs typeface="Tajawal ExtraBold" panose="00000800000000000000" pitchFamily="2" charset="-78"/>
              </a:rPr>
              <a:t>economy. It is a risk</a:t>
            </a:r>
            <a:r>
              <a:rPr lang="ar-YE" sz="2400" dirty="0">
                <a:solidFill>
                  <a:srgbClr val="0A1F61"/>
                </a:solidFill>
                <a:cs typeface="Tajawal ExtraBold" panose="00000800000000000000" pitchFamily="2" charset="-78"/>
              </a:rPr>
              <a:t> </a:t>
            </a:r>
            <a:r>
              <a:rPr lang="en-US" sz="2400" dirty="0">
                <a:solidFill>
                  <a:srgbClr val="0A1F61"/>
                </a:solidFill>
                <a:cs typeface="Tajawal ExtraBold" panose="00000800000000000000" pitchFamily="2" charset="-78"/>
              </a:rPr>
              <a:t>that can be reduced or eliminated by diversification.</a:t>
            </a:r>
            <a:r>
              <a:rPr lang="ar-YE" sz="2400" dirty="0">
                <a:solidFill>
                  <a:srgbClr val="0A1F61"/>
                </a:solidFill>
                <a:cs typeface="Tajawal ExtraBold" panose="00000800000000000000" pitchFamily="2" charset="-78"/>
              </a:rPr>
              <a:t> </a:t>
            </a:r>
            <a:r>
              <a:rPr lang="en-US" sz="2400" dirty="0">
                <a:solidFill>
                  <a:srgbClr val="0A1F61"/>
                </a:solidFill>
                <a:cs typeface="Tajawal ExtraBold" panose="00000800000000000000" pitchFamily="2" charset="-78"/>
              </a:rPr>
              <a:t>For example, a diversified portfolio of stocks, bonds,</a:t>
            </a:r>
            <a:r>
              <a:rPr lang="ar-YE" sz="2400" dirty="0">
                <a:solidFill>
                  <a:srgbClr val="0A1F61"/>
                </a:solidFill>
                <a:cs typeface="Tajawal ExtraBold" panose="00000800000000000000" pitchFamily="2" charset="-78"/>
              </a:rPr>
              <a:t> </a:t>
            </a:r>
            <a:r>
              <a:rPr lang="en-US" sz="2400" dirty="0">
                <a:solidFill>
                  <a:srgbClr val="0A1F61"/>
                </a:solidFill>
                <a:cs typeface="Tajawal ExtraBold" panose="00000800000000000000" pitchFamily="2" charset="-78"/>
              </a:rPr>
              <a:t>and certificates of deposit (CDs) is less risky than a</a:t>
            </a:r>
          </a:p>
          <a:p>
            <a:pPr algn="l">
              <a:lnSpc>
                <a:spcPct val="150000"/>
              </a:lnSpc>
            </a:pPr>
            <a:r>
              <a:rPr lang="en-US" sz="2400" dirty="0">
                <a:solidFill>
                  <a:srgbClr val="0A1F61"/>
                </a:solidFill>
                <a:cs typeface="Tajawal ExtraBold" panose="00000800000000000000" pitchFamily="2" charset="-78"/>
              </a:rPr>
              <a:t>portfolio that is 100 percent invested in common</a:t>
            </a:r>
            <a:r>
              <a:rPr lang="ar-YE" sz="2400" dirty="0">
                <a:solidFill>
                  <a:srgbClr val="0A1F61"/>
                </a:solidFill>
                <a:cs typeface="Tajawal ExtraBold" panose="00000800000000000000" pitchFamily="2" charset="-78"/>
              </a:rPr>
              <a:t> </a:t>
            </a:r>
            <a:r>
              <a:rPr lang="en-US" sz="2400" dirty="0">
                <a:solidFill>
                  <a:srgbClr val="0A1F61"/>
                </a:solidFill>
                <a:cs typeface="Tajawal ExtraBold" panose="00000800000000000000" pitchFamily="2" charset="-78"/>
              </a:rPr>
              <a:t>stocks. Losses on one type of investment, say stocks,</a:t>
            </a:r>
            <a:r>
              <a:rPr lang="ar-YE" sz="2400" dirty="0">
                <a:solidFill>
                  <a:srgbClr val="0A1F61"/>
                </a:solidFill>
                <a:cs typeface="Tajawal ExtraBold" panose="00000800000000000000" pitchFamily="2" charset="-78"/>
              </a:rPr>
              <a:t> </a:t>
            </a:r>
            <a:r>
              <a:rPr lang="en-US" sz="2400" dirty="0">
                <a:solidFill>
                  <a:srgbClr val="0A1F61"/>
                </a:solidFill>
                <a:cs typeface="Tajawal ExtraBold" panose="00000800000000000000" pitchFamily="2" charset="-78"/>
              </a:rPr>
              <a:t>may be offset by gains from bonds and CDs</a:t>
            </a:r>
            <a:endParaRPr lang="ar-YE" sz="2400" dirty="0">
              <a:solidFill>
                <a:srgbClr val="0A1F61"/>
              </a:solidFill>
              <a:cs typeface="Tajawal ExtraBold" panose="00000800000000000000" pitchFamily="2" charset="-78"/>
            </a:endParaRPr>
          </a:p>
          <a:p>
            <a:pPr algn="l">
              <a:lnSpc>
                <a:spcPct val="150000"/>
              </a:lnSpc>
            </a:pPr>
            <a:endParaRPr lang="en-US" sz="2400" dirty="0">
              <a:solidFill>
                <a:srgbClr val="0A1F61"/>
              </a:solidFill>
              <a:cs typeface="Tajawal ExtraBold" panose="00000800000000000000" pitchFamily="2" charset="-78"/>
            </a:endParaRPr>
          </a:p>
        </p:txBody>
      </p:sp>
    </p:spTree>
    <p:extLst>
      <p:ext uri="{BB962C8B-B14F-4D97-AF65-F5344CB8AC3E}">
        <p14:creationId xmlns:p14="http://schemas.microsoft.com/office/powerpoint/2010/main" val="1012419465"/>
      </p:ext>
    </p:extLst>
  </p:cSld>
  <p:clrMapOvr>
    <a:masterClrMapping/>
  </p:clrMapOvr>
  <mc:AlternateContent xmlns:mc="http://schemas.openxmlformats.org/markup-compatibility/2006" xmlns:p14="http://schemas.microsoft.com/office/powerpoint/2010/main">
    <mc:Choice Requires="p14">
      <p:transition spd="slow" p14:dur="2000" advTm="220846"/>
    </mc:Choice>
    <mc:Fallback xmlns="">
      <p:transition spd="slow" advTm="220846"/>
    </mc:Fallback>
  </mc:AlternateContent>
  <p:extLst>
    <p:ext uri="{3A86A75C-4F4B-4683-9AE1-C65F6400EC91}">
      <p14:laserTraceLst xmlns:p14="http://schemas.microsoft.com/office/powerpoint/2010/main">
        <p14:tracePtLst>
          <p14:tracePt t="24175" x="3740150" y="6324600"/>
          <p14:tracePt t="24289" x="4154488" y="6373813"/>
          <p14:tracePt t="24297" x="4783138" y="5922963"/>
          <p14:tracePt t="24312" x="5335588" y="5507038"/>
          <p14:tracePt t="24329" x="6321425" y="4818063"/>
          <p14:tracePt t="24346" x="7018338" y="4275138"/>
          <p14:tracePt t="24347" x="7340600" y="4044950"/>
          <p14:tracePt t="24362" x="7637463" y="3824288"/>
          <p14:tracePt t="24378" x="8301038" y="3279775"/>
          <p14:tracePt t="24395" x="8496300" y="3101975"/>
          <p14:tracePt t="24412" x="8572500" y="3008313"/>
          <p14:tracePt t="24428" x="8597900" y="2982913"/>
          <p14:tracePt t="24445" x="8640763" y="2974975"/>
          <p14:tracePt t="24462" x="8658225" y="2965450"/>
          <p14:tracePt t="24479" x="8716963" y="2965450"/>
          <p14:tracePt t="24496" x="8810625" y="2957513"/>
          <p14:tracePt t="24512" x="8921750" y="2957513"/>
          <p14:tracePt t="24528" x="9064625" y="2957513"/>
          <p14:tracePt t="24546" x="9226550" y="2990850"/>
          <p14:tracePt t="24547" x="9328150" y="3016250"/>
          <p14:tracePt t="24562" x="9405938" y="3059113"/>
          <p14:tracePt t="24563" x="9540875" y="3119438"/>
          <p14:tracePt t="24579" x="9745663" y="3211513"/>
          <p14:tracePt t="24595" x="9923463" y="3289300"/>
          <p14:tracePt t="24612" x="10034588" y="3340100"/>
          <p14:tracePt t="24628" x="10050463" y="3348038"/>
          <p14:tracePt t="24699" x="10059988" y="3348038"/>
          <p14:tracePt t="24708" x="10059988" y="3365500"/>
          <p14:tracePt t="24714" x="10034588" y="3382963"/>
          <p14:tracePt t="24730" x="9956800" y="3416300"/>
          <p14:tracePt t="24731" x="9898063" y="3424238"/>
          <p14:tracePt t="24747" x="9753600" y="3467100"/>
          <p14:tracePt t="24764" x="9617075" y="3509963"/>
          <p14:tracePt t="24778" x="9498013" y="3527425"/>
          <p14:tracePt t="24795" x="9363075" y="3535363"/>
          <p14:tracePt t="24812" x="9218613" y="3535363"/>
          <p14:tracePt t="24828" x="9048750" y="3568700"/>
          <p14:tracePt t="24845" x="8836025" y="3594100"/>
          <p14:tracePt t="24862" x="8589963" y="3629025"/>
          <p14:tracePt t="24879" x="8359775" y="3671888"/>
          <p14:tracePt t="24896" x="8174038" y="3687763"/>
          <p14:tracePt t="24898" x="8088313" y="3697288"/>
          <p14:tracePt t="24915" x="7875588" y="3730625"/>
          <p14:tracePt t="24928" x="7773988" y="3738563"/>
          <p14:tracePt t="24947" x="7518400" y="3738563"/>
          <p14:tracePt t="24963" x="7400925" y="3738563"/>
          <p14:tracePt t="24979" x="7239000" y="3730625"/>
          <p14:tracePt t="24996" x="7069138" y="3705225"/>
          <p14:tracePt t="25014" x="6873875" y="3705225"/>
          <p14:tracePt t="25030" x="6643688" y="3705225"/>
          <p14:tracePt t="25046" x="6338888" y="3705225"/>
          <p14:tracePt t="25063" x="5964238" y="3705225"/>
          <p14:tracePt t="25078" x="5591175" y="3705225"/>
          <p14:tracePt t="25096" x="5335588" y="3705225"/>
          <p14:tracePt t="25114" x="5064125" y="3705225"/>
          <p14:tracePt t="25131" x="4894263" y="3705225"/>
          <p14:tracePt t="25146" x="4699000" y="3705225"/>
          <p14:tracePt t="25168" x="4468813" y="3705225"/>
          <p14:tracePt t="25170" x="4359275" y="3687763"/>
          <p14:tracePt t="25181" x="4256088" y="3687763"/>
          <p14:tracePt t="25195" x="4060825" y="3687763"/>
          <p14:tracePt t="25213" x="3900488" y="3687763"/>
          <p14:tracePt t="25228" x="3687763" y="3687763"/>
          <p14:tracePt t="25245" x="3398838" y="3687763"/>
          <p14:tracePt t="25262" x="3049588" y="3687763"/>
          <p14:tracePt t="25278" x="2752725" y="3687763"/>
          <p14:tracePt t="25295" x="2532063" y="3687763"/>
          <p14:tracePt t="25312" x="2370138" y="3687763"/>
          <p14:tracePt t="25328" x="2301875" y="3687763"/>
          <p14:tracePt t="25346" x="2243138" y="3687763"/>
          <p14:tracePt t="25347" x="2208213" y="3687763"/>
          <p14:tracePt t="25362" x="2182813" y="3687763"/>
          <p14:tracePt t="25363" x="2166938" y="3687763"/>
          <p14:tracePt t="25378" x="2149475" y="3687763"/>
          <p14:tracePt t="25395" x="2116138" y="3687763"/>
          <p14:tracePt t="25397" x="2106613" y="3687763"/>
          <p14:tracePt t="25412" x="2090738" y="3697288"/>
          <p14:tracePt t="25430" x="2055813" y="3705225"/>
          <p14:tracePt t="25447" x="2055813" y="3713163"/>
          <p14:tracePt t="27866" x="2055813" y="3722688"/>
          <p14:tracePt t="27891" x="2055813" y="3730625"/>
          <p14:tracePt t="27915" x="2055813" y="3738563"/>
          <p14:tracePt t="27930" x="2055813" y="3756025"/>
          <p14:tracePt t="27954" x="2055813" y="3781425"/>
          <p14:tracePt t="27970" x="2065338" y="3790950"/>
          <p14:tracePt t="27978" x="2073275" y="3816350"/>
          <p14:tracePt t="27986" x="2073275" y="3824288"/>
          <p14:tracePt t="27995" x="2081213" y="3824288"/>
          <p14:tracePt t="28010" x="2081213" y="3832225"/>
          <p14:tracePt t="28027" x="2090738" y="3849688"/>
          <p14:tracePt t="28044" x="2106613" y="3857625"/>
          <p14:tracePt t="28060" x="2106613" y="3867150"/>
          <p14:tracePt t="28077" x="2116138" y="3883025"/>
          <p14:tracePt t="28093" x="2124075" y="3892550"/>
          <p14:tracePt t="28114" x="2132013" y="3900488"/>
          <p14:tracePt t="28130" x="2132013" y="3917950"/>
          <p14:tracePt t="28143" x="2132013" y="3925888"/>
          <p14:tracePt t="28160" x="2166938" y="3960813"/>
          <p14:tracePt t="28177" x="2174875" y="3968750"/>
          <p14:tracePt t="28195" x="2182813" y="3986213"/>
          <p14:tracePt t="28211" x="2192338" y="3994150"/>
          <p14:tracePt t="28228" x="2200275" y="4011613"/>
          <p14:tracePt t="28244" x="2208213" y="4011613"/>
          <p14:tracePt t="28260" x="2225675" y="4052888"/>
          <p14:tracePt t="28277" x="2243138" y="4079875"/>
          <p14:tracePt t="28293" x="2268538" y="4105275"/>
          <p14:tracePt t="28310" x="2276475" y="4121150"/>
          <p14:tracePt t="28329" x="2293938" y="4130675"/>
          <p14:tracePt t="28355" x="2293938" y="4138613"/>
          <p14:tracePt t="28380" x="2311400" y="4156075"/>
          <p14:tracePt t="28570" x="2319338" y="4156075"/>
          <p14:tracePt t="69259" x="2327275" y="4156075"/>
          <p14:tracePt t="69266" x="2344738" y="4156075"/>
          <p14:tracePt t="69276" x="2370138" y="4130675"/>
          <p14:tracePt t="69292" x="2395538" y="4070350"/>
          <p14:tracePt t="69309" x="2413000" y="4052888"/>
          <p14:tracePt t="69346" x="2430463" y="4052888"/>
          <p14:tracePt t="69355" x="2438400" y="4052888"/>
          <p14:tracePt t="69363" x="2481263" y="4095750"/>
          <p14:tracePt t="69376" x="2532063" y="4146550"/>
          <p14:tracePt t="69392" x="2574925" y="4189413"/>
          <p14:tracePt t="69408" x="2582863" y="4206875"/>
          <p14:tracePt t="69426" x="2616200" y="4249738"/>
          <p14:tracePt t="69427" x="2625725" y="4265613"/>
          <p14:tracePt t="69442" x="2659063" y="4300538"/>
          <p14:tracePt t="69458" x="2770188" y="4394200"/>
          <p14:tracePt t="69475" x="2828925" y="4445000"/>
          <p14:tracePt t="69492" x="2863850" y="4470400"/>
          <p14:tracePt t="69509" x="2889250" y="4486275"/>
          <p14:tracePt t="69526" x="2998788" y="4572000"/>
          <p14:tracePt t="69542" x="3219450" y="4852988"/>
          <p14:tracePt t="69559" x="3559175" y="5132388"/>
          <p14:tracePt t="69576" x="3976688" y="5446713"/>
          <p14:tracePt t="69592" x="4291013" y="5641975"/>
          <p14:tracePt t="69609" x="4494213" y="5735638"/>
          <p14:tracePt t="69627" x="4749800" y="5821363"/>
          <p14:tracePt t="69644" x="4902200" y="5889625"/>
          <p14:tracePt t="69658" x="5021263" y="5932488"/>
          <p14:tracePt t="69676" x="5038725" y="5932488"/>
          <p14:tracePt t="70043" x="5122863" y="5932488"/>
          <p14:tracePt t="70050" x="5318125" y="5932488"/>
          <p14:tracePt t="70058" x="5581650" y="5932488"/>
          <p14:tracePt t="70076" x="5786438" y="5932488"/>
          <p14:tracePt t="70077" x="5938838" y="5932488"/>
          <p14:tracePt t="70092" x="6108700" y="5932488"/>
          <p14:tracePt t="70109" x="6194425" y="5932488"/>
          <p14:tracePt t="70125" x="6286500" y="5922963"/>
          <p14:tracePt t="70142" x="6354763" y="5915025"/>
          <p14:tracePt t="70158" x="6397625" y="5889625"/>
          <p14:tracePt t="70175" x="6456363" y="5864225"/>
          <p14:tracePt t="70192" x="6584950" y="5838825"/>
          <p14:tracePt t="70209" x="6754813" y="5829300"/>
          <p14:tracePt t="70227" x="6848475" y="5829300"/>
          <p14:tracePt t="70307" x="6864350" y="5829300"/>
          <p14:tracePt t="70330" x="6873875" y="5829300"/>
          <p14:tracePt t="70346" x="6881813" y="5829300"/>
          <p14:tracePt t="70355" x="6899275" y="5829300"/>
          <p14:tracePt t="70362" x="6907213" y="5838825"/>
          <p14:tracePt t="70375" x="6932613" y="5838825"/>
          <p14:tracePt t="70391" x="6942138" y="5846763"/>
          <p14:tracePt t="70408" x="6967538" y="5854700"/>
          <p14:tracePt t="70425" x="6983413" y="5864225"/>
          <p14:tracePt t="70443" x="6992938" y="5864225"/>
          <p14:tracePt t="70458" x="7000875" y="5864225"/>
          <p14:tracePt t="70498" x="7008813" y="5872163"/>
          <p14:tracePt t="219691" x="6975475" y="5872163"/>
          <p14:tracePt t="219697" x="6643688" y="5651500"/>
          <p14:tracePt t="219709" x="6007100" y="5124450"/>
          <p14:tracePt t="219725" x="4791075" y="4197350"/>
          <p14:tracePt t="219743" x="3967163" y="3738563"/>
          <p14:tracePt t="219758" x="3678238" y="3527425"/>
          <p14:tracePt t="219777" x="3636963" y="3475038"/>
          <p14:tracePt t="219778" x="3627438" y="3467100"/>
          <p14:tracePt t="219923" x="3713163" y="3424238"/>
          <p14:tracePt t="219930" x="3832225" y="3373438"/>
          <p14:tracePt t="219942" x="4078288" y="3289300"/>
          <p14:tracePt t="219959" x="4570413" y="2974975"/>
          <p14:tracePt t="219976" x="4681538" y="2752725"/>
          <p14:tracePt t="219979" x="4681538" y="2532063"/>
          <p14:tracePt t="219994" x="4425950" y="1487488"/>
          <p14:tracePt t="220009" x="3636963" y="119063"/>
        </p14:tracePtLst>
      </p14:laserTraceLst>
    </p:ext>
  </p:extLs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p:cNvSpPr txBox="1"/>
          <p:nvPr/>
        </p:nvSpPr>
        <p:spPr>
          <a:xfrm>
            <a:off x="9176424" y="6377468"/>
            <a:ext cx="2616200" cy="400110"/>
          </a:xfrm>
          <a:prstGeom prst="rect">
            <a:avLst/>
          </a:prstGeom>
          <a:noFill/>
        </p:spPr>
        <p:txBody>
          <a:bodyPr wrap="square" rtlCol="0">
            <a:spAutoFit/>
          </a:bodyPr>
          <a:lstStyle/>
          <a:p>
            <a:pPr algn="ctr"/>
            <a:r>
              <a:rPr lang="en-US" sz="2000" b="1" dirty="0"/>
              <a:t>www.midocean.ae</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grpSp>
        <p:nvGrpSpPr>
          <p:cNvPr id="7" name="Group 6">
            <a:extLst>
              <a:ext uri="{FF2B5EF4-FFF2-40B4-BE49-F238E27FC236}">
                <a16:creationId xmlns:a16="http://schemas.microsoft.com/office/drawing/2014/main" xmlns="" id="{19ADFE23-D488-A217-B33F-3C7D4083321A}"/>
              </a:ext>
            </a:extLst>
          </p:cNvPr>
          <p:cNvGrpSpPr/>
          <p:nvPr/>
        </p:nvGrpSpPr>
        <p:grpSpPr>
          <a:xfrm>
            <a:off x="2767865" y="746696"/>
            <a:ext cx="5604610" cy="732206"/>
            <a:chOff x="624740" y="1261450"/>
            <a:chExt cx="5604610" cy="732206"/>
          </a:xfrm>
        </p:grpSpPr>
        <p:sp>
          <p:nvSpPr>
            <p:cNvPr id="11" name="Rectangle 10"/>
            <p:cNvSpPr/>
            <p:nvPr/>
          </p:nvSpPr>
          <p:spPr>
            <a:xfrm>
              <a:off x="624740" y="1263262"/>
              <a:ext cx="5604610" cy="730394"/>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3" name="TextBox 2">
              <a:extLst>
                <a:ext uri="{FF2B5EF4-FFF2-40B4-BE49-F238E27FC236}">
                  <a16:creationId xmlns:a16="http://schemas.microsoft.com/office/drawing/2014/main" xmlns="" id="{8C9C6905-96B6-3DD2-F43C-9F4FB4B473D7}"/>
                </a:ext>
              </a:extLst>
            </p:cNvPr>
            <p:cNvSpPr txBox="1"/>
            <p:nvPr/>
          </p:nvSpPr>
          <p:spPr>
            <a:xfrm>
              <a:off x="695324" y="1261450"/>
              <a:ext cx="5534025" cy="707886"/>
            </a:xfrm>
            <a:prstGeom prst="rect">
              <a:avLst/>
            </a:prstGeom>
            <a:noFill/>
          </p:spPr>
          <p:txBody>
            <a:bodyPr wrap="square" rtlCol="0">
              <a:spAutoFit/>
            </a:bodyPr>
            <a:lstStyle/>
            <a:p>
              <a:pPr algn="ctr"/>
              <a:r>
                <a:rPr lang="en-US" sz="4000" b="1" dirty="0">
                  <a:solidFill>
                    <a:schemeClr val="bg1"/>
                  </a:solidFill>
                  <a:latin typeface="Alexandria" charset="0"/>
                </a:rPr>
                <a:t>Classification of Risk</a:t>
              </a:r>
            </a:p>
          </p:txBody>
        </p:sp>
      </p:grpSp>
      <p:sp>
        <p:nvSpPr>
          <p:cNvPr id="14" name="TextBox 13">
            <a:extLst>
              <a:ext uri="{FF2B5EF4-FFF2-40B4-BE49-F238E27FC236}">
                <a16:creationId xmlns:a16="http://schemas.microsoft.com/office/drawing/2014/main" xmlns="" id="{87257550-6B76-0921-6F03-193A15BDE0F1}"/>
              </a:ext>
            </a:extLst>
          </p:cNvPr>
          <p:cNvSpPr txBox="1"/>
          <p:nvPr/>
        </p:nvSpPr>
        <p:spPr>
          <a:xfrm>
            <a:off x="180431" y="1478902"/>
            <a:ext cx="11763919" cy="5572679"/>
          </a:xfrm>
          <a:prstGeom prst="rect">
            <a:avLst/>
          </a:prstGeom>
          <a:noFill/>
        </p:spPr>
        <p:txBody>
          <a:bodyPr wrap="square">
            <a:spAutoFit/>
          </a:bodyPr>
          <a:lstStyle/>
          <a:p>
            <a:pPr algn="l">
              <a:lnSpc>
                <a:spcPct val="150000"/>
              </a:lnSpc>
            </a:pPr>
            <a:r>
              <a:rPr lang="en-US" sz="2400" b="1" i="0" u="none" strike="noStrike" baseline="0" dirty="0">
                <a:latin typeface="QuaySansITCPro-Medium"/>
              </a:rPr>
              <a:t>Diversifiable Risk and Nondiversifiable Risk</a:t>
            </a:r>
            <a:endParaRPr lang="ar-YE" sz="2400" b="1" i="0" u="none" strike="noStrike" baseline="0" dirty="0">
              <a:solidFill>
                <a:srgbClr val="0A1F61"/>
              </a:solidFill>
              <a:latin typeface="QuaySansITCPro-Medium"/>
              <a:cs typeface="Tajawal ExtraBold" panose="00000800000000000000" pitchFamily="2" charset="-78"/>
            </a:endParaRPr>
          </a:p>
          <a:p>
            <a:pPr algn="l">
              <a:lnSpc>
                <a:spcPct val="150000"/>
              </a:lnSpc>
            </a:pPr>
            <a:r>
              <a:rPr lang="en-US" sz="2400" i="0" u="none" strike="noStrike" baseline="0" dirty="0">
                <a:latin typeface="QuaySansITCPro-Medium"/>
              </a:rPr>
              <a:t>In contrast, </a:t>
            </a:r>
            <a:r>
              <a:rPr lang="en-US" sz="2400" i="0" u="none" strike="noStrike" baseline="0" dirty="0" err="1">
                <a:latin typeface="QuaySansITCPro-Medium"/>
              </a:rPr>
              <a:t>nondiversifiable</a:t>
            </a:r>
            <a:r>
              <a:rPr lang="en-US" sz="2400" i="0" u="none" strike="noStrike" baseline="0" dirty="0">
                <a:latin typeface="QuaySansITCPro-Medium"/>
              </a:rPr>
              <a:t> risk is a risk that</a:t>
            </a:r>
            <a:r>
              <a:rPr lang="ar-YE" sz="2400" i="0" u="none" strike="noStrike" baseline="0" dirty="0">
                <a:latin typeface="QuaySansITCPro-Medium"/>
              </a:rPr>
              <a:t> </a:t>
            </a:r>
            <a:r>
              <a:rPr lang="en-US" sz="2400" i="0" u="none" strike="noStrike" baseline="0" dirty="0">
                <a:latin typeface="QuaySansITCPro-Medium"/>
              </a:rPr>
              <a:t>affects the entire economy or large numbers of persons</a:t>
            </a:r>
            <a:r>
              <a:rPr lang="ar-YE" sz="2400" i="0" u="none" strike="noStrike" baseline="0" dirty="0">
                <a:latin typeface="QuaySansITCPro-Medium"/>
              </a:rPr>
              <a:t> </a:t>
            </a:r>
            <a:r>
              <a:rPr lang="en-US" sz="2400" i="0" u="none" strike="noStrike" baseline="0" dirty="0">
                <a:latin typeface="QuaySansITCPro-Medium"/>
              </a:rPr>
              <a:t>or groups within the economy. It is a risk that</a:t>
            </a:r>
            <a:r>
              <a:rPr lang="ar-YE" sz="2400" i="0" u="none" strike="noStrike" baseline="0" dirty="0">
                <a:latin typeface="QuaySansITCPro-Medium"/>
              </a:rPr>
              <a:t> </a:t>
            </a:r>
            <a:r>
              <a:rPr lang="en-US" sz="2400" i="0" u="none" strike="noStrike" baseline="0" dirty="0">
                <a:latin typeface="QuaySansITCPro-Medium"/>
              </a:rPr>
              <a:t>cannot be eliminated or reduced by diversification.</a:t>
            </a:r>
          </a:p>
          <a:p>
            <a:pPr algn="l">
              <a:lnSpc>
                <a:spcPct val="150000"/>
              </a:lnSpc>
            </a:pPr>
            <a:r>
              <a:rPr lang="en-US" sz="2400" i="0" u="none" strike="noStrike" baseline="0" dirty="0">
                <a:latin typeface="QuaySansITCPro-Medium"/>
              </a:rPr>
              <a:t>Examples include rapid inflation, cyclical unemployment,</a:t>
            </a:r>
            <a:r>
              <a:rPr lang="ar-YE" sz="2400" i="0" u="none" strike="noStrike" baseline="0" dirty="0">
                <a:latin typeface="QuaySansITCPro-Medium"/>
              </a:rPr>
              <a:t> </a:t>
            </a:r>
            <a:r>
              <a:rPr lang="en-US" sz="2400" i="0" u="none" strike="noStrike" baseline="0" dirty="0">
                <a:latin typeface="QuaySansITCPro-Medium"/>
              </a:rPr>
              <a:t>war, hurricanes, floods, and earthquakes</a:t>
            </a:r>
            <a:r>
              <a:rPr lang="ar-YE" sz="2400" i="0" u="none" strike="noStrike" baseline="0" dirty="0">
                <a:latin typeface="QuaySansITCPro-Medium"/>
              </a:rPr>
              <a:t> </a:t>
            </a:r>
            <a:r>
              <a:rPr lang="en-US" sz="2400" i="0" u="none" strike="noStrike" baseline="0" dirty="0">
                <a:latin typeface="QuaySansITCPro-Medium"/>
              </a:rPr>
              <a:t>because large numbers of individuals or groups are</a:t>
            </a:r>
            <a:r>
              <a:rPr lang="ar-YE" sz="2400" i="0" u="none" strike="noStrike" baseline="0" dirty="0">
                <a:latin typeface="QuaySansITCPro-Medium"/>
              </a:rPr>
              <a:t> </a:t>
            </a:r>
            <a:r>
              <a:rPr lang="en-US" sz="2400" i="0" u="none" strike="noStrike" baseline="0" dirty="0">
                <a:latin typeface="QuaySansITCPro-Medium"/>
              </a:rPr>
              <a:t>affected. Because </a:t>
            </a:r>
            <a:r>
              <a:rPr lang="en-US" sz="2400" i="0" u="none" strike="noStrike" baseline="0" dirty="0" err="1">
                <a:latin typeface="QuaySansITCPro-Medium"/>
              </a:rPr>
              <a:t>nondiversifiable</a:t>
            </a:r>
            <a:r>
              <a:rPr lang="en-US" sz="2400" i="0" u="none" strike="noStrike" baseline="0" dirty="0">
                <a:latin typeface="QuaySansITCPro-Medium"/>
              </a:rPr>
              <a:t> risk affects the</a:t>
            </a:r>
            <a:r>
              <a:rPr lang="ar-YE" sz="2400" i="0" u="none" strike="noStrike" baseline="0" dirty="0">
                <a:latin typeface="QuaySansITCPro-Medium"/>
              </a:rPr>
              <a:t> </a:t>
            </a:r>
            <a:r>
              <a:rPr lang="en-US" sz="2400" i="0" u="none" strike="noStrike" baseline="0" dirty="0">
                <a:latin typeface="QuaySansITCPro-Medium"/>
              </a:rPr>
              <a:t>entire economy or large numbers of persons in the</a:t>
            </a:r>
          </a:p>
          <a:p>
            <a:pPr algn="l">
              <a:lnSpc>
                <a:spcPct val="150000"/>
              </a:lnSpc>
            </a:pPr>
            <a:r>
              <a:rPr lang="en-US" sz="2400" i="0" u="none" strike="noStrike" baseline="0" dirty="0">
                <a:latin typeface="QuaySansITCPro-Medium"/>
              </a:rPr>
              <a:t>economy, it is also called as fundamental risk.</a:t>
            </a:r>
            <a:r>
              <a:rPr lang="ar-YE" sz="2400" i="0" u="none" strike="noStrike" baseline="0" dirty="0">
                <a:latin typeface="QuaySansITCPro-Medium"/>
              </a:rPr>
              <a:t> </a:t>
            </a:r>
            <a:r>
              <a:rPr lang="en-US" sz="2400" i="0" u="none" strike="noStrike" baseline="0" dirty="0">
                <a:latin typeface="QuaySansITCPro-Medium"/>
              </a:rPr>
              <a:t>The distinction between a diversifiable and </a:t>
            </a:r>
            <a:r>
              <a:rPr lang="en-US" sz="2400" i="0" u="none" strike="noStrike" baseline="0" dirty="0" err="1">
                <a:latin typeface="QuaySansITCPro-Medium"/>
              </a:rPr>
              <a:t>nondiversifiable</a:t>
            </a:r>
            <a:r>
              <a:rPr lang="ar-YE" sz="2400" dirty="0">
                <a:latin typeface="QuaySansITCPro-Medium"/>
              </a:rPr>
              <a:t> </a:t>
            </a:r>
            <a:r>
              <a:rPr lang="en-US" sz="2400" i="0" u="none" strike="noStrike" baseline="0" dirty="0">
                <a:latin typeface="QuaySansITCPro-Medium"/>
              </a:rPr>
              <a:t>(fundamental) risk is important because</a:t>
            </a:r>
            <a:r>
              <a:rPr lang="ar-YE" sz="2400" i="0" u="none" strike="noStrike" baseline="0" dirty="0">
                <a:latin typeface="QuaySansITCPro-Medium"/>
              </a:rPr>
              <a:t> </a:t>
            </a:r>
            <a:r>
              <a:rPr lang="en-US" sz="2400" i="0" u="none" strike="noStrike" baseline="0" dirty="0">
                <a:latin typeface="QuaySansITCPro-Medium"/>
              </a:rPr>
              <a:t>government assistance may be necessary to insure</a:t>
            </a:r>
            <a:r>
              <a:rPr lang="ar-YE" sz="2400" i="0" u="none" strike="noStrike" baseline="0" dirty="0">
                <a:latin typeface="QuaySansITCPro-Medium"/>
              </a:rPr>
              <a:t> </a:t>
            </a:r>
            <a:r>
              <a:rPr lang="en-US" sz="2400" i="0" u="none" strike="noStrike" baseline="0" dirty="0" err="1">
                <a:latin typeface="QuaySansITCPro-Medium"/>
              </a:rPr>
              <a:t>nondiversifiable</a:t>
            </a:r>
            <a:r>
              <a:rPr lang="en-US" sz="2400" i="0" u="none" strike="noStrike" baseline="0" dirty="0">
                <a:latin typeface="QuaySansITCPro-Medium"/>
              </a:rPr>
              <a:t> risks</a:t>
            </a:r>
            <a:endParaRPr lang="ar-YE" sz="2400" i="0" u="none" strike="noStrike" baseline="0" dirty="0">
              <a:latin typeface="QuaySansITCPro-Medium"/>
            </a:endParaRPr>
          </a:p>
        </p:txBody>
      </p:sp>
    </p:spTree>
    <p:extLst>
      <p:ext uri="{BB962C8B-B14F-4D97-AF65-F5344CB8AC3E}">
        <p14:creationId xmlns:p14="http://schemas.microsoft.com/office/powerpoint/2010/main" val="2715814235"/>
      </p:ext>
    </p:extLst>
  </p:cSld>
  <p:clrMapOvr>
    <a:masterClrMapping/>
  </p:clrMapOvr>
  <mc:AlternateContent xmlns:mc="http://schemas.openxmlformats.org/markup-compatibility/2006" xmlns:p14="http://schemas.microsoft.com/office/powerpoint/2010/main">
    <mc:Choice Requires="p14">
      <p:transition spd="slow" p14:dur="2000" advTm="232683"/>
    </mc:Choice>
    <mc:Fallback xmlns="">
      <p:transition spd="slow" advTm="232683"/>
    </mc:Fallback>
  </mc:AlternateContent>
  <p:extLst>
    <p:ext uri="{3A86A75C-4F4B-4683-9AE1-C65F6400EC91}">
      <p14:laserTraceLst xmlns:p14="http://schemas.microsoft.com/office/powerpoint/2010/main">
        <p14:tracePtLst>
          <p14:tracePt t="14496" x="3695700" y="6330950"/>
          <p14:tracePt t="14631" x="3602038" y="6288088"/>
          <p14:tracePt t="14643" x="4010025" y="5821363"/>
          <p14:tracePt t="14655" x="4349750" y="5302250"/>
          <p14:tracePt t="14672" x="5216525" y="4171950"/>
          <p14:tracePt t="14689" x="6542088" y="2668588"/>
          <p14:tracePt t="14706" x="7442200" y="2022475"/>
          <p14:tracePt t="14722" x="7994650" y="1606550"/>
          <p14:tracePt t="14739" x="8420100" y="1350963"/>
          <p14:tracePt t="14757" x="8513763" y="1292225"/>
          <p14:tracePt t="14759" x="8529638" y="1274763"/>
          <p14:tracePt t="14937" x="8521700" y="1282700"/>
          <p14:tracePt t="15112" x="8521700" y="1292225"/>
          <p14:tracePt t="15136" x="8504238" y="1282700"/>
          <p14:tracePt t="15143" x="8496300" y="1274763"/>
          <p14:tracePt t="15156" x="8488363" y="1266825"/>
          <p14:tracePt t="15172" x="8420100" y="1266825"/>
          <p14:tracePt t="15189" x="8326438" y="1325563"/>
          <p14:tracePt t="15191" x="8308975" y="1385888"/>
          <p14:tracePt t="15206" x="8275638" y="1487488"/>
          <p14:tracePt t="15209" x="8275638" y="1597025"/>
          <p14:tracePt t="15224" x="8275638" y="1766888"/>
          <p14:tracePt t="15239" x="8275638" y="1827213"/>
          <p14:tracePt t="15255" x="8275638" y="1954213"/>
          <p14:tracePt t="15275" x="8266113" y="2073275"/>
          <p14:tracePt t="15290" x="8240713" y="2149475"/>
          <p14:tracePt t="15305" x="8240713" y="2209800"/>
          <p14:tracePt t="15322" x="8240713" y="2268538"/>
          <p14:tracePt t="15338" x="8232775" y="2344738"/>
          <p14:tracePt t="15355" x="8224838" y="2387600"/>
          <p14:tracePt t="15372" x="8207375" y="2422525"/>
          <p14:tracePt t="15389" x="8199438" y="2447925"/>
          <p14:tracePt t="15391" x="8199438" y="2455863"/>
          <p14:tracePt t="15406" x="8181975" y="2489200"/>
          <p14:tracePt t="15407" x="8164513" y="2516188"/>
          <p14:tracePt t="15422" x="8139113" y="2549525"/>
          <p14:tracePt t="15439" x="8045450" y="2660650"/>
          <p14:tracePt t="15455" x="8012113" y="2693988"/>
          <p14:tracePt t="15456" x="7977188" y="2711450"/>
          <p14:tracePt t="15472" x="7926388" y="2719388"/>
          <p14:tracePt t="15473" x="7893050" y="2719388"/>
          <p14:tracePt t="15488" x="7850188" y="2719388"/>
          <p14:tracePt t="15505" x="7842250" y="2719388"/>
          <p14:tracePt t="15522" x="7824788" y="2711450"/>
          <p14:tracePt t="15538" x="7816850" y="2711450"/>
          <p14:tracePt t="15556" x="7791450" y="2711450"/>
          <p14:tracePt t="15572" x="7740650" y="2701925"/>
          <p14:tracePt t="15589" x="7629525" y="2676525"/>
          <p14:tracePt t="15605" x="7578725" y="2668588"/>
          <p14:tracePt t="15623" x="7518400" y="2643188"/>
          <p14:tracePt t="15638" x="7510463" y="2643188"/>
          <p14:tracePt t="15655" x="7493000" y="2633663"/>
          <p14:tracePt t="15656" x="7485063" y="2633663"/>
          <p14:tracePt t="15673" x="7477125" y="2633663"/>
          <p14:tracePt t="15688" x="7467600" y="2633663"/>
          <p14:tracePt t="15705" x="7459663" y="2633663"/>
          <p14:tracePt t="15722" x="7442200" y="2633663"/>
          <p14:tracePt t="15738" x="7434263" y="2633663"/>
          <p14:tracePt t="15755" x="7408863" y="2625725"/>
          <p14:tracePt t="15771" x="7400925" y="2625725"/>
          <p14:tracePt t="15788" x="7383463" y="2625725"/>
          <p14:tracePt t="15832" x="7416800" y="2625725"/>
          <p14:tracePt t="15839" x="7510463" y="2643188"/>
          <p14:tracePt t="15848" x="7578725" y="2651125"/>
          <p14:tracePt t="15856" x="7680325" y="2676525"/>
          <p14:tracePt t="15872" x="7900988" y="2711450"/>
          <p14:tracePt t="15888" x="7986713" y="2711450"/>
          <p14:tracePt t="15890" x="8080375" y="2711450"/>
          <p14:tracePt t="15905" x="8240713" y="2711450"/>
          <p14:tracePt t="15921" x="8453438" y="2711450"/>
          <p14:tracePt t="15938" x="8640763" y="2736850"/>
          <p14:tracePt t="15955" x="8785225" y="2736850"/>
          <p14:tracePt t="15972" x="8878888" y="2736850"/>
          <p14:tracePt t="15988" x="8980488" y="2701925"/>
          <p14:tracePt t="16005" x="9048750" y="2693988"/>
          <p14:tracePt t="16021" x="9082088" y="2676525"/>
          <p14:tracePt t="16038" x="9099550" y="2668588"/>
          <p14:tracePt t="16039" x="9117013" y="2668588"/>
          <p14:tracePt t="16055" x="9150350" y="2668588"/>
          <p14:tracePt t="16056" x="9167813" y="2668588"/>
          <p14:tracePt t="16071" x="9209088" y="2668588"/>
          <p14:tracePt t="16088" x="9345613" y="2668588"/>
          <p14:tracePt t="16105" x="9498013" y="2676525"/>
          <p14:tracePt t="16122" x="9601200" y="2676525"/>
          <p14:tracePt t="16138" x="9677400" y="2686050"/>
          <p14:tracePt t="16155" x="9720263" y="2686050"/>
          <p14:tracePt t="16172" x="9753600" y="2686050"/>
          <p14:tracePt t="16188" x="9779000" y="2676525"/>
          <p14:tracePt t="16207" x="9847263" y="2668588"/>
          <p14:tracePt t="16222" x="9890125" y="2668588"/>
          <p14:tracePt t="16225" x="9948863" y="2668588"/>
          <p14:tracePt t="16239" x="10050463" y="2668588"/>
          <p14:tracePt t="16257" x="10136188" y="2668588"/>
          <p14:tracePt t="16272" x="10179050" y="2668588"/>
          <p14:tracePt t="16275" x="10212388" y="2660650"/>
          <p14:tracePt t="16289" x="10229850" y="2660650"/>
          <p14:tracePt t="16292" x="10237788" y="2651125"/>
          <p14:tracePt t="16305" x="10255250" y="2651125"/>
          <p14:tracePt t="16338" x="10263188" y="2643188"/>
          <p14:tracePt t="16344" x="10271125" y="2643188"/>
          <p14:tracePt t="16356" x="10280650" y="2633663"/>
          <p14:tracePt t="16377" x="10356850" y="2617788"/>
          <p14:tracePt t="16388" x="10364788" y="2617788"/>
          <p14:tracePt t="16407" x="10415588" y="2608263"/>
          <p14:tracePt t="17279" x="10425113" y="2608263"/>
          <p14:tracePt t="17440" x="10433050" y="2608263"/>
          <p14:tracePt t="17504" x="10450513" y="2608263"/>
          <p14:tracePt t="17647" x="10458450" y="2608263"/>
          <p14:tracePt t="17703" x="10467975" y="2608263"/>
          <p14:tracePt t="17728" x="10483850" y="2608263"/>
          <p14:tracePt t="17759" x="10501313" y="2617788"/>
          <p14:tracePt t="17783" x="10509250" y="2617788"/>
          <p14:tracePt t="17791" x="10526713" y="2617788"/>
          <p14:tracePt t="17799" x="10552113" y="2617788"/>
          <p14:tracePt t="17808" x="10594975" y="2617788"/>
          <p14:tracePt t="17820" x="10696575" y="2643188"/>
          <p14:tracePt t="17838" x="10841038" y="2651125"/>
          <p14:tracePt t="17839" x="10901363" y="2660650"/>
          <p14:tracePt t="17855" x="11010900" y="2668588"/>
          <p14:tracePt t="17871" x="11096625" y="2693988"/>
          <p14:tracePt t="17888" x="11112500" y="2693988"/>
          <p14:tracePt t="18088" x="11104563" y="2693988"/>
          <p14:tracePt t="18096" x="11079163" y="2693988"/>
          <p14:tracePt t="18105" x="11061700" y="2693988"/>
          <p14:tracePt t="18120" x="10985500" y="2693988"/>
          <p14:tracePt t="18138" x="10909300" y="2701925"/>
          <p14:tracePt t="18154" x="10823575" y="2711450"/>
          <p14:tracePt t="18170" x="10714038" y="2736850"/>
          <p14:tracePt t="18187" x="10585450" y="2736850"/>
          <p14:tracePt t="18204" x="10399713" y="2744788"/>
          <p14:tracePt t="18220" x="10179050" y="2770188"/>
          <p14:tracePt t="18237" x="9753600" y="2813050"/>
          <p14:tracePt t="18254" x="9209088" y="2871788"/>
          <p14:tracePt t="18270" x="8462963" y="2871788"/>
          <p14:tracePt t="18287" x="7596188" y="2871788"/>
          <p14:tracePt t="18304" x="6704013" y="2871788"/>
          <p14:tracePt t="18320" x="5632450" y="2871788"/>
          <p14:tracePt t="18337" x="4945063" y="2871788"/>
          <p14:tracePt t="18354" x="4392613" y="2871788"/>
          <p14:tracePt t="18371" x="3814763" y="2871788"/>
          <p14:tracePt t="18386" x="3287713" y="2871788"/>
          <p14:tracePt t="18404" x="2820988" y="2949575"/>
          <p14:tracePt t="18420" x="2471738" y="2990850"/>
          <p14:tracePt t="18437" x="2235200" y="3033713"/>
          <p14:tracePt t="18455" x="1903413" y="3101975"/>
          <p14:tracePt t="18471" x="1784350" y="3127375"/>
          <p14:tracePt t="18472" x="1673225" y="3135313"/>
          <p14:tracePt t="18487" x="1579563" y="3144838"/>
          <p14:tracePt t="18505" x="1376363" y="3178175"/>
          <p14:tracePt t="18520" x="1257300" y="3203575"/>
          <p14:tracePt t="18537" x="1173163" y="3211513"/>
          <p14:tracePt t="18553" x="1079500" y="3228975"/>
          <p14:tracePt t="18570" x="993775" y="3254375"/>
          <p14:tracePt t="18587" x="935038" y="3271838"/>
          <p14:tracePt t="18604" x="900113" y="3279775"/>
          <p14:tracePt t="18620" x="892175" y="3289300"/>
          <p14:tracePt t="18639" x="866775" y="3289300"/>
          <p14:tracePt t="18656" x="858838" y="3289300"/>
          <p14:tracePt t="18680" x="849313" y="3289300"/>
          <p14:tracePt t="18697" x="841375" y="3289300"/>
          <p14:tracePt t="18706" x="823913" y="3289300"/>
          <p14:tracePt t="18728" x="815975" y="3289300"/>
          <p14:tracePt t="18745" x="806450" y="3297238"/>
          <p14:tracePt t="18753" x="798513" y="3305175"/>
          <p14:tracePt t="21617" x="806450" y="3305175"/>
          <p14:tracePt t="21631" x="823913" y="3314700"/>
          <p14:tracePt t="21639" x="831850" y="3314700"/>
          <p14:tracePt t="21655" x="858838" y="3314700"/>
          <p14:tracePt t="21669" x="874713" y="3322638"/>
          <p14:tracePt t="21685" x="917575" y="3322638"/>
          <p14:tracePt t="21703" x="950913" y="3340100"/>
          <p14:tracePt t="21706" x="968375" y="3340100"/>
          <p14:tracePt t="21722" x="985838" y="3340100"/>
          <p14:tracePt t="21736" x="1003300" y="3340100"/>
          <p14:tracePt t="21800" x="1011238" y="3340100"/>
          <p14:tracePt t="21808" x="1019175" y="3340100"/>
          <p14:tracePt t="21822" x="1028700" y="3340100"/>
          <p14:tracePt t="21824" x="1044575" y="3340100"/>
          <p14:tracePt t="21837" x="1079500" y="3340100"/>
          <p14:tracePt t="21840" x="1087438" y="3340100"/>
          <p14:tracePt t="21853" x="1120775" y="3330575"/>
          <p14:tracePt t="21856" x="1147763" y="3330575"/>
          <p14:tracePt t="21869" x="1155700" y="3330575"/>
          <p14:tracePt t="21885" x="1206500" y="3322638"/>
          <p14:tracePt t="21902" x="1231900" y="3322638"/>
          <p14:tracePt t="21904" x="1257300" y="3305175"/>
          <p14:tracePt t="21919" x="1282700" y="3305175"/>
          <p14:tracePt t="21936" x="1333500" y="3297238"/>
          <p14:tracePt t="21937" x="1358900" y="3297238"/>
          <p14:tracePt t="21952" x="1495425" y="3279775"/>
          <p14:tracePt t="21969" x="1708150" y="3279775"/>
          <p14:tracePt t="21986" x="1852613" y="3254375"/>
          <p14:tracePt t="22003" x="1987550" y="3246438"/>
          <p14:tracePt t="22020" x="2132013" y="3228975"/>
          <p14:tracePt t="22037" x="2235200" y="3228975"/>
          <p14:tracePt t="22039" x="2268538" y="3228975"/>
          <p14:tracePt t="22052" x="2286000" y="3228975"/>
          <p14:tracePt t="22069" x="2344738" y="3211513"/>
          <p14:tracePt t="22086" x="2438400" y="3203575"/>
          <p14:tracePt t="22102" x="2565400" y="3195638"/>
          <p14:tracePt t="22104" x="2641600" y="3195638"/>
          <p14:tracePt t="22119" x="2735263" y="3195638"/>
          <p14:tracePt t="22121" x="2811463" y="3195638"/>
          <p14:tracePt t="22135" x="2897188" y="3195638"/>
          <p14:tracePt t="22157" x="3041650" y="3186113"/>
          <p14:tracePt t="22160" x="3084513" y="3186113"/>
          <p14:tracePt t="22168" x="3127375" y="3186113"/>
          <p14:tracePt t="22190" x="3178175" y="3186113"/>
          <p14:tracePt t="22192" x="3203575" y="3186113"/>
          <p14:tracePt t="22203" x="3228975" y="3186113"/>
          <p14:tracePt t="22219" x="3279775" y="3170238"/>
          <p14:tracePt t="22236" x="3355975" y="3160713"/>
          <p14:tracePt t="22252" x="3414713" y="3160713"/>
          <p14:tracePt t="22269" x="3500438" y="3160713"/>
          <p14:tracePt t="22288" x="3602038" y="3160713"/>
          <p14:tracePt t="22303" x="3670300" y="3160713"/>
          <p14:tracePt t="22320" x="3713163" y="3160713"/>
          <p14:tracePt t="22321" x="3763963" y="3160713"/>
          <p14:tracePt t="22335" x="3840163" y="3160713"/>
          <p14:tracePt t="22352" x="3951288" y="3160713"/>
          <p14:tracePt t="22369" x="4086225" y="3160713"/>
          <p14:tracePt t="22385" x="4162425" y="3160713"/>
          <p14:tracePt t="22402" x="4205288" y="3160713"/>
          <p14:tracePt t="22418" x="4256088" y="3160713"/>
          <p14:tracePt t="22435" x="4281488" y="3160713"/>
          <p14:tracePt t="22452" x="4332288" y="3160713"/>
          <p14:tracePt t="22468" x="4384675" y="3160713"/>
          <p14:tracePt t="22485" x="4476750" y="3160713"/>
          <p14:tracePt t="22501" x="4587875" y="3160713"/>
          <p14:tracePt t="22519" x="4783138" y="3178175"/>
          <p14:tracePt t="22537" x="4843463" y="3186113"/>
          <p14:tracePt t="22553" x="4851400" y="3186113"/>
          <p14:tracePt t="22745" x="4859338" y="3186113"/>
          <p14:tracePt t="22754" x="4868863" y="3186113"/>
          <p14:tracePt t="22759" x="4876800" y="3186113"/>
          <p14:tracePt t="22768" x="4884738" y="3186113"/>
          <p14:tracePt t="22785" x="4919663" y="3186113"/>
          <p14:tracePt t="22802" x="4945063" y="3186113"/>
          <p14:tracePt t="22819" x="4953000" y="3186113"/>
          <p14:tracePt t="22921" x="4935538" y="3186113"/>
          <p14:tracePt t="22928" x="4876800" y="3186113"/>
          <p14:tracePt t="22936" x="4818063" y="3186113"/>
          <p14:tracePt t="22952" x="4757738" y="3186113"/>
          <p14:tracePt t="22953" x="4699000" y="3186113"/>
          <p14:tracePt t="22968" x="4519613" y="3186113"/>
          <p14:tracePt t="22986" x="4291013" y="3186113"/>
          <p14:tracePt t="23002" x="4035425" y="3186113"/>
          <p14:tracePt t="23019" x="3806825" y="3152775"/>
          <p14:tracePt t="23035" x="3611563" y="3127375"/>
          <p14:tracePt t="23052" x="3449638" y="3127375"/>
          <p14:tracePt t="23068" x="3322638" y="3127375"/>
          <p14:tracePt t="23085" x="3168650" y="3101975"/>
          <p14:tracePt t="23102" x="3024188" y="3084513"/>
          <p14:tracePt t="23119" x="2897188" y="3059113"/>
          <p14:tracePt t="23135" x="2760663" y="3051175"/>
          <p14:tracePt t="23152" x="2676525" y="3033713"/>
          <p14:tracePt t="23168" x="2641600" y="3033713"/>
          <p14:tracePt t="23377" x="2651125" y="3033713"/>
          <p14:tracePt t="23383" x="2684463" y="3033713"/>
          <p14:tracePt t="23390" x="2701925" y="3033713"/>
          <p14:tracePt t="23401" x="2719388" y="3033713"/>
          <p14:tracePt t="23419" x="2752725" y="3033713"/>
          <p14:tracePt t="23437" x="2786063" y="3033713"/>
          <p14:tracePt t="23439" x="2820988" y="3033713"/>
          <p14:tracePt t="23457" x="2828925" y="3033713"/>
          <p14:tracePt t="23468" x="2838450" y="3033713"/>
          <p14:tracePt t="23485" x="2846388" y="3041650"/>
          <p14:tracePt t="23503" x="2854325" y="3041650"/>
          <p14:tracePt t="23518" x="2863850" y="3041650"/>
          <p14:tracePt t="23540" x="2871788" y="3051175"/>
          <p14:tracePt t="23560" x="2879725" y="3051175"/>
          <p14:tracePt t="23609" x="2889250" y="3051175"/>
          <p14:tracePt t="23624" x="2889250" y="3059113"/>
          <p14:tracePt t="23648" x="2905125" y="3067050"/>
          <p14:tracePt t="23657" x="2914650" y="3067050"/>
          <p14:tracePt t="23669" x="2940050" y="3076575"/>
          <p14:tracePt t="23685" x="2955925" y="3076575"/>
          <p14:tracePt t="23702" x="2982913" y="3076575"/>
          <p14:tracePt t="23718" x="2990850" y="3076575"/>
          <p14:tracePt t="23719" x="2998788" y="3076575"/>
          <p14:tracePt t="23736" x="3008313" y="3076575"/>
          <p14:tracePt t="23737" x="3016250" y="3084513"/>
          <p14:tracePt t="23751" x="3033713" y="3084513"/>
          <p14:tracePt t="23752" x="3041650" y="3084513"/>
          <p14:tracePt t="23768" x="3049588" y="3084513"/>
          <p14:tracePt t="23784" x="3059113" y="3084513"/>
          <p14:tracePt t="23817" x="3074988" y="3084513"/>
          <p14:tracePt t="24000" x="3084513" y="3084513"/>
          <p14:tracePt t="25071" x="3092450" y="3084513"/>
          <p14:tracePt t="25079" x="3109913" y="3094038"/>
          <p14:tracePt t="25096" x="3109913" y="3101975"/>
          <p14:tracePt t="25138" x="3117850" y="3101975"/>
          <p14:tracePt t="25144" x="3127375" y="3101975"/>
          <p14:tracePt t="25152" x="3135313" y="3101975"/>
          <p14:tracePt t="25169" x="3160713" y="3101975"/>
          <p14:tracePt t="25190" x="3211513" y="3101975"/>
          <p14:tracePt t="25191" x="3254375" y="3101975"/>
          <p14:tracePt t="25200" x="3338513" y="3109913"/>
          <p14:tracePt t="25218" x="3467100" y="3127375"/>
          <p14:tracePt t="25236" x="3559175" y="3127375"/>
          <p14:tracePt t="25251" x="3611563" y="3135313"/>
          <p14:tracePt t="25268" x="3652838" y="3144838"/>
          <p14:tracePt t="25284" x="3687763" y="3144838"/>
          <p14:tracePt t="25301" x="3721100" y="3144838"/>
          <p14:tracePt t="25317" x="3806825" y="3144838"/>
          <p14:tracePt t="25335" x="3959225" y="3109913"/>
          <p14:tracePt t="25336" x="4002088" y="3101975"/>
          <p14:tracePt t="25351" x="4060825" y="3101975"/>
          <p14:tracePt t="25368" x="4129088" y="3094038"/>
          <p14:tracePt t="25369" x="4171950" y="3076575"/>
          <p14:tracePt t="25384" x="4187825" y="3076575"/>
          <p14:tracePt t="25385" x="4214813" y="3076575"/>
          <p14:tracePt t="25401" x="4281488" y="3076575"/>
          <p14:tracePt t="25422" x="4332288" y="3067050"/>
          <p14:tracePt t="25424" x="4367213" y="3067050"/>
          <p14:tracePt t="25433" x="4425950" y="3059113"/>
          <p14:tracePt t="25451" x="4529138" y="3051175"/>
          <p14:tracePt t="25468" x="4673600" y="3051175"/>
          <p14:tracePt t="25485" x="4808538" y="3051175"/>
          <p14:tracePt t="25488" x="4868863" y="3051175"/>
          <p14:tracePt t="25500" x="4927600" y="3051175"/>
          <p14:tracePt t="25518" x="5072063" y="3051175"/>
          <p14:tracePt t="25534" x="5199063" y="3051175"/>
          <p14:tracePt t="25551" x="5267325" y="3051175"/>
          <p14:tracePt t="25552" x="5292725" y="3051175"/>
          <p14:tracePt t="25568" x="5302250" y="3051175"/>
          <p14:tracePt t="25585" x="5327650" y="3051175"/>
          <p14:tracePt t="25586" x="5368925" y="3051175"/>
          <p14:tracePt t="25600" x="5505450" y="3051175"/>
          <p14:tracePt t="25617" x="5683250" y="3051175"/>
          <p14:tracePt t="25634" x="5888038" y="3076575"/>
          <p14:tracePt t="25650" x="6083300" y="3084513"/>
          <p14:tracePt t="25667" x="6219825" y="3101975"/>
          <p14:tracePt t="25684" x="6321425" y="3127375"/>
          <p14:tracePt t="25701" x="6364288" y="3127375"/>
          <p14:tracePt t="25717" x="6423025" y="3127375"/>
          <p14:tracePt t="25733" x="6524625" y="3127375"/>
          <p14:tracePt t="25751" x="6694488" y="3127375"/>
          <p14:tracePt t="25752" x="6813550" y="3127375"/>
          <p14:tracePt t="25767" x="6924675" y="3127375"/>
          <p14:tracePt t="25768" x="7051675" y="3127375"/>
          <p14:tracePt t="25784" x="7221538" y="3127375"/>
          <p14:tracePt t="25800" x="7705725" y="3152775"/>
          <p14:tracePt t="25817" x="8004175" y="3152775"/>
          <p14:tracePt t="25834" x="8318500" y="3152775"/>
          <p14:tracePt t="25850" x="8750300" y="3160713"/>
          <p14:tracePt t="25869" x="9244013" y="3228975"/>
          <p14:tracePt t="25872" x="9482138" y="3254375"/>
          <p14:tracePt t="25886" x="9710738" y="3305175"/>
          <p14:tracePt t="25888" x="9890125" y="3314700"/>
          <p14:tracePt t="25900" x="10059988" y="3340100"/>
          <p14:tracePt t="25921" x="10407650" y="3365500"/>
          <p14:tracePt t="25938" x="10526713" y="3365500"/>
          <p14:tracePt t="25950" x="10585450" y="3365500"/>
          <p14:tracePt t="25968" x="10696575" y="3373438"/>
          <p14:tracePt t="25969" x="10721975" y="3373438"/>
          <p14:tracePt t="25984" x="10756900" y="3373438"/>
          <p14:tracePt t="25985" x="10782300" y="3373438"/>
          <p14:tracePt t="26000" x="10815638" y="3373438"/>
          <p14:tracePt t="26017" x="10823575" y="3373438"/>
          <p14:tracePt t="26034" x="10858500" y="3373438"/>
          <p14:tracePt t="26050" x="10883900" y="3373438"/>
          <p14:tracePt t="26067" x="10926763" y="3355975"/>
          <p14:tracePt t="26084" x="10942638" y="3355975"/>
          <p14:tracePt t="26100" x="10968038" y="3340100"/>
          <p14:tracePt t="26117" x="10977563" y="3340100"/>
          <p14:tracePt t="26133" x="11002963" y="3322638"/>
          <p14:tracePt t="26151" x="11018838" y="3322638"/>
          <p14:tracePt t="26167" x="11053763" y="3322638"/>
          <p14:tracePt t="26168" x="11079163" y="3314700"/>
          <p14:tracePt t="26184" x="11104563" y="3305175"/>
          <p14:tracePt t="26201" x="11147425" y="3289300"/>
          <p14:tracePt t="26202" x="11155363" y="3279775"/>
          <p14:tracePt t="26218" x="11180763" y="3271838"/>
          <p14:tracePt t="26233" x="11188700" y="3271838"/>
          <p14:tracePt t="26271" x="11198225" y="3271838"/>
          <p14:tracePt t="26402" x="11172825" y="3271838"/>
          <p14:tracePt t="26407" x="11129963" y="3271838"/>
          <p14:tracePt t="26417" x="11087100" y="3271838"/>
          <p14:tracePt t="26433" x="11002963" y="3271838"/>
          <p14:tracePt t="26450" x="10926763" y="3271838"/>
          <p14:tracePt t="26467" x="10848975" y="3271838"/>
          <p14:tracePt t="26484" x="10739438" y="3271838"/>
          <p14:tracePt t="26500" x="10585450" y="3271838"/>
          <p14:tracePt t="26517" x="10356850" y="3271838"/>
          <p14:tracePt t="26534" x="10075863" y="3271838"/>
          <p14:tracePt t="26550" x="9745663" y="3271838"/>
          <p14:tracePt t="26567" x="9421813" y="3271838"/>
          <p14:tracePt t="26568" x="9277350" y="3271838"/>
          <p14:tracePt t="26583" x="9150350" y="3271838"/>
          <p14:tracePt t="26600" x="8869363" y="3271838"/>
          <p14:tracePt t="26617" x="8394700" y="3271838"/>
          <p14:tracePt t="26633" x="7986713" y="3271838"/>
          <p14:tracePt t="26650" x="7416800" y="3314700"/>
          <p14:tracePt t="26667" x="6864350" y="3314700"/>
          <p14:tracePt t="26683" x="6227763" y="3314700"/>
          <p14:tracePt t="26700" x="5649913" y="3314700"/>
          <p14:tracePt t="26718" x="5183188" y="3314700"/>
          <p14:tracePt t="26719" x="5013325" y="3314700"/>
          <p14:tracePt t="26734" x="4833938" y="3314700"/>
          <p14:tracePt t="26750" x="4595813" y="3314700"/>
          <p14:tracePt t="26751" x="4486275" y="3314700"/>
          <p14:tracePt t="26770" x="4240213" y="3314700"/>
          <p14:tracePt t="26784" x="4129088" y="3314700"/>
          <p14:tracePt t="26787" x="4017963" y="3314700"/>
          <p14:tracePt t="26800" x="3873500" y="3314700"/>
          <p14:tracePt t="26817" x="3500438" y="3314700"/>
          <p14:tracePt t="26833" x="3270250" y="3314700"/>
          <p14:tracePt t="26850" x="3084513" y="3314700"/>
          <p14:tracePt t="26867" x="2982913" y="3322638"/>
          <p14:tracePt t="26883" x="2897188" y="3330575"/>
          <p14:tracePt t="26900" x="2786063" y="3355975"/>
          <p14:tracePt t="26918" x="2676525" y="3373438"/>
          <p14:tracePt t="26919" x="2616200" y="3390900"/>
          <p14:tracePt t="26933" x="2540000" y="3416300"/>
          <p14:tracePt t="26950" x="2455863" y="3441700"/>
          <p14:tracePt t="26968" x="2327275" y="3459163"/>
          <p14:tracePt t="26969" x="2268538" y="3467100"/>
          <p14:tracePt t="26984" x="2208213" y="3467100"/>
          <p14:tracePt t="26985" x="2157413" y="3475038"/>
          <p14:tracePt t="27002" x="2055813" y="3484563"/>
          <p14:tracePt t="27018" x="1979613" y="3502025"/>
          <p14:tracePt t="27036" x="1946275" y="3509963"/>
          <p14:tracePt t="27050" x="1911350" y="3509963"/>
          <p14:tracePt t="27067" x="1893888" y="3517900"/>
          <p14:tracePt t="27084" x="1868488" y="3517900"/>
          <p14:tracePt t="27100" x="1843088" y="3517900"/>
          <p14:tracePt t="27116" x="1817688" y="3527425"/>
          <p14:tracePt t="27133" x="1801813" y="3527425"/>
          <p14:tracePt t="27150" x="1776413" y="3535363"/>
          <p14:tracePt t="27166" x="1766888" y="3535363"/>
          <p14:tracePt t="27215" x="1749425" y="3535363"/>
          <p14:tracePt t="28111" x="1741488" y="3535363"/>
          <p14:tracePt t="28119" x="1741488" y="3543300"/>
          <p14:tracePt t="28144" x="1733550" y="3543300"/>
          <p14:tracePt t="28152" x="1716088" y="3543300"/>
          <p14:tracePt t="28257" x="1708150" y="3543300"/>
          <p14:tracePt t="28271" x="1698625" y="3543300"/>
          <p14:tracePt t="28296" x="1690688" y="3543300"/>
          <p14:tracePt t="28328" x="1682750" y="3543300"/>
          <p14:tracePt t="28344" x="1673225" y="3543300"/>
          <p14:tracePt t="28350" x="1665288" y="3552825"/>
          <p14:tracePt t="28367" x="1657350" y="3552825"/>
          <p14:tracePt t="28391" x="1647825" y="3552825"/>
          <p14:tracePt t="28456" x="1639888" y="3552825"/>
          <p14:tracePt t="28560" x="1622425" y="3552825"/>
          <p14:tracePt t="28575" x="1614488" y="3552825"/>
          <p14:tracePt t="28607" x="1606550" y="3552825"/>
          <p14:tracePt t="29151" x="1606550" y="3560763"/>
          <p14:tracePt t="29223" x="1606550" y="3568700"/>
          <p14:tracePt t="29255" x="1614488" y="3578225"/>
          <p14:tracePt t="29279" x="1622425" y="3578225"/>
          <p14:tracePt t="29320" x="1639888" y="3578225"/>
          <p14:tracePt t="29328" x="1647825" y="3578225"/>
          <p14:tracePt t="29335" x="1647825" y="3586163"/>
          <p14:tracePt t="29349" x="1673225" y="3603625"/>
          <p14:tracePt t="29366" x="1682750" y="3611563"/>
          <p14:tracePt t="29367" x="1708150" y="3619500"/>
          <p14:tracePt t="29383" x="1716088" y="3619500"/>
          <p14:tracePt t="29384" x="1724025" y="3636963"/>
          <p14:tracePt t="29401" x="1741488" y="3646488"/>
          <p14:tracePt t="29417" x="1758950" y="3646488"/>
          <p14:tracePt t="29439" x="1758950" y="3654425"/>
          <p14:tracePt t="29488" x="1776413" y="3654425"/>
          <p14:tracePt t="29528" x="1784350" y="3662363"/>
          <p14:tracePt t="29536" x="1784350" y="3671888"/>
          <p14:tracePt t="29584" x="1792288" y="3671888"/>
          <p14:tracePt t="29601" x="1801813" y="3671888"/>
          <p14:tracePt t="29608" x="1817688" y="3671888"/>
          <p14:tracePt t="29617" x="1827213" y="3671888"/>
          <p14:tracePt t="29632" x="1852613" y="3679825"/>
          <p14:tracePt t="29648" x="1893888" y="3697288"/>
          <p14:tracePt t="29665" x="1928813" y="3713163"/>
          <p14:tracePt t="29704" x="1954213" y="3713163"/>
          <p14:tracePt t="29719" x="1979613" y="3713163"/>
          <p14:tracePt t="29728" x="1987550" y="3713163"/>
          <p14:tracePt t="29736" x="2012950" y="3713163"/>
          <p14:tracePt t="29749" x="2030413" y="3722688"/>
          <p14:tracePt t="30017" x="2022475" y="3722688"/>
          <p14:tracePt t="30024" x="2005013" y="3722688"/>
          <p14:tracePt t="30034" x="1997075" y="3722688"/>
          <p14:tracePt t="30048" x="1971675" y="3722688"/>
          <p14:tracePt t="30065" x="1954213" y="3722688"/>
          <p14:tracePt t="30082" x="1928813" y="3722688"/>
          <p14:tracePt t="30098" x="1903413" y="3722688"/>
          <p14:tracePt t="30115" x="1885950" y="3722688"/>
          <p14:tracePt t="30132" x="1860550" y="3722688"/>
          <p14:tracePt t="30159" x="1852613" y="3722688"/>
          <p14:tracePt t="30176" x="1843088" y="3722688"/>
          <p14:tracePt t="30191" x="1835150" y="3722688"/>
          <p14:tracePt t="30272" x="1827213" y="3722688"/>
          <p14:tracePt t="30279" x="1817688" y="3722688"/>
          <p14:tracePt t="30288" x="1809750" y="3722688"/>
          <p14:tracePt t="30298" x="1801813" y="3722688"/>
          <p14:tracePt t="30315" x="1776413" y="3722688"/>
          <p14:tracePt t="30332" x="1758950" y="3722688"/>
          <p14:tracePt t="30348" x="1741488" y="3722688"/>
          <p14:tracePt t="30365" x="1698625" y="3722688"/>
          <p14:tracePt t="30381" x="1631950" y="3722688"/>
          <p14:tracePt t="30399" x="1563688" y="3722688"/>
          <p14:tracePt t="30400" x="1512888" y="3722688"/>
          <p14:tracePt t="30415" x="1477963" y="3722688"/>
          <p14:tracePt t="30416" x="1452563" y="3722688"/>
          <p14:tracePt t="30432" x="1427163" y="3722688"/>
          <p14:tracePt t="30433" x="1401763" y="3722688"/>
          <p14:tracePt t="30448" x="1350963" y="3722688"/>
          <p14:tracePt t="30465" x="1290638" y="3722688"/>
          <p14:tracePt t="30482" x="1214438" y="3722688"/>
          <p14:tracePt t="30498" x="1147763" y="3722688"/>
          <p14:tracePt t="30515" x="1079500" y="3722688"/>
          <p14:tracePt t="30531" x="917575" y="3705225"/>
          <p14:tracePt t="30549" x="765175" y="3705225"/>
          <p14:tracePt t="30566" x="636588" y="3705225"/>
          <p14:tracePt t="30568" x="603250" y="3705225"/>
          <p14:tracePt t="30582" x="577850" y="3697288"/>
          <p14:tracePt t="30598" x="544513" y="3679825"/>
          <p14:tracePt t="30728" x="620713" y="3697288"/>
          <p14:tracePt t="30736" x="747713" y="3713163"/>
          <p14:tracePt t="30749" x="884238" y="3722688"/>
          <p14:tracePt t="30765" x="1120775" y="3756025"/>
          <p14:tracePt t="30782" x="1300163" y="3781425"/>
          <p14:tracePt t="30799" x="1427163" y="3781425"/>
          <p14:tracePt t="30801" x="1470025" y="3781425"/>
          <p14:tracePt t="30817" x="1520825" y="3781425"/>
          <p14:tracePt t="30831" x="1546225" y="3781425"/>
          <p14:tracePt t="30848" x="1589088" y="3781425"/>
          <p14:tracePt t="30865" x="1606550" y="3781425"/>
          <p14:tracePt t="30882" x="1631950" y="3773488"/>
          <p14:tracePt t="30899" x="1665288" y="3763963"/>
          <p14:tracePt t="30968" x="1657350" y="3756025"/>
          <p14:tracePt t="30983" x="1639888" y="3748088"/>
          <p14:tracePt t="30991" x="1614488" y="3748088"/>
          <p14:tracePt t="31000" x="1579563" y="3730625"/>
          <p14:tracePt t="31015" x="1538288" y="3730625"/>
          <p14:tracePt t="31016" x="1495425" y="3730625"/>
          <p14:tracePt t="31031" x="1435100" y="3730625"/>
          <p14:tracePt t="31032" x="1393825" y="3730625"/>
          <p14:tracePt t="31048" x="1249363" y="3730625"/>
          <p14:tracePt t="31064" x="1079500" y="3730625"/>
          <p14:tracePt t="31081" x="909638" y="3730625"/>
          <p14:tracePt t="31098" x="781050" y="3730625"/>
          <p14:tracePt t="31115" x="730250" y="3730625"/>
          <p14:tracePt t="31131" x="722313" y="3722688"/>
          <p14:tracePt t="32458" x="730250" y="3722688"/>
          <p14:tracePt t="32488" x="739775" y="3722688"/>
          <p14:tracePt t="34096" x="747713" y="3722688"/>
          <p14:tracePt t="34104" x="755650" y="3722688"/>
          <p14:tracePt t="34120" x="765175" y="3722688"/>
          <p14:tracePt t="34130" x="765175" y="3730625"/>
          <p14:tracePt t="34207" x="781050" y="3730625"/>
          <p14:tracePt t="34283" x="790575" y="3730625"/>
          <p14:tracePt t="34287" x="798513" y="3730625"/>
          <p14:tracePt t="34296" x="806450" y="3730625"/>
          <p14:tracePt t="34313" x="823913" y="3738563"/>
          <p14:tracePt t="34335" x="831850" y="3738563"/>
          <p14:tracePt t="34346" x="841375" y="3738563"/>
          <p14:tracePt t="34363" x="858838" y="3738563"/>
          <p14:tracePt t="34380" x="874713" y="3738563"/>
          <p14:tracePt t="34396" x="884238" y="3738563"/>
          <p14:tracePt t="34413" x="892175" y="3738563"/>
          <p14:tracePt t="34430" x="909638" y="3756025"/>
          <p14:tracePt t="34447" x="925513" y="3763963"/>
          <p14:tracePt t="34465" x="942975" y="3763963"/>
          <p14:tracePt t="34488" x="950913" y="3763963"/>
          <p14:tracePt t="34504" x="960438" y="3763963"/>
          <p14:tracePt t="34519" x="968375" y="3763963"/>
          <p14:tracePt t="34535" x="976313" y="3763963"/>
          <p14:tracePt t="34551" x="985838" y="3773488"/>
          <p14:tracePt t="34608" x="1003300" y="3773488"/>
          <p14:tracePt t="34631" x="1019175" y="3773488"/>
          <p14:tracePt t="34648" x="1044575" y="3790950"/>
          <p14:tracePt t="34657" x="1054100" y="3790950"/>
          <p14:tracePt t="34664" x="1062038" y="3798888"/>
          <p14:tracePt t="34679" x="1069975" y="3798888"/>
          <p14:tracePt t="34696" x="1079500" y="3798888"/>
          <p14:tracePt t="34727" x="1087438" y="3806825"/>
          <p14:tracePt t="34761" x="1095375" y="3806825"/>
          <p14:tracePt t="34776" x="1104900" y="3806825"/>
          <p14:tracePt t="34784" x="1112838" y="3806825"/>
          <p14:tracePt t="34797" x="1120775" y="3806825"/>
          <p14:tracePt t="34856" x="1130300" y="3806825"/>
          <p14:tracePt t="34871" x="1138238" y="3806825"/>
          <p14:tracePt t="34888" x="1147763" y="3816350"/>
          <p14:tracePt t="34895" x="1155700" y="3824288"/>
          <p14:tracePt t="34911" x="1173163" y="3824288"/>
          <p14:tracePt t="34928" x="1206500" y="3832225"/>
          <p14:tracePt t="34951" x="1223963" y="3841750"/>
          <p14:tracePt t="34959" x="1231900" y="3841750"/>
          <p14:tracePt t="34976" x="1249363" y="3841750"/>
          <p14:tracePt t="34984" x="1282700" y="3857625"/>
          <p14:tracePt t="34999" x="1300163" y="3867150"/>
          <p14:tracePt t="35013" x="1308100" y="3867150"/>
          <p14:tracePt t="35030" x="1350963" y="3875088"/>
          <p14:tracePt t="35047" x="1384300" y="3883025"/>
          <p14:tracePt t="35048" x="1401763" y="3892550"/>
          <p14:tracePt t="35064" x="1419225" y="3900488"/>
          <p14:tracePt t="35065" x="1435100" y="3908425"/>
          <p14:tracePt t="35080" x="1462088" y="3917950"/>
          <p14:tracePt t="35096" x="1487488" y="3935413"/>
          <p14:tracePt t="35114" x="1512888" y="3943350"/>
          <p14:tracePt t="35130" x="1546225" y="3943350"/>
          <p14:tracePt t="35147" x="1614488" y="3968750"/>
          <p14:tracePt t="35163" x="1665288" y="3986213"/>
          <p14:tracePt t="35179" x="1724025" y="3994150"/>
          <p14:tracePt t="35196" x="1766888" y="4019550"/>
          <p14:tracePt t="35213" x="1827213" y="4037013"/>
          <p14:tracePt t="35230" x="1893888" y="4062413"/>
          <p14:tracePt t="35247" x="1987550" y="4095750"/>
          <p14:tracePt t="35248" x="2005013" y="4105275"/>
          <p14:tracePt t="35263" x="2038350" y="4113213"/>
          <p14:tracePt t="35264" x="2065338" y="4121150"/>
          <p14:tracePt t="35280" x="2081213" y="4138613"/>
          <p14:tracePt t="35296" x="2116138" y="4156075"/>
          <p14:tracePt t="35313" x="2141538" y="4156075"/>
          <p14:tracePt t="35330" x="2166938" y="4156075"/>
          <p14:tracePt t="35347" x="2182813" y="4171950"/>
          <p14:tracePt t="35363" x="2217738" y="4181475"/>
          <p14:tracePt t="35380" x="2251075" y="4189413"/>
          <p14:tracePt t="35397" x="2286000" y="4197350"/>
          <p14:tracePt t="35413" x="2319338" y="4214813"/>
          <p14:tracePt t="35430" x="2344738" y="4214813"/>
          <p14:tracePt t="35446" x="2352675" y="4224338"/>
          <p14:tracePt t="35463" x="2362200" y="4224338"/>
          <p14:tracePt t="35464" x="2370138" y="4224338"/>
          <p14:tracePt t="35480" x="2379663" y="4232275"/>
          <p14:tracePt t="35482" x="2387600" y="4232275"/>
          <p14:tracePt t="35496" x="2405063" y="4240213"/>
          <p14:tracePt t="35513" x="2420938" y="4249738"/>
          <p14:tracePt t="35530" x="2455863" y="4265613"/>
          <p14:tracePt t="35546" x="2463800" y="4265613"/>
          <p14:tracePt t="35563" x="2481263" y="4275138"/>
          <p14:tracePt t="35580" x="2506663" y="4283075"/>
          <p14:tracePt t="35596" x="2514600" y="4283075"/>
          <p14:tracePt t="35612" x="2549525" y="4291013"/>
          <p14:tracePt t="35639" x="2557463" y="4291013"/>
          <p14:tracePt t="35648" x="2565400" y="4291013"/>
          <p14:tracePt t="35664" x="2574925" y="4291013"/>
          <p14:tracePt t="35679" x="2582863" y="4300538"/>
          <p14:tracePt t="36047" x="2590800" y="4300538"/>
          <p14:tracePt t="36055" x="2608263" y="4308475"/>
          <p14:tracePt t="36088" x="2616200" y="4308475"/>
          <p14:tracePt t="36096" x="2625725" y="4308475"/>
          <p14:tracePt t="36119" x="2633663" y="4308475"/>
          <p14:tracePt t="36136" x="2641600" y="4316413"/>
          <p14:tracePt t="36416" x="2651125" y="4316413"/>
          <p14:tracePt t="36432" x="2659063" y="4316413"/>
          <p14:tracePt t="36481" x="2668588" y="4316413"/>
          <p14:tracePt t="36520" x="2676525" y="4316413"/>
          <p14:tracePt t="36536" x="2684463" y="4316413"/>
          <p14:tracePt t="36568" x="2693988" y="4316413"/>
          <p14:tracePt t="36712" x="2701925" y="4316413"/>
          <p14:tracePt t="36751" x="2709863" y="4316413"/>
          <p14:tracePt t="36898" x="2727325" y="4316413"/>
          <p14:tracePt t="37125" x="2735263" y="4316413"/>
          <p14:tracePt t="37136" x="2744788" y="4316413"/>
          <p14:tracePt t="37145" x="2760663" y="4316413"/>
          <p14:tracePt t="37168" x="2770188" y="4316413"/>
          <p14:tracePt t="37184" x="2778125" y="4316413"/>
          <p14:tracePt t="37215" x="2786063" y="4316413"/>
          <p14:tracePt t="37256" x="2795588" y="4316413"/>
          <p14:tracePt t="37271" x="2803525" y="4316413"/>
          <p14:tracePt t="37720" x="2820988" y="4316413"/>
          <p14:tracePt t="37728" x="2828925" y="4316413"/>
          <p14:tracePt t="37760" x="2838450" y="4316413"/>
          <p14:tracePt t="37776" x="2854325" y="4316413"/>
          <p14:tracePt t="37791" x="2871788" y="4316413"/>
          <p14:tracePt t="37799" x="2879725" y="4316413"/>
          <p14:tracePt t="37812" x="2889250" y="4316413"/>
          <p14:tracePt t="37828" x="2930525" y="4316413"/>
          <p14:tracePt t="37845" x="2998788" y="4316413"/>
          <p14:tracePt t="37862" x="3109913" y="4316413"/>
          <p14:tracePt t="37879" x="3244850" y="4316413"/>
          <p14:tracePt t="37895" x="3355975" y="4316413"/>
          <p14:tracePt t="37911" x="3457575" y="4316413"/>
          <p14:tracePt t="37928" x="3568700" y="4316413"/>
          <p14:tracePt t="37945" x="3594100" y="4316413"/>
          <p14:tracePt t="37961" x="3602038" y="4316413"/>
          <p14:tracePt t="37999" x="3611563" y="4316413"/>
          <p14:tracePt t="38017" x="3627438" y="4316413"/>
          <p14:tracePt t="38031" x="3636963" y="4316413"/>
          <p14:tracePt t="38039" x="3644900" y="4316413"/>
          <p14:tracePt t="38047" x="3652838" y="4316413"/>
          <p14:tracePt t="38062" x="3670300" y="4316413"/>
          <p14:tracePt t="38079" x="3695700" y="4316413"/>
          <p14:tracePt t="38080" x="3703638" y="4316413"/>
          <p14:tracePt t="38095" x="3721100" y="4316413"/>
          <p14:tracePt t="38096" x="3738563" y="4316413"/>
          <p14:tracePt t="38111" x="3756025" y="4316413"/>
          <p14:tracePt t="38128" x="3797300" y="4316413"/>
          <p14:tracePt t="38145" x="3814763" y="4316413"/>
          <p14:tracePt t="38161" x="3832225" y="4316413"/>
          <p14:tracePt t="38178" x="3857625" y="4316413"/>
          <p14:tracePt t="38194" x="3865563" y="4316413"/>
          <p14:tracePt t="38211" x="3900488" y="4316413"/>
          <p14:tracePt t="38228" x="3908425" y="4316413"/>
          <p14:tracePt t="38245" x="3925888" y="4316413"/>
          <p14:tracePt t="38261" x="3933825" y="4316413"/>
          <p14:tracePt t="38278" x="3941763" y="4308475"/>
          <p14:tracePt t="38807" x="3925888" y="4308475"/>
          <p14:tracePt t="38816" x="3883025" y="4308475"/>
          <p14:tracePt t="38824" x="3840163" y="4308475"/>
          <p14:tracePt t="38831" x="3797300" y="4308475"/>
          <p14:tracePt t="38844" x="3738563" y="4316413"/>
          <p14:tracePt t="38861" x="3662363" y="4325938"/>
          <p14:tracePt t="38878" x="3586163" y="4325938"/>
          <p14:tracePt t="38895" x="3551238" y="4325938"/>
          <p14:tracePt t="38897" x="3543300" y="4325938"/>
          <p14:tracePt t="38911" x="3533775" y="4325938"/>
          <p14:tracePt t="38928" x="3517900" y="4325938"/>
          <p14:tracePt t="38946" x="3508375" y="4325938"/>
          <p14:tracePt t="38961" x="3508375" y="4333875"/>
          <p14:tracePt t="38987" x="3492500" y="4333875"/>
          <p14:tracePt t="39008" x="3482975" y="4333875"/>
          <p14:tracePt t="42240" x="3482975" y="4341813"/>
          <p14:tracePt t="42296" x="3492500" y="4341813"/>
          <p14:tracePt t="42320" x="3500438" y="4351338"/>
          <p14:tracePt t="42361" x="3508375" y="4351338"/>
          <p14:tracePt t="42383" x="3517900" y="4351338"/>
          <p14:tracePt t="42399" x="3525838" y="4351338"/>
          <p14:tracePt t="42416" x="3533775" y="4351338"/>
          <p14:tracePt t="42431" x="3543300" y="4351338"/>
          <p14:tracePt t="42447" x="3551238" y="4351338"/>
          <p14:tracePt t="42471" x="3551238" y="4359275"/>
          <p14:tracePt t="42488" x="3568700" y="4359275"/>
          <p14:tracePt t="42495" x="3576638" y="4359275"/>
          <p14:tracePt t="42504" x="3586163" y="4359275"/>
          <p14:tracePt t="42511" x="3602038" y="4359275"/>
          <p14:tracePt t="42528" x="3611563" y="4359275"/>
          <p14:tracePt t="42545" x="3619500" y="4359275"/>
          <p14:tracePt t="42648" x="3636963" y="4359275"/>
          <p14:tracePt t="42671" x="3644900" y="4359275"/>
          <p14:tracePt t="42704" x="3652838" y="4359275"/>
          <p14:tracePt t="42711" x="3652838" y="4351338"/>
          <p14:tracePt t="42719" x="3662363" y="4351338"/>
          <p14:tracePt t="42752" x="3670300" y="4351338"/>
          <p14:tracePt t="42784" x="3678238" y="4351338"/>
          <p14:tracePt t="42799" x="3703638" y="4341813"/>
          <p14:tracePt t="42831" x="3713163" y="4341813"/>
          <p14:tracePt t="42839" x="3738563" y="4341813"/>
          <p14:tracePt t="42847" x="3763963" y="4341813"/>
          <p14:tracePt t="42859" x="3781425" y="4341813"/>
          <p14:tracePt t="42876" x="3814763" y="4341813"/>
          <p14:tracePt t="42893" x="3832225" y="4341813"/>
          <p14:tracePt t="42909" x="3848100" y="4341813"/>
          <p14:tracePt t="42927" x="3865563" y="4341813"/>
          <p14:tracePt t="42928" x="3873500" y="4341813"/>
          <p14:tracePt t="42943" x="3890963" y="4341813"/>
          <p14:tracePt t="42960" x="3925888" y="4341813"/>
          <p14:tracePt t="42976" x="3976688" y="4341813"/>
          <p14:tracePt t="42993" x="4027488" y="4341813"/>
          <p14:tracePt t="43009" x="4078288" y="4359275"/>
          <p14:tracePt t="43026" x="4121150" y="4368800"/>
          <p14:tracePt t="43043" x="4171950" y="4384675"/>
          <p14:tracePt t="43062" x="4281488" y="4410075"/>
          <p14:tracePt t="43065" x="4359275" y="4435475"/>
          <p14:tracePt t="43076" x="4443413" y="4460875"/>
          <p14:tracePt t="43092" x="4587875" y="4486275"/>
          <p14:tracePt t="43111" x="4808538" y="4521200"/>
          <p14:tracePt t="43128" x="4953000" y="4529138"/>
          <p14:tracePt t="43144" x="5122863" y="4564063"/>
          <p14:tracePt t="43160" x="5216525" y="4572000"/>
          <p14:tracePt t="43162" x="5284788" y="4589463"/>
          <p14:tracePt t="43178" x="5556250" y="4589463"/>
          <p14:tracePt t="43193" x="5853113" y="4589463"/>
          <p14:tracePt t="43210" x="6142038" y="4589463"/>
          <p14:tracePt t="43226" x="6397625" y="4589463"/>
          <p14:tracePt t="43243" x="6678613" y="4597400"/>
          <p14:tracePt t="43260" x="6950075" y="4648200"/>
          <p14:tracePt t="43277" x="7153275" y="4691063"/>
          <p14:tracePt t="43294" x="7307263" y="4708525"/>
          <p14:tracePt t="43295" x="7366000" y="4733925"/>
          <p14:tracePt t="43309" x="7391400" y="4741863"/>
          <p14:tracePt t="43328" x="7442200" y="4749800"/>
          <p14:tracePt t="43345" x="7510463" y="4792663"/>
          <p14:tracePt t="43360" x="7535863" y="4810125"/>
          <p14:tracePt t="43361" x="7570788" y="4835525"/>
          <p14:tracePt t="43376" x="7621588" y="4868863"/>
          <p14:tracePt t="43378" x="7654925" y="4894263"/>
          <p14:tracePt t="43394" x="7705725" y="4929188"/>
          <p14:tracePt t="43409" x="7731125" y="4946650"/>
          <p14:tracePt t="43426" x="7748588" y="4946650"/>
          <p14:tracePt t="43447" x="7756525" y="4954588"/>
          <p14:tracePt t="43463" x="7766050" y="4962525"/>
          <p14:tracePt t="43479" x="7781925" y="4972050"/>
          <p14:tracePt t="43492" x="7781925" y="4979988"/>
          <p14:tracePt t="43509" x="7799388" y="4997450"/>
          <p14:tracePt t="43526" x="7807325" y="5005388"/>
          <p14:tracePt t="43548" x="7859713" y="5056188"/>
          <p14:tracePt t="43561" x="7885113" y="5073650"/>
          <p14:tracePt t="43578" x="7885113" y="5081588"/>
          <p14:tracePt t="43593" x="7900988" y="5091113"/>
          <p14:tracePt t="43616" x="7910513" y="5091113"/>
          <p14:tracePt t="43648" x="7918450" y="5099050"/>
          <p14:tracePt t="43735" x="7926388" y="5106988"/>
          <p14:tracePt t="43752" x="7935913" y="5116513"/>
          <p14:tracePt t="44031" x="7935913" y="5124450"/>
          <p14:tracePt t="44039" x="7935913" y="5132388"/>
          <p14:tracePt t="44056" x="7935913" y="5141913"/>
          <p14:tracePt t="44064" x="7943850" y="5149850"/>
          <p14:tracePt t="44079" x="7943850" y="5167313"/>
          <p14:tracePt t="44092" x="7943850" y="5175250"/>
          <p14:tracePt t="44109" x="7961313" y="5192713"/>
          <p14:tracePt t="44126" x="7961313" y="5200650"/>
          <p14:tracePt t="44192" x="7961313" y="5208588"/>
          <p14:tracePt t="44208" x="7961313" y="5218113"/>
          <p14:tracePt t="44216" x="7961313" y="5226050"/>
          <p14:tracePt t="44226" x="7961313" y="5235575"/>
          <p14:tracePt t="44242" x="7961313" y="5251450"/>
          <p14:tracePt t="44259" x="7961313" y="5260975"/>
          <p14:tracePt t="44276" x="7961313" y="5268913"/>
          <p14:tracePt t="44897" x="7961313" y="5276850"/>
          <p14:tracePt t="44928" x="7951788" y="5276850"/>
          <p14:tracePt t="45104" x="7951788" y="5286375"/>
          <p14:tracePt t="45128" x="7943850" y="5302250"/>
          <p14:tracePt t="45152" x="7935913" y="5302250"/>
          <p14:tracePt t="45160" x="7926388" y="5302250"/>
          <p14:tracePt t="45240" x="7926388" y="5311775"/>
          <p14:tracePt t="45256" x="7910513" y="5311775"/>
          <p14:tracePt t="45279" x="7900988" y="5319713"/>
          <p14:tracePt t="45320" x="7893050" y="5319713"/>
          <p14:tracePt t="45327" x="7885113" y="5319713"/>
          <p14:tracePt t="45343" x="7885113" y="5327650"/>
          <p14:tracePt t="45351" x="7875588" y="5327650"/>
          <p14:tracePt t="45360" x="7867650" y="5327650"/>
          <p14:tracePt t="45375" x="7859713" y="5337175"/>
          <p14:tracePt t="45376" x="7842250" y="5337175"/>
          <p14:tracePt t="45393" x="7832725" y="5337175"/>
          <p14:tracePt t="45394" x="7816850" y="5337175"/>
          <p14:tracePt t="45409" x="7799388" y="5337175"/>
          <p14:tracePt t="45426" x="7781925" y="5337175"/>
          <p14:tracePt t="45444" x="7773988" y="5337175"/>
          <p14:tracePt t="45459" x="7766050" y="5337175"/>
          <p14:tracePt t="45475" x="7748588" y="5337175"/>
          <p14:tracePt t="45505" x="7740650" y="5345113"/>
          <p14:tracePt t="45560" x="7731125" y="5345113"/>
          <p14:tracePt t="45576" x="7723188" y="5345113"/>
          <p14:tracePt t="45599" x="7715250" y="5345113"/>
          <p14:tracePt t="45624" x="7705725" y="5345113"/>
          <p14:tracePt t="45631" x="7697788" y="5345113"/>
          <p14:tracePt t="45656" x="7688263" y="5345113"/>
          <p14:tracePt t="45664" x="7680325" y="5345113"/>
          <p14:tracePt t="45679" x="7672388" y="5345113"/>
          <p14:tracePt t="45692" x="7654925" y="5345113"/>
          <p14:tracePt t="45708" x="7646988" y="5345113"/>
          <p14:tracePt t="45725" x="7629525" y="5345113"/>
          <p14:tracePt t="45742" x="7621588" y="5345113"/>
          <p14:tracePt t="45759" x="7612063" y="5345113"/>
          <p14:tracePt t="45785" x="7596188" y="5345113"/>
          <p14:tracePt t="45803" x="7586663" y="5345113"/>
          <p14:tracePt t="45832" x="7578725" y="5345113"/>
          <p14:tracePt t="45913" x="7561263" y="5345113"/>
          <p14:tracePt t="45927" x="7553325" y="5345113"/>
          <p14:tracePt t="45936" x="7545388" y="5345113"/>
          <p14:tracePt t="45943" x="7545388" y="5353050"/>
          <p14:tracePt t="45958" x="7535863" y="5362575"/>
          <p14:tracePt t="45976" x="7518400" y="5362575"/>
          <p14:tracePt t="46010" x="7502525" y="5362575"/>
          <p14:tracePt t="46032" x="7493000" y="5362575"/>
          <p14:tracePt t="46145" x="7485063" y="5362575"/>
          <p14:tracePt t="46168" x="7477125" y="5362575"/>
          <p14:tracePt t="46200" x="7467600" y="5362575"/>
          <p14:tracePt t="46224" x="7459663" y="5362575"/>
          <p14:tracePt t="46256" x="7451725" y="5362575"/>
          <p14:tracePt t="46289" x="7442200" y="5362575"/>
          <p14:tracePt t="46721" x="7434263" y="5362575"/>
          <p14:tracePt t="46727" x="7426325" y="5362575"/>
          <p14:tracePt t="46759" x="7408863" y="5362575"/>
          <p14:tracePt t="46775" x="7400925" y="5353050"/>
          <p14:tracePt t="46793" x="7391400" y="5353050"/>
          <p14:tracePt t="46799" x="7373938" y="5353050"/>
          <p14:tracePt t="46809" x="7366000" y="5353050"/>
          <p14:tracePt t="46824" x="7307263" y="5319713"/>
          <p14:tracePt t="46841" x="7239000" y="5268913"/>
          <p14:tracePt t="46858" x="7153275" y="5235575"/>
          <p14:tracePt t="46874" x="7119938" y="5208588"/>
          <p14:tracePt t="46891" x="7102475" y="5200650"/>
          <p14:tracePt t="46907" x="7077075" y="5192713"/>
          <p14:tracePt t="47135" x="7069138" y="5192713"/>
          <p14:tracePt t="47145" x="7059613" y="5183188"/>
          <p14:tracePt t="47159" x="7051675" y="5183188"/>
          <p14:tracePt t="47176" x="7043738" y="5183188"/>
          <p14:tracePt t="47192" x="7034213" y="5183188"/>
          <p14:tracePt t="47193" x="7018338" y="5183188"/>
          <p14:tracePt t="47209" x="7008813" y="5183188"/>
          <p14:tracePt t="47224" x="6992938" y="5183188"/>
          <p14:tracePt t="47241" x="6967538" y="5183188"/>
          <p14:tracePt t="47257" x="6958013" y="5183188"/>
          <p14:tracePt t="47279" x="6950075" y="5183188"/>
          <p14:tracePt t="47296" x="6942138" y="5175250"/>
          <p14:tracePt t="47307" x="6932613" y="5175250"/>
          <p14:tracePt t="47324" x="6915150" y="5175250"/>
          <p14:tracePt t="47340" x="6881813" y="5167313"/>
          <p14:tracePt t="47358" x="6831013" y="5157788"/>
          <p14:tracePt t="47359" x="6805613" y="5157788"/>
          <p14:tracePt t="47375" x="6770688" y="5149850"/>
          <p14:tracePt t="47376" x="6762750" y="5149850"/>
          <p14:tracePt t="47391" x="6737350" y="5149850"/>
          <p14:tracePt t="47408" x="6686550" y="5132388"/>
          <p14:tracePt t="47424" x="6610350" y="5124450"/>
          <p14:tracePt t="47441" x="6550025" y="5116513"/>
          <p14:tracePt t="47458" x="6499225" y="5106988"/>
          <p14:tracePt t="47474" x="6491288" y="5106988"/>
          <p14:tracePt t="47491" x="6465888" y="5099050"/>
          <p14:tracePt t="47544" x="6456363" y="5091113"/>
          <p14:tracePt t="47576" x="6448425" y="5091113"/>
          <p14:tracePt t="47584" x="6440488" y="5081588"/>
          <p14:tracePt t="47599" x="6430963" y="5081588"/>
          <p14:tracePt t="47609" x="6423025" y="5073650"/>
          <p14:tracePt t="47624" x="6415088" y="5073650"/>
          <p14:tracePt t="47641" x="6405563" y="5073650"/>
          <p14:tracePt t="47658" x="6397625" y="5064125"/>
          <p14:tracePt t="47984" x="6372225" y="5056188"/>
          <p14:tracePt t="48008" x="6364288" y="5056188"/>
          <p14:tracePt t="48016" x="6354763" y="5056188"/>
          <p14:tracePt t="48025" x="6346825" y="5056188"/>
          <p14:tracePt t="48040" x="6321425" y="5048250"/>
          <p14:tracePt t="48058" x="6286500" y="5048250"/>
          <p14:tracePt t="48080" x="6261100" y="5038725"/>
          <p14:tracePt t="48096" x="6245225" y="5038725"/>
          <p14:tracePt t="48108" x="6227763" y="5030788"/>
          <p14:tracePt t="48124" x="6227763" y="5022850"/>
          <p14:tracePt t="48127" x="6210300" y="5022850"/>
          <p14:tracePt t="48144" x="6184900" y="5013325"/>
          <p14:tracePt t="48168" x="6167438" y="5013325"/>
          <p14:tracePt t="48175" x="6151563" y="5005388"/>
          <p14:tracePt t="48191" x="6116638" y="4987925"/>
          <p14:tracePt t="48209" x="6091238" y="4987925"/>
          <p14:tracePt t="48224" x="6091238" y="4979988"/>
          <p14:tracePt t="48225" x="6083300" y="4979988"/>
          <p14:tracePt t="48240" x="6075363" y="4979988"/>
          <p14:tracePt t="48257" x="6065838" y="4979988"/>
          <p14:tracePt t="48288" x="6057900" y="4972050"/>
          <p14:tracePt t="48682" x="6049963" y="4972050"/>
          <p14:tracePt t="48800" x="6032500" y="4972050"/>
          <p14:tracePt t="48816" x="6024563" y="4972050"/>
          <p14:tracePt t="48831" x="6015038" y="4972050"/>
          <p14:tracePt t="48848" x="5997575" y="4972050"/>
          <p14:tracePt t="48856" x="5989638" y="4972050"/>
          <p14:tracePt t="48864" x="5981700" y="4972050"/>
          <p14:tracePt t="48873" x="5964238" y="4972050"/>
          <p14:tracePt t="48890" x="5913438" y="4972050"/>
          <p14:tracePt t="48906" x="5880100" y="4972050"/>
          <p14:tracePt t="48923" x="5853113" y="4972050"/>
          <p14:tracePt t="48940" x="5837238" y="4972050"/>
          <p14:tracePt t="49017" x="5827713" y="4972050"/>
          <p14:tracePt t="49031" x="5819775" y="4972050"/>
          <p14:tracePt t="49047" x="5811838" y="4972050"/>
          <p14:tracePt t="49064" x="5794375" y="4972050"/>
          <p14:tracePt t="49077" x="5786438" y="4972050"/>
          <p14:tracePt t="49079" x="5776913" y="4972050"/>
          <p14:tracePt t="49090" x="5743575" y="4972050"/>
          <p14:tracePt t="49109" x="5667375" y="4954588"/>
          <p14:tracePt t="49111" x="5624513" y="4946650"/>
          <p14:tracePt t="49125" x="5591175" y="4946650"/>
          <p14:tracePt t="49128" x="5548313" y="4937125"/>
          <p14:tracePt t="49140" x="5487988" y="4937125"/>
          <p14:tracePt t="49157" x="5327650" y="4937125"/>
          <p14:tracePt t="49173" x="5216525" y="4937125"/>
          <p14:tracePt t="49191" x="5064125" y="4903788"/>
          <p14:tracePt t="49207" x="4935538" y="4903788"/>
          <p14:tracePt t="49209" x="4894263" y="4903788"/>
          <p14:tracePt t="49224" x="4851400" y="4903788"/>
          <p14:tracePt t="49240" x="4808538" y="4903788"/>
          <p14:tracePt t="49257" x="4757738" y="4903788"/>
          <p14:tracePt t="49274" x="4724400" y="4903788"/>
          <p14:tracePt t="49290" x="4699000" y="4903788"/>
          <p14:tracePt t="49307" x="4689475" y="4903788"/>
          <p14:tracePt t="49323" x="4673600" y="4903788"/>
          <p14:tracePt t="49351" x="4664075" y="4903788"/>
          <p14:tracePt t="49383" x="4656138" y="4903788"/>
          <p14:tracePt t="49408" x="4646613" y="4903788"/>
          <p14:tracePt t="49448" x="4638675" y="4903788"/>
          <p14:tracePt t="49480" x="4630738" y="4894263"/>
          <p14:tracePt t="49832" x="4621213" y="4886325"/>
          <p14:tracePt t="49848" x="4613275" y="4886325"/>
          <p14:tracePt t="50024" x="4613275" y="4878388"/>
          <p14:tracePt t="50048" x="4605338" y="4878388"/>
          <p14:tracePt t="50631" x="4605338" y="4868863"/>
          <p14:tracePt t="52431" x="4605338" y="4860925"/>
          <p14:tracePt t="52590" x="4613275" y="4860925"/>
          <p14:tracePt t="52623" x="4621213" y="4852988"/>
          <p14:tracePt t="53631" x="4630738" y="4852988"/>
          <p14:tracePt t="53639" x="4638675" y="4843463"/>
          <p14:tracePt t="54407" x="4646613" y="4827588"/>
          <p14:tracePt t="55127" x="4646613" y="4818063"/>
          <p14:tracePt t="55288" x="4646613" y="4810125"/>
          <p14:tracePt t="55295" x="4646613" y="4802188"/>
          <p14:tracePt t="55335" x="4630738" y="4802188"/>
          <p14:tracePt t="123841" x="4613275" y="4802188"/>
          <p14:tracePt t="123848" x="4562475" y="4767263"/>
          <p14:tracePt t="123857" x="4503738" y="4749800"/>
          <p14:tracePt t="123875" x="4349750" y="4708525"/>
          <p14:tracePt t="123890" x="4273550" y="4673600"/>
          <p14:tracePt t="123908" x="4256088" y="4665663"/>
          <p14:tracePt t="124712" x="4256088" y="4691063"/>
          <p14:tracePt t="124720" x="4256088" y="4699000"/>
          <p14:tracePt t="124728" x="4256088" y="4733925"/>
          <p14:tracePt t="124740" x="4256088" y="4749800"/>
          <p14:tracePt t="124756" x="4256088" y="4810125"/>
          <p14:tracePt t="124773" x="4256088" y="4860925"/>
          <p14:tracePt t="124789" x="4256088" y="4919663"/>
          <p14:tracePt t="124807" x="4256088" y="4937125"/>
          <p14:tracePt t="124808" x="4256088" y="4962525"/>
          <p14:tracePt t="124823" x="4256088" y="4972050"/>
          <p14:tracePt t="124839" x="4256088" y="4997450"/>
          <p14:tracePt t="124857" x="4256088" y="5005388"/>
          <p14:tracePt t="124873" x="4256088" y="5022850"/>
          <p14:tracePt t="124890" x="4256088" y="5030788"/>
          <p14:tracePt t="124907" x="4256088" y="5048250"/>
          <p14:tracePt t="124923" x="4256088" y="5064125"/>
          <p14:tracePt t="124940" x="4256088" y="5073650"/>
          <p14:tracePt t="124956" x="4256088" y="5081588"/>
          <p14:tracePt t="124991" x="4256088" y="5091113"/>
          <p14:tracePt t="125056" x="4256088" y="5116513"/>
          <p14:tracePt t="125079" x="4256088" y="5124450"/>
          <p14:tracePt t="125088" x="4265613" y="5132388"/>
          <p14:tracePt t="125095" x="4265613" y="5149850"/>
          <p14:tracePt t="125107" x="4265613" y="5157788"/>
          <p14:tracePt t="125123" x="4281488" y="5175250"/>
          <p14:tracePt t="125140" x="4281488" y="5183188"/>
          <p14:tracePt t="125225" x="4291013" y="5192713"/>
          <p14:tracePt t="125297" x="4298950" y="5192713"/>
          <p14:tracePt t="125648" x="4298950" y="5208588"/>
          <p14:tracePt t="125664" x="4298950" y="5218113"/>
          <p14:tracePt t="125688" x="4306888" y="5226050"/>
          <p14:tracePt t="125712" x="4316413" y="5235575"/>
          <p14:tracePt t="231209" x="4291013" y="5235575"/>
          <p14:tracePt t="231216" x="4187825" y="5167313"/>
          <p14:tracePt t="231226" x="4044950" y="5048250"/>
          <p14:tracePt t="231242" x="3687763" y="4784725"/>
          <p14:tracePt t="231259" x="3287713" y="4538663"/>
          <p14:tracePt t="231276" x="2608263" y="4257675"/>
          <p14:tracePt t="231292" x="1520825" y="3763963"/>
          <p14:tracePt t="231310" x="373063" y="3297238"/>
          <p14:tracePt t="232683" x="4605338" y="127000"/>
          <p14:tracePt t="232683" x="5259388" y="280988"/>
          <p14:tracePt t="232683" x="5888038" y="484188"/>
          <p14:tracePt t="232683" x="6958013" y="646113"/>
          <p14:tracePt t="232683" x="7935913" y="765175"/>
          <p14:tracePt t="232683" x="8564563" y="858838"/>
          <p14:tracePt t="232683" x="8963025" y="935038"/>
          <p14:tracePt t="232683" x="9175750" y="993775"/>
          <p14:tracePt t="232683" x="9345613" y="1054100"/>
          <p14:tracePt t="232683" x="9439275" y="1104900"/>
          <p14:tracePt t="232683" x="9523413" y="1138238"/>
          <p14:tracePt t="232683" x="9617075" y="1181100"/>
          <p14:tracePt t="232683" x="9771063" y="1292225"/>
          <p14:tracePt t="232683" x="9779000" y="1292225"/>
          <p14:tracePt t="232683" x="9786938" y="1325563"/>
          <p14:tracePt t="232683" x="9786938" y="1411288"/>
          <p14:tracePt t="232683" x="9786938" y="1555750"/>
          <p14:tracePt t="232683" x="9786938" y="1716088"/>
          <p14:tracePt t="232683" x="9786938" y="1852613"/>
          <p14:tracePt t="232683" x="9786938" y="1971675"/>
          <p14:tracePt t="232683" x="9786938" y="2055813"/>
          <p14:tracePt t="232683" x="9786938" y="2149475"/>
          <p14:tracePt t="232683" x="9786938" y="2209800"/>
          <p14:tracePt t="232683" x="9771063" y="2268538"/>
          <p14:tracePt t="232683" x="9771063" y="2311400"/>
          <p14:tracePt t="232683" x="9771063" y="2336800"/>
          <p14:tracePt t="232683" x="9771063" y="2405063"/>
          <p14:tracePt t="232683" x="9771063" y="2413000"/>
          <p14:tracePt t="232683" x="9829800" y="2430463"/>
          <p14:tracePt t="232683" x="10017125" y="2430463"/>
          <p14:tracePt t="232683" x="10415588" y="2397125"/>
          <p14:tracePt t="232683" x="10901363" y="2184400"/>
          <p14:tracePt t="232683" x="11256963" y="1928813"/>
          <p14:tracePt t="232683" x="11571288" y="1657350"/>
          <p14:tracePt t="232683" x="11784013" y="1385888"/>
          <p14:tracePt t="232683" x="11961813" y="1189038"/>
          <p14:tracePt t="232683" x="12072938" y="1036638"/>
          <p14:tracePt t="232683" x="12158663" y="900113"/>
        </p14:tracePtLst>
      </p14:laserTraceLst>
    </p:ext>
  </p:extLs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p:cNvSpPr txBox="1"/>
          <p:nvPr/>
        </p:nvSpPr>
        <p:spPr>
          <a:xfrm>
            <a:off x="9176424" y="6377468"/>
            <a:ext cx="2616200" cy="400110"/>
          </a:xfrm>
          <a:prstGeom prst="rect">
            <a:avLst/>
          </a:prstGeom>
          <a:noFill/>
        </p:spPr>
        <p:txBody>
          <a:bodyPr wrap="square" rtlCol="0">
            <a:spAutoFit/>
          </a:bodyPr>
          <a:lstStyle/>
          <a:p>
            <a:pPr algn="ctr"/>
            <a:r>
              <a:rPr lang="en-US" sz="2000" b="1" dirty="0"/>
              <a:t>www.midocean.ae</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grpSp>
        <p:nvGrpSpPr>
          <p:cNvPr id="7" name="Group 6">
            <a:extLst>
              <a:ext uri="{FF2B5EF4-FFF2-40B4-BE49-F238E27FC236}">
                <a16:creationId xmlns:a16="http://schemas.microsoft.com/office/drawing/2014/main" xmlns="" id="{19ADFE23-D488-A217-B33F-3C7D4083321A}"/>
              </a:ext>
            </a:extLst>
          </p:cNvPr>
          <p:cNvGrpSpPr/>
          <p:nvPr/>
        </p:nvGrpSpPr>
        <p:grpSpPr>
          <a:xfrm>
            <a:off x="2767865" y="746696"/>
            <a:ext cx="5604610" cy="732206"/>
            <a:chOff x="624740" y="1261450"/>
            <a:chExt cx="5604610" cy="732206"/>
          </a:xfrm>
        </p:grpSpPr>
        <p:sp>
          <p:nvSpPr>
            <p:cNvPr id="11" name="Rectangle 10"/>
            <p:cNvSpPr/>
            <p:nvPr/>
          </p:nvSpPr>
          <p:spPr>
            <a:xfrm>
              <a:off x="624740" y="1263262"/>
              <a:ext cx="5604610" cy="730394"/>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3" name="TextBox 2">
              <a:extLst>
                <a:ext uri="{FF2B5EF4-FFF2-40B4-BE49-F238E27FC236}">
                  <a16:creationId xmlns:a16="http://schemas.microsoft.com/office/drawing/2014/main" xmlns="" id="{8C9C6905-96B6-3DD2-F43C-9F4FB4B473D7}"/>
                </a:ext>
              </a:extLst>
            </p:cNvPr>
            <p:cNvSpPr txBox="1"/>
            <p:nvPr/>
          </p:nvSpPr>
          <p:spPr>
            <a:xfrm>
              <a:off x="695324" y="1261450"/>
              <a:ext cx="5534025" cy="707886"/>
            </a:xfrm>
            <a:prstGeom prst="rect">
              <a:avLst/>
            </a:prstGeom>
            <a:noFill/>
          </p:spPr>
          <p:txBody>
            <a:bodyPr wrap="square" rtlCol="0">
              <a:spAutoFit/>
            </a:bodyPr>
            <a:lstStyle/>
            <a:p>
              <a:pPr algn="ctr"/>
              <a:r>
                <a:rPr lang="en-US" sz="4000" b="1" dirty="0">
                  <a:solidFill>
                    <a:schemeClr val="bg1"/>
                  </a:solidFill>
                  <a:latin typeface="Alexandria" charset="0"/>
                </a:rPr>
                <a:t>Classification of Risk</a:t>
              </a:r>
            </a:p>
          </p:txBody>
        </p:sp>
      </p:grpSp>
      <p:sp>
        <p:nvSpPr>
          <p:cNvPr id="14" name="TextBox 13">
            <a:extLst>
              <a:ext uri="{FF2B5EF4-FFF2-40B4-BE49-F238E27FC236}">
                <a16:creationId xmlns:a16="http://schemas.microsoft.com/office/drawing/2014/main" xmlns="" id="{87257550-6B76-0921-6F03-193A15BDE0F1}"/>
              </a:ext>
            </a:extLst>
          </p:cNvPr>
          <p:cNvSpPr txBox="1"/>
          <p:nvPr/>
        </p:nvSpPr>
        <p:spPr>
          <a:xfrm>
            <a:off x="180431" y="1478902"/>
            <a:ext cx="11763919" cy="3347840"/>
          </a:xfrm>
          <a:prstGeom prst="rect">
            <a:avLst/>
          </a:prstGeom>
          <a:noFill/>
        </p:spPr>
        <p:txBody>
          <a:bodyPr wrap="square">
            <a:spAutoFit/>
          </a:bodyPr>
          <a:lstStyle/>
          <a:p>
            <a:pPr algn="l">
              <a:lnSpc>
                <a:spcPct val="150000"/>
              </a:lnSpc>
            </a:pPr>
            <a:r>
              <a:rPr lang="en-US" sz="2400" b="1" i="0" u="none" strike="noStrike" baseline="0" dirty="0">
                <a:latin typeface="QuaySansITCPro-Medium"/>
              </a:rPr>
              <a:t>Enterprise Risk</a:t>
            </a:r>
          </a:p>
          <a:p>
            <a:pPr algn="l">
              <a:lnSpc>
                <a:spcPct val="150000"/>
              </a:lnSpc>
            </a:pPr>
            <a:r>
              <a:rPr lang="en-US" sz="2400" i="0" u="none" strike="noStrike" baseline="0" dirty="0">
                <a:latin typeface="QuaySansITCPro-Medium"/>
              </a:rPr>
              <a:t>Enterprise risk is a term that encompasses all major risks faced by a business firm. Such risks include pure risk, speculative risk, strategic risk, operational risk, and financial risk.</a:t>
            </a:r>
          </a:p>
          <a:p>
            <a:pPr algn="l">
              <a:lnSpc>
                <a:spcPct val="150000"/>
              </a:lnSpc>
            </a:pPr>
            <a:r>
              <a:rPr lang="en-US" sz="2400" b="1" i="0" u="none" strike="noStrike" baseline="0" dirty="0">
                <a:latin typeface="QuaySansITCPro-Medium"/>
              </a:rPr>
              <a:t>Strategic risk : </a:t>
            </a:r>
            <a:r>
              <a:rPr lang="en-US" sz="2400" i="0" u="none" strike="noStrike" baseline="0" dirty="0">
                <a:latin typeface="QuaySansITCPro-Medium"/>
              </a:rPr>
              <a:t>refers to uncertainty regarding the firm’s financial goals and objectives; for example, if a firm enters a new line of business, the line may be unprofitable.</a:t>
            </a:r>
          </a:p>
          <a:p>
            <a:pPr algn="l">
              <a:lnSpc>
                <a:spcPct val="150000"/>
              </a:lnSpc>
            </a:pPr>
            <a:endParaRPr lang="ar-YE" sz="2400" i="0" u="none" strike="noStrike" baseline="0" dirty="0">
              <a:latin typeface="QuaySansITCPro-Medium"/>
            </a:endParaRPr>
          </a:p>
        </p:txBody>
      </p:sp>
      <p:pic>
        <p:nvPicPr>
          <p:cNvPr id="4" name="Picture 3">
            <a:extLst>
              <a:ext uri="{FF2B5EF4-FFF2-40B4-BE49-F238E27FC236}">
                <a16:creationId xmlns:a16="http://schemas.microsoft.com/office/drawing/2014/main" xmlns="" id="{406BE9B0-1607-5312-693B-86A13170CBA5}"/>
              </a:ext>
            </a:extLst>
          </p:cNvPr>
          <p:cNvPicPr>
            <a:picLocks noChangeAspect="1"/>
          </p:cNvPicPr>
          <p:nvPr/>
        </p:nvPicPr>
        <p:blipFill>
          <a:blip r:embed="rId3"/>
          <a:stretch>
            <a:fillRect/>
          </a:stretch>
        </p:blipFill>
        <p:spPr>
          <a:xfrm>
            <a:off x="3428119" y="4891675"/>
            <a:ext cx="3469394" cy="1734697"/>
          </a:xfrm>
          <a:prstGeom prst="rect">
            <a:avLst/>
          </a:prstGeom>
        </p:spPr>
      </p:pic>
    </p:spTree>
    <p:extLst>
      <p:ext uri="{BB962C8B-B14F-4D97-AF65-F5344CB8AC3E}">
        <p14:creationId xmlns:p14="http://schemas.microsoft.com/office/powerpoint/2010/main" val="3450513322"/>
      </p:ext>
    </p:extLst>
  </p:cSld>
  <p:clrMapOvr>
    <a:masterClrMapping/>
  </p:clrMapOvr>
  <mc:AlternateContent xmlns:mc="http://schemas.openxmlformats.org/markup-compatibility/2006" xmlns:p14="http://schemas.microsoft.com/office/powerpoint/2010/main">
    <mc:Choice Requires="p14">
      <p:transition spd="slow" p14:dur="2000" advTm="206608"/>
    </mc:Choice>
    <mc:Fallback xmlns="">
      <p:transition spd="slow" advTm="206608"/>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p:cNvSpPr txBox="1"/>
          <p:nvPr/>
        </p:nvSpPr>
        <p:spPr>
          <a:xfrm>
            <a:off x="9176424" y="6377468"/>
            <a:ext cx="2616200" cy="400110"/>
          </a:xfrm>
          <a:prstGeom prst="rect">
            <a:avLst/>
          </a:prstGeom>
          <a:noFill/>
        </p:spPr>
        <p:txBody>
          <a:bodyPr wrap="square" rtlCol="0">
            <a:spAutoFit/>
          </a:bodyPr>
          <a:lstStyle/>
          <a:p>
            <a:pPr algn="ctr"/>
            <a:r>
              <a:rPr lang="en-US" sz="2000" b="1" dirty="0"/>
              <a:t>www.midocean.ae</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grpSp>
        <p:nvGrpSpPr>
          <p:cNvPr id="7" name="Group 6">
            <a:extLst>
              <a:ext uri="{FF2B5EF4-FFF2-40B4-BE49-F238E27FC236}">
                <a16:creationId xmlns:a16="http://schemas.microsoft.com/office/drawing/2014/main" xmlns="" id="{19ADFE23-D488-A217-B33F-3C7D4083321A}"/>
              </a:ext>
            </a:extLst>
          </p:cNvPr>
          <p:cNvGrpSpPr/>
          <p:nvPr/>
        </p:nvGrpSpPr>
        <p:grpSpPr>
          <a:xfrm>
            <a:off x="2767865" y="746696"/>
            <a:ext cx="5604610" cy="732206"/>
            <a:chOff x="624740" y="1261450"/>
            <a:chExt cx="5604610" cy="732206"/>
          </a:xfrm>
        </p:grpSpPr>
        <p:sp>
          <p:nvSpPr>
            <p:cNvPr id="11" name="Rectangle 10"/>
            <p:cNvSpPr/>
            <p:nvPr/>
          </p:nvSpPr>
          <p:spPr>
            <a:xfrm>
              <a:off x="624740" y="1263262"/>
              <a:ext cx="5604610" cy="730394"/>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3" name="TextBox 2">
              <a:extLst>
                <a:ext uri="{FF2B5EF4-FFF2-40B4-BE49-F238E27FC236}">
                  <a16:creationId xmlns:a16="http://schemas.microsoft.com/office/drawing/2014/main" xmlns="" id="{8C9C6905-96B6-3DD2-F43C-9F4FB4B473D7}"/>
                </a:ext>
              </a:extLst>
            </p:cNvPr>
            <p:cNvSpPr txBox="1"/>
            <p:nvPr/>
          </p:nvSpPr>
          <p:spPr>
            <a:xfrm>
              <a:off x="695324" y="1261450"/>
              <a:ext cx="5534025" cy="707886"/>
            </a:xfrm>
            <a:prstGeom prst="rect">
              <a:avLst/>
            </a:prstGeom>
            <a:noFill/>
          </p:spPr>
          <p:txBody>
            <a:bodyPr wrap="square" rtlCol="0">
              <a:spAutoFit/>
            </a:bodyPr>
            <a:lstStyle/>
            <a:p>
              <a:pPr algn="ctr"/>
              <a:r>
                <a:rPr lang="en-US" sz="4000" b="1" dirty="0">
                  <a:solidFill>
                    <a:schemeClr val="bg1"/>
                  </a:solidFill>
                  <a:latin typeface="Alexandria" charset="0"/>
                </a:rPr>
                <a:t>Classification of Risk</a:t>
              </a:r>
            </a:p>
          </p:txBody>
        </p:sp>
      </p:grpSp>
      <p:sp>
        <p:nvSpPr>
          <p:cNvPr id="14" name="TextBox 13">
            <a:extLst>
              <a:ext uri="{FF2B5EF4-FFF2-40B4-BE49-F238E27FC236}">
                <a16:creationId xmlns:a16="http://schemas.microsoft.com/office/drawing/2014/main" xmlns="" id="{87257550-6B76-0921-6F03-193A15BDE0F1}"/>
              </a:ext>
            </a:extLst>
          </p:cNvPr>
          <p:cNvSpPr txBox="1"/>
          <p:nvPr/>
        </p:nvSpPr>
        <p:spPr>
          <a:xfrm>
            <a:off x="180431" y="1478902"/>
            <a:ext cx="11763919" cy="5018682"/>
          </a:xfrm>
          <a:prstGeom prst="rect">
            <a:avLst/>
          </a:prstGeom>
          <a:noFill/>
        </p:spPr>
        <p:txBody>
          <a:bodyPr wrap="square">
            <a:spAutoFit/>
          </a:bodyPr>
          <a:lstStyle/>
          <a:p>
            <a:pPr algn="l">
              <a:lnSpc>
                <a:spcPct val="150000"/>
              </a:lnSpc>
            </a:pPr>
            <a:r>
              <a:rPr lang="en-US" sz="2400" b="1" i="0" u="none" strike="noStrike" baseline="0" dirty="0">
                <a:latin typeface="QuaySansITCPro-Medium"/>
              </a:rPr>
              <a:t>Operational risk:  </a:t>
            </a:r>
          </a:p>
          <a:p>
            <a:pPr algn="l">
              <a:lnSpc>
                <a:spcPct val="150000"/>
              </a:lnSpc>
            </a:pPr>
            <a:r>
              <a:rPr lang="en-US" sz="2400" i="0" u="none" strike="noStrike" baseline="0" dirty="0">
                <a:latin typeface="QuaySansITCPro-Medium"/>
              </a:rPr>
              <a:t>results from the firm’s business operations. For example, a bank that offers online banking services may incur losses if “hackers” break into the bank’s computer.</a:t>
            </a:r>
          </a:p>
          <a:p>
            <a:pPr algn="l">
              <a:lnSpc>
                <a:spcPct val="150000"/>
              </a:lnSpc>
            </a:pPr>
            <a:r>
              <a:rPr lang="en-US" sz="2400" b="1" dirty="0">
                <a:latin typeface="QuaySansITCPro-Medium"/>
              </a:rPr>
              <a:t>financial risk:</a:t>
            </a:r>
          </a:p>
          <a:p>
            <a:pPr algn="l">
              <a:lnSpc>
                <a:spcPct val="150000"/>
              </a:lnSpc>
            </a:pPr>
            <a:r>
              <a:rPr lang="en-US" sz="2400" b="1" dirty="0">
                <a:latin typeface="QuaySansITCPro-Medium"/>
              </a:rPr>
              <a:t> </a:t>
            </a:r>
            <a:r>
              <a:rPr lang="en-US" sz="2400" i="0" u="none" strike="noStrike" baseline="0" dirty="0">
                <a:latin typeface="QuaySansITCPro-Medium"/>
              </a:rPr>
              <a:t>also includes financial risk, which is becoming more important in a commercial risk management program. Financial risk refers to the uncertainty of loss because of adverse changes in commodity prices, interest rates, foreign exchange rates, and the value of money.</a:t>
            </a:r>
          </a:p>
          <a:p>
            <a:pPr algn="l">
              <a:lnSpc>
                <a:spcPct val="150000"/>
              </a:lnSpc>
            </a:pPr>
            <a:r>
              <a:rPr lang="en-US" sz="2400" i="0" u="none" strike="noStrike" baseline="0" dirty="0">
                <a:latin typeface="QuaySansITCPro-Medium"/>
              </a:rPr>
              <a:t>Treatment of financial risks typically requires the use of complex hedging techniques, financial derivatives, futures contracts, options, and other financial instruments.</a:t>
            </a:r>
            <a:endParaRPr lang="ar-YE" sz="2400" i="0" u="none" strike="noStrike" baseline="0" dirty="0">
              <a:latin typeface="QuaySansITCPro-Medium"/>
            </a:endParaRPr>
          </a:p>
        </p:txBody>
      </p:sp>
    </p:spTree>
    <p:extLst>
      <p:ext uri="{BB962C8B-B14F-4D97-AF65-F5344CB8AC3E}">
        <p14:creationId xmlns:p14="http://schemas.microsoft.com/office/powerpoint/2010/main" val="415070651"/>
      </p:ext>
    </p:extLst>
  </p:cSld>
  <p:clrMapOvr>
    <a:masterClrMapping/>
  </p:clrMapOvr>
  <mc:AlternateContent xmlns:mc="http://schemas.openxmlformats.org/markup-compatibility/2006" xmlns:p14="http://schemas.microsoft.com/office/powerpoint/2010/main">
    <mc:Choice Requires="p14">
      <p:transition spd="slow" p14:dur="2000" advTm="162745"/>
    </mc:Choice>
    <mc:Fallback xmlns="">
      <p:transition spd="slow" advTm="162745"/>
    </mc:Fallback>
  </mc:AlternateContent>
  <p:extLst>
    <p:ext uri="{3A86A75C-4F4B-4683-9AE1-C65F6400EC91}">
      <p14:laserTraceLst xmlns:p14="http://schemas.microsoft.com/office/powerpoint/2010/main">
        <p14:tracePtLst>
          <p14:tracePt t="112501" x="3644900" y="6311900"/>
          <p14:tracePt t="112674" x="3041650" y="6645275"/>
          <p14:tracePt t="112682" x="3100388" y="6526213"/>
          <p14:tracePt t="112694" x="3160713" y="6373813"/>
          <p14:tracePt t="112711" x="3287713" y="6076950"/>
          <p14:tracePt t="112728" x="3381375" y="5854700"/>
          <p14:tracePt t="112744" x="3441700" y="5735638"/>
          <p14:tracePt t="112762" x="3492500" y="5641975"/>
          <p14:tracePt t="112778" x="3508375" y="5583238"/>
          <p14:tracePt t="112779" x="3525838" y="5549900"/>
          <p14:tracePt t="112794" x="3533775" y="5514975"/>
          <p14:tracePt t="112811" x="3543300" y="5464175"/>
          <p14:tracePt t="112828" x="3551238" y="5464175"/>
          <p14:tracePt t="112844" x="3551238" y="5446713"/>
          <p14:tracePt t="112962" x="3551238" y="5438775"/>
          <p14:tracePt t="113051" x="3559175" y="5421313"/>
          <p14:tracePt t="113059" x="3568700" y="5413375"/>
          <p14:tracePt t="113067" x="3576638" y="5405438"/>
          <p14:tracePt t="113077" x="3611563" y="5353050"/>
          <p14:tracePt t="113094" x="3721100" y="5243513"/>
          <p14:tracePt t="113110" x="3916363" y="5091113"/>
          <p14:tracePt t="113129" x="4103688" y="4972050"/>
          <p14:tracePt t="113130" x="4230688" y="4903788"/>
          <p14:tracePt t="113148" x="4630738" y="4741863"/>
          <p14:tracePt t="113161" x="4876800" y="4640263"/>
          <p14:tracePt t="113180" x="5657850" y="4478338"/>
          <p14:tracePt t="113195" x="5827713" y="4435475"/>
          <p14:tracePt t="113196" x="6032500" y="4384675"/>
          <p14:tracePt t="113211" x="6176963" y="4359275"/>
          <p14:tracePt t="113228" x="6618288" y="4257675"/>
          <p14:tracePt t="113244" x="6719888" y="4240213"/>
          <p14:tracePt t="113362" x="6729413" y="4240213"/>
          <p14:tracePt t="113387" x="6729413" y="4224338"/>
          <p14:tracePt t="113395" x="6729413" y="4214813"/>
          <p14:tracePt t="113435" x="6719888" y="4214813"/>
          <p14:tracePt t="113458" x="6711950" y="4214813"/>
          <p14:tracePt t="114314" x="6678613" y="4214813"/>
          <p14:tracePt t="114322" x="6661150" y="4214813"/>
          <p14:tracePt t="114331" x="6635750" y="4214813"/>
          <p14:tracePt t="114344" x="6600825" y="4214813"/>
          <p14:tracePt t="114361" x="6559550" y="4214813"/>
          <p14:tracePt t="114377" x="6542088" y="4214813"/>
          <p14:tracePt t="114490" x="6534150" y="4214813"/>
          <p14:tracePt t="114498" x="6499225" y="4214813"/>
          <p14:tracePt t="114510" x="6440488" y="4206875"/>
          <p14:tracePt t="114527" x="6219825" y="4146550"/>
          <p14:tracePt t="114544" x="5786438" y="4011613"/>
          <p14:tracePt t="114561" x="5241925" y="3756025"/>
          <p14:tracePt t="114563" x="4945063" y="3629025"/>
          <p14:tracePt t="114577" x="4570413" y="3416300"/>
          <p14:tracePt t="114595" x="3100388" y="2371725"/>
          <p14:tracePt t="114611" x="1946275" y="1241425"/>
          <p14:tracePt t="114627" x="1300163" y="585788"/>
          <p14:tracePt t="114628" x="815975" y="111125"/>
        </p14:tracePtLst>
      </p14:laserTraceLst>
    </p:ext>
  </p:extLs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p:cNvSpPr txBox="1"/>
          <p:nvPr/>
        </p:nvSpPr>
        <p:spPr>
          <a:xfrm>
            <a:off x="9176424" y="6377468"/>
            <a:ext cx="2616200" cy="400110"/>
          </a:xfrm>
          <a:prstGeom prst="rect">
            <a:avLst/>
          </a:prstGeom>
          <a:noFill/>
        </p:spPr>
        <p:txBody>
          <a:bodyPr wrap="square" rtlCol="0">
            <a:spAutoFit/>
          </a:bodyPr>
          <a:lstStyle/>
          <a:p>
            <a:pPr algn="ctr"/>
            <a:r>
              <a:rPr lang="en-US" sz="2000" b="1" dirty="0"/>
              <a:t>www.midocean.ae</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grpSp>
        <p:nvGrpSpPr>
          <p:cNvPr id="7" name="Group 6">
            <a:extLst>
              <a:ext uri="{FF2B5EF4-FFF2-40B4-BE49-F238E27FC236}">
                <a16:creationId xmlns:a16="http://schemas.microsoft.com/office/drawing/2014/main" xmlns="" id="{19ADFE23-D488-A217-B33F-3C7D4083321A}"/>
              </a:ext>
            </a:extLst>
          </p:cNvPr>
          <p:cNvGrpSpPr/>
          <p:nvPr/>
        </p:nvGrpSpPr>
        <p:grpSpPr>
          <a:xfrm>
            <a:off x="2767865" y="746696"/>
            <a:ext cx="5604610" cy="732206"/>
            <a:chOff x="624740" y="1261450"/>
            <a:chExt cx="5604610" cy="732206"/>
          </a:xfrm>
        </p:grpSpPr>
        <p:sp>
          <p:nvSpPr>
            <p:cNvPr id="11" name="Rectangle 10"/>
            <p:cNvSpPr/>
            <p:nvPr/>
          </p:nvSpPr>
          <p:spPr>
            <a:xfrm>
              <a:off x="624740" y="1263262"/>
              <a:ext cx="5604610" cy="730394"/>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3" name="TextBox 2">
              <a:extLst>
                <a:ext uri="{FF2B5EF4-FFF2-40B4-BE49-F238E27FC236}">
                  <a16:creationId xmlns:a16="http://schemas.microsoft.com/office/drawing/2014/main" xmlns="" id="{8C9C6905-96B6-3DD2-F43C-9F4FB4B473D7}"/>
                </a:ext>
              </a:extLst>
            </p:cNvPr>
            <p:cNvSpPr txBox="1"/>
            <p:nvPr/>
          </p:nvSpPr>
          <p:spPr>
            <a:xfrm>
              <a:off x="695324" y="1261450"/>
              <a:ext cx="5534025" cy="707886"/>
            </a:xfrm>
            <a:prstGeom prst="rect">
              <a:avLst/>
            </a:prstGeom>
            <a:noFill/>
          </p:spPr>
          <p:txBody>
            <a:bodyPr wrap="square" rtlCol="0">
              <a:spAutoFit/>
            </a:bodyPr>
            <a:lstStyle/>
            <a:p>
              <a:pPr algn="ctr"/>
              <a:r>
                <a:rPr lang="en-US" sz="4000" b="1" dirty="0">
                  <a:solidFill>
                    <a:schemeClr val="bg1"/>
                  </a:solidFill>
                  <a:latin typeface="Alexandria" charset="0"/>
                </a:rPr>
                <a:t>Classification of Risk</a:t>
              </a:r>
            </a:p>
          </p:txBody>
        </p:sp>
      </p:grpSp>
      <p:sp>
        <p:nvSpPr>
          <p:cNvPr id="14" name="TextBox 13">
            <a:extLst>
              <a:ext uri="{FF2B5EF4-FFF2-40B4-BE49-F238E27FC236}">
                <a16:creationId xmlns:a16="http://schemas.microsoft.com/office/drawing/2014/main" xmlns="" id="{87257550-6B76-0921-6F03-193A15BDE0F1}"/>
              </a:ext>
            </a:extLst>
          </p:cNvPr>
          <p:cNvSpPr txBox="1"/>
          <p:nvPr/>
        </p:nvSpPr>
        <p:spPr>
          <a:xfrm>
            <a:off x="180431" y="1478902"/>
            <a:ext cx="11763919" cy="4464684"/>
          </a:xfrm>
          <a:prstGeom prst="rect">
            <a:avLst/>
          </a:prstGeom>
          <a:noFill/>
        </p:spPr>
        <p:txBody>
          <a:bodyPr wrap="square">
            <a:spAutoFit/>
          </a:bodyPr>
          <a:lstStyle/>
          <a:p>
            <a:pPr algn="l">
              <a:lnSpc>
                <a:spcPct val="150000"/>
              </a:lnSpc>
            </a:pPr>
            <a:r>
              <a:rPr lang="en-US" sz="2400" b="1" i="0" u="none" strike="noStrike" baseline="0" dirty="0">
                <a:latin typeface="QuaySansITCPro-Medium"/>
              </a:rPr>
              <a:t>Systemic Risk:</a:t>
            </a:r>
          </a:p>
          <a:p>
            <a:pPr algn="l">
              <a:lnSpc>
                <a:spcPct val="150000"/>
              </a:lnSpc>
            </a:pPr>
            <a:r>
              <a:rPr lang="en-US" sz="2400" i="0" u="none" strike="noStrike" baseline="0" dirty="0">
                <a:latin typeface="QuaySansITCPro-Medium"/>
              </a:rPr>
              <a:t>Systemic risk is an economic risk that is extremely important in the monetary policy of the Federal Reserve, fiscal policies of the federal government, and government regulation of the economy.</a:t>
            </a:r>
          </a:p>
          <a:p>
            <a:pPr algn="l">
              <a:lnSpc>
                <a:spcPct val="150000"/>
              </a:lnSpc>
            </a:pPr>
            <a:r>
              <a:rPr lang="en-US" sz="2400" b="1" i="0" u="none" strike="noStrike" baseline="0" dirty="0">
                <a:latin typeface="QuaySansITCPro-Medium"/>
              </a:rPr>
              <a:t>Systemic risk </a:t>
            </a:r>
            <a:r>
              <a:rPr lang="en-US" sz="2400" i="0" u="none" strike="noStrike" baseline="0" dirty="0">
                <a:latin typeface="QuaySansITCPro-Medium"/>
              </a:rPr>
              <a:t>is the risk of collapse of an entire system or entire market due to the failure of a single entity or group of entities that can result in the breakdown of the entire financial system.</a:t>
            </a:r>
          </a:p>
          <a:p>
            <a:pPr algn="l">
              <a:lnSpc>
                <a:spcPct val="150000"/>
              </a:lnSpc>
            </a:pPr>
            <a:r>
              <a:rPr lang="en-US" sz="2400" i="0" u="none" strike="noStrike" baseline="0" dirty="0">
                <a:latin typeface="QuaySansITCPro-Medium"/>
              </a:rPr>
              <a:t>.</a:t>
            </a:r>
            <a:endParaRPr lang="ar-YE" sz="2400" i="0" u="none" strike="noStrike" baseline="0" dirty="0">
              <a:latin typeface="QuaySansITCPro-Medium"/>
            </a:endParaRPr>
          </a:p>
        </p:txBody>
      </p:sp>
    </p:spTree>
    <p:extLst>
      <p:ext uri="{BB962C8B-B14F-4D97-AF65-F5344CB8AC3E}">
        <p14:creationId xmlns:p14="http://schemas.microsoft.com/office/powerpoint/2010/main" val="3454179150"/>
      </p:ext>
    </p:extLst>
  </p:cSld>
  <p:clrMapOvr>
    <a:masterClrMapping/>
  </p:clrMapOvr>
  <mc:AlternateContent xmlns:mc="http://schemas.openxmlformats.org/markup-compatibility/2006" xmlns:p14="http://schemas.microsoft.com/office/powerpoint/2010/main">
    <mc:Choice Requires="p14">
      <p:transition spd="slow" p14:dur="2000" advTm="201848"/>
    </mc:Choice>
    <mc:Fallback xmlns="">
      <p:transition spd="slow" advTm="201848"/>
    </mc:Fallback>
  </mc:AlternateContent>
  <p:extLst>
    <p:ext uri="{3A86A75C-4F4B-4683-9AE1-C65F6400EC91}">
      <p14:laserTraceLst xmlns:p14="http://schemas.microsoft.com/office/powerpoint/2010/main">
        <p14:tracePtLst>
          <p14:tracePt t="51132" x="3702050" y="6286500"/>
          <p14:tracePt t="51376" x="2846388" y="6688138"/>
          <p14:tracePt t="51383" x="2846388" y="6577013"/>
          <p14:tracePt t="51399" x="3024188" y="5965825"/>
          <p14:tracePt t="51417" x="3160713" y="5183188"/>
          <p14:tracePt t="51433" x="3244850" y="4546600"/>
          <p14:tracePt t="51450" x="3363913" y="4113213"/>
          <p14:tracePt t="51466" x="3432175" y="3875088"/>
          <p14:tracePt t="51484" x="3492500" y="3763963"/>
          <p14:tracePt t="51485" x="3525838" y="3705225"/>
          <p14:tracePt t="51500" x="3533775" y="3687763"/>
          <p14:tracePt t="51517" x="3559175" y="3636963"/>
          <p14:tracePt t="51518" x="3568700" y="3636963"/>
          <p14:tracePt t="51534" x="3576638" y="3636963"/>
          <p14:tracePt t="51551" x="3576638" y="3629025"/>
          <p14:tracePt t="51567" x="3602038" y="3611563"/>
          <p14:tracePt t="51583" x="3619500" y="3611563"/>
          <p14:tracePt t="51601" x="3644900" y="3594100"/>
          <p14:tracePt t="51617" x="3670300" y="3594100"/>
          <p14:tracePt t="51633" x="3695700" y="3578225"/>
          <p14:tracePt t="51650" x="3703638" y="3578225"/>
          <p14:tracePt t="51666" x="3713163" y="3578225"/>
          <p14:tracePt t="51682" x="3721100" y="3578225"/>
          <p14:tracePt t="51701" x="3729038" y="3578225"/>
          <p14:tracePt t="52158" x="3721100" y="3568700"/>
          <p14:tracePt t="52169" x="3713163" y="3568700"/>
          <p14:tracePt t="57294" x="3729038" y="3568700"/>
          <p14:tracePt t="57301" x="3857625" y="3568700"/>
          <p14:tracePt t="57314" x="4060825" y="3527425"/>
          <p14:tracePt t="57331" x="4765675" y="3492500"/>
          <p14:tracePt t="57347" x="5292725" y="3475038"/>
          <p14:tracePt t="57363" x="5548313" y="3390900"/>
          <p14:tracePt t="57382" x="5700713" y="3355975"/>
          <p14:tracePt t="57384" x="5776913" y="3340100"/>
          <p14:tracePt t="57399" x="5794375" y="3330575"/>
          <p14:tracePt t="57400" x="5827713" y="3322638"/>
          <p14:tracePt t="57415" x="5862638" y="3314700"/>
          <p14:tracePt t="57416" x="5880100" y="3314700"/>
          <p14:tracePt t="57431" x="5930900" y="3314700"/>
          <p14:tracePt t="57447" x="5946775" y="3314700"/>
          <p14:tracePt t="57464" x="5964238" y="3314700"/>
          <p14:tracePt t="57481" x="5972175" y="3314700"/>
          <p14:tracePt t="57557" x="5981700" y="3314700"/>
          <p14:tracePt t="57934" x="5989638" y="3314700"/>
          <p14:tracePt t="57942" x="5989638" y="3322638"/>
          <p14:tracePt t="57966" x="5989638" y="3330575"/>
          <p14:tracePt t="57974" x="5981700" y="3330575"/>
          <p14:tracePt t="57984" x="5981700" y="3340100"/>
          <p14:tracePt t="57997" x="5972175" y="3340100"/>
          <p14:tracePt t="64646" x="5964238" y="3340100"/>
          <p14:tracePt t="64653" x="5956300" y="3340100"/>
          <p14:tracePt t="200759" x="5946775" y="3340100"/>
          <p14:tracePt t="200766" x="5905500" y="3340100"/>
          <p14:tracePt t="200774" x="5845175" y="3340100"/>
          <p14:tracePt t="200784" x="5735638" y="3340100"/>
          <p14:tracePt t="200801" x="5343525" y="3228975"/>
          <p14:tracePt t="200817" x="4765675" y="3144838"/>
          <p14:tracePt t="200834" x="4027488" y="3000375"/>
          <p14:tracePt t="200851" x="3041650" y="2668588"/>
          <p14:tracePt t="200853" x="2514600" y="2438400"/>
          <p14:tracePt t="200867" x="1878013" y="2192338"/>
          <p14:tracePt t="200883" x="560388" y="1614488"/>
        </p14:tracePtLst>
      </p14:laserTraceLst>
    </p:ext>
  </p:extLs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p:cNvSpPr txBox="1"/>
          <p:nvPr/>
        </p:nvSpPr>
        <p:spPr>
          <a:xfrm>
            <a:off x="9176424" y="6377468"/>
            <a:ext cx="2616200" cy="400110"/>
          </a:xfrm>
          <a:prstGeom prst="rect">
            <a:avLst/>
          </a:prstGeom>
          <a:noFill/>
        </p:spPr>
        <p:txBody>
          <a:bodyPr wrap="square" rtlCol="0">
            <a:spAutoFit/>
          </a:bodyPr>
          <a:lstStyle/>
          <a:p>
            <a:pPr algn="ctr"/>
            <a:r>
              <a:rPr lang="en-US" sz="2000" b="1" dirty="0"/>
              <a:t>www.midocean.ae</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grpSp>
        <p:nvGrpSpPr>
          <p:cNvPr id="7" name="Group 6">
            <a:extLst>
              <a:ext uri="{FF2B5EF4-FFF2-40B4-BE49-F238E27FC236}">
                <a16:creationId xmlns:a16="http://schemas.microsoft.com/office/drawing/2014/main" xmlns="" id="{19ADFE23-D488-A217-B33F-3C7D4083321A}"/>
              </a:ext>
            </a:extLst>
          </p:cNvPr>
          <p:cNvGrpSpPr/>
          <p:nvPr/>
        </p:nvGrpSpPr>
        <p:grpSpPr>
          <a:xfrm>
            <a:off x="2767865" y="746696"/>
            <a:ext cx="5604610" cy="732206"/>
            <a:chOff x="624740" y="1261450"/>
            <a:chExt cx="5604610" cy="732206"/>
          </a:xfrm>
        </p:grpSpPr>
        <p:sp>
          <p:nvSpPr>
            <p:cNvPr id="11" name="Rectangle 10"/>
            <p:cNvSpPr/>
            <p:nvPr/>
          </p:nvSpPr>
          <p:spPr>
            <a:xfrm>
              <a:off x="624740" y="1263262"/>
              <a:ext cx="5604610" cy="730394"/>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3" name="TextBox 2">
              <a:extLst>
                <a:ext uri="{FF2B5EF4-FFF2-40B4-BE49-F238E27FC236}">
                  <a16:creationId xmlns:a16="http://schemas.microsoft.com/office/drawing/2014/main" xmlns="" id="{8C9C6905-96B6-3DD2-F43C-9F4FB4B473D7}"/>
                </a:ext>
              </a:extLst>
            </p:cNvPr>
            <p:cNvSpPr txBox="1"/>
            <p:nvPr/>
          </p:nvSpPr>
          <p:spPr>
            <a:xfrm>
              <a:off x="695324" y="1261450"/>
              <a:ext cx="5534025" cy="707886"/>
            </a:xfrm>
            <a:prstGeom prst="rect">
              <a:avLst/>
            </a:prstGeom>
            <a:noFill/>
          </p:spPr>
          <p:txBody>
            <a:bodyPr wrap="square" rtlCol="0">
              <a:spAutoFit/>
            </a:bodyPr>
            <a:lstStyle/>
            <a:p>
              <a:pPr algn="ctr"/>
              <a:r>
                <a:rPr lang="en-US" sz="4000" b="1" dirty="0">
                  <a:solidFill>
                    <a:schemeClr val="bg1"/>
                  </a:solidFill>
                  <a:latin typeface="Alexandria" charset="0"/>
                </a:rPr>
                <a:t>Classification of Risk</a:t>
              </a:r>
            </a:p>
          </p:txBody>
        </p:sp>
      </p:grpSp>
      <p:sp>
        <p:nvSpPr>
          <p:cNvPr id="14" name="TextBox 13">
            <a:extLst>
              <a:ext uri="{FF2B5EF4-FFF2-40B4-BE49-F238E27FC236}">
                <a16:creationId xmlns:a16="http://schemas.microsoft.com/office/drawing/2014/main" xmlns="" id="{87257550-6B76-0921-6F03-193A15BDE0F1}"/>
              </a:ext>
            </a:extLst>
          </p:cNvPr>
          <p:cNvSpPr txBox="1"/>
          <p:nvPr/>
        </p:nvSpPr>
        <p:spPr>
          <a:xfrm>
            <a:off x="180431" y="1478902"/>
            <a:ext cx="11763919" cy="5120954"/>
          </a:xfrm>
          <a:prstGeom prst="rect">
            <a:avLst/>
          </a:prstGeom>
          <a:noFill/>
        </p:spPr>
        <p:txBody>
          <a:bodyPr wrap="square">
            <a:spAutoFit/>
          </a:bodyPr>
          <a:lstStyle/>
          <a:p>
            <a:pPr algn="l">
              <a:lnSpc>
                <a:spcPct val="150000"/>
              </a:lnSpc>
            </a:pPr>
            <a:r>
              <a:rPr lang="en-US" sz="2000" b="1" dirty="0">
                <a:latin typeface="QuaySansITCPro-Medium"/>
              </a:rPr>
              <a:t>Major Personal Risks</a:t>
            </a:r>
            <a:r>
              <a:rPr lang="ar-YE" sz="2000" b="1" dirty="0">
                <a:latin typeface="QuaySansITCPro-Medium"/>
              </a:rPr>
              <a:t> </a:t>
            </a:r>
            <a:r>
              <a:rPr lang="en-US" sz="2000" b="1" dirty="0">
                <a:latin typeface="QuaySansITCPro-Medium"/>
              </a:rPr>
              <a:t>and Commercial Risks</a:t>
            </a:r>
            <a:r>
              <a:rPr lang="ar-YE" sz="2000" b="1" dirty="0">
                <a:latin typeface="QuaySansITCPro-Medium"/>
              </a:rPr>
              <a:t>:</a:t>
            </a:r>
          </a:p>
          <a:p>
            <a:pPr algn="l">
              <a:lnSpc>
                <a:spcPct val="150000"/>
              </a:lnSpc>
            </a:pPr>
            <a:r>
              <a:rPr lang="en-US" sz="2000" i="0" u="none" strike="noStrike" baseline="0" dirty="0">
                <a:latin typeface="QuaySansITCPro-Medium"/>
              </a:rPr>
              <a:t>This section discusses</a:t>
            </a:r>
            <a:r>
              <a:rPr lang="ar-YE" sz="2000" i="0" u="none" strike="noStrike" baseline="0" dirty="0">
                <a:latin typeface="QuaySansITCPro-Medium"/>
              </a:rPr>
              <a:t> </a:t>
            </a:r>
            <a:r>
              <a:rPr lang="en-US" sz="2000" i="0" u="none" strike="noStrike" baseline="0" dirty="0">
                <a:latin typeface="QuaySansITCPro-Medium"/>
              </a:rPr>
              <a:t>(1) important personal risks that affect individuals</a:t>
            </a:r>
            <a:r>
              <a:rPr lang="ar-YE" sz="2000" i="0" u="none" strike="noStrike" baseline="0" dirty="0">
                <a:latin typeface="QuaySansITCPro-Medium"/>
              </a:rPr>
              <a:t> </a:t>
            </a:r>
            <a:r>
              <a:rPr lang="en-US" sz="2000" i="0" u="none" strike="noStrike" baseline="0" dirty="0">
                <a:latin typeface="QuaySansITCPro-Medium"/>
              </a:rPr>
              <a:t>and families and (2) major commercial risks that</a:t>
            </a:r>
            <a:r>
              <a:rPr lang="ar-YE" sz="2000" i="0" u="none" strike="noStrike" baseline="0" dirty="0">
                <a:latin typeface="QuaySansITCPro-Medium"/>
              </a:rPr>
              <a:t> </a:t>
            </a:r>
            <a:r>
              <a:rPr lang="en-US" sz="2000" i="0" u="none" strike="noStrike" baseline="0" dirty="0">
                <a:latin typeface="QuaySansITCPro-Medium"/>
              </a:rPr>
              <a:t>affect business firms.</a:t>
            </a:r>
            <a:endParaRPr lang="ar-YE" sz="2000" i="0" u="none" strike="noStrike" baseline="0" dirty="0">
              <a:latin typeface="QuaySansITCPro-Medium"/>
            </a:endParaRPr>
          </a:p>
          <a:p>
            <a:pPr algn="l">
              <a:lnSpc>
                <a:spcPct val="150000"/>
              </a:lnSpc>
            </a:pPr>
            <a:r>
              <a:rPr lang="en-US" sz="2000" b="1" i="0" u="none" strike="noStrike" baseline="0" dirty="0">
                <a:latin typeface="QuaySansITCPro-Medium"/>
              </a:rPr>
              <a:t>Personal Risks</a:t>
            </a:r>
          </a:p>
          <a:p>
            <a:pPr algn="l">
              <a:lnSpc>
                <a:spcPct val="150000"/>
              </a:lnSpc>
            </a:pPr>
            <a:r>
              <a:rPr lang="en-US" sz="2000" i="0" u="none" strike="noStrike" baseline="0" dirty="0">
                <a:latin typeface="QuaySansITCPro-Medium"/>
              </a:rPr>
              <a:t>Personal risks are risks that directly affect an individual</a:t>
            </a:r>
            <a:r>
              <a:rPr lang="ar-YE" sz="2000" i="0" u="none" strike="noStrike" baseline="0" dirty="0">
                <a:latin typeface="QuaySansITCPro-Medium"/>
              </a:rPr>
              <a:t> </a:t>
            </a:r>
            <a:r>
              <a:rPr lang="en-US" sz="2000" i="0" u="none" strike="noStrike" baseline="0" dirty="0">
                <a:latin typeface="QuaySansITCPro-Medium"/>
              </a:rPr>
              <a:t>or family. They involve the possibility of the loss or reduction of earned income, extra expenses, and the depletion of financial assets. Major personal risks that can cause great economic insecurity include the following:</a:t>
            </a:r>
          </a:p>
          <a:p>
            <a:pPr marL="342900" indent="-342900" algn="l">
              <a:lnSpc>
                <a:spcPct val="150000"/>
              </a:lnSpc>
              <a:buFont typeface="Wingdings" panose="05000000000000000000" pitchFamily="2" charset="2"/>
              <a:buChar char="v"/>
            </a:pPr>
            <a:r>
              <a:rPr lang="en-US" sz="2000" i="0" u="none" strike="noStrike" baseline="0" dirty="0">
                <a:latin typeface="QuaySansITCPro-Medium"/>
              </a:rPr>
              <a:t>Premature death</a:t>
            </a:r>
          </a:p>
          <a:p>
            <a:pPr marL="342900" indent="-342900" algn="l">
              <a:lnSpc>
                <a:spcPct val="150000"/>
              </a:lnSpc>
              <a:buFont typeface="Wingdings" panose="05000000000000000000" pitchFamily="2" charset="2"/>
              <a:buChar char="v"/>
            </a:pPr>
            <a:r>
              <a:rPr lang="en-US" sz="2000" i="0" u="none" strike="noStrike" baseline="0" dirty="0">
                <a:latin typeface="QuaySansITCPro-Medium"/>
              </a:rPr>
              <a:t>Inadequate retirement income</a:t>
            </a:r>
          </a:p>
          <a:p>
            <a:pPr marL="342900" indent="-342900" algn="l">
              <a:lnSpc>
                <a:spcPct val="150000"/>
              </a:lnSpc>
              <a:buFont typeface="Wingdings" panose="05000000000000000000" pitchFamily="2" charset="2"/>
              <a:buChar char="v"/>
            </a:pPr>
            <a:r>
              <a:rPr lang="en-US" sz="2000" i="0" u="none" strike="noStrike" baseline="0" dirty="0">
                <a:latin typeface="QuaySansITCPro-Medium"/>
              </a:rPr>
              <a:t>Poor health</a:t>
            </a:r>
          </a:p>
          <a:p>
            <a:pPr marL="342900" indent="-342900" algn="l">
              <a:lnSpc>
                <a:spcPct val="150000"/>
              </a:lnSpc>
              <a:buFont typeface="Wingdings" panose="05000000000000000000" pitchFamily="2" charset="2"/>
              <a:buChar char="v"/>
            </a:pPr>
            <a:r>
              <a:rPr lang="en-US" sz="2000" i="0" u="none" strike="noStrike" baseline="0" dirty="0">
                <a:latin typeface="QuaySansITCPro-Medium"/>
              </a:rPr>
              <a:t>Unemployment</a:t>
            </a:r>
            <a:endParaRPr lang="ar-YE" sz="2400" i="0" u="none" strike="noStrike" baseline="0" dirty="0">
              <a:latin typeface="QuaySansITCPro-Medium"/>
            </a:endParaRPr>
          </a:p>
        </p:txBody>
      </p:sp>
    </p:spTree>
    <p:extLst>
      <p:ext uri="{BB962C8B-B14F-4D97-AF65-F5344CB8AC3E}">
        <p14:creationId xmlns:p14="http://schemas.microsoft.com/office/powerpoint/2010/main" val="1429825145"/>
      </p:ext>
    </p:extLst>
  </p:cSld>
  <p:clrMapOvr>
    <a:masterClrMapping/>
  </p:clrMapOvr>
  <mc:AlternateContent xmlns:mc="http://schemas.openxmlformats.org/markup-compatibility/2006" xmlns:p14="http://schemas.microsoft.com/office/powerpoint/2010/main">
    <mc:Choice Requires="p14">
      <p:transition spd="slow" p14:dur="2000" advTm="150437"/>
    </mc:Choice>
    <mc:Fallback xmlns="">
      <p:transition spd="slow" advTm="150437"/>
    </mc:Fallback>
  </mc:AlternateContent>
  <p:extLst>
    <p:ext uri="{3A86A75C-4F4B-4683-9AE1-C65F6400EC91}">
      <p14:laserTraceLst xmlns:p14="http://schemas.microsoft.com/office/powerpoint/2010/main">
        <p14:tracePtLst>
          <p14:tracePt t="31128" x="3657600" y="6375400"/>
          <p14:tracePt t="31274" x="4044950" y="6416675"/>
          <p14:tracePt t="31287" x="4410075" y="6076950"/>
          <p14:tracePt t="31304" x="5157788" y="5362575"/>
          <p14:tracePt t="31320" x="5632450" y="4894263"/>
          <p14:tracePt t="31338" x="6116638" y="4589463"/>
          <p14:tracePt t="31355" x="6873875" y="4368800"/>
          <p14:tracePt t="31371" x="7043738" y="4316413"/>
          <p14:tracePt t="31372" x="7196138" y="4265613"/>
          <p14:tracePt t="31387" x="7315200" y="4232275"/>
          <p14:tracePt t="31389" x="7373938" y="4189413"/>
          <p14:tracePt t="31403" x="7442200" y="4156075"/>
          <p14:tracePt t="31421" x="7451725" y="4156075"/>
          <p14:tracePt t="31507" x="7451725" y="4146550"/>
          <p14:tracePt t="31514" x="7451725" y="4130675"/>
          <p14:tracePt t="31523" x="7459663" y="4121150"/>
          <p14:tracePt t="31537" x="7477125" y="4113213"/>
          <p14:tracePt t="31554" x="7493000" y="4095750"/>
          <p14:tracePt t="31555" x="7510463" y="4087813"/>
          <p14:tracePt t="31571" x="7545388" y="4070350"/>
          <p14:tracePt t="31572" x="7586663" y="4037013"/>
          <p14:tracePt t="31587" x="7637463" y="4019550"/>
          <p14:tracePt t="31589" x="7715250" y="3960813"/>
          <p14:tracePt t="31604" x="7842250" y="3908425"/>
          <p14:tracePt t="31620" x="7943850" y="3841750"/>
          <p14:tracePt t="31637" x="8029575" y="3781425"/>
          <p14:tracePt t="31653" x="8054975" y="3763963"/>
          <p14:tracePt t="31670" x="8062913" y="3756025"/>
          <p14:tracePt t="31687" x="8080375" y="3748088"/>
          <p14:tracePt t="31715" x="8080375" y="3738563"/>
          <p14:tracePt t="31730" x="8080375" y="3730625"/>
          <p14:tracePt t="32420" x="8088313" y="3722688"/>
          <p14:tracePt t="34795" x="8096250" y="3722688"/>
          <p14:tracePt t="34851" x="8105775" y="3722688"/>
          <p14:tracePt t="34867" x="8113713" y="3722688"/>
          <p14:tracePt t="34931" x="8121650" y="3722688"/>
          <p14:tracePt t="34939" x="8131175" y="3722688"/>
          <p14:tracePt t="34952" x="8139113" y="3730625"/>
          <p14:tracePt t="34968" x="8147050" y="3730625"/>
          <p14:tracePt t="34986" x="8164513" y="3738563"/>
          <p14:tracePt t="34988" x="8174038" y="3738563"/>
          <p14:tracePt t="35003" x="8181975" y="3738563"/>
          <p14:tracePt t="35020" x="8189913" y="3738563"/>
          <p14:tracePt t="35043" x="8207375" y="3738563"/>
          <p14:tracePt t="35052" x="8215313" y="3738563"/>
          <p14:tracePt t="35069" x="8240713" y="3748088"/>
          <p14:tracePt t="35087" x="8326438" y="3756025"/>
          <p14:tracePt t="35103" x="8488363" y="3781425"/>
          <p14:tracePt t="35119" x="8632825" y="3816350"/>
          <p14:tracePt t="35136" x="8724900" y="3832225"/>
          <p14:tracePt t="35153" x="8777288" y="3832225"/>
          <p14:tracePt t="35155" x="8793163" y="3832225"/>
          <p14:tracePt t="35170" x="8802688" y="3832225"/>
          <p14:tracePt t="35172" x="8810625" y="3841750"/>
          <p14:tracePt t="35185" x="8836025" y="3841750"/>
          <p14:tracePt t="35203" x="8912225" y="3849688"/>
          <p14:tracePt t="35204" x="8937625" y="3857625"/>
          <p14:tracePt t="35220" x="8972550" y="3867150"/>
          <p14:tracePt t="35236" x="8988425" y="3867150"/>
          <p14:tracePt t="35252" x="9005888" y="3883025"/>
          <p14:tracePt t="35290" x="9023350" y="3883025"/>
          <p14:tracePt t="35298" x="9031288" y="3883025"/>
          <p14:tracePt t="35306" x="9039225" y="3883025"/>
          <p14:tracePt t="35319" x="9056688" y="3883025"/>
          <p14:tracePt t="35336" x="9074150" y="3883025"/>
          <p14:tracePt t="35353" x="9082088" y="3883025"/>
          <p14:tracePt t="35355" x="9091613" y="3883025"/>
          <p14:tracePt t="35369" x="9099550" y="3883025"/>
          <p14:tracePt t="35386" x="9117013" y="3883025"/>
          <p14:tracePt t="35388" x="9124950" y="3883025"/>
          <p14:tracePt t="35403" x="9132888" y="3883025"/>
          <p14:tracePt t="35404" x="9150350" y="3883025"/>
          <p14:tracePt t="35419" x="9158288" y="3883025"/>
          <p14:tracePt t="35435" x="9209088" y="3883025"/>
          <p14:tracePt t="35437" x="9226550" y="3883025"/>
          <p14:tracePt t="35452" x="9251950" y="3883025"/>
          <p14:tracePt t="35468" x="9261475" y="3883025"/>
          <p14:tracePt t="35485" x="9277350" y="3892550"/>
          <p14:tracePt t="35502" x="9286875" y="3892550"/>
          <p14:tracePt t="35519" x="9294813" y="3892550"/>
          <p14:tracePt t="35535" x="9302750" y="3892550"/>
          <p14:tracePt t="35552" x="9320213" y="3892550"/>
          <p14:tracePt t="35571" x="9328150" y="3900488"/>
          <p14:tracePt t="35643" x="9337675" y="3900488"/>
          <p14:tracePt t="35852" x="9345613" y="3900488"/>
          <p14:tracePt t="36411" x="9353550" y="3900488"/>
          <p14:tracePt t="37962" x="9337675" y="3900488"/>
          <p14:tracePt t="38019" x="9328150" y="3900488"/>
          <p14:tracePt t="38053" x="9320213" y="3900488"/>
          <p14:tracePt t="38075" x="9302750" y="3900488"/>
          <p14:tracePt t="38115" x="9294813" y="3900488"/>
          <p14:tracePt t="38131" x="9286875" y="3900488"/>
          <p14:tracePt t="38147" x="9277350" y="3900488"/>
          <p14:tracePt t="38164" x="9269413" y="3900488"/>
          <p14:tracePt t="38170" x="9261475" y="3900488"/>
          <p14:tracePt t="38187" x="9244013" y="3900488"/>
          <p14:tracePt t="38202" x="9226550" y="3900488"/>
          <p14:tracePt t="38218" x="9209088" y="3900488"/>
          <p14:tracePt t="38236" x="9201150" y="3900488"/>
          <p14:tracePt t="38252" x="9193213" y="3900488"/>
          <p14:tracePt t="38254" x="9183688" y="3900488"/>
          <p14:tracePt t="38268" x="9142413" y="3917950"/>
          <p14:tracePt t="38285" x="9099550" y="3917950"/>
          <p14:tracePt t="38301" x="9039225" y="3917950"/>
          <p14:tracePt t="38317" x="8972550" y="3917950"/>
          <p14:tracePt t="38334" x="8843963" y="3917950"/>
          <p14:tracePt t="38352" x="8742363" y="3917950"/>
          <p14:tracePt t="38369" x="8623300" y="3917950"/>
          <p14:tracePt t="38384" x="8470900" y="3917950"/>
          <p14:tracePt t="38402" x="8301038" y="3917950"/>
          <p14:tracePt t="38403" x="8207375" y="3917950"/>
          <p14:tracePt t="38418" x="8113713" y="3917950"/>
          <p14:tracePt t="38435" x="7994650" y="3917950"/>
          <p14:tracePt t="38437" x="7910513" y="3917950"/>
          <p14:tracePt t="38451" x="7850188" y="3917950"/>
          <p14:tracePt t="38452" x="7807325" y="3917950"/>
          <p14:tracePt t="38467" x="7766050" y="3917950"/>
          <p14:tracePt t="38469" x="7731125" y="3917950"/>
          <p14:tracePt t="38484" x="7646988" y="3925888"/>
          <p14:tracePt t="38501" x="7604125" y="3925888"/>
          <p14:tracePt t="38518" x="7553325" y="3935413"/>
          <p14:tracePt t="38534" x="7535863" y="3935413"/>
          <p14:tracePt t="38552" x="7527925" y="3935413"/>
          <p14:tracePt t="38579" x="7518400" y="3935413"/>
          <p14:tracePt t="38594" x="7510463" y="3935413"/>
          <p14:tracePt t="38602" x="7502525" y="3935413"/>
          <p14:tracePt t="38619" x="7477125" y="3935413"/>
          <p14:tracePt t="38634" x="7451725" y="3935413"/>
          <p14:tracePt t="38635" x="7434263" y="3935413"/>
          <p14:tracePt t="38651" x="7400925" y="3935413"/>
          <p14:tracePt t="38653" x="7358063" y="3935413"/>
          <p14:tracePt t="38668" x="7332663" y="3935413"/>
          <p14:tracePt t="38670" x="7307263" y="3935413"/>
          <p14:tracePt t="38684" x="7281863" y="3935413"/>
          <p14:tracePt t="38701" x="7272338" y="3935413"/>
          <p14:tracePt t="38723" x="7264400" y="3935413"/>
          <p14:tracePt t="38734" x="7246938" y="3935413"/>
          <p14:tracePt t="38751" x="7239000" y="3935413"/>
          <p14:tracePt t="38767" x="7213600" y="3935413"/>
          <p14:tracePt t="38784" x="7153275" y="3935413"/>
          <p14:tracePt t="38801" x="7085013" y="3935413"/>
          <p14:tracePt t="38818" x="6958013" y="3935413"/>
          <p14:tracePt t="38819" x="6899275" y="3935413"/>
          <p14:tracePt t="38834" x="6823075" y="3935413"/>
          <p14:tracePt t="38836" x="6737350" y="3935413"/>
          <p14:tracePt t="38851" x="6669088" y="3935413"/>
          <p14:tracePt t="38852" x="6584950" y="3935413"/>
          <p14:tracePt t="38868" x="6508750" y="3935413"/>
          <p14:tracePt t="38870" x="6440488" y="3935413"/>
          <p14:tracePt t="38883" x="6278563" y="3968750"/>
          <p14:tracePt t="38901" x="6083300" y="3968750"/>
          <p14:tracePt t="38917" x="5827713" y="4002088"/>
          <p14:tracePt t="38934" x="5624513" y="4037013"/>
          <p14:tracePt t="38951" x="5421313" y="4062413"/>
          <p14:tracePt t="38967" x="5276850" y="4095750"/>
          <p14:tracePt t="38984" x="5089525" y="4113213"/>
          <p14:tracePt t="39001" x="4843463" y="4146550"/>
          <p14:tracePt t="39017" x="4562475" y="4197350"/>
          <p14:tracePt t="39019" x="4443413" y="4206875"/>
          <p14:tracePt t="39034" x="4316413" y="4214813"/>
          <p14:tracePt t="39036" x="4214813" y="4232275"/>
          <p14:tracePt t="39051" x="4129088" y="4249738"/>
          <p14:tracePt t="39053" x="4070350" y="4249738"/>
          <p14:tracePt t="39069" x="4010025" y="4249738"/>
          <p14:tracePt t="39070" x="3967163" y="4249738"/>
          <p14:tracePt t="39083" x="3865563" y="4249738"/>
          <p14:tracePt t="39101" x="3756025" y="4249738"/>
          <p14:tracePt t="39117" x="3636963" y="4249738"/>
          <p14:tracePt t="39133" x="3533775" y="4249738"/>
          <p14:tracePt t="39151" x="3449638" y="4257675"/>
          <p14:tracePt t="39168" x="3330575" y="4275138"/>
          <p14:tracePt t="39184" x="3228975" y="4275138"/>
          <p14:tracePt t="39201" x="3152775" y="4275138"/>
          <p14:tracePt t="39217" x="3092450" y="4275138"/>
          <p14:tracePt t="39234" x="3033713" y="4275138"/>
          <p14:tracePt t="39250" x="2990850" y="4275138"/>
          <p14:tracePt t="39267" x="2973388" y="4275138"/>
          <p14:tracePt t="39283" x="2965450" y="4275138"/>
          <p14:tracePt t="41523" x="2955925" y="4275138"/>
          <p14:tracePt t="41771" x="2965450" y="4283075"/>
          <p14:tracePt t="42517" x="2965450" y="4291013"/>
          <p14:tracePt t="42523" x="2990850" y="4291013"/>
          <p14:tracePt t="42532" x="3008313" y="4291013"/>
          <p14:tracePt t="42550" x="3033713" y="4300538"/>
          <p14:tracePt t="42565" x="3049588" y="4300538"/>
          <p14:tracePt t="42582" x="3092450" y="4300538"/>
          <p14:tracePt t="42599" x="3160713" y="4308475"/>
          <p14:tracePt t="42615" x="3219450" y="4325938"/>
          <p14:tracePt t="42632" x="3254375" y="4325938"/>
          <p14:tracePt t="42649" x="3287713" y="4325938"/>
          <p14:tracePt t="42666" x="3313113" y="4325938"/>
          <p14:tracePt t="42668" x="3322638" y="4325938"/>
          <p14:tracePt t="42682" x="3348038" y="4325938"/>
          <p14:tracePt t="42699" x="3355975" y="4325938"/>
          <p14:tracePt t="42700" x="3363913" y="4325938"/>
          <p14:tracePt t="42716" x="3381375" y="4325938"/>
          <p14:tracePt t="42732" x="3432175" y="4325938"/>
          <p14:tracePt t="42748" x="3457575" y="4325938"/>
          <p14:tracePt t="42765" x="3482975" y="4325938"/>
          <p14:tracePt t="42782" x="3517900" y="4325938"/>
          <p14:tracePt t="42799" x="3619500" y="4325938"/>
          <p14:tracePt t="42816" x="3729038" y="4325938"/>
          <p14:tracePt t="42819" x="3806825" y="4325938"/>
          <p14:tracePt t="42832" x="3865563" y="4325938"/>
          <p14:tracePt t="42849" x="3933825" y="4325938"/>
          <p14:tracePt t="42867" x="3992563" y="4333875"/>
          <p14:tracePt t="42868" x="4027488" y="4333875"/>
          <p14:tracePt t="42883" x="4035425" y="4341813"/>
          <p14:tracePt t="42884" x="4060825" y="4341813"/>
          <p14:tracePt t="42900" x="4070350" y="4341813"/>
          <p14:tracePt t="43085" x="4078288" y="4351338"/>
          <p14:tracePt t="43179" x="4086225" y="4351338"/>
          <p14:tracePt t="43187" x="4095750" y="4359275"/>
          <p14:tracePt t="43219" x="4103688" y="4368800"/>
          <p14:tracePt t="43251" x="4111625" y="4384675"/>
          <p14:tracePt t="43267" x="4121150" y="4394200"/>
          <p14:tracePt t="43284" x="4121150" y="4402138"/>
          <p14:tracePt t="43291" x="4129088" y="4402138"/>
          <p14:tracePt t="43307" x="4137025" y="4419600"/>
          <p14:tracePt t="43317" x="4137025" y="4427538"/>
          <p14:tracePt t="43332" x="4154488" y="4452938"/>
          <p14:tracePt t="43349" x="4162425" y="4460875"/>
          <p14:tracePt t="43365" x="4171950" y="4460875"/>
          <p14:tracePt t="43388" x="4171950" y="4470400"/>
          <p14:tracePt t="43399" x="4171950" y="4478338"/>
          <p14:tracePt t="43523" x="4179888" y="4478338"/>
          <p14:tracePt t="43547" x="4187825" y="4478338"/>
          <p14:tracePt t="43554" x="4197350" y="4478338"/>
          <p14:tracePt t="43565" x="4214813" y="4478338"/>
          <p14:tracePt t="43582" x="4222750" y="4478338"/>
          <p14:tracePt t="43599" x="4248150" y="4478338"/>
          <p14:tracePt t="43616" x="4298950" y="4478338"/>
          <p14:tracePt t="43632" x="4359275" y="4478338"/>
          <p14:tracePt t="43649" x="4425950" y="4478338"/>
          <p14:tracePt t="43665" x="4503738" y="4460875"/>
          <p14:tracePt t="43667" x="4562475" y="4460875"/>
          <p14:tracePt t="43682" x="4605338" y="4460875"/>
          <p14:tracePt t="43683" x="4673600" y="4460875"/>
          <p14:tracePt t="43698" x="4724400" y="4460875"/>
          <p14:tracePt t="43715" x="4775200" y="4460875"/>
          <p14:tracePt t="43732" x="4894263" y="4460875"/>
          <p14:tracePt t="43748" x="5064125" y="4460875"/>
          <p14:tracePt t="43765" x="5302250" y="4460875"/>
          <p14:tracePt t="43782" x="5556250" y="4460875"/>
          <p14:tracePt t="43799" x="5794375" y="4460875"/>
          <p14:tracePt t="43815" x="6024563" y="4460875"/>
          <p14:tracePt t="43832" x="6159500" y="4460875"/>
          <p14:tracePt t="43848" x="6227763" y="4460875"/>
          <p14:tracePt t="43866" x="6278563" y="4460875"/>
          <p14:tracePt t="43884" x="6286500" y="4460875"/>
          <p14:tracePt t="43899" x="6296025" y="4460875"/>
          <p14:tracePt t="43916" x="6329363" y="4452938"/>
          <p14:tracePt t="43932" x="6389688" y="4445000"/>
          <p14:tracePt t="43948" x="6440488" y="4419600"/>
          <p14:tracePt t="43965" x="6465888" y="4410075"/>
          <p14:tracePt t="43982" x="6524625" y="4402138"/>
          <p14:tracePt t="43998" x="6600825" y="4376738"/>
          <p14:tracePt t="44015" x="6669088" y="4359275"/>
          <p14:tracePt t="44032" x="6729413" y="4359275"/>
          <p14:tracePt t="44048" x="6805613" y="4351338"/>
          <p14:tracePt t="44064" x="6831013" y="4333875"/>
          <p14:tracePt t="44082" x="6873875" y="4325938"/>
          <p14:tracePt t="44099" x="6881813" y="4325938"/>
          <p14:tracePt t="44101" x="6889750" y="4325938"/>
          <p14:tracePt t="44116" x="6907213" y="4325938"/>
          <p14:tracePt t="44118" x="6924675" y="4316413"/>
          <p14:tracePt t="44132" x="6975475" y="4316413"/>
          <p14:tracePt t="44149" x="7026275" y="4316413"/>
          <p14:tracePt t="44165" x="7059613" y="4316413"/>
          <p14:tracePt t="44181" x="7102475" y="4316413"/>
          <p14:tracePt t="44199" x="7153275" y="4316413"/>
          <p14:tracePt t="44214" x="7204075" y="4316413"/>
          <p14:tracePt t="44231" x="7213600" y="4316413"/>
          <p14:tracePt t="44248" x="7246938" y="4316413"/>
          <p14:tracePt t="44264" x="7297738" y="4316413"/>
          <p14:tracePt t="44282" x="7348538" y="4316413"/>
          <p14:tracePt t="44283" x="7373938" y="4316413"/>
          <p14:tracePt t="44298" x="7416800" y="4316413"/>
          <p14:tracePt t="44315" x="7493000" y="4316413"/>
          <p14:tracePt t="44316" x="7518400" y="4316413"/>
          <p14:tracePt t="44331" x="7553325" y="4316413"/>
          <p14:tracePt t="44348" x="7612063" y="4316413"/>
          <p14:tracePt t="44365" x="7654925" y="4316413"/>
          <p14:tracePt t="44382" x="7705725" y="4316413"/>
          <p14:tracePt t="44399" x="7748588" y="4316413"/>
          <p14:tracePt t="44415" x="7791450" y="4316413"/>
          <p14:tracePt t="44432" x="7842250" y="4316413"/>
          <p14:tracePt t="44448" x="7867650" y="4316413"/>
          <p14:tracePt t="44450" x="7875588" y="4316413"/>
          <p14:tracePt t="44466" x="7900988" y="4316413"/>
          <p14:tracePt t="44467" x="7910513" y="4316413"/>
          <p14:tracePt t="44481" x="7918450" y="4316413"/>
          <p14:tracePt t="44498" x="7951788" y="4316413"/>
          <p14:tracePt t="44514" x="7994650" y="4325938"/>
          <p14:tracePt t="44531" x="8029575" y="4325938"/>
          <p14:tracePt t="44548" x="8139113" y="4341813"/>
          <p14:tracePt t="44564" x="8232775" y="4351338"/>
          <p14:tracePt t="44582" x="8318500" y="4376738"/>
          <p14:tracePt t="44598" x="8369300" y="4384675"/>
          <p14:tracePt t="44616" x="8428038" y="4384675"/>
          <p14:tracePt t="44619" x="8435975" y="4384675"/>
          <p14:tracePt t="44631" x="8453438" y="4384675"/>
          <p14:tracePt t="44648" x="8462963" y="4384675"/>
          <p14:tracePt t="44665" x="8478838" y="4384675"/>
          <p14:tracePt t="44684" x="8513763" y="4394200"/>
          <p14:tracePt t="44699" x="8521700" y="4394200"/>
          <p14:tracePt t="44701" x="8539163" y="4410075"/>
          <p14:tracePt t="44715" x="8555038" y="4410075"/>
          <p14:tracePt t="44717" x="8564563" y="4410075"/>
          <p14:tracePt t="44733" x="8580438" y="4419600"/>
          <p14:tracePt t="44770" x="8589963" y="4419600"/>
          <p14:tracePt t="45427" x="8597900" y="4419600"/>
          <p14:tracePt t="45467" x="8605838" y="4419600"/>
          <p14:tracePt t="45516" x="8615363" y="4419600"/>
          <p14:tracePt t="45539" x="8623300" y="4419600"/>
          <p14:tracePt t="45554" x="8632825" y="4419600"/>
          <p14:tracePt t="45611" x="8640763" y="4419600"/>
          <p14:tracePt t="48811" x="8658225" y="4419600"/>
          <p14:tracePt t="48843" x="8674100" y="4419600"/>
          <p14:tracePt t="48851" x="8683625" y="4419600"/>
          <p14:tracePt t="48867" x="8709025" y="4419600"/>
          <p14:tracePt t="48882" x="8724900" y="4419600"/>
          <p14:tracePt t="48896" x="8750300" y="4410075"/>
          <p14:tracePt t="48913" x="8777288" y="4410075"/>
          <p14:tracePt t="48930" x="8793163" y="4410075"/>
          <p14:tracePt t="48931" x="8810625" y="4410075"/>
          <p14:tracePt t="48948" x="8904288" y="4394200"/>
          <p14:tracePt t="48963" x="8955088" y="4394200"/>
          <p14:tracePt t="48964" x="8980488" y="4394200"/>
          <p14:tracePt t="48979" x="9023350" y="4394200"/>
          <p14:tracePt t="48996" x="9039225" y="4394200"/>
          <p14:tracePt t="49012" x="9064625" y="4394200"/>
          <p14:tracePt t="49029" x="9099550" y="4394200"/>
          <p14:tracePt t="49046" x="9183688" y="4394200"/>
          <p14:tracePt t="49062" x="9286875" y="4394200"/>
          <p14:tracePt t="49080" x="9431338" y="4394200"/>
          <p14:tracePt t="49096" x="9515475" y="4394200"/>
          <p14:tracePt t="49115" x="9626600" y="4394200"/>
          <p14:tracePt t="49130" x="9634538" y="4394200"/>
          <p14:tracePt t="49147" x="9667875" y="4394200"/>
          <p14:tracePt t="49149" x="9677400" y="4394200"/>
          <p14:tracePt t="49162" x="9694863" y="4394200"/>
          <p14:tracePt t="49180" x="9702800" y="4394200"/>
          <p14:tracePt t="49181" x="9710738" y="4394200"/>
          <p14:tracePt t="49196" x="9736138" y="4394200"/>
          <p14:tracePt t="49214" x="9753600" y="4384675"/>
          <p14:tracePt t="49229" x="9771063" y="4384675"/>
          <p14:tracePt t="49246" x="9786938" y="4384675"/>
          <p14:tracePt t="49263" x="9804400" y="4384675"/>
          <p14:tracePt t="49279" x="9839325" y="4384675"/>
          <p14:tracePt t="49296" x="9898063" y="4376738"/>
          <p14:tracePt t="49313" x="9966325" y="4351338"/>
          <p14:tracePt t="49316" x="9983788" y="4341813"/>
          <p14:tracePt t="49329" x="10034588" y="4333875"/>
          <p14:tracePt t="49346" x="10067925" y="4325938"/>
          <p14:tracePt t="49348" x="10085388" y="4316413"/>
          <p14:tracePt t="49363" x="10093325" y="4316413"/>
          <p14:tracePt t="49365" x="10101263" y="4316413"/>
          <p14:tracePt t="49380" x="10126663" y="4308475"/>
          <p14:tracePt t="49382" x="10153650" y="4308475"/>
          <p14:tracePt t="49397" x="10204450" y="4308475"/>
          <p14:tracePt t="49413" x="10255250" y="4300538"/>
          <p14:tracePt t="49429" x="10288588" y="4300538"/>
          <p14:tracePt t="49446" x="10306050" y="4291013"/>
          <p14:tracePt t="49462" x="10323513" y="4291013"/>
          <p14:tracePt t="49490" x="10331450" y="4291013"/>
          <p14:tracePt t="49715" x="10323513" y="4291013"/>
          <p14:tracePt t="49722" x="10280650" y="4291013"/>
          <p14:tracePt t="49730" x="10245725" y="4291013"/>
          <p14:tracePt t="49746" x="10204450" y="4308475"/>
          <p14:tracePt t="49747" x="10144125" y="4308475"/>
          <p14:tracePt t="49762" x="10101263" y="4316413"/>
          <p14:tracePt t="49763" x="10009188" y="4333875"/>
          <p14:tracePt t="49780" x="9940925" y="4333875"/>
          <p14:tracePt t="49781" x="9839325" y="4333875"/>
          <p14:tracePt t="49796" x="9626600" y="4333875"/>
          <p14:tracePt t="49813" x="9388475" y="4333875"/>
          <p14:tracePt t="49830" x="9150350" y="4351338"/>
          <p14:tracePt t="49846" x="8904288" y="4376738"/>
          <p14:tracePt t="49862" x="8709025" y="4419600"/>
          <p14:tracePt t="49879" x="8589963" y="4435475"/>
          <p14:tracePt t="49896" x="8513763" y="4445000"/>
          <p14:tracePt t="49912" x="8445500" y="4460875"/>
          <p14:tracePt t="49929" x="8385175" y="4460875"/>
          <p14:tracePt t="49931" x="8343900" y="4478338"/>
          <p14:tracePt t="49946" x="8283575" y="4478338"/>
          <p14:tracePt t="49948" x="8199438" y="4486275"/>
          <p14:tracePt t="49963" x="8121650" y="4503738"/>
          <p14:tracePt t="49964" x="8020050" y="4521200"/>
          <p14:tracePt t="49979" x="7910513" y="4529138"/>
          <p14:tracePt t="49995" x="7535863" y="4572000"/>
          <p14:tracePt t="50013" x="7332663" y="4572000"/>
          <p14:tracePt t="50028" x="7170738" y="4572000"/>
          <p14:tracePt t="50045" x="7008813" y="4597400"/>
          <p14:tracePt t="50062" x="6797675" y="4630738"/>
          <p14:tracePt t="50080" x="6559550" y="4640263"/>
          <p14:tracePt t="50095" x="6261100" y="4640263"/>
          <p14:tracePt t="50112" x="5981700" y="4640263"/>
          <p14:tracePt t="50129" x="5743575" y="4640263"/>
          <p14:tracePt t="50132" x="5624513" y="4640263"/>
          <p14:tracePt t="50146" x="5530850" y="4640263"/>
          <p14:tracePt t="50148" x="5429250" y="4640263"/>
          <p14:tracePt t="50162" x="5343525" y="4640263"/>
          <p14:tracePt t="50163" x="5259388" y="4640263"/>
          <p14:tracePt t="50179" x="5173663" y="4640263"/>
          <p14:tracePt t="50180" x="5106988" y="4640263"/>
          <p14:tracePt t="50195" x="4894263" y="4640263"/>
          <p14:tracePt t="50212" x="4732338" y="4640263"/>
          <p14:tracePt t="50229" x="4621213" y="4640263"/>
          <p14:tracePt t="50245" x="4545013" y="4648200"/>
          <p14:tracePt t="50262" x="4476750" y="4648200"/>
          <p14:tracePt t="50279" x="4392613" y="4648200"/>
          <p14:tracePt t="50296" x="4291013" y="4648200"/>
          <p14:tracePt t="50312" x="4179888" y="4648200"/>
          <p14:tracePt t="50329" x="4044950" y="4648200"/>
          <p14:tracePt t="50346" x="3941763" y="4648200"/>
          <p14:tracePt t="50348" x="3890963" y="4648200"/>
          <p14:tracePt t="50363" x="3848100" y="4648200"/>
          <p14:tracePt t="50379" x="3756025" y="4648200"/>
          <p14:tracePt t="50380" x="3713163" y="4648200"/>
          <p14:tracePt t="50396" x="3687763" y="4648200"/>
          <p14:tracePt t="50397" x="3662363" y="4648200"/>
          <p14:tracePt t="50411" x="3636963" y="4648200"/>
          <p14:tracePt t="50429" x="3602038" y="4665663"/>
          <p14:tracePt t="50445" x="3568700" y="4673600"/>
          <p14:tracePt t="50462" x="3508375" y="4673600"/>
          <p14:tracePt t="50479" x="3467100" y="4683125"/>
          <p14:tracePt t="50496" x="3414713" y="4683125"/>
          <p14:tracePt t="50513" x="3355975" y="4691063"/>
          <p14:tracePt t="50515" x="3322638" y="4691063"/>
          <p14:tracePt t="50530" x="3297238" y="4691063"/>
          <p14:tracePt t="50532" x="3270250" y="4691063"/>
          <p14:tracePt t="50545" x="3254375" y="4691063"/>
          <p14:tracePt t="50562" x="3219450" y="4691063"/>
          <p14:tracePt t="50563" x="3203575" y="4691063"/>
          <p14:tracePt t="50579" x="3194050" y="4691063"/>
          <p14:tracePt t="50597" x="3186113" y="4691063"/>
          <p14:tracePt t="50612" x="3178175" y="4691063"/>
          <p14:tracePt t="50629" x="3168650" y="4691063"/>
          <p14:tracePt t="50645" x="3152775" y="4699000"/>
          <p14:tracePt t="50781" x="3152775" y="4708525"/>
          <p14:tracePt t="50787" x="3143250" y="4708525"/>
          <p14:tracePt t="50796" x="3135313" y="4708525"/>
          <p14:tracePt t="50812" x="3127375" y="4708525"/>
          <p14:tracePt t="50828" x="3109913" y="4708525"/>
          <p14:tracePt t="50845" x="3100388" y="4708525"/>
          <p14:tracePt t="50867" x="3092450" y="4708525"/>
          <p14:tracePt t="50890" x="3084513" y="4708525"/>
          <p14:tracePt t="50906" x="3074988" y="4716463"/>
          <p14:tracePt t="51019" x="3067050" y="4716463"/>
          <p14:tracePt t="51035" x="3059113" y="4716463"/>
          <p14:tracePt t="51059" x="3049588" y="4716463"/>
          <p14:tracePt t="51082" x="3033713" y="4724400"/>
          <p14:tracePt t="51219" x="3016250" y="4724400"/>
          <p14:tracePt t="51275" x="2998788" y="4741863"/>
          <p14:tracePt t="52867" x="3008313" y="4741863"/>
          <p14:tracePt t="52883" x="3016250" y="4741863"/>
          <p14:tracePt t="52917" x="3033713" y="4741863"/>
          <p14:tracePt t="52923" x="3041650" y="4741863"/>
          <p14:tracePt t="52947" x="3049588" y="4749800"/>
          <p14:tracePt t="52955" x="3059113" y="4749800"/>
          <p14:tracePt t="52963" x="3067050" y="4749800"/>
          <p14:tracePt t="52978" x="3074988" y="4749800"/>
          <p14:tracePt t="52995" x="3092450" y="4749800"/>
          <p14:tracePt t="53012" x="3100388" y="4749800"/>
          <p14:tracePt t="53074" x="3109913" y="4759325"/>
          <p14:tracePt t="56979" x="3117850" y="4759325"/>
          <p14:tracePt t="57762" x="3127375" y="4767263"/>
          <p14:tracePt t="57861" x="3127375" y="4775200"/>
          <p14:tracePt t="60893" x="3127375" y="4784725"/>
          <p14:tracePt t="62811" x="3109913" y="4784725"/>
          <p14:tracePt t="64930" x="3100388" y="4784725"/>
          <p14:tracePt t="64956" x="3092450" y="4784725"/>
          <p14:tracePt t="64962" x="3074988" y="4792663"/>
          <p14:tracePt t="64972" x="3067050" y="4802188"/>
          <p14:tracePt t="64989" x="3041650" y="4810125"/>
          <p14:tracePt t="65005" x="3033713" y="4810125"/>
          <p14:tracePt t="65022" x="3024188" y="4810125"/>
          <p14:tracePt t="65039" x="3024188" y="4818063"/>
          <p14:tracePt t="65056" x="3016250" y="4818063"/>
          <p14:tracePt t="65163" x="3008313" y="4818063"/>
          <p14:tracePt t="65466" x="2998788" y="4827588"/>
          <p14:tracePt t="65474" x="2998788" y="4835525"/>
          <p14:tracePt t="65498" x="2990850" y="4843463"/>
          <p14:tracePt t="65514" x="2973388" y="4860925"/>
          <p14:tracePt t="65563" x="2965450" y="4868863"/>
          <p14:tracePt t="65795" x="2955925" y="4878388"/>
          <p14:tracePt t="65835" x="2955925" y="4886325"/>
          <p14:tracePt t="66347" x="2955925" y="4894263"/>
          <p14:tracePt t="66651" x="2955925" y="4903788"/>
          <p14:tracePt t="140915" x="2940050" y="4911725"/>
          <p14:tracePt t="140923" x="2846388" y="4894263"/>
          <p14:tracePt t="140930" x="2744788" y="4860925"/>
          <p14:tracePt t="140940" x="2625725" y="4775200"/>
          <p14:tracePt t="140957" x="2524125" y="4716463"/>
          <p14:tracePt t="140959" x="2446338" y="4691063"/>
          <p14:tracePt t="140972" x="2379663" y="4648200"/>
          <p14:tracePt t="140988" x="2362200" y="4640263"/>
          <p14:tracePt t="141018" x="2344738" y="4630738"/>
          <p14:tracePt t="141026" x="2344738" y="4622800"/>
          <p14:tracePt t="141038" x="2319338" y="4614863"/>
          <p14:tracePt t="141055" x="2217738" y="4554538"/>
          <p14:tracePt t="141072" x="2073275" y="4452938"/>
          <p14:tracePt t="141089" x="1979613" y="4351338"/>
          <p14:tracePt t="141090" x="1962150" y="4316413"/>
          <p14:tracePt t="141105" x="1946275" y="4265613"/>
          <p14:tracePt t="141122" x="1946275" y="4189413"/>
          <p14:tracePt t="141123" x="1946275" y="4164013"/>
          <p14:tracePt t="141138" x="1946275" y="4138613"/>
          <p14:tracePt t="141139" x="1946275" y="4105275"/>
          <p14:tracePt t="141155" x="1954213" y="4062413"/>
          <p14:tracePt t="141172" x="1962150" y="4044950"/>
          <p14:tracePt t="146820" x="1962150" y="4037013"/>
          <p14:tracePt t="146826" x="1987550" y="4037013"/>
          <p14:tracePt t="146836" x="2022475" y="4037013"/>
          <p14:tracePt t="146852" x="2038350" y="4052888"/>
          <p14:tracePt t="146907" x="2047875" y="4052888"/>
          <p14:tracePt t="146915" x="2047875" y="4070350"/>
          <p14:tracePt t="146923" x="2047875" y="4095750"/>
          <p14:tracePt t="146936" x="2047875" y="4156075"/>
          <p14:tracePt t="146938" x="2047875" y="4265613"/>
          <p14:tracePt t="146952" x="2073275" y="4410075"/>
          <p14:tracePt t="146970" x="2132013" y="4759325"/>
          <p14:tracePt t="146972" x="2132013" y="4903788"/>
          <p14:tracePt t="146988" x="2132013" y="5073650"/>
          <p14:tracePt t="146989" x="2132013" y="5251450"/>
          <p14:tracePt t="147004" x="2116138" y="5438775"/>
          <p14:tracePt t="147006" x="2065338" y="5616575"/>
          <p14:tracePt t="147019" x="1987550" y="5829300"/>
          <p14:tracePt t="147021" x="1928813" y="5957888"/>
          <p14:tracePt t="147036" x="1843088" y="6153150"/>
          <p14:tracePt t="147052" x="1801813" y="6246813"/>
          <p14:tracePt t="147069" x="1776413" y="6305550"/>
          <p14:tracePt t="147087" x="1766888" y="6330950"/>
          <p14:tracePt t="147102" x="1758950" y="6365875"/>
          <p14:tracePt t="147119" x="1758950" y="6457950"/>
          <p14:tracePt t="147135" x="1758950" y="6569075"/>
          <p14:tracePt t="147153" x="1784350" y="6688138"/>
          <p14:tracePt t="147155" x="1792288" y="6738938"/>
          <p14:tracePt t="147169" x="1801813" y="6781800"/>
          <p14:tracePt t="147187" x="1852613" y="6850063"/>
          <p14:tracePt t="147275" x="2701925" y="6781800"/>
          <p14:tracePt t="147285" x="2838450" y="6696075"/>
          <p14:tracePt t="147302" x="3024188" y="6492875"/>
          <p14:tracePt t="147319" x="3117850" y="6297613"/>
          <p14:tracePt t="147336" x="3117850" y="6194425"/>
          <p14:tracePt t="147338" x="3127375" y="6127750"/>
          <p14:tracePt t="147352" x="3127375" y="6084888"/>
          <p14:tracePt t="147369" x="3127375" y="5999163"/>
          <p14:tracePt t="147387" x="3127375" y="5872163"/>
          <p14:tracePt t="147388" x="3127375" y="5813425"/>
          <p14:tracePt t="147403" x="3109913" y="5761038"/>
          <p14:tracePt t="147404" x="3084513" y="5710238"/>
          <p14:tracePt t="147420" x="3059113" y="5651500"/>
          <p14:tracePt t="147421" x="3033713" y="5600700"/>
          <p14:tracePt t="147436" x="2982913" y="5464175"/>
          <p14:tracePt t="147452" x="2879725" y="5294313"/>
          <p14:tracePt t="147469" x="2752725" y="5073650"/>
          <p14:tracePt t="147485" x="2625725" y="4860925"/>
          <p14:tracePt t="147502" x="2514600" y="4716463"/>
          <p14:tracePt t="147519" x="2438400" y="4640263"/>
          <p14:tracePt t="147537" x="2413000" y="4614863"/>
          <p14:tracePt t="147538" x="2413000" y="4605338"/>
          <p14:tracePt t="147554" x="2405063" y="4605338"/>
          <p14:tracePt t="147569" x="2387600" y="4597400"/>
          <p14:tracePt t="147586" x="2293938" y="4564063"/>
          <p14:tracePt t="147587" x="2217738" y="4546600"/>
          <p14:tracePt t="147603" x="2116138" y="4521200"/>
          <p14:tracePt t="147605" x="2012950" y="4513263"/>
          <p14:tracePt t="147620" x="1911350" y="4486275"/>
          <p14:tracePt t="147621" x="1809750" y="4478338"/>
          <p14:tracePt t="147635" x="1665288" y="4470400"/>
          <p14:tracePt t="147652" x="1589088" y="4452938"/>
          <p14:tracePt t="147668" x="1554163" y="4445000"/>
          <p14:tracePt t="147686" x="1512888" y="4445000"/>
          <p14:tracePt t="147702" x="1452563" y="4445000"/>
          <p14:tracePt t="147718" x="1409700" y="4445000"/>
          <p14:tracePt t="147735" x="1343025" y="4460875"/>
          <p14:tracePt t="147752" x="1265238" y="4521200"/>
          <p14:tracePt t="147769" x="1163638" y="4605338"/>
          <p14:tracePt t="147786" x="1062038" y="4691063"/>
          <p14:tracePt t="147787" x="1019175" y="4741863"/>
          <p14:tracePt t="147803" x="976313" y="4792663"/>
          <p14:tracePt t="147804" x="950913" y="4843463"/>
          <p14:tracePt t="147820" x="909638" y="4911725"/>
          <p14:tracePt t="147821" x="866775" y="4972050"/>
          <p14:tracePt t="147835" x="806450" y="5091113"/>
          <p14:tracePt t="147852" x="765175" y="5183188"/>
          <p14:tracePt t="147869" x="747713" y="5286375"/>
          <p14:tracePt t="147887" x="714375" y="5438775"/>
          <p14:tracePt t="147902" x="696913" y="5626100"/>
          <p14:tracePt t="147918" x="679450" y="5813425"/>
          <p14:tracePt t="147935" x="646113" y="5973763"/>
          <p14:tracePt t="147952" x="636588" y="6059488"/>
          <p14:tracePt t="147954" x="628650" y="6084888"/>
          <p14:tracePt t="147969" x="628650" y="6118225"/>
          <p14:tracePt t="147986" x="628650" y="6143625"/>
          <p14:tracePt t="147987" x="628650" y="6161088"/>
          <p14:tracePt t="148003" x="671513" y="6194425"/>
          <p14:tracePt t="148005" x="696913" y="6246813"/>
          <p14:tracePt t="148018" x="722313" y="6254750"/>
          <p14:tracePt t="148035" x="815975" y="6313488"/>
          <p14:tracePt t="148052" x="858838" y="6338888"/>
          <p14:tracePt t="148068" x="942975" y="6381750"/>
          <p14:tracePt t="148085" x="1138238" y="6492875"/>
          <p14:tracePt t="148101" x="1427163" y="6602413"/>
          <p14:tracePt t="148118" x="1614488" y="6654800"/>
          <p14:tracePt t="148135" x="1690688" y="6662738"/>
          <p14:tracePt t="148153" x="1716088" y="6662738"/>
          <p14:tracePt t="148169" x="1733550" y="6662738"/>
          <p14:tracePt t="148186" x="1784350" y="6637338"/>
          <p14:tracePt t="148187" x="1809750" y="6611938"/>
          <p14:tracePt t="148203" x="1817688" y="6594475"/>
          <p14:tracePt t="148205" x="1860550" y="6561138"/>
          <p14:tracePt t="148219" x="1885950" y="6518275"/>
          <p14:tracePt t="148220" x="1946275" y="6475413"/>
          <p14:tracePt t="148235" x="2030413" y="6424613"/>
          <p14:tracePt t="148252" x="2192338" y="6305550"/>
          <p14:tracePt t="148268" x="2276475" y="6237288"/>
          <p14:tracePt t="148285" x="2387600" y="6135688"/>
          <p14:tracePt t="148302" x="2489200" y="6008688"/>
          <p14:tracePt t="148319" x="2532063" y="5948363"/>
          <p14:tracePt t="148335" x="2540000" y="5915025"/>
          <p14:tracePt t="148352" x="2565400" y="5880100"/>
          <p14:tracePt t="148369" x="2565400" y="5838825"/>
          <p14:tracePt t="148371" x="2574925" y="5795963"/>
          <p14:tracePt t="148385" x="2574925" y="5745163"/>
          <p14:tracePt t="148387" x="2574925" y="5702300"/>
          <p14:tracePt t="148403" x="2574925" y="5600700"/>
          <p14:tracePt t="148420" x="2574925" y="5575300"/>
          <p14:tracePt t="148421" x="2574925" y="5514975"/>
          <p14:tracePt t="148435" x="2574925" y="5489575"/>
          <p14:tracePt t="148437" x="2574925" y="5464175"/>
          <p14:tracePt t="148452" x="2574925" y="5438775"/>
          <p14:tracePt t="148468" x="2574925" y="5413375"/>
          <p14:tracePt t="148485" x="2574925" y="5380038"/>
          <p14:tracePt t="148502" x="2574925" y="5353050"/>
          <p14:tracePt t="148518" x="2574925" y="5337175"/>
          <p14:tracePt t="148535" x="2574925" y="5327650"/>
          <p14:tracePt t="148570" x="2565400" y="5327650"/>
          <p14:tracePt t="148587" x="2565400" y="5319713"/>
          <p14:tracePt t="148595" x="2565400" y="5302250"/>
          <p14:tracePt t="148610" x="2557463" y="5286375"/>
          <p14:tracePt t="148620" x="2549525" y="5251450"/>
          <p14:tracePt t="148636" x="2532063" y="5218113"/>
          <p14:tracePt t="148637" x="2532063" y="5208588"/>
          <p14:tracePt t="148652" x="2524125" y="5208588"/>
          <p14:tracePt t="148668" x="2524125" y="5192713"/>
          <p14:tracePt t="149499" x="2514600" y="5175250"/>
          <p14:tracePt t="149506" x="2481263" y="5141913"/>
          <p14:tracePt t="149518" x="2420938" y="5064125"/>
          <p14:tracePt t="149536" x="2311400" y="4911725"/>
          <p14:tracePt t="149551" x="2182813" y="4724400"/>
          <p14:tracePt t="149568" x="2055813" y="4529138"/>
          <p14:tracePt t="149585" x="1946275" y="4316413"/>
          <p14:tracePt t="149586" x="1878013" y="4146550"/>
          <p14:tracePt t="149602" x="1817688" y="3943350"/>
          <p14:tracePt t="149603" x="1698625" y="3671888"/>
          <p14:tracePt t="149620" x="1579563" y="3373438"/>
          <p14:tracePt t="149622" x="1470025" y="3051175"/>
          <p14:tracePt t="149635" x="1325563" y="2744788"/>
          <p14:tracePt t="149637" x="1231900" y="2506663"/>
          <p14:tracePt t="149652" x="1138238" y="2293938"/>
          <p14:tracePt t="149668" x="935038" y="1895475"/>
          <p14:tracePt t="149685" x="831850" y="1700213"/>
          <p14:tracePt t="149702" x="739775" y="1504950"/>
          <p14:tracePt t="149718" x="611188" y="1266825"/>
          <p14:tracePt t="149734" x="433388" y="942975"/>
          <p14:tracePt t="149751" x="220663" y="636588"/>
          <p14:tracePt t="149768" x="7938" y="339725"/>
          <p14:tracePt t="150437" x="4859338" y="101600"/>
          <p14:tracePt t="150437" x="5368925" y="187325"/>
          <p14:tracePt t="150437" x="6491288" y="331788"/>
          <p14:tracePt t="150437" x="7885113" y="433388"/>
          <p14:tracePt t="150437" x="8572500" y="433388"/>
          <p14:tracePt t="150437" x="9286875" y="433388"/>
          <p14:tracePt t="150437" x="9923463" y="433388"/>
          <p14:tracePt t="150437" x="10552113" y="433388"/>
          <p14:tracePt t="150437" x="11071225" y="433388"/>
          <p14:tracePt t="150437" x="11588750" y="433388"/>
          <p14:tracePt t="150437" x="12133263" y="433388"/>
        </p14:tracePtLst>
      </p14:laserTraceLst>
    </p:ext>
  </p:extLs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p:cNvSpPr txBox="1"/>
          <p:nvPr/>
        </p:nvSpPr>
        <p:spPr>
          <a:xfrm>
            <a:off x="9176424" y="6377468"/>
            <a:ext cx="2616200" cy="400110"/>
          </a:xfrm>
          <a:prstGeom prst="rect">
            <a:avLst/>
          </a:prstGeom>
          <a:noFill/>
        </p:spPr>
        <p:txBody>
          <a:bodyPr wrap="square" rtlCol="0">
            <a:spAutoFit/>
          </a:bodyPr>
          <a:lstStyle/>
          <a:p>
            <a:pPr algn="ctr"/>
            <a:r>
              <a:rPr lang="en-US" sz="2000" b="1" dirty="0"/>
              <a:t>www.midocean.ae</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grpSp>
        <p:nvGrpSpPr>
          <p:cNvPr id="7" name="Group 6">
            <a:extLst>
              <a:ext uri="{FF2B5EF4-FFF2-40B4-BE49-F238E27FC236}">
                <a16:creationId xmlns:a16="http://schemas.microsoft.com/office/drawing/2014/main" xmlns="" id="{19ADFE23-D488-A217-B33F-3C7D4083321A}"/>
              </a:ext>
            </a:extLst>
          </p:cNvPr>
          <p:cNvGrpSpPr/>
          <p:nvPr/>
        </p:nvGrpSpPr>
        <p:grpSpPr>
          <a:xfrm>
            <a:off x="2767865" y="746696"/>
            <a:ext cx="5604610" cy="732206"/>
            <a:chOff x="624740" y="1261450"/>
            <a:chExt cx="5604610" cy="732206"/>
          </a:xfrm>
        </p:grpSpPr>
        <p:sp>
          <p:nvSpPr>
            <p:cNvPr id="11" name="Rectangle 10"/>
            <p:cNvSpPr/>
            <p:nvPr/>
          </p:nvSpPr>
          <p:spPr>
            <a:xfrm>
              <a:off x="624740" y="1263262"/>
              <a:ext cx="5604610" cy="730394"/>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3" name="TextBox 2">
              <a:extLst>
                <a:ext uri="{FF2B5EF4-FFF2-40B4-BE49-F238E27FC236}">
                  <a16:creationId xmlns:a16="http://schemas.microsoft.com/office/drawing/2014/main" xmlns="" id="{8C9C6905-96B6-3DD2-F43C-9F4FB4B473D7}"/>
                </a:ext>
              </a:extLst>
            </p:cNvPr>
            <p:cNvSpPr txBox="1"/>
            <p:nvPr/>
          </p:nvSpPr>
          <p:spPr>
            <a:xfrm>
              <a:off x="695324" y="1261450"/>
              <a:ext cx="5534025" cy="707886"/>
            </a:xfrm>
            <a:prstGeom prst="rect">
              <a:avLst/>
            </a:prstGeom>
            <a:noFill/>
          </p:spPr>
          <p:txBody>
            <a:bodyPr wrap="square" rtlCol="0">
              <a:spAutoFit/>
            </a:bodyPr>
            <a:lstStyle/>
            <a:p>
              <a:pPr algn="ctr"/>
              <a:r>
                <a:rPr lang="en-US" sz="4000" b="1" dirty="0">
                  <a:solidFill>
                    <a:schemeClr val="bg1"/>
                  </a:solidFill>
                  <a:latin typeface="Alexandria" charset="0"/>
                </a:rPr>
                <a:t>Classification of Risk</a:t>
              </a:r>
            </a:p>
          </p:txBody>
        </p:sp>
      </p:grpSp>
      <p:sp>
        <p:nvSpPr>
          <p:cNvPr id="14" name="TextBox 13">
            <a:extLst>
              <a:ext uri="{FF2B5EF4-FFF2-40B4-BE49-F238E27FC236}">
                <a16:creationId xmlns:a16="http://schemas.microsoft.com/office/drawing/2014/main" xmlns="" id="{87257550-6B76-0921-6F03-193A15BDE0F1}"/>
              </a:ext>
            </a:extLst>
          </p:cNvPr>
          <p:cNvSpPr txBox="1"/>
          <p:nvPr/>
        </p:nvSpPr>
        <p:spPr>
          <a:xfrm>
            <a:off x="180431" y="1558841"/>
            <a:ext cx="11763919" cy="5018682"/>
          </a:xfrm>
          <a:prstGeom prst="rect">
            <a:avLst/>
          </a:prstGeom>
          <a:noFill/>
        </p:spPr>
        <p:txBody>
          <a:bodyPr wrap="square">
            <a:spAutoFit/>
          </a:bodyPr>
          <a:lstStyle/>
          <a:p>
            <a:pPr algn="l">
              <a:lnSpc>
                <a:spcPct val="150000"/>
              </a:lnSpc>
            </a:pPr>
            <a:r>
              <a:rPr lang="en-US" sz="2400" b="1" i="0" u="none" strike="noStrike" baseline="0" dirty="0">
                <a:latin typeface="SabonLTPro-Bold"/>
              </a:rPr>
              <a:t>Premature death </a:t>
            </a:r>
            <a:r>
              <a:rPr lang="en-US" sz="2400" dirty="0">
                <a:latin typeface="QuaySansITCPro-Medium"/>
              </a:rPr>
              <a:t>is defined as the death of a family head with unfulfilled financial obligations</a:t>
            </a:r>
          </a:p>
          <a:p>
            <a:pPr>
              <a:lnSpc>
                <a:spcPct val="150000"/>
              </a:lnSpc>
            </a:pPr>
            <a:r>
              <a:rPr lang="en-MY" sz="2400" b="1" dirty="0">
                <a:latin typeface="SabonLTPro-Bold"/>
              </a:rPr>
              <a:t>The human </a:t>
            </a:r>
            <a:r>
              <a:rPr lang="en-US" sz="2400" b="1" dirty="0">
                <a:latin typeface="SabonLTPro-Bold"/>
              </a:rPr>
              <a:t>life value </a:t>
            </a:r>
            <a:r>
              <a:rPr lang="en-US" sz="2400" dirty="0">
                <a:latin typeface="QuaySansITCPro-Medium"/>
              </a:rPr>
              <a:t>is defined as the present value of the family’s share of the deceased breadwinner’s future earnings.</a:t>
            </a:r>
          </a:p>
          <a:p>
            <a:pPr algn="l">
              <a:lnSpc>
                <a:spcPct val="150000"/>
              </a:lnSpc>
            </a:pPr>
            <a:r>
              <a:rPr lang="en-US" sz="2400" b="1" i="0" u="none" strike="noStrike" baseline="0" dirty="0">
                <a:latin typeface="QuaySansITCPro-Medium"/>
              </a:rPr>
              <a:t>Inadequate Retirement Income </a:t>
            </a:r>
            <a:r>
              <a:rPr lang="en-US" sz="2400" i="0" u="none" strike="noStrike" baseline="0" dirty="0">
                <a:latin typeface="QuaySansITCPro-Medium"/>
              </a:rPr>
              <a:t>The major risk during retirement is inadequate income.</a:t>
            </a:r>
          </a:p>
          <a:p>
            <a:pPr algn="l">
              <a:lnSpc>
                <a:spcPct val="150000"/>
              </a:lnSpc>
            </a:pPr>
            <a:r>
              <a:rPr lang="en-US" sz="2400" b="1" i="0" u="none" strike="noStrike" baseline="0" dirty="0">
                <a:latin typeface="QuaySansITCPro-Medium"/>
              </a:rPr>
              <a:t>Poor health </a:t>
            </a:r>
            <a:r>
              <a:rPr lang="en-US" sz="2400" i="0" u="none" strike="noStrike" baseline="0" dirty="0">
                <a:latin typeface="QuaySansITCPro-Medium"/>
              </a:rPr>
              <a:t>is another major personal risk that can cause great economic insecurity. The risk of poor health includes both the payment of catastrophic medical bills and the loss of earned income.</a:t>
            </a:r>
          </a:p>
          <a:p>
            <a:pPr algn="l">
              <a:lnSpc>
                <a:spcPct val="150000"/>
              </a:lnSpc>
            </a:pPr>
            <a:r>
              <a:rPr lang="en-US" sz="2400" b="1" i="0" u="none" strike="noStrike" baseline="0" dirty="0">
                <a:latin typeface="QuaySansITCPro-Medium"/>
              </a:rPr>
              <a:t>Unemployment : </a:t>
            </a:r>
            <a:r>
              <a:rPr lang="en-US" sz="2400" i="0" u="none" strike="noStrike" baseline="0" dirty="0">
                <a:latin typeface="QuaySansITCPro-Medium"/>
              </a:rPr>
              <a:t>is a major cause of economic insecurity in the United States. Unemployment can result from business cycle downswings,</a:t>
            </a:r>
            <a:endParaRPr lang="ar-YE" sz="2400" i="0" u="none" strike="noStrike" baseline="0" dirty="0">
              <a:latin typeface="QuaySansITCPro-Medium"/>
            </a:endParaRPr>
          </a:p>
        </p:txBody>
      </p:sp>
    </p:spTree>
    <p:extLst>
      <p:ext uri="{BB962C8B-B14F-4D97-AF65-F5344CB8AC3E}">
        <p14:creationId xmlns:p14="http://schemas.microsoft.com/office/powerpoint/2010/main" val="3125169461"/>
      </p:ext>
    </p:extLst>
  </p:cSld>
  <p:clrMapOvr>
    <a:masterClrMapping/>
  </p:clrMapOvr>
  <mc:AlternateContent xmlns:mc="http://schemas.openxmlformats.org/markup-compatibility/2006" xmlns:p14="http://schemas.microsoft.com/office/powerpoint/2010/main">
    <mc:Choice Requires="p14">
      <p:transition spd="slow" p14:dur="2000" advTm="56852"/>
    </mc:Choice>
    <mc:Fallback xmlns="">
      <p:transition spd="slow" advTm="56852"/>
    </mc:Fallback>
  </mc:AlternateContent>
  <p:extLst>
    <p:ext uri="{3A86A75C-4F4B-4683-9AE1-C65F6400EC91}">
      <p14:laserTraceLst xmlns:p14="http://schemas.microsoft.com/office/powerpoint/2010/main">
        <p14:tracePtLst>
          <p14:tracePt t="5171" x="3727450" y="6292850"/>
          <p14:tracePt t="5361" x="2930525" y="6551613"/>
          <p14:tracePt t="5366" x="2930525" y="6313488"/>
          <p14:tracePt t="5379" x="2940050" y="5940425"/>
          <p14:tracePt t="5396" x="3033713" y="5106988"/>
          <p14:tracePt t="5413" x="3033713" y="4529138"/>
          <p14:tracePt t="5414" x="3067050" y="4249738"/>
          <p14:tracePt t="5431" x="3117850" y="4002088"/>
          <p14:tracePt t="5432" x="3143250" y="3756025"/>
          <p14:tracePt t="5447" x="3178175" y="3484563"/>
          <p14:tracePt t="5448" x="3219450" y="3254375"/>
          <p14:tracePt t="5464" x="3254375" y="3000375"/>
          <p14:tracePt t="5480" x="3287713" y="2881313"/>
          <p14:tracePt t="5496" x="3330575" y="2787650"/>
          <p14:tracePt t="5513" x="3338513" y="2752725"/>
          <p14:tracePt t="5532" x="3363913" y="2719388"/>
          <p14:tracePt t="5546" x="3373438" y="2711450"/>
          <p14:tracePt t="5563" x="3373438" y="2701925"/>
          <p14:tracePt t="5580" x="3373438" y="2693988"/>
          <p14:tracePt t="5582" x="3373438" y="2686050"/>
          <p14:tracePt t="5686" x="3373438" y="2651125"/>
          <p14:tracePt t="5693" x="3363913" y="2643188"/>
          <p14:tracePt t="5701" x="3355975" y="2643188"/>
          <p14:tracePt t="5713" x="3348038" y="2625725"/>
          <p14:tracePt t="5729" x="3322638" y="2608263"/>
          <p14:tracePt t="5746" x="3287713" y="2582863"/>
          <p14:tracePt t="5763" x="3194050" y="2541588"/>
          <p14:tracePt t="5780" x="3074988" y="2481263"/>
          <p14:tracePt t="5797" x="2922588" y="2422525"/>
          <p14:tracePt t="5799" x="2854325" y="2387600"/>
          <p14:tracePt t="5814" x="2786063" y="2362200"/>
          <p14:tracePt t="5815" x="2744788" y="2354263"/>
          <p14:tracePt t="5831" x="2633663" y="2319338"/>
          <p14:tracePt t="5847" x="2582863" y="2286000"/>
          <p14:tracePt t="5863" x="2413000" y="2227263"/>
          <p14:tracePt t="5880" x="2268538" y="2174875"/>
          <p14:tracePt t="5896" x="2149475" y="2149475"/>
          <p14:tracePt t="5912" x="2012950" y="2108200"/>
          <p14:tracePt t="5929" x="1885950" y="2082800"/>
          <p14:tracePt t="5946" x="1784350" y="2065338"/>
          <p14:tracePt t="5963" x="1665288" y="2047875"/>
          <p14:tracePt t="5979" x="1538288" y="2047875"/>
          <p14:tracePt t="5996" x="1409700" y="2047875"/>
          <p14:tracePt t="5998" x="1350963" y="2047875"/>
          <p14:tracePt t="6013" x="1325563" y="2047875"/>
          <p14:tracePt t="6015" x="1300163" y="2047875"/>
          <p14:tracePt t="6031" x="1257300" y="2047875"/>
          <p14:tracePt t="6048" x="1239838" y="2047875"/>
          <p14:tracePt t="6065" x="1231900" y="2047875"/>
          <p14:tracePt t="6079" x="1206500" y="2065338"/>
          <p14:tracePt t="6111" x="1181100" y="2065338"/>
          <p14:tracePt t="6127" x="1173163" y="2065338"/>
          <p14:tracePt t="6142" x="1155700" y="2073275"/>
          <p14:tracePt t="6158" x="1147763" y="2073275"/>
          <p14:tracePt t="6165" x="1138238" y="2082800"/>
          <p14:tracePt t="6181" x="1130300" y="2082800"/>
          <p14:tracePt t="6196" x="1120775" y="2090738"/>
          <p14:tracePt t="6213" x="1104900" y="2090738"/>
          <p14:tracePt t="6214" x="1095375" y="2098675"/>
          <p14:tracePt t="6229" x="1087438" y="2108200"/>
          <p14:tracePt t="6230" x="1079500" y="2108200"/>
          <p14:tracePt t="6245" x="1079500" y="2116138"/>
          <p14:tracePt t="6262" x="1069975" y="2116138"/>
          <p14:tracePt t="6279" x="1062038" y="2116138"/>
          <p14:tracePt t="6310" x="1054100" y="2124075"/>
          <p14:tracePt t="6454" x="1044575" y="2133600"/>
          <p14:tracePt t="6478" x="1036638" y="2133600"/>
          <p14:tracePt t="6494" x="1036638" y="2141538"/>
          <p14:tracePt t="6526" x="1036638" y="2149475"/>
          <p14:tracePt t="6735" x="1036638" y="2159000"/>
          <p14:tracePt t="6750" x="1036638" y="2174875"/>
          <p14:tracePt t="6758" x="1062038" y="2192338"/>
          <p14:tracePt t="6766" x="1095375" y="2209800"/>
          <p14:tracePt t="6779" x="1120775" y="2217738"/>
          <p14:tracePt t="6781" x="1173163" y="2252663"/>
          <p14:tracePt t="6795" x="1239838" y="2286000"/>
          <p14:tracePt t="6812" x="1358900" y="2336800"/>
          <p14:tracePt t="6830" x="1528763" y="2405063"/>
          <p14:tracePt t="6832" x="1606550" y="2422525"/>
          <p14:tracePt t="6846" x="1682750" y="2463800"/>
          <p14:tracePt t="6847" x="1749425" y="2481263"/>
          <p14:tracePt t="6862" x="1784350" y="2498725"/>
          <p14:tracePt t="6864" x="1843088" y="2506663"/>
          <p14:tracePt t="6879" x="1903413" y="2524125"/>
          <p14:tracePt t="6895" x="1962150" y="2541588"/>
          <p14:tracePt t="6912" x="1979613" y="2549525"/>
          <p14:tracePt t="6929" x="2005013" y="2549525"/>
          <p14:tracePt t="6945" x="2012950" y="2549525"/>
          <p14:tracePt t="6974" x="2022475" y="2549525"/>
          <p14:tracePt t="7015" x="2030413" y="2549525"/>
          <p14:tracePt t="7064" x="2038350" y="2549525"/>
          <p14:tracePt t="7142" x="2047875" y="2549525"/>
          <p14:tracePt t="7159" x="2055813" y="2549525"/>
          <p14:tracePt t="7166" x="2073275" y="2549525"/>
          <p14:tracePt t="7199" x="2081213" y="2549525"/>
          <p14:tracePt t="7206" x="2090738" y="2557463"/>
          <p14:tracePt t="7264" x="2098675" y="2557463"/>
          <p14:tracePt t="7648" x="2106613" y="2557463"/>
          <p14:tracePt t="7654" x="2116138" y="2557463"/>
          <p14:tracePt t="7681" x="2124075" y="2557463"/>
          <p14:tracePt t="7710" x="2132013" y="2557463"/>
          <p14:tracePt t="8247" x="2141538" y="2557463"/>
          <p14:tracePt t="8270" x="2149475" y="2557463"/>
          <p14:tracePt t="8294" x="2157413" y="2557463"/>
          <p14:tracePt t="8302" x="2166938" y="2557463"/>
          <p14:tracePt t="8318" x="2182813" y="2574925"/>
          <p14:tracePt t="8328" x="2192338" y="2574925"/>
          <p14:tracePt t="8345" x="2225675" y="2625725"/>
          <p14:tracePt t="8362" x="2293938" y="2701925"/>
          <p14:tracePt t="8379" x="2344738" y="2752725"/>
          <p14:tracePt t="8395" x="2370138" y="2778125"/>
          <p14:tracePt t="8411" x="2420938" y="2830513"/>
          <p14:tracePt t="8428" x="2481263" y="2871788"/>
          <p14:tracePt t="8447" x="2524125" y="2889250"/>
          <p14:tracePt t="8463" x="2532063" y="2906713"/>
          <p14:tracePt t="8479" x="2540000" y="2914650"/>
          <p14:tracePt t="8480" x="2557463" y="2914650"/>
          <p14:tracePt t="8495" x="2565400" y="2932113"/>
          <p14:tracePt t="8512" x="2574925" y="2940050"/>
          <p14:tracePt t="8528" x="2582863" y="2949575"/>
          <p14:tracePt t="8546" x="2600325" y="2965450"/>
          <p14:tracePt t="8598" x="2608263" y="2965450"/>
          <p14:tracePt t="8622" x="2616200" y="2974975"/>
          <p14:tracePt t="8718" x="2625725" y="2982913"/>
          <p14:tracePt t="9406" x="2625725" y="3000375"/>
          <p14:tracePt t="9414" x="2625725" y="3008313"/>
          <p14:tracePt t="9486" x="2625725" y="3016250"/>
          <p14:tracePt t="9680" x="2625725" y="3025775"/>
          <p14:tracePt t="10631" x="2625725" y="3033713"/>
          <p14:tracePt t="11279" x="2625725" y="3051175"/>
          <p14:tracePt t="13215" x="2625725" y="3059113"/>
          <p14:tracePt t="13229" x="2625725" y="3067050"/>
          <p14:tracePt t="13238" x="2616200" y="3084513"/>
          <p14:tracePt t="13503" x="2616200" y="3094038"/>
          <p14:tracePt t="13512" x="2616200" y="3101975"/>
          <p14:tracePt t="13527" x="2616200" y="3109913"/>
          <p14:tracePt t="15911" x="2616200" y="3119438"/>
          <p14:tracePt t="15928" x="2625725" y="3109913"/>
          <p14:tracePt t="15934" x="2659063" y="3076575"/>
          <p14:tracePt t="15943" x="2709863" y="3041650"/>
          <p14:tracePt t="15959" x="2760663" y="3000375"/>
          <p14:tracePt t="15960" x="2770188" y="2974975"/>
          <p14:tracePt t="16127" x="2770188" y="2982913"/>
          <p14:tracePt t="16143" x="2770188" y="2990850"/>
          <p14:tracePt t="16150" x="2770188" y="3016250"/>
          <p14:tracePt t="16166" x="2786063" y="3041650"/>
          <p14:tracePt t="16175" x="2786063" y="3067050"/>
          <p14:tracePt t="16191" x="2786063" y="3094038"/>
          <p14:tracePt t="16208" x="2786063" y="3119438"/>
          <p14:tracePt t="16407" x="2795588" y="3127375"/>
          <p14:tracePt t="16439" x="2811463" y="3127375"/>
          <p14:tracePt t="16457" x="2820988" y="3127375"/>
          <p14:tracePt t="16486" x="2828925" y="3127375"/>
          <p14:tracePt t="16721" x="2846388" y="3127375"/>
          <p14:tracePt t="16777" x="2863850" y="3135313"/>
          <p14:tracePt t="16799" x="2871788" y="3135313"/>
          <p14:tracePt t="16806" x="2879725" y="3135313"/>
          <p14:tracePt t="16822" x="2889250" y="3135313"/>
          <p14:tracePt t="16829" x="2897188" y="3135313"/>
          <p14:tracePt t="16842" x="2914650" y="3144838"/>
          <p14:tracePt t="16859" x="2922588" y="3152775"/>
          <p14:tracePt t="16861" x="2940050" y="3160713"/>
          <p14:tracePt t="16874" x="2955925" y="3170238"/>
          <p14:tracePt t="16891" x="2990850" y="3195638"/>
          <p14:tracePt t="16908" x="3084513" y="3246438"/>
          <p14:tracePt t="16910" x="3160713" y="3297238"/>
          <p14:tracePt t="16924" x="3236913" y="3322638"/>
          <p14:tracePt t="16941" x="3330575" y="3365500"/>
          <p14:tracePt t="16942" x="3373438" y="3390900"/>
          <p14:tracePt t="16958" x="3414713" y="3398838"/>
          <p14:tracePt t="16975" x="3475038" y="3433763"/>
          <p14:tracePt t="16977" x="3482975" y="3433763"/>
          <p14:tracePt t="16992" x="3500438" y="3441700"/>
          <p14:tracePt t="17062" x="3508375" y="3449638"/>
          <p14:tracePt t="17078" x="3525838" y="3449638"/>
          <p14:tracePt t="17087" x="3543300" y="3467100"/>
          <p14:tracePt t="17110" x="3551238" y="3467100"/>
          <p14:tracePt t="17118" x="3559175" y="3467100"/>
          <p14:tracePt t="17134" x="3568700" y="3467100"/>
          <p14:tracePt t="17150" x="3576638" y="3467100"/>
          <p14:tracePt t="17166" x="3594100" y="3467100"/>
          <p14:tracePt t="17175" x="3611563" y="3467100"/>
          <p14:tracePt t="17190" x="3627438" y="3467100"/>
          <p14:tracePt t="17209" x="3644900" y="3467100"/>
          <p14:tracePt t="17225" x="3670300" y="3475038"/>
          <p14:tracePt t="17241" x="3687763" y="3475038"/>
          <p14:tracePt t="17259" x="3703638" y="3475038"/>
          <p14:tracePt t="17274" x="3721100" y="3484563"/>
          <p14:tracePt t="17291" x="3738563" y="3484563"/>
          <p14:tracePt t="17307" x="3756025" y="3484563"/>
          <p14:tracePt t="17324" x="3781425" y="3502025"/>
          <p14:tracePt t="17341" x="3797300" y="3509963"/>
          <p14:tracePt t="17359" x="3806825" y="3509963"/>
          <p14:tracePt t="17488" x="3814763" y="3509963"/>
          <p14:tracePt t="17502" x="3822700" y="3517900"/>
          <p14:tracePt t="17510" x="3832225" y="3527425"/>
          <p14:tracePt t="17526" x="3832225" y="3535363"/>
          <p14:tracePt t="17542" x="3840163" y="3535363"/>
          <p14:tracePt t="42997" x="3865563" y="3441700"/>
          <p14:tracePt t="43005" x="3890963" y="3279775"/>
          <p14:tracePt t="43013" x="3890963" y="3051175"/>
          <p14:tracePt t="43029" x="3890963" y="2762250"/>
          <p14:tracePt t="43030" x="3890963" y="2438400"/>
          <p14:tracePt t="43046" x="3865563" y="1971675"/>
          <p14:tracePt t="43047" x="3738563" y="1487488"/>
          <p14:tracePt t="43062" x="3457575" y="509588"/>
          <p14:tracePt t="43562" x="3381375" y="288925"/>
          <p14:tracePt t="43579" x="3670300" y="798513"/>
          <p14:tracePt t="43595" x="3848100" y="1173163"/>
          <p14:tracePt t="43612" x="3967163" y="1462088"/>
          <p14:tracePt t="43629" x="4052888" y="1589088"/>
          <p14:tracePt t="43646" x="4121150" y="1665288"/>
          <p14:tracePt t="43663" x="4341813" y="1784350"/>
          <p14:tracePt t="43679" x="4519613" y="1895475"/>
          <p14:tracePt t="43695" x="4613275" y="1963738"/>
          <p14:tracePt t="43712" x="4613275" y="1971675"/>
          <p14:tracePt t="43729" x="4638675" y="1979613"/>
          <p14:tracePt t="43745" x="4699000" y="2005013"/>
          <p14:tracePt t="43762" x="4851400" y="2073275"/>
          <p14:tracePt t="43779" x="5097463" y="2192338"/>
          <p14:tracePt t="43795" x="5310188" y="2268538"/>
          <p14:tracePt t="43812" x="5487988" y="2422525"/>
          <p14:tracePt t="43829" x="5768975" y="2651125"/>
          <p14:tracePt t="43830" x="5981700" y="2830513"/>
          <p14:tracePt t="43846" x="6253163" y="3067050"/>
          <p14:tracePt t="43846" x="6575425" y="3314700"/>
          <p14:tracePt t="43862" x="7221538" y="3687763"/>
          <p14:tracePt t="43879" x="7910513" y="3960813"/>
          <p14:tracePt t="43895" x="8597900" y="4146550"/>
          <p14:tracePt t="43912" x="8947150" y="4197350"/>
          <p14:tracePt t="43929" x="9117013" y="4206875"/>
          <p14:tracePt t="43945" x="9175750" y="4206875"/>
          <p14:tracePt t="43962" x="9183688" y="4206875"/>
          <p14:tracePt t="43981" x="9183688" y="4197350"/>
          <p14:tracePt t="43997" x="9183688" y="4181475"/>
          <p14:tracePt t="44021" x="9183688" y="4171950"/>
          <p14:tracePt t="44030" x="9183688" y="4164013"/>
          <p14:tracePt t="44045" x="9183688" y="4146550"/>
          <p14:tracePt t="44062" x="9183688" y="4105275"/>
          <p14:tracePt t="44078" x="9142413" y="4037013"/>
          <p14:tracePt t="44095" x="9056688" y="3908425"/>
          <p14:tracePt t="44112" x="8904288" y="3730625"/>
          <p14:tracePt t="44128" x="8810625" y="3603625"/>
          <p14:tracePt t="44145" x="8716963" y="3527425"/>
          <p14:tracePt t="44161" x="8666163" y="3492500"/>
          <p14:tracePt t="44178" x="8605838" y="3441700"/>
          <p14:tracePt t="44197" x="8420100" y="3322638"/>
          <p14:tracePt t="44212" x="8283575" y="3263900"/>
          <p14:tracePt t="44229" x="8062913" y="3160713"/>
          <p14:tracePt t="44230" x="7935913" y="3101975"/>
          <p14:tracePt t="44245" x="7832725" y="3076575"/>
          <p14:tracePt t="44262" x="7654925" y="3033713"/>
          <p14:tracePt t="44279" x="7485063" y="3025775"/>
          <p14:tracePt t="44295" x="7340600" y="3025775"/>
          <p14:tracePt t="44312" x="7178675" y="3025775"/>
          <p14:tracePt t="44329" x="6983413" y="3025775"/>
          <p14:tracePt t="44345" x="6729413" y="3025775"/>
          <p14:tracePt t="44361" x="6491288" y="3025775"/>
          <p14:tracePt t="44378" x="6278563" y="3025775"/>
          <p14:tracePt t="44395" x="6065838" y="3025775"/>
          <p14:tracePt t="44411" x="5862638" y="3059113"/>
          <p14:tracePt t="44429" x="5692775" y="3101975"/>
          <p14:tracePt t="44430" x="5641975" y="3109913"/>
          <p14:tracePt t="44446" x="5548313" y="3152775"/>
          <p14:tracePt t="44462" x="5513388" y="3170238"/>
          <p14:tracePt t="44463" x="5487988" y="3178175"/>
          <p14:tracePt t="44478" x="5429250" y="3211513"/>
          <p14:tracePt t="44495" x="5343525" y="3254375"/>
          <p14:tracePt t="44512" x="5284788" y="3297238"/>
          <p14:tracePt t="44528" x="5233988" y="3355975"/>
          <p14:tracePt t="44545" x="5191125" y="3433763"/>
          <p14:tracePt t="44561" x="5148263" y="3517900"/>
          <p14:tracePt t="44579" x="5122863" y="3611563"/>
          <p14:tracePt t="44595" x="5106988" y="3687763"/>
          <p14:tracePt t="44611" x="5106988" y="3738563"/>
          <p14:tracePt t="44628" x="5106988" y="3798888"/>
          <p14:tracePt t="44645" x="5106988" y="3841750"/>
          <p14:tracePt t="44646" x="5114925" y="3857625"/>
          <p14:tracePt t="44662" x="5122863" y="3892550"/>
          <p14:tracePt t="44663" x="5132388" y="3917950"/>
          <p14:tracePt t="44678" x="5148263" y="3943350"/>
          <p14:tracePt t="44695" x="5165725" y="3960813"/>
          <p14:tracePt t="44712" x="5183188" y="3976688"/>
          <p14:tracePt t="44728" x="5199063" y="3994150"/>
          <p14:tracePt t="44745" x="5233988" y="4011613"/>
          <p14:tracePt t="44761" x="5259388" y="4037013"/>
          <p14:tracePt t="44779" x="5284788" y="4044950"/>
          <p14:tracePt t="44795" x="5292725" y="4044950"/>
          <p14:tracePt t="44862" x="5318125" y="4044950"/>
          <p14:tracePt t="44877" x="5335588" y="4044950"/>
          <p14:tracePt t="44885" x="5353050" y="4044950"/>
          <p14:tracePt t="44901" x="5360988" y="4044950"/>
          <p14:tracePt t="44917" x="5378450" y="4062413"/>
          <p14:tracePt t="44997" x="5386388" y="4062413"/>
          <p14:tracePt t="45005" x="5394325" y="4062413"/>
          <p14:tracePt t="45013" x="5403850" y="4070350"/>
          <p14:tracePt t="45029" x="5421313" y="4070350"/>
          <p14:tracePt t="45030" x="5437188" y="4079875"/>
          <p14:tracePt t="45045" x="5480050" y="4095750"/>
          <p14:tracePt t="45046" x="5505450" y="4113213"/>
          <p14:tracePt t="45061" x="5513388" y="4113213"/>
          <p14:tracePt t="45078" x="5556250" y="4138613"/>
          <p14:tracePt t="45095" x="5565775" y="4138613"/>
          <p14:tracePt t="45111" x="5599113" y="4087813"/>
          <p14:tracePt t="45128" x="5632450" y="3748088"/>
          <p14:tracePt t="45145" x="5632450" y="3459163"/>
          <p14:tracePt t="45161" x="5632450" y="3433763"/>
          <p14:tracePt t="45269" x="5632450" y="3424238"/>
          <p14:tracePt t="47181" x="5632450" y="3433763"/>
          <p14:tracePt t="47989" x="5632450" y="3441700"/>
          <p14:tracePt t="47997" x="5632450" y="3449638"/>
          <p14:tracePt t="48013" x="5624513" y="3467100"/>
          <p14:tracePt t="48037" x="5616575" y="3475038"/>
          <p14:tracePt t="48045" x="5616575" y="3484563"/>
          <p14:tracePt t="48053" x="5616575" y="3492500"/>
          <p14:tracePt t="48061" x="5607050" y="3502025"/>
          <p14:tracePt t="48101" x="5599113" y="3527425"/>
          <p14:tracePt t="48141" x="5599113" y="3535363"/>
          <p14:tracePt t="48149" x="5599113" y="3552825"/>
          <p14:tracePt t="48173" x="5599113" y="3560763"/>
          <p14:tracePt t="48189" x="5599113" y="3568700"/>
          <p14:tracePt t="48197" x="5599113" y="3578225"/>
          <p14:tracePt t="48210" x="5599113" y="3586163"/>
          <p14:tracePt t="48227" x="5599113" y="3594100"/>
          <p14:tracePt t="48243" x="5632450" y="3603625"/>
          <p14:tracePt t="48261" x="5692775" y="3603625"/>
          <p14:tracePt t="48262" x="5718175" y="3603625"/>
          <p14:tracePt t="48277" x="5761038" y="3578225"/>
          <p14:tracePt t="48293" x="5776913" y="3517900"/>
          <p14:tracePt t="48294" x="5827713" y="3441700"/>
          <p14:tracePt t="48310" x="5853113" y="3314700"/>
          <p14:tracePt t="48511" x="5862638" y="3314700"/>
          <p14:tracePt t="48597" x="5862638" y="3322638"/>
          <p14:tracePt t="48605" x="5862638" y="3330575"/>
          <p14:tracePt t="48694" x="5862638" y="3348038"/>
          <p14:tracePt t="48711" x="5862638" y="3355975"/>
          <p14:tracePt t="48973" x="5862638" y="3373438"/>
          <p14:tracePt t="49085" x="5853113" y="3382963"/>
          <p14:tracePt t="50189" x="5845175" y="3398838"/>
          <p14:tracePt t="50437" x="5837238" y="3416300"/>
          <p14:tracePt t="50469" x="5827713" y="3424238"/>
          <p14:tracePt t="50501" x="5819775" y="3433763"/>
          <p14:tracePt t="50533" x="5811838" y="3441700"/>
          <p14:tracePt t="50565" x="5802313" y="3459163"/>
          <p14:tracePt t="50581" x="5802313" y="3467100"/>
          <p14:tracePt t="50589" x="5794375" y="3475038"/>
          <p14:tracePt t="50597" x="5786438" y="3492500"/>
          <p14:tracePt t="50610" x="5786438" y="3509963"/>
          <p14:tracePt t="50626" x="5776913" y="3535363"/>
          <p14:tracePt t="50642" x="5776913" y="3568700"/>
          <p14:tracePt t="50659" x="5776913" y="3603625"/>
          <p14:tracePt t="50676" x="5776913" y="3646488"/>
          <p14:tracePt t="50693" x="5776913" y="3662363"/>
          <p14:tracePt t="50710" x="5819775" y="3679825"/>
          <p14:tracePt t="50725" x="5819775" y="3662363"/>
          <p14:tracePt t="50742" x="5827713" y="3543300"/>
          <p14:tracePt t="50759" x="5827713" y="3535363"/>
          <p14:tracePt t="50853" x="5827713" y="3527425"/>
          <p14:tracePt t="50877" x="5845175" y="3527425"/>
          <p14:tracePt t="50885" x="5862638" y="3527425"/>
          <p14:tracePt t="51141" x="5862638" y="3535363"/>
          <p14:tracePt t="51165" x="5862638" y="3543300"/>
          <p14:tracePt t="51189" x="5862638" y="3552825"/>
          <p14:tracePt t="51213" x="5862638" y="3560763"/>
          <p14:tracePt t="51237" x="5862638" y="3568700"/>
          <p14:tracePt t="51261" x="5862638" y="3578225"/>
          <p14:tracePt t="51285" x="5862638" y="3586163"/>
          <p14:tracePt t="51301" x="5862638" y="3594100"/>
          <p14:tracePt t="51310" x="5862638" y="3603625"/>
          <p14:tracePt t="51326" x="5862638" y="3611563"/>
          <p14:tracePt t="52302" x="5862638" y="3629025"/>
          <p14:tracePt t="54606" x="5862638" y="3636963"/>
          <p14:tracePt t="54744" x="5853113" y="3646488"/>
          <p14:tracePt t="54766" x="5845175" y="3654425"/>
          <p14:tracePt t="54870" x="5837238" y="3662363"/>
          <p14:tracePt t="54934" x="5827713" y="3662363"/>
          <p14:tracePt t="55614" x="5827713" y="3671888"/>
          <p14:tracePt t="55631" x="5827713" y="3687763"/>
          <p14:tracePt t="55638" x="5827713" y="3697288"/>
          <p14:tracePt t="55647" x="5827713" y="3705225"/>
          <p14:tracePt t="55657" x="5827713" y="3713163"/>
          <p14:tracePt t="55674" x="5837238" y="3738563"/>
          <p14:tracePt t="55690" x="5845175" y="3763963"/>
          <p14:tracePt t="55707" x="5862638" y="3790950"/>
          <p14:tracePt t="55724" x="5880100" y="3806825"/>
          <p14:tracePt t="55742" x="5880100" y="3816350"/>
          <p14:tracePt t="55759" x="5888038" y="3816350"/>
          <p14:tracePt t="55774" x="5895975" y="3824288"/>
          <p14:tracePt t="55790" x="5895975" y="3832225"/>
          <p14:tracePt t="55822" x="5888038" y="3841750"/>
          <p14:tracePt t="55831" x="5845175" y="3841750"/>
          <p14:tracePt t="55841" x="5802313" y="3841750"/>
          <p14:tracePt t="55858" x="5657850" y="3806825"/>
          <p14:tracePt t="55874" x="5429250" y="3679825"/>
          <p14:tracePt t="55891" x="5140325" y="3416300"/>
          <p14:tracePt t="55909" x="4699000" y="2906713"/>
          <p14:tracePt t="55911" x="4579938" y="2625725"/>
          <p14:tracePt t="55924" x="4435475" y="2328863"/>
          <p14:tracePt t="55926" x="4367213" y="2141538"/>
          <p14:tracePt t="55941" x="4291013" y="1938338"/>
          <p14:tracePt t="55942" x="4248150" y="1801813"/>
          <p14:tracePt t="55958" x="4162425" y="1631950"/>
          <p14:tracePt t="55961" x="4070350" y="1487488"/>
          <p14:tracePt t="55975" x="3959225" y="1308100"/>
          <p14:tracePt t="55977" x="3832225" y="1155700"/>
          <p14:tracePt t="55990" x="3771900" y="1062038"/>
          <p14:tracePt t="55992" x="3703638" y="1003300"/>
          <p14:tracePt t="56007" x="3568700" y="909638"/>
          <p14:tracePt t="56024" x="3330575" y="833438"/>
          <p14:tracePt t="56040" x="3059113" y="739775"/>
          <p14:tracePt t="56057" x="2752725" y="636588"/>
          <p14:tracePt t="56073" x="2455863" y="492125"/>
          <p14:tracePt t="56091" x="2260600" y="415925"/>
          <p14:tracePt t="56108" x="2055813" y="357188"/>
          <p14:tracePt t="56109" x="1971675" y="322263"/>
          <p14:tracePt t="56123" x="1852613" y="296863"/>
          <p14:tracePt t="56140" x="1622425" y="246063"/>
          <p14:tracePt t="56157" x="1462088" y="220663"/>
          <p14:tracePt t="56159" x="1419225" y="212725"/>
          <p14:tracePt t="56174" x="1343025" y="203200"/>
          <p14:tracePt t="56175" x="1290638" y="203200"/>
          <p14:tracePt t="56191" x="1214438" y="203200"/>
          <p14:tracePt t="56193" x="1112838" y="203200"/>
          <p14:tracePt t="56206" x="874713" y="177800"/>
          <p14:tracePt t="56224" x="585788" y="119063"/>
          <p14:tracePt t="56242" x="271463" y="7938"/>
          <p14:tracePt t="56852" x="2405063" y="314325"/>
          <p14:tracePt t="56852" x="3127375" y="534988"/>
          <p14:tracePt t="56852" x="4418013" y="909638"/>
          <p14:tracePt t="56852" x="5632450" y="1122363"/>
          <p14:tracePt t="56852" x="7102475" y="1189038"/>
          <p14:tracePt t="56852" x="8648700" y="1189038"/>
          <p14:tracePt t="56852" x="9345613" y="1189038"/>
          <p14:tracePt t="56852" x="10085388" y="1189038"/>
          <p14:tracePt t="56852" x="11699875" y="1189038"/>
          <p14:tracePt t="56852" x="12098338" y="1189038"/>
        </p14:tracePtLst>
      </p14:laserTraceLst>
    </p:ext>
  </p:extLs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p:cNvSpPr txBox="1"/>
          <p:nvPr/>
        </p:nvSpPr>
        <p:spPr>
          <a:xfrm>
            <a:off x="9176424" y="6377468"/>
            <a:ext cx="2616200" cy="400110"/>
          </a:xfrm>
          <a:prstGeom prst="rect">
            <a:avLst/>
          </a:prstGeom>
          <a:noFill/>
        </p:spPr>
        <p:txBody>
          <a:bodyPr wrap="square" rtlCol="0">
            <a:spAutoFit/>
          </a:bodyPr>
          <a:lstStyle/>
          <a:p>
            <a:pPr algn="ctr"/>
            <a:r>
              <a:rPr lang="en-US" sz="2000" b="1" dirty="0"/>
              <a:t>www.midocean.ae</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grpSp>
        <p:nvGrpSpPr>
          <p:cNvPr id="7" name="Group 6">
            <a:extLst>
              <a:ext uri="{FF2B5EF4-FFF2-40B4-BE49-F238E27FC236}">
                <a16:creationId xmlns:a16="http://schemas.microsoft.com/office/drawing/2014/main" xmlns="" id="{19ADFE23-D488-A217-B33F-3C7D4083321A}"/>
              </a:ext>
            </a:extLst>
          </p:cNvPr>
          <p:cNvGrpSpPr/>
          <p:nvPr/>
        </p:nvGrpSpPr>
        <p:grpSpPr>
          <a:xfrm>
            <a:off x="2767865" y="746696"/>
            <a:ext cx="5604610" cy="732206"/>
            <a:chOff x="624740" y="1261450"/>
            <a:chExt cx="5604610" cy="732206"/>
          </a:xfrm>
        </p:grpSpPr>
        <p:sp>
          <p:nvSpPr>
            <p:cNvPr id="11" name="Rectangle 10"/>
            <p:cNvSpPr/>
            <p:nvPr/>
          </p:nvSpPr>
          <p:spPr>
            <a:xfrm>
              <a:off x="624740" y="1263262"/>
              <a:ext cx="5604610" cy="730394"/>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3" name="TextBox 2">
              <a:extLst>
                <a:ext uri="{FF2B5EF4-FFF2-40B4-BE49-F238E27FC236}">
                  <a16:creationId xmlns:a16="http://schemas.microsoft.com/office/drawing/2014/main" xmlns="" id="{8C9C6905-96B6-3DD2-F43C-9F4FB4B473D7}"/>
                </a:ext>
              </a:extLst>
            </p:cNvPr>
            <p:cNvSpPr txBox="1"/>
            <p:nvPr/>
          </p:nvSpPr>
          <p:spPr>
            <a:xfrm>
              <a:off x="695324" y="1261450"/>
              <a:ext cx="5534025" cy="707886"/>
            </a:xfrm>
            <a:prstGeom prst="rect">
              <a:avLst/>
            </a:prstGeom>
            <a:noFill/>
          </p:spPr>
          <p:txBody>
            <a:bodyPr wrap="square" rtlCol="0">
              <a:spAutoFit/>
            </a:bodyPr>
            <a:lstStyle/>
            <a:p>
              <a:pPr algn="ctr"/>
              <a:r>
                <a:rPr lang="en-US" sz="4000" b="1" dirty="0">
                  <a:solidFill>
                    <a:schemeClr val="bg1"/>
                  </a:solidFill>
                  <a:latin typeface="Alexandria" charset="0"/>
                </a:rPr>
                <a:t>Classification of Risk</a:t>
              </a:r>
            </a:p>
          </p:txBody>
        </p:sp>
      </p:grpSp>
      <p:sp>
        <p:nvSpPr>
          <p:cNvPr id="14" name="TextBox 13">
            <a:extLst>
              <a:ext uri="{FF2B5EF4-FFF2-40B4-BE49-F238E27FC236}">
                <a16:creationId xmlns:a16="http://schemas.microsoft.com/office/drawing/2014/main" xmlns="" id="{87257550-6B76-0921-6F03-193A15BDE0F1}"/>
              </a:ext>
            </a:extLst>
          </p:cNvPr>
          <p:cNvSpPr txBox="1"/>
          <p:nvPr/>
        </p:nvSpPr>
        <p:spPr>
          <a:xfrm>
            <a:off x="180431" y="1558841"/>
            <a:ext cx="11763919" cy="4455835"/>
          </a:xfrm>
          <a:prstGeom prst="rect">
            <a:avLst/>
          </a:prstGeom>
          <a:noFill/>
        </p:spPr>
        <p:txBody>
          <a:bodyPr wrap="square">
            <a:spAutoFit/>
          </a:bodyPr>
          <a:lstStyle/>
          <a:p>
            <a:pPr algn="l">
              <a:lnSpc>
                <a:spcPct val="150000"/>
              </a:lnSpc>
            </a:pPr>
            <a:r>
              <a:rPr lang="en-MY" sz="2400" b="1" i="0" u="none" strike="noStrike" baseline="0" dirty="0">
                <a:latin typeface="QuaySansITCPro-Medium"/>
              </a:rPr>
              <a:t>Property Risks: </a:t>
            </a:r>
            <a:r>
              <a:rPr lang="en-US" sz="2400" i="0" u="none" strike="noStrike" baseline="0" dirty="0">
                <a:latin typeface="QuaySansITCPro-Medium"/>
              </a:rPr>
              <a:t>Persons owning property are exposed to property risks—the risk of having property damaged or destroyed from numerous causes.</a:t>
            </a:r>
          </a:p>
          <a:p>
            <a:pPr algn="l">
              <a:lnSpc>
                <a:spcPct val="150000"/>
              </a:lnSpc>
            </a:pPr>
            <a:r>
              <a:rPr lang="en-US" sz="2400" b="1" i="0" u="none" strike="noStrike" baseline="0" dirty="0">
                <a:latin typeface="QuaySansITCPro-Medium"/>
              </a:rPr>
              <a:t>A direct loss:  </a:t>
            </a:r>
            <a:r>
              <a:rPr lang="en-US" sz="2400" i="0" u="none" strike="noStrike" baseline="0" dirty="0">
                <a:latin typeface="QuaySansITCPro-Medium"/>
              </a:rPr>
              <a:t>is defined as a financial loss that results from the physical damage, destruction, or theft of the property. For example, if you own a home that is damaged or destroyed by a fire, the physical damage to the home is a direct loss.</a:t>
            </a:r>
          </a:p>
          <a:p>
            <a:pPr algn="l">
              <a:lnSpc>
                <a:spcPct val="150000"/>
              </a:lnSpc>
            </a:pPr>
            <a:r>
              <a:rPr lang="en-US" sz="2400" b="1" i="0" u="none" strike="noStrike" baseline="0" dirty="0">
                <a:latin typeface="QuaySansITCPro-Medium"/>
              </a:rPr>
              <a:t>Indirect or Consequential Loss : </a:t>
            </a:r>
            <a:r>
              <a:rPr lang="en-US" sz="2400" i="0" u="none" strike="noStrike" baseline="0" dirty="0">
                <a:latin typeface="QuaySansITCPro-Medium"/>
              </a:rPr>
              <a:t>An indirect loss is a financial loss that results indirectly from the occurrence of a direct physical damage or theft loss.</a:t>
            </a:r>
          </a:p>
          <a:p>
            <a:pPr algn="l">
              <a:lnSpc>
                <a:spcPct val="150000"/>
              </a:lnSpc>
            </a:pPr>
            <a:endParaRPr lang="ar-YE" sz="2400" i="0" u="none" strike="noStrike" baseline="0" dirty="0">
              <a:latin typeface="QuaySansITCPro-Medium"/>
            </a:endParaRPr>
          </a:p>
        </p:txBody>
      </p:sp>
    </p:spTree>
    <p:extLst>
      <p:ext uri="{BB962C8B-B14F-4D97-AF65-F5344CB8AC3E}">
        <p14:creationId xmlns:p14="http://schemas.microsoft.com/office/powerpoint/2010/main" val="948466734"/>
      </p:ext>
    </p:extLst>
  </p:cSld>
  <p:clrMapOvr>
    <a:masterClrMapping/>
  </p:clrMapOvr>
  <mc:AlternateContent xmlns:mc="http://schemas.openxmlformats.org/markup-compatibility/2006" xmlns:p14="http://schemas.microsoft.com/office/powerpoint/2010/main">
    <mc:Choice Requires="p14">
      <p:transition spd="slow" p14:dur="2000" advTm="144937"/>
    </mc:Choice>
    <mc:Fallback xmlns="">
      <p:transition spd="slow" advTm="144937"/>
    </mc:Fallback>
  </mc:AlternateContent>
  <p:extLst>
    <p:ext uri="{3A86A75C-4F4B-4683-9AE1-C65F6400EC91}">
      <p14:laserTraceLst xmlns:p14="http://schemas.microsoft.com/office/powerpoint/2010/main">
        <p14:tracePtLst>
          <p14:tracePt t="18071" x="3714750" y="6305550"/>
          <p14:tracePt t="18228" x="3135313" y="6602413"/>
          <p14:tracePt t="18233" x="3254375" y="6432550"/>
          <p14:tracePt t="18249" x="3414713" y="6194425"/>
          <p14:tracePt t="18265" x="3883025" y="5481638"/>
          <p14:tracePt t="18283" x="5013325" y="4079875"/>
          <p14:tracePt t="18298" x="5845175" y="3322638"/>
          <p14:tracePt t="18316" x="6575425" y="2752725"/>
          <p14:tracePt t="18333" x="7102475" y="2387600"/>
          <p14:tracePt t="18348" x="7442200" y="2184400"/>
          <p14:tracePt t="18365" x="7723188" y="2065338"/>
          <p14:tracePt t="18382" x="7900988" y="2005013"/>
          <p14:tracePt t="18400" x="7986713" y="1989138"/>
          <p14:tracePt t="18402" x="8004175" y="1979613"/>
          <p14:tracePt t="18415" x="8004175" y="1971675"/>
          <p14:tracePt t="18545" x="8012113" y="1971675"/>
          <p14:tracePt t="18552" x="8062913" y="1971675"/>
          <p14:tracePt t="18564" x="8121650" y="1963738"/>
          <p14:tracePt t="18581" x="8164513" y="1946275"/>
          <p14:tracePt t="18598" x="8199438" y="1928813"/>
          <p14:tracePt t="18706" x="8189913" y="1946275"/>
          <p14:tracePt t="18714" x="8139113" y="1971675"/>
          <p14:tracePt t="18720" x="8096250" y="1989138"/>
          <p14:tracePt t="18731" x="8004175" y="2022475"/>
          <p14:tracePt t="18748" x="7791450" y="2082800"/>
          <p14:tracePt t="18764" x="7561263" y="2108200"/>
          <p14:tracePt t="18782" x="7391400" y="2108200"/>
          <p14:tracePt t="18798" x="7272338" y="2108200"/>
          <p14:tracePt t="18817" x="7153275" y="2108200"/>
          <p14:tracePt t="18834" x="7069138" y="2108200"/>
          <p14:tracePt t="18849" x="7018338" y="2090738"/>
          <p14:tracePt t="18850" x="6992938" y="2090738"/>
          <p14:tracePt t="18865" x="6975475" y="2090738"/>
          <p14:tracePt t="18985" x="6992938" y="2090738"/>
          <p14:tracePt t="18992" x="7008813" y="2090738"/>
          <p14:tracePt t="19000" x="7077075" y="2108200"/>
          <p14:tracePt t="19015" x="7137400" y="2108200"/>
          <p14:tracePt t="19032" x="7297738" y="2141538"/>
          <p14:tracePt t="19034" x="7340600" y="2149475"/>
          <p14:tracePt t="19050" x="7434263" y="2159000"/>
          <p14:tracePt t="19066" x="7459663" y="2159000"/>
          <p14:tracePt t="19082" x="7467600" y="2159000"/>
          <p14:tracePt t="19099" x="7502525" y="2159000"/>
          <p14:tracePt t="19115" x="7535863" y="2159000"/>
          <p14:tracePt t="19131" x="7604125" y="2159000"/>
          <p14:tracePt t="19149" x="7654925" y="2159000"/>
          <p14:tracePt t="19165" x="7697788" y="2159000"/>
          <p14:tracePt t="19182" x="7731125" y="2159000"/>
          <p14:tracePt t="19199" x="7766050" y="2159000"/>
          <p14:tracePt t="19200" x="7791450" y="2159000"/>
          <p14:tracePt t="19215" x="7799388" y="2159000"/>
          <p14:tracePt t="19231" x="7842250" y="2159000"/>
          <p14:tracePt t="19233" x="7859713" y="2159000"/>
          <p14:tracePt t="19249" x="7867650" y="2159000"/>
          <p14:tracePt t="19251" x="7875588" y="2159000"/>
          <p14:tracePt t="19266" x="7885113" y="2159000"/>
          <p14:tracePt t="19321" x="7893050" y="2159000"/>
          <p14:tracePt t="19329" x="7910513" y="2166938"/>
          <p14:tracePt t="19457" x="7918450" y="2166938"/>
          <p14:tracePt t="22299" x="7926388" y="2166938"/>
          <p14:tracePt t="22305" x="7935913" y="2166938"/>
          <p14:tracePt t="22315" x="7969250" y="2174875"/>
          <p14:tracePt t="22330" x="7986713" y="2174875"/>
          <p14:tracePt t="22347" x="8012113" y="2174875"/>
          <p14:tracePt t="22364" x="8062913" y="2174875"/>
          <p14:tracePt t="22380" x="8105775" y="2174875"/>
          <p14:tracePt t="22396" x="8164513" y="2174875"/>
          <p14:tracePt t="22413" x="8308975" y="2174875"/>
          <p14:tracePt t="22430" x="8410575" y="2174875"/>
          <p14:tracePt t="22447" x="8488363" y="2174875"/>
          <p14:tracePt t="22464" x="8615363" y="2174875"/>
          <p14:tracePt t="22481" x="8843963" y="2174875"/>
          <p14:tracePt t="22482" x="8955088" y="2174875"/>
          <p14:tracePt t="22497" x="9023350" y="2174875"/>
          <p14:tracePt t="22513" x="9091613" y="2174875"/>
          <p14:tracePt t="22515" x="9132888" y="2166938"/>
          <p14:tracePt t="22531" x="9193213" y="2159000"/>
          <p14:tracePt t="22548" x="9312275" y="2124075"/>
          <p14:tracePt t="22563" x="9363075" y="2116138"/>
          <p14:tracePt t="22580" x="9431338" y="2116138"/>
          <p14:tracePt t="22597" x="9515475" y="2116138"/>
          <p14:tracePt t="22614" x="9550400" y="2116138"/>
          <p14:tracePt t="22616" x="9566275" y="2116138"/>
          <p14:tracePt t="22629" x="9575800" y="2116138"/>
          <p14:tracePt t="22646" x="9609138" y="2108200"/>
          <p14:tracePt t="22663" x="9642475" y="2108200"/>
          <p14:tracePt t="22665" x="9659938" y="2108200"/>
          <p14:tracePt t="22680" x="9685338" y="2098675"/>
          <p14:tracePt t="22681" x="9720263" y="2098675"/>
          <p14:tracePt t="22697" x="9745663" y="2098675"/>
          <p14:tracePt t="22698" x="9779000" y="2098675"/>
          <p14:tracePt t="22713" x="9804400" y="2098675"/>
          <p14:tracePt t="22715" x="9847263" y="2082800"/>
          <p14:tracePt t="22730" x="9880600" y="2082800"/>
          <p14:tracePt t="22747" x="9940925" y="2082800"/>
          <p14:tracePt t="22764" x="9983788" y="2082800"/>
          <p14:tracePt t="22781" x="10025063" y="2082800"/>
          <p14:tracePt t="22796" x="10075863" y="2082800"/>
          <p14:tracePt t="22814" x="10136188" y="2082800"/>
          <p14:tracePt t="22831" x="10204450" y="2082800"/>
          <p14:tracePt t="22846" x="10298113" y="2082800"/>
          <p14:tracePt t="22863" x="10356850" y="2082800"/>
          <p14:tracePt t="22880" x="10390188" y="2082800"/>
          <p14:tracePt t="22881" x="10407650" y="2082800"/>
          <p14:tracePt t="22898" x="10415588" y="2082800"/>
          <p14:tracePt t="22937" x="10425113" y="2082800"/>
          <p14:tracePt t="23122" x="10390188" y="2082800"/>
          <p14:tracePt t="23129" x="10323513" y="2082800"/>
          <p14:tracePt t="23136" x="10220325" y="2082800"/>
          <p14:tracePt t="23146" x="10085388" y="2082800"/>
          <p14:tracePt t="23163" x="9550400" y="2082800"/>
          <p14:tracePt t="23180" x="8777288" y="2082800"/>
          <p14:tracePt t="23196" x="8054975" y="2082800"/>
          <p14:tracePt t="23213" x="7246938" y="2082800"/>
          <p14:tracePt t="23230" x="6405563" y="2082800"/>
          <p14:tracePt t="23246" x="5573713" y="2082800"/>
          <p14:tracePt t="23263" x="4851400" y="2082800"/>
          <p14:tracePt t="23279" x="4443413" y="2082800"/>
          <p14:tracePt t="23297" x="4214813" y="2082800"/>
          <p14:tracePt t="23299" x="4111625" y="2098675"/>
          <p14:tracePt t="23313" x="4027488" y="2108200"/>
          <p14:tracePt t="23314" x="3959225" y="2108200"/>
          <p14:tracePt t="23330" x="3840163" y="2124075"/>
          <p14:tracePt t="23348" x="3763963" y="2141538"/>
          <p14:tracePt t="23363" x="3687763" y="2149475"/>
          <p14:tracePt t="23379" x="3586163" y="2159000"/>
          <p14:tracePt t="23396" x="3449638" y="2192338"/>
          <p14:tracePt t="23413" x="3279775" y="2217738"/>
          <p14:tracePt t="23430" x="3135313" y="2217738"/>
          <p14:tracePt t="23447" x="2973388" y="2252663"/>
          <p14:tracePt t="23463" x="2838450" y="2260600"/>
          <p14:tracePt t="23481" x="2693988" y="2278063"/>
          <p14:tracePt t="23483" x="2633663" y="2303463"/>
          <p14:tracePt t="23497" x="2574925" y="2303463"/>
          <p14:tracePt t="23513" x="2471738" y="2311400"/>
          <p14:tracePt t="23530" x="2379663" y="2328863"/>
          <p14:tracePt t="23546" x="2243138" y="2362200"/>
          <p14:tracePt t="23562" x="2157413" y="2379663"/>
          <p14:tracePt t="23579" x="2081213" y="2422525"/>
          <p14:tracePt t="23597" x="1928813" y="2498725"/>
          <p14:tracePt t="23614" x="1801813" y="2549525"/>
          <p14:tracePt t="23617" x="1749425" y="2566988"/>
          <p14:tracePt t="23630" x="1682750" y="2582863"/>
          <p14:tracePt t="23646" x="1631950" y="2608263"/>
          <p14:tracePt t="23663" x="1614488" y="2617788"/>
          <p14:tracePt t="23681" x="1606550" y="2617788"/>
          <p14:tracePt t="23683" x="1597025" y="2625725"/>
          <p14:tracePt t="23705" x="1589088" y="2633663"/>
          <p14:tracePt t="23715" x="1579563" y="2633663"/>
          <p14:tracePt t="23732" x="1571625" y="2633663"/>
          <p14:tracePt t="23746" x="1563688" y="2633663"/>
          <p14:tracePt t="23762" x="1554163" y="2643188"/>
          <p14:tracePt t="23780" x="1528763" y="2651125"/>
          <p14:tracePt t="23795" x="1495425" y="2668588"/>
          <p14:tracePt t="23817" x="1470025" y="2668588"/>
          <p14:tracePt t="23829" x="1452563" y="2676525"/>
          <p14:tracePt t="23846" x="1452563" y="2686050"/>
          <p14:tracePt t="23977" x="1444625" y="2686050"/>
          <p14:tracePt t="24314" x="1470025" y="2686050"/>
          <p14:tracePt t="24321" x="1495425" y="2686050"/>
          <p14:tracePt t="24332" x="1503363" y="2686050"/>
          <p14:tracePt t="24346" x="1554163" y="2701925"/>
          <p14:tracePt t="24363" x="1571625" y="2701925"/>
          <p14:tracePt t="24379" x="1614488" y="2711450"/>
          <p14:tracePt t="24396" x="1647825" y="2711450"/>
          <p14:tracePt t="24414" x="1682750" y="2711450"/>
          <p14:tracePt t="24416" x="1708150" y="2711450"/>
          <p14:tracePt t="24429" x="1724025" y="2711450"/>
          <p14:tracePt t="24446" x="1809750" y="2711450"/>
          <p14:tracePt t="24462" x="1962150" y="2711450"/>
          <p14:tracePt t="24479" x="2166938" y="2711450"/>
          <p14:tracePt t="24496" x="2362200" y="2711450"/>
          <p14:tracePt t="24498" x="2471738" y="2711450"/>
          <p14:tracePt t="24512" x="2557463" y="2711450"/>
          <p14:tracePt t="24514" x="2659063" y="2711450"/>
          <p14:tracePt t="24530" x="2701925" y="2711450"/>
          <p14:tracePt t="24532" x="2727325" y="2711450"/>
          <p14:tracePt t="24546" x="2744788" y="2711450"/>
          <p14:tracePt t="24835" x="2752725" y="2719388"/>
          <p14:tracePt t="24872" x="2770188" y="2719388"/>
          <p14:tracePt t="24880" x="2786063" y="2719388"/>
          <p14:tracePt t="24888" x="2803525" y="2736850"/>
          <p14:tracePt t="24897" x="2828925" y="2736850"/>
          <p14:tracePt t="24913" x="2854325" y="2736850"/>
          <p14:tracePt t="24914" x="2879725" y="2736850"/>
          <p14:tracePt t="24929" x="2905125" y="2736850"/>
          <p14:tracePt t="24946" x="3024188" y="2736850"/>
          <p14:tracePt t="24962" x="3059113" y="2736850"/>
          <p14:tracePt t="24978" x="3067050" y="2736850"/>
          <p14:tracePt t="25000" x="3084513" y="2736850"/>
          <p14:tracePt t="25024" x="3084513" y="2744788"/>
          <p14:tracePt t="25081" x="3092450" y="2744788"/>
          <p14:tracePt t="25105" x="3100388" y="2744788"/>
          <p14:tracePt t="25114" x="3109913" y="2744788"/>
          <p14:tracePt t="25121" x="3117850" y="2744788"/>
          <p14:tracePt t="25131" x="3127375" y="2744788"/>
          <p14:tracePt t="25147" x="3143250" y="2744788"/>
          <p14:tracePt t="25161" x="3178175" y="2744788"/>
          <p14:tracePt t="25178" x="3194050" y="2744788"/>
          <p14:tracePt t="25195" x="3228975" y="2744788"/>
          <p14:tracePt t="25212" x="3262313" y="2744788"/>
          <p14:tracePt t="25228" x="3287713" y="2744788"/>
          <p14:tracePt t="25245" x="3322638" y="2744788"/>
          <p14:tracePt t="25262" x="3330575" y="2744788"/>
          <p14:tracePt t="25278" x="3355975" y="2744788"/>
          <p14:tracePt t="25295" x="3363913" y="2744788"/>
          <p14:tracePt t="25312" x="3381375" y="2744788"/>
          <p14:tracePt t="25336" x="3398838" y="2736850"/>
          <p14:tracePt t="25377" x="3414713" y="2736850"/>
          <p14:tracePt t="25762" x="3424238" y="2736850"/>
          <p14:tracePt t="25962" x="3432175" y="2736850"/>
          <p14:tracePt t="26241" x="3441700" y="2736850"/>
          <p14:tracePt t="26713" x="3449638" y="2736850"/>
          <p14:tracePt t="26729" x="3457575" y="2736850"/>
          <p14:tracePt t="26737" x="3475038" y="2736850"/>
          <p14:tracePt t="26785" x="3482975" y="2736850"/>
          <p14:tracePt t="26817" x="3492500" y="2736850"/>
          <p14:tracePt t="26833" x="3500438" y="2736850"/>
          <p14:tracePt t="26840" x="3508375" y="2736850"/>
          <p14:tracePt t="26849" x="3517900" y="2736850"/>
          <p14:tracePt t="26873" x="3533775" y="2736850"/>
          <p14:tracePt t="26880" x="3543300" y="2736850"/>
          <p14:tracePt t="26896" x="3568700" y="2736850"/>
          <p14:tracePt t="26911" x="3586163" y="2736850"/>
          <p14:tracePt t="26928" x="3662363" y="2744788"/>
          <p14:tracePt t="26945" x="3729038" y="2744788"/>
          <p14:tracePt t="26947" x="3746500" y="2744788"/>
          <p14:tracePt t="26961" x="3763963" y="2744788"/>
          <p14:tracePt t="26963" x="3781425" y="2744788"/>
          <p14:tracePt t="26979" x="3806825" y="2744788"/>
          <p14:tracePt t="26994" x="3814763" y="2744788"/>
          <p14:tracePt t="27169" x="3832225" y="2744788"/>
          <p14:tracePt t="27185" x="3840163" y="2744788"/>
          <p14:tracePt t="27201" x="3848100" y="2744788"/>
          <p14:tracePt t="27208" x="3857625" y="2744788"/>
          <p14:tracePt t="27216" x="3865563" y="2744788"/>
          <p14:tracePt t="27228" x="3873500" y="2744788"/>
          <p14:tracePt t="27244" x="3890963" y="2736850"/>
          <p14:tracePt t="27262" x="3908425" y="2736850"/>
          <p14:tracePt t="27278" x="3933825" y="2736850"/>
          <p14:tracePt t="27294" x="3941763" y="2736850"/>
          <p14:tracePt t="27311" x="3959225" y="2736850"/>
          <p14:tracePt t="27328" x="3984625" y="2736850"/>
          <p14:tracePt t="27344" x="4002088" y="2744788"/>
          <p14:tracePt t="27362" x="4027488" y="2744788"/>
          <p14:tracePt t="27363" x="4035425" y="2744788"/>
          <p14:tracePt t="27378" x="4060825" y="2744788"/>
          <p14:tracePt t="27395" x="4095750" y="2744788"/>
          <p14:tracePt t="27411" x="4111625" y="2744788"/>
          <p14:tracePt t="27428" x="4129088" y="2744788"/>
          <p14:tracePt t="27444" x="4137025" y="2752725"/>
          <p14:tracePt t="27462" x="4154488" y="2752725"/>
          <p14:tracePt t="27478" x="4162425" y="2762250"/>
          <p14:tracePt t="27495" x="4171950" y="2770188"/>
          <p14:tracePt t="27511" x="4187825" y="2770188"/>
          <p14:tracePt t="27528" x="4205288" y="2770188"/>
          <p14:tracePt t="27530" x="4222750" y="2770188"/>
          <p14:tracePt t="27545" x="4240213" y="2770188"/>
          <p14:tracePt t="27546" x="4256088" y="2770188"/>
          <p14:tracePt t="27561" x="4265613" y="2770188"/>
          <p14:tracePt t="27578" x="4291013" y="2770188"/>
          <p14:tracePt t="27594" x="4324350" y="2770188"/>
          <p14:tracePt t="27611" x="4341813" y="2770188"/>
          <p14:tracePt t="27628" x="4359275" y="2770188"/>
          <p14:tracePt t="27644" x="4384675" y="2770188"/>
          <p14:tracePt t="27661" x="4400550" y="2770188"/>
          <p14:tracePt t="27678" x="4425950" y="2770188"/>
          <p14:tracePt t="27681" x="4435475" y="2770188"/>
          <p14:tracePt t="27694" x="4443413" y="2778125"/>
          <p14:tracePt t="27711" x="4451350" y="2778125"/>
          <p14:tracePt t="27728" x="4460875" y="2778125"/>
          <p14:tracePt t="27746" x="4460875" y="2787650"/>
          <p14:tracePt t="28001" x="4468813" y="2795588"/>
          <p14:tracePt t="28033" x="4468813" y="2805113"/>
          <p14:tracePt t="28057" x="4451350" y="2813050"/>
          <p14:tracePt t="28073" x="4443413" y="2820988"/>
          <p14:tracePt t="28089" x="4435475" y="2820988"/>
          <p14:tracePt t="28113" x="4425950" y="2830513"/>
          <p14:tracePt t="28129" x="4418013" y="2838450"/>
          <p14:tracePt t="28180" x="4418013" y="2846388"/>
          <p14:tracePt t="28184" x="4410075" y="2846388"/>
          <p14:tracePt t="28194" x="4392613" y="2846388"/>
          <p14:tracePt t="28210" x="4384675" y="2855913"/>
          <p14:tracePt t="28228" x="4359275" y="2871788"/>
          <p14:tracePt t="28244" x="4332288" y="2881313"/>
          <p14:tracePt t="28261" x="4306888" y="2881313"/>
          <p14:tracePt t="28278" x="4291013" y="2897188"/>
          <p14:tracePt t="28297" x="4281488" y="2897188"/>
          <p14:tracePt t="28311" x="4273550" y="2897188"/>
          <p14:tracePt t="28327" x="4240213" y="2897188"/>
          <p14:tracePt t="28344" x="4154488" y="2897188"/>
          <p14:tracePt t="28346" x="4095750" y="2897188"/>
          <p14:tracePt t="28361" x="4035425" y="2897188"/>
          <p14:tracePt t="28362" x="3992563" y="2897188"/>
          <p14:tracePt t="28377" x="3941763" y="2906713"/>
          <p14:tracePt t="28394" x="3806825" y="2922588"/>
          <p14:tracePt t="28411" x="3670300" y="2965450"/>
          <p14:tracePt t="28428" x="3551238" y="3000375"/>
          <p14:tracePt t="28444" x="3389313" y="3016250"/>
          <p14:tracePt t="28460" x="3219450" y="3076575"/>
          <p14:tracePt t="28478" x="3067050" y="3119438"/>
          <p14:tracePt t="28494" x="2955925" y="3152775"/>
          <p14:tracePt t="28511" x="2889250" y="3170238"/>
          <p14:tracePt t="28527" x="2854325" y="3178175"/>
          <p14:tracePt t="28544" x="2811463" y="3195638"/>
          <p14:tracePt t="28545" x="2760663" y="3203575"/>
          <p14:tracePt t="28561" x="2701925" y="3228975"/>
          <p14:tracePt t="28577" x="2616200" y="3254375"/>
          <p14:tracePt t="28579" x="2565400" y="3263900"/>
          <p14:tracePt t="28593" x="2446338" y="3297238"/>
          <p14:tracePt t="28610" x="2344738" y="3314700"/>
          <p14:tracePt t="28628" x="2182813" y="3355975"/>
          <p14:tracePt t="28644" x="1928813" y="3373438"/>
          <p14:tracePt t="28663" x="1597025" y="3373438"/>
          <p14:tracePt t="28666" x="1444625" y="3373438"/>
          <p14:tracePt t="28679" x="1308100" y="3373438"/>
          <p14:tracePt t="28681" x="1223963" y="3373438"/>
          <p14:tracePt t="28696" x="1130300" y="3373438"/>
          <p14:tracePt t="28698" x="1104900" y="3373438"/>
          <p14:tracePt t="28710" x="1087438" y="3373438"/>
          <p14:tracePt t="28727" x="1044575" y="3373438"/>
          <p14:tracePt t="28729" x="1019175" y="3365500"/>
          <p14:tracePt t="28745" x="1003300" y="3355975"/>
          <p14:tracePt t="28747" x="968375" y="3340100"/>
          <p14:tracePt t="28761" x="950913" y="3340100"/>
          <p14:tracePt t="28763" x="935038" y="3322638"/>
          <p14:tracePt t="28780" x="909638" y="3314700"/>
          <p14:tracePt t="28793" x="892175" y="3314700"/>
          <p14:tracePt t="28811" x="831850" y="3305175"/>
          <p14:tracePt t="28827" x="773113" y="3297238"/>
          <p14:tracePt t="28844" x="714375" y="3279775"/>
          <p14:tracePt t="28861" x="646113" y="3271838"/>
          <p14:tracePt t="28877" x="577850" y="3263900"/>
          <p14:tracePt t="28893" x="534988" y="3263900"/>
          <p14:tracePt t="28912" x="517525" y="3263900"/>
          <p14:tracePt t="28915" x="509588" y="3263900"/>
          <p14:tracePt t="28928" x="492125" y="3263900"/>
          <p14:tracePt t="28931" x="484188" y="3263900"/>
          <p14:tracePt t="28945" x="458788" y="3254375"/>
          <p14:tracePt t="28961" x="450850" y="3246438"/>
          <p14:tracePt t="28962" x="433388" y="3246438"/>
          <p14:tracePt t="28979" x="407988" y="3246438"/>
          <p14:tracePt t="29017" x="400050" y="3238500"/>
          <p14:tracePt t="29064" x="382588" y="3238500"/>
          <p14:tracePt t="29073" x="373063" y="3238500"/>
          <p14:tracePt t="29179" x="365125" y="3238500"/>
          <p14:tracePt t="29521" x="373063" y="3238500"/>
          <p14:tracePt t="29537" x="390525" y="3238500"/>
          <p14:tracePt t="29680" x="400050" y="3238500"/>
          <p14:tracePt t="29696" x="407988" y="3238500"/>
          <p14:tracePt t="29930" x="425450" y="3238500"/>
          <p14:tracePt t="29937" x="433388" y="3238500"/>
          <p14:tracePt t="29952" x="450850" y="3228975"/>
          <p14:tracePt t="29961" x="458788" y="3228975"/>
          <p14:tracePt t="29976" x="466725" y="3221038"/>
          <p14:tracePt t="29993" x="476250" y="3211513"/>
          <p14:tracePt t="30026" x="484188" y="3211513"/>
          <p14:tracePt t="30081" x="492125" y="3211513"/>
          <p14:tracePt t="30121" x="501650" y="3211513"/>
          <p14:tracePt t="30137" x="509588" y="3211513"/>
          <p14:tracePt t="30146" x="517525" y="3211513"/>
          <p14:tracePt t="30152" x="527050" y="3211513"/>
          <p14:tracePt t="30168" x="534988" y="3211513"/>
          <p14:tracePt t="30180" x="552450" y="3211513"/>
          <p14:tracePt t="30209" x="560388" y="3211513"/>
          <p14:tracePt t="30225" x="569913" y="3211513"/>
          <p14:tracePt t="30241" x="577850" y="3211513"/>
          <p14:tracePt t="30248" x="595313" y="3211513"/>
          <p14:tracePt t="30259" x="620713" y="3211513"/>
          <p14:tracePt t="30277" x="679450" y="3211513"/>
          <p14:tracePt t="30293" x="841375" y="3211513"/>
          <p14:tracePt t="30310" x="1054100" y="3211513"/>
          <p14:tracePt t="30326" x="1206500" y="3228975"/>
          <p14:tracePt t="30343" x="1368425" y="3238500"/>
          <p14:tracePt t="30345" x="1419225" y="3254375"/>
          <p14:tracePt t="30361" x="1520825" y="3263900"/>
          <p14:tracePt t="30377" x="1554163" y="3271838"/>
          <p14:tracePt t="30379" x="1589088" y="3271838"/>
          <p14:tracePt t="30394" x="1631950" y="3271838"/>
          <p14:tracePt t="30396" x="1639888" y="3279775"/>
          <p14:tracePt t="30410" x="1698625" y="3279775"/>
          <p14:tracePt t="30427" x="1733550" y="3279775"/>
          <p14:tracePt t="30444" x="1758950" y="3279775"/>
          <p14:tracePt t="30459" x="1776413" y="3279775"/>
          <p14:tracePt t="30477" x="1784350" y="3279775"/>
          <p14:tracePt t="30601" x="1801813" y="3279775"/>
          <p14:tracePt t="31001" x="1784350" y="3279775"/>
          <p14:tracePt t="31011" x="1776413" y="3279775"/>
          <p14:tracePt t="31016" x="1749425" y="3279775"/>
          <p14:tracePt t="31026" x="1733550" y="3279775"/>
          <p14:tracePt t="31043" x="1698625" y="3279775"/>
          <p14:tracePt t="31059" x="1657350" y="3279775"/>
          <p14:tracePt t="31076" x="1597025" y="3279775"/>
          <p14:tracePt t="31093" x="1546225" y="3279775"/>
          <p14:tracePt t="31109" x="1462088" y="3279775"/>
          <p14:tracePt t="31127" x="1333500" y="3279775"/>
          <p14:tracePt t="31143" x="1249363" y="3263900"/>
          <p14:tracePt t="31161" x="1231900" y="3263900"/>
          <p14:tracePt t="31163" x="1223963" y="3254375"/>
          <p14:tracePt t="31177" x="1223963" y="3238500"/>
          <p14:tracePt t="31178" x="1231900" y="3203575"/>
          <p14:tracePt t="31193" x="1249363" y="3170238"/>
          <p14:tracePt t="31195" x="1290638" y="3119438"/>
          <p14:tracePt t="31210" x="1333500" y="3067050"/>
          <p14:tracePt t="31226" x="1393825" y="2990850"/>
          <p14:tracePt t="31401" x="1393825" y="2965450"/>
          <p14:tracePt t="31424" x="1393825" y="2932113"/>
          <p14:tracePt t="31465" x="1393825" y="2922588"/>
          <p14:tracePt t="31553" x="1384300" y="2914650"/>
          <p14:tracePt t="31568" x="1376363" y="2906713"/>
          <p14:tracePt t="31584" x="1358900" y="2906713"/>
          <p14:tracePt t="31593" x="1350963" y="2897188"/>
          <p14:tracePt t="31600" x="1343025" y="2889250"/>
          <p14:tracePt t="31625" x="1333500" y="2889250"/>
          <p14:tracePt t="32249" x="1333500" y="2897188"/>
          <p14:tracePt t="32265" x="1325563" y="2906713"/>
          <p14:tracePt t="32273" x="1325563" y="2914650"/>
          <p14:tracePt t="32297" x="1317625" y="2932113"/>
          <p14:tracePt t="32321" x="1317625" y="2949575"/>
          <p14:tracePt t="32337" x="1317625" y="2957513"/>
          <p14:tracePt t="32344" x="1317625" y="2965450"/>
          <p14:tracePt t="32352" x="1317625" y="2974975"/>
          <p14:tracePt t="32360" x="1317625" y="2990850"/>
          <p14:tracePt t="32378" x="1317625" y="3016250"/>
          <p14:tracePt t="32394" x="1317625" y="3025775"/>
          <p14:tracePt t="32410" x="1317625" y="3051175"/>
          <p14:tracePt t="32426" x="1317625" y="3076575"/>
          <p14:tracePt t="32443" x="1317625" y="3084513"/>
          <p14:tracePt t="32458" x="1325563" y="3109913"/>
          <p14:tracePt t="32475" x="1333500" y="3135313"/>
          <p14:tracePt t="32492" x="1333500" y="3144838"/>
          <p14:tracePt t="32509" x="1350963" y="3160713"/>
          <p14:tracePt t="32577" x="1358900" y="3170238"/>
          <p14:tracePt t="32633" x="1358900" y="3178175"/>
          <p14:tracePt t="32680" x="1368425" y="3186113"/>
          <p14:tracePt t="32721" x="1376363" y="3186113"/>
          <p14:tracePt t="32761" x="1384300" y="3186113"/>
          <p14:tracePt t="32768" x="1409700" y="3186113"/>
          <p14:tracePt t="32776" x="1419225" y="3186113"/>
          <p14:tracePt t="32793" x="1452563" y="3195638"/>
          <p14:tracePt t="32794" x="1470025" y="3195638"/>
          <p14:tracePt t="32809" x="1503363" y="3211513"/>
          <p14:tracePt t="32825" x="1579563" y="3228975"/>
          <p14:tracePt t="32827" x="1657350" y="3263900"/>
          <p14:tracePt t="32841" x="1766888" y="3297238"/>
          <p14:tracePt t="32859" x="1885950" y="3322638"/>
          <p14:tracePt t="32875" x="2022475" y="3365500"/>
          <p14:tracePt t="32892" x="2141538" y="3382963"/>
          <p14:tracePt t="32909" x="2268538" y="3390900"/>
          <p14:tracePt t="32925" x="2405063" y="3416300"/>
          <p14:tracePt t="32945" x="2489200" y="3424238"/>
          <p14:tracePt t="32946" x="2540000" y="3424238"/>
          <p14:tracePt t="32958" x="2565400" y="3424238"/>
          <p14:tracePt t="32976" x="2625725" y="3424238"/>
          <p14:tracePt t="32978" x="2651125" y="3424238"/>
          <p14:tracePt t="32992" x="2676525" y="3424238"/>
          <p14:tracePt t="32994" x="2684463" y="3424238"/>
          <p14:tracePt t="33010" x="2693988" y="3424238"/>
          <p14:tracePt t="33012" x="2709863" y="3424238"/>
          <p14:tracePt t="33025" x="2719388" y="3424238"/>
          <p14:tracePt t="33042" x="2727325" y="3424238"/>
          <p14:tracePt t="33059" x="2752725" y="3424238"/>
          <p14:tracePt t="33075" x="2795588" y="3416300"/>
          <p14:tracePt t="33092" x="2889250" y="3373438"/>
          <p14:tracePt t="33108" x="2973388" y="3322638"/>
          <p14:tracePt t="33124" x="3041650" y="3279775"/>
          <p14:tracePt t="33141" x="3100388" y="3263900"/>
          <p14:tracePt t="33158" x="3117850" y="3254375"/>
          <p14:tracePt t="33175" x="3127375" y="3254375"/>
          <p14:tracePt t="33192" x="3135313" y="3254375"/>
          <p14:tracePt t="33193" x="3143250" y="3254375"/>
          <p14:tracePt t="33209" x="3168650" y="3254375"/>
          <p14:tracePt t="33226" x="3194050" y="3254375"/>
          <p14:tracePt t="33228" x="3211513" y="3254375"/>
          <p14:tracePt t="33242" x="3254375" y="3254375"/>
          <p14:tracePt t="33258" x="3287713" y="3254375"/>
          <p14:tracePt t="33274" x="3313113" y="3254375"/>
          <p14:tracePt t="33292" x="3330575" y="3254375"/>
          <p14:tracePt t="33309" x="3348038" y="3246438"/>
          <p14:tracePt t="33326" x="3355975" y="3246438"/>
          <p14:tracePt t="33329" x="3363913" y="3246438"/>
          <p14:tracePt t="33344" x="3373438" y="3246438"/>
          <p14:tracePt t="33369" x="3381375" y="3246438"/>
          <p14:tracePt t="33376" x="3398838" y="3246438"/>
          <p14:tracePt t="33394" x="3398838" y="3238500"/>
          <p14:tracePt t="33408" x="3406775" y="3238500"/>
          <p14:tracePt t="33426" x="3414713" y="3238500"/>
          <p14:tracePt t="33442" x="3424238" y="3238500"/>
          <p14:tracePt t="33513" x="3432175" y="3238500"/>
          <p14:tracePt t="33520" x="3441700" y="3238500"/>
          <p14:tracePt t="33536" x="3457575" y="3238500"/>
          <p14:tracePt t="33545" x="3467100" y="3238500"/>
          <p14:tracePt t="33561" x="3475038" y="3238500"/>
          <p14:tracePt t="33575" x="3492500" y="3238500"/>
          <p14:tracePt t="33592" x="3508375" y="3238500"/>
          <p14:tracePt t="33594" x="3525838" y="3246438"/>
          <p14:tracePt t="33611" x="3533775" y="3246438"/>
          <p14:tracePt t="33625" x="3543300" y="3246438"/>
          <p14:tracePt t="33642" x="3559175" y="3254375"/>
          <p14:tracePt t="33665" x="3568700" y="3254375"/>
          <p14:tracePt t="34289" x="3559175" y="3254375"/>
          <p14:tracePt t="34305" x="3551238" y="3254375"/>
          <p14:tracePt t="34312" x="3543300" y="3254375"/>
          <p14:tracePt t="34324" x="3533775" y="3254375"/>
          <p14:tracePt t="34345" x="3525838" y="3254375"/>
          <p14:tracePt t="34369" x="3508375" y="3254375"/>
          <p14:tracePt t="34400" x="3500438" y="3254375"/>
          <p14:tracePt t="34410" x="3492500" y="3254375"/>
          <p14:tracePt t="34444" x="3482975" y="3254375"/>
          <p14:tracePt t="34577" x="3492500" y="3254375"/>
          <p14:tracePt t="34585" x="3517900" y="3263900"/>
          <p14:tracePt t="34592" x="3543300" y="3271838"/>
          <p14:tracePt t="34608" x="3568700" y="3271838"/>
          <p14:tracePt t="34609" x="3594100" y="3279775"/>
          <p14:tracePt t="34625" x="3611563" y="3279775"/>
          <p14:tracePt t="34627" x="3627438" y="3279775"/>
          <p14:tracePt t="34641" x="3662363" y="3289300"/>
          <p14:tracePt t="34658" x="3703638" y="3289300"/>
          <p14:tracePt t="34674" x="3756025" y="3297238"/>
          <p14:tracePt t="34691" x="3789363" y="3305175"/>
          <p14:tracePt t="34708" x="3832225" y="3305175"/>
          <p14:tracePt t="34724" x="3857625" y="3322638"/>
          <p14:tracePt t="34741" x="3883025" y="3322638"/>
          <p14:tracePt t="34758" x="3925888" y="3322638"/>
          <p14:tracePt t="34761" x="3941763" y="3322638"/>
          <p14:tracePt t="34774" x="3976688" y="3322638"/>
          <p14:tracePt t="34791" x="4010025" y="3322638"/>
          <p14:tracePt t="34808" x="4027488" y="3322638"/>
          <p14:tracePt t="34809" x="4044950" y="3322638"/>
          <p14:tracePt t="34824" x="4052888" y="3322638"/>
          <p14:tracePt t="34826" x="4060825" y="3322638"/>
          <p14:tracePt t="34841" x="4078288" y="3322638"/>
          <p14:tracePt t="34857" x="4146550" y="3330575"/>
          <p14:tracePt t="34874" x="4214813" y="3340100"/>
          <p14:tracePt t="34891" x="4298950" y="3340100"/>
          <p14:tracePt t="34908" x="4375150" y="3340100"/>
          <p14:tracePt t="34925" x="4400550" y="3340100"/>
          <p14:tracePt t="34941" x="4418013" y="3340100"/>
          <p14:tracePt t="34958" x="4435475" y="3340100"/>
          <p14:tracePt t="34977" x="4443413" y="3340100"/>
          <p14:tracePt t="35049" x="4451350" y="3340100"/>
          <p14:tracePt t="35056" x="4468813" y="3340100"/>
          <p14:tracePt t="35065" x="4486275" y="3340100"/>
          <p14:tracePt t="35074" x="4511675" y="3340100"/>
          <p14:tracePt t="35091" x="4562475" y="3340100"/>
          <p14:tracePt t="35107" x="4630738" y="3340100"/>
          <p14:tracePt t="35124" x="4673600" y="3340100"/>
          <p14:tracePt t="35141" x="4699000" y="3340100"/>
          <p14:tracePt t="35157" x="4732338" y="3340100"/>
          <p14:tracePt t="35174" x="4775200" y="3340100"/>
          <p14:tracePt t="35191" x="4818063" y="3348038"/>
          <p14:tracePt t="35209" x="4843463" y="3348038"/>
          <p14:tracePt t="35211" x="4868863" y="3348038"/>
          <p14:tracePt t="35225" x="4910138" y="3348038"/>
          <p14:tracePt t="35241" x="4935538" y="3348038"/>
          <p14:tracePt t="35258" x="5013325" y="3348038"/>
          <p14:tracePt t="35274" x="5072063" y="3365500"/>
          <p14:tracePt t="35291" x="5114925" y="3365500"/>
          <p14:tracePt t="35307" x="5148263" y="3365500"/>
          <p14:tracePt t="35324" x="5173663" y="3365500"/>
          <p14:tracePt t="35340" x="5199063" y="3365500"/>
          <p14:tracePt t="35357" x="5208588" y="3365500"/>
          <p14:tracePt t="35374" x="5216525" y="3365500"/>
          <p14:tracePt t="35391" x="5224463" y="3365500"/>
          <p14:tracePt t="35442" x="5241925" y="3365500"/>
          <p14:tracePt t="35553" x="5249863" y="3365500"/>
          <p14:tracePt t="35560" x="5259388" y="3365500"/>
          <p14:tracePt t="35568" x="5276850" y="3365500"/>
          <p14:tracePt t="35576" x="5292725" y="3365500"/>
          <p14:tracePt t="35590" x="5302250" y="3365500"/>
          <p14:tracePt t="35607" x="5327650" y="3365500"/>
          <p14:tracePt t="35609" x="5335588" y="3365500"/>
          <p14:tracePt t="35624" x="5353050" y="3365500"/>
          <p14:tracePt t="35625" x="5378450" y="3365500"/>
          <p14:tracePt t="35641" x="5394325" y="3365500"/>
          <p14:tracePt t="35642" x="5421313" y="3365500"/>
          <p14:tracePt t="35661" x="5472113" y="3365500"/>
          <p14:tracePt t="35673" x="5530850" y="3365500"/>
          <p14:tracePt t="35691" x="5556250" y="3373438"/>
          <p14:tracePt t="35706" x="5573713" y="3373438"/>
          <p14:tracePt t="35736" x="5581650" y="3373438"/>
          <p14:tracePt t="35760" x="5599113" y="3373438"/>
          <p14:tracePt t="35784" x="5607050" y="3373438"/>
          <p14:tracePt t="35792" x="5616575" y="3373438"/>
          <p14:tracePt t="35800" x="5624513" y="3373438"/>
          <p14:tracePt t="35808" x="5641975" y="3373438"/>
          <p14:tracePt t="35825" x="5657850" y="3373438"/>
          <p14:tracePt t="35840" x="5667375" y="3373438"/>
          <p14:tracePt t="35856" x="5675313" y="3373438"/>
          <p14:tracePt t="35873" x="5708650" y="3373438"/>
          <p14:tracePt t="35890" x="5726113" y="3373438"/>
          <p14:tracePt t="35912" x="5735638" y="3373438"/>
          <p14:tracePt t="35923" x="5743575" y="3373438"/>
          <p14:tracePt t="35940" x="5751513" y="3373438"/>
          <p14:tracePt t="35957" x="5768975" y="3373438"/>
          <p14:tracePt t="35984" x="5768975" y="3365500"/>
          <p14:tracePt t="36008" x="5776913" y="3365500"/>
          <p14:tracePt t="36016" x="5794375" y="3365500"/>
          <p14:tracePt t="36025" x="5794375" y="3355975"/>
          <p14:tracePt t="36043" x="5811838" y="3348038"/>
          <p14:tracePt t="36057" x="5819775" y="3340100"/>
          <p14:tracePt t="36074" x="5837238" y="3340100"/>
          <p14:tracePt t="36091" x="5862638" y="3330575"/>
          <p14:tracePt t="36107" x="5870575" y="3330575"/>
          <p14:tracePt t="36123" x="5895975" y="3322638"/>
          <p14:tracePt t="36141" x="5946775" y="3305175"/>
          <p14:tracePt t="36157" x="6015038" y="3297238"/>
          <p14:tracePt t="36173" x="6091238" y="3289300"/>
          <p14:tracePt t="36191" x="6126163" y="3289300"/>
          <p14:tracePt t="36208" x="6167438" y="3279775"/>
          <p14:tracePt t="36210" x="6176963" y="3279775"/>
          <p14:tracePt t="36224" x="6202363" y="3279775"/>
          <p14:tracePt t="36226" x="6235700" y="3279775"/>
          <p14:tracePt t="36241" x="6253163" y="3279775"/>
          <p14:tracePt t="36257" x="6346825" y="3279775"/>
          <p14:tracePt t="36259" x="6389688" y="3279775"/>
          <p14:tracePt t="36273" x="6499225" y="3279775"/>
          <p14:tracePt t="36290" x="6600825" y="3279775"/>
          <p14:tracePt t="36307" x="6694488" y="3279775"/>
          <p14:tracePt t="36323" x="6831013" y="3279775"/>
          <p14:tracePt t="36341" x="6958013" y="3279775"/>
          <p14:tracePt t="36357" x="7127875" y="3279775"/>
          <p14:tracePt t="36373" x="7297738" y="3279775"/>
          <p14:tracePt t="36390" x="7477125" y="3279775"/>
          <p14:tracePt t="36392" x="7570788" y="3279775"/>
          <p14:tracePt t="36407" x="7646988" y="3279775"/>
          <p14:tracePt t="36409" x="7697788" y="3279775"/>
          <p14:tracePt t="36425" x="7773988" y="3279775"/>
          <p14:tracePt t="36427" x="7832725" y="3279775"/>
          <p14:tracePt t="36441" x="7885113" y="3279775"/>
          <p14:tracePt t="36443" x="7943850" y="3279775"/>
          <p14:tracePt t="36458" x="8020050" y="3279775"/>
          <p14:tracePt t="36460" x="8070850" y="3279775"/>
          <p14:tracePt t="36474" x="8131175" y="3279775"/>
          <p14:tracePt t="36490" x="8164513" y="3279775"/>
          <p14:tracePt t="36507" x="8181975" y="3279775"/>
          <p14:tracePt t="36577" x="8189913" y="3279775"/>
          <p14:tracePt t="36585" x="8199438" y="3279775"/>
          <p14:tracePt t="36643" x="8164513" y="3254375"/>
          <p14:tracePt t="36648" x="8113713" y="3211513"/>
          <p14:tracePt t="36659" x="8080375" y="3195638"/>
          <p14:tracePt t="36675" x="8037513" y="3119438"/>
          <p14:tracePt t="36692" x="8037513" y="3109913"/>
          <p14:tracePt t="36866" x="8037513" y="3119438"/>
          <p14:tracePt t="36881" x="8029575" y="3119438"/>
          <p14:tracePt t="36897" x="8029575" y="3135313"/>
          <p14:tracePt t="36904" x="8029575" y="3144838"/>
          <p14:tracePt t="36912" x="8029575" y="3152775"/>
          <p14:tracePt t="36923" x="8029575" y="3170238"/>
          <p14:tracePt t="36941" x="8029575" y="3203575"/>
          <p14:tracePt t="36958" x="8029575" y="3238500"/>
          <p14:tracePt t="37546" x="8029575" y="3246438"/>
          <p14:tracePt t="38058" x="8037513" y="3254375"/>
          <p14:tracePt t="38378" x="8045450" y="3263900"/>
          <p14:tracePt t="38609" x="8045450" y="3271838"/>
          <p14:tracePt t="38617" x="8045450" y="3279775"/>
          <p14:tracePt t="38681" x="8045450" y="3297238"/>
          <p14:tracePt t="39241" x="8054975" y="3305175"/>
          <p14:tracePt t="39257" x="8062913" y="3305175"/>
          <p14:tracePt t="39264" x="8080375" y="3305175"/>
          <p14:tracePt t="39273" x="8096250" y="3305175"/>
          <p14:tracePt t="39290" x="8131175" y="3314700"/>
          <p14:tracePt t="39292" x="8147050" y="3322638"/>
          <p14:tracePt t="39306" x="8224838" y="3348038"/>
          <p14:tracePt t="39323" x="8266113" y="3355975"/>
          <p14:tracePt t="39340" x="8326438" y="3382963"/>
          <p14:tracePt t="39356" x="8351838" y="3390900"/>
          <p14:tracePt t="39372" x="8410575" y="3398838"/>
          <p14:tracePt t="39389" x="8529638" y="3433763"/>
          <p14:tracePt t="39406" x="8724900" y="3441700"/>
          <p14:tracePt t="39422" x="8997950" y="3441700"/>
          <p14:tracePt t="39439" x="9286875" y="3441700"/>
          <p14:tracePt t="39456" x="9558338" y="3441700"/>
          <p14:tracePt t="39458" x="9667875" y="3449638"/>
          <p14:tracePt t="39472" x="9745663" y="3449638"/>
          <p14:tracePt t="39474" x="9812338" y="3449638"/>
          <p14:tracePt t="39490" x="9890125" y="3467100"/>
          <p14:tracePt t="39491" x="9931400" y="3484563"/>
          <p14:tracePt t="39506" x="10009188" y="3484563"/>
          <p14:tracePt t="39522" x="10067925" y="3484563"/>
          <p14:tracePt t="39539" x="10118725" y="3484563"/>
          <p14:tracePt t="39556" x="10169525" y="3484563"/>
          <p14:tracePt t="39572" x="10194925" y="3467100"/>
          <p14:tracePt t="39590" x="10220325" y="3459163"/>
          <p14:tracePt t="39606" x="10237788" y="3449638"/>
          <p14:tracePt t="39623" x="10237788" y="3441700"/>
          <p14:tracePt t="39639" x="10245725" y="3441700"/>
          <p14:tracePt t="39656" x="10263188" y="3441700"/>
          <p14:tracePt t="39658" x="10280650" y="3433763"/>
          <p14:tracePt t="39672" x="10298113" y="3416300"/>
          <p14:tracePt t="39689" x="10306050" y="3416300"/>
          <p14:tracePt t="39692" x="10339388" y="3408363"/>
          <p14:tracePt t="39706" x="10348913" y="3398838"/>
          <p14:tracePt t="39722" x="10364788" y="3382963"/>
          <p14:tracePt t="39739" x="10374313" y="3373438"/>
          <p14:tracePt t="39756" x="10382250" y="3373438"/>
          <p14:tracePt t="39772" x="10390188" y="3365500"/>
          <p14:tracePt t="39790" x="10399713" y="3365500"/>
          <p14:tracePt t="39806" x="10407650" y="3365500"/>
          <p14:tracePt t="39824" x="10415588" y="3365500"/>
          <p14:tracePt t="39839" x="10425113" y="3355975"/>
          <p14:tracePt t="39881" x="10433050" y="3355975"/>
          <p14:tracePt t="40097" x="10433050" y="3348038"/>
          <p14:tracePt t="40113" x="10399713" y="3348038"/>
          <p14:tracePt t="40121" x="10339388" y="3348038"/>
          <p14:tracePt t="40129" x="10255250" y="3348038"/>
          <p14:tracePt t="40139" x="10161588" y="3348038"/>
          <p14:tracePt t="40156" x="9906000" y="3348038"/>
          <p14:tracePt t="40172" x="9626600" y="3348038"/>
          <p14:tracePt t="40188" x="9261475" y="3348038"/>
          <p14:tracePt t="40205" x="8818563" y="3348038"/>
          <p14:tracePt t="40222" x="8343900" y="3365500"/>
          <p14:tracePt t="40240" x="7766050" y="3449638"/>
          <p14:tracePt t="40242" x="7434263" y="3484563"/>
          <p14:tracePt t="40256" x="7069138" y="3543300"/>
          <p14:tracePt t="40257" x="6737350" y="3578225"/>
          <p14:tracePt t="40272" x="6321425" y="3629025"/>
          <p14:tracePt t="40273" x="5981700" y="3705225"/>
          <p14:tracePt t="40289" x="5657850" y="3738563"/>
          <p14:tracePt t="40290" x="5386388" y="3756025"/>
          <p14:tracePt t="40306" x="5173663" y="3781425"/>
          <p14:tracePt t="40307" x="4962525" y="3798888"/>
          <p14:tracePt t="40322" x="4579938" y="3849688"/>
          <p14:tracePt t="40339" x="4265613" y="3849688"/>
          <p14:tracePt t="40355" x="4027488" y="3849688"/>
          <p14:tracePt t="40372" x="3822700" y="3849688"/>
          <p14:tracePt t="40389" x="3652838" y="3849688"/>
          <p14:tracePt t="40406" x="3475038" y="3849688"/>
          <p14:tracePt t="40408" x="3381375" y="3849688"/>
          <p14:tracePt t="40423" x="3287713" y="3849688"/>
          <p14:tracePt t="40439" x="3117850" y="3849688"/>
          <p14:tracePt t="40455" x="2914650" y="3849688"/>
          <p14:tracePt t="40473" x="2735263" y="3849688"/>
          <p14:tracePt t="40475" x="2651125" y="3849688"/>
          <p14:tracePt t="40490" x="2574925" y="3849688"/>
          <p14:tracePt t="40491" x="2489200" y="3849688"/>
          <p14:tracePt t="40505" x="2420938" y="3849688"/>
          <p14:tracePt t="40507" x="2336800" y="3849688"/>
          <p14:tracePt t="40521" x="2217738" y="3849688"/>
          <p14:tracePt t="40538" x="2073275" y="3849688"/>
          <p14:tracePt t="40555" x="1920875" y="3849688"/>
          <p14:tracePt t="40572" x="1801813" y="3849688"/>
          <p14:tracePt t="40590" x="1724025" y="3857625"/>
          <p14:tracePt t="40605" x="1690688" y="3867150"/>
          <p14:tracePt t="40622" x="1647825" y="3875088"/>
          <p14:tracePt t="40625" x="1614488" y="3875088"/>
          <p14:tracePt t="40638" x="1579563" y="3875088"/>
          <p14:tracePt t="40656" x="1528763" y="3875088"/>
          <p14:tracePt t="40658" x="1503363" y="3875088"/>
          <p14:tracePt t="40673" x="1452563" y="3875088"/>
          <p14:tracePt t="40689" x="1427163" y="3875088"/>
          <p14:tracePt t="40690" x="1419225" y="3875088"/>
          <p14:tracePt t="40706" x="1401763" y="3875088"/>
          <p14:tracePt t="40722" x="1393825" y="3875088"/>
          <p14:tracePt t="40962" x="1401763" y="3875088"/>
          <p14:tracePt t="40968" x="1427163" y="3875088"/>
          <p14:tracePt t="40976" x="1470025" y="3875088"/>
          <p14:tracePt t="40990" x="1520825" y="3875088"/>
          <p14:tracePt t="41005" x="1622425" y="3875088"/>
          <p14:tracePt t="41022" x="1716088" y="3875088"/>
          <p14:tracePt t="41038" x="1776413" y="3875088"/>
          <p14:tracePt t="41055" x="1827213" y="3875088"/>
          <p14:tracePt t="41072" x="1843088" y="3875088"/>
          <p14:tracePt t="41073" x="1852613" y="3875088"/>
          <p14:tracePt t="41091" x="1860550" y="3875088"/>
          <p14:tracePt t="41105" x="1878013" y="3875088"/>
          <p14:tracePt t="41122" x="1920875" y="3875088"/>
          <p14:tracePt t="41139" x="1954213" y="3875088"/>
          <p14:tracePt t="41155" x="1997075" y="3875088"/>
          <p14:tracePt t="41172" x="2030413" y="3875088"/>
          <p14:tracePt t="41188" x="2055813" y="3875088"/>
          <p14:tracePt t="41205" x="2065338" y="3875088"/>
          <p14:tracePt t="41222" x="2073275" y="3875088"/>
          <p14:tracePt t="41241" x="2081213" y="3875088"/>
          <p14:tracePt t="41254" x="2090738" y="3875088"/>
          <p14:tracePt t="41271" x="2098675" y="3875088"/>
          <p14:tracePt t="41288" x="2124075" y="3875088"/>
          <p14:tracePt t="41305" x="2132013" y="3875088"/>
          <p14:tracePt t="41306" x="2149475" y="3875088"/>
          <p14:tracePt t="41321" x="2157413" y="3875088"/>
          <p14:tracePt t="41339" x="2182813" y="3875088"/>
          <p14:tracePt t="41360" x="2192338" y="3875088"/>
          <p14:tracePt t="41371" x="2200275" y="3875088"/>
          <p14:tracePt t="41388" x="2208213" y="3875088"/>
          <p14:tracePt t="41405" x="2225675" y="3875088"/>
          <p14:tracePt t="41425" x="2243138" y="3875088"/>
          <p14:tracePt t="41439" x="2251075" y="3875088"/>
          <p14:tracePt t="41481" x="2260600" y="3875088"/>
          <p14:tracePt t="41497" x="2268538" y="3875088"/>
          <p14:tracePt t="41513" x="2276475" y="3875088"/>
          <p14:tracePt t="41522" x="2286000" y="3875088"/>
          <p14:tracePt t="41529" x="2293938" y="3875088"/>
          <p14:tracePt t="41538" x="2301875" y="3875088"/>
          <p14:tracePt t="41555" x="2319338" y="3875088"/>
          <p14:tracePt t="41571" x="2344738" y="3875088"/>
          <p14:tracePt t="41589" x="2352675" y="3857625"/>
          <p14:tracePt t="41605" x="2387600" y="3857625"/>
          <p14:tracePt t="41622" x="2413000" y="3857625"/>
          <p14:tracePt t="41638" x="2438400" y="3857625"/>
          <p14:tracePt t="41654" x="2471738" y="3857625"/>
          <p14:tracePt t="41672" x="2497138" y="3857625"/>
          <p14:tracePt t="41674" x="2514600" y="3857625"/>
          <p14:tracePt t="41689" x="2524125" y="3857625"/>
          <p14:tracePt t="41691" x="2532063" y="3857625"/>
          <p14:tracePt t="41706" x="2540000" y="3857625"/>
          <p14:tracePt t="41723" x="2549525" y="3857625"/>
          <p14:tracePt t="41744" x="2557463" y="3857625"/>
          <p14:tracePt t="41865" x="2574925" y="3857625"/>
          <p14:tracePt t="42001" x="2582863" y="3857625"/>
          <p14:tracePt t="44145" x="2590800" y="3867150"/>
          <p14:tracePt t="44160" x="2600325" y="3875088"/>
          <p14:tracePt t="44185" x="2608263" y="3875088"/>
          <p14:tracePt t="44192" x="2616200" y="3875088"/>
          <p14:tracePt t="44224" x="2616200" y="3883025"/>
          <p14:tracePt t="44256" x="2625725" y="3892550"/>
          <p14:tracePt t="44264" x="2633663" y="3892550"/>
          <p14:tracePt t="44297" x="2641600" y="3892550"/>
          <p14:tracePt t="44322" x="2651125" y="3892550"/>
          <p14:tracePt t="44328" x="2668588" y="3892550"/>
          <p14:tracePt t="44338" x="2676525" y="3892550"/>
          <p14:tracePt t="44354" x="2709863" y="3892550"/>
          <p14:tracePt t="44370" x="2786063" y="3892550"/>
          <p14:tracePt t="44386" x="2846388" y="3892550"/>
          <p14:tracePt t="44404" x="2897188" y="3892550"/>
          <p14:tracePt t="44420" x="2930525" y="3892550"/>
          <p14:tracePt t="44437" x="2955925" y="3892550"/>
          <p14:tracePt t="44453" x="2990850" y="3892550"/>
          <p14:tracePt t="44471" x="3049588" y="3892550"/>
          <p14:tracePt t="44487" x="3143250" y="3883025"/>
          <p14:tracePt t="44504" x="3219450" y="3875088"/>
          <p14:tracePt t="44505" x="3262313" y="3875088"/>
          <p14:tracePt t="44521" x="3279775" y="3867150"/>
          <p14:tracePt t="44523" x="3313113" y="3867150"/>
          <p14:tracePt t="44537" x="3348038" y="3849688"/>
          <p14:tracePt t="44539" x="3363913" y="3849688"/>
          <p14:tracePt t="44554" x="3398838" y="3849688"/>
          <p14:tracePt t="44556" x="3398838" y="3841750"/>
          <p14:tracePt t="44570" x="3457575" y="3841750"/>
          <p14:tracePt t="44587" x="3543300" y="3841750"/>
          <p14:tracePt t="44603" x="3644900" y="3841750"/>
          <p14:tracePt t="44621" x="3746500" y="3841750"/>
          <p14:tracePt t="44637" x="3814763" y="3841750"/>
          <p14:tracePt t="44653" x="3857625" y="3841750"/>
          <p14:tracePt t="44670" x="3865563" y="3841750"/>
          <p14:tracePt t="44745" x="3883025" y="3841750"/>
          <p14:tracePt t="44928" x="3890963" y="3841750"/>
          <p14:tracePt t="44945" x="3900488" y="3841750"/>
          <p14:tracePt t="44954" x="3908425" y="3841750"/>
          <p14:tracePt t="44960" x="3925888" y="3841750"/>
          <p14:tracePt t="44969" x="3933825" y="3841750"/>
          <p14:tracePt t="44987" x="3984625" y="3841750"/>
          <p14:tracePt t="45004" x="4086225" y="3841750"/>
          <p14:tracePt t="45021" x="4240213" y="3857625"/>
          <p14:tracePt t="45037" x="4400550" y="3867150"/>
          <p14:tracePt t="45053" x="4519613" y="3867150"/>
          <p14:tracePt t="45070" x="4579938" y="3867150"/>
          <p14:tracePt t="45072" x="4595813" y="3867150"/>
          <p14:tracePt t="45087" x="4613275" y="3867150"/>
          <p14:tracePt t="45103" x="4630738" y="3867150"/>
          <p14:tracePt t="45105" x="4656138" y="3867150"/>
          <p14:tracePt t="45121" x="4664075" y="3867150"/>
          <p14:tracePt t="45137" x="4681538" y="3867150"/>
          <p14:tracePt t="45139" x="4699000" y="3867150"/>
          <p14:tracePt t="45153" x="4732338" y="3867150"/>
          <p14:tracePt t="45170" x="4791075" y="3867150"/>
          <p14:tracePt t="45187" x="4800600" y="3867150"/>
          <p14:tracePt t="45203" x="4808538" y="3867150"/>
          <p14:tracePt t="45220" x="4826000" y="3867150"/>
          <p14:tracePt t="45236" x="4833938" y="3867150"/>
          <p14:tracePt t="45254" x="4859338" y="3867150"/>
          <p14:tracePt t="45269" x="4884738" y="3867150"/>
          <p14:tracePt t="45286" x="4902200" y="3867150"/>
          <p14:tracePt t="45303" x="4919663" y="3867150"/>
          <p14:tracePt t="47305" x="4902200" y="3867150"/>
          <p14:tracePt t="47497" x="4894263" y="3867150"/>
          <p14:tracePt t="47505" x="4884738" y="3867150"/>
          <p14:tracePt t="47513" x="4876800" y="3867150"/>
          <p14:tracePt t="47521" x="4859338" y="3867150"/>
          <p14:tracePt t="47536" x="4826000" y="3867150"/>
          <p14:tracePt t="47538" x="4818063" y="3867150"/>
          <p14:tracePt t="47552" x="4791075" y="3867150"/>
          <p14:tracePt t="47554" x="4765675" y="3867150"/>
          <p14:tracePt t="47569" x="4757738" y="3867150"/>
          <p14:tracePt t="47585" x="4740275" y="3867150"/>
          <p14:tracePt t="47587" x="4732338" y="3867150"/>
          <p14:tracePt t="47602" x="4714875" y="3867150"/>
          <p14:tracePt t="47618" x="4699000" y="3867150"/>
          <p14:tracePt t="47635" x="4689475" y="3867150"/>
          <p14:tracePt t="47652" x="4664075" y="3867150"/>
          <p14:tracePt t="47669" x="4630738" y="3867150"/>
          <p14:tracePt t="47685" x="4595813" y="3875088"/>
          <p14:tracePt t="47702" x="4545013" y="3883025"/>
          <p14:tracePt t="47719" x="4519613" y="3892550"/>
          <p14:tracePt t="47735" x="4511675" y="3892550"/>
          <p14:tracePt t="47737" x="4486275" y="3892550"/>
          <p14:tracePt t="47770" x="4476750" y="3892550"/>
          <p14:tracePt t="47786" x="4451350" y="3900488"/>
          <p14:tracePt t="47808" x="4443413" y="3900488"/>
          <p14:tracePt t="47833" x="4435475" y="3900488"/>
          <p14:tracePt t="47841" x="4425950" y="3900488"/>
          <p14:tracePt t="47852" x="4418013" y="3900488"/>
          <p14:tracePt t="47869" x="4384675" y="3908425"/>
          <p14:tracePt t="47885" x="4324350" y="3925888"/>
          <p14:tracePt t="47903" x="4291013" y="3925888"/>
          <p14:tracePt t="47919" x="4230688" y="3935413"/>
          <p14:tracePt t="47936" x="4197350" y="3943350"/>
          <p14:tracePt t="47952" x="4162425" y="3943350"/>
          <p14:tracePt t="47969" x="4111625" y="3943350"/>
          <p14:tracePt t="47986" x="4086225" y="3943350"/>
          <p14:tracePt t="47988" x="4070350" y="3943350"/>
          <p14:tracePt t="48002" x="4027488" y="3943350"/>
          <p14:tracePt t="48018" x="3976688" y="3943350"/>
          <p14:tracePt t="48035" x="3908425" y="3943350"/>
          <p14:tracePt t="48051" x="3873500" y="3943350"/>
          <p14:tracePt t="48069" x="3814763" y="3943350"/>
          <p14:tracePt t="48085" x="3781425" y="3943350"/>
          <p14:tracePt t="48102" x="3738563" y="3951288"/>
          <p14:tracePt t="48119" x="3721100" y="3951288"/>
          <p14:tracePt t="48136" x="3695700" y="3960813"/>
          <p14:tracePt t="48154" x="3678238" y="3960813"/>
          <p14:tracePt t="48169" x="3662363" y="3960813"/>
          <p14:tracePt t="48170" x="3652838" y="3960813"/>
          <p14:tracePt t="48185" x="3644900" y="3968750"/>
          <p14:tracePt t="48202" x="3636963" y="3968750"/>
          <p14:tracePt t="48218" x="3627438" y="3968750"/>
          <p14:tracePt t="48418" x="3644900" y="3968750"/>
          <p14:tracePt t="48425" x="3687763" y="3960813"/>
          <p14:tracePt t="48436" x="3703638" y="3960813"/>
          <p14:tracePt t="48452" x="3756025" y="3960813"/>
          <p14:tracePt t="48469" x="3857625" y="3943350"/>
          <p14:tracePt t="48485" x="4027488" y="3908425"/>
          <p14:tracePt t="48502" x="4291013" y="3849688"/>
          <p14:tracePt t="48518" x="4613275" y="3756025"/>
          <p14:tracePt t="48535" x="4868863" y="3679825"/>
          <p14:tracePt t="48552" x="5072063" y="3646488"/>
          <p14:tracePt t="48554" x="5148263" y="3646488"/>
          <p14:tracePt t="48569" x="5216525" y="3619500"/>
          <p14:tracePt t="48586" x="5302250" y="3611563"/>
          <p14:tracePt t="48587" x="5318125" y="3603625"/>
          <p14:tracePt t="48602" x="5386388" y="3594100"/>
          <p14:tracePt t="48618" x="5472113" y="3578225"/>
          <p14:tracePt t="48635" x="5565775" y="3568700"/>
          <p14:tracePt t="48652" x="5657850" y="3568700"/>
          <p14:tracePt t="48669" x="5743575" y="3568700"/>
          <p14:tracePt t="48685" x="5794375" y="3568700"/>
          <p14:tracePt t="48702" x="5870575" y="3568700"/>
          <p14:tracePt t="48718" x="5905500" y="3568700"/>
          <p14:tracePt t="48735" x="5956300" y="3568700"/>
          <p14:tracePt t="48752" x="5997575" y="3568700"/>
          <p14:tracePt t="48754" x="6032500" y="3568700"/>
          <p14:tracePt t="48769" x="6057900" y="3568700"/>
          <p14:tracePt t="48771" x="6100763" y="3568700"/>
          <p14:tracePt t="48785" x="6116638" y="3568700"/>
          <p14:tracePt t="48787" x="6151563" y="3568700"/>
          <p14:tracePt t="48802" x="6176963" y="3568700"/>
          <p14:tracePt t="48804" x="6194425" y="3568700"/>
          <p14:tracePt t="48818" x="6227763" y="3560763"/>
          <p14:tracePt t="48835" x="6270625" y="3552825"/>
          <p14:tracePt t="48851" x="6286500" y="3552825"/>
          <p14:tracePt t="48868" x="6303963" y="3552825"/>
          <p14:tracePt t="48885" x="6329363" y="3552825"/>
          <p14:tracePt t="48902" x="6354763" y="3552825"/>
          <p14:tracePt t="48918" x="6364288" y="3552825"/>
          <p14:tracePt t="48936" x="6380163" y="3552825"/>
          <p14:tracePt t="48952" x="6389688" y="3552825"/>
          <p14:tracePt t="48969" x="6415088" y="3552825"/>
          <p14:tracePt t="48970" x="6423025" y="3568700"/>
          <p14:tracePt t="48986" x="6430963" y="3568700"/>
          <p14:tracePt t="49001" x="6456363" y="3578225"/>
          <p14:tracePt t="49018" x="6465888" y="3586163"/>
          <p14:tracePt t="49034" x="6483350" y="3603625"/>
          <p14:tracePt t="49052" x="6491288" y="3603625"/>
          <p14:tracePt t="49068" x="6516688" y="3611563"/>
          <p14:tracePt t="49084" x="6524625" y="3611563"/>
          <p14:tracePt t="49102" x="6534150" y="3619500"/>
          <p14:tracePt t="49121" x="6534150" y="3629025"/>
          <p14:tracePt t="49136" x="6542088" y="3629025"/>
          <p14:tracePt t="49161" x="6550025" y="3629025"/>
          <p14:tracePt t="49504" x="6550025" y="3636963"/>
          <p14:tracePt t="49665" x="6550025" y="3646488"/>
          <p14:tracePt t="49681" x="6550025" y="3654425"/>
          <p14:tracePt t="49696" x="6550025" y="3671888"/>
          <p14:tracePt t="49713" x="6542088" y="3671888"/>
          <p14:tracePt t="49729" x="6534150" y="3687763"/>
          <p14:tracePt t="49745" x="6534150" y="3697288"/>
          <p14:tracePt t="49753" x="6524625" y="3697288"/>
          <p14:tracePt t="49768" x="6516688" y="3705225"/>
          <p14:tracePt t="49785" x="6516688" y="3713163"/>
          <p14:tracePt t="49802" x="6491288" y="3722688"/>
          <p14:tracePt t="49804" x="6483350" y="3722688"/>
          <p14:tracePt t="49817" x="6456363" y="3738563"/>
          <p14:tracePt t="49834" x="6430963" y="3756025"/>
          <p14:tracePt t="49851" x="6389688" y="3773488"/>
          <p14:tracePt t="49868" x="6364288" y="3790950"/>
          <p14:tracePt t="49885" x="6338888" y="3806825"/>
          <p14:tracePt t="49902" x="6296025" y="3816350"/>
          <p14:tracePt t="49918" x="6261100" y="3832225"/>
          <p14:tracePt t="49934" x="6219825" y="3849688"/>
          <p14:tracePt t="49951" x="6202363" y="3849688"/>
          <p14:tracePt t="49968" x="6194425" y="3849688"/>
          <p14:tracePt t="49969" x="6184900" y="3857625"/>
          <p14:tracePt t="49985" x="6176963" y="3867150"/>
          <p14:tracePt t="49987" x="6167438" y="3867150"/>
          <p14:tracePt t="50001" x="6167438" y="3875088"/>
          <p14:tracePt t="50003" x="6159500" y="3875088"/>
          <p14:tracePt t="50018" x="6142038" y="3875088"/>
          <p14:tracePt t="50034" x="6134100" y="3875088"/>
          <p14:tracePt t="50051" x="6126163" y="3875088"/>
          <p14:tracePt t="50068" x="6100763" y="3883025"/>
          <p14:tracePt t="50085" x="6091238" y="3892550"/>
          <p14:tracePt t="50102" x="6091238" y="3900488"/>
          <p14:tracePt t="50118" x="6083300" y="3900488"/>
          <p14:tracePt t="50135" x="6075363" y="3900488"/>
          <p14:tracePt t="50151" x="6065838" y="3900488"/>
          <p14:tracePt t="50168" x="6040438" y="3900488"/>
          <p14:tracePt t="50184" x="6032500" y="3908425"/>
          <p14:tracePt t="50201" x="6015038" y="3908425"/>
          <p14:tracePt t="50218" x="6007100" y="3917950"/>
          <p14:tracePt t="50425" x="5997575" y="3917950"/>
          <p14:tracePt t="50441" x="5981700" y="3917950"/>
          <p14:tracePt t="50457" x="5972175" y="3917950"/>
          <p14:tracePt t="50473" x="5964238" y="3917950"/>
          <p14:tracePt t="50488" x="5956300" y="3917950"/>
          <p14:tracePt t="50657" x="5946775" y="3917950"/>
          <p14:tracePt t="50666" x="5938838" y="3925888"/>
          <p14:tracePt t="50721" x="5930900" y="3935413"/>
          <p14:tracePt t="51210" x="5921375" y="3935413"/>
          <p14:tracePt t="51297" x="5913438" y="3935413"/>
          <p14:tracePt t="51329" x="5905500" y="3935413"/>
          <p14:tracePt t="51603" x="5895975" y="3935413"/>
          <p14:tracePt t="52009" x="5888038" y="3925888"/>
          <p14:tracePt t="52050" x="5880100" y="3917950"/>
          <p14:tracePt t="53601" x="5862638" y="3908425"/>
          <p14:tracePt t="53619" x="5853113" y="3908425"/>
          <p14:tracePt t="53633" x="5845175" y="3900488"/>
          <p14:tracePt t="53640" x="5837238" y="3900488"/>
          <p14:tracePt t="53650" x="5827713" y="3900488"/>
          <p14:tracePt t="53666" x="5811838" y="3900488"/>
          <p14:tracePt t="53682" x="5751513" y="3900488"/>
          <p14:tracePt t="53700" x="5649913" y="3883025"/>
          <p14:tracePt t="53716" x="5538788" y="3857625"/>
          <p14:tracePt t="53733" x="5437188" y="3849688"/>
          <p14:tracePt t="53751" x="5310188" y="3849688"/>
          <p14:tracePt t="53753" x="5241925" y="3849688"/>
          <p14:tracePt t="53766" x="5157788" y="3849688"/>
          <p14:tracePt t="53783" x="5038725" y="3849688"/>
          <p14:tracePt t="53786" x="4953000" y="3849688"/>
          <p14:tracePt t="53799" x="4884738" y="3849688"/>
          <p14:tracePt t="53817" x="4699000" y="3867150"/>
          <p14:tracePt t="53818" x="4605338" y="3875088"/>
          <p14:tracePt t="53832" x="4494213" y="3908425"/>
          <p14:tracePt t="53834" x="4392613" y="3917950"/>
          <p14:tracePt t="53850" x="4291013" y="3935413"/>
          <p14:tracePt t="53851" x="4222750" y="3943350"/>
          <p14:tracePt t="53866" x="4052888" y="3986213"/>
          <p14:tracePt t="53883" x="3951288" y="4027488"/>
          <p14:tracePt t="53899" x="3806825" y="4079875"/>
          <p14:tracePt t="53916" x="3670300" y="4146550"/>
          <p14:tracePt t="53933" x="3517900" y="4224338"/>
          <p14:tracePt t="53950" x="3381375" y="4308475"/>
          <p14:tracePt t="53967" x="3236913" y="4368800"/>
          <p14:tracePt t="53983" x="3152775" y="4419600"/>
          <p14:tracePt t="53999" x="3117850" y="4452938"/>
          <p14:tracePt t="54001" x="3100388" y="4452938"/>
          <p14:tracePt t="54018" x="3084513" y="4470400"/>
          <p14:tracePt t="54021" x="3059113" y="4495800"/>
          <p14:tracePt t="54034" x="3041650" y="4538663"/>
          <p14:tracePt t="54052" x="3016250" y="4564063"/>
          <p14:tracePt t="54066" x="3008313" y="4579938"/>
          <p14:tracePt t="54082" x="3008313" y="4597400"/>
          <p14:tracePt t="54099" x="3008313" y="4622800"/>
          <p14:tracePt t="54116" x="2998788" y="4630738"/>
          <p14:tracePt t="54133" x="2990850" y="4648200"/>
          <p14:tracePt t="54184" x="2990850" y="4657725"/>
          <p14:tracePt t="54234" x="2990850" y="4673600"/>
          <p14:tracePt t="54282" x="2990850" y="4683125"/>
          <p14:tracePt t="54296" x="2990850" y="4691063"/>
          <p14:tracePt t="54305" x="2990850" y="4699000"/>
          <p14:tracePt t="54329" x="2990850" y="4716463"/>
          <p14:tracePt t="54353" x="2998788" y="4724400"/>
          <p14:tracePt t="54393" x="2998788" y="4733925"/>
          <p14:tracePt t="54400" x="2998788" y="4741863"/>
          <p14:tracePt t="54408" x="2998788" y="4749800"/>
          <p14:tracePt t="54417" x="2990850" y="4759325"/>
          <p14:tracePt t="54433" x="2973388" y="4775200"/>
          <p14:tracePt t="54449" x="2955925" y="4784725"/>
          <p14:tracePt t="54451" x="2947988" y="4784725"/>
          <p14:tracePt t="54465" x="2914650" y="4792663"/>
          <p14:tracePt t="54482" x="2846388" y="4810125"/>
          <p14:tracePt t="54500" x="2735263" y="4810125"/>
          <p14:tracePt t="54516" x="2582863" y="4810125"/>
          <p14:tracePt t="54532" x="2420938" y="4810125"/>
          <p14:tracePt t="54549" x="2235200" y="4810125"/>
          <p14:tracePt t="54565" x="2055813" y="4810125"/>
          <p14:tracePt t="54582" x="1885950" y="4810125"/>
          <p14:tracePt t="54599" x="1792288" y="4810125"/>
          <p14:tracePt t="54616" x="1749425" y="4810125"/>
          <p14:tracePt t="54618" x="1733550" y="4810125"/>
          <p14:tracePt t="54762" x="1716088" y="4818063"/>
          <p14:tracePt t="54793" x="1708150" y="4827588"/>
          <p14:tracePt t="55273" x="1708150" y="4843463"/>
          <p14:tracePt t="55280" x="1724025" y="4852988"/>
          <p14:tracePt t="55289" x="1766888" y="4860925"/>
          <p14:tracePt t="55299" x="1801813" y="4860925"/>
          <p14:tracePt t="55315" x="1885950" y="4860925"/>
          <p14:tracePt t="55333" x="1987550" y="4860925"/>
          <p14:tracePt t="55351" x="2149475" y="4860925"/>
          <p14:tracePt t="55353" x="2200275" y="4860925"/>
          <p14:tracePt t="55366" x="2286000" y="4860925"/>
          <p14:tracePt t="55382" x="2463800" y="4860925"/>
          <p14:tracePt t="55398" x="2633663" y="4860925"/>
          <p14:tracePt t="55415" x="2846388" y="4860925"/>
          <p14:tracePt t="55432" x="3016250" y="4860925"/>
          <p14:tracePt t="55433" x="3084513" y="4860925"/>
          <p14:tracePt t="55448" x="3152775" y="4860925"/>
          <p14:tracePt t="55465" x="3244850" y="4860925"/>
          <p14:tracePt t="55481" x="3338513" y="4860925"/>
          <p14:tracePt t="55498" x="3398838" y="4868863"/>
          <p14:tracePt t="55514" x="3457575" y="4886325"/>
          <p14:tracePt t="55531" x="3517900" y="4894263"/>
          <p14:tracePt t="55548" x="3586163" y="4894263"/>
          <p14:tracePt t="55565" x="3636963" y="4903788"/>
          <p14:tracePt t="55581" x="3670300" y="4903788"/>
          <p14:tracePt t="55599" x="3721100" y="4903788"/>
          <p14:tracePt t="55600" x="3729038" y="4903788"/>
          <p14:tracePt t="55614" x="3756025" y="4903788"/>
          <p14:tracePt t="55632" x="3797300" y="4903788"/>
          <p14:tracePt t="55633" x="3832225" y="4903788"/>
          <p14:tracePt t="55648" x="3848100" y="4903788"/>
          <p14:tracePt t="55665" x="3883025" y="4903788"/>
          <p14:tracePt t="55667" x="3900488" y="4903788"/>
          <p14:tracePt t="55682" x="3908425" y="4903788"/>
          <p14:tracePt t="55699" x="3916363" y="4903788"/>
          <p14:tracePt t="55715" x="3933825" y="4903788"/>
          <p14:tracePt t="55732" x="3967163" y="4903788"/>
          <p14:tracePt t="55748" x="4017963" y="4919663"/>
          <p14:tracePt t="55765" x="4086225" y="4929188"/>
          <p14:tracePt t="55782" x="4129088" y="4929188"/>
          <p14:tracePt t="55798" x="4179888" y="4929188"/>
          <p14:tracePt t="55800" x="4205288" y="4929188"/>
          <p14:tracePt t="55815" x="4240213" y="4929188"/>
          <p14:tracePt t="55832" x="4291013" y="4929188"/>
          <p14:tracePt t="55834" x="4316413" y="4929188"/>
          <p14:tracePt t="55851" x="4384675" y="4919663"/>
          <p14:tracePt t="55866" x="4418013" y="4919663"/>
          <p14:tracePt t="55867" x="4443413" y="4919663"/>
          <p14:tracePt t="55882" x="4503738" y="4919663"/>
          <p14:tracePt t="55898" x="4537075" y="4919663"/>
          <p14:tracePt t="55915" x="4570413" y="4919663"/>
          <p14:tracePt t="55932" x="4595813" y="4919663"/>
          <p14:tracePt t="55949" x="4605338" y="4919663"/>
          <p14:tracePt t="55966" x="4621213" y="4919663"/>
          <p14:tracePt t="55982" x="4646613" y="4919663"/>
          <p14:tracePt t="55998" x="4673600" y="4919663"/>
          <p14:tracePt t="56015" x="4689475" y="4919663"/>
          <p14:tracePt t="56033" x="4714875" y="4911725"/>
          <p14:tracePt t="56035" x="4724400" y="4911725"/>
          <p14:tracePt t="56050" x="4740275" y="4903788"/>
          <p14:tracePt t="56052" x="4749800" y="4894263"/>
          <p14:tracePt t="56065" x="4775200" y="4886325"/>
          <p14:tracePt t="56081" x="4818063" y="4878388"/>
          <p14:tracePt t="56098" x="4833938" y="4878388"/>
          <p14:tracePt t="56115" x="4843463" y="4878388"/>
          <p14:tracePt t="56132" x="4859338" y="4878388"/>
          <p14:tracePt t="56149" x="4876800" y="4868863"/>
          <p14:tracePt t="56166" x="4894263" y="4852988"/>
          <p14:tracePt t="56168" x="4910138" y="4843463"/>
          <p14:tracePt t="56182" x="4927600" y="4843463"/>
          <p14:tracePt t="56198" x="4953000" y="4818063"/>
          <p14:tracePt t="56200" x="4970463" y="4802188"/>
          <p14:tracePt t="56215" x="4978400" y="4802188"/>
          <p14:tracePt t="56232" x="5003800" y="4775200"/>
          <p14:tracePt t="56234" x="5013325" y="4775200"/>
          <p14:tracePt t="56249" x="5029200" y="4759325"/>
          <p14:tracePt t="56250" x="5038725" y="4749800"/>
          <p14:tracePt t="56264" x="5054600" y="4741863"/>
          <p14:tracePt t="56281" x="5122863" y="4724400"/>
          <p14:tracePt t="56298" x="5157788" y="4708525"/>
          <p14:tracePt t="56314" x="5183188" y="4699000"/>
          <p14:tracePt t="56332" x="5216525" y="4673600"/>
          <p14:tracePt t="56349" x="5233988" y="4673600"/>
          <p14:tracePt t="56365" x="5259388" y="4665663"/>
          <p14:tracePt t="56381" x="5276850" y="4648200"/>
          <p14:tracePt t="56399" x="5292725" y="4640263"/>
          <p14:tracePt t="56417" x="5327650" y="4630738"/>
          <p14:tracePt t="56434" x="5335588" y="4630738"/>
          <p14:tracePt t="56450" x="5353050" y="4630738"/>
          <p14:tracePt t="56452" x="5360988" y="4630738"/>
          <p14:tracePt t="56466" x="5368925" y="4630738"/>
          <p14:tracePt t="56482" x="5386388" y="4630738"/>
          <p14:tracePt t="56498" x="5394325" y="4630738"/>
          <p14:tracePt t="56514" x="5429250" y="4630738"/>
          <p14:tracePt t="56531" x="5454650" y="4630738"/>
          <p14:tracePt t="56548" x="5480050" y="4630738"/>
          <p14:tracePt t="56564" x="5522913" y="4657725"/>
          <p14:tracePt t="56582" x="5565775" y="4683125"/>
          <p14:tracePt t="56598" x="5573713" y="4691063"/>
          <p14:tracePt t="56615" x="5581650" y="4699000"/>
          <p14:tracePt t="56632" x="5607050" y="4716463"/>
          <p14:tracePt t="56634" x="5616575" y="4716463"/>
          <p14:tracePt t="56651" x="5624513" y="4724400"/>
          <p14:tracePt t="56666" x="5649913" y="4733925"/>
          <p14:tracePt t="56667" x="5675313" y="4749800"/>
          <p14:tracePt t="56683" x="5718175" y="4767263"/>
          <p14:tracePt t="56698" x="5761038" y="4775200"/>
          <p14:tracePt t="56715" x="5776913" y="4784725"/>
          <p14:tracePt t="56732" x="5794375" y="4792663"/>
          <p14:tracePt t="56752" x="5794375" y="4802188"/>
          <p14:tracePt t="56765" x="5802313" y="4810125"/>
          <p14:tracePt t="56781" x="5819775" y="4818063"/>
          <p14:tracePt t="56809" x="5827713" y="4827588"/>
          <p14:tracePt t="56961" x="5837238" y="4835525"/>
          <p14:tracePt t="57017" x="5837238" y="4843463"/>
          <p14:tracePt t="57025" x="5837238" y="4852988"/>
          <p14:tracePt t="57033" x="5837238" y="4860925"/>
          <p14:tracePt t="57049" x="5827713" y="4868863"/>
          <p14:tracePt t="57067" x="5819775" y="4868863"/>
          <p14:tracePt t="57082" x="5811838" y="4868863"/>
          <p14:tracePt t="57099" x="5786438" y="4868863"/>
          <p14:tracePt t="57115" x="5751513" y="4868863"/>
          <p14:tracePt t="57131" x="5735638" y="4860925"/>
          <p14:tracePt t="57148" x="5726113" y="4860925"/>
          <p14:tracePt t="139689" x="5718175" y="4852988"/>
          <p14:tracePt t="139696" x="5718175" y="4843463"/>
          <p14:tracePt t="139704" x="5692775" y="4835525"/>
          <p14:tracePt t="139713" x="5657850" y="4818063"/>
          <p14:tracePt t="139729" x="5649913" y="4818063"/>
          <p14:tracePt t="139732" x="5624513" y="4810125"/>
          <p14:tracePt t="139745" x="5616575" y="4810125"/>
          <p14:tracePt t="139746" x="5607050" y="4802188"/>
          <p14:tracePt t="143185" x="5591175" y="4818063"/>
          <p14:tracePt t="143196" x="5565775" y="4827588"/>
          <p14:tracePt t="143201" x="5522913" y="4860925"/>
          <p14:tracePt t="143216" x="5497513" y="4860925"/>
          <p14:tracePt t="143226" x="5487988" y="4860925"/>
          <p14:tracePt t="143243" x="5462588" y="4860925"/>
          <p14:tracePt t="143259" x="5429250" y="4860925"/>
          <p14:tracePt t="143276" x="5421313" y="4860925"/>
          <p14:tracePt t="143293" x="5394325" y="4852988"/>
          <p14:tracePt t="143310" x="5386388" y="4843463"/>
          <p14:tracePt t="143326" x="5368925" y="4835525"/>
          <p14:tracePt t="143345" x="5335588" y="4818063"/>
          <p14:tracePt t="143360" x="5310188" y="4810125"/>
          <p14:tracePt t="143362" x="5302250" y="4792663"/>
          <p14:tracePt t="143376" x="5276850" y="4792663"/>
          <p14:tracePt t="143392" x="5259388" y="4784725"/>
          <p14:tracePt t="143409" x="5216525" y="4784725"/>
          <p14:tracePt t="143426" x="5208588" y="4775200"/>
          <p14:tracePt t="143443" x="5191125" y="4775200"/>
          <p14:tracePt t="143460" x="5157788" y="4775200"/>
          <p14:tracePt t="143476" x="5097463" y="4759325"/>
          <p14:tracePt t="143492" x="5029200" y="4749800"/>
          <p14:tracePt t="143510" x="4910138" y="4733925"/>
          <p14:tracePt t="143526" x="4749800" y="4699000"/>
          <p14:tracePt t="143543" x="4587875" y="4630738"/>
          <p14:tracePt t="143560" x="4384675" y="4564063"/>
          <p14:tracePt t="143562" x="4265613" y="4503738"/>
          <p14:tracePt t="143577" x="4162425" y="4460875"/>
          <p14:tracePt t="143578" x="4078288" y="4419600"/>
          <p14:tracePt t="143593" x="4017963" y="4394200"/>
          <p14:tracePt t="143594" x="3984625" y="4376738"/>
          <p14:tracePt t="143610" x="3873500" y="4325938"/>
          <p14:tracePt t="143626" x="3644900" y="4232275"/>
          <p14:tracePt t="143643" x="3406775" y="4130675"/>
          <p14:tracePt t="143659" x="3236913" y="4062413"/>
          <p14:tracePt t="143676" x="3160713" y="4019550"/>
          <p14:tracePt t="143692" x="3127375" y="4011613"/>
          <p14:tracePt t="143737" x="3152775" y="4002088"/>
          <p14:tracePt t="143745" x="3219450" y="4002088"/>
          <p14:tracePt t="143752" x="3322638" y="4002088"/>
          <p14:tracePt t="143760" x="3432175" y="4002088"/>
          <p14:tracePt t="143777" x="3508375" y="4002088"/>
          <p14:tracePt t="143778" x="3662363" y="4002088"/>
          <p14:tracePt t="143792" x="3670300" y="4002088"/>
          <p14:tracePt t="143913" x="3713163" y="4070350"/>
          <p14:tracePt t="143921" x="3713163" y="4105275"/>
          <p14:tracePt t="143929" x="3713163" y="4146550"/>
          <p14:tracePt t="143942" x="3713163" y="4214813"/>
          <p14:tracePt t="143959" x="3713163" y="4224338"/>
          <p14:tracePt t="143985" x="3695700" y="4181475"/>
          <p14:tracePt t="143996" x="3636963" y="4087813"/>
          <p14:tracePt t="144010" x="3586163" y="4027488"/>
          <p14:tracePt t="144012" x="3525838" y="3935413"/>
          <p14:tracePt t="144026" x="3373438" y="3697288"/>
          <p14:tracePt t="144043" x="3152775" y="3348038"/>
          <p14:tracePt t="144060" x="2719388" y="2762250"/>
          <p14:tracePt t="144076" x="2235200" y="2243138"/>
          <p14:tracePt t="144092" x="1987550" y="2014538"/>
          <p14:tracePt t="144110" x="1843088" y="1885950"/>
          <p14:tracePt t="144112" x="1801813" y="1852613"/>
          <p14:tracePt t="144126" x="1766888" y="1809750"/>
          <p14:tracePt t="144143" x="1665288" y="1682750"/>
          <p14:tracePt t="144159" x="1528763" y="1520825"/>
          <p14:tracePt t="144176" x="1368425" y="1343025"/>
          <p14:tracePt t="144177" x="1300163" y="1257300"/>
          <p14:tracePt t="144192" x="1223963" y="1163638"/>
          <p14:tracePt t="144194" x="1138238" y="1069975"/>
          <p14:tracePt t="144209" x="1087438" y="1019175"/>
          <p14:tracePt t="144226" x="874713" y="849313"/>
          <p14:tracePt t="144242" x="654050" y="714375"/>
          <p14:tracePt t="144259" x="415925" y="560388"/>
          <p14:tracePt t="144275" x="144463" y="374650"/>
          <p14:tracePt t="144937" x="1614488" y="33338"/>
          <p14:tracePt t="144937" x="1708150" y="76200"/>
          <p14:tracePt t="144937" x="1827213" y="136525"/>
          <p14:tracePt t="144937" x="2208213" y="331788"/>
          <p14:tracePt t="144937" x="2676525" y="552450"/>
          <p14:tracePt t="144937" x="3508375" y="909638"/>
          <p14:tracePt t="144937" x="4306888" y="1266825"/>
          <p14:tracePt t="144937" x="4978400" y="1597025"/>
          <p14:tracePt t="144937" x="5530850" y="1852613"/>
          <p14:tracePt t="144937" x="5786438" y="2005013"/>
          <p14:tracePt t="144937" x="6032500" y="2141538"/>
          <p14:tracePt t="144937" x="6321425" y="2319338"/>
          <p14:tracePt t="144937" x="6584950" y="2489200"/>
          <p14:tracePt t="144937" x="7204075" y="2838450"/>
          <p14:tracePt t="144937" x="7680325" y="3101975"/>
          <p14:tracePt t="144937" x="7859713" y="3238500"/>
          <p14:tracePt t="144937" x="8004175" y="3348038"/>
          <p14:tracePt t="144937" x="8207375" y="3527425"/>
          <p14:tracePt t="144937" x="8496300" y="3857625"/>
          <p14:tracePt t="144937" x="8691563" y="4164013"/>
          <p14:tracePt t="144937" x="8818563" y="4384675"/>
          <p14:tracePt t="144937" x="8912225" y="4538663"/>
          <p14:tracePt t="144937" x="8980488" y="4683125"/>
          <p14:tracePt t="144937" x="9048750" y="4835525"/>
          <p14:tracePt t="144937" x="9082088" y="4972050"/>
          <p14:tracePt t="144937" x="9091613" y="5124450"/>
          <p14:tracePt t="144937" x="9091613" y="5294313"/>
          <p14:tracePt t="144937" x="9091613" y="5481638"/>
          <p14:tracePt t="144937" x="9091613" y="5591175"/>
          <p14:tracePt t="144937" x="9091613" y="5694363"/>
          <p14:tracePt t="144937" x="9091613" y="5778500"/>
          <p14:tracePt t="144937" x="9091613" y="5838825"/>
          <p14:tracePt t="144937" x="9091613" y="5880100"/>
          <p14:tracePt t="144937" x="9117013" y="5973763"/>
          <p14:tracePt t="144937" x="9167813" y="6153150"/>
          <p14:tracePt t="144937" x="9218613" y="6338888"/>
          <p14:tracePt t="144937" x="9302750" y="6535738"/>
          <p14:tracePt t="144937" x="9371013" y="6713538"/>
          <p14:tracePt t="144937" x="9413875" y="6807200"/>
          <p14:tracePt t="144937" x="9439275" y="6850063"/>
          <p14:tracePt t="144937" x="10645775" y="6670675"/>
          <p14:tracePt t="144937" x="10704513" y="6569075"/>
          <p14:tracePt t="144937" x="10747375" y="6450013"/>
          <p14:tracePt t="144937" x="10858500" y="6186488"/>
          <p14:tracePt t="144937" x="10960100" y="5932488"/>
          <p14:tracePt t="144937" x="11002963" y="5829300"/>
          <p14:tracePt t="144937" x="11044238" y="5753100"/>
          <p14:tracePt t="144937" x="11096625" y="5641975"/>
          <p14:tracePt t="144937" x="11155363" y="5481638"/>
          <p14:tracePt t="144937" x="11249025" y="5276850"/>
          <p14:tracePt t="144937" x="11368088" y="4972050"/>
          <p14:tracePt t="144937" x="11563350" y="4538663"/>
          <p14:tracePt t="144937" x="11758613" y="4052888"/>
          <p14:tracePt t="144937" x="11953875" y="3671888"/>
          <p14:tracePt t="144937" x="12184063" y="3365500"/>
        </p14:tracePtLst>
      </p14:laserTraceLst>
    </p:ext>
  </p:extLs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p:cNvSpPr txBox="1"/>
          <p:nvPr/>
        </p:nvSpPr>
        <p:spPr>
          <a:xfrm>
            <a:off x="9176424" y="6377468"/>
            <a:ext cx="2616200" cy="400110"/>
          </a:xfrm>
          <a:prstGeom prst="rect">
            <a:avLst/>
          </a:prstGeom>
          <a:noFill/>
        </p:spPr>
        <p:txBody>
          <a:bodyPr wrap="square" rtlCol="0">
            <a:spAutoFit/>
          </a:bodyPr>
          <a:lstStyle/>
          <a:p>
            <a:pPr algn="ctr"/>
            <a:r>
              <a:rPr lang="en-US" sz="2000" b="1" dirty="0"/>
              <a:t>www.midocean.ae</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grpSp>
        <p:nvGrpSpPr>
          <p:cNvPr id="7" name="Group 6">
            <a:extLst>
              <a:ext uri="{FF2B5EF4-FFF2-40B4-BE49-F238E27FC236}">
                <a16:creationId xmlns:a16="http://schemas.microsoft.com/office/drawing/2014/main" xmlns="" id="{19ADFE23-D488-A217-B33F-3C7D4083321A}"/>
              </a:ext>
            </a:extLst>
          </p:cNvPr>
          <p:cNvGrpSpPr/>
          <p:nvPr/>
        </p:nvGrpSpPr>
        <p:grpSpPr>
          <a:xfrm>
            <a:off x="2767865" y="746696"/>
            <a:ext cx="5604610" cy="732206"/>
            <a:chOff x="624740" y="1261450"/>
            <a:chExt cx="5604610" cy="732206"/>
          </a:xfrm>
        </p:grpSpPr>
        <p:sp>
          <p:nvSpPr>
            <p:cNvPr id="11" name="Rectangle 10"/>
            <p:cNvSpPr/>
            <p:nvPr/>
          </p:nvSpPr>
          <p:spPr>
            <a:xfrm>
              <a:off x="624740" y="1263262"/>
              <a:ext cx="5604610" cy="730394"/>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3" name="TextBox 2">
              <a:extLst>
                <a:ext uri="{FF2B5EF4-FFF2-40B4-BE49-F238E27FC236}">
                  <a16:creationId xmlns:a16="http://schemas.microsoft.com/office/drawing/2014/main" xmlns="" id="{8C9C6905-96B6-3DD2-F43C-9F4FB4B473D7}"/>
                </a:ext>
              </a:extLst>
            </p:cNvPr>
            <p:cNvSpPr txBox="1"/>
            <p:nvPr/>
          </p:nvSpPr>
          <p:spPr>
            <a:xfrm>
              <a:off x="695324" y="1261450"/>
              <a:ext cx="5534025" cy="707886"/>
            </a:xfrm>
            <a:prstGeom prst="rect">
              <a:avLst/>
            </a:prstGeom>
            <a:noFill/>
          </p:spPr>
          <p:txBody>
            <a:bodyPr wrap="square" rtlCol="0">
              <a:spAutoFit/>
            </a:bodyPr>
            <a:lstStyle/>
            <a:p>
              <a:pPr algn="ctr"/>
              <a:r>
                <a:rPr lang="en-US" sz="4000" b="1" dirty="0">
                  <a:solidFill>
                    <a:schemeClr val="bg1"/>
                  </a:solidFill>
                  <a:latin typeface="Alexandria" charset="0"/>
                </a:rPr>
                <a:t>Classification of Risk</a:t>
              </a:r>
            </a:p>
          </p:txBody>
        </p:sp>
      </p:grpSp>
      <p:sp>
        <p:nvSpPr>
          <p:cNvPr id="14" name="TextBox 13">
            <a:extLst>
              <a:ext uri="{FF2B5EF4-FFF2-40B4-BE49-F238E27FC236}">
                <a16:creationId xmlns:a16="http://schemas.microsoft.com/office/drawing/2014/main" xmlns="" id="{87257550-6B76-0921-6F03-193A15BDE0F1}"/>
              </a:ext>
            </a:extLst>
          </p:cNvPr>
          <p:cNvSpPr txBox="1"/>
          <p:nvPr/>
        </p:nvSpPr>
        <p:spPr>
          <a:xfrm>
            <a:off x="399376" y="2056226"/>
            <a:ext cx="11578583" cy="3910686"/>
          </a:xfrm>
          <a:prstGeom prst="rect">
            <a:avLst/>
          </a:prstGeom>
          <a:noFill/>
        </p:spPr>
        <p:txBody>
          <a:bodyPr wrap="square">
            <a:spAutoFit/>
          </a:bodyPr>
          <a:lstStyle/>
          <a:p>
            <a:pPr algn="l">
              <a:lnSpc>
                <a:spcPct val="150000"/>
              </a:lnSpc>
            </a:pPr>
            <a:r>
              <a:rPr lang="en-US" sz="2400" b="1" i="0" u="none" strike="noStrike" baseline="0" dirty="0">
                <a:latin typeface="QuaySansITCPro-Medium"/>
              </a:rPr>
              <a:t>Liability risks:  </a:t>
            </a:r>
            <a:r>
              <a:rPr lang="en-US" sz="2400" i="0" u="none" strike="noStrike" baseline="0" dirty="0">
                <a:latin typeface="QuaySansITCPro-Medium"/>
              </a:rPr>
              <a:t>are another important type of pure risk that most persons face. Under the U.S. legal system, you can be held legally liable if you do something that results in bodily injury or property damage to someone else.</a:t>
            </a:r>
          </a:p>
          <a:p>
            <a:pPr algn="l">
              <a:lnSpc>
                <a:spcPct val="150000"/>
              </a:lnSpc>
            </a:pPr>
            <a:r>
              <a:rPr lang="en-US" sz="2400" b="1" i="0" u="none" strike="noStrike" baseline="0" dirty="0">
                <a:latin typeface="QuaySansITCPro-Medium"/>
              </a:rPr>
              <a:t>Liability risks : </a:t>
            </a:r>
            <a:r>
              <a:rPr lang="en-US" sz="2400" i="0" u="none" strike="noStrike" baseline="0" dirty="0">
                <a:latin typeface="QuaySansITCPro-Medium"/>
              </a:rPr>
              <a:t>are of great importance for several reasons: </a:t>
            </a:r>
          </a:p>
          <a:p>
            <a:pPr algn="l">
              <a:lnSpc>
                <a:spcPct val="150000"/>
              </a:lnSpc>
            </a:pPr>
            <a:r>
              <a:rPr lang="en-US" sz="2400" i="0" u="none" strike="noStrike" baseline="0" dirty="0">
                <a:latin typeface="QuaySansITCPro-Medium"/>
              </a:rPr>
              <a:t> </a:t>
            </a:r>
            <a:r>
              <a:rPr lang="en-US" sz="2400" b="1" i="0" u="none" strike="noStrike" baseline="0" dirty="0">
                <a:latin typeface="QuaySansITCPro-Medium"/>
              </a:rPr>
              <a:t>First, </a:t>
            </a:r>
            <a:r>
              <a:rPr lang="en-US" sz="2400" i="0" u="none" strike="noStrike" baseline="0" dirty="0">
                <a:latin typeface="QuaySansITCPro-Medium"/>
              </a:rPr>
              <a:t>there is no maximum upper limit with respect to the amount of the loss</a:t>
            </a:r>
          </a:p>
          <a:p>
            <a:pPr algn="l">
              <a:lnSpc>
                <a:spcPct val="150000"/>
              </a:lnSpc>
            </a:pPr>
            <a:r>
              <a:rPr lang="en-US" sz="2400" b="1" i="0" u="none" strike="noStrike" baseline="0" dirty="0">
                <a:latin typeface="QuaySansITCPro-Medium"/>
              </a:rPr>
              <a:t>Second</a:t>
            </a:r>
            <a:r>
              <a:rPr lang="en-US" sz="2400" i="0" u="none" strike="noStrike" baseline="0" dirty="0">
                <a:latin typeface="QuaySansITCPro-Medium"/>
              </a:rPr>
              <a:t>, a lien can be placed on your income and financial assets to satisfy a legal judgment.</a:t>
            </a:r>
          </a:p>
          <a:p>
            <a:pPr algn="l">
              <a:lnSpc>
                <a:spcPct val="150000"/>
              </a:lnSpc>
            </a:pPr>
            <a:r>
              <a:rPr lang="en-US" sz="2400" b="1" dirty="0">
                <a:latin typeface="QuaySansITCPro-Medium"/>
              </a:rPr>
              <a:t>Finally, </a:t>
            </a:r>
            <a:r>
              <a:rPr lang="en-US" sz="2400" i="0" u="none" strike="noStrike" baseline="0" dirty="0">
                <a:latin typeface="QuaySansITCPro-Medium"/>
              </a:rPr>
              <a:t>legal defense costs can be enormous.</a:t>
            </a:r>
            <a:endParaRPr lang="ar-YE" sz="2400" i="0" u="none" strike="noStrike" baseline="0" dirty="0">
              <a:latin typeface="QuaySansITCPro-Medium"/>
            </a:endParaRPr>
          </a:p>
        </p:txBody>
      </p:sp>
    </p:spTree>
    <p:extLst>
      <p:ext uri="{BB962C8B-B14F-4D97-AF65-F5344CB8AC3E}">
        <p14:creationId xmlns:p14="http://schemas.microsoft.com/office/powerpoint/2010/main" val="407204574"/>
      </p:ext>
    </p:extLst>
  </p:cSld>
  <p:clrMapOvr>
    <a:masterClrMapping/>
  </p:clrMapOvr>
  <mc:AlternateContent xmlns:mc="http://schemas.openxmlformats.org/markup-compatibility/2006" xmlns:p14="http://schemas.microsoft.com/office/powerpoint/2010/main">
    <mc:Choice Requires="p14">
      <p:transition spd="slow" p14:dur="2000" advTm="153156"/>
    </mc:Choice>
    <mc:Fallback xmlns="">
      <p:transition spd="slow" advTm="153156"/>
    </mc:Fallback>
  </mc:AlternateContent>
  <p:extLst>
    <p:ext uri="{3A86A75C-4F4B-4683-9AE1-C65F6400EC91}">
      <p14:laserTraceLst xmlns:p14="http://schemas.microsoft.com/office/powerpoint/2010/main">
        <p14:tracePtLst>
          <p14:tracePt t="39393" x="3765550" y="6273800"/>
          <p14:tracePt t="39549" x="3178175" y="6483350"/>
          <p14:tracePt t="39555" x="3254375" y="6246813"/>
          <p14:tracePt t="39565" x="3348038" y="6034088"/>
          <p14:tracePt t="39582" x="3543300" y="5651500"/>
          <p14:tracePt t="39599" x="3789363" y="5337175"/>
          <p14:tracePt t="39615" x="3951288" y="5167313"/>
          <p14:tracePt t="39632" x="4070350" y="5073650"/>
          <p14:tracePt t="39650" x="4129088" y="5030788"/>
          <p14:tracePt t="39652" x="4146550" y="5013325"/>
          <p14:tracePt t="39666" x="4154488" y="5005388"/>
          <p14:tracePt t="39683" x="4162425" y="5005388"/>
          <p14:tracePt t="39700" x="4171950" y="5005388"/>
          <p14:tracePt t="39716" x="4187825" y="5005388"/>
          <p14:tracePt t="39717" x="4214813" y="4997450"/>
          <p14:tracePt t="39732" x="4273550" y="4997450"/>
          <p14:tracePt t="39749" x="4332288" y="4997450"/>
          <p14:tracePt t="39766" x="4392613" y="4997450"/>
          <p14:tracePt t="39783" x="4468813" y="4997450"/>
          <p14:tracePt t="39799" x="4537075" y="4997450"/>
          <p14:tracePt t="39816" x="4613275" y="4987925"/>
          <p14:tracePt t="39832" x="4656138" y="4972050"/>
          <p14:tracePt t="39849" x="4699000" y="4954588"/>
          <p14:tracePt t="39866" x="4732338" y="4919663"/>
          <p14:tracePt t="39883" x="4783138" y="4911725"/>
          <p14:tracePt t="39884" x="4791075" y="4903788"/>
          <p14:tracePt t="39898" x="4826000" y="4894263"/>
          <p14:tracePt t="39900" x="4851400" y="4886325"/>
          <p14:tracePt t="39916" x="4927600" y="4860925"/>
          <p14:tracePt t="39932" x="5003800" y="4843463"/>
          <p14:tracePt t="39948" x="5064125" y="4827588"/>
          <p14:tracePt t="39965" x="5089525" y="4810125"/>
          <p14:tracePt t="39995" x="5097463" y="4810125"/>
          <p14:tracePt t="40012" x="5114925" y="4802188"/>
          <p14:tracePt t="40027" x="5132388" y="4792663"/>
          <p14:tracePt t="40035" x="5140325" y="4784725"/>
          <p14:tracePt t="40048" x="5148263" y="4784725"/>
          <p14:tracePt t="40065" x="5157788" y="4784725"/>
          <p14:tracePt t="40124" x="5148263" y="4767263"/>
          <p14:tracePt t="40134" x="5132388" y="4767263"/>
          <p14:tracePt t="40140" x="5106988" y="4767263"/>
          <p14:tracePt t="40148" x="5064125" y="4767263"/>
          <p14:tracePt t="40165" x="4919663" y="4767263"/>
          <p14:tracePt t="40182" x="4749800" y="4733925"/>
          <p14:tracePt t="40198" x="4562475" y="4724400"/>
          <p14:tracePt t="40215" x="4359275" y="4708525"/>
          <p14:tracePt t="40232" x="4146550" y="4691063"/>
          <p14:tracePt t="40250" x="3933825" y="4691063"/>
          <p14:tracePt t="40266" x="3746500" y="4691063"/>
          <p14:tracePt t="40283" x="3611563" y="4691063"/>
          <p14:tracePt t="40285" x="3568700" y="4691063"/>
          <p14:tracePt t="40300" x="3543300" y="4683125"/>
          <p14:tracePt t="40302" x="3525838" y="4683125"/>
          <p14:tracePt t="40316" x="3508375" y="4683125"/>
          <p14:tracePt t="40317" x="3482975" y="4683125"/>
          <p14:tracePt t="40332" x="3441700" y="4683125"/>
          <p14:tracePt t="40349" x="3236913" y="4683125"/>
          <p14:tracePt t="40365" x="3059113" y="4683125"/>
          <p14:tracePt t="40382" x="2889250" y="4683125"/>
          <p14:tracePt t="40398" x="2701925" y="4683125"/>
          <p14:tracePt t="40415" x="2557463" y="4691063"/>
          <p14:tracePt t="40432" x="2446338" y="4699000"/>
          <p14:tracePt t="40448" x="2344738" y="4733925"/>
          <p14:tracePt t="40451" x="2311400" y="4741863"/>
          <p14:tracePt t="40466" x="2276475" y="4749800"/>
          <p14:tracePt t="40468" x="2251075" y="4759325"/>
          <p14:tracePt t="40483" x="2235200" y="4767263"/>
          <p14:tracePt t="40611" x="2235200" y="4775200"/>
          <p14:tracePt t="40619" x="2235200" y="4792663"/>
          <p14:tracePt t="40631" x="2260600" y="4810125"/>
          <p14:tracePt t="40648" x="2362200" y="4835525"/>
          <p14:tracePt t="40665" x="2532063" y="4868863"/>
          <p14:tracePt t="40682" x="2811463" y="4868863"/>
          <p14:tracePt t="40684" x="3008313" y="4868863"/>
          <p14:tracePt t="40699" x="3186113" y="4868863"/>
          <p14:tracePt t="40700" x="3355975" y="4868863"/>
          <p14:tracePt t="40717" x="3636963" y="4860925"/>
          <p14:tracePt t="40732" x="3771900" y="4835525"/>
          <p14:tracePt t="40733" x="3857625" y="4827588"/>
          <p14:tracePt t="40749" x="3941763" y="4810125"/>
          <p14:tracePt t="40751" x="4027488" y="4792663"/>
          <p14:tracePt t="40765" x="4179888" y="4749800"/>
          <p14:tracePt t="40781" x="4248150" y="4733925"/>
          <p14:tracePt t="40798" x="4298950" y="4724400"/>
          <p14:tracePt t="40815" x="4359275" y="4724400"/>
          <p14:tracePt t="40832" x="4418013" y="4708525"/>
          <p14:tracePt t="40848" x="4486275" y="4708525"/>
          <p14:tracePt t="40864" x="4570413" y="4699000"/>
          <p14:tracePt t="40881" x="4699000" y="4665663"/>
          <p14:tracePt t="40898" x="4749800" y="4648200"/>
          <p14:tracePt t="40900" x="4800600" y="4640263"/>
          <p14:tracePt t="40916" x="4859338" y="4605338"/>
          <p14:tracePt t="40917" x="4935538" y="4597400"/>
          <p14:tracePt t="40931" x="4987925" y="4597400"/>
          <p14:tracePt t="40948" x="5132388" y="4572000"/>
          <p14:tracePt t="40966" x="5173663" y="4572000"/>
          <p14:tracePt t="40982" x="5183188" y="4564063"/>
          <p14:tracePt t="41051" x="5191125" y="4554538"/>
          <p14:tracePt t="41068" x="5191125" y="4546600"/>
          <p14:tracePt t="41075" x="5191125" y="4538663"/>
          <p14:tracePt t="41084" x="5191125" y="4529138"/>
          <p14:tracePt t="41100" x="5191125" y="4513263"/>
          <p14:tracePt t="41115" x="5191125" y="4503738"/>
          <p14:tracePt t="41132" x="5191125" y="4495800"/>
          <p14:tracePt t="41134" x="5191125" y="4478338"/>
          <p14:tracePt t="41148" x="5148263" y="4445000"/>
          <p14:tracePt t="41165" x="5064125" y="4410075"/>
          <p14:tracePt t="41182" x="4919663" y="4368800"/>
          <p14:tracePt t="41198" x="4714875" y="4325938"/>
          <p14:tracePt t="41215" x="4511675" y="4316413"/>
          <p14:tracePt t="41232" x="4256088" y="4291013"/>
          <p14:tracePt t="41249" x="4044950" y="4291013"/>
          <p14:tracePt t="41265" x="3865563" y="4291013"/>
          <p14:tracePt t="41281" x="3746500" y="4291013"/>
          <p14:tracePt t="41299" x="3695700" y="4291013"/>
          <p14:tracePt t="41300" x="3678238" y="4291013"/>
          <p14:tracePt t="41316" x="3670300" y="4291013"/>
          <p14:tracePt t="41340" x="3662363" y="4291013"/>
          <p14:tracePt t="41364" x="3652838" y="4291013"/>
          <p14:tracePt t="41387" x="3644900" y="4291013"/>
          <p14:tracePt t="41411" x="3619500" y="4291013"/>
          <p14:tracePt t="41620" x="3611563" y="4291013"/>
          <p14:tracePt t="41643" x="3594100" y="4291013"/>
          <p14:tracePt t="41652" x="3586163" y="4291013"/>
          <p14:tracePt t="41667" x="3576638" y="4300538"/>
          <p14:tracePt t="41683" x="3559175" y="4300538"/>
          <p14:tracePt t="41685" x="3559175" y="4308475"/>
          <p14:tracePt t="41699" x="3543300" y="4316413"/>
          <p14:tracePt t="41717" x="3533775" y="4316413"/>
          <p14:tracePt t="41733" x="3517900" y="4316413"/>
          <p14:tracePt t="41750" x="3508375" y="4325938"/>
          <p14:tracePt t="41765" x="3500438" y="4333875"/>
          <p14:tracePt t="41781" x="3482975" y="4341813"/>
          <p14:tracePt t="41819" x="3457575" y="4351338"/>
          <p14:tracePt t="41843" x="3441700" y="4368800"/>
          <p14:tracePt t="41859" x="3441700" y="4376738"/>
          <p14:tracePt t="41891" x="3441700" y="4394200"/>
          <p14:tracePt t="41940" x="3424238" y="4410075"/>
          <p14:tracePt t="41980" x="3424238" y="4427538"/>
          <p14:tracePt t="41988" x="3424238" y="4435475"/>
          <p14:tracePt t="42003" x="3424238" y="4460875"/>
          <p14:tracePt t="42014" x="3432175" y="4470400"/>
          <p14:tracePt t="42032" x="3457575" y="4503738"/>
          <p14:tracePt t="42049" x="3467100" y="4538663"/>
          <p14:tracePt t="42064" x="3500438" y="4572000"/>
          <p14:tracePt t="42081" x="3576638" y="4648200"/>
          <p14:tracePt t="42099" x="3687763" y="4724400"/>
          <p14:tracePt t="42115" x="3721100" y="4733925"/>
          <p14:tracePt t="42117" x="3738563" y="4733925"/>
          <p14:tracePt t="42131" x="3756025" y="4733925"/>
          <p14:tracePt t="42148" x="3781425" y="4749800"/>
          <p14:tracePt t="42150" x="3789363" y="4749800"/>
          <p14:tracePt t="42165" x="3797300" y="4749800"/>
          <p14:tracePt t="42181" x="3806825" y="4749800"/>
          <p14:tracePt t="42197" x="3814763" y="4749800"/>
          <p14:tracePt t="42214" x="3822700" y="4749800"/>
          <p14:tracePt t="42235" x="3840163" y="4749800"/>
          <p14:tracePt t="42251" x="3848100" y="4749800"/>
          <p14:tracePt t="42291" x="3865563" y="4749800"/>
          <p14:tracePt t="42307" x="3873500" y="4749800"/>
          <p14:tracePt t="42349" x="3883025" y="4749800"/>
          <p14:tracePt t="42372" x="3890963" y="4749800"/>
          <p14:tracePt t="42396" x="3900488" y="4749800"/>
          <p14:tracePt t="42420" x="3908425" y="4749800"/>
          <p14:tracePt t="42452" x="3916363" y="4749800"/>
          <p14:tracePt t="42492" x="3933825" y="4749800"/>
          <p14:tracePt t="42499" x="3941763" y="4749800"/>
          <p14:tracePt t="42515" x="3951288" y="4749800"/>
          <p14:tracePt t="42522" x="3967163" y="4749800"/>
          <p14:tracePt t="42533" x="3976688" y="4749800"/>
          <p14:tracePt t="42549" x="3984625" y="4749800"/>
          <p14:tracePt t="42565" x="3992563" y="4749800"/>
          <p14:tracePt t="42587" x="4002088" y="4749800"/>
          <p14:tracePt t="42636" x="4010025" y="4749800"/>
          <p14:tracePt t="42676" x="4017963" y="4749800"/>
          <p14:tracePt t="42740" x="4027488" y="4749800"/>
          <p14:tracePt t="42764" x="4035425" y="4759325"/>
          <p14:tracePt t="42851" x="4044950" y="4759325"/>
          <p14:tracePt t="42916" x="4052888" y="4767263"/>
          <p14:tracePt t="42940" x="4060825" y="4767263"/>
          <p14:tracePt t="42996" x="4078288" y="4775200"/>
          <p14:tracePt t="43013" x="4086225" y="4784725"/>
          <p14:tracePt t="43051" x="4095750" y="4792663"/>
          <p14:tracePt t="43075" x="4103688" y="4792663"/>
          <p14:tracePt t="43092" x="4121150" y="4792663"/>
          <p14:tracePt t="43108" x="4129088" y="4792663"/>
          <p14:tracePt t="43123" x="4137025" y="4792663"/>
          <p14:tracePt t="43133" x="4154488" y="4792663"/>
          <p14:tracePt t="43165" x="4162425" y="4802188"/>
          <p14:tracePt t="43203" x="4171950" y="4802188"/>
          <p14:tracePt t="43212" x="4179888" y="4802188"/>
          <p14:tracePt t="43219" x="4187825" y="4802188"/>
          <p14:tracePt t="43235" x="4197350" y="4802188"/>
          <p14:tracePt t="43247" x="4214813" y="4802188"/>
          <p14:tracePt t="43264" x="4230688" y="4802188"/>
          <p14:tracePt t="43281" x="4265613" y="4818063"/>
          <p14:tracePt t="43396" x="4281488" y="4818063"/>
          <p14:tracePt t="43756" x="4291013" y="4818063"/>
          <p14:tracePt t="44028" x="4298950" y="4818063"/>
          <p14:tracePt t="44035" x="4306888" y="4818063"/>
          <p14:tracePt t="44060" x="4324350" y="4810125"/>
          <p14:tracePt t="44108" x="4332288" y="4802188"/>
          <p14:tracePt t="44132" x="4341813" y="4802188"/>
          <p14:tracePt t="44140" x="4359275" y="4802188"/>
          <p14:tracePt t="44165" x="4375150" y="4792663"/>
          <p14:tracePt t="44212" x="4384675" y="4784725"/>
          <p14:tracePt t="44284" x="4392613" y="4784725"/>
          <p14:tracePt t="44308" x="4410075" y="4784725"/>
          <p14:tracePt t="44315" x="4425950" y="4784725"/>
          <p14:tracePt t="44331" x="4451350" y="4784725"/>
          <p14:tracePt t="44340" x="4468813" y="4784725"/>
          <p14:tracePt t="44348" x="4486275" y="4784725"/>
          <p14:tracePt t="44364" x="4503738" y="4784725"/>
          <p14:tracePt t="44366" x="4519613" y="4784725"/>
          <p14:tracePt t="44380" x="4529138" y="4784725"/>
          <p14:tracePt t="44397" x="4537075" y="4784725"/>
          <p14:tracePt t="44420" x="4545013" y="4784725"/>
          <p14:tracePt t="44430" x="4554538" y="4792663"/>
          <p14:tracePt t="44452" x="4562475" y="4792663"/>
          <p14:tracePt t="44463" x="4570413" y="4792663"/>
          <p14:tracePt t="44480" x="4587875" y="4792663"/>
          <p14:tracePt t="146908" x="4579938" y="4792663"/>
          <p14:tracePt t="146916" x="4545013" y="4792663"/>
          <p14:tracePt t="146923" x="4494213" y="4767263"/>
          <p14:tracePt t="146934" x="4400550" y="4724400"/>
          <p14:tracePt t="146952" x="4187825" y="4605338"/>
          <p14:tracePt t="146968" x="3916363" y="4452938"/>
          <p14:tracePt t="146984" x="3611563" y="4265613"/>
          <p14:tracePt t="147003" x="3322638" y="4113213"/>
          <p14:tracePt t="147005" x="3219450" y="4044950"/>
          <p14:tracePt t="147018" x="3117850" y="3986213"/>
          <p14:tracePt t="147020" x="3041650" y="3951288"/>
          <p14:tracePt t="147035" x="2965450" y="3900488"/>
          <p14:tracePt t="147037" x="2871788" y="3849688"/>
          <p14:tracePt t="147051" x="2770188" y="3790950"/>
          <p14:tracePt t="147067" x="2532063" y="3662363"/>
          <p14:tracePt t="147084" x="2276475" y="3517900"/>
          <p14:tracePt t="150612" x="2268538" y="3509963"/>
          <p14:tracePt t="150636" x="2251075" y="3492500"/>
          <p14:tracePt t="150651" x="2243138" y="3484563"/>
          <p14:tracePt t="150660" x="2225675" y="3475038"/>
          <p14:tracePt t="150668" x="2217738" y="3467100"/>
          <p14:tracePt t="150684" x="2166938" y="3449638"/>
          <p14:tracePt t="150700" x="2141538" y="3441700"/>
          <p14:tracePt t="150702" x="2132013" y="3433763"/>
          <p14:tracePt t="150716" x="2116138" y="3433763"/>
          <p14:tracePt t="150987" x="2098675" y="3433763"/>
          <p14:tracePt t="150995" x="1987550" y="3382963"/>
          <p14:tracePt t="151003" x="1801813" y="3254375"/>
          <p14:tracePt t="151016" x="1512888" y="3033713"/>
          <p14:tracePt t="151033" x="815975" y="2532063"/>
          <p14:tracePt t="151050" x="517525" y="2090738"/>
          <p14:tracePt t="151051" x="517525" y="1860550"/>
          <p14:tracePt t="151066" x="517525" y="1487488"/>
          <p14:tracePt t="151068" x="544513" y="1044575"/>
          <p14:tracePt t="151083" x="544513" y="585788"/>
          <p14:tracePt t="151085" x="544513" y="68263"/>
        </p14:tracePtLst>
      </p14:laserTraceLst>
    </p:ext>
  </p:extLs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p:cNvSpPr txBox="1"/>
          <p:nvPr/>
        </p:nvSpPr>
        <p:spPr>
          <a:xfrm>
            <a:off x="9176424" y="6377468"/>
            <a:ext cx="2616200" cy="400110"/>
          </a:xfrm>
          <a:prstGeom prst="rect">
            <a:avLst/>
          </a:prstGeom>
          <a:noFill/>
        </p:spPr>
        <p:txBody>
          <a:bodyPr wrap="square" rtlCol="0">
            <a:spAutoFit/>
          </a:bodyPr>
          <a:lstStyle/>
          <a:p>
            <a:pPr algn="ctr"/>
            <a:r>
              <a:rPr lang="en-US" sz="2000" b="1" dirty="0"/>
              <a:t>www.midocean.ae</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grpSp>
        <p:nvGrpSpPr>
          <p:cNvPr id="7" name="Group 6">
            <a:extLst>
              <a:ext uri="{FF2B5EF4-FFF2-40B4-BE49-F238E27FC236}">
                <a16:creationId xmlns:a16="http://schemas.microsoft.com/office/drawing/2014/main" xmlns="" id="{19ADFE23-D488-A217-B33F-3C7D4083321A}"/>
              </a:ext>
            </a:extLst>
          </p:cNvPr>
          <p:cNvGrpSpPr/>
          <p:nvPr/>
        </p:nvGrpSpPr>
        <p:grpSpPr>
          <a:xfrm>
            <a:off x="2767865" y="746696"/>
            <a:ext cx="5604610" cy="732206"/>
            <a:chOff x="624740" y="1261450"/>
            <a:chExt cx="5604610" cy="732206"/>
          </a:xfrm>
        </p:grpSpPr>
        <p:sp>
          <p:nvSpPr>
            <p:cNvPr id="11" name="Rectangle 10"/>
            <p:cNvSpPr/>
            <p:nvPr/>
          </p:nvSpPr>
          <p:spPr>
            <a:xfrm>
              <a:off x="624740" y="1263262"/>
              <a:ext cx="5604610" cy="730394"/>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3" name="TextBox 2">
              <a:extLst>
                <a:ext uri="{FF2B5EF4-FFF2-40B4-BE49-F238E27FC236}">
                  <a16:creationId xmlns:a16="http://schemas.microsoft.com/office/drawing/2014/main" xmlns="" id="{8C9C6905-96B6-3DD2-F43C-9F4FB4B473D7}"/>
                </a:ext>
              </a:extLst>
            </p:cNvPr>
            <p:cNvSpPr txBox="1"/>
            <p:nvPr/>
          </p:nvSpPr>
          <p:spPr>
            <a:xfrm>
              <a:off x="695324" y="1261450"/>
              <a:ext cx="5534025" cy="707886"/>
            </a:xfrm>
            <a:prstGeom prst="rect">
              <a:avLst/>
            </a:prstGeom>
            <a:noFill/>
          </p:spPr>
          <p:txBody>
            <a:bodyPr wrap="square" rtlCol="0">
              <a:spAutoFit/>
            </a:bodyPr>
            <a:lstStyle/>
            <a:p>
              <a:pPr algn="ctr"/>
              <a:r>
                <a:rPr lang="en-US" sz="4000" b="1" dirty="0">
                  <a:solidFill>
                    <a:schemeClr val="bg1"/>
                  </a:solidFill>
                  <a:latin typeface="Alexandria" charset="0"/>
                </a:rPr>
                <a:t>Classification of Risk</a:t>
              </a:r>
            </a:p>
          </p:txBody>
        </p:sp>
      </p:grpSp>
      <p:sp>
        <p:nvSpPr>
          <p:cNvPr id="14" name="TextBox 13">
            <a:extLst>
              <a:ext uri="{FF2B5EF4-FFF2-40B4-BE49-F238E27FC236}">
                <a16:creationId xmlns:a16="http://schemas.microsoft.com/office/drawing/2014/main" xmlns="" id="{87257550-6B76-0921-6F03-193A15BDE0F1}"/>
              </a:ext>
            </a:extLst>
          </p:cNvPr>
          <p:cNvSpPr txBox="1"/>
          <p:nvPr/>
        </p:nvSpPr>
        <p:spPr>
          <a:xfrm>
            <a:off x="197236" y="1797482"/>
            <a:ext cx="11797528" cy="3913059"/>
          </a:xfrm>
          <a:prstGeom prst="rect">
            <a:avLst/>
          </a:prstGeom>
          <a:noFill/>
        </p:spPr>
        <p:txBody>
          <a:bodyPr wrap="square">
            <a:spAutoFit/>
          </a:bodyPr>
          <a:lstStyle/>
          <a:p>
            <a:pPr algn="l">
              <a:lnSpc>
                <a:spcPct val="150000"/>
              </a:lnSpc>
            </a:pPr>
            <a:r>
              <a:rPr lang="en-US" sz="2400" b="1" i="0" u="none" strike="noStrike" baseline="0" dirty="0">
                <a:latin typeface="QuaySansITCPro-Medium"/>
              </a:rPr>
              <a:t>Commercial Risks :</a:t>
            </a:r>
          </a:p>
          <a:p>
            <a:pPr algn="l">
              <a:lnSpc>
                <a:spcPct val="150000"/>
              </a:lnSpc>
            </a:pPr>
            <a:r>
              <a:rPr lang="en-US" sz="2400" i="0" u="none" strike="noStrike" baseline="0" dirty="0">
                <a:latin typeface="QuaySansITCPro-Medium"/>
              </a:rPr>
              <a:t>Business firms also face a wide variety of pure risks that can financially cripple or bankrupt the firm if a loss occurs. These risks include (1) property risks, (2) liability risks, (3) loss of business income, (4) cybersecurity and identity theft, and (5) other risks.</a:t>
            </a:r>
          </a:p>
          <a:p>
            <a:pPr algn="l">
              <a:lnSpc>
                <a:spcPct val="150000"/>
              </a:lnSpc>
            </a:pPr>
            <a:r>
              <a:rPr lang="en-US" sz="2400" b="1" i="0" u="none" strike="noStrike" baseline="0" dirty="0">
                <a:latin typeface="QuaySansITCPro-Medium"/>
              </a:rPr>
              <a:t>Property Risks</a:t>
            </a:r>
          </a:p>
          <a:p>
            <a:pPr algn="l">
              <a:lnSpc>
                <a:spcPct val="150000"/>
              </a:lnSpc>
            </a:pPr>
            <a:r>
              <a:rPr lang="en-US" sz="2400" b="1" i="0" u="none" strike="noStrike" baseline="0" dirty="0">
                <a:latin typeface="QuaySansITCPro-Medium"/>
              </a:rPr>
              <a:t> </a:t>
            </a:r>
            <a:r>
              <a:rPr lang="en-US" sz="2400" i="0" u="none" strike="noStrike" baseline="0" dirty="0">
                <a:latin typeface="QuaySansITCPro-Medium"/>
              </a:rPr>
              <a:t>Business firms own valuable business property that can be damaged or destroyed by numerous perils.</a:t>
            </a:r>
          </a:p>
        </p:txBody>
      </p:sp>
    </p:spTree>
    <p:extLst>
      <p:ext uri="{BB962C8B-B14F-4D97-AF65-F5344CB8AC3E}">
        <p14:creationId xmlns:p14="http://schemas.microsoft.com/office/powerpoint/2010/main" val="3488489212"/>
      </p:ext>
    </p:extLst>
  </p:cSld>
  <p:clrMapOvr>
    <a:masterClrMapping/>
  </p:clrMapOvr>
  <mc:AlternateContent xmlns:mc="http://schemas.openxmlformats.org/markup-compatibility/2006" xmlns:p14="http://schemas.microsoft.com/office/powerpoint/2010/main">
    <mc:Choice Requires="p14">
      <p:transition spd="slow" p14:dur="2000" advTm="157511"/>
    </mc:Choice>
    <mc:Fallback xmlns="">
      <p:transition spd="slow" advTm="157511"/>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p:cNvSpPr txBox="1"/>
          <p:nvPr/>
        </p:nvSpPr>
        <p:spPr>
          <a:xfrm>
            <a:off x="9176424" y="6377468"/>
            <a:ext cx="2616200" cy="400110"/>
          </a:xfrm>
          <a:prstGeom prst="rect">
            <a:avLst/>
          </a:prstGeom>
          <a:noFill/>
        </p:spPr>
        <p:txBody>
          <a:bodyPr wrap="square" rtlCol="0">
            <a:spAutoFit/>
          </a:bodyPr>
          <a:lstStyle/>
          <a:p>
            <a:pPr algn="ctr"/>
            <a:r>
              <a:rPr lang="en-US" sz="2000" b="1" dirty="0"/>
              <a:t>www.midocean.ae</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grpSp>
        <p:nvGrpSpPr>
          <p:cNvPr id="7" name="Group 6">
            <a:extLst>
              <a:ext uri="{FF2B5EF4-FFF2-40B4-BE49-F238E27FC236}">
                <a16:creationId xmlns:a16="http://schemas.microsoft.com/office/drawing/2014/main" xmlns="" id="{19ADFE23-D488-A217-B33F-3C7D4083321A}"/>
              </a:ext>
            </a:extLst>
          </p:cNvPr>
          <p:cNvGrpSpPr/>
          <p:nvPr/>
        </p:nvGrpSpPr>
        <p:grpSpPr>
          <a:xfrm>
            <a:off x="2767865" y="746696"/>
            <a:ext cx="5604610" cy="732206"/>
            <a:chOff x="624740" y="1261450"/>
            <a:chExt cx="5604610" cy="732206"/>
          </a:xfrm>
        </p:grpSpPr>
        <p:sp>
          <p:nvSpPr>
            <p:cNvPr id="11" name="Rectangle 10"/>
            <p:cNvSpPr/>
            <p:nvPr/>
          </p:nvSpPr>
          <p:spPr>
            <a:xfrm>
              <a:off x="624740" y="1263262"/>
              <a:ext cx="5604610" cy="730394"/>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3" name="TextBox 2">
              <a:extLst>
                <a:ext uri="{FF2B5EF4-FFF2-40B4-BE49-F238E27FC236}">
                  <a16:creationId xmlns:a16="http://schemas.microsoft.com/office/drawing/2014/main" xmlns="" id="{8C9C6905-96B6-3DD2-F43C-9F4FB4B473D7}"/>
                </a:ext>
              </a:extLst>
            </p:cNvPr>
            <p:cNvSpPr txBox="1"/>
            <p:nvPr/>
          </p:nvSpPr>
          <p:spPr>
            <a:xfrm>
              <a:off x="695324" y="1261450"/>
              <a:ext cx="5534025" cy="707886"/>
            </a:xfrm>
            <a:prstGeom prst="rect">
              <a:avLst/>
            </a:prstGeom>
            <a:noFill/>
          </p:spPr>
          <p:txBody>
            <a:bodyPr wrap="square" rtlCol="0">
              <a:spAutoFit/>
            </a:bodyPr>
            <a:lstStyle/>
            <a:p>
              <a:pPr algn="ctr"/>
              <a:r>
                <a:rPr lang="en-US" sz="4000" b="1" dirty="0">
                  <a:solidFill>
                    <a:schemeClr val="bg1"/>
                  </a:solidFill>
                  <a:latin typeface="Alexandria" charset="0"/>
                </a:rPr>
                <a:t>Classification of Risk</a:t>
              </a:r>
            </a:p>
          </p:txBody>
        </p:sp>
      </p:grpSp>
      <p:sp>
        <p:nvSpPr>
          <p:cNvPr id="14" name="TextBox 13">
            <a:extLst>
              <a:ext uri="{FF2B5EF4-FFF2-40B4-BE49-F238E27FC236}">
                <a16:creationId xmlns:a16="http://schemas.microsoft.com/office/drawing/2014/main" xmlns="" id="{87257550-6B76-0921-6F03-193A15BDE0F1}"/>
              </a:ext>
            </a:extLst>
          </p:cNvPr>
          <p:cNvSpPr txBox="1"/>
          <p:nvPr/>
        </p:nvSpPr>
        <p:spPr>
          <a:xfrm>
            <a:off x="197236" y="1556468"/>
            <a:ext cx="11797528" cy="5021055"/>
          </a:xfrm>
          <a:prstGeom prst="rect">
            <a:avLst/>
          </a:prstGeom>
          <a:noFill/>
        </p:spPr>
        <p:txBody>
          <a:bodyPr wrap="square">
            <a:spAutoFit/>
          </a:bodyPr>
          <a:lstStyle/>
          <a:p>
            <a:pPr algn="l">
              <a:lnSpc>
                <a:spcPct val="150000"/>
              </a:lnSpc>
            </a:pPr>
            <a:r>
              <a:rPr lang="en-US" sz="2400" b="1" i="0" u="none" strike="noStrike" baseline="0" dirty="0">
                <a:latin typeface="QuaySansITCPro-Medium"/>
              </a:rPr>
              <a:t>Liability Risks</a:t>
            </a:r>
          </a:p>
          <a:p>
            <a:pPr algn="l">
              <a:lnSpc>
                <a:spcPct val="150000"/>
              </a:lnSpc>
            </a:pPr>
            <a:r>
              <a:rPr lang="en-US" sz="2400" b="1" i="0" u="none" strike="noStrike" baseline="0" dirty="0">
                <a:latin typeface="QuaySansITCPro-Medium"/>
              </a:rPr>
              <a:t> </a:t>
            </a:r>
            <a:r>
              <a:rPr lang="en-US" sz="2400" i="0" u="none" strike="noStrike" baseline="0" dirty="0">
                <a:latin typeface="QuaySansITCPro-Medium"/>
              </a:rPr>
              <a:t>Business firms often operate in highly competitive markets where lawsuits for bodily injury and property damage are common.</a:t>
            </a:r>
          </a:p>
          <a:p>
            <a:pPr algn="l">
              <a:lnSpc>
                <a:spcPct val="150000"/>
              </a:lnSpc>
            </a:pPr>
            <a:r>
              <a:rPr lang="en-US" sz="2400" b="1" i="0" u="none" strike="noStrike" baseline="0" dirty="0">
                <a:latin typeface="QuaySansITCPro-Medium"/>
              </a:rPr>
              <a:t>Loss of Business Income</a:t>
            </a:r>
          </a:p>
          <a:p>
            <a:pPr algn="l">
              <a:lnSpc>
                <a:spcPct val="150000"/>
              </a:lnSpc>
            </a:pPr>
            <a:r>
              <a:rPr lang="en-US" sz="2400" i="0" u="none" strike="noStrike" baseline="0" dirty="0">
                <a:latin typeface="QuaySansITCPro-Medium"/>
              </a:rPr>
              <a:t> Another important risk is the potential loss of business income when a covered physical damage loss occurs.</a:t>
            </a:r>
          </a:p>
          <a:p>
            <a:pPr algn="l">
              <a:lnSpc>
                <a:spcPct val="150000"/>
              </a:lnSpc>
            </a:pPr>
            <a:r>
              <a:rPr lang="en-US" sz="2400" b="1" i="0" u="none" strike="noStrike" baseline="0" dirty="0">
                <a:latin typeface="QuaySansITCPro-Medium"/>
              </a:rPr>
              <a:t>Cybersecurity and Identity </a:t>
            </a:r>
          </a:p>
          <a:p>
            <a:pPr algn="l">
              <a:lnSpc>
                <a:spcPct val="150000"/>
              </a:lnSpc>
            </a:pPr>
            <a:r>
              <a:rPr lang="en-US" sz="2400" i="0" u="none" strike="noStrike" baseline="0" dirty="0">
                <a:latin typeface="QuaySansITCPro-Medium"/>
              </a:rPr>
              <a:t>Theft Cybersecurity and identity theft by thieves breaking into a firm’s computer system and database are major problems for many firms.</a:t>
            </a:r>
          </a:p>
        </p:txBody>
      </p:sp>
    </p:spTree>
    <p:extLst>
      <p:ext uri="{BB962C8B-B14F-4D97-AF65-F5344CB8AC3E}">
        <p14:creationId xmlns:p14="http://schemas.microsoft.com/office/powerpoint/2010/main" val="2750254880"/>
      </p:ext>
    </p:extLst>
  </p:cSld>
  <p:clrMapOvr>
    <a:masterClrMapping/>
  </p:clrMapOvr>
  <mc:AlternateContent xmlns:mc="http://schemas.openxmlformats.org/markup-compatibility/2006" xmlns:p14="http://schemas.microsoft.com/office/powerpoint/2010/main">
    <mc:Choice Requires="p14">
      <p:transition spd="slow" p14:dur="2000" advTm="120920"/>
    </mc:Choice>
    <mc:Fallback xmlns="">
      <p:transition spd="slow" advTm="120920"/>
    </mc:Fallback>
  </mc:AlternateContent>
  <p:extLst>
    <p:ext uri="{3A86A75C-4F4B-4683-9AE1-C65F6400EC91}">
      <p14:laserTraceLst xmlns:p14="http://schemas.microsoft.com/office/powerpoint/2010/main">
        <p14:tracePtLst>
          <p14:tracePt t="53554" x="3752850" y="6311900"/>
          <p14:tracePt t="53759" x="2998788" y="6619875"/>
          <p14:tracePt t="53769" x="3033713" y="6416675"/>
          <p14:tracePt t="53786" x="3160713" y="5932488"/>
          <p14:tracePt t="53803" x="3186113" y="5684838"/>
          <p14:tracePt t="53805" x="3219450" y="5600700"/>
          <p14:tracePt t="53819" x="3228975" y="5540375"/>
          <p14:tracePt t="53836" x="3254375" y="5456238"/>
          <p14:tracePt t="53852" x="3254375" y="5413375"/>
          <p14:tracePt t="53870" x="3254375" y="5387975"/>
          <p14:tracePt t="53886" x="3254375" y="5370513"/>
          <p14:tracePt t="53903" x="3254375" y="5353050"/>
          <p14:tracePt t="53921" x="3254375" y="5345113"/>
          <p14:tracePt t="53936" x="3254375" y="5337175"/>
          <p14:tracePt t="53953" x="3254375" y="5327650"/>
          <p14:tracePt t="53970" x="3244850" y="5311775"/>
          <p14:tracePt t="53988" x="3228975" y="5268913"/>
          <p14:tracePt t="53990" x="3228975" y="5260975"/>
          <p14:tracePt t="54004" x="3219450" y="5251450"/>
          <p14:tracePt t="54006" x="3211513" y="5235575"/>
          <p14:tracePt t="54020" x="3211513" y="5218113"/>
          <p14:tracePt t="54022" x="3194050" y="5200650"/>
          <p14:tracePt t="54036" x="3186113" y="5183188"/>
          <p14:tracePt t="54053" x="3135313" y="5099050"/>
          <p14:tracePt t="54069" x="3067050" y="4979988"/>
          <p14:tracePt t="54086" x="2998788" y="4894263"/>
          <p14:tracePt t="54103" x="2955925" y="4835525"/>
          <p14:tracePt t="54119" x="2940050" y="4810125"/>
          <p14:tracePt t="54136" x="2914650" y="4767263"/>
          <p14:tracePt t="119981" x="2854325" y="4716463"/>
          <p14:tracePt t="119988" x="2676525" y="4597400"/>
          <p14:tracePt t="119996" x="2276475" y="4384675"/>
          <p14:tracePt t="120007" x="1708150" y="4052888"/>
          <p14:tracePt t="120024" x="611188" y="3263900"/>
        </p14:tracePtLst>
      </p14:laserTraceLst>
    </p:ext>
  </p:extLs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p:cNvSpPr txBox="1"/>
          <p:nvPr/>
        </p:nvSpPr>
        <p:spPr>
          <a:xfrm>
            <a:off x="9176424" y="6377468"/>
            <a:ext cx="2616200" cy="400110"/>
          </a:xfrm>
          <a:prstGeom prst="rect">
            <a:avLst/>
          </a:prstGeom>
          <a:noFill/>
        </p:spPr>
        <p:txBody>
          <a:bodyPr wrap="square" rtlCol="0">
            <a:spAutoFit/>
          </a:bodyPr>
          <a:lstStyle/>
          <a:p>
            <a:pPr algn="ctr"/>
            <a:r>
              <a:rPr lang="en-US" sz="2000" b="1" dirty="0"/>
              <a:t>www.midocean.ae</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grpSp>
        <p:nvGrpSpPr>
          <p:cNvPr id="7" name="Group 6">
            <a:extLst>
              <a:ext uri="{FF2B5EF4-FFF2-40B4-BE49-F238E27FC236}">
                <a16:creationId xmlns:a16="http://schemas.microsoft.com/office/drawing/2014/main" xmlns="" id="{19ADFE23-D488-A217-B33F-3C7D4083321A}"/>
              </a:ext>
            </a:extLst>
          </p:cNvPr>
          <p:cNvGrpSpPr/>
          <p:nvPr/>
        </p:nvGrpSpPr>
        <p:grpSpPr>
          <a:xfrm>
            <a:off x="2767865" y="746696"/>
            <a:ext cx="5604610" cy="732206"/>
            <a:chOff x="624740" y="1261450"/>
            <a:chExt cx="5604610" cy="732206"/>
          </a:xfrm>
        </p:grpSpPr>
        <p:sp>
          <p:nvSpPr>
            <p:cNvPr id="11" name="Rectangle 10"/>
            <p:cNvSpPr/>
            <p:nvPr/>
          </p:nvSpPr>
          <p:spPr>
            <a:xfrm>
              <a:off x="624740" y="1263262"/>
              <a:ext cx="5604610" cy="730394"/>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3" name="TextBox 2">
              <a:extLst>
                <a:ext uri="{FF2B5EF4-FFF2-40B4-BE49-F238E27FC236}">
                  <a16:creationId xmlns:a16="http://schemas.microsoft.com/office/drawing/2014/main" xmlns="" id="{8C9C6905-96B6-3DD2-F43C-9F4FB4B473D7}"/>
                </a:ext>
              </a:extLst>
            </p:cNvPr>
            <p:cNvSpPr txBox="1"/>
            <p:nvPr/>
          </p:nvSpPr>
          <p:spPr>
            <a:xfrm>
              <a:off x="695324" y="1261450"/>
              <a:ext cx="5534025" cy="707886"/>
            </a:xfrm>
            <a:prstGeom prst="rect">
              <a:avLst/>
            </a:prstGeom>
            <a:noFill/>
          </p:spPr>
          <p:txBody>
            <a:bodyPr wrap="square" rtlCol="0">
              <a:spAutoFit/>
            </a:bodyPr>
            <a:lstStyle/>
            <a:p>
              <a:pPr algn="ctr"/>
              <a:r>
                <a:rPr lang="en-US" sz="4000" b="1" dirty="0">
                  <a:solidFill>
                    <a:schemeClr val="bg1"/>
                  </a:solidFill>
                  <a:latin typeface="Alexandria" charset="0"/>
                </a:rPr>
                <a:t>Classification of Risk</a:t>
              </a:r>
            </a:p>
          </p:txBody>
        </p:sp>
      </p:grpSp>
      <p:sp>
        <p:nvSpPr>
          <p:cNvPr id="14" name="TextBox 13">
            <a:extLst>
              <a:ext uri="{FF2B5EF4-FFF2-40B4-BE49-F238E27FC236}">
                <a16:creationId xmlns:a16="http://schemas.microsoft.com/office/drawing/2014/main" xmlns="" id="{87257550-6B76-0921-6F03-193A15BDE0F1}"/>
              </a:ext>
            </a:extLst>
          </p:cNvPr>
          <p:cNvSpPr txBox="1"/>
          <p:nvPr/>
        </p:nvSpPr>
        <p:spPr>
          <a:xfrm>
            <a:off x="197236" y="1556468"/>
            <a:ext cx="11797528" cy="5021055"/>
          </a:xfrm>
          <a:prstGeom prst="rect">
            <a:avLst/>
          </a:prstGeom>
          <a:noFill/>
        </p:spPr>
        <p:txBody>
          <a:bodyPr wrap="square">
            <a:spAutoFit/>
          </a:bodyPr>
          <a:lstStyle/>
          <a:p>
            <a:pPr algn="l">
              <a:lnSpc>
                <a:spcPct val="150000"/>
              </a:lnSpc>
            </a:pPr>
            <a:r>
              <a:rPr lang="en-US" sz="2400" b="1" i="0" u="none" strike="noStrike" baseline="0" dirty="0">
                <a:latin typeface="QuaySansITCPro-Medium"/>
              </a:rPr>
              <a:t>Other Risks Business:</a:t>
            </a:r>
          </a:p>
          <a:p>
            <a:pPr algn="l">
              <a:lnSpc>
                <a:spcPct val="150000"/>
              </a:lnSpc>
            </a:pPr>
            <a:r>
              <a:rPr lang="en-US" sz="2400" b="1" i="0" u="none" strike="noStrike" baseline="0" dirty="0">
                <a:latin typeface="QuaySansITCPro-Medium"/>
              </a:rPr>
              <a:t> </a:t>
            </a:r>
            <a:r>
              <a:rPr lang="en-US" sz="2400" i="0" u="none" strike="noStrike" baseline="0" dirty="0">
                <a:latin typeface="QuaySansITCPro-Medium"/>
              </a:rPr>
              <a:t>firms must cope with a wide variety of additional risks, summarized as follows:</a:t>
            </a:r>
          </a:p>
          <a:p>
            <a:pPr algn="l">
              <a:lnSpc>
                <a:spcPct val="150000"/>
              </a:lnSpc>
            </a:pPr>
            <a:r>
              <a:rPr lang="en-US" sz="2400" b="1" i="0" u="none" strike="noStrike" baseline="0" dirty="0">
                <a:latin typeface="QuaySansITCPro-Medium"/>
              </a:rPr>
              <a:t>Human resources exposures.</a:t>
            </a:r>
          </a:p>
          <a:p>
            <a:pPr algn="l">
              <a:lnSpc>
                <a:spcPct val="150000"/>
              </a:lnSpc>
            </a:pPr>
            <a:r>
              <a:rPr lang="en-US" sz="2400" i="0" u="none" strike="noStrike" baseline="0" dirty="0">
                <a:latin typeface="QuaySansITCPro-Medium"/>
              </a:rPr>
              <a:t>These include job related injuries and disease of workers; death or disability of key employees; group life and health and retirement plan exposures; and violation of federal and state laws and regulations.</a:t>
            </a:r>
          </a:p>
          <a:p>
            <a:pPr algn="l">
              <a:lnSpc>
                <a:spcPct val="150000"/>
              </a:lnSpc>
            </a:pPr>
            <a:r>
              <a:rPr lang="en-US" sz="2400" b="1" i="0" u="none" strike="noStrike" baseline="0" dirty="0">
                <a:latin typeface="QuaySansITCPro-Medium"/>
              </a:rPr>
              <a:t>Foreign loss exposures.</a:t>
            </a:r>
          </a:p>
          <a:p>
            <a:pPr algn="l">
              <a:lnSpc>
                <a:spcPct val="150000"/>
              </a:lnSpc>
            </a:pPr>
            <a:r>
              <a:rPr lang="en-US" sz="2400" b="1" i="0" u="none" strike="noStrike" baseline="0" dirty="0">
                <a:latin typeface="QuaySansITCPro-Medium"/>
              </a:rPr>
              <a:t> </a:t>
            </a:r>
            <a:r>
              <a:rPr lang="en-US" sz="2400" i="0" u="none" strike="noStrike" baseline="0" dirty="0">
                <a:latin typeface="QuaySansITCPro-Medium"/>
              </a:rPr>
              <a:t>These include acts of terrorism, political risks, kidnapping of key personnel, damage to foreign plants and property, and foreign currency risks.</a:t>
            </a:r>
          </a:p>
        </p:txBody>
      </p:sp>
    </p:spTree>
    <p:extLst>
      <p:ext uri="{BB962C8B-B14F-4D97-AF65-F5344CB8AC3E}">
        <p14:creationId xmlns:p14="http://schemas.microsoft.com/office/powerpoint/2010/main" val="3297596488"/>
      </p:ext>
    </p:extLst>
  </p:cSld>
  <p:clrMapOvr>
    <a:masterClrMapping/>
  </p:clrMapOvr>
  <mc:AlternateContent xmlns:mc="http://schemas.openxmlformats.org/markup-compatibility/2006" xmlns:p14="http://schemas.microsoft.com/office/powerpoint/2010/main">
    <mc:Choice Requires="p14">
      <p:transition spd="slow" p14:dur="2000" advTm="133528"/>
    </mc:Choice>
    <mc:Fallback xmlns="">
      <p:transition spd="slow" advTm="133528"/>
    </mc:Fallback>
  </mc:AlternateContent>
  <p:extLst>
    <p:ext uri="{3A86A75C-4F4B-4683-9AE1-C65F6400EC91}">
      <p14:laserTraceLst xmlns:p14="http://schemas.microsoft.com/office/powerpoint/2010/main">
        <p14:tracePtLst>
          <p14:tracePt t="19038" x="3689350" y="6299200"/>
          <p14:tracePt t="19493" x="2940050" y="6764338"/>
          <p14:tracePt t="19499" x="2982913" y="6705600"/>
          <p14:tracePt t="19514" x="3008313" y="6654800"/>
          <p14:tracePt t="19516" x="3049588" y="6577013"/>
          <p14:tracePt t="19530" x="3092450" y="6526213"/>
          <p14:tracePt t="19546" x="3160713" y="6381750"/>
          <p14:tracePt t="19563" x="3186113" y="6272213"/>
          <p14:tracePt t="19580" x="3228975" y="6153150"/>
          <p14:tracePt t="19597" x="3236913" y="6008688"/>
          <p14:tracePt t="19613" x="3254375" y="5897563"/>
          <p14:tracePt t="19630" x="3270250" y="5829300"/>
          <p14:tracePt t="19648" x="3287713" y="5778500"/>
          <p14:tracePt t="19650" x="3305175" y="5745163"/>
          <p14:tracePt t="19664" x="3313113" y="5735638"/>
          <p14:tracePt t="19666" x="3322638" y="5727700"/>
          <p14:tracePt t="19680" x="3330575" y="5694363"/>
          <p14:tracePt t="19700" x="3338513" y="5641975"/>
          <p14:tracePt t="19713" x="3348038" y="5626100"/>
          <p14:tracePt t="19731" x="3348038" y="5608638"/>
          <p14:tracePt t="19747" x="3355975" y="5600700"/>
          <p14:tracePt t="19763" x="3363913" y="5575300"/>
          <p14:tracePt t="19780" x="3373438" y="5549900"/>
          <p14:tracePt t="19796" x="3398838" y="5489575"/>
          <p14:tracePt t="19814" x="3414713" y="5395913"/>
          <p14:tracePt t="19830" x="3467100" y="5302250"/>
          <p14:tracePt t="19846" x="3533775" y="5183188"/>
          <p14:tracePt t="19863" x="3576638" y="5124450"/>
          <p14:tracePt t="19881" x="3627438" y="5038725"/>
          <p14:tracePt t="19883" x="3652838" y="5005388"/>
          <p14:tracePt t="19898" x="3687763" y="4954588"/>
          <p14:tracePt t="19900" x="3738563" y="4878388"/>
          <p14:tracePt t="19913" x="3771900" y="4827588"/>
          <p14:tracePt t="19915" x="3806825" y="4775200"/>
          <p14:tracePt t="19930" x="3848100" y="4716463"/>
          <p14:tracePt t="19947" x="3951288" y="4572000"/>
          <p14:tracePt t="19963" x="4002088" y="4513263"/>
          <p14:tracePt t="19980" x="4044950" y="4470400"/>
          <p14:tracePt t="19997" x="4111625" y="4368800"/>
          <p14:tracePt t="20013" x="4146550" y="4308475"/>
          <p14:tracePt t="20031" x="4171950" y="4265613"/>
          <p14:tracePt t="20047" x="4179888" y="4232275"/>
          <p14:tracePt t="20063" x="4187825" y="4232275"/>
          <p14:tracePt t="20546" x="4187825" y="4224338"/>
          <p14:tracePt t="20570" x="4187825" y="4214813"/>
          <p14:tracePt t="20577" x="4179888" y="4224338"/>
          <p14:tracePt t="20586" x="4162425" y="4232275"/>
          <p14:tracePt t="20596" x="4146550" y="4249738"/>
          <p14:tracePt t="20613" x="4111625" y="4265613"/>
          <p14:tracePt t="20631" x="4086225" y="4283075"/>
          <p14:tracePt t="20647" x="4078288" y="4300538"/>
          <p14:tracePt t="20673" x="4070350" y="4325938"/>
          <p14:tracePt t="20754" x="4060825" y="4333875"/>
          <p14:tracePt t="20777" x="4060825" y="4341813"/>
          <p14:tracePt t="23267" x="4060825" y="4351338"/>
          <p14:tracePt t="23282" x="4060825" y="4359275"/>
          <p14:tracePt t="23401" x="4060825" y="4368800"/>
          <p14:tracePt t="23418" x="4086225" y="4368800"/>
          <p14:tracePt t="23425" x="4095750" y="4368800"/>
          <p14:tracePt t="23434" x="4121150" y="4368800"/>
          <p14:tracePt t="23445" x="4154488" y="4359275"/>
          <p14:tracePt t="23462" x="4187825" y="4341813"/>
          <p14:tracePt t="23479" x="4222750" y="4316413"/>
          <p14:tracePt t="23495" x="4240213" y="4316413"/>
          <p14:tracePt t="23513" x="4265613" y="4300538"/>
          <p14:tracePt t="23515" x="4281488" y="4283075"/>
          <p14:tracePt t="23529" x="4306888" y="4265613"/>
          <p14:tracePt t="23531" x="4316413" y="4265613"/>
          <p14:tracePt t="23546" x="4341813" y="4240213"/>
          <p14:tracePt t="23547" x="4367213" y="4224338"/>
          <p14:tracePt t="23562" x="4425950" y="4189413"/>
          <p14:tracePt t="23579" x="4460875" y="4164013"/>
          <p14:tracePt t="23595" x="4519613" y="4138613"/>
          <p14:tracePt t="23611" x="4587875" y="4105275"/>
          <p14:tracePt t="23629" x="4638675" y="4087813"/>
          <p14:tracePt t="23645" x="4699000" y="4062413"/>
          <p14:tracePt t="23661" x="4757738" y="4037013"/>
          <p14:tracePt t="23678" x="4783138" y="4027488"/>
          <p14:tracePt t="23696" x="4800600" y="4019550"/>
          <p14:tracePt t="23712" x="4818063" y="4002088"/>
          <p14:tracePt t="23714" x="4833938" y="3994150"/>
          <p14:tracePt t="23730" x="4843463" y="3994150"/>
          <p14:tracePt t="23745" x="4851400" y="3994150"/>
          <p14:tracePt t="23761" x="4859338" y="3994150"/>
          <p14:tracePt t="23763" x="4876800" y="3986213"/>
          <p14:tracePt t="23786" x="4884738" y="3968750"/>
          <p14:tracePt t="23802" x="4894263" y="3968750"/>
          <p14:tracePt t="23812" x="4902200" y="3960813"/>
          <p14:tracePt t="24186" x="4902200" y="3968750"/>
          <p14:tracePt t="24194" x="4884738" y="3976688"/>
          <p14:tracePt t="24210" x="4868863" y="3986213"/>
          <p14:tracePt t="24218" x="4851400" y="3994150"/>
          <p14:tracePt t="24228" x="4843463" y="4002088"/>
          <p14:tracePt t="24245" x="4833938" y="4019550"/>
          <p14:tracePt t="24262" x="4818063" y="4019550"/>
          <p14:tracePt t="24279" x="4818063" y="4027488"/>
          <p14:tracePt t="24295" x="4808538" y="4037013"/>
          <p14:tracePt t="24450" x="4800600" y="4037013"/>
          <p14:tracePt t="24642" x="4791075" y="4044950"/>
          <p14:tracePt t="24980" x="4791075" y="4052888"/>
          <p14:tracePt t="34298" x="4783138" y="4062413"/>
          <p14:tracePt t="34306" x="4765675" y="4062413"/>
          <p14:tracePt t="34314" x="4714875" y="4087813"/>
          <p14:tracePt t="34323" x="4664075" y="4113213"/>
          <p14:tracePt t="34341" x="4511675" y="4156075"/>
          <p14:tracePt t="34357" x="4281488" y="4232275"/>
          <p14:tracePt t="34373" x="4027488" y="4300538"/>
          <p14:tracePt t="34391" x="3832225" y="4333875"/>
          <p14:tracePt t="34408" x="3771900" y="4341813"/>
          <p14:tracePt t="34424" x="3729038" y="4341813"/>
          <p14:tracePt t="34440" x="3713163" y="4333875"/>
          <p14:tracePt t="34514" x="3678238" y="4316413"/>
          <p14:tracePt t="34522" x="3636963" y="4291013"/>
          <p14:tracePt t="34530" x="3594100" y="4275138"/>
          <p14:tracePt t="34540" x="3543300" y="4240213"/>
          <p14:tracePt t="34557" x="3492500" y="4224338"/>
          <p14:tracePt t="34594" x="3482975" y="4214813"/>
          <p14:tracePt t="34601" x="3449638" y="4214813"/>
          <p14:tracePt t="34608" x="3398838" y="4224338"/>
          <p14:tracePt t="34624" x="3348038" y="4232275"/>
          <p14:tracePt t="34640" x="3348038" y="4240213"/>
          <p14:tracePt t="34657" x="3355975" y="4257675"/>
          <p14:tracePt t="34659" x="3389313" y="4257675"/>
          <p14:tracePt t="34674" x="3424238" y="4257675"/>
          <p14:tracePt t="34676" x="3441700" y="4257675"/>
          <p14:tracePt t="34691" x="3475038" y="4257675"/>
          <p14:tracePt t="34708" x="3475038" y="4214813"/>
          <p14:tracePt t="34725" x="3475038" y="4113213"/>
          <p14:tracePt t="34741" x="3467100" y="4027488"/>
          <p14:tracePt t="34757" x="3467100" y="3976688"/>
          <p14:tracePt t="34773" x="3467100" y="3951288"/>
          <p14:tracePt t="34790" x="3467100" y="3917950"/>
          <p14:tracePt t="34807" x="3517900" y="3832225"/>
          <p14:tracePt t="34823" x="3602038" y="3722688"/>
          <p14:tracePt t="34841" x="3713163" y="3646488"/>
          <p14:tracePt t="34842" x="3746500" y="3619500"/>
          <p14:tracePt t="34857" x="3797300" y="3603625"/>
          <p14:tracePt t="34859" x="3822700" y="3578225"/>
          <p14:tracePt t="34873" x="3857625" y="3560763"/>
          <p14:tracePt t="34875" x="3873500" y="3552825"/>
          <p14:tracePt t="34891" x="3900488" y="3517900"/>
          <p14:tracePt t="34908" x="3925888" y="3492500"/>
          <p14:tracePt t="34924" x="3959225" y="3449638"/>
          <p14:tracePt t="34940" x="3976688" y="3424238"/>
          <p14:tracePt t="34956" x="3976688" y="3408363"/>
          <p14:tracePt t="34993" x="3976688" y="3398838"/>
          <p14:tracePt t="35009" x="3976688" y="3382963"/>
          <p14:tracePt t="35017" x="3941763" y="3355975"/>
          <p14:tracePt t="35025" x="3865563" y="3330575"/>
          <p14:tracePt t="35040" x="3763963" y="3314700"/>
          <p14:tracePt t="35057" x="3559175" y="3254375"/>
          <p14:tracePt t="35058" x="3414713" y="3246438"/>
          <p14:tracePt t="35073" x="3287713" y="3228975"/>
          <p14:tracePt t="35075" x="3143250" y="3211513"/>
          <p14:tracePt t="35090" x="2879725" y="3186113"/>
          <p14:tracePt t="35107" x="2616200" y="3135313"/>
          <p14:tracePt t="35123" x="2420938" y="3119438"/>
          <p14:tracePt t="35140" x="2268538" y="3084513"/>
          <p14:tracePt t="35157" x="2192338" y="3076575"/>
          <p14:tracePt t="35174" x="2157413" y="3076575"/>
          <p14:tracePt t="35191" x="2124075" y="3076575"/>
          <p14:tracePt t="35193" x="2116138" y="3076575"/>
          <p14:tracePt t="35206" x="2098675" y="3076575"/>
          <p14:tracePt t="35223" x="2038350" y="3101975"/>
          <p14:tracePt t="35240" x="1997075" y="3127375"/>
          <p14:tracePt t="35256" x="1903413" y="3160713"/>
          <p14:tracePt t="35274" x="1776413" y="3211513"/>
          <p14:tracePt t="35275" x="1749425" y="3221038"/>
          <p14:tracePt t="35289" x="1708150" y="3238500"/>
          <p14:tracePt t="35306" x="1606550" y="3279775"/>
          <p14:tracePt t="35323" x="1512888" y="3330575"/>
          <p14:tracePt t="35340" x="1462088" y="3355975"/>
          <p14:tracePt t="35357" x="1376363" y="3390900"/>
          <p14:tracePt t="35373" x="1274763" y="3433763"/>
          <p14:tracePt t="35390" x="1130300" y="3492500"/>
          <p14:tracePt t="35407" x="976313" y="3560763"/>
          <p14:tracePt t="35424" x="858838" y="3611563"/>
          <p14:tracePt t="35439" x="755650" y="3679825"/>
          <p14:tracePt t="35457" x="696913" y="3748088"/>
          <p14:tracePt t="35458" x="654050" y="3773488"/>
          <p14:tracePt t="35473" x="628650" y="3798888"/>
          <p14:tracePt t="35475" x="620713" y="3824288"/>
          <p14:tracePt t="35490" x="620713" y="3841750"/>
          <p14:tracePt t="35491" x="611188" y="3892550"/>
          <p14:tracePt t="35507" x="577850" y="3994150"/>
          <p14:tracePt t="35522" x="577850" y="4095750"/>
          <p14:tracePt t="35540" x="569913" y="4214813"/>
          <p14:tracePt t="35558" x="569913" y="4316413"/>
          <p14:tracePt t="35573" x="569913" y="4419600"/>
          <p14:tracePt t="35590" x="603250" y="4503738"/>
          <p14:tracePt t="35607" x="661988" y="4622800"/>
          <p14:tracePt t="35623" x="730250" y="4724400"/>
          <p14:tracePt t="35640" x="815975" y="4843463"/>
          <p14:tracePt t="35657" x="925513" y="4946650"/>
          <p14:tracePt t="35673" x="1120775" y="5038725"/>
          <p14:tracePt t="35675" x="1257300" y="5099050"/>
          <p14:tracePt t="35690" x="1444625" y="5149850"/>
          <p14:tracePt t="35692" x="1665288" y="5200650"/>
          <p14:tracePt t="35706" x="2149475" y="5243513"/>
          <p14:tracePt t="35724" x="2676525" y="5327650"/>
          <p14:tracePt t="35739" x="3135313" y="5387975"/>
          <p14:tracePt t="35756" x="3467100" y="5387975"/>
          <p14:tracePt t="35773" x="3721100" y="5387975"/>
          <p14:tracePt t="35789" x="3967163" y="5327650"/>
          <p14:tracePt t="35806" x="4111625" y="5226050"/>
          <p14:tracePt t="35822" x="4230688" y="5106988"/>
          <p14:tracePt t="35839" x="4324350" y="4997450"/>
          <p14:tracePt t="35857" x="4392613" y="4894263"/>
          <p14:tracePt t="35860" x="4418013" y="4852988"/>
          <p14:tracePt t="35874" x="4486275" y="4733925"/>
          <p14:tracePt t="35892" x="4519613" y="4622800"/>
          <p14:tracePt t="35906" x="4554538" y="4513263"/>
          <p14:tracePt t="35923" x="4587875" y="4427538"/>
          <p14:tracePt t="35940" x="4613275" y="4359275"/>
          <p14:tracePt t="35956" x="4621213" y="4333875"/>
          <p14:tracePt t="35972" x="4621213" y="4325938"/>
          <p14:tracePt t="35989" x="4621213" y="4291013"/>
          <p14:tracePt t="36006" x="4621213" y="4257675"/>
          <p14:tracePt t="36022" x="4621213" y="4214813"/>
          <p14:tracePt t="36042" x="4570413" y="4095750"/>
          <p14:tracePt t="36058" x="4503738" y="4037013"/>
          <p14:tracePt t="36074" x="4460875" y="3986213"/>
          <p14:tracePt t="36090" x="4435475" y="3968750"/>
          <p14:tracePt t="36092" x="4410075" y="3951288"/>
          <p14:tracePt t="36106" x="4341813" y="3908425"/>
          <p14:tracePt t="36123" x="4265613" y="3875088"/>
          <p14:tracePt t="36139" x="4248150" y="3857625"/>
          <p14:tracePt t="36156" x="4222750" y="3849688"/>
          <p14:tracePt t="36173" x="4197350" y="3841750"/>
          <p14:tracePt t="36189" x="4187825" y="3832225"/>
          <p14:tracePt t="36207" x="4162425" y="3824288"/>
          <p14:tracePt t="36209" x="4154488" y="3824288"/>
          <p14:tracePt t="36222" x="4146550" y="3816350"/>
          <p14:tracePt t="36239" x="4137025" y="3816350"/>
          <p14:tracePt t="36256" x="4103688" y="3798888"/>
          <p14:tracePt t="36257" x="4095750" y="3798888"/>
          <p14:tracePt t="36282" x="4086225" y="3790950"/>
          <p14:tracePt t="36298" x="4086225" y="3781425"/>
          <p14:tracePt t="36522" x="4078288" y="3781425"/>
          <p14:tracePt t="36538" x="4060825" y="3773488"/>
          <p14:tracePt t="36618" x="4052888" y="3773488"/>
          <p14:tracePt t="36633" x="4044950" y="3773488"/>
          <p14:tracePt t="36657" x="4035425" y="3773488"/>
          <p14:tracePt t="36675" x="4027488" y="3773488"/>
          <p14:tracePt t="36690" x="4017963" y="3781425"/>
          <p14:tracePt t="36713" x="4010025" y="3781425"/>
          <p14:tracePt t="36721" x="4002088" y="3790950"/>
          <p14:tracePt t="36729" x="3992563" y="3790950"/>
          <p14:tracePt t="36753" x="3992563" y="3798888"/>
          <p14:tracePt t="36761" x="3984625" y="3798888"/>
          <p14:tracePt t="36772" x="3976688" y="3806825"/>
          <p14:tracePt t="36788" x="3967163" y="3816350"/>
          <p14:tracePt t="36806" x="3933825" y="3832225"/>
          <p14:tracePt t="36822" x="3908425" y="3849688"/>
          <p14:tracePt t="36839" x="3873500" y="3867150"/>
          <p14:tracePt t="36856" x="3865563" y="3883025"/>
          <p14:tracePt t="36874" x="3857625" y="3892550"/>
          <p14:tracePt t="38633" x="3840163" y="3908425"/>
          <p14:tracePt t="38642" x="3840163" y="3925888"/>
          <p14:tracePt t="38656" x="3832225" y="3925888"/>
          <p14:tracePt t="38674" x="3832225" y="3935413"/>
          <p14:tracePt t="38675" x="3822700" y="3943350"/>
          <p14:tracePt t="38691" x="3822700" y="3951288"/>
          <p14:tracePt t="38705" x="3822700" y="3960813"/>
          <p14:tracePt t="38723" x="3822700" y="3968750"/>
          <p14:tracePt t="38769" x="3814763" y="3976688"/>
          <p14:tracePt t="38778" x="3806825" y="3986213"/>
          <p14:tracePt t="38818" x="3806825" y="3994150"/>
          <p14:tracePt t="38825" x="3806825" y="4002088"/>
          <p14:tracePt t="38850" x="3806825" y="4011613"/>
          <p14:tracePt t="38857" x="3797300" y="4019550"/>
          <p14:tracePt t="38874" x="3797300" y="4027488"/>
          <p14:tracePt t="38889" x="3789363" y="4037013"/>
          <p14:tracePt t="39226" x="3789363" y="4044950"/>
          <p14:tracePt t="39234" x="3789363" y="4052888"/>
          <p14:tracePt t="39257" x="3781425" y="4052888"/>
          <p14:tracePt t="39634" x="3771900" y="4062413"/>
          <p14:tracePt t="39642" x="3763963" y="4070350"/>
          <p14:tracePt t="39657" x="3763963" y="4079875"/>
          <p14:tracePt t="39674" x="3763963" y="4087813"/>
          <p14:tracePt t="39690" x="3763963" y="4095750"/>
          <p14:tracePt t="39770" x="3756025" y="4095750"/>
          <p14:tracePt t="39778" x="3746500" y="4105275"/>
          <p14:tracePt t="39788" x="3738563" y="4121150"/>
          <p14:tracePt t="39809" x="3738563" y="4138613"/>
          <p14:tracePt t="39821" x="3729038" y="4156075"/>
          <p14:tracePt t="39838" x="3729038" y="4171950"/>
          <p14:tracePt t="39854" x="3713163" y="4189413"/>
          <p14:tracePt t="39871" x="3703638" y="4197350"/>
          <p14:tracePt t="39887" x="3703638" y="4224338"/>
          <p14:tracePt t="39905" x="3703638" y="4232275"/>
          <p14:tracePt t="39906" x="3695700" y="4249738"/>
          <p14:tracePt t="39922" x="3695700" y="4257675"/>
          <p14:tracePt t="39938" x="3695700" y="4265613"/>
          <p14:tracePt t="39954" x="3695700" y="4291013"/>
          <p14:tracePt t="39977" x="3695700" y="4308475"/>
          <p14:tracePt t="40017" x="3695700" y="4316413"/>
          <p14:tracePt t="40025" x="3695700" y="4325938"/>
          <p14:tracePt t="40038" x="3695700" y="4333875"/>
          <p14:tracePt t="40054" x="3695700" y="4351338"/>
          <p14:tracePt t="40056" x="3695700" y="4368800"/>
          <p14:tracePt t="40071" x="3695700" y="4384675"/>
          <p14:tracePt t="40073" x="3695700" y="4402138"/>
          <p14:tracePt t="40088" x="3695700" y="4427538"/>
          <p14:tracePt t="40105" x="3695700" y="4486275"/>
          <p14:tracePt t="40107" x="3695700" y="4503738"/>
          <p14:tracePt t="40121" x="3695700" y="4538663"/>
          <p14:tracePt t="40122" x="3713163" y="4579938"/>
          <p14:tracePt t="40137" x="3713163" y="4589463"/>
          <p14:tracePt t="40154" x="3713163" y="4622800"/>
          <p14:tracePt t="40170" x="3713163" y="4640263"/>
          <p14:tracePt t="40188" x="3721100" y="4648200"/>
          <p14:tracePt t="40409" x="3729038" y="4657725"/>
          <p14:tracePt t="40441" x="3729038" y="4665663"/>
          <p14:tracePt t="40465" x="3738563" y="4673600"/>
          <p14:tracePt t="40498" x="3738563" y="4699000"/>
          <p14:tracePt t="40506" x="3738563" y="4708525"/>
          <p14:tracePt t="40513" x="3738563" y="4716463"/>
          <p14:tracePt t="40522" x="3738563" y="4733925"/>
          <p14:tracePt t="40538" x="3738563" y="4741863"/>
          <p14:tracePt t="40540" x="3738563" y="4749800"/>
          <p14:tracePt t="40554" x="3738563" y="4775200"/>
          <p14:tracePt t="40575" x="3738563" y="4792663"/>
          <p14:tracePt t="40593" x="3738563" y="4802188"/>
          <p14:tracePt t="40706" x="3738563" y="4810125"/>
          <p14:tracePt t="40722" x="3738563" y="4827588"/>
          <p14:tracePt t="40756" x="3738563" y="4835525"/>
          <p14:tracePt t="41178" x="3746500" y="4835525"/>
          <p14:tracePt t="41242" x="3746500" y="4843463"/>
          <p14:tracePt t="41257" x="3756025" y="4860925"/>
          <p14:tracePt t="41298" x="3756025" y="4868863"/>
          <p14:tracePt t="41466" x="3756025" y="4878388"/>
          <p14:tracePt t="49138" x="3756025" y="4886325"/>
          <p14:tracePt t="132106" x="3695700" y="4886325"/>
          <p14:tracePt t="132115" x="3568700" y="4878388"/>
          <p14:tracePt t="132122" x="3355975" y="4802188"/>
          <p14:tracePt t="132129" x="3152775" y="4741863"/>
          <p14:tracePt t="132146" x="2838450" y="4665663"/>
          <p14:tracePt t="132163" x="2701925" y="4614863"/>
          <p14:tracePt t="132180" x="2608263" y="4579938"/>
          <p14:tracePt t="132197" x="2565400" y="4572000"/>
          <p14:tracePt t="132218" x="2565400" y="4564063"/>
          <p14:tracePt t="132299" x="2557463" y="4554538"/>
          <p14:tracePt t="132305" x="2540000" y="4546600"/>
          <p14:tracePt t="132315" x="2481263" y="4538663"/>
          <p14:tracePt t="132330" x="2387600" y="4503738"/>
          <p14:tracePt t="132347" x="2336800" y="4486275"/>
          <p14:tracePt t="132363" x="2327275" y="4486275"/>
          <p14:tracePt t="132380" x="2327275" y="4460875"/>
          <p14:tracePt t="132397" x="2327275" y="4325938"/>
          <p14:tracePt t="132413" x="2344738" y="4002088"/>
          <p14:tracePt t="132430" x="2344738" y="3221038"/>
          <p14:tracePt t="132448" x="2217738" y="2328863"/>
          <p14:tracePt t="132466" x="1801813" y="993775"/>
          <p14:tracePt t="132481" x="1682750" y="722313"/>
          <p14:tracePt t="132482" x="1597025" y="458788"/>
          <p14:tracePt t="132498" x="1520825" y="203200"/>
          <p14:tracePt t="132500" x="1462088" y="25400"/>
          <p14:tracePt t="133528" x="1776413" y="177800"/>
          <p14:tracePt t="133528" x="2208213" y="288925"/>
          <p14:tracePt t="133528" x="3414713" y="636588"/>
          <p14:tracePt t="133528" x="4699000" y="960438"/>
          <p14:tracePt t="133528" x="5811838" y="1241425"/>
          <p14:tracePt t="133528" x="6704013" y="1376363"/>
          <p14:tracePt t="133528" x="7596188" y="1470025"/>
          <p14:tracePt t="133528" x="8250238" y="1520825"/>
          <p14:tracePt t="133528" x="8972550" y="1520825"/>
          <p14:tracePt t="133528" x="9575800" y="1520825"/>
          <p14:tracePt t="133528" x="10212388" y="1520825"/>
          <p14:tracePt t="133528" x="10645775" y="1520825"/>
          <p14:tracePt t="133528" x="11028363" y="1520825"/>
          <p14:tracePt t="133528" x="11410950" y="1520825"/>
          <p14:tracePt t="133528" x="11690350" y="1436688"/>
          <p14:tracePt t="133528" x="11895138" y="1376363"/>
          <p14:tracePt t="133528" x="12123738" y="1300163"/>
          <p14:tracePt t="133528" x="12123738" y="2371725"/>
          <p14:tracePt t="133528" x="12123738" y="2387600"/>
          <p14:tracePt t="133528" x="12123738" y="2397125"/>
          <p14:tracePt t="133528" x="12115800" y="2438400"/>
          <p14:tracePt t="133528" x="12090400" y="2489200"/>
          <p14:tracePt t="133528" x="12065000" y="2549525"/>
          <p14:tracePt t="133528" x="11996738" y="2643188"/>
          <p14:tracePt t="133528" x="11979275" y="2660650"/>
          <p14:tracePt t="133528" x="11953875" y="2660650"/>
          <p14:tracePt t="133528" x="11936413" y="2660650"/>
          <p14:tracePt t="133528" x="11911013" y="2668588"/>
          <p14:tracePt t="133528" x="11877675" y="2686050"/>
          <p14:tracePt t="133528" x="11826875" y="2686050"/>
          <p14:tracePt t="133528" x="11776075" y="2701925"/>
          <p14:tracePt t="133528" x="11733213" y="2719388"/>
          <p14:tracePt t="133528" x="11699875" y="2727325"/>
          <p14:tracePt t="133528" x="11639550" y="2727325"/>
          <p14:tracePt t="133528" x="11606213" y="2727325"/>
          <p14:tracePt t="133528" x="11563350" y="2727325"/>
          <p14:tracePt t="133528" x="11503025" y="2727325"/>
          <p14:tracePt t="133528" x="11461750" y="2727325"/>
          <p14:tracePt t="133528" x="11436350" y="2727325"/>
          <p14:tracePt t="133528" x="11426825" y="2727325"/>
          <p14:tracePt t="133528" x="11418888" y="2719388"/>
          <p14:tracePt t="133528" x="11418888" y="2693988"/>
          <p14:tracePt t="133528" x="11461750" y="2481263"/>
          <p14:tracePt t="133528" x="11639550" y="2082800"/>
          <p14:tracePt t="133528" x="11791950" y="1733550"/>
          <p14:tracePt t="133528" x="11979275" y="1393825"/>
        </p14:tracePtLst>
      </p14:laserTraceLst>
    </p:ext>
  </p:extLs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p:cNvSpPr txBox="1"/>
          <p:nvPr/>
        </p:nvSpPr>
        <p:spPr>
          <a:xfrm>
            <a:off x="9176424" y="6377468"/>
            <a:ext cx="2616200" cy="400110"/>
          </a:xfrm>
          <a:prstGeom prst="rect">
            <a:avLst/>
          </a:prstGeom>
          <a:noFill/>
        </p:spPr>
        <p:txBody>
          <a:bodyPr wrap="square" rtlCol="0">
            <a:spAutoFit/>
          </a:bodyPr>
          <a:lstStyle/>
          <a:p>
            <a:pPr algn="ctr"/>
            <a:r>
              <a:rPr lang="en-US" sz="2000" b="1" dirty="0"/>
              <a:t>www.midocean.ae</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grpSp>
        <p:nvGrpSpPr>
          <p:cNvPr id="7" name="Group 6">
            <a:extLst>
              <a:ext uri="{FF2B5EF4-FFF2-40B4-BE49-F238E27FC236}">
                <a16:creationId xmlns:a16="http://schemas.microsoft.com/office/drawing/2014/main" xmlns="" id="{19ADFE23-D488-A217-B33F-3C7D4083321A}"/>
              </a:ext>
            </a:extLst>
          </p:cNvPr>
          <p:cNvGrpSpPr/>
          <p:nvPr/>
        </p:nvGrpSpPr>
        <p:grpSpPr>
          <a:xfrm>
            <a:off x="2767865" y="746696"/>
            <a:ext cx="5604610" cy="732206"/>
            <a:chOff x="624740" y="1261450"/>
            <a:chExt cx="5604610" cy="732206"/>
          </a:xfrm>
        </p:grpSpPr>
        <p:sp>
          <p:nvSpPr>
            <p:cNvPr id="11" name="Rectangle 10"/>
            <p:cNvSpPr/>
            <p:nvPr/>
          </p:nvSpPr>
          <p:spPr>
            <a:xfrm>
              <a:off x="624740" y="1263262"/>
              <a:ext cx="5604610" cy="730394"/>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3" name="TextBox 2">
              <a:extLst>
                <a:ext uri="{FF2B5EF4-FFF2-40B4-BE49-F238E27FC236}">
                  <a16:creationId xmlns:a16="http://schemas.microsoft.com/office/drawing/2014/main" xmlns="" id="{8C9C6905-96B6-3DD2-F43C-9F4FB4B473D7}"/>
                </a:ext>
              </a:extLst>
            </p:cNvPr>
            <p:cNvSpPr txBox="1"/>
            <p:nvPr/>
          </p:nvSpPr>
          <p:spPr>
            <a:xfrm>
              <a:off x="695324" y="1261450"/>
              <a:ext cx="5534025" cy="707886"/>
            </a:xfrm>
            <a:prstGeom prst="rect">
              <a:avLst/>
            </a:prstGeom>
            <a:noFill/>
          </p:spPr>
          <p:txBody>
            <a:bodyPr wrap="square" rtlCol="0">
              <a:spAutoFit/>
            </a:bodyPr>
            <a:lstStyle/>
            <a:p>
              <a:pPr algn="ctr"/>
              <a:r>
                <a:rPr lang="en-US" sz="4000" b="1" dirty="0">
                  <a:solidFill>
                    <a:schemeClr val="bg1"/>
                  </a:solidFill>
                  <a:latin typeface="Alexandria" charset="0"/>
                </a:rPr>
                <a:t>Classification of Risk</a:t>
              </a:r>
            </a:p>
          </p:txBody>
        </p:sp>
      </p:grpSp>
      <p:sp>
        <p:nvSpPr>
          <p:cNvPr id="14" name="TextBox 13">
            <a:extLst>
              <a:ext uri="{FF2B5EF4-FFF2-40B4-BE49-F238E27FC236}">
                <a16:creationId xmlns:a16="http://schemas.microsoft.com/office/drawing/2014/main" xmlns="" id="{87257550-6B76-0921-6F03-193A15BDE0F1}"/>
              </a:ext>
            </a:extLst>
          </p:cNvPr>
          <p:cNvSpPr txBox="1"/>
          <p:nvPr/>
        </p:nvSpPr>
        <p:spPr>
          <a:xfrm>
            <a:off x="197236" y="1556468"/>
            <a:ext cx="11797528" cy="5021055"/>
          </a:xfrm>
          <a:prstGeom prst="rect">
            <a:avLst/>
          </a:prstGeom>
          <a:noFill/>
        </p:spPr>
        <p:txBody>
          <a:bodyPr wrap="square">
            <a:spAutoFit/>
          </a:bodyPr>
          <a:lstStyle/>
          <a:p>
            <a:pPr algn="l">
              <a:lnSpc>
                <a:spcPct val="150000"/>
              </a:lnSpc>
            </a:pPr>
            <a:r>
              <a:rPr lang="en-US" sz="2400" b="1" i="0" u="none" strike="noStrike" baseline="0" dirty="0">
                <a:latin typeface="QuaySansITCPro-Medium"/>
              </a:rPr>
              <a:t>Intangible property exposures:</a:t>
            </a:r>
          </a:p>
          <a:p>
            <a:pPr algn="l">
              <a:lnSpc>
                <a:spcPct val="150000"/>
              </a:lnSpc>
            </a:pPr>
            <a:r>
              <a:rPr lang="en-US" sz="2400" i="0" u="none" strike="noStrike" baseline="0" dirty="0">
                <a:latin typeface="QuaySansITCPro-Medium"/>
              </a:rPr>
              <a:t> These include damage to the market reputation and public image of the company, the loss of goodwill, and loss of intellectual property. For many companies, the value of intangible property is greater than the value of tangible property.</a:t>
            </a:r>
          </a:p>
          <a:p>
            <a:pPr algn="l">
              <a:lnSpc>
                <a:spcPct val="150000"/>
              </a:lnSpc>
            </a:pPr>
            <a:r>
              <a:rPr lang="en-US" sz="2400" b="1" i="0" u="none" strike="noStrike" baseline="0" dirty="0">
                <a:latin typeface="QuaySansITCPro-Medium"/>
              </a:rPr>
              <a:t>Government exposures</a:t>
            </a:r>
            <a:r>
              <a:rPr lang="en-US" sz="2400" i="0" u="none" strike="noStrike" baseline="0" dirty="0">
                <a:latin typeface="QuaySansITCPro-Medium"/>
              </a:rPr>
              <a:t>:</a:t>
            </a:r>
          </a:p>
          <a:p>
            <a:pPr algn="l">
              <a:lnSpc>
                <a:spcPct val="150000"/>
              </a:lnSpc>
            </a:pPr>
            <a:r>
              <a:rPr lang="en-US" sz="2400" i="0" u="none" strike="noStrike" baseline="0" dirty="0">
                <a:latin typeface="QuaySansITCPro-Medium"/>
              </a:rPr>
              <a:t> Federal and state governments may pass laws and regulations that have a significant financial impact on the company. Examples include laws that increase safety standards, laws that require reduction in plant emissions and contamination, and new laws to protect the environment that increase the cost of doing business.</a:t>
            </a:r>
          </a:p>
        </p:txBody>
      </p:sp>
    </p:spTree>
    <p:extLst>
      <p:ext uri="{BB962C8B-B14F-4D97-AF65-F5344CB8AC3E}">
        <p14:creationId xmlns:p14="http://schemas.microsoft.com/office/powerpoint/2010/main" val="1713224688"/>
      </p:ext>
    </p:extLst>
  </p:cSld>
  <p:clrMapOvr>
    <a:masterClrMapping/>
  </p:clrMapOvr>
  <mc:AlternateContent xmlns:mc="http://schemas.openxmlformats.org/markup-compatibility/2006" xmlns:p14="http://schemas.microsoft.com/office/powerpoint/2010/main">
    <mc:Choice Requires="p14">
      <p:transition spd="slow" p14:dur="2000" advTm="233031"/>
    </mc:Choice>
    <mc:Fallback xmlns="">
      <p:transition spd="slow" advTm="233031"/>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p:cNvSpPr txBox="1"/>
          <p:nvPr/>
        </p:nvSpPr>
        <p:spPr>
          <a:xfrm>
            <a:off x="9176424" y="6377468"/>
            <a:ext cx="2616200" cy="400110"/>
          </a:xfrm>
          <a:prstGeom prst="rect">
            <a:avLst/>
          </a:prstGeom>
          <a:noFill/>
        </p:spPr>
        <p:txBody>
          <a:bodyPr wrap="square" rtlCol="0">
            <a:spAutoFit/>
          </a:bodyPr>
          <a:lstStyle/>
          <a:p>
            <a:pPr algn="ctr"/>
            <a:r>
              <a:rPr lang="en-US" sz="2000" b="1" dirty="0"/>
              <a:t>www.midocean.ae</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grpSp>
        <p:nvGrpSpPr>
          <p:cNvPr id="7" name="Group 6">
            <a:extLst>
              <a:ext uri="{FF2B5EF4-FFF2-40B4-BE49-F238E27FC236}">
                <a16:creationId xmlns:a16="http://schemas.microsoft.com/office/drawing/2014/main" xmlns="" id="{19ADFE23-D488-A217-B33F-3C7D4083321A}"/>
              </a:ext>
            </a:extLst>
          </p:cNvPr>
          <p:cNvGrpSpPr/>
          <p:nvPr/>
        </p:nvGrpSpPr>
        <p:grpSpPr>
          <a:xfrm>
            <a:off x="2767865" y="746696"/>
            <a:ext cx="5604610" cy="732206"/>
            <a:chOff x="624740" y="1261450"/>
            <a:chExt cx="5604610" cy="732206"/>
          </a:xfrm>
        </p:grpSpPr>
        <p:sp>
          <p:nvSpPr>
            <p:cNvPr id="11" name="Rectangle 10"/>
            <p:cNvSpPr/>
            <p:nvPr/>
          </p:nvSpPr>
          <p:spPr>
            <a:xfrm>
              <a:off x="624740" y="1263262"/>
              <a:ext cx="5604610" cy="730394"/>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3" name="TextBox 2">
              <a:extLst>
                <a:ext uri="{FF2B5EF4-FFF2-40B4-BE49-F238E27FC236}">
                  <a16:creationId xmlns:a16="http://schemas.microsoft.com/office/drawing/2014/main" xmlns="" id="{8C9C6905-96B6-3DD2-F43C-9F4FB4B473D7}"/>
                </a:ext>
              </a:extLst>
            </p:cNvPr>
            <p:cNvSpPr txBox="1"/>
            <p:nvPr/>
          </p:nvSpPr>
          <p:spPr>
            <a:xfrm>
              <a:off x="695324" y="1261450"/>
              <a:ext cx="5534025" cy="707886"/>
            </a:xfrm>
            <a:prstGeom prst="rect">
              <a:avLst/>
            </a:prstGeom>
            <a:noFill/>
          </p:spPr>
          <p:txBody>
            <a:bodyPr wrap="square" rtlCol="0">
              <a:spAutoFit/>
            </a:bodyPr>
            <a:lstStyle/>
            <a:p>
              <a:pPr algn="ctr"/>
              <a:r>
                <a:rPr lang="en-US" sz="4000" b="1" dirty="0">
                  <a:solidFill>
                    <a:schemeClr val="bg1"/>
                  </a:solidFill>
                  <a:latin typeface="Alexandria" charset="0"/>
                </a:rPr>
                <a:t>Burden of Risk on Society</a:t>
              </a:r>
            </a:p>
          </p:txBody>
        </p:sp>
      </p:grpSp>
      <p:sp>
        <p:nvSpPr>
          <p:cNvPr id="14" name="TextBox 13">
            <a:extLst>
              <a:ext uri="{FF2B5EF4-FFF2-40B4-BE49-F238E27FC236}">
                <a16:creationId xmlns:a16="http://schemas.microsoft.com/office/drawing/2014/main" xmlns="" id="{87257550-6B76-0921-6F03-193A15BDE0F1}"/>
              </a:ext>
            </a:extLst>
          </p:cNvPr>
          <p:cNvSpPr txBox="1"/>
          <p:nvPr/>
        </p:nvSpPr>
        <p:spPr>
          <a:xfrm>
            <a:off x="197236" y="1556468"/>
            <a:ext cx="11797528" cy="5021055"/>
          </a:xfrm>
          <a:prstGeom prst="rect">
            <a:avLst/>
          </a:prstGeom>
          <a:noFill/>
        </p:spPr>
        <p:txBody>
          <a:bodyPr wrap="square">
            <a:spAutoFit/>
          </a:bodyPr>
          <a:lstStyle/>
          <a:p>
            <a:pPr algn="l">
              <a:lnSpc>
                <a:spcPct val="150000"/>
              </a:lnSpc>
            </a:pPr>
            <a:r>
              <a:rPr lang="en-US" sz="2400" i="0" u="none" strike="noStrike" baseline="0" dirty="0">
                <a:latin typeface="QuaySansITCPro-Medium"/>
              </a:rPr>
              <a:t>The presence of risk results in certain undesirable social and economic effects. Risk entails three major burdens on society:</a:t>
            </a:r>
          </a:p>
          <a:p>
            <a:pPr marL="342900" indent="-342900" algn="l">
              <a:lnSpc>
                <a:spcPct val="150000"/>
              </a:lnSpc>
              <a:buFontTx/>
              <a:buChar char="-"/>
            </a:pPr>
            <a:r>
              <a:rPr lang="en-US" sz="2400" dirty="0">
                <a:latin typeface="QuaySansITCPro-Medium"/>
              </a:rPr>
              <a:t>The size of an emergency fund must be increased.</a:t>
            </a:r>
          </a:p>
          <a:p>
            <a:pPr marL="342900" indent="-342900" algn="l">
              <a:lnSpc>
                <a:spcPct val="150000"/>
              </a:lnSpc>
              <a:buFontTx/>
              <a:buChar char="-"/>
            </a:pPr>
            <a:r>
              <a:rPr lang="en-US" sz="2400" dirty="0">
                <a:latin typeface="QuaySansITCPro-Medium"/>
              </a:rPr>
              <a:t>Society is deprived of certain goods and services.</a:t>
            </a:r>
          </a:p>
          <a:p>
            <a:pPr marL="342900" indent="-342900" algn="l">
              <a:lnSpc>
                <a:spcPct val="150000"/>
              </a:lnSpc>
              <a:buFontTx/>
              <a:buChar char="-"/>
            </a:pPr>
            <a:r>
              <a:rPr lang="en-US" sz="2400" dirty="0">
                <a:latin typeface="QuaySansITCPro-Medium"/>
              </a:rPr>
              <a:t>Worry and fear are present.</a:t>
            </a:r>
          </a:p>
          <a:p>
            <a:pPr algn="l">
              <a:lnSpc>
                <a:spcPct val="150000"/>
              </a:lnSpc>
            </a:pPr>
            <a:r>
              <a:rPr lang="en-MY" sz="2400" b="1" i="0" u="none" strike="noStrike" baseline="0" dirty="0">
                <a:solidFill>
                  <a:schemeClr val="tx1">
                    <a:lumMod val="95000"/>
                    <a:lumOff val="5000"/>
                  </a:schemeClr>
                </a:solidFill>
                <a:latin typeface="QuaySansITCPro-Medium"/>
              </a:rPr>
              <a:t>Larger Emergency Fund:</a:t>
            </a:r>
          </a:p>
          <a:p>
            <a:pPr algn="l">
              <a:lnSpc>
                <a:spcPct val="150000"/>
              </a:lnSpc>
            </a:pPr>
            <a:r>
              <a:rPr lang="en-US" sz="2400" i="0" u="none" strike="noStrike" baseline="0" dirty="0">
                <a:solidFill>
                  <a:schemeClr val="tx1">
                    <a:lumMod val="95000"/>
                    <a:lumOff val="5000"/>
                  </a:schemeClr>
                </a:solidFill>
                <a:latin typeface="QuaySansITCPro-Medium"/>
              </a:rPr>
              <a:t>It is prudent to set aside funds for an emergency. However, in the absence of insurance, individuals and business firms would have to increase substantially the size of their emergency fund to pay for unexpected losses.</a:t>
            </a:r>
          </a:p>
        </p:txBody>
      </p:sp>
    </p:spTree>
    <p:extLst>
      <p:ext uri="{BB962C8B-B14F-4D97-AF65-F5344CB8AC3E}">
        <p14:creationId xmlns:p14="http://schemas.microsoft.com/office/powerpoint/2010/main" val="270607336"/>
      </p:ext>
    </p:extLst>
  </p:cSld>
  <p:clrMapOvr>
    <a:masterClrMapping/>
  </p:clrMapOvr>
  <mc:AlternateContent xmlns:mc="http://schemas.openxmlformats.org/markup-compatibility/2006" xmlns:p14="http://schemas.microsoft.com/office/powerpoint/2010/main">
    <mc:Choice Requires="p14">
      <p:transition spd="slow" p14:dur="2000" advTm="120416"/>
    </mc:Choice>
    <mc:Fallback xmlns="">
      <p:transition spd="slow" advTm="120416"/>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p:cNvSpPr txBox="1"/>
          <p:nvPr/>
        </p:nvSpPr>
        <p:spPr>
          <a:xfrm>
            <a:off x="9176424" y="6377468"/>
            <a:ext cx="2616200" cy="400110"/>
          </a:xfrm>
          <a:prstGeom prst="rect">
            <a:avLst/>
          </a:prstGeom>
          <a:noFill/>
        </p:spPr>
        <p:txBody>
          <a:bodyPr wrap="square" rtlCol="0">
            <a:spAutoFit/>
          </a:bodyPr>
          <a:lstStyle/>
          <a:p>
            <a:pPr algn="ctr"/>
            <a:r>
              <a:rPr lang="en-US" sz="2000" b="1" dirty="0"/>
              <a:t>www.midocean.ae</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grpSp>
        <p:nvGrpSpPr>
          <p:cNvPr id="7" name="Group 6">
            <a:extLst>
              <a:ext uri="{FF2B5EF4-FFF2-40B4-BE49-F238E27FC236}">
                <a16:creationId xmlns:a16="http://schemas.microsoft.com/office/drawing/2014/main" xmlns="" id="{19ADFE23-D488-A217-B33F-3C7D4083321A}"/>
              </a:ext>
            </a:extLst>
          </p:cNvPr>
          <p:cNvGrpSpPr/>
          <p:nvPr/>
        </p:nvGrpSpPr>
        <p:grpSpPr>
          <a:xfrm>
            <a:off x="2767865" y="746696"/>
            <a:ext cx="5604610" cy="732206"/>
            <a:chOff x="624740" y="1261450"/>
            <a:chExt cx="5604610" cy="732206"/>
          </a:xfrm>
        </p:grpSpPr>
        <p:sp>
          <p:nvSpPr>
            <p:cNvPr id="11" name="Rectangle 10"/>
            <p:cNvSpPr/>
            <p:nvPr/>
          </p:nvSpPr>
          <p:spPr>
            <a:xfrm>
              <a:off x="624740" y="1263262"/>
              <a:ext cx="5604610" cy="730394"/>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3" name="TextBox 2">
              <a:extLst>
                <a:ext uri="{FF2B5EF4-FFF2-40B4-BE49-F238E27FC236}">
                  <a16:creationId xmlns:a16="http://schemas.microsoft.com/office/drawing/2014/main" xmlns="" id="{8C9C6905-96B6-3DD2-F43C-9F4FB4B473D7}"/>
                </a:ext>
              </a:extLst>
            </p:cNvPr>
            <p:cNvSpPr txBox="1"/>
            <p:nvPr/>
          </p:nvSpPr>
          <p:spPr>
            <a:xfrm>
              <a:off x="695324" y="1261450"/>
              <a:ext cx="5534025" cy="707886"/>
            </a:xfrm>
            <a:prstGeom prst="rect">
              <a:avLst/>
            </a:prstGeom>
            <a:noFill/>
          </p:spPr>
          <p:txBody>
            <a:bodyPr wrap="square" rtlCol="0">
              <a:spAutoFit/>
            </a:bodyPr>
            <a:lstStyle/>
            <a:p>
              <a:pPr algn="ctr"/>
              <a:r>
                <a:rPr lang="en-US" sz="4000" b="1" dirty="0">
                  <a:solidFill>
                    <a:schemeClr val="bg1"/>
                  </a:solidFill>
                  <a:latin typeface="Alexandria" charset="0"/>
                </a:rPr>
                <a:t>Burden of Risk on Society</a:t>
              </a:r>
            </a:p>
          </p:txBody>
        </p:sp>
      </p:grpSp>
      <p:sp>
        <p:nvSpPr>
          <p:cNvPr id="14" name="TextBox 13">
            <a:extLst>
              <a:ext uri="{FF2B5EF4-FFF2-40B4-BE49-F238E27FC236}">
                <a16:creationId xmlns:a16="http://schemas.microsoft.com/office/drawing/2014/main" xmlns="" id="{87257550-6B76-0921-6F03-193A15BDE0F1}"/>
              </a:ext>
            </a:extLst>
          </p:cNvPr>
          <p:cNvSpPr txBox="1"/>
          <p:nvPr/>
        </p:nvSpPr>
        <p:spPr>
          <a:xfrm>
            <a:off x="197236" y="1556468"/>
            <a:ext cx="11797528" cy="2805063"/>
          </a:xfrm>
          <a:prstGeom prst="rect">
            <a:avLst/>
          </a:prstGeom>
          <a:noFill/>
        </p:spPr>
        <p:txBody>
          <a:bodyPr wrap="square">
            <a:spAutoFit/>
          </a:bodyPr>
          <a:lstStyle/>
          <a:p>
            <a:pPr algn="l">
              <a:lnSpc>
                <a:spcPct val="150000"/>
              </a:lnSpc>
            </a:pPr>
            <a:r>
              <a:rPr lang="en-US" sz="2400" b="1" i="0" u="none" strike="noStrike" baseline="0" dirty="0">
                <a:latin typeface="QuaySansITCPro-Medium"/>
              </a:rPr>
              <a:t>Loss of Certain Goods and Services: </a:t>
            </a:r>
          </a:p>
          <a:p>
            <a:pPr algn="l">
              <a:lnSpc>
                <a:spcPct val="150000"/>
              </a:lnSpc>
            </a:pPr>
            <a:r>
              <a:rPr lang="en-US" sz="2400" i="0" u="none" strike="noStrike" baseline="0" dirty="0">
                <a:latin typeface="QuaySansITCPro-Medium"/>
              </a:rPr>
              <a:t>A second burden of risk is that society is deprived of important goods and services. For example, because of the risk of a liability lawsuit, many corporations have discontinued manufacturing certain products.</a:t>
            </a:r>
          </a:p>
          <a:p>
            <a:pPr algn="l">
              <a:lnSpc>
                <a:spcPct val="150000"/>
              </a:lnSpc>
            </a:pPr>
            <a:endParaRPr lang="en-US" sz="2400" i="0" u="none" strike="noStrike" baseline="0" dirty="0">
              <a:solidFill>
                <a:schemeClr val="tx1">
                  <a:lumMod val="95000"/>
                  <a:lumOff val="5000"/>
                </a:schemeClr>
              </a:solidFill>
              <a:latin typeface="QuaySansITCPro-Medium"/>
            </a:endParaRPr>
          </a:p>
        </p:txBody>
      </p:sp>
    </p:spTree>
    <p:extLst>
      <p:ext uri="{BB962C8B-B14F-4D97-AF65-F5344CB8AC3E}">
        <p14:creationId xmlns:p14="http://schemas.microsoft.com/office/powerpoint/2010/main" val="4097810381"/>
      </p:ext>
    </p:extLst>
  </p:cSld>
  <p:clrMapOvr>
    <a:masterClrMapping/>
  </p:clrMapOvr>
  <mc:AlternateContent xmlns:mc="http://schemas.openxmlformats.org/markup-compatibility/2006" xmlns:p14="http://schemas.microsoft.com/office/powerpoint/2010/main">
    <mc:Choice Requires="p14">
      <p:transition spd="slow" p14:dur="2000" advTm="86845"/>
    </mc:Choice>
    <mc:Fallback xmlns="">
      <p:transition spd="slow" advTm="86845"/>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p:cNvSpPr txBox="1"/>
          <p:nvPr/>
        </p:nvSpPr>
        <p:spPr>
          <a:xfrm>
            <a:off x="9176424" y="6377468"/>
            <a:ext cx="2616200" cy="400110"/>
          </a:xfrm>
          <a:prstGeom prst="rect">
            <a:avLst/>
          </a:prstGeom>
          <a:noFill/>
        </p:spPr>
        <p:txBody>
          <a:bodyPr wrap="square" rtlCol="0">
            <a:spAutoFit/>
          </a:bodyPr>
          <a:lstStyle/>
          <a:p>
            <a:pPr algn="ctr"/>
            <a:r>
              <a:rPr lang="en-US" sz="2000" b="1" dirty="0"/>
              <a:t>www.midocean.ae</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grpSp>
        <p:nvGrpSpPr>
          <p:cNvPr id="7" name="Group 6">
            <a:extLst>
              <a:ext uri="{FF2B5EF4-FFF2-40B4-BE49-F238E27FC236}">
                <a16:creationId xmlns:a16="http://schemas.microsoft.com/office/drawing/2014/main" xmlns="" id="{19ADFE23-D488-A217-B33F-3C7D4083321A}"/>
              </a:ext>
            </a:extLst>
          </p:cNvPr>
          <p:cNvGrpSpPr/>
          <p:nvPr/>
        </p:nvGrpSpPr>
        <p:grpSpPr>
          <a:xfrm>
            <a:off x="2767864" y="746696"/>
            <a:ext cx="7004785" cy="1323439"/>
            <a:chOff x="624740" y="1261450"/>
            <a:chExt cx="5604610" cy="1323439"/>
          </a:xfrm>
        </p:grpSpPr>
        <p:sp>
          <p:nvSpPr>
            <p:cNvPr id="11" name="Rectangle 10"/>
            <p:cNvSpPr/>
            <p:nvPr/>
          </p:nvSpPr>
          <p:spPr>
            <a:xfrm>
              <a:off x="624740" y="1263262"/>
              <a:ext cx="5604610" cy="730394"/>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3" name="TextBox 2">
              <a:extLst>
                <a:ext uri="{FF2B5EF4-FFF2-40B4-BE49-F238E27FC236}">
                  <a16:creationId xmlns:a16="http://schemas.microsoft.com/office/drawing/2014/main" xmlns="" id="{8C9C6905-96B6-3DD2-F43C-9F4FB4B473D7}"/>
                </a:ext>
              </a:extLst>
            </p:cNvPr>
            <p:cNvSpPr txBox="1"/>
            <p:nvPr/>
          </p:nvSpPr>
          <p:spPr>
            <a:xfrm>
              <a:off x="695324" y="1261450"/>
              <a:ext cx="5534025" cy="1323439"/>
            </a:xfrm>
            <a:prstGeom prst="rect">
              <a:avLst/>
            </a:prstGeom>
            <a:noFill/>
          </p:spPr>
          <p:txBody>
            <a:bodyPr wrap="square" rtlCol="0">
              <a:spAutoFit/>
            </a:bodyPr>
            <a:lstStyle/>
            <a:p>
              <a:pPr algn="ctr"/>
              <a:r>
                <a:rPr lang="en-US" sz="4000" b="1" dirty="0">
                  <a:solidFill>
                    <a:schemeClr val="bg1"/>
                  </a:solidFill>
                  <a:latin typeface="Alexandria" charset="0"/>
                </a:rPr>
                <a:t>Techniques for Managing Risk: </a:t>
              </a:r>
            </a:p>
          </p:txBody>
        </p:sp>
      </p:grpSp>
      <p:sp>
        <p:nvSpPr>
          <p:cNvPr id="14" name="TextBox 13">
            <a:extLst>
              <a:ext uri="{FF2B5EF4-FFF2-40B4-BE49-F238E27FC236}">
                <a16:creationId xmlns:a16="http://schemas.microsoft.com/office/drawing/2014/main" xmlns="" id="{87257550-6B76-0921-6F03-193A15BDE0F1}"/>
              </a:ext>
            </a:extLst>
          </p:cNvPr>
          <p:cNvSpPr txBox="1"/>
          <p:nvPr/>
        </p:nvSpPr>
        <p:spPr>
          <a:xfrm>
            <a:off x="197236" y="1556468"/>
            <a:ext cx="11797528" cy="3359061"/>
          </a:xfrm>
          <a:prstGeom prst="rect">
            <a:avLst/>
          </a:prstGeom>
          <a:noFill/>
        </p:spPr>
        <p:txBody>
          <a:bodyPr wrap="square">
            <a:spAutoFit/>
          </a:bodyPr>
          <a:lstStyle/>
          <a:p>
            <a:pPr algn="l">
              <a:lnSpc>
                <a:spcPct val="150000"/>
              </a:lnSpc>
            </a:pPr>
            <a:r>
              <a:rPr lang="en-US" sz="2400" i="0" u="none" strike="noStrike" baseline="0" dirty="0">
                <a:latin typeface="QuaySansITCPro-Medium"/>
              </a:rPr>
              <a:t>Techniques for managing risk can be classified broadly as either risk control or risk financing. Risk control refers to techniques that reduce the frequency or severity of losses. Risk financing refers to techniques that provide for the funding of losses. Risk managers typically use a combination of techniques for treating each loss exposure..</a:t>
            </a:r>
          </a:p>
          <a:p>
            <a:pPr algn="l">
              <a:lnSpc>
                <a:spcPct val="150000"/>
              </a:lnSpc>
            </a:pPr>
            <a:endParaRPr lang="en-US" sz="2400" i="0" u="none" strike="noStrike" baseline="0" dirty="0">
              <a:latin typeface="QuaySansITCPro-Medium"/>
            </a:endParaRPr>
          </a:p>
          <a:p>
            <a:pPr algn="l">
              <a:lnSpc>
                <a:spcPct val="150000"/>
              </a:lnSpc>
            </a:pPr>
            <a:endParaRPr lang="en-US" sz="2400" i="0" u="none" strike="noStrike" baseline="0" dirty="0">
              <a:solidFill>
                <a:schemeClr val="tx1">
                  <a:lumMod val="95000"/>
                  <a:lumOff val="5000"/>
                </a:schemeClr>
              </a:solidFill>
              <a:latin typeface="QuaySansITCPro-Medium"/>
            </a:endParaRPr>
          </a:p>
        </p:txBody>
      </p:sp>
    </p:spTree>
    <p:extLst>
      <p:ext uri="{BB962C8B-B14F-4D97-AF65-F5344CB8AC3E}">
        <p14:creationId xmlns:p14="http://schemas.microsoft.com/office/powerpoint/2010/main" val="1391919964"/>
      </p:ext>
    </p:extLst>
  </p:cSld>
  <p:clrMapOvr>
    <a:masterClrMapping/>
  </p:clrMapOvr>
  <mc:AlternateContent xmlns:mc="http://schemas.openxmlformats.org/markup-compatibility/2006" xmlns:p14="http://schemas.microsoft.com/office/powerpoint/2010/main">
    <mc:Choice Requires="p14">
      <p:transition spd="slow" p14:dur="2000" advTm="63292"/>
    </mc:Choice>
    <mc:Fallback xmlns="">
      <p:transition spd="slow" advTm="63292"/>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p:cNvSpPr txBox="1"/>
          <p:nvPr/>
        </p:nvSpPr>
        <p:spPr>
          <a:xfrm>
            <a:off x="9176424" y="6377468"/>
            <a:ext cx="2616200" cy="400110"/>
          </a:xfrm>
          <a:prstGeom prst="rect">
            <a:avLst/>
          </a:prstGeom>
          <a:noFill/>
        </p:spPr>
        <p:txBody>
          <a:bodyPr wrap="square" rtlCol="0">
            <a:spAutoFit/>
          </a:bodyPr>
          <a:lstStyle/>
          <a:p>
            <a:pPr algn="ctr"/>
            <a:r>
              <a:rPr lang="en-US" sz="2000" b="1" dirty="0"/>
              <a:t>www.midocean.ae</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grpSp>
        <p:nvGrpSpPr>
          <p:cNvPr id="7" name="Group 6">
            <a:extLst>
              <a:ext uri="{FF2B5EF4-FFF2-40B4-BE49-F238E27FC236}">
                <a16:creationId xmlns:a16="http://schemas.microsoft.com/office/drawing/2014/main" xmlns="" id="{19ADFE23-D488-A217-B33F-3C7D4083321A}"/>
              </a:ext>
            </a:extLst>
          </p:cNvPr>
          <p:cNvGrpSpPr/>
          <p:nvPr/>
        </p:nvGrpSpPr>
        <p:grpSpPr>
          <a:xfrm>
            <a:off x="2767864" y="746696"/>
            <a:ext cx="7157185" cy="732206"/>
            <a:chOff x="624740" y="1261450"/>
            <a:chExt cx="5604610" cy="732206"/>
          </a:xfrm>
        </p:grpSpPr>
        <p:sp>
          <p:nvSpPr>
            <p:cNvPr id="11" name="Rectangle 10"/>
            <p:cNvSpPr/>
            <p:nvPr/>
          </p:nvSpPr>
          <p:spPr>
            <a:xfrm>
              <a:off x="624740" y="1263262"/>
              <a:ext cx="5604610" cy="730394"/>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3" name="TextBox 2">
              <a:extLst>
                <a:ext uri="{FF2B5EF4-FFF2-40B4-BE49-F238E27FC236}">
                  <a16:creationId xmlns:a16="http://schemas.microsoft.com/office/drawing/2014/main" xmlns="" id="{8C9C6905-96B6-3DD2-F43C-9F4FB4B473D7}"/>
                </a:ext>
              </a:extLst>
            </p:cNvPr>
            <p:cNvSpPr txBox="1"/>
            <p:nvPr/>
          </p:nvSpPr>
          <p:spPr>
            <a:xfrm>
              <a:off x="695324" y="1261450"/>
              <a:ext cx="5534025" cy="707886"/>
            </a:xfrm>
            <a:prstGeom prst="rect">
              <a:avLst/>
            </a:prstGeom>
            <a:noFill/>
          </p:spPr>
          <p:txBody>
            <a:bodyPr wrap="square" rtlCol="0">
              <a:spAutoFit/>
            </a:bodyPr>
            <a:lstStyle/>
            <a:p>
              <a:pPr algn="ctr"/>
              <a:r>
                <a:rPr lang="en-US" sz="4000" b="1" dirty="0">
                  <a:solidFill>
                    <a:schemeClr val="bg1"/>
                  </a:solidFill>
                  <a:latin typeface="Alexandria" charset="0"/>
                </a:rPr>
                <a:t>Techniques for Managing Risk </a:t>
              </a:r>
            </a:p>
          </p:txBody>
        </p:sp>
      </p:grpSp>
      <p:sp>
        <p:nvSpPr>
          <p:cNvPr id="14" name="TextBox 13">
            <a:extLst>
              <a:ext uri="{FF2B5EF4-FFF2-40B4-BE49-F238E27FC236}">
                <a16:creationId xmlns:a16="http://schemas.microsoft.com/office/drawing/2014/main" xmlns="" id="{87257550-6B76-0921-6F03-193A15BDE0F1}"/>
              </a:ext>
            </a:extLst>
          </p:cNvPr>
          <p:cNvSpPr txBox="1"/>
          <p:nvPr/>
        </p:nvSpPr>
        <p:spPr>
          <a:xfrm>
            <a:off x="197236" y="1556468"/>
            <a:ext cx="11797528" cy="5575052"/>
          </a:xfrm>
          <a:prstGeom prst="rect">
            <a:avLst/>
          </a:prstGeom>
          <a:noFill/>
        </p:spPr>
        <p:txBody>
          <a:bodyPr wrap="square">
            <a:spAutoFit/>
          </a:bodyPr>
          <a:lstStyle/>
          <a:p>
            <a:pPr algn="l">
              <a:lnSpc>
                <a:spcPct val="150000"/>
              </a:lnSpc>
            </a:pPr>
            <a:r>
              <a:rPr lang="en-US" sz="2400" b="1" i="0" u="none" strike="noStrike" baseline="0" dirty="0">
                <a:latin typeface="QuaySansITCPro-Medium"/>
              </a:rPr>
              <a:t>Risk Control</a:t>
            </a:r>
          </a:p>
          <a:p>
            <a:pPr algn="l">
              <a:lnSpc>
                <a:spcPct val="150000"/>
              </a:lnSpc>
            </a:pPr>
            <a:r>
              <a:rPr lang="en-US" sz="2400" i="0" u="none" strike="noStrike" baseline="0" dirty="0">
                <a:latin typeface="QuaySansITCPro-Medium"/>
              </a:rPr>
              <a:t>Risk control is a generic term to describe techniques for reducing the frequency or severity of losses. Major risk-control techniques include the following:</a:t>
            </a:r>
          </a:p>
          <a:p>
            <a:pPr marL="342900" indent="-342900" algn="l">
              <a:lnSpc>
                <a:spcPct val="150000"/>
              </a:lnSpc>
              <a:buFont typeface="Wingdings" panose="05000000000000000000" pitchFamily="2" charset="2"/>
              <a:buChar char="v"/>
            </a:pPr>
            <a:r>
              <a:rPr lang="en-US" sz="2400" i="0" u="none" strike="noStrike" baseline="0" dirty="0">
                <a:latin typeface="QuaySansITCPro-Medium"/>
              </a:rPr>
              <a:t>Avoidance</a:t>
            </a:r>
          </a:p>
          <a:p>
            <a:pPr marL="342900" indent="-342900" algn="l">
              <a:lnSpc>
                <a:spcPct val="150000"/>
              </a:lnSpc>
              <a:buFont typeface="Wingdings" panose="05000000000000000000" pitchFamily="2" charset="2"/>
              <a:buChar char="v"/>
            </a:pPr>
            <a:r>
              <a:rPr lang="en-US" sz="2400" i="0" u="none" strike="noStrike" baseline="0" dirty="0">
                <a:latin typeface="QuaySansITCPro-Medium"/>
              </a:rPr>
              <a:t>Loss prevention</a:t>
            </a:r>
          </a:p>
          <a:p>
            <a:pPr marL="342900" indent="-342900" algn="l">
              <a:lnSpc>
                <a:spcPct val="150000"/>
              </a:lnSpc>
              <a:buFont typeface="Wingdings" panose="05000000000000000000" pitchFamily="2" charset="2"/>
              <a:buChar char="v"/>
            </a:pPr>
            <a:r>
              <a:rPr lang="en-US" sz="2400" i="0" u="none" strike="noStrike" baseline="0" dirty="0">
                <a:latin typeface="QuaySansITCPro-Medium"/>
              </a:rPr>
              <a:t>Loss reduction</a:t>
            </a:r>
          </a:p>
          <a:p>
            <a:pPr algn="l">
              <a:lnSpc>
                <a:spcPct val="150000"/>
              </a:lnSpc>
            </a:pPr>
            <a:r>
              <a:rPr lang="en-US" sz="2400" i="0" u="none" strike="noStrike" baseline="0" dirty="0">
                <a:latin typeface="QuaySansITCPro-Medium"/>
              </a:rPr>
              <a:t>– Duplication</a:t>
            </a:r>
          </a:p>
          <a:p>
            <a:pPr algn="l">
              <a:lnSpc>
                <a:spcPct val="150000"/>
              </a:lnSpc>
            </a:pPr>
            <a:r>
              <a:rPr lang="en-US" sz="2400" i="0" u="none" strike="noStrike" baseline="0" dirty="0">
                <a:latin typeface="QuaySansITCPro-Medium"/>
              </a:rPr>
              <a:t>– Separation</a:t>
            </a:r>
          </a:p>
          <a:p>
            <a:pPr algn="l">
              <a:lnSpc>
                <a:spcPct val="150000"/>
              </a:lnSpc>
            </a:pPr>
            <a:r>
              <a:rPr lang="en-US" sz="2400" i="0" u="none" strike="noStrike" baseline="0" dirty="0">
                <a:latin typeface="QuaySansITCPro-Medium"/>
              </a:rPr>
              <a:t>– Diversification</a:t>
            </a:r>
          </a:p>
          <a:p>
            <a:pPr algn="l">
              <a:lnSpc>
                <a:spcPct val="150000"/>
              </a:lnSpc>
            </a:pPr>
            <a:endParaRPr lang="en-US" sz="2400" i="0" u="none" strike="noStrike" baseline="0" dirty="0">
              <a:solidFill>
                <a:schemeClr val="tx1">
                  <a:lumMod val="95000"/>
                  <a:lumOff val="5000"/>
                </a:schemeClr>
              </a:solidFill>
              <a:latin typeface="QuaySansITCPro-Medium"/>
            </a:endParaRPr>
          </a:p>
        </p:txBody>
      </p:sp>
    </p:spTree>
    <p:extLst>
      <p:ext uri="{BB962C8B-B14F-4D97-AF65-F5344CB8AC3E}">
        <p14:creationId xmlns:p14="http://schemas.microsoft.com/office/powerpoint/2010/main" val="4201019580"/>
      </p:ext>
    </p:extLst>
  </p:cSld>
  <p:clrMapOvr>
    <a:masterClrMapping/>
  </p:clrMapOvr>
  <mc:AlternateContent xmlns:mc="http://schemas.openxmlformats.org/markup-compatibility/2006" xmlns:p14="http://schemas.microsoft.com/office/powerpoint/2010/main">
    <mc:Choice Requires="p14">
      <p:transition spd="slow" p14:dur="2000" advTm="54153"/>
    </mc:Choice>
    <mc:Fallback xmlns="">
      <p:transition spd="slow" advTm="54153"/>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p:cNvSpPr txBox="1"/>
          <p:nvPr/>
        </p:nvSpPr>
        <p:spPr>
          <a:xfrm>
            <a:off x="9176424" y="6377468"/>
            <a:ext cx="2616200" cy="400110"/>
          </a:xfrm>
          <a:prstGeom prst="rect">
            <a:avLst/>
          </a:prstGeom>
          <a:noFill/>
        </p:spPr>
        <p:txBody>
          <a:bodyPr wrap="square" rtlCol="0">
            <a:spAutoFit/>
          </a:bodyPr>
          <a:lstStyle/>
          <a:p>
            <a:pPr algn="ctr"/>
            <a:r>
              <a:rPr lang="en-US" sz="2000" b="1" dirty="0"/>
              <a:t>www.midocean.ae</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grpSp>
        <p:nvGrpSpPr>
          <p:cNvPr id="7" name="Group 6">
            <a:extLst>
              <a:ext uri="{FF2B5EF4-FFF2-40B4-BE49-F238E27FC236}">
                <a16:creationId xmlns:a16="http://schemas.microsoft.com/office/drawing/2014/main" xmlns="" id="{19ADFE23-D488-A217-B33F-3C7D4083321A}"/>
              </a:ext>
            </a:extLst>
          </p:cNvPr>
          <p:cNvGrpSpPr/>
          <p:nvPr/>
        </p:nvGrpSpPr>
        <p:grpSpPr>
          <a:xfrm>
            <a:off x="2767865" y="746696"/>
            <a:ext cx="7261960" cy="764052"/>
            <a:chOff x="624740" y="1261450"/>
            <a:chExt cx="5604610" cy="732206"/>
          </a:xfrm>
        </p:grpSpPr>
        <p:sp>
          <p:nvSpPr>
            <p:cNvPr id="11" name="Rectangle 10"/>
            <p:cNvSpPr/>
            <p:nvPr/>
          </p:nvSpPr>
          <p:spPr>
            <a:xfrm>
              <a:off x="624740" y="1263262"/>
              <a:ext cx="5604610" cy="730394"/>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3" name="TextBox 2">
              <a:extLst>
                <a:ext uri="{FF2B5EF4-FFF2-40B4-BE49-F238E27FC236}">
                  <a16:creationId xmlns:a16="http://schemas.microsoft.com/office/drawing/2014/main" xmlns="" id="{8C9C6905-96B6-3DD2-F43C-9F4FB4B473D7}"/>
                </a:ext>
              </a:extLst>
            </p:cNvPr>
            <p:cNvSpPr txBox="1"/>
            <p:nvPr/>
          </p:nvSpPr>
          <p:spPr>
            <a:xfrm>
              <a:off x="695324" y="1261450"/>
              <a:ext cx="5534025" cy="678381"/>
            </a:xfrm>
            <a:prstGeom prst="rect">
              <a:avLst/>
            </a:prstGeom>
            <a:noFill/>
          </p:spPr>
          <p:txBody>
            <a:bodyPr wrap="square" rtlCol="0">
              <a:spAutoFit/>
            </a:bodyPr>
            <a:lstStyle/>
            <a:p>
              <a:pPr algn="ctr"/>
              <a:r>
                <a:rPr lang="en-US" sz="4000" b="1" dirty="0">
                  <a:solidFill>
                    <a:schemeClr val="bg1"/>
                  </a:solidFill>
                  <a:latin typeface="Alexandria" charset="0"/>
                </a:rPr>
                <a:t>Techniques for Managing Risk </a:t>
              </a:r>
            </a:p>
          </p:txBody>
        </p:sp>
      </p:grpSp>
      <p:sp>
        <p:nvSpPr>
          <p:cNvPr id="14" name="TextBox 13">
            <a:extLst>
              <a:ext uri="{FF2B5EF4-FFF2-40B4-BE49-F238E27FC236}">
                <a16:creationId xmlns:a16="http://schemas.microsoft.com/office/drawing/2014/main" xmlns="" id="{87257550-6B76-0921-6F03-193A15BDE0F1}"/>
              </a:ext>
            </a:extLst>
          </p:cNvPr>
          <p:cNvSpPr txBox="1"/>
          <p:nvPr/>
        </p:nvSpPr>
        <p:spPr>
          <a:xfrm>
            <a:off x="197236" y="1556468"/>
            <a:ext cx="11797528" cy="4467057"/>
          </a:xfrm>
          <a:prstGeom prst="rect">
            <a:avLst/>
          </a:prstGeom>
          <a:noFill/>
        </p:spPr>
        <p:txBody>
          <a:bodyPr wrap="square">
            <a:spAutoFit/>
          </a:bodyPr>
          <a:lstStyle/>
          <a:p>
            <a:pPr algn="l">
              <a:lnSpc>
                <a:spcPct val="150000"/>
              </a:lnSpc>
            </a:pPr>
            <a:r>
              <a:rPr lang="en-US" sz="2400" b="1" i="0" u="none" strike="noStrike" baseline="0" dirty="0">
                <a:solidFill>
                  <a:schemeClr val="tx1">
                    <a:lumMod val="95000"/>
                    <a:lumOff val="5000"/>
                  </a:schemeClr>
                </a:solidFill>
                <a:latin typeface="QuaySansITCPro-Medium"/>
              </a:rPr>
              <a:t>Avoidance : </a:t>
            </a:r>
            <a:r>
              <a:rPr lang="en-US" sz="2400" i="0" u="none" strike="noStrike" baseline="0" dirty="0">
                <a:solidFill>
                  <a:schemeClr val="tx1">
                    <a:lumMod val="95000"/>
                    <a:lumOff val="5000"/>
                  </a:schemeClr>
                </a:solidFill>
                <a:latin typeface="QuaySansITCPro-Medium"/>
              </a:rPr>
              <a:t>is one technique for managing risk. For example, you can avoid the risk of being mugged in a high-crime area by staying away from high-crime rate areas; you can avoid the risk of divorce by not marrying; and business firms can avoid the risk of being sued for a defective product by not producing the product.</a:t>
            </a:r>
          </a:p>
          <a:p>
            <a:pPr algn="l">
              <a:lnSpc>
                <a:spcPct val="150000"/>
              </a:lnSpc>
            </a:pPr>
            <a:r>
              <a:rPr lang="en-US" sz="2400" b="1" i="0" u="none" strike="noStrike" baseline="0" dirty="0">
                <a:solidFill>
                  <a:schemeClr val="tx1">
                    <a:lumMod val="95000"/>
                    <a:lumOff val="5000"/>
                  </a:schemeClr>
                </a:solidFill>
                <a:latin typeface="QuaySansITCPro-Medium"/>
              </a:rPr>
              <a:t>Loss prevention:</a:t>
            </a:r>
          </a:p>
          <a:p>
            <a:pPr algn="l">
              <a:lnSpc>
                <a:spcPct val="150000"/>
              </a:lnSpc>
            </a:pPr>
            <a:r>
              <a:rPr lang="en-US" sz="2400" b="1" i="0" u="none" strike="noStrike" baseline="0" dirty="0">
                <a:solidFill>
                  <a:schemeClr val="tx1">
                    <a:lumMod val="95000"/>
                    <a:lumOff val="5000"/>
                  </a:schemeClr>
                </a:solidFill>
                <a:latin typeface="QuaySansITCPro-Medium"/>
              </a:rPr>
              <a:t> </a:t>
            </a:r>
            <a:r>
              <a:rPr lang="en-US" sz="2400" i="0" u="none" strike="noStrike" baseline="0" dirty="0">
                <a:solidFill>
                  <a:schemeClr val="tx1">
                    <a:lumMod val="95000"/>
                    <a:lumOff val="5000"/>
                  </a:schemeClr>
                </a:solidFill>
                <a:latin typeface="QuaySansITCPro-Medium"/>
              </a:rPr>
              <a:t>is a technique that reduces the probability of loss so that the frequency of losses is reduced. Several examples of personal loss prevention can be given.</a:t>
            </a:r>
          </a:p>
          <a:p>
            <a:pPr algn="l">
              <a:lnSpc>
                <a:spcPct val="150000"/>
              </a:lnSpc>
            </a:pPr>
            <a:endParaRPr lang="en-US" sz="2400" i="0" u="none" strike="noStrike" baseline="0" dirty="0">
              <a:solidFill>
                <a:schemeClr val="tx1">
                  <a:lumMod val="95000"/>
                  <a:lumOff val="5000"/>
                </a:schemeClr>
              </a:solidFill>
              <a:latin typeface="QuaySansITCPro-Medium"/>
            </a:endParaRPr>
          </a:p>
        </p:txBody>
      </p:sp>
    </p:spTree>
    <p:extLst>
      <p:ext uri="{BB962C8B-B14F-4D97-AF65-F5344CB8AC3E}">
        <p14:creationId xmlns:p14="http://schemas.microsoft.com/office/powerpoint/2010/main" val="236885667"/>
      </p:ext>
    </p:extLst>
  </p:cSld>
  <p:clrMapOvr>
    <a:masterClrMapping/>
  </p:clrMapOvr>
  <mc:AlternateContent xmlns:mc="http://schemas.openxmlformats.org/markup-compatibility/2006" xmlns:p14="http://schemas.microsoft.com/office/powerpoint/2010/main">
    <mc:Choice Requires="p14">
      <p:transition spd="slow" p14:dur="2000" advTm="94592"/>
    </mc:Choice>
    <mc:Fallback xmlns="">
      <p:transition spd="slow" advTm="94592"/>
    </mc:Fallback>
  </mc:AlternateContent>
  <p:extLst>
    <p:ext uri="{3A86A75C-4F4B-4683-9AE1-C65F6400EC91}">
      <p14:laserTraceLst xmlns:p14="http://schemas.microsoft.com/office/powerpoint/2010/main">
        <p14:tracePtLst>
          <p14:tracePt t="13206" x="3632200" y="6330950"/>
          <p14:tracePt t="13348" x="4587875" y="6492875"/>
          <p14:tracePt t="13355" x="5183188" y="6161088"/>
          <p14:tracePt t="13365" x="5675313" y="5778500"/>
          <p14:tracePt t="13379" x="6508750" y="5048250"/>
          <p14:tracePt t="13396" x="7256463" y="4341813"/>
          <p14:tracePt t="13415" x="7867650" y="3773488"/>
          <p14:tracePt t="13430" x="8504238" y="3314700"/>
          <p14:tracePt t="13449" x="8947150" y="3076575"/>
          <p14:tracePt t="13452" x="9142413" y="2990850"/>
          <p14:tracePt t="13464" x="9294813" y="2922588"/>
          <p14:tracePt t="13481" x="9498013" y="2881313"/>
          <p14:tracePt t="13484" x="9583738" y="2881313"/>
          <p14:tracePt t="13496" x="9626600" y="2871788"/>
          <p14:tracePt t="13517" x="9667875" y="2871788"/>
          <p14:tracePt t="13686" x="9677400" y="2881313"/>
          <p14:tracePt t="13691" x="9667875" y="2914650"/>
          <p14:tracePt t="13699" x="9667875" y="2940050"/>
          <p14:tracePt t="13717" x="9667875" y="2974975"/>
          <p14:tracePt t="13732" x="9677400" y="3008313"/>
          <p14:tracePt t="13748" x="9694863" y="3016250"/>
          <p14:tracePt t="13823" x="9720263" y="3016250"/>
          <p14:tracePt t="13827" x="9745663" y="3016250"/>
          <p14:tracePt t="13837" x="9821863" y="2990850"/>
          <p14:tracePt t="13847" x="9855200" y="2974975"/>
          <p14:tracePt t="13863" x="9999663" y="2889250"/>
          <p14:tracePt t="13866" x="10075863" y="2863850"/>
          <p14:tracePt t="13880" x="10136188" y="2820988"/>
          <p14:tracePt t="13884" x="10229850" y="2752725"/>
          <p14:tracePt t="13898" x="10298113" y="2711450"/>
          <p14:tracePt t="13900" x="10356850" y="2660650"/>
          <p14:tracePt t="13914" x="10433050" y="2600325"/>
          <p14:tracePt t="13917" x="10501313" y="2557463"/>
          <p14:tracePt t="13932" x="10585450" y="2516188"/>
          <p14:tracePt t="13948" x="10671175" y="2473325"/>
          <p14:tracePt t="13964" x="10782300" y="2422525"/>
          <p14:tracePt t="13981" x="10874375" y="2405063"/>
          <p14:tracePt t="13997" x="10952163" y="2405063"/>
          <p14:tracePt t="14013" x="11028363" y="2379663"/>
          <p14:tracePt t="14030" x="11071225" y="2371725"/>
          <p14:tracePt t="14047" x="11104563" y="2362200"/>
          <p14:tracePt t="14140" x="11112500" y="2362200"/>
          <p14:tracePt t="14196" x="11104563" y="2362200"/>
          <p14:tracePt t="14213" x="11096625" y="2362200"/>
          <p14:tracePt t="14219" x="11087100" y="2362200"/>
          <p14:tracePt t="14236" x="11079163" y="2362200"/>
          <p14:tracePt t="14371" x="11071225" y="2362200"/>
          <p14:tracePt t="14388" x="11061700" y="2371725"/>
          <p14:tracePt t="14396" x="11053763" y="2371725"/>
          <p14:tracePt t="14420" x="11044238" y="2371725"/>
          <p14:tracePt t="14428" x="11036300" y="2371725"/>
          <p14:tracePt t="14435" x="11028363" y="2371725"/>
          <p14:tracePt t="14446" x="11018838" y="2371725"/>
          <p14:tracePt t="14463" x="10993438" y="2371725"/>
          <p14:tracePt t="14480" x="10977563" y="2371725"/>
          <p14:tracePt t="14497" x="10926763" y="2371725"/>
          <p14:tracePt t="14499" x="10909300" y="2371725"/>
          <p14:tracePt t="14518" x="10866438" y="2371725"/>
          <p14:tracePt t="14531" x="10841038" y="2371725"/>
          <p14:tracePt t="14604" x="10833100" y="2371725"/>
          <p14:tracePt t="14620" x="10815638" y="2371725"/>
          <p14:tracePt t="14628" x="10815638" y="2379663"/>
          <p14:tracePt t="14644" x="10807700" y="2379663"/>
          <p14:tracePt t="14659" x="10798175" y="2379663"/>
          <p14:tracePt t="14667" x="10798175" y="2387600"/>
          <p14:tracePt t="14683" x="10790238" y="2387600"/>
          <p14:tracePt t="14697" x="10782300" y="2387600"/>
          <p14:tracePt t="14713" x="10772775" y="2387600"/>
          <p14:tracePt t="14716" x="10756900" y="2405063"/>
          <p14:tracePt t="14732" x="10729913" y="2405063"/>
          <p14:tracePt t="14748" x="10704513" y="2405063"/>
          <p14:tracePt t="14768" x="10663238" y="2405063"/>
          <p14:tracePt t="14786" x="10628313" y="2405063"/>
          <p14:tracePt t="14814" x="10612438" y="2405063"/>
          <p14:tracePt t="14852" x="10602913" y="2405063"/>
          <p14:tracePt t="14860" x="10585450" y="2405063"/>
          <p14:tracePt t="14868" x="10577513" y="2405063"/>
          <p14:tracePt t="14879" x="10560050" y="2405063"/>
          <p14:tracePt t="14896" x="10544175" y="2405063"/>
          <p14:tracePt t="14899" x="10534650" y="2405063"/>
          <p14:tracePt t="14924" x="10518775" y="2405063"/>
          <p14:tracePt t="14940" x="10509250" y="2405063"/>
          <p14:tracePt t="14971" x="10501313" y="2405063"/>
          <p14:tracePt t="14988" x="10493375" y="2405063"/>
          <p14:tracePt t="15004" x="10483850" y="2405063"/>
          <p14:tracePt t="15012" x="10475913" y="2405063"/>
          <p14:tracePt t="15036" x="10467975" y="2405063"/>
          <p14:tracePt t="15060" x="10458450" y="2405063"/>
          <p14:tracePt t="15126" x="10450513" y="2405063"/>
          <p14:tracePt t="15131" x="10442575" y="2405063"/>
          <p14:tracePt t="15148" x="10425113" y="2405063"/>
          <p14:tracePt t="15164" x="10415588" y="2405063"/>
          <p14:tracePt t="15181" x="10407650" y="2405063"/>
          <p14:tracePt t="15196" x="10390188" y="2413000"/>
          <p14:tracePt t="15213" x="10382250" y="2413000"/>
          <p14:tracePt t="15229" x="10356850" y="2413000"/>
          <p14:tracePt t="15247" x="10348913" y="2422525"/>
          <p14:tracePt t="15263" x="10323513" y="2430463"/>
          <p14:tracePt t="15279" x="10313988" y="2430463"/>
          <p14:tracePt t="15350" x="10306050" y="2438400"/>
          <p14:tracePt t="15355" x="10298113" y="2438400"/>
          <p14:tracePt t="15372" x="10288588" y="2447925"/>
          <p14:tracePt t="15381" x="10280650" y="2447925"/>
          <p14:tracePt t="15400" x="10263188" y="2447925"/>
          <p14:tracePt t="15413" x="10255250" y="2447925"/>
          <p14:tracePt t="15429" x="10237788" y="2455863"/>
          <p14:tracePt t="15451" x="10229850" y="2455863"/>
          <p14:tracePt t="15475" x="10220325" y="2455863"/>
          <p14:tracePt t="15484" x="10204450" y="2455863"/>
          <p14:tracePt t="15500" x="10194925" y="2455863"/>
          <p14:tracePt t="15516" x="10186988" y="2455863"/>
          <p14:tracePt t="15531" x="10169525" y="2455863"/>
          <p14:tracePt t="15547" x="10161588" y="2455863"/>
          <p14:tracePt t="15562" x="10161588" y="2463800"/>
          <p14:tracePt t="15604" x="10144125" y="2463800"/>
          <p14:tracePt t="15615" x="10136188" y="2463800"/>
          <p14:tracePt t="15630" x="10110788" y="2463800"/>
          <p14:tracePt t="15634" x="10101263" y="2463800"/>
          <p14:tracePt t="15646" x="10093325" y="2463800"/>
          <p14:tracePt t="15663" x="10059988" y="2463800"/>
          <p14:tracePt t="15680" x="10042525" y="2463800"/>
          <p14:tracePt t="15684" x="10034588" y="2463800"/>
          <p14:tracePt t="15708" x="10025063" y="2463800"/>
          <p14:tracePt t="15716" x="10017125" y="2463800"/>
          <p14:tracePt t="15729" x="9999663" y="2473325"/>
          <p14:tracePt t="15731" x="9991725" y="2473325"/>
          <p14:tracePt t="15748" x="9956800" y="2481263"/>
          <p14:tracePt t="15765" x="9915525" y="2489200"/>
          <p14:tracePt t="15779" x="9898063" y="2489200"/>
          <p14:tracePt t="15782" x="9890125" y="2489200"/>
          <p14:tracePt t="15795" x="9872663" y="2489200"/>
          <p14:tracePt t="15798" x="9864725" y="2489200"/>
          <p14:tracePt t="15817" x="9839325" y="2489200"/>
          <p14:tracePt t="15819" x="9829800" y="2489200"/>
          <p14:tracePt t="15828" x="9804400" y="2498725"/>
          <p14:tracePt t="15852" x="9786938" y="2498725"/>
          <p14:tracePt t="15852" x="9771063" y="2498725"/>
          <p14:tracePt t="15861" x="9761538" y="2506663"/>
          <p14:tracePt t="15880" x="9736138" y="2506663"/>
          <p14:tracePt t="15896" x="9720263" y="2506663"/>
          <p14:tracePt t="15899" x="9710738" y="2516188"/>
          <p14:tracePt t="15915" x="9694863" y="2516188"/>
          <p14:tracePt t="15929" x="9677400" y="2516188"/>
          <p14:tracePt t="15932" x="9667875" y="2516188"/>
          <p14:tracePt t="15948" x="9642475" y="2516188"/>
          <p14:tracePt t="15964" x="9617075" y="2524125"/>
          <p14:tracePt t="15981" x="9601200" y="2532063"/>
          <p14:tracePt t="15997" x="9591675" y="2532063"/>
          <p14:tracePt t="16020" x="9575800" y="2532063"/>
          <p14:tracePt t="16035" x="9558338" y="2541588"/>
          <p14:tracePt t="16051" x="9532938" y="2541588"/>
          <p14:tracePt t="16062" x="9532938" y="2549525"/>
          <p14:tracePt t="16079" x="9498013" y="2549525"/>
          <p14:tracePt t="16096" x="9472613" y="2549525"/>
          <p14:tracePt t="16116" x="9464675" y="2549525"/>
          <p14:tracePt t="16131" x="9456738" y="2549525"/>
          <p14:tracePt t="16155" x="9439275" y="2557463"/>
          <p14:tracePt t="16164" x="9431338" y="2566988"/>
          <p14:tracePt t="16188" x="9413875" y="2574925"/>
          <p14:tracePt t="16220" x="9405938" y="2574925"/>
          <p14:tracePt t="16230" x="9388475" y="2574925"/>
          <p14:tracePt t="16268" x="9380538" y="2574925"/>
          <p14:tracePt t="16292" x="9371013" y="2574925"/>
          <p14:tracePt t="16309" x="9363075" y="2582863"/>
          <p14:tracePt t="16572" x="9345613" y="2600325"/>
          <p14:tracePt t="16580" x="9337675" y="2600325"/>
          <p14:tracePt t="16604" x="9337675" y="2608263"/>
          <p14:tracePt t="16780" x="9328150" y="2608263"/>
          <p14:tracePt t="16796" x="9320213" y="2608263"/>
          <p14:tracePt t="16955" x="9312275" y="2617788"/>
          <p14:tracePt t="19124" x="9294813" y="2633663"/>
          <p14:tracePt t="19131" x="9277350" y="2633663"/>
          <p14:tracePt t="19364" x="9269413" y="2643188"/>
          <p14:tracePt t="19387" x="9261475" y="2643188"/>
          <p14:tracePt t="19404" x="9251950" y="2651125"/>
          <p14:tracePt t="19420" x="9236075" y="2660650"/>
          <p14:tracePt t="19429" x="9226550" y="2660650"/>
          <p14:tracePt t="19435" x="9218613" y="2668588"/>
          <p14:tracePt t="19445" x="9209088" y="2668588"/>
          <p14:tracePt t="19462" x="9201150" y="2676525"/>
          <p14:tracePt t="19478" x="9175750" y="2686050"/>
          <p14:tracePt t="19494" x="9167813" y="2686050"/>
          <p14:tracePt t="19511" x="9158288" y="2693988"/>
          <p14:tracePt t="19527" x="9150350" y="2701925"/>
          <p14:tracePt t="19545" x="9132888" y="2711450"/>
          <p14:tracePt t="19547" x="9117013" y="2711450"/>
          <p14:tracePt t="19560" x="9107488" y="2719388"/>
          <p14:tracePt t="19578" x="9099550" y="2719388"/>
          <p14:tracePt t="19605" x="9082088" y="2719388"/>
          <p14:tracePt t="19619" x="9064625" y="2727325"/>
          <p14:tracePt t="19628" x="9056688" y="2736850"/>
          <p14:tracePt t="19643" x="9039225" y="2744788"/>
          <p14:tracePt t="19660" x="9013825" y="2752725"/>
          <p14:tracePt t="19677" x="8997950" y="2770188"/>
          <p14:tracePt t="19708" x="8988425" y="2770188"/>
          <p14:tracePt t="19715" x="8980488" y="2778125"/>
          <p14:tracePt t="19727" x="8972550" y="2778125"/>
          <p14:tracePt t="19744" x="8937625" y="2813050"/>
          <p14:tracePt t="19761" x="8894763" y="2838450"/>
          <p14:tracePt t="19763" x="8878888" y="2855913"/>
          <p14:tracePt t="19779" x="8843963" y="2881313"/>
          <p14:tracePt t="19794" x="8818563" y="2897188"/>
          <p14:tracePt t="19796" x="8810625" y="2906713"/>
          <p14:tracePt t="19812" x="8777288" y="2922588"/>
          <p14:tracePt t="19827" x="8759825" y="2932113"/>
          <p14:tracePt t="19828" x="8742363" y="2940050"/>
          <p14:tracePt t="19845" x="8716963" y="2949575"/>
          <p14:tracePt t="19860" x="8683625" y="2957513"/>
          <p14:tracePt t="19878" x="8666163" y="2965450"/>
          <p14:tracePt t="19894" x="8640763" y="2982913"/>
          <p14:tracePt t="19911" x="8605838" y="2990850"/>
          <p14:tracePt t="19928" x="8589963" y="2990850"/>
          <p14:tracePt t="19944" x="8572500" y="3000375"/>
          <p14:tracePt t="19960" x="8547100" y="3000375"/>
          <p14:tracePt t="19977" x="8539163" y="3000375"/>
          <p14:tracePt t="19994" x="8513763" y="3000375"/>
          <p14:tracePt t="20010" x="8470900" y="3000375"/>
          <p14:tracePt t="20027" x="8453438" y="3000375"/>
          <p14:tracePt t="20044" x="8402638" y="3000375"/>
          <p14:tracePt t="20060" x="8385175" y="3000375"/>
          <p14:tracePt t="20083" x="8377238" y="3000375"/>
          <p14:tracePt t="20099" x="8369300" y="3000375"/>
          <p14:tracePt t="20112" x="8351838" y="3000375"/>
          <p14:tracePt t="20115" x="8334375" y="3000375"/>
          <p14:tracePt t="20127" x="8326438" y="2990850"/>
          <p14:tracePt t="20148" x="8258175" y="2974975"/>
          <p14:tracePt t="20164" x="8224838" y="2965450"/>
          <p14:tracePt t="20179" x="8199438" y="2965450"/>
          <p14:tracePt t="20195" x="8189913" y="2965450"/>
          <p14:tracePt t="20212" x="8164513" y="2957513"/>
          <p14:tracePt t="20723" x="8147050" y="2940050"/>
          <p14:tracePt t="20733" x="8139113" y="2914650"/>
          <p14:tracePt t="20743" x="8121650" y="2897188"/>
          <p14:tracePt t="20759" x="8105775" y="2881313"/>
          <p14:tracePt t="20777" x="8088313" y="2846388"/>
          <p14:tracePt t="20778" x="8080375" y="2830513"/>
          <p14:tracePt t="20797" x="8054975" y="2762250"/>
          <p14:tracePt t="20812" x="8037513" y="2701925"/>
          <p14:tracePt t="20829" x="8029575" y="2668588"/>
          <p14:tracePt t="20845" x="8029575" y="2643188"/>
          <p14:tracePt t="20860" x="8020050" y="2617788"/>
          <p14:tracePt t="20877" x="8020050" y="2600325"/>
          <p14:tracePt t="20898" x="8012113" y="2541588"/>
          <p14:tracePt t="20912" x="7994650" y="2506663"/>
          <p14:tracePt t="20927" x="7977188" y="2463800"/>
          <p14:tracePt t="20944" x="7961313" y="2413000"/>
          <p14:tracePt t="20960" x="7961313" y="2397125"/>
          <p14:tracePt t="20979" x="7951788" y="2379663"/>
          <p14:tracePt t="21004" x="7951788" y="2362200"/>
          <p14:tracePt t="21028" x="7951788" y="2354263"/>
          <p14:tracePt t="21052" x="7951788" y="2328863"/>
          <p14:tracePt t="21076" x="7951788" y="2319338"/>
          <p14:tracePt t="21084" x="7951788" y="2311400"/>
          <p14:tracePt t="21092" x="7951788" y="2303463"/>
          <p14:tracePt t="21110" x="7961313" y="2286000"/>
          <p14:tracePt t="21126" x="7969250" y="2278063"/>
          <p14:tracePt t="21180" x="7994650" y="2278063"/>
          <p14:tracePt t="21188" x="8004175" y="2278063"/>
          <p14:tracePt t="21195" x="8012113" y="2278063"/>
          <p14:tracePt t="21212" x="8045450" y="2278063"/>
          <p14:tracePt t="21229" x="8088313" y="2278063"/>
          <p14:tracePt t="21244" x="8105775" y="2278063"/>
          <p14:tracePt t="21246" x="8113713" y="2278063"/>
          <p14:tracePt t="21262" x="8147050" y="2278063"/>
          <p14:tracePt t="21278" x="8189913" y="2278063"/>
          <p14:tracePt t="21296" x="8250238" y="2278063"/>
          <p14:tracePt t="21311" x="8301038" y="2278063"/>
          <p14:tracePt t="21327" x="8359775" y="2278063"/>
          <p14:tracePt t="21344" x="8410575" y="2278063"/>
          <p14:tracePt t="21347" x="8435975" y="2278063"/>
          <p14:tracePt t="21361" x="8462963" y="2278063"/>
          <p14:tracePt t="21363" x="8496300" y="2278063"/>
          <p14:tracePt t="21377" x="8539163" y="2278063"/>
          <p14:tracePt t="21378" x="8564563" y="2278063"/>
          <p14:tracePt t="21399" x="8640763" y="2278063"/>
          <p14:tracePt t="21409" x="8666163" y="2278063"/>
          <p14:tracePt t="21426" x="8742363" y="2278063"/>
          <p14:tracePt t="21442" x="8785225" y="2278063"/>
          <p14:tracePt t="21459" x="8853488" y="2260600"/>
          <p14:tracePt t="21476" x="8929688" y="2260600"/>
          <p14:tracePt t="21492" x="8988425" y="2260600"/>
          <p14:tracePt t="21509" x="9048750" y="2260600"/>
          <p14:tracePt t="21526" x="9056688" y="2252663"/>
          <p14:tracePt t="21542" x="9082088" y="2252663"/>
          <p14:tracePt t="21559" x="9107488" y="2243138"/>
          <p14:tracePt t="21578" x="9117013" y="2243138"/>
          <p14:tracePt t="21593" x="9124950" y="2243138"/>
          <p14:tracePt t="21611" x="9142413" y="2243138"/>
          <p14:tracePt t="21716" x="9107488" y="2243138"/>
          <p14:tracePt t="21723" x="9064625" y="2252663"/>
          <p14:tracePt t="21731" x="9005888" y="2260600"/>
          <p14:tracePt t="21743" x="8912225" y="2278063"/>
          <p14:tracePt t="21760" x="8767763" y="2286000"/>
          <p14:tracePt t="21779" x="8539163" y="2319338"/>
          <p14:tracePt t="21796" x="8394700" y="2328863"/>
          <p14:tracePt t="21813" x="8224838" y="2336800"/>
          <p14:tracePt t="21827" x="7994650" y="2336800"/>
          <p14:tracePt t="21845" x="7773988" y="2336800"/>
          <p14:tracePt t="21863" x="7493000" y="2336800"/>
          <p14:tracePt t="21877" x="7153275" y="2336800"/>
          <p14:tracePt t="21893" x="6745288" y="2336800"/>
          <p14:tracePt t="21910" x="6456363" y="2336800"/>
          <p14:tracePt t="21931" x="6176963" y="2336800"/>
          <p14:tracePt t="21932" x="5997575" y="2336800"/>
          <p14:tracePt t="21942" x="5870575" y="2336800"/>
          <p14:tracePt t="21960" x="5667375" y="2336800"/>
          <p14:tracePt t="21963" x="5607050" y="2336800"/>
          <p14:tracePt t="21979" x="5513388" y="2336800"/>
          <p14:tracePt t="21996" x="5378450" y="2336800"/>
          <p14:tracePt t="22012" x="5148263" y="2362200"/>
          <p14:tracePt t="22029" x="4833938" y="2371725"/>
          <p14:tracePt t="22046" x="4529138" y="2397125"/>
          <p14:tracePt t="22063" x="4291013" y="2397125"/>
          <p14:tracePt t="22077" x="4129088" y="2397125"/>
          <p14:tracePt t="22094" x="4035425" y="2422525"/>
          <p14:tracePt t="22109" x="3976688" y="2430463"/>
          <p14:tracePt t="22126" x="3900488" y="2447925"/>
          <p14:tracePt t="22149" x="3822700" y="2473325"/>
          <p14:tracePt t="22150" x="3789363" y="2481263"/>
          <p14:tracePt t="22160" x="3781425" y="2489200"/>
          <p14:tracePt t="22176" x="3763963" y="2489200"/>
          <p14:tracePt t="22179" x="3756025" y="2489200"/>
          <p14:tracePt t="22235" x="3729038" y="2489200"/>
          <p14:tracePt t="22251" x="3721100" y="2506663"/>
          <p14:tracePt t="22292" x="3721100" y="2516188"/>
          <p14:tracePt t="22315" x="3713163" y="2524125"/>
          <p14:tracePt t="22339" x="3695700" y="2532063"/>
          <p14:tracePt t="22495" x="3695700" y="2541588"/>
          <p14:tracePt t="22532" x="3695700" y="2549525"/>
          <p14:tracePt t="22547" x="3687763" y="2557463"/>
          <p14:tracePt t="22555" x="3687763" y="2566988"/>
          <p14:tracePt t="22564" x="3678238" y="2574925"/>
          <p14:tracePt t="22595" x="3678238" y="2592388"/>
          <p14:tracePt t="22660" x="3678238" y="2600325"/>
          <p14:tracePt t="22694" x="3670300" y="2600325"/>
          <p14:tracePt t="22699" x="3670300" y="2608263"/>
          <p14:tracePt t="22780" x="3670300" y="2625725"/>
          <p14:tracePt t="22811" x="3670300" y="2633663"/>
          <p14:tracePt t="22820" x="3670300" y="2643188"/>
          <p14:tracePt t="22828" x="3670300" y="2651125"/>
          <p14:tracePt t="22844" x="3670300" y="2660650"/>
          <p14:tracePt t="22972" x="3670300" y="2676525"/>
          <p14:tracePt t="23019" x="3687763" y="2676525"/>
          <p14:tracePt t="23036" x="3695700" y="2693988"/>
          <p14:tracePt t="23060" x="3703638" y="2701925"/>
          <p14:tracePt t="23078" x="3729038" y="2711450"/>
          <p14:tracePt t="23093" x="3738563" y="2711450"/>
          <p14:tracePt t="23099" x="3756025" y="2719388"/>
          <p14:tracePt t="23109" x="3763963" y="2727325"/>
          <p14:tracePt t="23126" x="3781425" y="2736850"/>
          <p14:tracePt t="23145" x="3789363" y="2736850"/>
          <p14:tracePt t="23189" x="3797300" y="2736850"/>
          <p14:tracePt t="23211" x="3797300" y="2744788"/>
          <p14:tracePt t="23316" x="3814763" y="2744788"/>
          <p14:tracePt t="25612" x="3822700" y="2752725"/>
          <p14:tracePt t="25644" x="3832225" y="2762250"/>
          <p14:tracePt t="25660" x="3848100" y="2762250"/>
          <p14:tracePt t="25675" x="3857625" y="2762250"/>
          <p14:tracePt t="25683" x="3865563" y="2762250"/>
          <p14:tracePt t="25693" x="3873500" y="2762250"/>
          <p14:tracePt t="25710" x="3883025" y="2762250"/>
          <p14:tracePt t="25733" x="3890963" y="2770188"/>
          <p14:tracePt t="25755" x="3908425" y="2770188"/>
          <p14:tracePt t="26044" x="3916363" y="2770188"/>
          <p14:tracePt t="26051" x="3925888" y="2778125"/>
          <p14:tracePt t="26067" x="3941763" y="2787650"/>
          <p14:tracePt t="26076" x="3951288" y="2787650"/>
          <p14:tracePt t="26093" x="3984625" y="2787650"/>
          <p14:tracePt t="26110" x="4035425" y="2787650"/>
          <p14:tracePt t="26125" x="4111625" y="2787650"/>
          <p14:tracePt t="26141" x="4171950" y="2787650"/>
          <p14:tracePt t="26158" x="4214813" y="2787650"/>
          <p14:tracePt t="26175" x="4248150" y="2787650"/>
          <p14:tracePt t="26191" x="4265613" y="2787650"/>
          <p14:tracePt t="26208" x="4281488" y="2787650"/>
          <p14:tracePt t="26212" x="4291013" y="2787650"/>
          <p14:tracePt t="26225" x="4298950" y="2787650"/>
          <p14:tracePt t="26243" x="4316413" y="2787650"/>
          <p14:tracePt t="26259" x="4332288" y="2787650"/>
          <p14:tracePt t="26276" x="4349750" y="2787650"/>
          <p14:tracePt t="26291" x="4359275" y="2787650"/>
          <p14:tracePt t="26316" x="4375150" y="2787650"/>
          <p14:tracePt t="26404" x="4392613" y="2795588"/>
          <p14:tracePt t="26619" x="4400550" y="2805113"/>
          <p14:tracePt t="26676" x="4410075" y="2805113"/>
          <p14:tracePt t="27109" x="4418013" y="2813050"/>
          <p14:tracePt t="43085" x="4435475" y="2795588"/>
          <p14:tracePt t="43091" x="4451350" y="2787650"/>
          <p14:tracePt t="43492" x="4460875" y="2787650"/>
          <p14:tracePt t="43500" x="4476750" y="2787650"/>
          <p14:tracePt t="43507" x="4494213" y="2787650"/>
          <p14:tracePt t="43524" x="4511675" y="2795588"/>
          <p14:tracePt t="43534" x="4519613" y="2805113"/>
          <p14:tracePt t="43554" x="4529138" y="2805113"/>
          <p14:tracePt t="43572" x="4562475" y="2838450"/>
          <p14:tracePt t="43586" x="4570413" y="2863850"/>
          <p14:tracePt t="43588" x="4595813" y="2897188"/>
          <p14:tracePt t="43601" x="4621213" y="2922588"/>
          <p14:tracePt t="43604" x="4646613" y="2949575"/>
          <p14:tracePt t="43617" x="4656138" y="2957513"/>
          <p14:tracePt t="43635" x="4689475" y="2982913"/>
          <p14:tracePt t="43637" x="4706938" y="2990850"/>
          <p14:tracePt t="43651" x="4714875" y="3000375"/>
          <p14:tracePt t="43670" x="4724400" y="3008313"/>
          <p14:tracePt t="43685" x="4724400" y="3025775"/>
          <p14:tracePt t="43702" x="4724400" y="3059113"/>
          <p14:tracePt t="43718" x="4724400" y="3076575"/>
          <p14:tracePt t="43764" x="4724400" y="3084513"/>
          <p14:tracePt t="43803" x="4724400" y="3094038"/>
          <p14:tracePt t="43819" x="4724400" y="3101975"/>
          <p14:tracePt t="43829" x="4724400" y="3119438"/>
          <p14:tracePt t="43836" x="4724400" y="3127375"/>
          <p14:tracePt t="43851" x="4724400" y="3135313"/>
          <p14:tracePt t="43868" x="4724400" y="3144838"/>
          <p14:tracePt t="43965" x="4724400" y="3152775"/>
          <p14:tracePt t="44091" x="4724400" y="3170238"/>
          <p14:tracePt t="44102" x="4724400" y="3178175"/>
          <p14:tracePt t="44204" x="4724400" y="3186113"/>
          <p14:tracePt t="44235" x="4724400" y="3203575"/>
          <p14:tracePt t="46347" x="4714875" y="3221038"/>
          <p14:tracePt t="46356" x="4699000" y="3228975"/>
          <p14:tracePt t="46372" x="4699000" y="3238500"/>
          <p14:tracePt t="46383" x="4689475" y="3238500"/>
          <p14:tracePt t="46399" x="4681538" y="3238500"/>
          <p14:tracePt t="46428" x="4673600" y="3238500"/>
          <p14:tracePt t="46435" x="4664075" y="3246438"/>
          <p14:tracePt t="46449" x="4656138" y="3246438"/>
          <p14:tracePt t="46467" x="4630738" y="3254375"/>
          <p14:tracePt t="46483" x="4605338" y="3254375"/>
          <p14:tracePt t="46499" x="4587875" y="3254375"/>
          <p14:tracePt t="46501" x="4570413" y="3254375"/>
          <p14:tracePt t="46518" x="4545013" y="3263900"/>
          <p14:tracePt t="46533" x="4494213" y="3271838"/>
          <p14:tracePt t="46548" x="4460875" y="3271838"/>
          <p14:tracePt t="46565" x="4425950" y="3279775"/>
          <p14:tracePt t="46589" x="4349750" y="3289300"/>
          <p14:tracePt t="46598" x="4324350" y="3289300"/>
          <p14:tracePt t="46617" x="4273550" y="3297238"/>
          <p14:tracePt t="46620" x="4230688" y="3297238"/>
          <p14:tracePt t="46632" x="4187825" y="3314700"/>
          <p14:tracePt t="46648" x="4044950" y="3330575"/>
          <p14:tracePt t="46665" x="3900488" y="3340100"/>
          <p14:tracePt t="46666" x="3822700" y="3340100"/>
          <p14:tracePt t="46684" x="3678238" y="3340100"/>
          <p14:tracePt t="46700" x="3602038" y="3340100"/>
          <p14:tracePt t="46716" x="3586163" y="3348038"/>
          <p14:tracePt t="46718" x="3559175" y="3348038"/>
          <p14:tracePt t="46732" x="3533775" y="3365500"/>
          <p14:tracePt t="46749" x="3525838" y="3365500"/>
          <p14:tracePt t="46765" x="3517900" y="3365500"/>
          <p14:tracePt t="46784" x="3482975" y="3365500"/>
          <p14:tracePt t="46787" x="3449638" y="3365500"/>
          <p14:tracePt t="46801" x="3406775" y="3365500"/>
          <p14:tracePt t="46805" x="3348038" y="3365500"/>
          <p14:tracePt t="46815" x="3305175" y="3365500"/>
          <p14:tracePt t="46833" x="3160713" y="3365500"/>
          <p14:tracePt t="46836" x="3100388" y="3365500"/>
          <p14:tracePt t="46849" x="3074988" y="3365500"/>
          <p14:tracePt t="46851" x="3033713" y="3365500"/>
          <p14:tracePt t="46867" x="2955925" y="3365500"/>
          <p14:tracePt t="46884" x="2871788" y="3365500"/>
          <p14:tracePt t="46899" x="2778125" y="3365500"/>
          <p14:tracePt t="46915" x="2752725" y="3365500"/>
          <p14:tracePt t="46917" x="2709863" y="3365500"/>
          <p14:tracePt t="46932" x="2616200" y="3365500"/>
          <p14:tracePt t="46949" x="2514600" y="3365500"/>
          <p14:tracePt t="46967" x="2370138" y="3365500"/>
          <p14:tracePt t="46982" x="2235200" y="3365500"/>
          <p14:tracePt t="46999" x="2149475" y="3365500"/>
          <p14:tracePt t="47016" x="2090738" y="3365500"/>
          <p14:tracePt t="47020" x="2030413" y="3365500"/>
          <p14:tracePt t="47032" x="1979613" y="3365500"/>
          <p14:tracePt t="47036" x="1903413" y="3365500"/>
          <p14:tracePt t="47048" x="1817688" y="3365500"/>
          <p14:tracePt t="47068" x="1520825" y="3365500"/>
          <p14:tracePt t="47088" x="1350963" y="3365500"/>
          <p14:tracePt t="47090" x="1290638" y="3365500"/>
          <p14:tracePt t="47099" x="1249363" y="3365500"/>
          <p14:tracePt t="47119" x="1173163" y="3365500"/>
          <p14:tracePt t="47134" x="1147763" y="3365500"/>
          <p14:tracePt t="47167" x="1138238" y="3365500"/>
          <p14:tracePt t="47228" x="1130300" y="3365500"/>
          <p14:tracePt t="47243" x="1120775" y="3365500"/>
          <p14:tracePt t="47260" x="1112838" y="3365500"/>
          <p14:tracePt t="47532" x="1130300" y="3365500"/>
          <p14:tracePt t="47550" x="1138238" y="3365500"/>
          <p14:tracePt t="47555" x="1147763" y="3365500"/>
          <p14:tracePt t="47565" x="1163638" y="3365500"/>
          <p14:tracePt t="47586" x="1206500" y="3365500"/>
          <p14:tracePt t="47587" x="1239838" y="3365500"/>
          <p14:tracePt t="47598" x="1249363" y="3365500"/>
          <p14:tracePt t="47615" x="1290638" y="3365500"/>
          <p14:tracePt t="47637" x="1317625" y="3365500"/>
          <p14:tracePt t="47652" x="1325563" y="3365500"/>
          <p14:tracePt t="47668" x="1343025" y="3365500"/>
          <p14:tracePt t="47683" x="1358900" y="3373438"/>
          <p14:tracePt t="47700" x="1376363" y="3373438"/>
          <p14:tracePt t="47716" x="1419225" y="3382963"/>
          <p14:tracePt t="47732" x="1462088" y="3408363"/>
          <p14:tracePt t="47748" x="1470025" y="3408363"/>
          <p14:tracePt t="47764" x="1495425" y="3416300"/>
          <p14:tracePt t="47781" x="1520825" y="3424238"/>
          <p14:tracePt t="47798" x="1546225" y="3441700"/>
          <p14:tracePt t="47815" x="1579563" y="3441700"/>
          <p14:tracePt t="47831" x="1606550" y="3449638"/>
          <p14:tracePt t="47851" x="1665288" y="3467100"/>
          <p14:tracePt t="47867" x="1708150" y="3484563"/>
          <p14:tracePt t="47882" x="1716088" y="3484563"/>
          <p14:tracePt t="47885" x="1741488" y="3492500"/>
          <p14:tracePt t="47899" x="1749425" y="3492500"/>
          <p14:tracePt t="47916" x="1766888" y="3502025"/>
          <p14:tracePt t="47935" x="1776413" y="3502025"/>
          <p14:tracePt t="47949" x="1784350" y="3502025"/>
          <p14:tracePt t="47964" x="1801813" y="3502025"/>
          <p14:tracePt t="47982" x="1801813" y="3509963"/>
          <p14:tracePt t="47998" x="1809750" y="3509963"/>
          <p14:tracePt t="48020" x="1817688" y="3517900"/>
          <p14:tracePt t="48036" x="1827213" y="3517900"/>
          <p14:tracePt t="48051" x="1843088" y="3517900"/>
          <p14:tracePt t="48068" x="1878013" y="3535363"/>
          <p14:tracePt t="48086" x="1903413" y="3543300"/>
          <p14:tracePt t="48101" x="1928813" y="3552825"/>
          <p14:tracePt t="48117" x="1971675" y="3568700"/>
          <p14:tracePt t="48132" x="1997075" y="3578225"/>
          <p14:tracePt t="48149" x="2081213" y="3619500"/>
          <p14:tracePt t="48165" x="2149475" y="3646488"/>
          <p14:tracePt t="48183" x="2243138" y="3679825"/>
          <p14:tracePt t="48199" x="2336800" y="3730625"/>
          <p14:tracePt t="48215" x="2413000" y="3773488"/>
          <p14:tracePt t="48234" x="2471738" y="3806825"/>
          <p14:tracePt t="48236" x="2506663" y="3816350"/>
          <p14:tracePt t="48250" x="2540000" y="3849688"/>
          <p14:tracePt t="48264" x="2557463" y="3857625"/>
          <p14:tracePt t="48283" x="2616200" y="3883025"/>
          <p14:tracePt t="48299" x="2693988" y="3943350"/>
          <p14:tracePt t="48316" x="2778125" y="4011613"/>
          <p14:tracePt t="48336" x="2854325" y="4087813"/>
          <p14:tracePt t="48351" x="2905125" y="4138613"/>
          <p14:tracePt t="48366" x="2922588" y="4164013"/>
          <p14:tracePt t="48383" x="2947988" y="4197350"/>
          <p14:tracePt t="48452" x="2955925" y="4197350"/>
          <p14:tracePt t="48467" x="2973388" y="4197350"/>
          <p14:tracePt t="48476" x="3008313" y="4197350"/>
          <p14:tracePt t="48483" x="3024188" y="4197350"/>
          <p14:tracePt t="48499" x="3084513" y="4181475"/>
          <p14:tracePt t="48515" x="3109913" y="4171950"/>
          <p14:tracePt t="48518" x="3152775" y="4130675"/>
          <p14:tracePt t="48531" x="3194050" y="4105275"/>
          <p14:tracePt t="48533" x="3211513" y="4044950"/>
          <p14:tracePt t="48547" x="3228975" y="4019550"/>
          <p14:tracePt t="48567" x="3287713" y="3798888"/>
          <p14:tracePt t="48580" x="3322638" y="3730625"/>
          <p14:tracePt t="48628" x="3330575" y="3730625"/>
          <p14:tracePt t="48635" x="3355975" y="3730625"/>
          <p14:tracePt t="48649" x="3381375" y="3697288"/>
          <p14:tracePt t="48651" x="3482975" y="3713163"/>
          <p14:tracePt t="48667" x="3576638" y="3730625"/>
          <p14:tracePt t="48668" x="3627438" y="3763963"/>
          <p14:tracePt t="48683" x="3636963" y="3773488"/>
          <p14:tracePt t="48733" x="3636963" y="3763963"/>
          <p14:tracePt t="48796" x="3636963" y="3756025"/>
          <p14:tracePt t="48811" x="3627438" y="3756025"/>
          <p14:tracePt t="48820" x="3619500" y="3756025"/>
          <p14:tracePt t="48836" x="3611563" y="3756025"/>
          <p14:tracePt t="48848" x="3594100" y="3756025"/>
          <p14:tracePt t="48865" x="3576638" y="3756025"/>
          <p14:tracePt t="48868" x="3568700" y="3756025"/>
          <p14:tracePt t="48883" x="3543300" y="3756025"/>
          <p14:tracePt t="48899" x="3500438" y="3781425"/>
          <p14:tracePt t="48916" x="3457575" y="3806825"/>
          <p14:tracePt t="48933" x="3406775" y="3824288"/>
          <p14:tracePt t="48949" x="3355975" y="3849688"/>
          <p14:tracePt t="48967" x="3279775" y="3883025"/>
          <p14:tracePt t="48981" x="3244850" y="3892550"/>
          <p14:tracePt t="48998" x="3211513" y="3900488"/>
          <p14:tracePt t="49015" x="3160713" y="3925888"/>
          <p14:tracePt t="49032" x="3135313" y="3935413"/>
          <p14:tracePt t="49035" x="3109913" y="3943350"/>
          <p14:tracePt t="49049" x="3092450" y="3960813"/>
          <p14:tracePt t="49052" x="3074988" y="3968750"/>
          <p14:tracePt t="49065" x="3041650" y="3986213"/>
          <p14:tracePt t="49068" x="2998788" y="4002088"/>
          <p14:tracePt t="49080" x="2990850" y="4011613"/>
          <p14:tracePt t="49099" x="2930525" y="4019550"/>
          <p14:tracePt t="49117" x="2914650" y="4037013"/>
          <p14:tracePt t="49135" x="2905125" y="4044950"/>
          <p14:tracePt t="49150" x="2879725" y="4044950"/>
          <p14:tracePt t="49168" x="2828925" y="4070350"/>
          <p14:tracePt t="49182" x="2778125" y="4095750"/>
          <p14:tracePt t="49198" x="2719388" y="4121150"/>
          <p14:tracePt t="49215" x="2684463" y="4130675"/>
          <p14:tracePt t="49231" x="2676525" y="4130675"/>
          <p14:tracePt t="49247" x="2641600" y="4156075"/>
          <p14:tracePt t="49265" x="2600325" y="4171950"/>
          <p14:tracePt t="49269" x="2565400" y="4189413"/>
          <p14:tracePt t="49282" x="2524125" y="4206875"/>
          <p14:tracePt t="49285" x="2506663" y="4214813"/>
          <p14:tracePt t="49298" x="2463800" y="4232275"/>
          <p14:tracePt t="49300" x="2438400" y="4240213"/>
          <p14:tracePt t="49316" x="2387600" y="4257675"/>
          <p14:tracePt t="49335" x="2370138" y="4265613"/>
          <p14:tracePt t="49349" x="2362200" y="4265613"/>
          <p14:tracePt t="49372" x="2344738" y="4275138"/>
          <p14:tracePt t="49380" x="2336800" y="4275138"/>
          <p14:tracePt t="49397" x="2319338" y="4283075"/>
          <p14:tracePt t="49413" x="2293938" y="4283075"/>
          <p14:tracePt t="49430" x="2260600" y="4291013"/>
          <p14:tracePt t="49447" x="2235200" y="4308475"/>
          <p14:tracePt t="49463" x="2225675" y="4308475"/>
          <p14:tracePt t="49480" x="2200275" y="4308475"/>
          <p14:tracePt t="49497" x="2182813" y="4316413"/>
          <p14:tracePt t="49513" x="2157413" y="4325938"/>
          <p14:tracePt t="49530" x="2132013" y="4333875"/>
          <p14:tracePt t="49547" x="2124075" y="4333875"/>
          <p14:tracePt t="49563" x="2106613" y="4341813"/>
          <p14:tracePt t="49602" x="2098675" y="4341813"/>
          <p14:tracePt t="49626" x="2090738" y="4341813"/>
          <p14:tracePt t="49634" x="2090738" y="4351338"/>
          <p14:tracePt t="49778" x="2081213" y="4351338"/>
          <p14:tracePt t="49786" x="2073275" y="4351338"/>
          <p14:tracePt t="53891" x="2081213" y="4351338"/>
          <p14:tracePt t="53899" x="2090738" y="4351338"/>
          <p14:tracePt t="53915" x="2098675" y="4351338"/>
          <p14:tracePt t="53918" x="2106613" y="4351338"/>
          <p14:tracePt t="53929" x="2132013" y="4368800"/>
          <p14:tracePt t="53933" x="2149475" y="4402138"/>
          <p14:tracePt t="53947" x="2208213" y="4435475"/>
          <p14:tracePt t="53964" x="2251075" y="4478338"/>
          <p14:tracePt t="53982" x="2286000" y="4503738"/>
          <p14:tracePt t="53996" x="2301875" y="4521200"/>
          <p14:tracePt t="54013" x="2301875" y="4529138"/>
          <p14:tracePt t="54029" x="2311400" y="4546600"/>
          <p14:tracePt t="54045" x="2336800" y="4572000"/>
          <p14:tracePt t="54063" x="2370138" y="4614863"/>
          <p14:tracePt t="54079" x="2413000" y="4665663"/>
          <p14:tracePt t="54097" x="2413000" y="4683125"/>
          <p14:tracePt t="54099" x="2420938" y="4699000"/>
          <p14:tracePt t="54117" x="2430463" y="4708525"/>
          <p14:tracePt t="54131" x="2430463" y="4716463"/>
          <p14:tracePt t="54147" x="2430463" y="4733925"/>
          <p14:tracePt t="54165" x="2438400" y="4775200"/>
          <p14:tracePt t="54180" x="2471738" y="4835525"/>
          <p14:tracePt t="54197" x="2497138" y="4878388"/>
          <p14:tracePt t="54213" x="2514600" y="4894263"/>
          <p14:tracePt t="54229" x="2524125" y="4911725"/>
          <p14:tracePt t="54260" x="2532063" y="4919663"/>
          <p14:tracePt t="54267" x="2540000" y="4929188"/>
          <p14:tracePt t="54279" x="2557463" y="4937125"/>
          <p14:tracePt t="54297" x="2582863" y="4946650"/>
          <p14:tracePt t="54299" x="2590800" y="4946650"/>
          <p14:tracePt t="54313" x="2600325" y="4946650"/>
          <p14:tracePt t="54316" x="2608263" y="4946650"/>
          <p14:tracePt t="54331" x="2616200" y="4946650"/>
          <p14:tracePt t="54347" x="2625725" y="4946650"/>
          <p14:tracePt t="54363" x="2633663" y="4946650"/>
          <p14:tracePt t="54379" x="2641600" y="4946650"/>
          <p14:tracePt t="54399" x="2676525" y="4954588"/>
          <p14:tracePt t="54413" x="2701925" y="4972050"/>
          <p14:tracePt t="54429" x="2744788" y="4979988"/>
          <p14:tracePt t="54445" x="2786063" y="4979988"/>
          <p14:tracePt t="54463" x="2820988" y="4979988"/>
          <p14:tracePt t="54479" x="2846388" y="4979988"/>
          <p14:tracePt t="54532" x="2854325" y="4979988"/>
          <p14:tracePt t="54540" x="2863850" y="4979988"/>
          <p14:tracePt t="54547" x="2879725" y="4979988"/>
          <p14:tracePt t="54565" x="2897188" y="4979988"/>
          <p14:tracePt t="54579" x="2940050" y="4997450"/>
          <p14:tracePt t="54599" x="2990850" y="4997450"/>
          <p14:tracePt t="54614" x="3024188" y="4997450"/>
          <p14:tracePt t="54628" x="3049588" y="4997450"/>
          <p14:tracePt t="54646" x="3084513" y="5005388"/>
          <p14:tracePt t="54662" x="3109913" y="5005388"/>
          <p14:tracePt t="54679" x="3117850" y="5013325"/>
          <p14:tracePt t="54695" x="3135313" y="5013325"/>
          <p14:tracePt t="54724" x="3143250" y="5013325"/>
          <p14:tracePt t="54739" x="3160713" y="5013325"/>
          <p14:tracePt t="54787" x="3168650" y="5013325"/>
          <p14:tracePt t="54814" x="3178175" y="5005388"/>
          <p14:tracePt t="90246" x="3178175" y="4972050"/>
          <p14:tracePt t="90251" x="3178175" y="4903788"/>
          <p14:tracePt t="90264" x="3178175" y="4852988"/>
          <p14:tracePt t="90279" x="3152775" y="4724400"/>
          <p14:tracePt t="90296" x="3135313" y="4665663"/>
          <p14:tracePt t="90313" x="3117850" y="4640263"/>
          <p14:tracePt t="90316" x="3117850" y="4605338"/>
          <p14:tracePt t="90329" x="3117850" y="4597400"/>
          <p14:tracePt t="90348" x="3109913" y="4554538"/>
          <p14:tracePt t="90388" x="3100388" y="4529138"/>
          <p14:tracePt t="90404" x="3092450" y="4521200"/>
          <p14:tracePt t="90411" x="3074988" y="4503738"/>
          <p14:tracePt t="90420" x="3067050" y="4478338"/>
          <p14:tracePt t="90429" x="3059113" y="4452938"/>
          <p14:tracePt t="90445" x="3041650" y="4419600"/>
          <p14:tracePt t="90464" x="3041650" y="4410075"/>
          <p14:tracePt t="90869" x="3041650" y="4402138"/>
          <p14:tracePt t="91139" x="3033713" y="4402138"/>
          <p14:tracePt t="91229" x="3016250" y="4394200"/>
          <p14:tracePt t="91236" x="3008313" y="4384675"/>
          <p14:tracePt t="91251" x="2998788" y="4376738"/>
          <p14:tracePt t="91268" x="2982913" y="4376738"/>
          <p14:tracePt t="91347" x="2973388" y="4376738"/>
          <p14:tracePt t="91411" x="2965450" y="4376738"/>
          <p14:tracePt t="92728" x="2955925" y="4376738"/>
          <p14:tracePt t="92732" x="2947988" y="4376738"/>
          <p14:tracePt t="92747" x="2940050" y="4376738"/>
          <p14:tracePt t="92876" x="2922588" y="4376738"/>
          <p14:tracePt t="93076" x="2922588" y="4359275"/>
          <p14:tracePt t="93083" x="2947988" y="4333875"/>
          <p14:tracePt t="93095" x="2955925" y="4333875"/>
          <p14:tracePt t="93116" x="3016250" y="4325938"/>
          <p14:tracePt t="93119" x="3024188" y="4308475"/>
          <p14:tracePt t="93156" x="3033713" y="4300538"/>
          <p14:tracePt t="93230" x="3041650" y="4316413"/>
          <p14:tracePt t="93235" x="3059113" y="4333875"/>
          <p14:tracePt t="93245" x="3059113" y="4341813"/>
          <p14:tracePt t="93300" x="3059113" y="4359275"/>
          <p14:tracePt t="93356" x="3059113" y="4368800"/>
          <p14:tracePt t="93436" x="3049588" y="4376738"/>
          <p14:tracePt t="93468" x="3033713" y="4376738"/>
          <p14:tracePt t="93476" x="3016250" y="4359275"/>
          <p14:tracePt t="93483" x="2982913" y="4316413"/>
          <p14:tracePt t="93494" x="2930525" y="4257675"/>
          <p14:tracePt t="93512" x="2820988" y="4171950"/>
          <p14:tracePt t="93516" x="2770188" y="4130675"/>
          <p14:tracePt t="93528" x="2709863" y="4087813"/>
          <p14:tracePt t="93547" x="2565400" y="4027488"/>
          <p14:tracePt t="93567" x="2497138" y="4019550"/>
          <p14:tracePt t="93579" x="2438400" y="4011613"/>
          <p14:tracePt t="93597" x="2430463" y="4011613"/>
          <p14:tracePt t="93611" x="2420938" y="4011613"/>
          <p14:tracePt t="93632" x="2413000" y="4011613"/>
          <p14:tracePt t="93659" x="2395538" y="4011613"/>
          <p14:tracePt t="93668" x="2370138" y="3994150"/>
          <p14:tracePt t="93678" x="2344738" y="3994150"/>
          <p14:tracePt t="93696" x="2235200" y="3943350"/>
          <p14:tracePt t="93699" x="2200275" y="3917950"/>
          <p14:tracePt t="93713" x="2149475" y="3883025"/>
          <p14:tracePt t="93716" x="2098675" y="3849688"/>
          <p14:tracePt t="93728" x="2047875" y="3816350"/>
          <p14:tracePt t="93732" x="1971675" y="3738563"/>
          <p14:tracePt t="93745" x="1885950" y="3671888"/>
          <p14:tracePt t="93749" x="1809750" y="3586163"/>
          <p14:tracePt t="93763" x="1631950" y="3373438"/>
          <p14:tracePt t="93779" x="1384300" y="3008313"/>
          <p14:tracePt t="93796" x="1036638" y="2387600"/>
          <p14:tracePt t="93814" x="534988" y="1401763"/>
          <p14:tracePt t="94592" x="7034213" y="263525"/>
          <p14:tracePt t="94592" x="8394700" y="527050"/>
          <p14:tracePt t="94592" x="8955088" y="628650"/>
          <p14:tracePt t="94592" x="10467975" y="833438"/>
          <p14:tracePt t="94592" x="11274425" y="942975"/>
          <p14:tracePt t="94592" x="11809413" y="993775"/>
          <p14:tracePt t="94592" x="12072938" y="993775"/>
        </p14:tracePtLst>
      </p14:laserTraceLst>
    </p:ext>
  </p:extLs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p:cNvSpPr txBox="1"/>
          <p:nvPr/>
        </p:nvSpPr>
        <p:spPr>
          <a:xfrm>
            <a:off x="9176424" y="6377468"/>
            <a:ext cx="2616200" cy="400110"/>
          </a:xfrm>
          <a:prstGeom prst="rect">
            <a:avLst/>
          </a:prstGeom>
          <a:noFill/>
        </p:spPr>
        <p:txBody>
          <a:bodyPr wrap="square" rtlCol="0">
            <a:spAutoFit/>
          </a:bodyPr>
          <a:lstStyle/>
          <a:p>
            <a:pPr algn="ctr"/>
            <a:r>
              <a:rPr lang="en-US" sz="2000" b="1" dirty="0"/>
              <a:t>www.midocean.ae</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grpSp>
        <p:nvGrpSpPr>
          <p:cNvPr id="7" name="Group 6">
            <a:extLst>
              <a:ext uri="{FF2B5EF4-FFF2-40B4-BE49-F238E27FC236}">
                <a16:creationId xmlns:a16="http://schemas.microsoft.com/office/drawing/2014/main" xmlns="" id="{19ADFE23-D488-A217-B33F-3C7D4083321A}"/>
              </a:ext>
            </a:extLst>
          </p:cNvPr>
          <p:cNvGrpSpPr/>
          <p:nvPr/>
        </p:nvGrpSpPr>
        <p:grpSpPr>
          <a:xfrm>
            <a:off x="2767864" y="746697"/>
            <a:ext cx="7195285" cy="707886"/>
            <a:chOff x="624740" y="1261450"/>
            <a:chExt cx="5604610" cy="775858"/>
          </a:xfrm>
        </p:grpSpPr>
        <p:sp>
          <p:nvSpPr>
            <p:cNvPr id="11" name="Rectangle 10"/>
            <p:cNvSpPr/>
            <p:nvPr/>
          </p:nvSpPr>
          <p:spPr>
            <a:xfrm>
              <a:off x="624740" y="1263262"/>
              <a:ext cx="5604610" cy="730394"/>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3" name="TextBox 2">
              <a:extLst>
                <a:ext uri="{FF2B5EF4-FFF2-40B4-BE49-F238E27FC236}">
                  <a16:creationId xmlns:a16="http://schemas.microsoft.com/office/drawing/2014/main" xmlns="" id="{8C9C6905-96B6-3DD2-F43C-9F4FB4B473D7}"/>
                </a:ext>
              </a:extLst>
            </p:cNvPr>
            <p:cNvSpPr txBox="1"/>
            <p:nvPr/>
          </p:nvSpPr>
          <p:spPr>
            <a:xfrm>
              <a:off x="695324" y="1261450"/>
              <a:ext cx="5534025" cy="775858"/>
            </a:xfrm>
            <a:prstGeom prst="rect">
              <a:avLst/>
            </a:prstGeom>
            <a:noFill/>
          </p:spPr>
          <p:txBody>
            <a:bodyPr wrap="square" rtlCol="0">
              <a:spAutoFit/>
            </a:bodyPr>
            <a:lstStyle/>
            <a:p>
              <a:pPr algn="ctr"/>
              <a:r>
                <a:rPr lang="en-US" sz="4000" b="1" dirty="0">
                  <a:solidFill>
                    <a:schemeClr val="bg1"/>
                  </a:solidFill>
                  <a:latin typeface="Alexandria" charset="0"/>
                </a:rPr>
                <a:t>Techniques for Managing Risk </a:t>
              </a:r>
            </a:p>
          </p:txBody>
        </p:sp>
      </p:grpSp>
      <p:sp>
        <p:nvSpPr>
          <p:cNvPr id="14" name="TextBox 13">
            <a:extLst>
              <a:ext uri="{FF2B5EF4-FFF2-40B4-BE49-F238E27FC236}">
                <a16:creationId xmlns:a16="http://schemas.microsoft.com/office/drawing/2014/main" xmlns="" id="{87257550-6B76-0921-6F03-193A15BDE0F1}"/>
              </a:ext>
            </a:extLst>
          </p:cNvPr>
          <p:cNvSpPr txBox="1"/>
          <p:nvPr/>
        </p:nvSpPr>
        <p:spPr>
          <a:xfrm>
            <a:off x="197236" y="1414754"/>
            <a:ext cx="11797528" cy="4651723"/>
          </a:xfrm>
          <a:prstGeom prst="rect">
            <a:avLst/>
          </a:prstGeom>
          <a:noFill/>
        </p:spPr>
        <p:txBody>
          <a:bodyPr wrap="square">
            <a:spAutoFit/>
          </a:bodyPr>
          <a:lstStyle/>
          <a:p>
            <a:pPr algn="l">
              <a:lnSpc>
                <a:spcPct val="150000"/>
              </a:lnSpc>
            </a:pPr>
            <a:r>
              <a:rPr lang="en-US" sz="2200" b="1" i="0" u="none" strike="noStrike" baseline="0" dirty="0">
                <a:solidFill>
                  <a:schemeClr val="tx1">
                    <a:lumMod val="95000"/>
                    <a:lumOff val="5000"/>
                  </a:schemeClr>
                </a:solidFill>
                <a:latin typeface="QuaySansITCPro-Medium"/>
              </a:rPr>
              <a:t>Loss Reduction</a:t>
            </a:r>
          </a:p>
          <a:p>
            <a:pPr algn="l">
              <a:lnSpc>
                <a:spcPct val="150000"/>
              </a:lnSpc>
            </a:pPr>
            <a:r>
              <a:rPr lang="en-US" sz="2200" i="0" u="none" strike="noStrike" baseline="0" dirty="0">
                <a:solidFill>
                  <a:schemeClr val="tx1">
                    <a:lumMod val="95000"/>
                    <a:lumOff val="5000"/>
                  </a:schemeClr>
                </a:solidFill>
                <a:latin typeface="QuaySansITCPro-Medium"/>
              </a:rPr>
              <a:t> Strict loss prevention efforts can reduce the frequency of losses; however, some losses will inevitably occur. Thus, another objective of loss control is to reduce the severity of a loss after it occurs.</a:t>
            </a:r>
          </a:p>
          <a:p>
            <a:pPr algn="l">
              <a:lnSpc>
                <a:spcPct val="150000"/>
              </a:lnSpc>
            </a:pPr>
            <a:r>
              <a:rPr lang="en-US" sz="2200" b="1" i="0" u="none" strike="noStrike" baseline="0" dirty="0">
                <a:solidFill>
                  <a:schemeClr val="tx1">
                    <a:lumMod val="95000"/>
                    <a:lumOff val="5000"/>
                  </a:schemeClr>
                </a:solidFill>
                <a:latin typeface="QuaySansITCPro-Medium"/>
              </a:rPr>
              <a:t>Duplication</a:t>
            </a:r>
            <a:r>
              <a:rPr lang="en-US" sz="2200" i="0" u="none" strike="noStrike" baseline="0" dirty="0">
                <a:solidFill>
                  <a:schemeClr val="tx1">
                    <a:lumMod val="95000"/>
                    <a:lumOff val="5000"/>
                  </a:schemeClr>
                </a:solidFill>
                <a:latin typeface="QuaySansITCPro-Medium"/>
              </a:rPr>
              <a:t> </a:t>
            </a:r>
          </a:p>
          <a:p>
            <a:pPr algn="l">
              <a:lnSpc>
                <a:spcPct val="150000"/>
              </a:lnSpc>
            </a:pPr>
            <a:r>
              <a:rPr lang="en-US" sz="2200" i="0" u="none" strike="noStrike" baseline="0" dirty="0">
                <a:solidFill>
                  <a:schemeClr val="tx1">
                    <a:lumMod val="95000"/>
                    <a:lumOff val="5000"/>
                  </a:schemeClr>
                </a:solidFill>
                <a:latin typeface="QuaySansITCPro-Medium"/>
              </a:rPr>
              <a:t>Losses can also be reduced by duplication. This technique refers to having back-ups or copies of important documents or property available in case a loss occurs.</a:t>
            </a:r>
          </a:p>
          <a:p>
            <a:pPr algn="l">
              <a:lnSpc>
                <a:spcPct val="150000"/>
              </a:lnSpc>
            </a:pPr>
            <a:r>
              <a:rPr lang="en-US" sz="2200" b="1" i="0" u="none" strike="noStrike" baseline="0" dirty="0">
                <a:solidFill>
                  <a:schemeClr val="tx1">
                    <a:lumMod val="95000"/>
                    <a:lumOff val="5000"/>
                  </a:schemeClr>
                </a:solidFill>
                <a:latin typeface="QuaySansITCPro-Medium"/>
              </a:rPr>
              <a:t>Separation </a:t>
            </a:r>
          </a:p>
          <a:p>
            <a:pPr algn="l">
              <a:lnSpc>
                <a:spcPct val="150000"/>
              </a:lnSpc>
            </a:pPr>
            <a:r>
              <a:rPr lang="en-US" sz="2200" i="0" u="none" strike="noStrike" baseline="0" dirty="0">
                <a:solidFill>
                  <a:schemeClr val="tx1">
                    <a:lumMod val="95000"/>
                    <a:lumOff val="5000"/>
                  </a:schemeClr>
                </a:solidFill>
                <a:latin typeface="QuaySansITCPro-Medium"/>
              </a:rPr>
              <a:t>Another technique for reducing losses is separation. The assets exposed to loss are separated</a:t>
            </a:r>
          </a:p>
          <a:p>
            <a:pPr algn="l">
              <a:lnSpc>
                <a:spcPct val="150000"/>
              </a:lnSpc>
            </a:pPr>
            <a:r>
              <a:rPr lang="en-US" sz="2200" i="0" u="none" strike="noStrike" baseline="0" dirty="0">
                <a:solidFill>
                  <a:schemeClr val="tx1">
                    <a:lumMod val="95000"/>
                    <a:lumOff val="5000"/>
                  </a:schemeClr>
                </a:solidFill>
                <a:latin typeface="QuaySansITCPro-Medium"/>
              </a:rPr>
              <a:t>or divided to minimize the financial loss from a single event</a:t>
            </a:r>
            <a:r>
              <a:rPr lang="en-US" sz="2400" i="0" u="none" strike="noStrike" baseline="0" dirty="0">
                <a:solidFill>
                  <a:schemeClr val="tx1">
                    <a:lumMod val="95000"/>
                    <a:lumOff val="5000"/>
                  </a:schemeClr>
                </a:solidFill>
                <a:latin typeface="QuaySansITCPro-Medium"/>
              </a:rPr>
              <a:t>.</a:t>
            </a:r>
          </a:p>
        </p:txBody>
      </p:sp>
    </p:spTree>
    <p:extLst>
      <p:ext uri="{BB962C8B-B14F-4D97-AF65-F5344CB8AC3E}">
        <p14:creationId xmlns:p14="http://schemas.microsoft.com/office/powerpoint/2010/main" val="667877890"/>
      </p:ext>
    </p:extLst>
  </p:cSld>
  <p:clrMapOvr>
    <a:masterClrMapping/>
  </p:clrMapOvr>
  <mc:AlternateContent xmlns:mc="http://schemas.openxmlformats.org/markup-compatibility/2006" xmlns:p14="http://schemas.microsoft.com/office/powerpoint/2010/main">
    <mc:Choice Requires="p14">
      <p:transition spd="slow" p14:dur="2000" advTm="129047"/>
    </mc:Choice>
    <mc:Fallback xmlns="">
      <p:transition spd="slow" advTm="129047"/>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p:cNvSpPr txBox="1"/>
          <p:nvPr/>
        </p:nvSpPr>
        <p:spPr>
          <a:xfrm>
            <a:off x="9176424" y="6377468"/>
            <a:ext cx="2616200" cy="400110"/>
          </a:xfrm>
          <a:prstGeom prst="rect">
            <a:avLst/>
          </a:prstGeom>
          <a:noFill/>
        </p:spPr>
        <p:txBody>
          <a:bodyPr wrap="square" rtlCol="0">
            <a:spAutoFit/>
          </a:bodyPr>
          <a:lstStyle/>
          <a:p>
            <a:pPr algn="ctr"/>
            <a:r>
              <a:rPr lang="en-US" sz="2000" b="1" dirty="0"/>
              <a:t>www.midocean.ae</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grpSp>
        <p:nvGrpSpPr>
          <p:cNvPr id="7" name="Group 6">
            <a:extLst>
              <a:ext uri="{FF2B5EF4-FFF2-40B4-BE49-F238E27FC236}">
                <a16:creationId xmlns:a16="http://schemas.microsoft.com/office/drawing/2014/main" xmlns="" id="{19ADFE23-D488-A217-B33F-3C7D4083321A}"/>
              </a:ext>
            </a:extLst>
          </p:cNvPr>
          <p:cNvGrpSpPr/>
          <p:nvPr/>
        </p:nvGrpSpPr>
        <p:grpSpPr>
          <a:xfrm>
            <a:off x="2767864" y="746696"/>
            <a:ext cx="7366735" cy="732206"/>
            <a:chOff x="624740" y="1261450"/>
            <a:chExt cx="5604610" cy="732206"/>
          </a:xfrm>
        </p:grpSpPr>
        <p:sp>
          <p:nvSpPr>
            <p:cNvPr id="11" name="Rectangle 10"/>
            <p:cNvSpPr/>
            <p:nvPr/>
          </p:nvSpPr>
          <p:spPr>
            <a:xfrm>
              <a:off x="624740" y="1263262"/>
              <a:ext cx="5604610" cy="730394"/>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3" name="TextBox 2">
              <a:extLst>
                <a:ext uri="{FF2B5EF4-FFF2-40B4-BE49-F238E27FC236}">
                  <a16:creationId xmlns:a16="http://schemas.microsoft.com/office/drawing/2014/main" xmlns="" id="{8C9C6905-96B6-3DD2-F43C-9F4FB4B473D7}"/>
                </a:ext>
              </a:extLst>
            </p:cNvPr>
            <p:cNvSpPr txBox="1"/>
            <p:nvPr/>
          </p:nvSpPr>
          <p:spPr>
            <a:xfrm>
              <a:off x="695324" y="1261450"/>
              <a:ext cx="5534025" cy="707886"/>
            </a:xfrm>
            <a:prstGeom prst="rect">
              <a:avLst/>
            </a:prstGeom>
            <a:noFill/>
          </p:spPr>
          <p:txBody>
            <a:bodyPr wrap="square" rtlCol="0">
              <a:spAutoFit/>
            </a:bodyPr>
            <a:lstStyle/>
            <a:p>
              <a:pPr algn="ctr"/>
              <a:r>
                <a:rPr lang="en-US" sz="4000" b="1" dirty="0">
                  <a:solidFill>
                    <a:schemeClr val="bg1"/>
                  </a:solidFill>
                  <a:latin typeface="Alexandria" charset="0"/>
                </a:rPr>
                <a:t>Techniques for Managing Risk</a:t>
              </a:r>
            </a:p>
          </p:txBody>
        </p:sp>
      </p:grpSp>
      <p:sp>
        <p:nvSpPr>
          <p:cNvPr id="14" name="TextBox 13">
            <a:extLst>
              <a:ext uri="{FF2B5EF4-FFF2-40B4-BE49-F238E27FC236}">
                <a16:creationId xmlns:a16="http://schemas.microsoft.com/office/drawing/2014/main" xmlns="" id="{87257550-6B76-0921-6F03-193A15BDE0F1}"/>
              </a:ext>
            </a:extLst>
          </p:cNvPr>
          <p:cNvSpPr txBox="1"/>
          <p:nvPr/>
        </p:nvSpPr>
        <p:spPr>
          <a:xfrm>
            <a:off x="197236" y="1414754"/>
            <a:ext cx="11797528" cy="2620397"/>
          </a:xfrm>
          <a:prstGeom prst="rect">
            <a:avLst/>
          </a:prstGeom>
          <a:noFill/>
        </p:spPr>
        <p:txBody>
          <a:bodyPr wrap="square">
            <a:spAutoFit/>
          </a:bodyPr>
          <a:lstStyle/>
          <a:p>
            <a:pPr algn="l">
              <a:lnSpc>
                <a:spcPct val="150000"/>
              </a:lnSpc>
            </a:pPr>
            <a:r>
              <a:rPr lang="en-US" sz="2200" b="1" i="0" u="none" strike="noStrike" baseline="0" dirty="0">
                <a:solidFill>
                  <a:schemeClr val="tx1">
                    <a:lumMod val="95000"/>
                    <a:lumOff val="5000"/>
                  </a:schemeClr>
                </a:solidFill>
                <a:latin typeface="QuaySansITCPro-Medium"/>
              </a:rPr>
              <a:t>Diversification </a:t>
            </a:r>
          </a:p>
          <a:p>
            <a:pPr algn="l">
              <a:lnSpc>
                <a:spcPct val="150000"/>
              </a:lnSpc>
            </a:pPr>
            <a:r>
              <a:rPr lang="en-US" sz="2200" i="0" u="none" strike="noStrike" baseline="0" dirty="0">
                <a:solidFill>
                  <a:schemeClr val="tx1">
                    <a:lumMod val="95000"/>
                    <a:lumOff val="5000"/>
                  </a:schemeClr>
                </a:solidFill>
                <a:latin typeface="QuaySansITCPro-Medium"/>
              </a:rPr>
              <a:t>Finally, losses can be reduced by diversification. This technique reduces the chance of loss by spreading the loss exposure across different parties. Risk is reduced if a manufacturer has a number</a:t>
            </a:r>
          </a:p>
          <a:p>
            <a:pPr algn="l">
              <a:lnSpc>
                <a:spcPct val="150000"/>
              </a:lnSpc>
            </a:pPr>
            <a:r>
              <a:rPr lang="en-US" sz="2200" i="0" u="none" strike="noStrike" baseline="0" dirty="0">
                <a:solidFill>
                  <a:schemeClr val="tx1">
                    <a:lumMod val="95000"/>
                    <a:lumOff val="5000"/>
                  </a:schemeClr>
                </a:solidFill>
                <a:latin typeface="QuaySansITCPro-Medium"/>
              </a:rPr>
              <a:t>of customers and suppliers.</a:t>
            </a:r>
          </a:p>
          <a:p>
            <a:pPr algn="l">
              <a:lnSpc>
                <a:spcPct val="150000"/>
              </a:lnSpc>
            </a:pPr>
            <a:endParaRPr lang="en-US" sz="2400" i="0" u="none" strike="noStrike" baseline="0" dirty="0">
              <a:solidFill>
                <a:schemeClr val="tx1">
                  <a:lumMod val="95000"/>
                  <a:lumOff val="5000"/>
                </a:schemeClr>
              </a:solidFill>
              <a:latin typeface="QuaySansITCPro-Medium"/>
            </a:endParaRPr>
          </a:p>
        </p:txBody>
      </p:sp>
    </p:spTree>
    <p:extLst>
      <p:ext uri="{BB962C8B-B14F-4D97-AF65-F5344CB8AC3E}">
        <p14:creationId xmlns:p14="http://schemas.microsoft.com/office/powerpoint/2010/main" val="3770912251"/>
      </p:ext>
    </p:extLst>
  </p:cSld>
  <p:clrMapOvr>
    <a:masterClrMapping/>
  </p:clrMapOvr>
  <mc:AlternateContent xmlns:mc="http://schemas.openxmlformats.org/markup-compatibility/2006" xmlns:p14="http://schemas.microsoft.com/office/powerpoint/2010/main">
    <mc:Choice Requires="p14">
      <p:transition spd="slow" p14:dur="2000" advTm="105388"/>
    </mc:Choice>
    <mc:Fallback xmlns="">
      <p:transition spd="slow" advTm="105388"/>
    </mc:Fallback>
  </mc:AlternateContent>
  <p:extLst>
    <p:ext uri="{3A86A75C-4F4B-4683-9AE1-C65F6400EC91}">
      <p14:laserTraceLst xmlns:p14="http://schemas.microsoft.com/office/powerpoint/2010/main">
        <p14:tracePtLst>
          <p14:tracePt t="14594" x="3676650" y="6299200"/>
          <p14:tracePt t="14796" x="3348038" y="6688138"/>
          <p14:tracePt t="14802" x="3508375" y="6450013"/>
          <p14:tracePt t="14819" x="3883025" y="5795963"/>
          <p14:tracePt t="14835" x="4095750" y="5430838"/>
          <p14:tracePt t="14837" x="4367213" y="4979988"/>
          <p14:tracePt t="14852" x="4978400" y="4164013"/>
          <p14:tracePt t="14868" x="5513388" y="3484563"/>
          <p14:tracePt t="14883" x="5913438" y="2932113"/>
          <p14:tracePt t="14900" x="6194425" y="2516188"/>
          <p14:tracePt t="14916" x="6346825" y="2260600"/>
          <p14:tracePt t="14933" x="6415088" y="2149475"/>
          <p14:tracePt t="14950" x="6415088" y="2116138"/>
          <p14:tracePt t="14970" x="6423025" y="2108200"/>
          <p14:tracePt t="15139" x="6415088" y="2108200"/>
          <p14:tracePt t="15147" x="6405563" y="2108200"/>
          <p14:tracePt t="15155" x="6380163" y="2116138"/>
          <p14:tracePt t="15167" x="6364288" y="2124075"/>
          <p14:tracePt t="15183" x="6296025" y="2159000"/>
          <p14:tracePt t="15186" x="6270625" y="2166938"/>
          <p14:tracePt t="15200" x="6235700" y="2174875"/>
          <p14:tracePt t="15203" x="6227763" y="2174875"/>
          <p14:tracePt t="15218" x="6210300" y="2192338"/>
          <p14:tracePt t="15220" x="6202363" y="2200275"/>
          <p14:tracePt t="15235" x="6176963" y="2209800"/>
          <p14:tracePt t="15252" x="6159500" y="2227263"/>
          <p14:tracePt t="15267" x="6142038" y="2235200"/>
          <p14:tracePt t="15284" x="6126163" y="2235200"/>
          <p14:tracePt t="15300" x="6108700" y="2243138"/>
          <p14:tracePt t="15336" x="6091238" y="2243138"/>
          <p14:tracePt t="15339" x="6091238" y="2252663"/>
          <p14:tracePt t="15355" x="6083300" y="2260600"/>
          <p14:tracePt t="15366" x="6075363" y="2260600"/>
          <p14:tracePt t="15383" x="6057900" y="2278063"/>
          <p14:tracePt t="15400" x="6040438" y="2293938"/>
          <p14:tracePt t="15403" x="6024563" y="2303463"/>
          <p14:tracePt t="15417" x="6024563" y="2311400"/>
          <p14:tracePt t="15419" x="6007100" y="2319338"/>
          <p14:tracePt t="15434" x="5997575" y="2336800"/>
          <p14:tracePt t="15452" x="5972175" y="2354263"/>
          <p14:tracePt t="15469" x="5972175" y="2362200"/>
          <p14:tracePt t="15499" x="5964238" y="2371725"/>
          <p14:tracePt t="15507" x="5956300" y="2371725"/>
          <p14:tracePt t="15532" x="5946775" y="2387600"/>
          <p14:tracePt t="15555" x="5946775" y="2397125"/>
          <p14:tracePt t="15579" x="5946775" y="2413000"/>
          <p14:tracePt t="15619" x="5946775" y="2422525"/>
          <p14:tracePt t="15635" x="5946775" y="2430463"/>
          <p14:tracePt t="15643" x="5946775" y="2438400"/>
          <p14:tracePt t="15651" x="5956300" y="2447925"/>
          <p14:tracePt t="15669" x="6007100" y="2489200"/>
          <p14:tracePt t="15684" x="6049963" y="2516188"/>
          <p14:tracePt t="15686" x="6142038" y="2566988"/>
          <p14:tracePt t="15705" x="6321425" y="2625725"/>
          <p14:tracePt t="15706" x="6423025" y="2668588"/>
          <p14:tracePt t="15715" x="6524625" y="2686050"/>
          <p14:tracePt t="15734" x="6643688" y="2711450"/>
          <p14:tracePt t="15750" x="6694488" y="2719388"/>
          <p14:tracePt t="15767" x="6704013" y="2719388"/>
          <p14:tracePt t="15811" x="6711950" y="2719388"/>
          <p14:tracePt t="15899" x="6719888" y="2719388"/>
          <p14:tracePt t="104195" x="6661150" y="2701925"/>
          <p14:tracePt t="104203" x="6423025" y="2600325"/>
          <p14:tracePt t="104211" x="5938838" y="2328863"/>
          <p14:tracePt t="104228" x="5241925" y="1827213"/>
          <p14:tracePt t="104244" x="5046663" y="1631950"/>
          <p14:tracePt t="104247" x="4927600" y="1504950"/>
          <p14:tracePt t="104260" x="4818063" y="1333500"/>
          <p14:tracePt t="104277" x="4791075" y="1308100"/>
          <p14:tracePt t="104315" x="4783138" y="1300163"/>
          <p14:tracePt t="104323" x="4757738" y="1292225"/>
          <p14:tracePt t="104331" x="4724400" y="1266825"/>
          <p14:tracePt t="104344" x="4613275" y="1223963"/>
          <p14:tracePt t="104347" x="4486275" y="1163638"/>
          <p14:tracePt t="104360" x="4367213" y="1112838"/>
          <p14:tracePt t="104363" x="4316413" y="1087438"/>
          <p14:tracePt t="104387" x="4306888" y="1079500"/>
          <p14:tracePt t="104402" x="4298950" y="1069975"/>
          <p14:tracePt t="104412" x="4291013" y="1069975"/>
          <p14:tracePt t="104429" x="4273550" y="1054100"/>
          <p14:tracePt t="104445" x="4248150" y="1036638"/>
          <p14:tracePt t="104460" x="4095750" y="1011238"/>
          <p14:tracePt t="104477" x="3611563" y="866775"/>
          <p14:tracePt t="104494" x="2719388" y="569913"/>
          <p14:tracePt t="104510" x="1817688" y="271463"/>
          <p14:tracePt t="104527" x="1044575" y="58738"/>
          <p14:tracePt t="105388" x="11393488" y="152400"/>
          <p14:tracePt t="105388" x="11376025" y="255588"/>
          <p14:tracePt t="105388" x="11376025" y="466725"/>
          <p14:tracePt t="105388" x="11436350" y="730250"/>
          <p14:tracePt t="105388" x="11631613" y="977900"/>
          <p14:tracePt t="105388" x="11741150" y="1069975"/>
          <p14:tracePt t="105388" x="11903075" y="1173163"/>
          <p14:tracePt t="105388" x="12039600" y="1249363"/>
        </p14:tracePtLst>
      </p14:laserTraceLst>
    </p:ext>
  </p:extLs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p:cNvSpPr txBox="1"/>
          <p:nvPr/>
        </p:nvSpPr>
        <p:spPr>
          <a:xfrm>
            <a:off x="9176424" y="6377468"/>
            <a:ext cx="2616200" cy="400110"/>
          </a:xfrm>
          <a:prstGeom prst="rect">
            <a:avLst/>
          </a:prstGeom>
          <a:noFill/>
        </p:spPr>
        <p:txBody>
          <a:bodyPr wrap="square" rtlCol="0">
            <a:spAutoFit/>
          </a:bodyPr>
          <a:lstStyle/>
          <a:p>
            <a:pPr algn="ctr"/>
            <a:r>
              <a:rPr lang="en-US" sz="2000" b="1" dirty="0"/>
              <a:t>www.midocean.ae</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grpSp>
        <p:nvGrpSpPr>
          <p:cNvPr id="7" name="Group 6">
            <a:extLst>
              <a:ext uri="{FF2B5EF4-FFF2-40B4-BE49-F238E27FC236}">
                <a16:creationId xmlns:a16="http://schemas.microsoft.com/office/drawing/2014/main" xmlns="" id="{19ADFE23-D488-A217-B33F-3C7D4083321A}"/>
              </a:ext>
            </a:extLst>
          </p:cNvPr>
          <p:cNvGrpSpPr/>
          <p:nvPr/>
        </p:nvGrpSpPr>
        <p:grpSpPr>
          <a:xfrm>
            <a:off x="2767864" y="746696"/>
            <a:ext cx="6985735" cy="732206"/>
            <a:chOff x="624740" y="1261450"/>
            <a:chExt cx="5604610" cy="732206"/>
          </a:xfrm>
        </p:grpSpPr>
        <p:sp>
          <p:nvSpPr>
            <p:cNvPr id="11" name="Rectangle 10"/>
            <p:cNvSpPr/>
            <p:nvPr/>
          </p:nvSpPr>
          <p:spPr>
            <a:xfrm>
              <a:off x="624740" y="1263262"/>
              <a:ext cx="5604610" cy="730394"/>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3" name="TextBox 2">
              <a:extLst>
                <a:ext uri="{FF2B5EF4-FFF2-40B4-BE49-F238E27FC236}">
                  <a16:creationId xmlns:a16="http://schemas.microsoft.com/office/drawing/2014/main" xmlns="" id="{8C9C6905-96B6-3DD2-F43C-9F4FB4B473D7}"/>
                </a:ext>
              </a:extLst>
            </p:cNvPr>
            <p:cNvSpPr txBox="1"/>
            <p:nvPr/>
          </p:nvSpPr>
          <p:spPr>
            <a:xfrm>
              <a:off x="695324" y="1261450"/>
              <a:ext cx="5534025" cy="707886"/>
            </a:xfrm>
            <a:prstGeom prst="rect">
              <a:avLst/>
            </a:prstGeom>
            <a:noFill/>
          </p:spPr>
          <p:txBody>
            <a:bodyPr wrap="square" rtlCol="0">
              <a:spAutoFit/>
            </a:bodyPr>
            <a:lstStyle/>
            <a:p>
              <a:pPr algn="ctr"/>
              <a:r>
                <a:rPr lang="en-US" sz="4000" b="1" dirty="0">
                  <a:solidFill>
                    <a:schemeClr val="bg1"/>
                  </a:solidFill>
                  <a:latin typeface="Alexandria" charset="0"/>
                </a:rPr>
                <a:t>Techniques for Managing Risk</a:t>
              </a:r>
            </a:p>
          </p:txBody>
        </p:sp>
      </p:grpSp>
      <p:sp>
        <p:nvSpPr>
          <p:cNvPr id="14" name="TextBox 13">
            <a:extLst>
              <a:ext uri="{FF2B5EF4-FFF2-40B4-BE49-F238E27FC236}">
                <a16:creationId xmlns:a16="http://schemas.microsoft.com/office/drawing/2014/main" xmlns="" id="{87257550-6B76-0921-6F03-193A15BDE0F1}"/>
              </a:ext>
            </a:extLst>
          </p:cNvPr>
          <p:cNvSpPr txBox="1"/>
          <p:nvPr/>
        </p:nvSpPr>
        <p:spPr>
          <a:xfrm>
            <a:off x="197236" y="1414754"/>
            <a:ext cx="11797528" cy="3636060"/>
          </a:xfrm>
          <a:prstGeom prst="rect">
            <a:avLst/>
          </a:prstGeom>
          <a:noFill/>
        </p:spPr>
        <p:txBody>
          <a:bodyPr wrap="square">
            <a:spAutoFit/>
          </a:bodyPr>
          <a:lstStyle/>
          <a:p>
            <a:pPr algn="l">
              <a:lnSpc>
                <a:spcPct val="150000"/>
              </a:lnSpc>
            </a:pPr>
            <a:r>
              <a:rPr lang="en-US" sz="2200" b="1" i="0" u="none" strike="noStrike" baseline="0" dirty="0">
                <a:solidFill>
                  <a:schemeClr val="tx1">
                    <a:lumMod val="95000"/>
                    <a:lumOff val="5000"/>
                  </a:schemeClr>
                </a:solidFill>
                <a:latin typeface="QuaySansITCPro-Medium"/>
              </a:rPr>
              <a:t>Risk Financing</a:t>
            </a:r>
          </a:p>
          <a:p>
            <a:pPr algn="l">
              <a:lnSpc>
                <a:spcPct val="150000"/>
              </a:lnSpc>
            </a:pPr>
            <a:r>
              <a:rPr lang="en-US" sz="2200" i="0" u="none" strike="noStrike" baseline="0" dirty="0">
                <a:solidFill>
                  <a:schemeClr val="tx1">
                    <a:lumMod val="95000"/>
                    <a:lumOff val="5000"/>
                  </a:schemeClr>
                </a:solidFill>
                <a:latin typeface="QuaySansITCPro-Medium"/>
              </a:rPr>
              <a:t>As stated earlier, risk financing refers to techniques that provide for the payment of losses after they occur. Major risk-financing techniques include the following:</a:t>
            </a:r>
          </a:p>
          <a:p>
            <a:pPr marL="342900" indent="-342900" algn="l">
              <a:lnSpc>
                <a:spcPct val="150000"/>
              </a:lnSpc>
              <a:buFont typeface="Wingdings" panose="05000000000000000000" pitchFamily="2" charset="2"/>
              <a:buChar char="v"/>
            </a:pPr>
            <a:r>
              <a:rPr lang="en-US" sz="2200" i="0" u="none" strike="noStrike" baseline="0" dirty="0">
                <a:solidFill>
                  <a:schemeClr val="tx1">
                    <a:lumMod val="95000"/>
                    <a:lumOff val="5000"/>
                  </a:schemeClr>
                </a:solidFill>
                <a:latin typeface="QuaySansITCPro-Medium"/>
              </a:rPr>
              <a:t>Retention</a:t>
            </a:r>
          </a:p>
          <a:p>
            <a:pPr marL="342900" indent="-342900" algn="l">
              <a:lnSpc>
                <a:spcPct val="150000"/>
              </a:lnSpc>
              <a:buFont typeface="Wingdings" panose="05000000000000000000" pitchFamily="2" charset="2"/>
              <a:buChar char="v"/>
            </a:pPr>
            <a:r>
              <a:rPr lang="en-US" sz="2200" i="0" u="none" strike="noStrike" baseline="0" dirty="0">
                <a:solidFill>
                  <a:schemeClr val="tx1">
                    <a:lumMod val="95000"/>
                    <a:lumOff val="5000"/>
                  </a:schemeClr>
                </a:solidFill>
                <a:latin typeface="QuaySansITCPro-Medium"/>
              </a:rPr>
              <a:t>Noninsurance transfers</a:t>
            </a:r>
          </a:p>
          <a:p>
            <a:pPr marL="342900" indent="-342900" algn="l">
              <a:lnSpc>
                <a:spcPct val="150000"/>
              </a:lnSpc>
              <a:buFont typeface="Wingdings" panose="05000000000000000000" pitchFamily="2" charset="2"/>
              <a:buChar char="v"/>
            </a:pPr>
            <a:r>
              <a:rPr lang="en-US" sz="2200" i="0" u="none" strike="noStrike" baseline="0" dirty="0">
                <a:solidFill>
                  <a:schemeClr val="tx1">
                    <a:lumMod val="95000"/>
                    <a:lumOff val="5000"/>
                  </a:schemeClr>
                </a:solidFill>
                <a:latin typeface="QuaySansITCPro-Medium"/>
              </a:rPr>
              <a:t>Insurance.</a:t>
            </a:r>
          </a:p>
          <a:p>
            <a:pPr algn="l">
              <a:lnSpc>
                <a:spcPct val="150000"/>
              </a:lnSpc>
            </a:pPr>
            <a:endParaRPr lang="en-US" sz="2400" i="0" u="none" strike="noStrike" baseline="0" dirty="0">
              <a:solidFill>
                <a:schemeClr val="tx1">
                  <a:lumMod val="95000"/>
                  <a:lumOff val="5000"/>
                </a:schemeClr>
              </a:solidFill>
              <a:latin typeface="QuaySansITCPro-Medium"/>
            </a:endParaRPr>
          </a:p>
        </p:txBody>
      </p:sp>
    </p:spTree>
    <p:extLst>
      <p:ext uri="{BB962C8B-B14F-4D97-AF65-F5344CB8AC3E}">
        <p14:creationId xmlns:p14="http://schemas.microsoft.com/office/powerpoint/2010/main" val="2439668151"/>
      </p:ext>
    </p:extLst>
  </p:cSld>
  <p:clrMapOvr>
    <a:masterClrMapping/>
  </p:clrMapOvr>
  <mc:AlternateContent xmlns:mc="http://schemas.openxmlformats.org/markup-compatibility/2006" xmlns:p14="http://schemas.microsoft.com/office/powerpoint/2010/main">
    <mc:Choice Requires="p14">
      <p:transition spd="slow" p14:dur="2000" advTm="46004"/>
    </mc:Choice>
    <mc:Fallback xmlns="">
      <p:transition spd="slow" advTm="46004"/>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p:cNvSpPr txBox="1"/>
          <p:nvPr/>
        </p:nvSpPr>
        <p:spPr>
          <a:xfrm>
            <a:off x="9176424" y="6377468"/>
            <a:ext cx="2616200" cy="400110"/>
          </a:xfrm>
          <a:prstGeom prst="rect">
            <a:avLst/>
          </a:prstGeom>
          <a:noFill/>
        </p:spPr>
        <p:txBody>
          <a:bodyPr wrap="square" rtlCol="0">
            <a:spAutoFit/>
          </a:bodyPr>
          <a:lstStyle/>
          <a:p>
            <a:pPr algn="ctr"/>
            <a:r>
              <a:rPr lang="en-US" sz="2000" b="1" dirty="0"/>
              <a:t>www.midocean.ae</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14" name="TextBox 13">
            <a:extLst>
              <a:ext uri="{FF2B5EF4-FFF2-40B4-BE49-F238E27FC236}">
                <a16:creationId xmlns:a16="http://schemas.microsoft.com/office/drawing/2014/main" xmlns="" id="{87257550-6B76-0921-6F03-193A15BDE0F1}"/>
              </a:ext>
            </a:extLst>
          </p:cNvPr>
          <p:cNvSpPr txBox="1"/>
          <p:nvPr/>
        </p:nvSpPr>
        <p:spPr>
          <a:xfrm>
            <a:off x="197236" y="1414754"/>
            <a:ext cx="11797528" cy="2071208"/>
          </a:xfrm>
          <a:prstGeom prst="rect">
            <a:avLst/>
          </a:prstGeom>
          <a:noFill/>
        </p:spPr>
        <p:txBody>
          <a:bodyPr wrap="square">
            <a:spAutoFit/>
          </a:bodyPr>
          <a:lstStyle/>
          <a:p>
            <a:pPr algn="l">
              <a:lnSpc>
                <a:spcPct val="150000"/>
              </a:lnSpc>
            </a:pPr>
            <a:r>
              <a:rPr lang="en-US" sz="2200" b="1" i="0" u="none" strike="noStrike" baseline="0" dirty="0">
                <a:solidFill>
                  <a:schemeClr val="tx1">
                    <a:lumMod val="95000"/>
                    <a:lumOff val="5000"/>
                  </a:schemeClr>
                </a:solidFill>
                <a:latin typeface="QuaySansITCPro-Medium"/>
              </a:rPr>
              <a:t>Retention </a:t>
            </a:r>
          </a:p>
          <a:p>
            <a:pPr algn="l">
              <a:lnSpc>
                <a:spcPct val="150000"/>
              </a:lnSpc>
            </a:pPr>
            <a:r>
              <a:rPr lang="en-US" sz="2200" i="0" u="none" strike="noStrike" baseline="0" dirty="0">
                <a:solidFill>
                  <a:schemeClr val="tx1">
                    <a:lumMod val="95000"/>
                    <a:lumOff val="5000"/>
                  </a:schemeClr>
                </a:solidFill>
                <a:latin typeface="QuaySansITCPro-Medium"/>
              </a:rPr>
              <a:t>Retention is an important technique for managing risk. Retention means that an individual or a business firm retains part of all of the losses that can result from a given risk. Risk retention can be active or passive</a:t>
            </a:r>
            <a:r>
              <a:rPr lang="en-US" sz="2200" b="1" i="0" u="none" strike="noStrike" baseline="0" dirty="0">
                <a:solidFill>
                  <a:schemeClr val="tx1">
                    <a:lumMod val="95000"/>
                    <a:lumOff val="5000"/>
                  </a:schemeClr>
                </a:solidFill>
                <a:latin typeface="QuaySansITCPro-Medium"/>
              </a:rPr>
              <a:t>.</a:t>
            </a:r>
          </a:p>
        </p:txBody>
      </p:sp>
      <p:grpSp>
        <p:nvGrpSpPr>
          <p:cNvPr id="8" name="Group 7">
            <a:extLst>
              <a:ext uri="{FF2B5EF4-FFF2-40B4-BE49-F238E27FC236}">
                <a16:creationId xmlns:a16="http://schemas.microsoft.com/office/drawing/2014/main" xmlns="" id="{B81FB38F-2E94-CAC6-FFD4-50A0FB3CEAEF}"/>
              </a:ext>
            </a:extLst>
          </p:cNvPr>
          <p:cNvGrpSpPr/>
          <p:nvPr/>
        </p:nvGrpSpPr>
        <p:grpSpPr>
          <a:xfrm>
            <a:off x="2767864" y="746696"/>
            <a:ext cx="6985735" cy="732206"/>
            <a:chOff x="624740" y="1261450"/>
            <a:chExt cx="5604610" cy="732206"/>
          </a:xfrm>
        </p:grpSpPr>
        <p:sp>
          <p:nvSpPr>
            <p:cNvPr id="9" name="Rectangle 8">
              <a:extLst>
                <a:ext uri="{FF2B5EF4-FFF2-40B4-BE49-F238E27FC236}">
                  <a16:creationId xmlns:a16="http://schemas.microsoft.com/office/drawing/2014/main" xmlns="" id="{F5CBC761-4E66-593E-52D2-ED988E65101D}"/>
                </a:ext>
              </a:extLst>
            </p:cNvPr>
            <p:cNvSpPr/>
            <p:nvPr/>
          </p:nvSpPr>
          <p:spPr>
            <a:xfrm>
              <a:off x="624740" y="1263262"/>
              <a:ext cx="5604610" cy="730394"/>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10" name="TextBox 9">
              <a:extLst>
                <a:ext uri="{FF2B5EF4-FFF2-40B4-BE49-F238E27FC236}">
                  <a16:creationId xmlns:a16="http://schemas.microsoft.com/office/drawing/2014/main" xmlns="" id="{E807E725-3EC6-6CB1-E187-1E28C6FE364A}"/>
                </a:ext>
              </a:extLst>
            </p:cNvPr>
            <p:cNvSpPr txBox="1"/>
            <p:nvPr/>
          </p:nvSpPr>
          <p:spPr>
            <a:xfrm>
              <a:off x="695324" y="1261450"/>
              <a:ext cx="5534025" cy="707886"/>
            </a:xfrm>
            <a:prstGeom prst="rect">
              <a:avLst/>
            </a:prstGeom>
            <a:noFill/>
          </p:spPr>
          <p:txBody>
            <a:bodyPr wrap="square" rtlCol="0">
              <a:spAutoFit/>
            </a:bodyPr>
            <a:lstStyle/>
            <a:p>
              <a:pPr algn="ctr"/>
              <a:r>
                <a:rPr lang="en-US" sz="4000" b="1" dirty="0">
                  <a:solidFill>
                    <a:schemeClr val="bg1"/>
                  </a:solidFill>
                  <a:latin typeface="Alexandria" charset="0"/>
                </a:rPr>
                <a:t>Techniques for Managing Risk</a:t>
              </a:r>
            </a:p>
          </p:txBody>
        </p:sp>
      </p:grpSp>
    </p:spTree>
    <p:extLst>
      <p:ext uri="{BB962C8B-B14F-4D97-AF65-F5344CB8AC3E}">
        <p14:creationId xmlns:p14="http://schemas.microsoft.com/office/powerpoint/2010/main" val="2501975382"/>
      </p:ext>
    </p:extLst>
  </p:cSld>
  <p:clrMapOvr>
    <a:masterClrMapping/>
  </p:clrMapOvr>
  <mc:AlternateContent xmlns:mc="http://schemas.openxmlformats.org/markup-compatibility/2006" xmlns:p14="http://schemas.microsoft.com/office/powerpoint/2010/main">
    <mc:Choice Requires="p14">
      <p:transition spd="slow" p14:dur="2000" advTm="47084"/>
    </mc:Choice>
    <mc:Fallback xmlns="">
      <p:transition spd="slow" advTm="47084"/>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p:cNvSpPr txBox="1"/>
          <p:nvPr/>
        </p:nvSpPr>
        <p:spPr>
          <a:xfrm>
            <a:off x="9176424" y="6377468"/>
            <a:ext cx="2616200" cy="400110"/>
          </a:xfrm>
          <a:prstGeom prst="rect">
            <a:avLst/>
          </a:prstGeom>
          <a:noFill/>
        </p:spPr>
        <p:txBody>
          <a:bodyPr wrap="square" rtlCol="0">
            <a:spAutoFit/>
          </a:bodyPr>
          <a:lstStyle/>
          <a:p>
            <a:pPr algn="ctr"/>
            <a:r>
              <a:rPr lang="en-US" sz="2000" b="1" dirty="0"/>
              <a:t>www.midocean.ae</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14" name="TextBox 13">
            <a:extLst>
              <a:ext uri="{FF2B5EF4-FFF2-40B4-BE49-F238E27FC236}">
                <a16:creationId xmlns:a16="http://schemas.microsoft.com/office/drawing/2014/main" xmlns="" id="{87257550-6B76-0921-6F03-193A15BDE0F1}"/>
              </a:ext>
            </a:extLst>
          </p:cNvPr>
          <p:cNvSpPr txBox="1"/>
          <p:nvPr/>
        </p:nvSpPr>
        <p:spPr>
          <a:xfrm>
            <a:off x="197236" y="1414754"/>
            <a:ext cx="11797528" cy="3594702"/>
          </a:xfrm>
          <a:prstGeom prst="rect">
            <a:avLst/>
          </a:prstGeom>
          <a:noFill/>
        </p:spPr>
        <p:txBody>
          <a:bodyPr wrap="square">
            <a:spAutoFit/>
          </a:bodyPr>
          <a:lstStyle/>
          <a:p>
            <a:pPr algn="l">
              <a:lnSpc>
                <a:spcPct val="150000"/>
              </a:lnSpc>
            </a:pPr>
            <a:r>
              <a:rPr lang="en-US" sz="2200" b="1" i="0" u="none" strike="noStrike" baseline="0" dirty="0">
                <a:solidFill>
                  <a:schemeClr val="tx1">
                    <a:lumMod val="95000"/>
                    <a:lumOff val="5000"/>
                  </a:schemeClr>
                </a:solidFill>
                <a:latin typeface="QuaySansITCPro-Medium"/>
              </a:rPr>
              <a:t>Retention </a:t>
            </a:r>
          </a:p>
          <a:p>
            <a:pPr algn="l">
              <a:lnSpc>
                <a:spcPct val="150000"/>
              </a:lnSpc>
            </a:pPr>
            <a:r>
              <a:rPr lang="en-US" sz="2200" b="1" i="0" u="none" strike="noStrike" baseline="0" dirty="0">
                <a:solidFill>
                  <a:schemeClr val="tx1">
                    <a:lumMod val="95000"/>
                    <a:lumOff val="5000"/>
                  </a:schemeClr>
                </a:solidFill>
                <a:latin typeface="QuaySansITCPro-Medium"/>
              </a:rPr>
              <a:t>Active Retention</a:t>
            </a:r>
          </a:p>
          <a:p>
            <a:pPr algn="l">
              <a:lnSpc>
                <a:spcPct val="150000"/>
              </a:lnSpc>
            </a:pPr>
            <a:r>
              <a:rPr lang="en-US" sz="2200" i="0" u="none" strike="noStrike" baseline="0" dirty="0">
                <a:solidFill>
                  <a:schemeClr val="tx1">
                    <a:lumMod val="95000"/>
                    <a:lumOff val="5000"/>
                  </a:schemeClr>
                </a:solidFill>
                <a:latin typeface="QuaySansITCPro-Medium"/>
              </a:rPr>
              <a:t> Active risk retention means that an individual is consciously aware of the risk and deliberately plans to retain all or part of it.</a:t>
            </a:r>
          </a:p>
          <a:p>
            <a:pPr algn="l">
              <a:lnSpc>
                <a:spcPct val="150000"/>
              </a:lnSpc>
            </a:pPr>
            <a:r>
              <a:rPr lang="en-US" sz="2200" b="1" i="0" u="none" strike="noStrike" baseline="0" dirty="0">
                <a:solidFill>
                  <a:schemeClr val="tx1">
                    <a:lumMod val="95000"/>
                    <a:lumOff val="5000"/>
                  </a:schemeClr>
                </a:solidFill>
                <a:latin typeface="QuaySansITCPro-Medium"/>
              </a:rPr>
              <a:t>Passive Retention</a:t>
            </a:r>
          </a:p>
          <a:p>
            <a:pPr algn="l">
              <a:lnSpc>
                <a:spcPct val="150000"/>
              </a:lnSpc>
            </a:pPr>
            <a:r>
              <a:rPr lang="en-US" sz="2200" i="0" u="none" strike="noStrike" baseline="0" dirty="0">
                <a:solidFill>
                  <a:schemeClr val="tx1">
                    <a:lumMod val="95000"/>
                    <a:lumOff val="5000"/>
                  </a:schemeClr>
                </a:solidFill>
                <a:latin typeface="QuaySansITCPro-Medium"/>
              </a:rPr>
              <a:t> Risk can also be retained passively. Certain risks may be unknowingly retained because of ignorance, indifference, laziness, or failure to identify an important risk</a:t>
            </a:r>
          </a:p>
        </p:txBody>
      </p:sp>
      <p:grpSp>
        <p:nvGrpSpPr>
          <p:cNvPr id="9" name="Group 8">
            <a:extLst>
              <a:ext uri="{FF2B5EF4-FFF2-40B4-BE49-F238E27FC236}">
                <a16:creationId xmlns:a16="http://schemas.microsoft.com/office/drawing/2014/main" xmlns="" id="{E846FB53-B52B-2523-6EBB-EE4E611DBE14}"/>
              </a:ext>
            </a:extLst>
          </p:cNvPr>
          <p:cNvGrpSpPr/>
          <p:nvPr/>
        </p:nvGrpSpPr>
        <p:grpSpPr>
          <a:xfrm>
            <a:off x="2767864" y="746696"/>
            <a:ext cx="6985735" cy="732206"/>
            <a:chOff x="624740" y="1261450"/>
            <a:chExt cx="5604610" cy="732206"/>
          </a:xfrm>
        </p:grpSpPr>
        <p:sp>
          <p:nvSpPr>
            <p:cNvPr id="10" name="Rectangle 9">
              <a:extLst>
                <a:ext uri="{FF2B5EF4-FFF2-40B4-BE49-F238E27FC236}">
                  <a16:creationId xmlns:a16="http://schemas.microsoft.com/office/drawing/2014/main" xmlns="" id="{3B59A6C0-6C63-4CB6-B359-A7D59119B259}"/>
                </a:ext>
              </a:extLst>
            </p:cNvPr>
            <p:cNvSpPr/>
            <p:nvPr/>
          </p:nvSpPr>
          <p:spPr>
            <a:xfrm>
              <a:off x="624740" y="1263262"/>
              <a:ext cx="5604610" cy="730394"/>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12" name="TextBox 11">
              <a:extLst>
                <a:ext uri="{FF2B5EF4-FFF2-40B4-BE49-F238E27FC236}">
                  <a16:creationId xmlns:a16="http://schemas.microsoft.com/office/drawing/2014/main" xmlns="" id="{7B7E2D2E-A9B9-1A15-52EF-ACA15FBAE8D2}"/>
                </a:ext>
              </a:extLst>
            </p:cNvPr>
            <p:cNvSpPr txBox="1"/>
            <p:nvPr/>
          </p:nvSpPr>
          <p:spPr>
            <a:xfrm>
              <a:off x="695324" y="1261450"/>
              <a:ext cx="5534025" cy="707886"/>
            </a:xfrm>
            <a:prstGeom prst="rect">
              <a:avLst/>
            </a:prstGeom>
            <a:noFill/>
          </p:spPr>
          <p:txBody>
            <a:bodyPr wrap="square" rtlCol="0">
              <a:spAutoFit/>
            </a:bodyPr>
            <a:lstStyle/>
            <a:p>
              <a:pPr algn="ctr"/>
              <a:r>
                <a:rPr lang="en-US" sz="4000" b="1" dirty="0">
                  <a:solidFill>
                    <a:schemeClr val="bg1"/>
                  </a:solidFill>
                  <a:latin typeface="Alexandria" charset="0"/>
                </a:rPr>
                <a:t>Techniques for Managing Risk</a:t>
              </a:r>
            </a:p>
          </p:txBody>
        </p:sp>
      </p:grpSp>
    </p:spTree>
    <p:extLst>
      <p:ext uri="{BB962C8B-B14F-4D97-AF65-F5344CB8AC3E}">
        <p14:creationId xmlns:p14="http://schemas.microsoft.com/office/powerpoint/2010/main" val="2086672749"/>
      </p:ext>
    </p:extLst>
  </p:cSld>
  <p:clrMapOvr>
    <a:masterClrMapping/>
  </p:clrMapOvr>
  <mc:AlternateContent xmlns:mc="http://schemas.openxmlformats.org/markup-compatibility/2006" xmlns:p14="http://schemas.microsoft.com/office/powerpoint/2010/main">
    <mc:Choice Requires="p14">
      <p:transition spd="slow" p14:dur="2000" advTm="124848"/>
    </mc:Choice>
    <mc:Fallback xmlns="">
      <p:transition spd="slow" advTm="124848"/>
    </mc:Fallback>
  </mc:AlternateContent>
  <p:extLst>
    <p:ext uri="{3A86A75C-4F4B-4683-9AE1-C65F6400EC91}">
      <p14:laserTraceLst xmlns:p14="http://schemas.microsoft.com/office/powerpoint/2010/main">
        <p14:tracePtLst>
          <p14:tracePt t="21734" x="3702050" y="6324600"/>
          <p14:tracePt t="21949" x="2982913" y="6645275"/>
          <p14:tracePt t="21960" x="2998788" y="6407150"/>
          <p14:tracePt t="21975" x="3100388" y="5846763"/>
          <p14:tracePt t="21993" x="3381375" y="5192713"/>
          <p14:tracePt t="22009" x="3611563" y="4699000"/>
          <p14:tracePt t="22026" x="3763963" y="4359275"/>
          <p14:tracePt t="22029" x="3806825" y="4240213"/>
          <p14:tracePt t="22043" x="3857625" y="4121150"/>
          <p14:tracePt t="22060" x="3908425" y="3960813"/>
          <p14:tracePt t="22061" x="3933825" y="3900488"/>
          <p14:tracePt t="22076" x="3941763" y="3832225"/>
          <p14:tracePt t="22094" x="3951288" y="3806825"/>
          <p14:tracePt t="22095" x="3959225" y="3773488"/>
          <p14:tracePt t="22110" x="3967163" y="3738563"/>
          <p14:tracePt t="22128" x="3992563" y="3722688"/>
          <p14:tracePt t="22143" x="3992563" y="3705225"/>
          <p14:tracePt t="22190" x="4002088" y="3697288"/>
          <p14:tracePt t="22206" x="4010025" y="3679825"/>
          <p14:tracePt t="22221" x="4027488" y="3662363"/>
          <p14:tracePt t="22230" x="4027488" y="3654425"/>
          <p14:tracePt t="22243" x="4035425" y="3646488"/>
          <p14:tracePt t="22260" x="4070350" y="3603625"/>
          <p14:tracePt t="22262" x="4070350" y="3594100"/>
          <p14:tracePt t="123769" x="4070350" y="3586163"/>
          <p14:tracePt t="123773" x="4017963" y="3552825"/>
          <p14:tracePt t="123782" x="3840163" y="3441700"/>
          <p14:tracePt t="123798" x="2982913" y="2660650"/>
          <p14:tracePt t="123815" x="2208213" y="1487488"/>
          <p14:tracePt t="123831" x="1749425" y="560388"/>
          <p14:tracePt t="123847" x="1589088" y="169863"/>
          <p14:tracePt t="124848" x="11707813" y="33338"/>
          <p14:tracePt t="124848" x="11741150" y="58738"/>
          <p14:tracePt t="124848" x="11791950" y="101600"/>
          <p14:tracePt t="124848" x="11911013" y="212725"/>
          <p14:tracePt t="124848" x="12055475" y="296863"/>
          <p14:tracePt t="124848" x="12158663" y="339725"/>
        </p14:tracePtLst>
      </p14:laserTraceLst>
    </p:ext>
  </p:extLs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p:cNvSpPr txBox="1"/>
          <p:nvPr/>
        </p:nvSpPr>
        <p:spPr>
          <a:xfrm>
            <a:off x="9176424" y="6377468"/>
            <a:ext cx="2616200" cy="400110"/>
          </a:xfrm>
          <a:prstGeom prst="rect">
            <a:avLst/>
          </a:prstGeom>
          <a:noFill/>
        </p:spPr>
        <p:txBody>
          <a:bodyPr wrap="square" rtlCol="0">
            <a:spAutoFit/>
          </a:bodyPr>
          <a:lstStyle/>
          <a:p>
            <a:pPr algn="ctr"/>
            <a:r>
              <a:rPr lang="en-US" sz="2000" b="1" dirty="0"/>
              <a:t>www.midocean.ae</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14" name="TextBox 13">
            <a:extLst>
              <a:ext uri="{FF2B5EF4-FFF2-40B4-BE49-F238E27FC236}">
                <a16:creationId xmlns:a16="http://schemas.microsoft.com/office/drawing/2014/main" xmlns="" id="{87257550-6B76-0921-6F03-193A15BDE0F1}"/>
              </a:ext>
            </a:extLst>
          </p:cNvPr>
          <p:cNvSpPr txBox="1"/>
          <p:nvPr/>
        </p:nvSpPr>
        <p:spPr>
          <a:xfrm>
            <a:off x="197236" y="1414754"/>
            <a:ext cx="11797528" cy="4282391"/>
          </a:xfrm>
          <a:prstGeom prst="rect">
            <a:avLst/>
          </a:prstGeom>
          <a:noFill/>
        </p:spPr>
        <p:txBody>
          <a:bodyPr wrap="square">
            <a:spAutoFit/>
          </a:bodyPr>
          <a:lstStyle/>
          <a:p>
            <a:pPr algn="l">
              <a:lnSpc>
                <a:spcPct val="150000"/>
              </a:lnSpc>
            </a:pPr>
            <a:r>
              <a:rPr lang="en-US" sz="2200" b="1" i="0" u="none" strike="noStrike" baseline="0" dirty="0">
                <a:solidFill>
                  <a:schemeClr val="tx1">
                    <a:lumMod val="95000"/>
                    <a:lumOff val="5000"/>
                  </a:schemeClr>
                </a:solidFill>
                <a:latin typeface="QuaySansITCPro-Medium"/>
              </a:rPr>
              <a:t>Self-insurance </a:t>
            </a:r>
          </a:p>
          <a:p>
            <a:pPr algn="l">
              <a:lnSpc>
                <a:spcPct val="150000"/>
              </a:lnSpc>
            </a:pPr>
            <a:r>
              <a:rPr lang="en-US" sz="2200" i="0" u="none" strike="noStrike" baseline="0" dirty="0">
                <a:solidFill>
                  <a:schemeClr val="tx1">
                    <a:lumMod val="95000"/>
                    <a:lumOff val="5000"/>
                  </a:schemeClr>
                </a:solidFill>
                <a:latin typeface="QuaySansITCPro-Medium"/>
              </a:rPr>
              <a:t>is a special form of planned retention by which part or all of a given loss exposure is retained by the firm. Another name for self-insurance is self-funding, which expresses more clearly the idea that losses are funded and paid for by the firm.</a:t>
            </a:r>
          </a:p>
          <a:p>
            <a:pPr algn="l">
              <a:lnSpc>
                <a:spcPct val="150000"/>
              </a:lnSpc>
            </a:pPr>
            <a:r>
              <a:rPr lang="en-US" sz="2400" b="1" i="0" u="none" strike="noStrike" baseline="0" dirty="0">
                <a:solidFill>
                  <a:schemeClr val="tx1">
                    <a:lumMod val="95000"/>
                    <a:lumOff val="5000"/>
                  </a:schemeClr>
                </a:solidFill>
                <a:latin typeface="QuaySansITCPro-Medium"/>
              </a:rPr>
              <a:t>Self-insurance</a:t>
            </a:r>
            <a:r>
              <a:rPr lang="en-US" sz="2400" i="0" u="none" strike="noStrike" baseline="0" dirty="0">
                <a:solidFill>
                  <a:schemeClr val="tx1">
                    <a:lumMod val="95000"/>
                    <a:lumOff val="5000"/>
                  </a:schemeClr>
                </a:solidFill>
                <a:latin typeface="QuaySansITCPro-Medium"/>
              </a:rPr>
              <a:t> is widely used in corporate risk management programs primarily to reduce both loss costs and expenses.</a:t>
            </a:r>
          </a:p>
          <a:p>
            <a:pPr algn="l">
              <a:lnSpc>
                <a:spcPct val="150000"/>
              </a:lnSpc>
            </a:pPr>
            <a:r>
              <a:rPr lang="en-US" sz="2400" b="1" i="0" u="none" strike="noStrike" baseline="0" dirty="0">
                <a:solidFill>
                  <a:schemeClr val="tx1">
                    <a:lumMod val="95000"/>
                    <a:lumOff val="5000"/>
                  </a:schemeClr>
                </a:solidFill>
                <a:latin typeface="QuaySansITCPro-Medium"/>
              </a:rPr>
              <a:t>In summary, </a:t>
            </a:r>
            <a:r>
              <a:rPr lang="en-US" sz="2400" i="0" u="none" strike="noStrike" baseline="0" dirty="0">
                <a:solidFill>
                  <a:schemeClr val="tx1">
                    <a:lumMod val="95000"/>
                    <a:lumOff val="5000"/>
                  </a:schemeClr>
                </a:solidFill>
                <a:latin typeface="QuaySansITCPro-Medium"/>
              </a:rPr>
              <a:t>risk retention is an important technique for managing risk, especially in modern corporate risk management programs</a:t>
            </a:r>
          </a:p>
        </p:txBody>
      </p:sp>
      <p:grpSp>
        <p:nvGrpSpPr>
          <p:cNvPr id="8" name="Group 7">
            <a:extLst>
              <a:ext uri="{FF2B5EF4-FFF2-40B4-BE49-F238E27FC236}">
                <a16:creationId xmlns:a16="http://schemas.microsoft.com/office/drawing/2014/main" xmlns="" id="{CC9F6442-D98F-EB52-B180-9F9003EF750F}"/>
              </a:ext>
            </a:extLst>
          </p:cNvPr>
          <p:cNvGrpSpPr/>
          <p:nvPr/>
        </p:nvGrpSpPr>
        <p:grpSpPr>
          <a:xfrm>
            <a:off x="2767864" y="746696"/>
            <a:ext cx="6985735" cy="732206"/>
            <a:chOff x="624740" y="1261450"/>
            <a:chExt cx="5604610" cy="732206"/>
          </a:xfrm>
        </p:grpSpPr>
        <p:sp>
          <p:nvSpPr>
            <p:cNvPr id="9" name="Rectangle 8">
              <a:extLst>
                <a:ext uri="{FF2B5EF4-FFF2-40B4-BE49-F238E27FC236}">
                  <a16:creationId xmlns:a16="http://schemas.microsoft.com/office/drawing/2014/main" xmlns="" id="{99219F1E-A489-79F7-A470-94B3C1629CF3}"/>
                </a:ext>
              </a:extLst>
            </p:cNvPr>
            <p:cNvSpPr/>
            <p:nvPr/>
          </p:nvSpPr>
          <p:spPr>
            <a:xfrm>
              <a:off x="624740" y="1263262"/>
              <a:ext cx="5604610" cy="730394"/>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10" name="TextBox 9">
              <a:extLst>
                <a:ext uri="{FF2B5EF4-FFF2-40B4-BE49-F238E27FC236}">
                  <a16:creationId xmlns:a16="http://schemas.microsoft.com/office/drawing/2014/main" xmlns="" id="{3B371E83-DEBD-F386-5CBD-0840A9B43F41}"/>
                </a:ext>
              </a:extLst>
            </p:cNvPr>
            <p:cNvSpPr txBox="1"/>
            <p:nvPr/>
          </p:nvSpPr>
          <p:spPr>
            <a:xfrm>
              <a:off x="695324" y="1261450"/>
              <a:ext cx="5534025" cy="707886"/>
            </a:xfrm>
            <a:prstGeom prst="rect">
              <a:avLst/>
            </a:prstGeom>
            <a:noFill/>
          </p:spPr>
          <p:txBody>
            <a:bodyPr wrap="square" rtlCol="0">
              <a:spAutoFit/>
            </a:bodyPr>
            <a:lstStyle/>
            <a:p>
              <a:pPr algn="ctr"/>
              <a:r>
                <a:rPr lang="en-US" sz="4000" b="1" dirty="0">
                  <a:solidFill>
                    <a:schemeClr val="bg1"/>
                  </a:solidFill>
                  <a:latin typeface="Alexandria" charset="0"/>
                </a:rPr>
                <a:t>Techniques for Managing Risk</a:t>
              </a:r>
            </a:p>
          </p:txBody>
        </p:sp>
      </p:grpSp>
    </p:spTree>
    <p:extLst>
      <p:ext uri="{BB962C8B-B14F-4D97-AF65-F5344CB8AC3E}">
        <p14:creationId xmlns:p14="http://schemas.microsoft.com/office/powerpoint/2010/main" val="219421460"/>
      </p:ext>
    </p:extLst>
  </p:cSld>
  <p:clrMapOvr>
    <a:masterClrMapping/>
  </p:clrMapOvr>
  <mc:AlternateContent xmlns:mc="http://schemas.openxmlformats.org/markup-compatibility/2006" xmlns:p14="http://schemas.microsoft.com/office/powerpoint/2010/main">
    <mc:Choice Requires="p14">
      <p:transition spd="slow" p14:dur="2000" advTm="93801"/>
    </mc:Choice>
    <mc:Fallback xmlns="">
      <p:transition spd="slow" advTm="93801"/>
    </mc:Fallback>
  </mc:AlternateContent>
  <p:extLst>
    <p:ext uri="{3A86A75C-4F4B-4683-9AE1-C65F6400EC91}">
      <p14:laserTraceLst xmlns:p14="http://schemas.microsoft.com/office/powerpoint/2010/main">
        <p14:tracePtLst>
          <p14:tracePt t="1595" x="3689350" y="6311900"/>
          <p14:tracePt t="1732" x="2947988" y="6323013"/>
          <p14:tracePt t="1738" x="3033713" y="5813425"/>
          <p14:tracePt t="1748" x="3092450" y="5370513"/>
          <p14:tracePt t="1765" x="3127375" y="4691063"/>
          <p14:tracePt t="1781" x="3203575" y="4197350"/>
          <p14:tracePt t="1798" x="3330575" y="3816350"/>
          <p14:tracePt t="1815" x="3492500" y="3484563"/>
          <p14:tracePt t="1832" x="3652838" y="3238500"/>
          <p14:tracePt t="1848" x="3797300" y="3025775"/>
          <p14:tracePt t="1865" x="3941763" y="2855913"/>
          <p14:tracePt t="1868" x="4002088" y="2787650"/>
          <p14:tracePt t="1881" x="4035425" y="2736850"/>
          <p14:tracePt t="1883" x="4070350" y="2676525"/>
          <p14:tracePt t="1899" x="4103688" y="2625725"/>
          <p14:tracePt t="1901" x="4121150" y="2574925"/>
          <p14:tracePt t="1918" x="4146550" y="2524125"/>
          <p14:tracePt t="1932" x="4146550" y="2463800"/>
          <p14:tracePt t="1948" x="4146550" y="2455863"/>
          <p14:tracePt t="1964" x="4129088" y="2413000"/>
          <p14:tracePt t="1982" x="4078288" y="2397125"/>
          <p14:tracePt t="2003" x="3976688" y="2354263"/>
          <p14:tracePt t="2004" x="3908425" y="2336800"/>
          <p14:tracePt t="2014" x="3848100" y="2311400"/>
          <p14:tracePt t="2031" x="3695700" y="2260600"/>
          <p14:tracePt t="2048" x="3602038" y="2235200"/>
          <p14:tracePt t="2065" x="3525838" y="2217738"/>
          <p14:tracePt t="2068" x="3500438" y="2217738"/>
          <p14:tracePt t="2083" x="3467100" y="2217738"/>
          <p14:tracePt t="2100" x="3449638" y="2217738"/>
          <p14:tracePt t="2116" x="3406775" y="2217738"/>
          <p14:tracePt t="2132" x="3322638" y="2217738"/>
          <p14:tracePt t="2134" x="3236913" y="2217738"/>
          <p14:tracePt t="2148" x="3016250" y="2217738"/>
          <p14:tracePt t="2164" x="2786063" y="2217738"/>
          <p14:tracePt t="2181" x="2633663" y="2217738"/>
          <p14:tracePt t="2198" x="2557463" y="2217738"/>
          <p14:tracePt t="2214" x="2532063" y="2217738"/>
          <p14:tracePt t="2231" x="2524125" y="2217738"/>
          <p14:tracePt t="2248" x="2514600" y="2217738"/>
          <p14:tracePt t="2251" x="2506663" y="2227263"/>
          <p14:tracePt t="2268" x="2481263" y="2235200"/>
          <p14:tracePt t="2282" x="2463800" y="2243138"/>
          <p14:tracePt t="2282" x="2438400" y="2268538"/>
          <p14:tracePt t="2300" x="2352675" y="2303463"/>
          <p14:tracePt t="2316" x="2286000" y="2319338"/>
          <p14:tracePt t="2332" x="2243138" y="2319338"/>
          <p14:tracePt t="2334" x="2217738" y="2328863"/>
          <p14:tracePt t="2348" x="2200275" y="2328863"/>
          <p14:tracePt t="2350" x="2166938" y="2336800"/>
          <p14:tracePt t="2364" x="2132013" y="2344738"/>
          <p14:tracePt t="2381" x="2090738" y="2362200"/>
          <p14:tracePt t="2398" x="2038350" y="2379663"/>
          <p14:tracePt t="2414" x="2005013" y="2387600"/>
          <p14:tracePt t="2431" x="1979613" y="2397125"/>
          <p14:tracePt t="2448" x="1954213" y="2397125"/>
          <p14:tracePt t="2464" x="1928813" y="2413000"/>
          <p14:tracePt t="2468" x="1920875" y="2413000"/>
          <p14:tracePt t="2493" x="1911350" y="2422525"/>
          <p14:tracePt t="3692" x="1903413" y="2422525"/>
          <p14:tracePt t="3700" x="1893888" y="2413000"/>
          <p14:tracePt t="3724" x="1885950" y="2413000"/>
          <p14:tracePt t="6069" x="1878013" y="2413000"/>
          <p14:tracePt t="11180" x="1878013" y="2422525"/>
          <p14:tracePt t="11188" x="1878013" y="2430463"/>
          <p14:tracePt t="11221" x="1878013" y="2438400"/>
          <p14:tracePt t="11315" x="1878013" y="2447925"/>
          <p14:tracePt t="11324" x="1868488" y="2455863"/>
          <p14:tracePt t="11338" x="1868488" y="2473325"/>
          <p14:tracePt t="11372" x="1868488" y="2481263"/>
          <p14:tracePt t="11404" x="1868488" y="2489200"/>
          <p14:tracePt t="11435" x="1868488" y="2498725"/>
          <p14:tracePt t="11452" x="1868488" y="2516188"/>
          <p14:tracePt t="11460" x="1868488" y="2524125"/>
          <p14:tracePt t="11483" x="1868488" y="2532063"/>
          <p14:tracePt t="11499" x="1860550" y="2541588"/>
          <p14:tracePt t="12012" x="1852613" y="2549525"/>
          <p14:tracePt t="12148" x="1852613" y="2566988"/>
          <p14:tracePt t="12156" x="1852613" y="2574925"/>
          <p14:tracePt t="13598" x="1852613" y="2582863"/>
          <p14:tracePt t="13620" x="1843088" y="2592388"/>
          <p14:tracePt t="13627" x="1843088" y="2600325"/>
          <p14:tracePt t="13746" x="1843088" y="2608263"/>
          <p14:tracePt t="13803" x="1843088" y="2617788"/>
          <p14:tracePt t="13884" x="1843088" y="2625725"/>
          <p14:tracePt t="14621" x="1835150" y="2643188"/>
          <p14:tracePt t="14635" x="1817688" y="2651125"/>
          <p14:tracePt t="14659" x="1809750" y="2651125"/>
          <p14:tracePt t="14669" x="1809750" y="2668588"/>
          <p14:tracePt t="14693" x="1801813" y="2676525"/>
          <p14:tracePt t="14756" x="1792288" y="2676525"/>
          <p14:tracePt t="14780" x="1792288" y="2686050"/>
          <p14:tracePt t="14804" x="1792288" y="2693988"/>
          <p14:tracePt t="14813" x="1784350" y="2701925"/>
          <p14:tracePt t="14893" x="1776413" y="2711450"/>
          <p14:tracePt t="26995" x="1776413" y="2719388"/>
          <p14:tracePt t="27005" x="1827213" y="2693988"/>
          <p14:tracePt t="27012" x="1903413" y="2625725"/>
          <p14:tracePt t="27020" x="2012950" y="2532063"/>
          <p14:tracePt t="27038" x="2301875" y="2303463"/>
          <p14:tracePt t="27054" x="2489200" y="2149475"/>
          <p14:tracePt t="27073" x="2506663" y="2141538"/>
          <p14:tracePt t="27502" x="2524125" y="2141538"/>
          <p14:tracePt t="27507" x="2532063" y="2141538"/>
          <p14:tracePt t="27521" x="2557463" y="2149475"/>
          <p14:tracePt t="27523" x="2574925" y="2159000"/>
          <p14:tracePt t="27548" x="2582863" y="2159000"/>
          <p14:tracePt t="27564" x="2590800" y="2166938"/>
          <p14:tracePt t="27579" x="2600325" y="2166938"/>
          <p14:tracePt t="27588" x="2608263" y="2166938"/>
          <p14:tracePt t="27607" x="2616200" y="2174875"/>
          <p14:tracePt t="27622" x="2651125" y="2184400"/>
          <p14:tracePt t="27638" x="2684463" y="2200275"/>
          <p14:tracePt t="27654" x="2735263" y="2227263"/>
          <p14:tracePt t="27670" x="2803525" y="2235200"/>
          <p14:tracePt t="27686" x="2889250" y="2286000"/>
          <p14:tracePt t="27703" x="2955925" y="2319338"/>
          <p14:tracePt t="27719" x="3041650" y="2379663"/>
          <p14:tracePt t="27739" x="3127375" y="2438400"/>
          <p14:tracePt t="27754" x="3143250" y="2447925"/>
          <p14:tracePt t="27770" x="3160713" y="2455863"/>
          <p14:tracePt t="27812" x="3178175" y="2463800"/>
          <p14:tracePt t="27824" x="3186113" y="2463800"/>
          <p14:tracePt t="27827" x="3203575" y="2473325"/>
          <p14:tracePt t="27837" x="3228975" y="2481263"/>
          <p14:tracePt t="27855" x="3262313" y="2498725"/>
          <p14:tracePt t="27876" x="3279775" y="2516188"/>
          <p14:tracePt t="27887" x="3297238" y="2524125"/>
          <p14:tracePt t="27903" x="3313113" y="2524125"/>
          <p14:tracePt t="27924" x="3322638" y="2532063"/>
          <p14:tracePt t="27940" x="3338513" y="2549525"/>
          <p14:tracePt t="27972" x="3348038" y="2557463"/>
          <p14:tracePt t="27995" x="3363913" y="2566988"/>
          <p14:tracePt t="28004" x="3381375" y="2574925"/>
          <p14:tracePt t="28011" x="3406775" y="2592388"/>
          <p14:tracePt t="28021" x="3414713" y="2600325"/>
          <p14:tracePt t="28036" x="3441700" y="2608263"/>
          <p14:tracePt t="28053" x="3449638" y="2617788"/>
          <p14:tracePt t="28070" x="3457575" y="2633663"/>
          <p14:tracePt t="28086" x="3475038" y="2633663"/>
          <p14:tracePt t="28106" x="3475038" y="2643188"/>
          <p14:tracePt t="28121" x="3482975" y="2651125"/>
          <p14:tracePt t="28123" x="3500438" y="2660650"/>
          <p14:tracePt t="28140" x="3508375" y="2668588"/>
          <p14:tracePt t="28157" x="3551238" y="2727325"/>
          <p14:tracePt t="28172" x="3594100" y="2813050"/>
          <p14:tracePt t="28188" x="3636963" y="2889250"/>
          <p14:tracePt t="28204" x="3652838" y="2922588"/>
          <p14:tracePt t="28220" x="3678238" y="2965450"/>
          <p14:tracePt t="28223" x="3687763" y="2965450"/>
          <p14:tracePt t="28236" x="3687763" y="2990850"/>
          <p14:tracePt t="28253" x="3695700" y="3000375"/>
          <p14:tracePt t="28270" x="3703638" y="3000375"/>
          <p14:tracePt t="28364" x="3713163" y="3008313"/>
          <p14:tracePt t="28387" x="3721100" y="3016250"/>
          <p14:tracePt t="28396" x="3729038" y="3025775"/>
          <p14:tracePt t="28412" x="3738563" y="3025775"/>
          <p14:tracePt t="28612" x="3746500" y="3033713"/>
          <p14:tracePt t="28620" x="3789363" y="3033713"/>
          <p14:tracePt t="28628" x="3848100" y="3033713"/>
          <p14:tracePt t="28637" x="3890963" y="3033713"/>
          <p14:tracePt t="28652" x="4010025" y="3033713"/>
          <p14:tracePt t="28678" x="4171950" y="3025775"/>
          <p14:tracePt t="28685" x="4230688" y="3008313"/>
          <p14:tracePt t="28702" x="4418013" y="2957513"/>
          <p14:tracePt t="28719" x="4638675" y="2906713"/>
          <p14:tracePt t="28736" x="4851400" y="2906713"/>
          <p14:tracePt t="28739" x="4987925" y="2906713"/>
          <p14:tracePt t="28755" x="5199063" y="2914650"/>
          <p14:tracePt t="28772" x="5386388" y="2914650"/>
          <p14:tracePt t="28789" x="5530850" y="2914650"/>
          <p14:tracePt t="28805" x="5607050" y="2914650"/>
          <p14:tracePt t="28821" x="5667375" y="2914650"/>
          <p14:tracePt t="28837" x="5700713" y="2906713"/>
          <p14:tracePt t="28853" x="5761038" y="2897188"/>
          <p14:tracePt t="28870" x="5827713" y="2889250"/>
          <p14:tracePt t="28886" x="5895975" y="2871788"/>
          <p14:tracePt t="28903" x="5913438" y="2871788"/>
          <p14:tracePt t="28919" x="5938838" y="2871788"/>
          <p14:tracePt t="28938" x="5964238" y="2863850"/>
          <p14:tracePt t="28963" x="5972175" y="2855913"/>
          <p14:tracePt t="28972" x="5981700" y="2855913"/>
          <p14:tracePt t="28988" x="6007100" y="2838450"/>
          <p14:tracePt t="29003" x="6015038" y="2838450"/>
          <p14:tracePt t="29076" x="6024563" y="2838450"/>
          <p14:tracePt t="29092" x="6040438" y="2838450"/>
          <p14:tracePt t="29100" x="6049963" y="2838450"/>
          <p14:tracePt t="29108" x="6083300" y="2838450"/>
          <p14:tracePt t="29120" x="6167438" y="2838450"/>
          <p14:tracePt t="29136" x="6346825" y="2889250"/>
          <p14:tracePt t="29153" x="6473825" y="2906713"/>
          <p14:tracePt t="29170" x="6534150" y="2906713"/>
          <p14:tracePt t="29173" x="6559550" y="2914650"/>
          <p14:tracePt t="29188" x="6567488" y="2914650"/>
          <p14:tracePt t="29214" x="6575425" y="2914650"/>
          <p14:tracePt t="29227" x="6592888" y="2914650"/>
          <p14:tracePt t="29237" x="6610350" y="2914650"/>
          <p14:tracePt t="29252" x="6762750" y="2965450"/>
          <p14:tracePt t="29270" x="7000875" y="3076575"/>
          <p14:tracePt t="29286" x="7204075" y="3170238"/>
          <p14:tracePt t="29303" x="7323138" y="3195638"/>
          <p14:tracePt t="29320" x="7383463" y="3221038"/>
          <p14:tracePt t="29324" x="7391400" y="3221038"/>
          <p14:tracePt t="29500" x="7373938" y="3221038"/>
          <p14:tracePt t="29507" x="7366000" y="3221038"/>
          <p14:tracePt t="29523" x="7340600" y="3221038"/>
          <p14:tracePt t="29536" x="7323138" y="3221038"/>
          <p14:tracePt t="29540" x="7281863" y="3221038"/>
          <p14:tracePt t="29553" x="7229475" y="3221038"/>
          <p14:tracePt t="29556" x="7188200" y="3221038"/>
          <p14:tracePt t="29569" x="7119938" y="3221038"/>
          <p14:tracePt t="29573" x="7094538" y="3221038"/>
          <p14:tracePt t="29585" x="7043738" y="3221038"/>
          <p14:tracePt t="29604" x="6950075" y="3221038"/>
          <p14:tracePt t="29620" x="6907213" y="3221038"/>
          <p14:tracePt t="29637" x="6831013" y="3211513"/>
          <p14:tracePt t="29653" x="6770688" y="3203575"/>
          <p14:tracePt t="29655" x="6711950" y="3195638"/>
          <p14:tracePt t="29669" x="6575425" y="3152775"/>
          <p14:tracePt t="29686" x="6465888" y="3109913"/>
          <p14:tracePt t="29703" x="6380163" y="3101975"/>
          <p14:tracePt t="29719" x="6303963" y="3094038"/>
          <p14:tracePt t="29742" x="6210300" y="3076575"/>
          <p14:tracePt t="29751" x="6210300" y="3067050"/>
          <p14:tracePt t="29828" x="6202363" y="3067050"/>
          <p14:tracePt t="29855" x="6235700" y="3067050"/>
          <p14:tracePt t="29860" x="6311900" y="3059113"/>
          <p14:tracePt t="29868" x="6430963" y="3059113"/>
          <p14:tracePt t="29885" x="6745288" y="3059113"/>
          <p14:tracePt t="29903" x="7239000" y="3059113"/>
          <p14:tracePt t="29919" x="7756525" y="3094038"/>
          <p14:tracePt t="29936" x="8088313" y="3127375"/>
          <p14:tracePt t="29939" x="8199438" y="3127375"/>
          <p14:tracePt t="29952" x="8301038" y="3127375"/>
          <p14:tracePt t="29975" x="8445500" y="3127375"/>
          <p14:tracePt t="29990" x="8564563" y="3084513"/>
          <p14:tracePt t="30007" x="8691563" y="3059113"/>
          <p14:tracePt t="30023" x="8861425" y="3051175"/>
          <p14:tracePt t="30038" x="9048750" y="3025775"/>
          <p14:tracePt t="30053" x="9302750" y="3000375"/>
          <p14:tracePt t="30068" x="9532938" y="2990850"/>
          <p14:tracePt t="30086" x="9702800" y="2965450"/>
          <p14:tracePt t="30102" x="9880600" y="2932113"/>
          <p14:tracePt t="30119" x="10075863" y="2932113"/>
          <p14:tracePt t="30135" x="10194925" y="2932113"/>
          <p14:tracePt t="30152" x="10280650" y="2932113"/>
          <p14:tracePt t="30155" x="10306050" y="2932113"/>
          <p14:tracePt t="30169" x="10348913" y="2932113"/>
          <p14:tracePt t="30172" x="10390188" y="2932113"/>
          <p14:tracePt t="30187" x="10493375" y="2932113"/>
          <p14:tracePt t="30203" x="10612438" y="2932113"/>
          <p14:tracePt t="30220" x="10663238" y="2932113"/>
          <p14:tracePt t="30236" x="10704513" y="2922588"/>
          <p14:tracePt t="30254" x="10729913" y="2922588"/>
          <p14:tracePt t="30273" x="10739438" y="2922588"/>
          <p14:tracePt t="30302" x="10747375" y="2922588"/>
          <p14:tracePt t="30388" x="10714038" y="2922588"/>
          <p14:tracePt t="30395" x="10653713" y="2922588"/>
          <p14:tracePt t="30404" x="10585450" y="2922588"/>
          <p14:tracePt t="30420" x="10374313" y="2922588"/>
          <p14:tracePt t="30437" x="10093325" y="2922588"/>
          <p14:tracePt t="30453" x="9667875" y="2922588"/>
          <p14:tracePt t="30472" x="9226550" y="2922588"/>
          <p14:tracePt t="30485" x="8818563" y="2922588"/>
          <p14:tracePt t="30502" x="8462963" y="2922588"/>
          <p14:tracePt t="30519" x="8139113" y="2922588"/>
          <p14:tracePt t="30539" x="7510463" y="2922588"/>
          <p14:tracePt t="30554" x="7246938" y="2922588"/>
          <p14:tracePt t="30556" x="7018338" y="2922588"/>
          <p14:tracePt t="30568" x="6754813" y="2922588"/>
          <p14:tracePt t="30588" x="6202363" y="2922588"/>
          <p14:tracePt t="30604" x="5913438" y="2922588"/>
          <p14:tracePt t="30620" x="5657850" y="2922588"/>
          <p14:tracePt t="30638" x="5446713" y="2922588"/>
          <p14:tracePt t="30653" x="5208588" y="2922588"/>
          <p14:tracePt t="30668" x="4935538" y="2957513"/>
          <p14:tracePt t="30686" x="4646613" y="3008313"/>
          <p14:tracePt t="30703" x="4410075" y="3033713"/>
          <p14:tracePt t="30720" x="4179888" y="3067050"/>
          <p14:tracePt t="30735" x="3992563" y="3084513"/>
          <p14:tracePt t="30752" x="3832225" y="3119438"/>
          <p14:tracePt t="30772" x="3627438" y="3135313"/>
          <p14:tracePt t="30788" x="3508375" y="3135313"/>
          <p14:tracePt t="30804" x="3457575" y="3144838"/>
          <p14:tracePt t="30821" x="3406775" y="3160713"/>
          <p14:tracePt t="30837" x="3363913" y="3170238"/>
          <p14:tracePt t="30855" x="3338513" y="3170238"/>
          <p14:tracePt t="30870" x="3270250" y="3178175"/>
          <p14:tracePt t="30886" x="3186113" y="3186113"/>
          <p14:tracePt t="30902" x="3092450" y="3221038"/>
          <p14:tracePt t="30919" x="2990850" y="3228975"/>
          <p14:tracePt t="30935" x="2828925" y="3238500"/>
          <p14:tracePt t="30953" x="2641600" y="3271838"/>
          <p14:tracePt t="30972" x="2395538" y="3314700"/>
          <p14:tracePt t="30985" x="2344738" y="3314700"/>
          <p14:tracePt t="31003" x="2268538" y="3330575"/>
          <p14:tracePt t="31349" x="2276475" y="3330575"/>
          <p14:tracePt t="31356" x="2311400" y="3340100"/>
          <p14:tracePt t="31368" x="2319338" y="3340100"/>
          <p14:tracePt t="31372" x="2379663" y="3355975"/>
          <p14:tracePt t="31386" x="2405063" y="3355975"/>
          <p14:tracePt t="31388" x="2463800" y="3355975"/>
          <p14:tracePt t="31402" x="2497138" y="3365500"/>
          <p14:tracePt t="31405" x="2540000" y="3373438"/>
          <p14:tracePt t="31420" x="2641600" y="3390900"/>
          <p14:tracePt t="31437" x="2709863" y="3416300"/>
          <p14:tracePt t="31452" x="2770188" y="3433763"/>
          <p14:tracePt t="31472" x="2786063" y="3433763"/>
          <p14:tracePt t="31485" x="2795588" y="3433763"/>
          <p14:tracePt t="31501" x="2820988" y="3433763"/>
          <p14:tracePt t="31520" x="2846388" y="3433763"/>
          <p14:tracePt t="31536" x="2854325" y="3433763"/>
          <p14:tracePt t="31553" x="2871788" y="3433763"/>
          <p14:tracePt t="31556" x="2879725" y="3433763"/>
          <p14:tracePt t="31572" x="2889250" y="3433763"/>
          <p14:tracePt t="31622" x="2897188" y="3433763"/>
          <p14:tracePt t="31628" x="2914650" y="3433763"/>
          <p14:tracePt t="31643" x="2940050" y="3433763"/>
          <p14:tracePt t="31653" x="2947988" y="3433763"/>
          <p14:tracePt t="31669" x="2973388" y="3433763"/>
          <p14:tracePt t="31708" x="2982913" y="3433763"/>
          <p14:tracePt t="31724" x="2998788" y="3433763"/>
          <p14:tracePt t="31732" x="2998788" y="3441700"/>
          <p14:tracePt t="31739" x="3024188" y="3441700"/>
          <p14:tracePt t="31752" x="3041650" y="3441700"/>
          <p14:tracePt t="31768" x="3092450" y="3449638"/>
          <p14:tracePt t="31785" x="3127375" y="3449638"/>
          <p14:tracePt t="31788" x="3135313" y="3459163"/>
          <p14:tracePt t="31802" x="3143250" y="3459163"/>
          <p14:tracePt t="31819" x="3152775" y="3459163"/>
          <p14:tracePt t="31853" x="3160713" y="3459163"/>
          <p14:tracePt t="31887" x="3178175" y="3459163"/>
          <p14:tracePt t="31891" x="3186113" y="3459163"/>
          <p14:tracePt t="31907" x="3211513" y="3459163"/>
          <p14:tracePt t="31923" x="3219450" y="3459163"/>
          <p14:tracePt t="31956" x="3228975" y="3459163"/>
          <p14:tracePt t="31972" x="3236913" y="3459163"/>
          <p14:tracePt t="31980" x="3254375" y="3459163"/>
          <p14:tracePt t="31988" x="3279775" y="3459163"/>
          <p14:tracePt t="32002" x="3297238" y="3459163"/>
          <p14:tracePt t="32004" x="3355975" y="3459163"/>
          <p14:tracePt t="32021" x="3467100" y="3467100"/>
          <p14:tracePt t="32035" x="3568700" y="3492500"/>
          <p14:tracePt t="32053" x="3713163" y="3502025"/>
          <p14:tracePt t="32070" x="3865563" y="3535363"/>
          <p14:tracePt t="32086" x="4044950" y="3552825"/>
          <p14:tracePt t="32101" x="4197350" y="3552825"/>
          <p14:tracePt t="32119" x="4384675" y="3552825"/>
          <p14:tracePt t="32137" x="4537075" y="3552825"/>
          <p14:tracePt t="32139" x="4621213" y="3552825"/>
          <p14:tracePt t="32151" x="4681538" y="3552825"/>
          <p14:tracePt t="32167" x="4783138" y="3552825"/>
          <p14:tracePt t="32184" x="4859338" y="3552825"/>
          <p14:tracePt t="32201" x="4902200" y="3552825"/>
          <p14:tracePt t="32220" x="4927600" y="3552825"/>
          <p14:tracePt t="32235" x="4935538" y="3552825"/>
          <p14:tracePt t="32254" x="4953000" y="3552825"/>
          <p14:tracePt t="32269" x="4962525" y="3552825"/>
          <p14:tracePt t="32284" x="4987925" y="3552825"/>
          <p14:tracePt t="32301" x="5029200" y="3552825"/>
          <p14:tracePt t="32318" x="5097463" y="3552825"/>
          <p14:tracePt t="32334" x="5148263" y="3552825"/>
          <p14:tracePt t="32352" x="5224463" y="3552825"/>
          <p14:tracePt t="32368" x="5310188" y="3552825"/>
          <p14:tracePt t="32371" x="5343525" y="3552825"/>
          <p14:tracePt t="32385" x="5368925" y="3552825"/>
          <p14:tracePt t="32388" x="5386388" y="3552825"/>
          <p14:tracePt t="32404" x="5446713" y="3552825"/>
          <p14:tracePt t="32420" x="5480050" y="3552825"/>
          <p14:tracePt t="32435" x="5505450" y="3552825"/>
          <p14:tracePt t="32461" x="5513388" y="3543300"/>
          <p14:tracePt t="32476" x="5513388" y="3535363"/>
          <p14:tracePt t="32488" x="5522913" y="3535363"/>
          <p14:tracePt t="32501" x="5522913" y="3502025"/>
          <p14:tracePt t="32518" x="5522913" y="3484563"/>
          <p14:tracePt t="32535" x="5522913" y="3475038"/>
          <p14:tracePt t="32551" x="5522913" y="3449638"/>
          <p14:tracePt t="32569" x="5472113" y="3390900"/>
          <p14:tracePt t="32571" x="5429250" y="3365500"/>
          <p14:tracePt t="32584" x="5353050" y="3348038"/>
          <p14:tracePt t="32589" x="5276850" y="3314700"/>
          <p14:tracePt t="32601" x="5183188" y="3289300"/>
          <p14:tracePt t="32604" x="5097463" y="3254375"/>
          <p14:tracePt t="32617" x="5013325" y="3246438"/>
          <p14:tracePt t="32635" x="4732338" y="3203575"/>
          <p14:tracePt t="32652" x="4537075" y="3203575"/>
          <p14:tracePt t="32672" x="4281488" y="3203575"/>
          <p14:tracePt t="32684" x="4017963" y="3178175"/>
          <p14:tracePt t="32701" x="3789363" y="3170238"/>
          <p14:tracePt t="32718" x="3619500" y="3170238"/>
          <p14:tracePt t="32734" x="3475038" y="3170238"/>
          <p14:tracePt t="32751" x="3305175" y="3170238"/>
          <p14:tracePt t="32768" x="3067050" y="3170238"/>
          <p14:tracePt t="32771" x="2955925" y="3170238"/>
          <p14:tracePt t="32784" x="2811463" y="3170238"/>
          <p14:tracePt t="32787" x="2701925" y="3170238"/>
          <p14:tracePt t="32803" x="2540000" y="3170238"/>
          <p14:tracePt t="32818" x="2430463" y="3170238"/>
          <p14:tracePt t="32836" x="2379663" y="3170238"/>
          <p14:tracePt t="32852" x="2362200" y="3170238"/>
          <p14:tracePt t="32871" x="2327275" y="3170238"/>
          <p14:tracePt t="32884" x="2276475" y="3170238"/>
          <p14:tracePt t="32902" x="2251075" y="3186113"/>
          <p14:tracePt t="32919" x="2243138" y="3195638"/>
          <p14:tracePt t="32935" x="2217738" y="3203575"/>
          <p14:tracePt t="32980" x="2208213" y="3211513"/>
          <p14:tracePt t="32987" x="2200275" y="3221038"/>
          <p14:tracePt t="33003" x="2200275" y="3228975"/>
          <p14:tracePt t="33019" x="2192338" y="3246438"/>
          <p14:tracePt t="33034" x="2182813" y="3254375"/>
          <p14:tracePt t="33052" x="2174875" y="3271838"/>
          <p14:tracePt t="33068" x="2174875" y="3279775"/>
          <p14:tracePt t="33084" x="2166938" y="3289300"/>
          <p14:tracePt t="33101" x="2166938" y="3305175"/>
          <p14:tracePt t="33117" x="2149475" y="3322638"/>
          <p14:tracePt t="33147" x="2149475" y="3330575"/>
          <p14:tracePt t="33212" x="2149475" y="3340100"/>
          <p14:tracePt t="33243" x="2157413" y="3348038"/>
          <p14:tracePt t="33275" x="2174875" y="3355975"/>
          <p14:tracePt t="33283" x="2192338" y="3355975"/>
          <p14:tracePt t="33292" x="2235200" y="3365500"/>
          <p14:tracePt t="33302" x="2293938" y="3398838"/>
          <p14:tracePt t="33317" x="2413000" y="3416300"/>
          <p14:tracePt t="33333" x="2497138" y="3441700"/>
          <p14:tracePt t="33351" x="2549525" y="3459163"/>
          <p14:tracePt t="33367" x="2590800" y="3475038"/>
          <p14:tracePt t="33384" x="2625725" y="3484563"/>
          <p14:tracePt t="33387" x="2659063" y="3492500"/>
          <p14:tracePt t="33403" x="2684463" y="3502025"/>
          <p14:tracePt t="33419" x="2701925" y="3502025"/>
          <p14:tracePt t="33436" x="2735263" y="3509963"/>
          <p14:tracePt t="33453" x="2744788" y="3509963"/>
          <p14:tracePt t="33507" x="2752725" y="3509963"/>
          <p14:tracePt t="33683" x="2760663" y="3509963"/>
          <p14:tracePt t="33708" x="2770188" y="3509963"/>
          <p14:tracePt t="34037" x="2778125" y="3509963"/>
          <p14:tracePt t="34051" x="2786063" y="3509963"/>
          <p14:tracePt t="34076" x="2795588" y="3509963"/>
          <p14:tracePt t="34092" x="2803525" y="3509963"/>
          <p14:tracePt t="34100" x="2811463" y="3509963"/>
          <p14:tracePt t="34116" x="2820988" y="3509963"/>
          <p14:tracePt t="34124" x="2828925" y="3509963"/>
          <p14:tracePt t="34134" x="2846388" y="3509963"/>
          <p14:tracePt t="34150" x="2879725" y="3509963"/>
          <p14:tracePt t="34167" x="2897188" y="3509963"/>
          <p14:tracePt t="34196" x="2914650" y="3509963"/>
          <p14:tracePt t="34203" x="2922588" y="3517900"/>
          <p14:tracePt t="34388" x="2940050" y="3527425"/>
          <p14:tracePt t="36124" x="2947988" y="3527425"/>
          <p14:tracePt t="36203" x="2955925" y="3543300"/>
          <p14:tracePt t="36572" x="2982913" y="3543300"/>
          <p14:tracePt t="36579" x="2990850" y="3543300"/>
          <p14:tracePt t="36587" x="2998788" y="3543300"/>
          <p14:tracePt t="36600" x="3024188" y="3543300"/>
          <p14:tracePt t="36617" x="3067050" y="3543300"/>
          <p14:tracePt t="36620" x="3074988" y="3543300"/>
          <p14:tracePt t="36633" x="3100388" y="3552825"/>
          <p14:tracePt t="36635" x="3127375" y="3552825"/>
          <p14:tracePt t="36651" x="3160713" y="3552825"/>
          <p14:tracePt t="36671" x="3194050" y="3552825"/>
          <p14:tracePt t="36687" x="3305175" y="3560763"/>
          <p14:tracePt t="36702" x="3381375" y="3568700"/>
          <p14:tracePt t="36716" x="3398838" y="3568700"/>
          <p14:tracePt t="36718" x="3424238" y="3568700"/>
          <p14:tracePt t="36734" x="3432175" y="3568700"/>
          <p14:tracePt t="47204" x="3449638" y="3578225"/>
          <p14:tracePt t="47211" x="3475038" y="3603625"/>
          <p14:tracePt t="47220" x="3543300" y="3629025"/>
          <p14:tracePt t="47228" x="3627438" y="3646488"/>
          <p14:tracePt t="47244" x="3857625" y="3687763"/>
          <p14:tracePt t="47261" x="4129088" y="3713163"/>
          <p14:tracePt t="47277" x="4341813" y="3773488"/>
          <p14:tracePt t="47295" x="4451350" y="3816350"/>
          <p14:tracePt t="47311" x="4468813" y="3816350"/>
          <p14:tracePt t="47396" x="4476750" y="3816350"/>
          <p14:tracePt t="47403" x="4486275" y="3816350"/>
          <p14:tracePt t="47413" x="4494213" y="3816350"/>
          <p14:tracePt t="47428" x="4503738" y="3816350"/>
          <p14:tracePt t="47430" x="4511675" y="3816350"/>
          <p14:tracePt t="47444" x="4519613" y="3816350"/>
          <p14:tracePt t="47461" x="4570413" y="3816350"/>
          <p14:tracePt t="47478" x="4681538" y="3849688"/>
          <p14:tracePt t="47494" x="4714875" y="3849688"/>
          <p14:tracePt t="47511" x="4724400" y="3849688"/>
          <p14:tracePt t="47531" x="4732338" y="3849688"/>
          <p14:tracePt t="47544" x="4732338" y="3857625"/>
          <p14:tracePt t="47683" x="4740275" y="3867150"/>
          <p14:tracePt t="47707" x="4749800" y="3867150"/>
          <p14:tracePt t="47780" x="4757738" y="3875088"/>
          <p14:tracePt t="47803" x="4757738" y="3883025"/>
          <p14:tracePt t="47820" x="4757738" y="3892550"/>
          <p14:tracePt t="47828" x="4749800" y="3900488"/>
          <p14:tracePt t="47835" x="4740275" y="3908425"/>
          <p14:tracePt t="47843" x="4732338" y="3925888"/>
          <p14:tracePt t="47864" x="4714875" y="3935413"/>
          <p14:tracePt t="47881" x="4689475" y="3960813"/>
          <p14:tracePt t="47883" x="4681538" y="3960813"/>
          <p14:tracePt t="47895" x="4664075" y="3968750"/>
          <p14:tracePt t="47910" x="4638675" y="3986213"/>
          <p14:tracePt t="47928" x="4621213" y="3986213"/>
          <p14:tracePt t="47931" x="4613275" y="3994150"/>
          <p14:tracePt t="47944" x="4587875" y="4011613"/>
          <p14:tracePt t="47961" x="4562475" y="4019550"/>
          <p14:tracePt t="47964" x="4537075" y="4037013"/>
          <p14:tracePt t="47979" x="4476750" y="4062413"/>
          <p14:tracePt t="64477" x="4468813" y="4070350"/>
          <p14:tracePt t="64492" x="4468813" y="4079875"/>
          <p14:tracePt t="92580" x="4451350" y="4079875"/>
          <p14:tracePt t="92588" x="4410075" y="4079875"/>
          <p14:tracePt t="92596" x="4367213" y="4079875"/>
          <p14:tracePt t="92608" x="4273550" y="4019550"/>
          <p14:tracePt t="92624" x="4017963" y="3832225"/>
          <p14:tracePt t="92641" x="3551238" y="3289300"/>
          <p14:tracePt t="92661" x="2879725" y="2252663"/>
          <p14:tracePt t="92677" x="2549525" y="1614488"/>
          <p14:tracePt t="92693" x="2132013" y="925513"/>
          <p14:tracePt t="92709" x="1520825" y="111125"/>
        </p14:tracePtLst>
      </p14:laserTraceLst>
    </p:ext>
  </p:extLs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p:cNvSpPr txBox="1"/>
          <p:nvPr/>
        </p:nvSpPr>
        <p:spPr>
          <a:xfrm>
            <a:off x="9176424" y="6377468"/>
            <a:ext cx="2616200" cy="400110"/>
          </a:xfrm>
          <a:prstGeom prst="rect">
            <a:avLst/>
          </a:prstGeom>
          <a:noFill/>
        </p:spPr>
        <p:txBody>
          <a:bodyPr wrap="square" rtlCol="0">
            <a:spAutoFit/>
          </a:bodyPr>
          <a:lstStyle/>
          <a:p>
            <a:pPr algn="ctr"/>
            <a:r>
              <a:rPr lang="en-US" sz="2000" b="1" dirty="0"/>
              <a:t>www.midocean.ae</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14" name="TextBox 13">
            <a:extLst>
              <a:ext uri="{FF2B5EF4-FFF2-40B4-BE49-F238E27FC236}">
                <a16:creationId xmlns:a16="http://schemas.microsoft.com/office/drawing/2014/main" xmlns="" id="{87257550-6B76-0921-6F03-193A15BDE0F1}"/>
              </a:ext>
            </a:extLst>
          </p:cNvPr>
          <p:cNvSpPr txBox="1"/>
          <p:nvPr/>
        </p:nvSpPr>
        <p:spPr>
          <a:xfrm>
            <a:off x="197236" y="1414754"/>
            <a:ext cx="11797528" cy="3592522"/>
          </a:xfrm>
          <a:prstGeom prst="rect">
            <a:avLst/>
          </a:prstGeom>
          <a:noFill/>
        </p:spPr>
        <p:txBody>
          <a:bodyPr wrap="square">
            <a:spAutoFit/>
          </a:bodyPr>
          <a:lstStyle/>
          <a:p>
            <a:pPr algn="l">
              <a:lnSpc>
                <a:spcPct val="150000"/>
              </a:lnSpc>
            </a:pPr>
            <a:r>
              <a:rPr lang="en-US" sz="2200" b="1" i="0" u="none" strike="noStrike" baseline="0" dirty="0">
                <a:solidFill>
                  <a:schemeClr val="tx1">
                    <a:lumMod val="95000"/>
                    <a:lumOff val="5000"/>
                  </a:schemeClr>
                </a:solidFill>
                <a:latin typeface="QuaySansITCPro-Medium"/>
              </a:rPr>
              <a:t>Noninsurance Transfers</a:t>
            </a:r>
          </a:p>
          <a:p>
            <a:pPr algn="l">
              <a:lnSpc>
                <a:spcPct val="150000"/>
              </a:lnSpc>
            </a:pPr>
            <a:r>
              <a:rPr lang="en-US" sz="2200" b="1" i="0" u="none" strike="noStrike" baseline="0" dirty="0">
                <a:solidFill>
                  <a:schemeClr val="tx1">
                    <a:lumMod val="95000"/>
                    <a:lumOff val="5000"/>
                  </a:schemeClr>
                </a:solidFill>
                <a:latin typeface="QuaySansITCPro-Medium"/>
              </a:rPr>
              <a:t> </a:t>
            </a:r>
            <a:r>
              <a:rPr lang="en-US" sz="2200" i="0" u="none" strike="noStrike" baseline="0" dirty="0">
                <a:solidFill>
                  <a:schemeClr val="tx1">
                    <a:lumMod val="95000"/>
                    <a:lumOff val="5000"/>
                  </a:schemeClr>
                </a:solidFill>
                <a:latin typeface="QuaySansITCPro-Medium"/>
              </a:rPr>
              <a:t>Noninsurance transfers are another technique for managing risk. The risk is transferred to a party other than an insurance company.</a:t>
            </a:r>
          </a:p>
          <a:p>
            <a:pPr algn="l">
              <a:lnSpc>
                <a:spcPct val="150000"/>
              </a:lnSpc>
            </a:pPr>
            <a:r>
              <a:rPr lang="en-US" sz="2200" i="0" u="none" strike="noStrike" baseline="0" dirty="0">
                <a:solidFill>
                  <a:schemeClr val="tx1">
                    <a:lumMod val="95000"/>
                    <a:lumOff val="5000"/>
                  </a:schemeClr>
                </a:solidFill>
                <a:latin typeface="QuaySansITCPro-Medium"/>
              </a:rPr>
              <a:t>A risk can be transferred by several methods , including:</a:t>
            </a:r>
          </a:p>
          <a:p>
            <a:pPr algn="l">
              <a:lnSpc>
                <a:spcPct val="150000"/>
              </a:lnSpc>
            </a:pPr>
            <a:r>
              <a:rPr lang="en-US" sz="2200" i="0" u="none" strike="noStrike" baseline="0" dirty="0">
                <a:solidFill>
                  <a:schemeClr val="tx1">
                    <a:lumMod val="95000"/>
                    <a:lumOff val="5000"/>
                  </a:schemeClr>
                </a:solidFill>
                <a:latin typeface="QuaySansITCPro-Medium"/>
              </a:rPr>
              <a:t>Transfer of risk by contracts</a:t>
            </a:r>
          </a:p>
          <a:p>
            <a:pPr marL="342900" indent="-342900" algn="l">
              <a:lnSpc>
                <a:spcPct val="150000"/>
              </a:lnSpc>
              <a:buFont typeface="Wingdings" panose="05000000000000000000" pitchFamily="2" charset="2"/>
              <a:buChar char="v"/>
            </a:pPr>
            <a:r>
              <a:rPr lang="en-US" sz="2200" i="0" u="none" strike="noStrike" baseline="0" dirty="0">
                <a:solidFill>
                  <a:schemeClr val="tx1">
                    <a:lumMod val="95000"/>
                    <a:lumOff val="5000"/>
                  </a:schemeClr>
                </a:solidFill>
                <a:latin typeface="QuaySansITCPro-Medium"/>
              </a:rPr>
              <a:t>Hedging price risks</a:t>
            </a:r>
          </a:p>
          <a:p>
            <a:pPr marL="342900" indent="-342900" algn="l">
              <a:lnSpc>
                <a:spcPct val="150000"/>
              </a:lnSpc>
              <a:buFont typeface="Wingdings" panose="05000000000000000000" pitchFamily="2" charset="2"/>
              <a:buChar char="v"/>
            </a:pPr>
            <a:r>
              <a:rPr lang="en-US" sz="2200" i="0" u="none" strike="noStrike" baseline="0" dirty="0">
                <a:solidFill>
                  <a:schemeClr val="tx1">
                    <a:lumMod val="95000"/>
                    <a:lumOff val="5000"/>
                  </a:schemeClr>
                </a:solidFill>
                <a:latin typeface="QuaySansITCPro-Medium"/>
              </a:rPr>
              <a:t>Incorporation of a business firm</a:t>
            </a:r>
            <a:endParaRPr lang="en-US" sz="2400" i="0" u="none" strike="noStrike" baseline="0" dirty="0">
              <a:solidFill>
                <a:schemeClr val="tx1">
                  <a:lumMod val="95000"/>
                  <a:lumOff val="5000"/>
                </a:schemeClr>
              </a:solidFill>
              <a:latin typeface="QuaySansITCPro-Medium"/>
            </a:endParaRPr>
          </a:p>
        </p:txBody>
      </p:sp>
      <p:grpSp>
        <p:nvGrpSpPr>
          <p:cNvPr id="8" name="Group 7">
            <a:extLst>
              <a:ext uri="{FF2B5EF4-FFF2-40B4-BE49-F238E27FC236}">
                <a16:creationId xmlns:a16="http://schemas.microsoft.com/office/drawing/2014/main" xmlns="" id="{4E1DFB72-8273-5484-FCC4-0C637D621FCD}"/>
              </a:ext>
            </a:extLst>
          </p:cNvPr>
          <p:cNvGrpSpPr/>
          <p:nvPr/>
        </p:nvGrpSpPr>
        <p:grpSpPr>
          <a:xfrm>
            <a:off x="2767864" y="746696"/>
            <a:ext cx="6985735" cy="732206"/>
            <a:chOff x="624740" y="1261450"/>
            <a:chExt cx="5604610" cy="732206"/>
          </a:xfrm>
        </p:grpSpPr>
        <p:sp>
          <p:nvSpPr>
            <p:cNvPr id="9" name="Rectangle 8">
              <a:extLst>
                <a:ext uri="{FF2B5EF4-FFF2-40B4-BE49-F238E27FC236}">
                  <a16:creationId xmlns:a16="http://schemas.microsoft.com/office/drawing/2014/main" xmlns="" id="{C24CA186-3808-8144-3A6D-ED15B95C3068}"/>
                </a:ext>
              </a:extLst>
            </p:cNvPr>
            <p:cNvSpPr/>
            <p:nvPr/>
          </p:nvSpPr>
          <p:spPr>
            <a:xfrm>
              <a:off x="624740" y="1263262"/>
              <a:ext cx="5604610" cy="730394"/>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10" name="TextBox 9">
              <a:extLst>
                <a:ext uri="{FF2B5EF4-FFF2-40B4-BE49-F238E27FC236}">
                  <a16:creationId xmlns:a16="http://schemas.microsoft.com/office/drawing/2014/main" xmlns="" id="{D5624641-8F61-A7B5-6F3D-FA21C2526988}"/>
                </a:ext>
              </a:extLst>
            </p:cNvPr>
            <p:cNvSpPr txBox="1"/>
            <p:nvPr/>
          </p:nvSpPr>
          <p:spPr>
            <a:xfrm>
              <a:off x="695324" y="1261450"/>
              <a:ext cx="5534025" cy="707886"/>
            </a:xfrm>
            <a:prstGeom prst="rect">
              <a:avLst/>
            </a:prstGeom>
            <a:noFill/>
          </p:spPr>
          <p:txBody>
            <a:bodyPr wrap="square" rtlCol="0">
              <a:spAutoFit/>
            </a:bodyPr>
            <a:lstStyle/>
            <a:p>
              <a:pPr algn="ctr"/>
              <a:r>
                <a:rPr lang="en-US" sz="4000" b="1" dirty="0">
                  <a:solidFill>
                    <a:schemeClr val="bg1"/>
                  </a:solidFill>
                  <a:latin typeface="Alexandria" charset="0"/>
                </a:rPr>
                <a:t>Techniques for Managing Risk</a:t>
              </a:r>
            </a:p>
          </p:txBody>
        </p:sp>
      </p:grpSp>
    </p:spTree>
    <p:extLst>
      <p:ext uri="{BB962C8B-B14F-4D97-AF65-F5344CB8AC3E}">
        <p14:creationId xmlns:p14="http://schemas.microsoft.com/office/powerpoint/2010/main" val="1642148998"/>
      </p:ext>
    </p:extLst>
  </p:cSld>
  <p:clrMapOvr>
    <a:masterClrMapping/>
  </p:clrMapOvr>
  <mc:AlternateContent xmlns:mc="http://schemas.openxmlformats.org/markup-compatibility/2006" xmlns:p14="http://schemas.microsoft.com/office/powerpoint/2010/main">
    <mc:Choice Requires="p14">
      <p:transition spd="slow" p14:dur="2000" advTm="56399"/>
    </mc:Choice>
    <mc:Fallback xmlns="">
      <p:transition spd="slow" advTm="56399"/>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p:cNvSpPr txBox="1"/>
          <p:nvPr/>
        </p:nvSpPr>
        <p:spPr>
          <a:xfrm>
            <a:off x="9176424" y="6377468"/>
            <a:ext cx="2616200" cy="400110"/>
          </a:xfrm>
          <a:prstGeom prst="rect">
            <a:avLst/>
          </a:prstGeom>
          <a:noFill/>
        </p:spPr>
        <p:txBody>
          <a:bodyPr wrap="square" rtlCol="0">
            <a:spAutoFit/>
          </a:bodyPr>
          <a:lstStyle/>
          <a:p>
            <a:pPr algn="ctr"/>
            <a:r>
              <a:rPr lang="en-US" sz="2000" b="1" dirty="0"/>
              <a:t>www.midocean.ae</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14" name="TextBox 13">
            <a:extLst>
              <a:ext uri="{FF2B5EF4-FFF2-40B4-BE49-F238E27FC236}">
                <a16:creationId xmlns:a16="http://schemas.microsoft.com/office/drawing/2014/main" xmlns="" id="{87257550-6B76-0921-6F03-193A15BDE0F1}"/>
              </a:ext>
            </a:extLst>
          </p:cNvPr>
          <p:cNvSpPr txBox="1"/>
          <p:nvPr/>
        </p:nvSpPr>
        <p:spPr>
          <a:xfrm>
            <a:off x="197236" y="1414754"/>
            <a:ext cx="11797528" cy="3728393"/>
          </a:xfrm>
          <a:prstGeom prst="rect">
            <a:avLst/>
          </a:prstGeom>
          <a:noFill/>
        </p:spPr>
        <p:txBody>
          <a:bodyPr wrap="square">
            <a:spAutoFit/>
          </a:bodyPr>
          <a:lstStyle/>
          <a:p>
            <a:pPr algn="l">
              <a:lnSpc>
                <a:spcPct val="150000"/>
              </a:lnSpc>
            </a:pPr>
            <a:r>
              <a:rPr lang="en-US" sz="2200" b="1" i="0" u="none" strike="noStrike" baseline="0" dirty="0">
                <a:solidFill>
                  <a:schemeClr val="tx1">
                    <a:lumMod val="95000"/>
                    <a:lumOff val="5000"/>
                  </a:schemeClr>
                </a:solidFill>
                <a:latin typeface="QuaySansITCPro-Medium"/>
              </a:rPr>
              <a:t>Transfer of Risk by Contracts :</a:t>
            </a:r>
          </a:p>
          <a:p>
            <a:pPr algn="l">
              <a:lnSpc>
                <a:spcPct val="150000"/>
              </a:lnSpc>
            </a:pPr>
            <a:r>
              <a:rPr lang="en-US" sz="2200" i="0" u="none" strike="noStrike" baseline="0" dirty="0">
                <a:solidFill>
                  <a:schemeClr val="tx1">
                    <a:lumMod val="95000"/>
                    <a:lumOff val="5000"/>
                  </a:schemeClr>
                </a:solidFill>
                <a:latin typeface="QuaySansITCPro-Medium"/>
              </a:rPr>
              <a:t>Undesirable risks can be transferred by contracts. For example, the risk of a defective television or stereo set can be transferred to the retailer by purchasing a service contract, which makes the retailer responsible for all repairs after the warranty expires.</a:t>
            </a:r>
          </a:p>
          <a:p>
            <a:pPr algn="l">
              <a:lnSpc>
                <a:spcPct val="150000"/>
              </a:lnSpc>
            </a:pPr>
            <a:r>
              <a:rPr lang="en-US" sz="2400" b="1" i="0" u="none" strike="noStrike" baseline="0" dirty="0">
                <a:solidFill>
                  <a:schemeClr val="tx1">
                    <a:lumMod val="95000"/>
                    <a:lumOff val="5000"/>
                  </a:schemeClr>
                </a:solidFill>
                <a:latin typeface="QuaySansITCPro-Medium"/>
              </a:rPr>
              <a:t>Finally, </a:t>
            </a:r>
            <a:r>
              <a:rPr lang="en-US" sz="2400" i="0" u="none" strike="noStrike" baseline="0" dirty="0">
                <a:solidFill>
                  <a:schemeClr val="tx1">
                    <a:lumMod val="95000"/>
                    <a:lumOff val="5000"/>
                  </a:schemeClr>
                </a:solidFill>
                <a:latin typeface="QuaySansITCPro-Medium"/>
              </a:rPr>
              <a:t>a risk can be transferred by a hold-harmless clause. For example, if a manufacturer of</a:t>
            </a:r>
          </a:p>
          <a:p>
            <a:pPr algn="l">
              <a:lnSpc>
                <a:spcPct val="150000"/>
              </a:lnSpc>
            </a:pPr>
            <a:r>
              <a:rPr lang="en-US" sz="2400" i="0" u="none" strike="noStrike" baseline="0" dirty="0">
                <a:solidFill>
                  <a:schemeClr val="tx1">
                    <a:lumMod val="95000"/>
                    <a:lumOff val="5000"/>
                  </a:schemeClr>
                </a:solidFill>
                <a:latin typeface="QuaySansITCPro-Medium"/>
              </a:rPr>
              <a:t>scaffolds inserts a hold-harmless clause in a contract with a retailer, the retailer agrees to hold the manufacturer harmless in case a scaffold collapses and someone is injured.</a:t>
            </a:r>
          </a:p>
        </p:txBody>
      </p:sp>
      <p:grpSp>
        <p:nvGrpSpPr>
          <p:cNvPr id="4" name="Group 3">
            <a:extLst>
              <a:ext uri="{FF2B5EF4-FFF2-40B4-BE49-F238E27FC236}">
                <a16:creationId xmlns:a16="http://schemas.microsoft.com/office/drawing/2014/main" xmlns="" id="{3E1EA679-FE18-E4D1-0D26-E5F10A44AFC8}"/>
              </a:ext>
            </a:extLst>
          </p:cNvPr>
          <p:cNvGrpSpPr/>
          <p:nvPr/>
        </p:nvGrpSpPr>
        <p:grpSpPr>
          <a:xfrm>
            <a:off x="2767864" y="746696"/>
            <a:ext cx="6985735" cy="732206"/>
            <a:chOff x="624740" y="1261450"/>
            <a:chExt cx="5604610" cy="732206"/>
          </a:xfrm>
        </p:grpSpPr>
        <p:sp>
          <p:nvSpPr>
            <p:cNvPr id="8" name="Rectangle 7">
              <a:extLst>
                <a:ext uri="{FF2B5EF4-FFF2-40B4-BE49-F238E27FC236}">
                  <a16:creationId xmlns:a16="http://schemas.microsoft.com/office/drawing/2014/main" xmlns="" id="{07708960-7BBD-4E94-0787-4B16E6D3D07B}"/>
                </a:ext>
              </a:extLst>
            </p:cNvPr>
            <p:cNvSpPr/>
            <p:nvPr/>
          </p:nvSpPr>
          <p:spPr>
            <a:xfrm>
              <a:off x="624740" y="1263262"/>
              <a:ext cx="5604610" cy="730394"/>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9" name="TextBox 8">
              <a:extLst>
                <a:ext uri="{FF2B5EF4-FFF2-40B4-BE49-F238E27FC236}">
                  <a16:creationId xmlns:a16="http://schemas.microsoft.com/office/drawing/2014/main" xmlns="" id="{F975D877-42B8-5AC7-0855-44C6AC6326A8}"/>
                </a:ext>
              </a:extLst>
            </p:cNvPr>
            <p:cNvSpPr txBox="1"/>
            <p:nvPr/>
          </p:nvSpPr>
          <p:spPr>
            <a:xfrm>
              <a:off x="695324" y="1261450"/>
              <a:ext cx="5534025" cy="707886"/>
            </a:xfrm>
            <a:prstGeom prst="rect">
              <a:avLst/>
            </a:prstGeom>
            <a:noFill/>
          </p:spPr>
          <p:txBody>
            <a:bodyPr wrap="square" rtlCol="0">
              <a:spAutoFit/>
            </a:bodyPr>
            <a:lstStyle/>
            <a:p>
              <a:pPr algn="ctr"/>
              <a:r>
                <a:rPr lang="en-US" sz="4000" b="1" dirty="0">
                  <a:solidFill>
                    <a:schemeClr val="bg1"/>
                  </a:solidFill>
                  <a:latin typeface="Alexandria" charset="0"/>
                </a:rPr>
                <a:t>Techniques for Managing Risk</a:t>
              </a:r>
            </a:p>
          </p:txBody>
        </p:sp>
      </p:grpSp>
    </p:spTree>
    <p:extLst>
      <p:ext uri="{BB962C8B-B14F-4D97-AF65-F5344CB8AC3E}">
        <p14:creationId xmlns:p14="http://schemas.microsoft.com/office/powerpoint/2010/main" val="3361115213"/>
      </p:ext>
    </p:extLst>
  </p:cSld>
  <p:clrMapOvr>
    <a:masterClrMapping/>
  </p:clrMapOvr>
  <mc:AlternateContent xmlns:mc="http://schemas.openxmlformats.org/markup-compatibility/2006" xmlns:p14="http://schemas.microsoft.com/office/powerpoint/2010/main">
    <mc:Choice Requires="p14">
      <p:transition spd="slow" p14:dur="2000" advTm="57065"/>
    </mc:Choice>
    <mc:Fallback xmlns="">
      <p:transition spd="slow" advTm="57065"/>
    </mc:Fallback>
  </mc:AlternateContent>
  <p:extLst>
    <p:ext uri="{3A86A75C-4F4B-4683-9AE1-C65F6400EC91}">
      <p14:laserTraceLst xmlns:p14="http://schemas.microsoft.com/office/powerpoint/2010/main">
        <p14:tracePtLst>
          <p14:tracePt t="11064" x="3676650" y="6369050"/>
          <p14:tracePt t="11256" x="2676525" y="6602413"/>
          <p14:tracePt t="11269" x="2641600" y="6272213"/>
          <p14:tracePt t="11286" x="2549525" y="5557838"/>
          <p14:tracePt t="11288" x="2497138" y="5276850"/>
          <p14:tracePt t="11302" x="2481263" y="5064125"/>
          <p14:tracePt t="11305" x="2481263" y="4860925"/>
          <p14:tracePt t="11320" x="2481263" y="4513263"/>
          <p14:tracePt t="11336" x="2489200" y="4368800"/>
          <p14:tracePt t="11338" x="2497138" y="4189413"/>
          <p14:tracePt t="11353" x="2565400" y="3857625"/>
          <p14:tracePt t="11372" x="2616200" y="3578225"/>
          <p14:tracePt t="11390" x="2616200" y="3416300"/>
          <p14:tracePt t="11391" x="2616200" y="3373438"/>
          <p14:tracePt t="11401" x="2600325" y="3322638"/>
          <p14:tracePt t="11425" x="2574925" y="3246438"/>
          <p14:tracePt t="11436" x="2565400" y="3238500"/>
          <p14:tracePt t="11453" x="2532063" y="3195638"/>
          <p14:tracePt t="11456" x="2532063" y="3178175"/>
          <p14:tracePt t="11469" x="2524125" y="3178175"/>
          <p14:tracePt t="11472" x="2514600" y="3170238"/>
          <p14:tracePt t="11487" x="2489200" y="3144838"/>
          <p14:tracePt t="11502" x="2481263" y="3144838"/>
          <p14:tracePt t="11504" x="2463800" y="3144838"/>
          <p14:tracePt t="11521" x="2387600" y="3135313"/>
          <p14:tracePt t="11538" x="2319338" y="3094038"/>
          <p14:tracePt t="11554" x="2243138" y="3076575"/>
          <p14:tracePt t="11570" x="2157413" y="3041650"/>
          <p14:tracePt t="11586" x="2073275" y="3008313"/>
          <p14:tracePt t="11602" x="2022475" y="3000375"/>
          <p14:tracePt t="11618" x="1987550" y="2990850"/>
          <p14:tracePt t="11637" x="1903413" y="2949575"/>
          <p14:tracePt t="11657" x="1792288" y="2906713"/>
          <p14:tracePt t="11668" x="1724025" y="2871788"/>
          <p14:tracePt t="11686" x="1647825" y="2830513"/>
          <p14:tracePt t="11690" x="1622425" y="2820988"/>
          <p14:tracePt t="11706" x="1538288" y="2787650"/>
          <p14:tracePt t="11718" x="1520825" y="2778125"/>
          <p14:tracePt t="11737" x="1409700" y="2736850"/>
          <p14:tracePt t="11753" x="1343025" y="2701925"/>
          <p14:tracePt t="11770" x="1308100" y="2693988"/>
          <p14:tracePt t="11786" x="1265238" y="2676525"/>
          <p14:tracePt t="11803" x="1239838" y="2651125"/>
          <p14:tracePt t="11819" x="1231900" y="2651125"/>
          <p14:tracePt t="11835" x="1223963" y="2651125"/>
          <p14:tracePt t="11852" x="1206500" y="2643188"/>
          <p14:tracePt t="11868" x="1155700" y="2617788"/>
          <p14:tracePt t="11885" x="1104900" y="2600325"/>
          <p14:tracePt t="11906" x="1044575" y="2574925"/>
          <p14:tracePt t="11919" x="1011238" y="2566988"/>
          <p14:tracePt t="11937" x="960438" y="2541588"/>
          <p14:tracePt t="11954" x="935038" y="2532063"/>
          <p14:tracePt t="11969" x="900113" y="2506663"/>
          <p14:tracePt t="11987" x="884238" y="2506663"/>
          <p14:tracePt t="12003" x="874713" y="2498725"/>
          <p14:tracePt t="12297" x="874713" y="2481263"/>
          <p14:tracePt t="12304" x="892175" y="2473325"/>
          <p14:tracePt t="12321" x="1019175" y="2463800"/>
          <p14:tracePt t="12335" x="1079500" y="2455863"/>
          <p14:tracePt t="12338" x="1181100" y="2455863"/>
          <p14:tracePt t="12352" x="1358900" y="2413000"/>
          <p14:tracePt t="12367" x="1419225" y="2413000"/>
          <p14:tracePt t="12385" x="1631950" y="2371725"/>
          <p14:tracePt t="12401" x="1749425" y="2354263"/>
          <p14:tracePt t="12421" x="1868488" y="2344738"/>
          <p14:tracePt t="12424" x="1928813" y="2344738"/>
          <p14:tracePt t="12437" x="2012950" y="2344738"/>
          <p14:tracePt t="12455" x="2243138" y="2344738"/>
          <p14:tracePt t="12469" x="2311400" y="2344738"/>
          <p14:tracePt t="12472" x="2395538" y="2354263"/>
          <p14:tracePt t="12486" x="2497138" y="2371725"/>
          <p14:tracePt t="12488" x="2616200" y="2387600"/>
          <p14:tracePt t="12504" x="2828925" y="2422525"/>
          <p14:tracePt t="12518" x="2955925" y="2430463"/>
          <p14:tracePt t="12520" x="3084513" y="2438400"/>
          <p14:tracePt t="12536" x="3355975" y="2489200"/>
          <p14:tracePt t="12553" x="3586163" y="2498725"/>
          <p14:tracePt t="12569" x="3756025" y="2506663"/>
          <p14:tracePt t="12584" x="3916363" y="2541588"/>
          <p14:tracePt t="12601" x="4078288" y="2566988"/>
          <p14:tracePt t="12618" x="4248150" y="2600325"/>
          <p14:tracePt t="12635" x="4451350" y="2600325"/>
          <p14:tracePt t="12651" x="4646613" y="2608263"/>
          <p14:tracePt t="12668" x="4791075" y="2608263"/>
          <p14:tracePt t="12685" x="4902200" y="2608263"/>
          <p14:tracePt t="12707" x="5106988" y="2608263"/>
          <p14:tracePt t="12721" x="5224463" y="2643188"/>
          <p14:tracePt t="12736" x="5327650" y="2651125"/>
          <p14:tracePt t="12753" x="5378450" y="2660650"/>
          <p14:tracePt t="12767" x="5394325" y="2668588"/>
          <p14:tracePt t="12784" x="5403850" y="2668588"/>
          <p14:tracePt t="13345" x="5394325" y="2668588"/>
          <p14:tracePt t="13360" x="5386388" y="2668588"/>
          <p14:tracePt t="13369" x="5368925" y="2668588"/>
          <p14:tracePt t="13376" x="5360988" y="2668588"/>
          <p14:tracePt t="13385" x="5343525" y="2676525"/>
          <p14:tracePt t="13403" x="5335588" y="2676525"/>
          <p14:tracePt t="13418" x="5318125" y="2686050"/>
          <p14:tracePt t="13437" x="5310188" y="2686050"/>
          <p14:tracePt t="13439" x="5292725" y="2693988"/>
          <p14:tracePt t="13514" x="5302250" y="2693988"/>
          <p14:tracePt t="13520" x="5302250" y="2701925"/>
          <p14:tracePt t="13536" x="5335588" y="2711450"/>
          <p14:tracePt t="13553" x="5360988" y="2711450"/>
          <p14:tracePt t="13570" x="5386388" y="2719388"/>
          <p14:tracePt t="13586" x="5403850" y="2736850"/>
          <p14:tracePt t="13601" x="5421313" y="2744788"/>
          <p14:tracePt t="13617" x="5429250" y="2744788"/>
          <p14:tracePt t="13635" x="5437188" y="2752725"/>
          <p14:tracePt t="13787" x="5429250" y="2770188"/>
          <p14:tracePt t="13792" x="5411788" y="2787650"/>
          <p14:tracePt t="13800" x="5411788" y="2795588"/>
          <p14:tracePt t="13818" x="5403850" y="2820988"/>
          <p14:tracePt t="18336" x="5403850" y="2830513"/>
          <p14:tracePt t="23353" x="5411788" y="2838450"/>
          <p14:tracePt t="23368" x="5411788" y="2846388"/>
          <p14:tracePt t="23400" x="5411788" y="2855913"/>
          <p14:tracePt t="23497" x="5411788" y="2863850"/>
          <p14:tracePt t="23520" x="5411788" y="2871788"/>
          <p14:tracePt t="23551" x="5411788" y="2881313"/>
          <p14:tracePt t="23776" x="5429250" y="2889250"/>
          <p14:tracePt t="23784" x="5437188" y="2889250"/>
          <p14:tracePt t="23797" x="5446713" y="2889250"/>
          <p14:tracePt t="23801" x="5454650" y="2889250"/>
          <p14:tracePt t="23813" x="5462588" y="2889250"/>
          <p14:tracePt t="23831" x="5487988" y="2889250"/>
          <p14:tracePt t="23848" x="5497513" y="2889250"/>
          <p14:tracePt t="23864" x="5513388" y="2889250"/>
          <p14:tracePt t="23883" x="5530850" y="2889250"/>
          <p14:tracePt t="23899" x="5556250" y="2889250"/>
          <p14:tracePt t="23905" x="5565775" y="2889250"/>
          <p14:tracePt t="23912" x="5573713" y="2889250"/>
          <p14:tracePt t="23937" x="5591175" y="2889250"/>
          <p14:tracePt t="23946" x="5607050" y="2889250"/>
          <p14:tracePt t="23963" x="5624513" y="2897188"/>
          <p14:tracePt t="23982" x="5735638" y="2914650"/>
          <p14:tracePt t="23984" x="5786438" y="2922588"/>
          <p14:tracePt t="23996" x="5845175" y="2932113"/>
          <p14:tracePt t="24013" x="5930900" y="2940050"/>
          <p14:tracePt t="24016" x="5981700" y="2940050"/>
          <p14:tracePt t="24033" x="6024563" y="2940050"/>
          <p14:tracePt t="24046" x="6032500" y="2940050"/>
          <p14:tracePt t="24064" x="6040438" y="2940050"/>
          <p14:tracePt t="24120" x="6057900" y="2949575"/>
          <p14:tracePt t="24209" x="6065838" y="2957513"/>
          <p14:tracePt t="24808" x="6065838" y="2965450"/>
          <p14:tracePt t="37097" x="6057900" y="2974975"/>
          <p14:tracePt t="37105" x="6024563" y="2974975"/>
          <p14:tracePt t="37112" x="5997575" y="2974975"/>
          <p14:tracePt t="37124" x="5981700" y="2974975"/>
          <p14:tracePt t="37142" x="5956300" y="2974975"/>
          <p14:tracePt t="37193" x="5946775" y="2974975"/>
          <p14:tracePt t="37200" x="5938838" y="2974975"/>
          <p14:tracePt t="37208" x="5921375" y="2974975"/>
          <p14:tracePt t="37225" x="5888038" y="2974975"/>
          <p14:tracePt t="37243" x="5870575" y="2974975"/>
          <p14:tracePt t="37263" x="5862638" y="2974975"/>
          <p14:tracePt t="37545" x="5853113" y="2974975"/>
          <p14:tracePt t="37553" x="5853113" y="2982913"/>
          <p14:tracePt t="37560" x="5845175" y="2990850"/>
          <p14:tracePt t="37576" x="5837238" y="3000375"/>
          <p14:tracePt t="37590" x="5837238" y="3008313"/>
          <p14:tracePt t="37609" x="5802313" y="3041650"/>
          <p14:tracePt t="37626" x="5751513" y="3094038"/>
          <p14:tracePt t="37641" x="5624513" y="3170238"/>
          <p14:tracePt t="37657" x="5403850" y="3289300"/>
          <p14:tracePt t="37673" x="5140325" y="3355975"/>
          <p14:tracePt t="37691" x="4876800" y="3449638"/>
          <p14:tracePt t="37706" x="4613275" y="3527425"/>
          <p14:tracePt t="37723" x="4425950" y="3560763"/>
          <p14:tracePt t="37741" x="4273550" y="3560763"/>
          <p14:tracePt t="37757" x="4129088" y="3560763"/>
          <p14:tracePt t="37760" x="4060825" y="3560763"/>
          <p14:tracePt t="37777" x="3857625" y="3560763"/>
          <p14:tracePt t="37790" x="3729038" y="3560763"/>
          <p14:tracePt t="37811" x="3313113" y="3560763"/>
          <p14:tracePt t="37825" x="3016250" y="3560763"/>
          <p14:tracePt t="37842" x="2693988" y="3560763"/>
          <p14:tracePt t="37856" x="2336800" y="3568700"/>
          <p14:tracePt t="37874" x="2038350" y="3594100"/>
          <p14:tracePt t="37890" x="1827213" y="3654425"/>
          <p14:tracePt t="37907" x="1665288" y="3705225"/>
          <p14:tracePt t="37925" x="1538288" y="3748088"/>
          <p14:tracePt t="37928" x="1452563" y="3756025"/>
          <p14:tracePt t="37940" x="1393825" y="3790950"/>
          <p14:tracePt t="37957" x="1249363" y="3841750"/>
          <p14:tracePt t="37973" x="1112838" y="3908425"/>
          <p14:tracePt t="37976" x="1036638" y="3943350"/>
          <p14:tracePt t="37990" x="985838" y="3960813"/>
          <p14:tracePt t="37993" x="942975" y="3968750"/>
          <p14:tracePt t="38008" x="900113" y="3994150"/>
          <p14:tracePt t="38025" x="884238" y="3994150"/>
          <p14:tracePt t="38044" x="874713" y="3994150"/>
          <p14:tracePt t="38176" x="874713" y="4011613"/>
          <p14:tracePt t="38201" x="874713" y="4019550"/>
          <p14:tracePt t="38216" x="866775" y="4019550"/>
          <p14:tracePt t="41105" x="866775" y="4027488"/>
          <p14:tracePt t="41361" x="866775" y="4044950"/>
          <p14:tracePt t="41481" x="866775" y="4052888"/>
          <p14:tracePt t="41876" x="866775" y="4062413"/>
          <p14:tracePt t="42044" x="866775" y="4070350"/>
          <p14:tracePt t="42417" x="866775" y="4079875"/>
          <p14:tracePt t="45480" x="866775" y="4087813"/>
          <p14:tracePt t="45553" x="874713" y="4105275"/>
          <p14:tracePt t="45560" x="884238" y="4113213"/>
          <p14:tracePt t="45624" x="892175" y="4113213"/>
          <p14:tracePt t="45648" x="917575" y="4121150"/>
          <p14:tracePt t="45659" x="917575" y="4130675"/>
          <p14:tracePt t="45672" x="935038" y="4138613"/>
          <p14:tracePt t="45680" x="942975" y="4138613"/>
          <p14:tracePt t="45696" x="950913" y="4146550"/>
          <p14:tracePt t="45705" x="960438" y="4156075"/>
          <p14:tracePt t="45722" x="976313" y="4164013"/>
          <p14:tracePt t="45736" x="1003300" y="4171950"/>
          <p14:tracePt t="45754" x="1036638" y="4181475"/>
          <p14:tracePt t="45770" x="1062038" y="4189413"/>
          <p14:tracePt t="45788" x="1112838" y="4206875"/>
          <p14:tracePt t="45804" x="1130300" y="4214813"/>
          <p14:tracePt t="45820" x="1155700" y="4214813"/>
          <p14:tracePt t="45836" x="1173163" y="4224338"/>
          <p14:tracePt t="45855" x="1198563" y="4224338"/>
          <p14:tracePt t="45857" x="1206500" y="4224338"/>
          <p14:tracePt t="45872" x="1214438" y="4224338"/>
          <p14:tracePt t="45887" x="1223963" y="4224338"/>
          <p14:tracePt t="45905" x="1249363" y="4224338"/>
          <p14:tracePt t="45920" x="1265238" y="4224338"/>
          <p14:tracePt t="45922" x="1282700" y="4224338"/>
          <p14:tracePt t="45936" x="1290638" y="4224338"/>
          <p14:tracePt t="45955" x="1343025" y="4224338"/>
          <p14:tracePt t="45970" x="1358900" y="4224338"/>
          <p14:tracePt t="45986" x="1368425" y="4224338"/>
          <p14:tracePt t="46003" x="1376363" y="4224338"/>
          <p14:tracePt t="46020" x="1384300" y="4224338"/>
          <p14:tracePt t="46040" x="1393825" y="4224338"/>
          <p14:tracePt t="46057" x="1409700" y="4224338"/>
          <p14:tracePt t="46072" x="1435100" y="4224338"/>
          <p14:tracePt t="46088" x="1444625" y="4224338"/>
          <p14:tracePt t="46104" x="1462088" y="4224338"/>
          <p14:tracePt t="46120" x="1470025" y="4224338"/>
          <p14:tracePt t="46136" x="1477963" y="4224338"/>
          <p14:tracePt t="46153" x="1487488" y="4224338"/>
          <p14:tracePt t="46154" x="1495425" y="4224338"/>
          <p14:tracePt t="46171" x="1503363" y="4224338"/>
          <p14:tracePt t="46186" x="1528763" y="4224338"/>
          <p14:tracePt t="46203" x="1631950" y="4232275"/>
          <p14:tracePt t="46220" x="1682750" y="4249738"/>
          <p14:tracePt t="46237" x="1690688" y="4249738"/>
          <p14:tracePt t="46256" x="1698625" y="4249738"/>
          <p14:tracePt t="48896" x="1708150" y="4257675"/>
          <p14:tracePt t="48960" x="1716088" y="4265613"/>
          <p14:tracePt t="55368" x="1673225" y="4189413"/>
          <p14:tracePt t="55376" x="1622425" y="4087813"/>
          <p14:tracePt t="55385" x="1546225" y="3968750"/>
          <p14:tracePt t="55402" x="1358900" y="3705225"/>
          <p14:tracePt t="55418" x="1095375" y="3127375"/>
          <p14:tracePt t="55435" x="942975" y="2311400"/>
          <p14:tracePt t="55449" x="858838" y="1589088"/>
          <p14:tracePt t="55466" x="858838" y="841375"/>
          <p14:tracePt t="55482" x="884238" y="271463"/>
        </p14:tracePtLst>
      </p14:laserTraceLst>
    </p:ext>
  </p:extLs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p:cNvSpPr txBox="1"/>
          <p:nvPr/>
        </p:nvSpPr>
        <p:spPr>
          <a:xfrm>
            <a:off x="9176424" y="6377468"/>
            <a:ext cx="2616200" cy="400110"/>
          </a:xfrm>
          <a:prstGeom prst="rect">
            <a:avLst/>
          </a:prstGeom>
          <a:noFill/>
        </p:spPr>
        <p:txBody>
          <a:bodyPr wrap="square" rtlCol="0">
            <a:spAutoFit/>
          </a:bodyPr>
          <a:lstStyle/>
          <a:p>
            <a:pPr algn="ctr"/>
            <a:r>
              <a:rPr lang="en-US" sz="2000" b="1" dirty="0"/>
              <a:t>www.midocean.ae</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14" name="TextBox 13">
            <a:extLst>
              <a:ext uri="{FF2B5EF4-FFF2-40B4-BE49-F238E27FC236}">
                <a16:creationId xmlns:a16="http://schemas.microsoft.com/office/drawing/2014/main" xmlns="" id="{87257550-6B76-0921-6F03-193A15BDE0F1}"/>
              </a:ext>
            </a:extLst>
          </p:cNvPr>
          <p:cNvSpPr txBox="1"/>
          <p:nvPr/>
        </p:nvSpPr>
        <p:spPr>
          <a:xfrm>
            <a:off x="197236" y="1414754"/>
            <a:ext cx="11797528" cy="3728393"/>
          </a:xfrm>
          <a:prstGeom prst="rect">
            <a:avLst/>
          </a:prstGeom>
          <a:noFill/>
        </p:spPr>
        <p:txBody>
          <a:bodyPr wrap="square">
            <a:spAutoFit/>
          </a:bodyPr>
          <a:lstStyle/>
          <a:p>
            <a:pPr algn="l">
              <a:lnSpc>
                <a:spcPct val="150000"/>
              </a:lnSpc>
            </a:pPr>
            <a:r>
              <a:rPr lang="en-US" sz="2200" b="1" i="0" u="none" strike="noStrike" baseline="0" dirty="0">
                <a:solidFill>
                  <a:schemeClr val="tx1">
                    <a:lumMod val="95000"/>
                    <a:lumOff val="5000"/>
                  </a:schemeClr>
                </a:solidFill>
                <a:latin typeface="QuaySansITCPro-Medium"/>
              </a:rPr>
              <a:t>Hedging Price Risks</a:t>
            </a:r>
          </a:p>
          <a:p>
            <a:pPr algn="l">
              <a:lnSpc>
                <a:spcPct val="150000"/>
              </a:lnSpc>
            </a:pPr>
            <a:r>
              <a:rPr lang="en-US" sz="2200" b="1" i="0" u="none" strike="noStrike" baseline="0" dirty="0">
                <a:solidFill>
                  <a:schemeClr val="tx1">
                    <a:lumMod val="95000"/>
                    <a:lumOff val="5000"/>
                  </a:schemeClr>
                </a:solidFill>
                <a:latin typeface="QuaySansITCPro-Medium"/>
              </a:rPr>
              <a:t> </a:t>
            </a:r>
            <a:r>
              <a:rPr lang="en-US" sz="2200" i="0" u="none" strike="noStrike" baseline="0" dirty="0">
                <a:solidFill>
                  <a:schemeClr val="tx1">
                    <a:lumMod val="95000"/>
                    <a:lumOff val="5000"/>
                  </a:schemeClr>
                </a:solidFill>
                <a:latin typeface="QuaySansITCPro-Medium"/>
              </a:rPr>
              <a:t>Hedging price risks is another example of risk transfer. Hedging is a technique for transferring the risk of unfavorable price fluctuations to a speculator by purchasing and selling futures contracts on an organized exchange, such as the Chicago Board of Trade or New York Stock Exchange.</a:t>
            </a:r>
          </a:p>
          <a:p>
            <a:pPr algn="l">
              <a:lnSpc>
                <a:spcPct val="150000"/>
              </a:lnSpc>
            </a:pPr>
            <a:r>
              <a:rPr lang="en-US" sz="2400" b="1" i="0" u="none" strike="noStrike" baseline="0" dirty="0">
                <a:solidFill>
                  <a:schemeClr val="tx1">
                    <a:lumMod val="95000"/>
                    <a:lumOff val="5000"/>
                  </a:schemeClr>
                </a:solidFill>
                <a:latin typeface="QuaySansITCPro-Medium"/>
              </a:rPr>
              <a:t>Incorporation of a Business Firm Incorporation </a:t>
            </a:r>
          </a:p>
          <a:p>
            <a:pPr algn="l">
              <a:lnSpc>
                <a:spcPct val="150000"/>
              </a:lnSpc>
            </a:pPr>
            <a:r>
              <a:rPr lang="en-US" sz="2400" i="0" u="none" strike="noStrike" baseline="0" dirty="0">
                <a:solidFill>
                  <a:schemeClr val="tx1">
                    <a:lumMod val="95000"/>
                    <a:lumOff val="5000"/>
                  </a:schemeClr>
                </a:solidFill>
                <a:latin typeface="QuaySansITCPro-Medium"/>
              </a:rPr>
              <a:t>is another example of risk transfer. If a firm is a sole proprietorship, the owner’s personal assets can be attached by creditors for satisfaction of debts.</a:t>
            </a:r>
          </a:p>
        </p:txBody>
      </p:sp>
      <p:grpSp>
        <p:nvGrpSpPr>
          <p:cNvPr id="4" name="Group 3">
            <a:extLst>
              <a:ext uri="{FF2B5EF4-FFF2-40B4-BE49-F238E27FC236}">
                <a16:creationId xmlns:a16="http://schemas.microsoft.com/office/drawing/2014/main" xmlns="" id="{466EB58A-20B0-EEAD-B9A3-4DF866D68065}"/>
              </a:ext>
            </a:extLst>
          </p:cNvPr>
          <p:cNvGrpSpPr/>
          <p:nvPr/>
        </p:nvGrpSpPr>
        <p:grpSpPr>
          <a:xfrm>
            <a:off x="2767864" y="746696"/>
            <a:ext cx="6985735" cy="732206"/>
            <a:chOff x="624740" y="1261450"/>
            <a:chExt cx="5604610" cy="732206"/>
          </a:xfrm>
        </p:grpSpPr>
        <p:sp>
          <p:nvSpPr>
            <p:cNvPr id="8" name="Rectangle 7">
              <a:extLst>
                <a:ext uri="{FF2B5EF4-FFF2-40B4-BE49-F238E27FC236}">
                  <a16:creationId xmlns:a16="http://schemas.microsoft.com/office/drawing/2014/main" xmlns="" id="{880C28E4-1964-F9ED-3F16-DBAED85D0F9F}"/>
                </a:ext>
              </a:extLst>
            </p:cNvPr>
            <p:cNvSpPr/>
            <p:nvPr/>
          </p:nvSpPr>
          <p:spPr>
            <a:xfrm>
              <a:off x="624740" y="1263262"/>
              <a:ext cx="5604610" cy="730394"/>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9" name="TextBox 8">
              <a:extLst>
                <a:ext uri="{FF2B5EF4-FFF2-40B4-BE49-F238E27FC236}">
                  <a16:creationId xmlns:a16="http://schemas.microsoft.com/office/drawing/2014/main" xmlns="" id="{EC9BA029-2F85-8086-EECA-8695EFE7A7F9}"/>
                </a:ext>
              </a:extLst>
            </p:cNvPr>
            <p:cNvSpPr txBox="1"/>
            <p:nvPr/>
          </p:nvSpPr>
          <p:spPr>
            <a:xfrm>
              <a:off x="695324" y="1261450"/>
              <a:ext cx="5534025" cy="707886"/>
            </a:xfrm>
            <a:prstGeom prst="rect">
              <a:avLst/>
            </a:prstGeom>
            <a:noFill/>
          </p:spPr>
          <p:txBody>
            <a:bodyPr wrap="square" rtlCol="0">
              <a:spAutoFit/>
            </a:bodyPr>
            <a:lstStyle/>
            <a:p>
              <a:pPr algn="ctr"/>
              <a:r>
                <a:rPr lang="en-US" sz="4000" b="1" dirty="0">
                  <a:solidFill>
                    <a:schemeClr val="bg1"/>
                  </a:solidFill>
                  <a:latin typeface="Alexandria" charset="0"/>
                </a:rPr>
                <a:t>Techniques for Managing Risk</a:t>
              </a:r>
            </a:p>
          </p:txBody>
        </p:sp>
      </p:grpSp>
    </p:spTree>
    <p:extLst>
      <p:ext uri="{BB962C8B-B14F-4D97-AF65-F5344CB8AC3E}">
        <p14:creationId xmlns:p14="http://schemas.microsoft.com/office/powerpoint/2010/main" val="1569928388"/>
      </p:ext>
    </p:extLst>
  </p:cSld>
  <p:clrMapOvr>
    <a:masterClrMapping/>
  </p:clrMapOvr>
  <mc:AlternateContent xmlns:mc="http://schemas.openxmlformats.org/markup-compatibility/2006" xmlns:p14="http://schemas.microsoft.com/office/powerpoint/2010/main">
    <mc:Choice Requires="p14">
      <p:transition spd="slow" p14:dur="2000" advTm="76863"/>
    </mc:Choice>
    <mc:Fallback xmlns="">
      <p:transition spd="slow" advTm="76863"/>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p:cNvSpPr txBox="1"/>
          <p:nvPr/>
        </p:nvSpPr>
        <p:spPr>
          <a:xfrm>
            <a:off x="9176424" y="6377468"/>
            <a:ext cx="2616200" cy="400110"/>
          </a:xfrm>
          <a:prstGeom prst="rect">
            <a:avLst/>
          </a:prstGeom>
          <a:noFill/>
        </p:spPr>
        <p:txBody>
          <a:bodyPr wrap="square" rtlCol="0">
            <a:spAutoFit/>
          </a:bodyPr>
          <a:lstStyle/>
          <a:p>
            <a:pPr algn="ctr"/>
            <a:r>
              <a:rPr lang="en-US" sz="2000" b="1" dirty="0"/>
              <a:t>www.midocean.ae</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14" name="TextBox 13">
            <a:extLst>
              <a:ext uri="{FF2B5EF4-FFF2-40B4-BE49-F238E27FC236}">
                <a16:creationId xmlns:a16="http://schemas.microsoft.com/office/drawing/2014/main" xmlns="" id="{87257550-6B76-0921-6F03-193A15BDE0F1}"/>
              </a:ext>
            </a:extLst>
          </p:cNvPr>
          <p:cNvSpPr txBox="1"/>
          <p:nvPr/>
        </p:nvSpPr>
        <p:spPr>
          <a:xfrm>
            <a:off x="197236" y="1387192"/>
            <a:ext cx="11797528" cy="5021055"/>
          </a:xfrm>
          <a:prstGeom prst="rect">
            <a:avLst/>
          </a:prstGeom>
          <a:noFill/>
        </p:spPr>
        <p:txBody>
          <a:bodyPr wrap="square">
            <a:spAutoFit/>
          </a:bodyPr>
          <a:lstStyle/>
          <a:p>
            <a:pPr algn="l">
              <a:lnSpc>
                <a:spcPct val="150000"/>
              </a:lnSpc>
            </a:pPr>
            <a:r>
              <a:rPr lang="en-US" sz="2400" b="1" i="0" u="none" strike="noStrike" baseline="0" dirty="0">
                <a:solidFill>
                  <a:schemeClr val="tx1">
                    <a:lumMod val="95000"/>
                    <a:lumOff val="5000"/>
                  </a:schemeClr>
                </a:solidFill>
                <a:latin typeface="QuaySansITCPro-Medium"/>
              </a:rPr>
              <a:t>Insurance</a:t>
            </a:r>
          </a:p>
          <a:p>
            <a:pPr algn="l">
              <a:lnSpc>
                <a:spcPct val="150000"/>
              </a:lnSpc>
            </a:pPr>
            <a:r>
              <a:rPr lang="en-US" sz="2400" b="1" i="0" u="none" strike="noStrike" baseline="0" dirty="0">
                <a:solidFill>
                  <a:schemeClr val="tx1">
                    <a:lumMod val="95000"/>
                    <a:lumOff val="5000"/>
                  </a:schemeClr>
                </a:solidFill>
                <a:latin typeface="QuaySansITCPro-Medium"/>
              </a:rPr>
              <a:t> For most people</a:t>
            </a:r>
            <a:r>
              <a:rPr lang="en-US" sz="2400" i="0" u="none" strike="noStrike" baseline="0" dirty="0">
                <a:solidFill>
                  <a:schemeClr val="tx1">
                    <a:lumMod val="95000"/>
                    <a:lumOff val="5000"/>
                  </a:schemeClr>
                </a:solidFill>
                <a:latin typeface="QuaySansITCPro-Medium"/>
              </a:rPr>
              <a:t>, insurance is the most practical method for dealing with major risks. Although private insurance has several characteristics, three major characteristics should be emphasized.</a:t>
            </a:r>
          </a:p>
          <a:p>
            <a:pPr algn="l">
              <a:lnSpc>
                <a:spcPct val="150000"/>
              </a:lnSpc>
            </a:pPr>
            <a:r>
              <a:rPr lang="en-US" sz="2400" i="0" u="none" strike="noStrike" baseline="0" dirty="0">
                <a:solidFill>
                  <a:schemeClr val="tx1">
                    <a:lumMod val="95000"/>
                    <a:lumOff val="5000"/>
                  </a:schemeClr>
                </a:solidFill>
                <a:latin typeface="QuaySansITCPro-Medium"/>
              </a:rPr>
              <a:t>First, risk transfer is used because a pure risk is transferred to the insurer.</a:t>
            </a:r>
          </a:p>
          <a:p>
            <a:pPr algn="l">
              <a:lnSpc>
                <a:spcPct val="150000"/>
              </a:lnSpc>
            </a:pPr>
            <a:r>
              <a:rPr lang="en-US" sz="2400" i="0" u="none" strike="noStrike" baseline="0" dirty="0">
                <a:solidFill>
                  <a:schemeClr val="tx1">
                    <a:lumMod val="95000"/>
                    <a:lumOff val="5000"/>
                  </a:schemeClr>
                </a:solidFill>
                <a:latin typeface="QuaySansITCPro-Medium"/>
              </a:rPr>
              <a:t> Second, the pooling technique is used to spread the losses of the few over the entire group so that average loss is substituted for actual loss. </a:t>
            </a:r>
          </a:p>
          <a:p>
            <a:pPr algn="l">
              <a:lnSpc>
                <a:spcPct val="150000"/>
              </a:lnSpc>
            </a:pPr>
            <a:r>
              <a:rPr lang="en-US" sz="2400" i="0" u="none" strike="noStrike" baseline="0" dirty="0">
                <a:solidFill>
                  <a:schemeClr val="tx1">
                    <a:lumMod val="95000"/>
                    <a:lumOff val="5000"/>
                  </a:schemeClr>
                </a:solidFill>
                <a:latin typeface="QuaySansITCPro-Medium"/>
              </a:rPr>
              <a:t>Finally, the risk may be reduced by application of the law of large numbers by which an insurer can predict future loss experience with greater accuracy.</a:t>
            </a:r>
          </a:p>
        </p:txBody>
      </p:sp>
      <p:grpSp>
        <p:nvGrpSpPr>
          <p:cNvPr id="4" name="Group 3">
            <a:extLst>
              <a:ext uri="{FF2B5EF4-FFF2-40B4-BE49-F238E27FC236}">
                <a16:creationId xmlns:a16="http://schemas.microsoft.com/office/drawing/2014/main" xmlns="" id="{8F1BD073-4399-1A9D-FF49-4622AE75A779}"/>
              </a:ext>
            </a:extLst>
          </p:cNvPr>
          <p:cNvGrpSpPr/>
          <p:nvPr/>
        </p:nvGrpSpPr>
        <p:grpSpPr>
          <a:xfrm>
            <a:off x="2767864" y="746696"/>
            <a:ext cx="6985735" cy="732206"/>
            <a:chOff x="624740" y="1261450"/>
            <a:chExt cx="5604610" cy="732206"/>
          </a:xfrm>
        </p:grpSpPr>
        <p:sp>
          <p:nvSpPr>
            <p:cNvPr id="8" name="Rectangle 7">
              <a:extLst>
                <a:ext uri="{FF2B5EF4-FFF2-40B4-BE49-F238E27FC236}">
                  <a16:creationId xmlns:a16="http://schemas.microsoft.com/office/drawing/2014/main" xmlns="" id="{DEEBB646-8EB4-EC3E-8975-449C843AED4C}"/>
                </a:ext>
              </a:extLst>
            </p:cNvPr>
            <p:cNvSpPr/>
            <p:nvPr/>
          </p:nvSpPr>
          <p:spPr>
            <a:xfrm>
              <a:off x="624740" y="1263262"/>
              <a:ext cx="5604610" cy="730394"/>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9" name="TextBox 8">
              <a:extLst>
                <a:ext uri="{FF2B5EF4-FFF2-40B4-BE49-F238E27FC236}">
                  <a16:creationId xmlns:a16="http://schemas.microsoft.com/office/drawing/2014/main" xmlns="" id="{DEACED09-C2B9-0446-B40C-5132FB9931CC}"/>
                </a:ext>
              </a:extLst>
            </p:cNvPr>
            <p:cNvSpPr txBox="1"/>
            <p:nvPr/>
          </p:nvSpPr>
          <p:spPr>
            <a:xfrm>
              <a:off x="695324" y="1261450"/>
              <a:ext cx="5534025" cy="707886"/>
            </a:xfrm>
            <a:prstGeom prst="rect">
              <a:avLst/>
            </a:prstGeom>
            <a:noFill/>
          </p:spPr>
          <p:txBody>
            <a:bodyPr wrap="square" rtlCol="0">
              <a:spAutoFit/>
            </a:bodyPr>
            <a:lstStyle/>
            <a:p>
              <a:pPr algn="ctr"/>
              <a:r>
                <a:rPr lang="en-US" sz="4000" b="1" dirty="0">
                  <a:solidFill>
                    <a:schemeClr val="bg1"/>
                  </a:solidFill>
                  <a:latin typeface="Alexandria" charset="0"/>
                </a:rPr>
                <a:t>Techniques for Managing Risk</a:t>
              </a:r>
            </a:p>
          </p:txBody>
        </p:sp>
      </p:grpSp>
    </p:spTree>
    <p:extLst>
      <p:ext uri="{BB962C8B-B14F-4D97-AF65-F5344CB8AC3E}">
        <p14:creationId xmlns:p14="http://schemas.microsoft.com/office/powerpoint/2010/main" val="3219322353"/>
      </p:ext>
    </p:extLst>
  </p:cSld>
  <p:clrMapOvr>
    <a:masterClrMapping/>
  </p:clrMapOvr>
  <mc:AlternateContent xmlns:mc="http://schemas.openxmlformats.org/markup-compatibility/2006" xmlns:p14="http://schemas.microsoft.com/office/powerpoint/2010/main">
    <mc:Choice Requires="p14">
      <p:transition spd="slow" p14:dur="2000" advTm="72934"/>
    </mc:Choice>
    <mc:Fallback xmlns="">
      <p:transition spd="slow" advTm="72934"/>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a:blip r:embed="rId2" cstate="print">
            <a:grayscl/>
            <a:extLst>
              <a:ext uri="{28A0092B-C50C-407E-A947-70E740481C1C}">
                <a14:useLocalDpi xmlns:a14="http://schemas.microsoft.com/office/drawing/2010/main" val="0"/>
              </a:ext>
            </a:extLst>
          </a:blip>
          <a:stretch>
            <a:fillRect/>
          </a:stretch>
        </p:blipFill>
        <p:spPr>
          <a:xfrm>
            <a:off x="0" y="7112"/>
            <a:ext cx="12192000" cy="6843776"/>
          </a:xfrm>
          <a:prstGeom prst="rect">
            <a:avLst/>
          </a:prstGeom>
        </p:spPr>
      </p:pic>
      <p:sp>
        <p:nvSpPr>
          <p:cNvPr id="2" name="Right Triangle 1"/>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10" name="TextBox 9"/>
          <p:cNvSpPr txBox="1"/>
          <p:nvPr/>
        </p:nvSpPr>
        <p:spPr>
          <a:xfrm>
            <a:off x="705831" y="5707075"/>
            <a:ext cx="4524565" cy="829945"/>
          </a:xfrm>
          <a:prstGeom prst="rect">
            <a:avLst/>
          </a:prstGeom>
          <a:noFill/>
        </p:spPr>
        <p:txBody>
          <a:bodyPr wrap="square" rtlCol="0">
            <a:spAutoFit/>
          </a:bodyPr>
          <a:lstStyle/>
          <a:p>
            <a:r>
              <a:rPr lang="en-US" sz="4800" b="1" dirty="0">
                <a:solidFill>
                  <a:schemeClr val="bg1"/>
                </a:solidFill>
                <a:latin typeface="Alexandria" charset="0"/>
                <a:cs typeface="Alexandria" charset="0"/>
              </a:rPr>
              <a:t>Thank You</a:t>
            </a:r>
          </a:p>
        </p:txBody>
      </p:sp>
      <p:pic>
        <p:nvPicPr>
          <p:cNvPr id="13" name="Graphic 12"/>
          <p:cNvPicPr>
            <a:picLocks noChangeAspect="1"/>
          </p:cNvPicPr>
          <p:nvPr/>
        </p:nvPicPr>
        <p:blipFill>
          <a:blip r:embed="rId3">
            <a:extLst>
              <a:ext uri="{96DAC541-7B7A-43D3-8B79-37D633B846F1}">
                <asvg:svgBlip xmlns:asvg="http://schemas.microsoft.com/office/drawing/2016/SVG/main" xmlns="" r:embed="rId4"/>
              </a:ext>
            </a:extLst>
          </a:blip>
          <a:stretch>
            <a:fillRect/>
          </a:stretch>
        </p:blipFill>
        <p:spPr>
          <a:xfrm>
            <a:off x="9576180" y="6168740"/>
            <a:ext cx="2279266" cy="384052"/>
          </a:xfrm>
          <a:prstGeom prst="rect">
            <a:avLst/>
          </a:prstGeom>
        </p:spPr>
      </p:pic>
      <p:sp>
        <p:nvSpPr>
          <p:cNvPr id="14" name="Parallelogram 13"/>
          <p:cNvSpPr/>
          <p:nvPr/>
        </p:nvSpPr>
        <p:spPr>
          <a:xfrm rot="16200000" flipV="1">
            <a:off x="-2058944" y="4401414"/>
            <a:ext cx="3801492" cy="109745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1" fmla="*/ 0 w 3801492"/>
              <a:gd name="connsiteY0-2" fmla="*/ 1097456 h 1097456"/>
              <a:gd name="connsiteX1-3" fmla="*/ 1102581 w 3801492"/>
              <a:gd name="connsiteY1-4" fmla="*/ 0 h 1097456"/>
              <a:gd name="connsiteX2-5" fmla="*/ 3801492 w 3801492"/>
              <a:gd name="connsiteY2-6" fmla="*/ 12700 h 1097456"/>
              <a:gd name="connsiteX3-7" fmla="*/ 2724311 w 3801492"/>
              <a:gd name="connsiteY3-8" fmla="*/ 1097456 h 1097456"/>
              <a:gd name="connsiteX4-9" fmla="*/ 0 w 3801492"/>
              <a:gd name="connsiteY4-10" fmla="*/ 1097456 h 1097456"/>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pic>
        <p:nvPicPr>
          <p:cNvPr id="22"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1204686"/>
          </a:xfrm>
          <a:prstGeom prst="rect">
            <a:avLst/>
          </a:prstGeom>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DC69378573D04C4981F1C0E645EFE562" ma:contentTypeVersion="15" ma:contentTypeDescription="Create a new document." ma:contentTypeScope="" ma:versionID="2e1979ed7a40a032d8738234fb7d5638">
  <xsd:schema xmlns:xsd="http://www.w3.org/2001/XMLSchema" xmlns:xs="http://www.w3.org/2001/XMLSchema" xmlns:p="http://schemas.microsoft.com/office/2006/metadata/properties" xmlns:ns2="aca13214-df29-4e3c-a050-857c0bf7bd8e" xmlns:ns3="688354b5-287c-4cda-825e-1d7935aea40e" targetNamespace="http://schemas.microsoft.com/office/2006/metadata/properties" ma:root="true" ma:fieldsID="c2fc5af8d57f54d914d942766a1048b8" ns2:_="" ns3:_="">
    <xsd:import namespace="aca13214-df29-4e3c-a050-857c0bf7bd8e"/>
    <xsd:import namespace="688354b5-287c-4cda-825e-1d7935aea40e"/>
    <xsd:element name="properties">
      <xsd:complexType>
        <xsd:sequence>
          <xsd:element name="documentManagement">
            <xsd:complexType>
              <xsd:all>
                <xsd:element ref="ns2:lcf76f155ced4ddcb4097134ff3c332f" minOccurs="0"/>
                <xsd:element ref="ns3:TaxCatchAll" minOccurs="0"/>
                <xsd:element ref="ns2:MediaServiceMetadata" minOccurs="0"/>
                <xsd:element ref="ns2:MediaServiceFastMetadata" minOccurs="0"/>
                <xsd:element ref="ns2:MediaServiceObjectDetectorVersions" minOccurs="0"/>
                <xsd:element ref="ns2:MediaServiceGenerationTime" minOccurs="0"/>
                <xsd:element ref="ns2:MediaServiceEventHashCode" minOccurs="0"/>
                <xsd:element ref="ns2:MediaServiceDateTaken" minOccurs="0"/>
                <xsd:element ref="ns2:MediaLengthInSeconds" minOccurs="0"/>
                <xsd:element ref="ns2:MediaServiceOCR" minOccurs="0"/>
                <xsd:element ref="ns2:MediaServiceSearchProperties" minOccurs="0"/>
                <xsd:element ref="ns2:MediaServiceLocation"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ca13214-df29-4e3c-a050-857c0bf7bd8e" elementFormDefault="qualified">
    <xsd:import namespace="http://schemas.microsoft.com/office/2006/documentManagement/types"/>
    <xsd:import namespace="http://schemas.microsoft.com/office/infopath/2007/PartnerControls"/>
    <xsd:element name="lcf76f155ced4ddcb4097134ff3c332f" ma:index="9" nillable="true" ma:taxonomy="true" ma:internalName="lcf76f155ced4ddcb4097134ff3c332f" ma:taxonomyFieldName="MediaServiceImageTags" ma:displayName="Image Tags"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ObjectDetectorVersions" ma:index="13" nillable="true" ma:displayName="MediaServiceObjectDetectorVersions" ma:hidden="true" ma:indexed="true" ma:internalName="MediaServiceObjectDetectorVersions" ma:readOnly="true">
      <xsd:simpleType>
        <xsd:restriction base="dms:Text"/>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DateTaken" ma:index="16" nillable="true" ma:displayName="MediaServiceDateTaken" ma:hidden="true" ma:indexed="true" ma:internalName="MediaServiceDateTaken" ma:readOnly="true">
      <xsd:simpleType>
        <xsd:restriction base="dms:Text"/>
      </xsd:simpleType>
    </xsd:element>
    <xsd:element name="MediaLengthInSeconds" ma:index="17" nillable="true" ma:displayName="MediaLengthInSeconds" ma:hidden="true" ma:internalName="MediaLengthInSeconds" ma:readOnly="true">
      <xsd:simpleType>
        <xsd:restriction base="dms:Unknown"/>
      </xsd:simpleType>
    </xsd:element>
    <xsd:element name="MediaServiceOCR" ma:index="18" nillable="true" ma:displayName="Extracted Text" ma:internalName="MediaServiceOCR" ma:readOnly="true">
      <xsd:simpleType>
        <xsd:restriction base="dms:Note">
          <xsd:maxLength value="255"/>
        </xsd:restriction>
      </xsd:simpleType>
    </xsd:element>
    <xsd:element name="MediaServiceSearchProperties" ma:index="19" nillable="true" ma:displayName="MediaServiceSearchProperties" ma:hidden="true" ma:internalName="MediaServiceSearchProperties" ma:readOnly="true">
      <xsd:simpleType>
        <xsd:restriction base="dms:Note"/>
      </xsd:simpleType>
    </xsd:element>
    <xsd:element name="MediaServiceLocation" ma:index="20" nillable="true" ma:displayName="Location" ma:indexed="true"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688354b5-287c-4cda-825e-1d7935aea40e" elementFormDefault="qualified">
    <xsd:import namespace="http://schemas.microsoft.com/office/2006/documentManagement/types"/>
    <xsd:import namespace="http://schemas.microsoft.com/office/infopath/2007/PartnerControls"/>
    <xsd:element name="TaxCatchAll" ma:index="10" nillable="true" ma:displayName="Taxonomy Catch All Column" ma:hidden="true" ma:list="{772eb0a4-9da0-4036-9770-4dcdef9fdc33}" ma:internalName="TaxCatchAll" ma:showField="CatchAllData" ma:web="688354b5-287c-4cda-825e-1d7935aea40e">
      <xsd:complexType>
        <xsd:complexContent>
          <xsd:extension base="dms:MultiChoiceLookup">
            <xsd:sequence>
              <xsd:element name="Value" type="dms:Lookup" maxOccurs="unbounded" minOccurs="0" nillable="true"/>
            </xsd:sequence>
          </xsd:extension>
        </xsd:complexContent>
      </xsd:complexType>
    </xsd:element>
    <xsd:element name="SharedWithUsers" ma:index="21"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2"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lcf76f155ced4ddcb4097134ff3c332f xmlns="aca13214-df29-4e3c-a050-857c0bf7bd8e">
      <Terms xmlns="http://schemas.microsoft.com/office/infopath/2007/PartnerControls"/>
    </lcf76f155ced4ddcb4097134ff3c332f>
    <TaxCatchAll xmlns="688354b5-287c-4cda-825e-1d7935aea40e" xsi:nil="true"/>
  </documentManagement>
</p:properties>
</file>

<file path=customXml/itemProps1.xml><?xml version="1.0" encoding="utf-8"?>
<ds:datastoreItem xmlns:ds="http://schemas.openxmlformats.org/officeDocument/2006/customXml" ds:itemID="{01F37DF6-44CB-4806-BC5F-3CBF13C386B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ca13214-df29-4e3c-a050-857c0bf7bd8e"/>
    <ds:schemaRef ds:uri="688354b5-287c-4cda-825e-1d7935aea40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B6922925-B650-4EA1-A7DB-D7297A7637D2}">
  <ds:schemaRefs>
    <ds:schemaRef ds:uri="http://schemas.microsoft.com/sharepoint/v3/contenttype/forms"/>
  </ds:schemaRefs>
</ds:datastoreItem>
</file>

<file path=customXml/itemProps3.xml><?xml version="1.0" encoding="utf-8"?>
<ds:datastoreItem xmlns:ds="http://schemas.openxmlformats.org/officeDocument/2006/customXml" ds:itemID="{ACC9A911-23AF-4D6B-960B-1A780C58D828}">
  <ds:schemaRefs>
    <ds:schemaRef ds:uri="aca13214-df29-4e3c-a050-857c0bf7bd8e"/>
    <ds:schemaRef ds:uri="http://purl.org/dc/dcmitype/"/>
    <ds:schemaRef ds:uri="http://schemas.openxmlformats.org/package/2006/metadata/core-properties"/>
    <ds:schemaRef ds:uri="688354b5-287c-4cda-825e-1d7935aea40e"/>
    <ds:schemaRef ds:uri="http://purl.org/dc/elements/1.1/"/>
    <ds:schemaRef ds:uri="http://schemas.microsoft.com/office/2006/metadata/properties"/>
    <ds:schemaRef ds:uri="http://schemas.microsoft.com/office/2006/documentManagement/types"/>
    <ds:schemaRef ds:uri="http://purl.org/dc/terms/"/>
    <ds:schemaRef ds:uri="http://schemas.microsoft.com/office/infopath/2007/PartnerControl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otalTime>17894</TotalTime>
  <Words>3600</Words>
  <Application>Microsoft Office PowerPoint</Application>
  <PresentationFormat>Widescreen</PresentationFormat>
  <Paragraphs>259</Paragraphs>
  <Slides>43</Slides>
  <Notes>2</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43</vt:i4>
      </vt:variant>
    </vt:vector>
  </HeadingPairs>
  <TitlesOfParts>
    <vt:vector size="53" baseType="lpstr">
      <vt:lpstr>Alexandria</vt:lpstr>
      <vt:lpstr>Arial</vt:lpstr>
      <vt:lpstr>Calibri</vt:lpstr>
      <vt:lpstr>Calibri Light</vt:lpstr>
      <vt:lpstr>QuaySansITCPro-Medium</vt:lpstr>
      <vt:lpstr>Roboto Light</vt:lpstr>
      <vt:lpstr>SabonLTPro-Bold</vt:lpstr>
      <vt:lpstr>Tajawal ExtraBold</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Microsoft account</cp:lastModifiedBy>
  <cp:revision>137</cp:revision>
  <dcterms:created xsi:type="dcterms:W3CDTF">2023-04-29T09:08:00Z</dcterms:created>
  <dcterms:modified xsi:type="dcterms:W3CDTF">2024-06-01T21:23:01Z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17AA779C58B4485E9875EC7763513157_12</vt:lpwstr>
  </property>
  <property fmtid="{D5CDD505-2E9C-101B-9397-08002B2CF9AE}" pid="3" name="KSOProductBuildVer">
    <vt:lpwstr>1033-12.2.0.13359</vt:lpwstr>
  </property>
  <property fmtid="{D5CDD505-2E9C-101B-9397-08002B2CF9AE}" pid="4" name="ContentTypeId">
    <vt:lpwstr>0x010100DC69378573D04C4981F1C0E645EFE562</vt:lpwstr>
  </property>
</Properties>
</file>