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ink/ink2.xml" ContentType="application/inkml+xml"/>
  <Override PartName="/ppt/ink/ink1.xml" ContentType="application/inkml+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259" r:id="rId4"/>
    <p:sldId id="261" r:id="rId5"/>
    <p:sldId id="262" r:id="rId6"/>
    <p:sldId id="265" r:id="rId7"/>
    <p:sldId id="266" r:id="rId8"/>
    <p:sldId id="267" r:id="rId9"/>
    <p:sldId id="304" r:id="rId10"/>
    <p:sldId id="268" r:id="rId11"/>
    <p:sldId id="269" r:id="rId12"/>
    <p:sldId id="271" r:id="rId13"/>
    <p:sldId id="272" r:id="rId14"/>
    <p:sldId id="306" r:id="rId15"/>
    <p:sldId id="307" r:id="rId16"/>
    <p:sldId id="308" r:id="rId17"/>
    <p:sldId id="309" r:id="rId18"/>
    <p:sldId id="310" r:id="rId19"/>
    <p:sldId id="311" r:id="rId20"/>
    <p:sldId id="273" r:id="rId21"/>
    <p:sldId id="274" r:id="rId22"/>
    <p:sldId id="275" r:id="rId23"/>
    <p:sldId id="276" r:id="rId24"/>
    <p:sldId id="312" r:id="rId25"/>
    <p:sldId id="279" r:id="rId26"/>
    <p:sldId id="281" r:id="rId27"/>
    <p:sldId id="283" r:id="rId28"/>
    <p:sldId id="284" r:id="rId29"/>
    <p:sldId id="286" r:id="rId30"/>
    <p:sldId id="287" r:id="rId31"/>
    <p:sldId id="289" r:id="rId32"/>
    <p:sldId id="290" r:id="rId33"/>
    <p:sldId id="293" r:id="rId34"/>
    <p:sldId id="295" r:id="rId35"/>
    <p:sldId id="297" r:id="rId36"/>
    <p:sldId id="298" r:id="rId37"/>
    <p:sldId id="300" r:id="rId38"/>
    <p:sldId id="313" r:id="rId39"/>
    <p:sldId id="301"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4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02T17:53:55.883"/>
    </inkml:context>
    <inkml:brush xml:id="br0">
      <inkml:brushProperty name="width" value="0.05292" units="cm"/>
      <inkml:brushProperty name="height" value="0.05292" units="cm"/>
      <inkml:brushProperty name="color" value="#FF0000"/>
    </inkml:brush>
  </inkml:definitions>
  <inkml:trace contextRef="#ctx0" brushRef="#br0">14171 12792 23 0,'0'0'89'0,"0"0"5"16,5 5-12-16,-5-5 2 0,0 0-10 0,8 4 0 16,-8-4-12-16,6 3 3 0,-6-3-13 0,8 5 5 15,-8-5-4-15,4 4 6 0,-4-4-7 0,7 5-3 16,-7-5 0-16,6 1-6 0,-6-1 4 0,0 0-1 15,0 0 1-15,3 6-7 0,-3-6-7 0,0 0-2 16,0 0-4-16,0 0 2 0,0 0-13 0,0 0 3 16,0 8-8-16,0-8-7 0,0 0 4 0,0 0-19 0,0 0-3 15,0 0-9-15,0 0-4 0,0 0-3 0,0 0-8 16,0 0 5-16,0 0 5 0,0 0-14 16,0 0-1-16,0 0 1 0,0 0-6 0,0 0 7 15,0 0-16-15,0 0-13 0,0 0-76 0,0 0-157 0,0 0 69 16</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7:20:18.408"/>
    </inkml:context>
    <inkml:brush xml:id="br0">
      <inkml:brushProperty name="width" value="0.05" units="cm"/>
      <inkml:brushProperty name="height" value="0.05" units="cm"/>
    </inkml:brush>
  </inkml:definitions>
  <inkml:trace contextRef="#ctx0" brushRef="#br0">1 0 32767 0 0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1AB106-5379-4528-AB6F-D075F93CFAAE}" type="datetimeFigureOut">
              <a:rPr lang="en-US" smtClean="0"/>
              <a:t>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049425-C11A-4118-92C5-07288EC2C329}" type="slidenum">
              <a:rPr lang="en-US" smtClean="0"/>
              <a:t>‹#›</a:t>
            </a:fld>
            <a:endParaRPr lang="en-US"/>
          </a:p>
        </p:txBody>
      </p:sp>
    </p:spTree>
    <p:extLst>
      <p:ext uri="{BB962C8B-B14F-4D97-AF65-F5344CB8AC3E}">
        <p14:creationId xmlns:p14="http://schemas.microsoft.com/office/powerpoint/2010/main" val="4160679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63609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customXml" Target="../ink/ink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707103"/>
            <a:ext cx="6578082" cy="152349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a:spcBef>
                <a:spcPts val="0"/>
              </a:spcBef>
              <a:spcAft>
                <a:spcPts val="0"/>
              </a:spcAft>
            </a:pPr>
            <a:r>
              <a:rPr lang="en-US" sz="1800" dirty="0">
                <a:effectLst/>
                <a:latin typeface="Cambria" panose="02040503050406030204" pitchFamily="18" charset="0"/>
                <a:ea typeface="Cambria" panose="02040503050406030204" pitchFamily="18" charset="0"/>
                <a:cs typeface="Cambria" panose="02040503050406030204" pitchFamily="18" charset="0"/>
              </a:rPr>
              <a:t> </a:t>
            </a:r>
          </a:p>
          <a:p>
            <a:r>
              <a:rPr lang="en-US" sz="2800" b="1" dirty="0">
                <a:latin typeface="Times New Roman" panose="02020603050405020304" pitchFamily="18" charset="0"/>
                <a:cs typeface="Times New Roman" panose="02020603050405020304" pitchFamily="18" charset="0"/>
              </a:rPr>
              <a:t>Functions and Forms of Banking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One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5E2D5-43C2-46B4-BC5C-2BA507FF5E25}"/>
              </a:ext>
            </a:extLst>
          </p:cNvPr>
          <p:cNvSpPr>
            <a:spLocks noGrp="1"/>
          </p:cNvSpPr>
          <p:nvPr>
            <p:ph type="title"/>
          </p:nvPr>
        </p:nvSpPr>
        <p:spPr/>
        <p:txBody>
          <a:bodyPr/>
          <a:lstStyle/>
          <a:p>
            <a:endParaRPr lang="ar-EG"/>
          </a:p>
        </p:txBody>
      </p:sp>
      <p:sp>
        <p:nvSpPr>
          <p:cNvPr id="3" name="Content Placeholder 2">
            <a:extLst>
              <a:ext uri="{FF2B5EF4-FFF2-40B4-BE49-F238E27FC236}">
                <a16:creationId xmlns:a16="http://schemas.microsoft.com/office/drawing/2014/main" id="{5C06C3F7-81D3-4FDE-A1ED-355619623925}"/>
              </a:ext>
            </a:extLst>
          </p:cNvPr>
          <p:cNvSpPr>
            <a:spLocks noGrp="1"/>
          </p:cNvSpPr>
          <p:nvPr>
            <p:ph idx="1"/>
          </p:nvPr>
        </p:nvSpPr>
        <p:spPr/>
        <p:txBody>
          <a:bodyPr/>
          <a:lstStyle/>
          <a:p>
            <a:endParaRPr lang="ar-EG"/>
          </a:p>
        </p:txBody>
      </p:sp>
      <p:pic>
        <p:nvPicPr>
          <p:cNvPr id="5" name="Picture 4">
            <a:extLst>
              <a:ext uri="{FF2B5EF4-FFF2-40B4-BE49-F238E27FC236}">
                <a16:creationId xmlns:a16="http://schemas.microsoft.com/office/drawing/2014/main" id="{A4073377-0E1B-434E-90A6-D75158D154E3}"/>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905291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28194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Rectangle 8"/>
          <p:cNvSpPr/>
          <p:nvPr/>
        </p:nvSpPr>
        <p:spPr>
          <a:xfrm>
            <a:off x="0" y="1399409"/>
            <a:ext cx="12072675" cy="4549835"/>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US" sz="2800" dirty="0"/>
              <a:t>Banks provide three core banking services: deposit collection, payment arrangement, and loan underwriting. Banks may also offer financial services such as cash, asset, and risk management. </a:t>
            </a:r>
          </a:p>
          <a:p>
            <a:pPr marL="285750" indent="-285750" algn="just">
              <a:lnSpc>
                <a:spcPct val="150000"/>
              </a:lnSpc>
              <a:buFont typeface="Wingdings" panose="05000000000000000000" pitchFamily="2" charset="2"/>
              <a:buChar char="§"/>
            </a:pPr>
            <a:r>
              <a:rPr lang="en-US" sz="2800" dirty="0"/>
              <a:t>Banks play a central role in facilitating economic activity through three interrelated processes: financial intermediation, asset transformation,  and money creation.</a:t>
            </a:r>
          </a:p>
          <a:p>
            <a:pPr marL="285750" indent="-285750" algn="just">
              <a:lnSpc>
                <a:spcPct val="150000"/>
              </a:lnSpc>
              <a:buFont typeface="Wingdings" panose="05000000000000000000" pitchFamily="2" charset="2"/>
              <a:buChar char="§"/>
            </a:pPr>
            <a:r>
              <a:rPr lang="en-US" sz="2800" dirty="0"/>
              <a:t>Types of banks.</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
            <a:ext cx="9710530" cy="967408"/>
          </a:xfrm>
        </p:spPr>
        <p:txBody>
          <a:bodyPr>
            <a:normAutofit/>
          </a:bodyPr>
          <a:lstStyle/>
          <a:p>
            <a:pPr algn="ctr"/>
            <a:r>
              <a:rPr lang="en-US" sz="3600" b="1" dirty="0">
                <a:solidFill>
                  <a:schemeClr val="accent1">
                    <a:lumMod val="50000"/>
                  </a:schemeClr>
                </a:solidFill>
              </a:rPr>
              <a:t>1. Banks and Banking</a:t>
            </a:r>
          </a:p>
        </p:txBody>
      </p:sp>
      <p:sp>
        <p:nvSpPr>
          <p:cNvPr id="3" name="Content Placeholder 2"/>
          <p:cNvSpPr>
            <a:spLocks noGrp="1"/>
          </p:cNvSpPr>
          <p:nvPr>
            <p:ph idx="1"/>
          </p:nvPr>
        </p:nvSpPr>
        <p:spPr>
          <a:xfrm>
            <a:off x="838200" y="967410"/>
            <a:ext cx="10515600" cy="5209553"/>
          </a:xfrm>
        </p:spPr>
        <p:txBody>
          <a:bodyPr>
            <a:normAutofit/>
          </a:bodyPr>
          <a:lstStyle/>
          <a:p>
            <a:pPr marL="0" indent="0" algn="just">
              <a:lnSpc>
                <a:spcPct val="150000"/>
              </a:lnSpc>
              <a:buNone/>
            </a:pPr>
            <a:r>
              <a:rPr lang="en-US" dirty="0"/>
              <a:t>To understand banking risk and regulation, it is important to understand the range of services banks provide and the key role that banks play in a modern economy.</a:t>
            </a:r>
          </a:p>
          <a:p>
            <a:pPr marL="0" indent="0" algn="just">
              <a:lnSpc>
                <a:spcPct val="150000"/>
              </a:lnSpc>
              <a:buNone/>
            </a:pPr>
            <a:r>
              <a:rPr lang="en-US" b="1" dirty="0">
                <a:solidFill>
                  <a:srgbClr val="FF0000"/>
                </a:solidFill>
              </a:rPr>
              <a:t>1.   Core Bank Services:</a:t>
            </a:r>
          </a:p>
          <a:p>
            <a:pPr marL="0" indent="0" algn="just">
              <a:lnSpc>
                <a:spcPct val="150000"/>
              </a:lnSpc>
              <a:buNone/>
            </a:pPr>
            <a:r>
              <a:rPr lang="en-US" dirty="0"/>
              <a:t>Banks offer many products and services. While there is variation among banks and across regions, the core services </a:t>
            </a:r>
            <a:r>
              <a:rPr lang="en-US" u="sng" dirty="0"/>
              <a:t>that banks traditionally provide are: </a:t>
            </a: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967410"/>
          </a:xfrm>
        </p:spPr>
        <p:txBody>
          <a:bodyPr>
            <a:normAutofit/>
          </a:bodyPr>
          <a:lstStyle/>
          <a:p>
            <a:pPr algn="ctr"/>
            <a:r>
              <a:rPr lang="en-US" sz="3200" b="1" dirty="0">
                <a:solidFill>
                  <a:srgbClr val="5B9BD5">
                    <a:lumMod val="50000"/>
                  </a:srgbClr>
                </a:solidFill>
              </a:rPr>
              <a:t>1. Banks and Banking</a:t>
            </a:r>
            <a:endParaRPr lang="en-US" sz="3200" dirty="0"/>
          </a:p>
        </p:txBody>
      </p:sp>
      <p:sp>
        <p:nvSpPr>
          <p:cNvPr id="3" name="Content Placeholder 2"/>
          <p:cNvSpPr>
            <a:spLocks noGrp="1"/>
          </p:cNvSpPr>
          <p:nvPr>
            <p:ph idx="1"/>
          </p:nvPr>
        </p:nvSpPr>
        <p:spPr>
          <a:xfrm>
            <a:off x="304801" y="742122"/>
            <a:ext cx="11357112" cy="5963477"/>
          </a:xfrm>
        </p:spPr>
        <p:txBody>
          <a:bodyPr>
            <a:normAutofit/>
          </a:bodyPr>
          <a:lstStyle/>
          <a:p>
            <a:pPr algn="just">
              <a:lnSpc>
                <a:spcPct val="150000"/>
              </a:lnSpc>
              <a:buFont typeface="Wingdings" panose="05000000000000000000" pitchFamily="2" charset="2"/>
              <a:buChar char="§"/>
            </a:pPr>
            <a:r>
              <a:rPr lang="en-US" sz="2200" dirty="0">
                <a:solidFill>
                  <a:srgbClr val="FF0000"/>
                </a:solidFill>
              </a:rPr>
              <a:t>Deposit collection—</a:t>
            </a:r>
            <a:r>
              <a:rPr lang="en-US" sz="2200" dirty="0"/>
              <a:t>the</a:t>
            </a:r>
            <a:r>
              <a:rPr lang="en-US" sz="2200" dirty="0">
                <a:solidFill>
                  <a:srgbClr val="FF0000"/>
                </a:solidFill>
              </a:rPr>
              <a:t> </a:t>
            </a:r>
            <a:r>
              <a:rPr lang="en-US" sz="2200" dirty="0"/>
              <a:t>process of accepting cash or money (deposits) from individuals and businesses (depositors) for safekeeping in a bank account, available for future use.</a:t>
            </a:r>
          </a:p>
          <a:p>
            <a:pPr algn="just">
              <a:lnSpc>
                <a:spcPct val="150000"/>
              </a:lnSpc>
              <a:buFont typeface="Wingdings" panose="05000000000000000000" pitchFamily="2" charset="2"/>
              <a:buChar char="§"/>
            </a:pPr>
            <a:r>
              <a:rPr lang="en-US" sz="2200" dirty="0">
                <a:solidFill>
                  <a:srgbClr val="FF0000"/>
                </a:solidFill>
              </a:rPr>
              <a:t>Payment services—</a:t>
            </a:r>
            <a:r>
              <a:rPr lang="en-US" sz="2200" dirty="0"/>
              <a:t>the process of accepting and making payments on behalf of the customers using their bank accounts.</a:t>
            </a:r>
          </a:p>
          <a:p>
            <a:pPr algn="just">
              <a:lnSpc>
                <a:spcPct val="150000"/>
              </a:lnSpc>
              <a:buFont typeface="Wingdings" panose="05000000000000000000" pitchFamily="2" charset="2"/>
              <a:buChar char="§"/>
            </a:pPr>
            <a:r>
              <a:rPr lang="en-US" sz="2200" dirty="0">
                <a:solidFill>
                  <a:srgbClr val="FF0000"/>
                </a:solidFill>
              </a:rPr>
              <a:t>Loan underwriting—</a:t>
            </a:r>
            <a:r>
              <a:rPr lang="en-US" sz="2200" dirty="0"/>
              <a:t>the</a:t>
            </a:r>
            <a:r>
              <a:rPr lang="en-US" sz="2200" dirty="0">
                <a:solidFill>
                  <a:srgbClr val="FF0000"/>
                </a:solidFill>
              </a:rPr>
              <a:t> </a:t>
            </a:r>
            <a:r>
              <a:rPr lang="en-US" sz="2200" dirty="0"/>
              <a:t>process of evaluating and deciding whether a customer (borrower) is eligible to receive credit and then extending a loan or credit to the customer. </a:t>
            </a:r>
          </a:p>
          <a:p>
            <a:pPr marL="0" indent="0" algn="just">
              <a:lnSpc>
                <a:spcPct val="150000"/>
              </a:lnSpc>
              <a:buNone/>
            </a:pPr>
            <a:r>
              <a:rPr lang="en-US" sz="2200" b="1" u="sng" dirty="0"/>
              <a:t>Underwriting </a:t>
            </a:r>
            <a:r>
              <a:rPr lang="en-US" sz="2200" dirty="0"/>
              <a:t>has many different meanings in finance and banking. This book focuses on lending or credit. Banks underwrite loans in two steps. First, the bank analyzes the borrower’s financial capacity, or the borrower’s ability and willingness to repay. Then, the bank pays out, or funds, the loan (cash or other forms of payment) to the borrower.</a:t>
            </a:r>
          </a:p>
          <a:p>
            <a:pPr algn="just">
              <a:lnSpc>
                <a:spcPct val="150000"/>
              </a:lnSpc>
              <a:buFont typeface="Wingdings" panose="05000000000000000000" pitchFamily="2" charset="2"/>
              <a:buChar char="§"/>
            </a:pPr>
            <a:endParaRPr lang="en-US" sz="2200" dirty="0"/>
          </a:p>
          <a:p>
            <a:pPr marL="0" indent="0" algn="just">
              <a:lnSpc>
                <a:spcPct val="150000"/>
              </a:lnSpc>
              <a:buNone/>
            </a:pPr>
            <a:endParaRPr lang="en-US" sz="2200" dirty="0"/>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77447" y="834887"/>
            <a:ext cx="8442542" cy="5766328"/>
          </a:xfrm>
          <a:prstGeom prst="rect">
            <a:avLst/>
          </a:prstGeom>
        </p:spPr>
      </p:pic>
    </p:spTree>
    <p:extLst>
      <p:ext uri="{BB962C8B-B14F-4D97-AF65-F5344CB8AC3E}">
        <p14:creationId xmlns:p14="http://schemas.microsoft.com/office/powerpoint/2010/main" val="3135991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5287"/>
            <a:ext cx="10515600" cy="901148"/>
          </a:xfrm>
        </p:spPr>
        <p:txBody>
          <a:bodyPr>
            <a:normAutofit fontScale="90000"/>
          </a:bodyPr>
          <a:lstStyle/>
          <a:p>
            <a:pPr lvl="0" algn="ctr">
              <a:spcBef>
                <a:spcPts val="1000"/>
              </a:spcBef>
            </a:pPr>
            <a:r>
              <a:rPr lang="en-US" sz="3600" b="1" dirty="0">
                <a:solidFill>
                  <a:schemeClr val="accent1">
                    <a:lumMod val="50000"/>
                  </a:schemeClr>
                </a:solidFill>
                <a:latin typeface="Calibri" panose="020F0502020204030204"/>
                <a:ea typeface="+mn-ea"/>
                <a:cs typeface="+mn-cs"/>
              </a:rPr>
              <a:t>2.   Banks in the Economy</a:t>
            </a:r>
            <a:br>
              <a:rPr lang="en-US" sz="2800" dirty="0">
                <a:solidFill>
                  <a:srgbClr val="FF0000"/>
                </a:solidFill>
                <a:latin typeface="Calibri" panose="020F0502020204030204"/>
                <a:ea typeface="+mn-ea"/>
                <a:cs typeface="+mn-cs"/>
              </a:rPr>
            </a:br>
            <a:endParaRPr lang="en-US" dirty="0"/>
          </a:p>
        </p:txBody>
      </p:sp>
      <p:sp>
        <p:nvSpPr>
          <p:cNvPr id="3" name="Content Placeholder 2"/>
          <p:cNvSpPr>
            <a:spLocks noGrp="1"/>
          </p:cNvSpPr>
          <p:nvPr>
            <p:ph idx="1"/>
          </p:nvPr>
        </p:nvSpPr>
        <p:spPr>
          <a:xfrm>
            <a:off x="0" y="1020416"/>
            <a:ext cx="12046226" cy="5837583"/>
          </a:xfrm>
        </p:spPr>
        <p:txBody>
          <a:bodyPr>
            <a:normAutofit/>
          </a:bodyPr>
          <a:lstStyle/>
          <a:p>
            <a:pPr marL="0" indent="0" algn="just">
              <a:lnSpc>
                <a:spcPct val="150000"/>
              </a:lnSpc>
              <a:buNone/>
            </a:pPr>
            <a:r>
              <a:rPr lang="en-US" dirty="0"/>
              <a:t>Through the core bank services mentioned, banks are critical facilitators of economic activity.</a:t>
            </a:r>
          </a:p>
          <a:p>
            <a:pPr algn="just">
              <a:lnSpc>
                <a:spcPct val="150000"/>
              </a:lnSpc>
              <a:buFont typeface="Wingdings" panose="05000000000000000000" pitchFamily="2" charset="2"/>
              <a:buChar char="§"/>
            </a:pPr>
            <a:r>
              <a:rPr lang="en-US" dirty="0"/>
              <a:t>Banks channel savings from depositors to borrowers, an activity known as </a:t>
            </a:r>
            <a:r>
              <a:rPr lang="en-US" u="sng" dirty="0"/>
              <a:t>financial intermediation. </a:t>
            </a:r>
          </a:p>
          <a:p>
            <a:pPr algn="just">
              <a:lnSpc>
                <a:spcPct val="150000"/>
              </a:lnSpc>
              <a:buFont typeface="Wingdings" panose="05000000000000000000" pitchFamily="2" charset="2"/>
              <a:buChar char="§"/>
            </a:pPr>
            <a:r>
              <a:rPr lang="en-US" dirty="0"/>
              <a:t>Banks create loans from deposits through </a:t>
            </a:r>
            <a:r>
              <a:rPr lang="en-US" u="sng" dirty="0"/>
              <a:t>asset transformation.</a:t>
            </a:r>
          </a:p>
          <a:p>
            <a:pPr algn="just">
              <a:lnSpc>
                <a:spcPct val="150000"/>
              </a:lnSpc>
              <a:buFont typeface="Wingdings" panose="05000000000000000000" pitchFamily="2" charset="2"/>
              <a:buChar char="§"/>
            </a:pPr>
            <a:r>
              <a:rPr lang="en-US" dirty="0"/>
              <a:t>Banks,  through  financial  intermediation  and  asset  transformation, engage in </a:t>
            </a:r>
            <a:r>
              <a:rPr lang="en-US" u="sng" dirty="0"/>
              <a:t>money creation.</a:t>
            </a:r>
          </a:p>
        </p:txBody>
      </p:sp>
    </p:spTree>
    <p:extLst>
      <p:ext uri="{BB962C8B-B14F-4D97-AF65-F5344CB8AC3E}">
        <p14:creationId xmlns:p14="http://schemas.microsoft.com/office/powerpoint/2010/main" val="1749987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81877"/>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1" y="874642"/>
            <a:ext cx="12099235" cy="5844209"/>
          </a:xfrm>
        </p:spPr>
        <p:txBody>
          <a:bodyPr>
            <a:normAutofit/>
          </a:bodyPr>
          <a:lstStyle/>
          <a:p>
            <a:pPr marL="0" indent="0" algn="just">
              <a:lnSpc>
                <a:spcPct val="150000"/>
              </a:lnSpc>
              <a:buNone/>
            </a:pPr>
            <a:r>
              <a:rPr lang="en-US" dirty="0"/>
              <a:t>When a bank accepts deposits, the depositor in effect lends money to the  bank.  In  exchange,  the  depositor  receives  interest  payments  on  the deposits. The bank then uses the deposits to finance loans to borrowers and generates income by charging interest on the loans. The difference between the interest that the bank receives from the borrowers and the interest it pays to the depositors is the main source of revenue and profit to the bank.</a:t>
            </a:r>
          </a:p>
        </p:txBody>
      </p:sp>
    </p:spTree>
    <p:extLst>
      <p:ext uri="{BB962C8B-B14F-4D97-AF65-F5344CB8AC3E}">
        <p14:creationId xmlns:p14="http://schemas.microsoft.com/office/powerpoint/2010/main" val="2428408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81877"/>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1" y="874642"/>
            <a:ext cx="12192001" cy="5983357"/>
          </a:xfrm>
        </p:spPr>
        <p:txBody>
          <a:bodyPr>
            <a:normAutofit/>
          </a:bodyPr>
          <a:lstStyle/>
          <a:p>
            <a:pPr marL="0" indent="0" algn="just">
              <a:lnSpc>
                <a:spcPct val="150000"/>
              </a:lnSpc>
              <a:buNone/>
            </a:pPr>
            <a:r>
              <a:rPr lang="en-US" sz="2400" dirty="0"/>
              <a:t>When underwriting a loan, a bank evaluates the </a:t>
            </a:r>
            <a:r>
              <a:rPr lang="en-US" sz="2400" b="1" u="sng" dirty="0"/>
              <a:t>credit quality </a:t>
            </a:r>
            <a:r>
              <a:rPr lang="en-US" sz="2400" dirty="0"/>
              <a:t>of the borrower—</a:t>
            </a:r>
            <a:r>
              <a:rPr lang="en-US" sz="2400" u="sng" dirty="0"/>
              <a:t>the likelihood that the borrower will repay the loan. </a:t>
            </a:r>
            <a:r>
              <a:rPr lang="en-US" sz="2400" dirty="0"/>
              <a:t>However, depositors, who lend money to the bank in the form of deposits, typically do not evaluate the credit quality of the bank or the bank’s ability to repay the deposits on demand. Depositors assume that their deposits with the bank are safe and will be returned in full by the bank “on demand.” This puts depositors at risk because, as we will see in later sections, banks occasionally do fail and are not able to repay deposits in full.</a:t>
            </a:r>
          </a:p>
          <a:p>
            <a:pPr marL="0" indent="0" algn="just">
              <a:lnSpc>
                <a:spcPct val="150000"/>
              </a:lnSpc>
              <a:buNone/>
            </a:pPr>
            <a:r>
              <a:rPr lang="en-US" sz="2400" dirty="0"/>
              <a:t> To protect depositors against bank failures, </a:t>
            </a:r>
            <a:r>
              <a:rPr lang="en-US" sz="2400" u="sng" dirty="0"/>
              <a:t>governments have created safety nets such as deposit insurance. </a:t>
            </a:r>
            <a:r>
              <a:rPr lang="en-US" sz="2400" dirty="0"/>
              <a:t>These safety nets vary from country to country and generally do not provide unlimited protection, thus leaving a certain percentage of deposits exposed to the risk that a bank will default and the depositors will not be able to receive their deposits in full.</a:t>
            </a:r>
          </a:p>
        </p:txBody>
      </p:sp>
    </p:spTree>
    <p:extLst>
      <p:ext uri="{BB962C8B-B14F-4D97-AF65-F5344CB8AC3E}">
        <p14:creationId xmlns:p14="http://schemas.microsoft.com/office/powerpoint/2010/main" val="2955402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92765" y="848139"/>
            <a:ext cx="11953461" cy="6009860"/>
          </a:xfrm>
        </p:spPr>
        <p:txBody>
          <a:bodyPr>
            <a:normAutofit/>
          </a:bodyPr>
          <a:lstStyle/>
          <a:p>
            <a:pPr marL="0" indent="0" algn="just">
              <a:lnSpc>
                <a:spcPct val="150000"/>
              </a:lnSpc>
              <a:buNone/>
            </a:pPr>
            <a:r>
              <a:rPr lang="en-US" sz="2400" dirty="0"/>
              <a:t>Financial intermediation emphasizes the qualitative differences between bank deposits and bank loans. Bank deposits (e.g., savings accounts, checking accounts) are typically relatively small, consisting of money entrusted to the bank by individuals, companies, and other organizations for safekeeping. Deposits are also comparatively safe and can typically be withdrawn at any time or have relatively short maturities. </a:t>
            </a:r>
          </a:p>
          <a:p>
            <a:pPr marL="0" indent="0" algn="just">
              <a:lnSpc>
                <a:spcPct val="100000"/>
              </a:lnSpc>
              <a:buNone/>
            </a:pPr>
            <a:endParaRPr lang="en-US" sz="2400" dirty="0"/>
          </a:p>
          <a:p>
            <a:pPr marL="0" indent="0" algn="just">
              <a:lnSpc>
                <a:spcPct val="150000"/>
              </a:lnSpc>
              <a:buNone/>
            </a:pPr>
            <a:r>
              <a:rPr lang="en-US" sz="2400" dirty="0"/>
              <a:t>By contrast, bank loans (e.g., home mortgage loans, car loans, corporate loans) are generally larger and riskier than deposits and have repayment schedules typically extending over several years. The process of creating a new asset (loan) from liabilities (deposits) with different characteristics is called asset transformation (see Figure 1.2).</a:t>
            </a:r>
          </a:p>
        </p:txBody>
      </p:sp>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202499" y="1027134"/>
            <a:ext cx="8918531" cy="559895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53F232CD-036E-0F86-1FD6-91309D49A932}"/>
                  </a:ext>
                </a:extLst>
              </p14:cNvPr>
              <p14:cNvContentPartPr/>
              <p14:nvPr/>
            </p14:nvContentPartPr>
            <p14:xfrm>
              <a:off x="5101560" y="4605120"/>
              <a:ext cx="17280" cy="15120"/>
            </p14:xfrm>
          </p:contentPart>
        </mc:Choice>
        <mc:Fallback xmlns="">
          <p:pic>
            <p:nvPicPr>
              <p:cNvPr id="2" name="Ink 1">
                <a:extLst>
                  <a:ext uri="{FF2B5EF4-FFF2-40B4-BE49-F238E27FC236}">
                    <a16:creationId xmlns:a16="http://schemas.microsoft.com/office/drawing/2014/main" id="{53F232CD-036E-0F86-1FD6-91309D49A932}"/>
                  </a:ext>
                </a:extLst>
              </p:cNvPr>
              <p:cNvPicPr/>
              <p:nvPr/>
            </p:nvPicPr>
            <p:blipFill>
              <a:blip r:embed="rId4"/>
              <a:stretch>
                <a:fillRect/>
              </a:stretch>
            </p:blipFill>
            <p:spPr>
              <a:xfrm>
                <a:off x="5092200" y="4595760"/>
                <a:ext cx="36000" cy="33840"/>
              </a:xfrm>
              <a:prstGeom prst="rect">
                <a:avLst/>
              </a:prstGeom>
            </p:spPr>
          </p:pic>
        </mc:Fallback>
      </mc:AlternateContent>
    </p:spTree>
    <p:extLst>
      <p:ext uri="{BB962C8B-B14F-4D97-AF65-F5344CB8AC3E}">
        <p14:creationId xmlns:p14="http://schemas.microsoft.com/office/powerpoint/2010/main" val="3695370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5292"/>
          </a:xfrm>
        </p:spPr>
        <p:txBody>
          <a:bodyPr>
            <a:normAutofit fontScale="90000"/>
          </a:bodyPr>
          <a:lstStyle/>
          <a:p>
            <a:pPr lvl="0" algn="ctr">
              <a:spcBef>
                <a:spcPts val="1000"/>
              </a:spcBef>
            </a:pPr>
            <a:r>
              <a:rPr lang="en-US" sz="3600" b="1" dirty="0">
                <a:solidFill>
                  <a:schemeClr val="accent1">
                    <a:lumMod val="50000"/>
                  </a:schemeClr>
                </a:solidFill>
                <a:latin typeface="Calibri" panose="020F0502020204030204"/>
                <a:ea typeface="+mn-ea"/>
                <a:cs typeface="+mn-cs"/>
              </a:rPr>
              <a:t>3.   Money Creation</a:t>
            </a:r>
            <a:br>
              <a:rPr lang="en-US" sz="3600" b="1" dirty="0">
                <a:solidFill>
                  <a:schemeClr val="accent1">
                    <a:lumMod val="50000"/>
                  </a:schemeClr>
                </a:solidFill>
                <a:latin typeface="Calibri" panose="020F0502020204030204"/>
                <a:ea typeface="+mn-ea"/>
                <a:cs typeface="+mn-cs"/>
              </a:rPr>
            </a:br>
            <a:endParaRPr lang="en-US" sz="3600" b="1" dirty="0">
              <a:solidFill>
                <a:schemeClr val="accent1">
                  <a:lumMod val="50000"/>
                </a:schemeClr>
              </a:solidFill>
            </a:endParaRPr>
          </a:p>
        </p:txBody>
      </p:sp>
      <p:sp>
        <p:nvSpPr>
          <p:cNvPr id="3" name="Content Placeholder 2"/>
          <p:cNvSpPr>
            <a:spLocks noGrp="1"/>
          </p:cNvSpPr>
          <p:nvPr>
            <p:ph idx="1"/>
          </p:nvPr>
        </p:nvSpPr>
        <p:spPr>
          <a:xfrm>
            <a:off x="185531" y="1020418"/>
            <a:ext cx="11595652" cy="5472456"/>
          </a:xfrm>
        </p:spPr>
        <p:txBody>
          <a:bodyPr>
            <a:normAutofit/>
          </a:bodyPr>
          <a:lstStyle/>
          <a:p>
            <a:pPr marL="0" indent="0" algn="just">
              <a:lnSpc>
                <a:spcPct val="150000"/>
              </a:lnSpc>
              <a:buNone/>
            </a:pPr>
            <a:r>
              <a:rPr lang="en-US" sz="2600" dirty="0"/>
              <a:t>Banks earn revenues from the financial intermediation/asset transformation process by converting customer deposits into loans. To be profitable, however, the interest rates that the bank earns on its loans must be greater than the  rate  it  pays  on  the  deposits  that  finance  them.  Since  the  majority  of  deposits  can  be  withdrawn  at  any  time,  banks  must  balance  the  goal  of higher revenues (investing more of the deposits to finance loans) with the need to have cash on hand to meet the withdrawal requests of depositors.</a:t>
            </a:r>
          </a:p>
        </p:txBody>
      </p:sp>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1099930"/>
            <a:ext cx="11701670" cy="5618922"/>
          </a:xfrm>
        </p:spPr>
        <p:txBody>
          <a:bodyPr>
            <a:normAutofit/>
          </a:bodyPr>
          <a:lstStyle/>
          <a:p>
            <a:pPr marL="0" indent="0" algn="just">
              <a:lnSpc>
                <a:spcPct val="150000"/>
              </a:lnSpc>
              <a:buNone/>
            </a:pPr>
            <a:r>
              <a:rPr lang="en-US" sz="2600" dirty="0"/>
              <a:t>To do this, banks “reserve” a relatively small fraction of their deposit funds to meet depositor demand. Banking regulators determine the reserve requirements, the proportion of deposits a bank must keep as reserves in the vault of the bank. Keeping only a small fraction of the depositors’ funds available for withdrawal is called </a:t>
            </a:r>
            <a:r>
              <a:rPr lang="en-US" sz="2600" b="1" u="sng" dirty="0"/>
              <a:t>fractional reserve banking.</a:t>
            </a:r>
            <a:r>
              <a:rPr lang="en-US" sz="2600" dirty="0"/>
              <a:t> This system allows banks to create money.</a:t>
            </a:r>
          </a:p>
          <a:p>
            <a:pPr marL="0" indent="0" algn="just">
              <a:lnSpc>
                <a:spcPct val="100000"/>
              </a:lnSpc>
              <a:buNone/>
            </a:pPr>
            <a:endParaRPr lang="en-US" sz="2600" dirty="0"/>
          </a:p>
          <a:p>
            <a:pPr marL="0" indent="0" algn="just">
              <a:lnSpc>
                <a:spcPct val="150000"/>
              </a:lnSpc>
              <a:buNone/>
            </a:pPr>
            <a:r>
              <a:rPr lang="en-US" sz="2600" b="1" u="sng" dirty="0"/>
              <a:t>Money creation </a:t>
            </a:r>
            <a:r>
              <a:rPr lang="en-US" sz="2600" dirty="0"/>
              <a:t>is the process of generating additional money by repeatedly  lending,  through  the  fractional  reserve  banking  system, an  original  deposit to a bank.</a:t>
            </a:r>
          </a:p>
          <a:p>
            <a:pPr marL="0" indent="0" algn="just">
              <a:buNone/>
            </a:pPr>
            <a:endParaRPr lang="en-US" dirty="0"/>
          </a:p>
        </p:txBody>
      </p:sp>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400" dirty="0"/>
              <a:t>Suppose Bank A has collected deposits totaling USD 100 and retains 10% of those deposits as reserves to meet withdrawals. Bank A uses the remaining 90%, or USD 90, for lending purposes. Suppose the USD 90 is lent to one person, who then spends all the funds at one store. This USD 90 is effectively “new” money. The store then deposits the USD 90 in Bank B. At that point there are deposits in the two banks of USD 190 (the initial deposit of USD 100 plus the new deposit of USD 90). Bank B now sets aside 10% of the USD 90, or USD 9, in reserves, and loans the remaining USD 81, which is then deposited by the borrower in Bank C. There is now USD 100 + USD 90 + USD 81, or USD 271 of deposits in the three banks. As this process continues, more deposits are loaned out and spent and more money is deposited; at each turn, more and more money is made available through the lending process.</a:t>
            </a:r>
          </a:p>
          <a:p>
            <a:pPr marL="0" indent="0" algn="just">
              <a:buNone/>
            </a:pPr>
            <a:endParaRPr lang="en-US" dirty="0"/>
          </a:p>
        </p:txBody>
      </p:sp>
    </p:spTree>
    <p:extLst>
      <p:ext uri="{BB962C8B-B14F-4D97-AF65-F5344CB8AC3E}">
        <p14:creationId xmlns:p14="http://schemas.microsoft.com/office/powerpoint/2010/main" val="4056613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lnSpc>
                <a:spcPct val="150000"/>
              </a:lnSpc>
              <a:buNone/>
            </a:pPr>
            <a:r>
              <a:rPr lang="en-US" sz="2400" dirty="0"/>
              <a:t>Figure 1.3 below shows the amount of money that an initial USD 100 deposit generates, assuming a 10% reserve requirement, transaction by transaction. (The dark shading is the reserve requirement held back from each loan (10%), and the lighter gray shading is each successive loan amount). Over the course of 21 separate transactions, USD 801 of deposits is generated, from an initial deposit of only USD 100. Allowed to continue indefinitely, this process would generate a total of USD 1,000 in deposits—the original USD 100 deposit plus USD 900 created through subsequent loans.</a:t>
            </a:r>
          </a:p>
        </p:txBody>
      </p:sp>
    </p:spTree>
    <p:extLst>
      <p:ext uri="{BB962C8B-B14F-4D97-AF65-F5344CB8AC3E}">
        <p14:creationId xmlns:p14="http://schemas.microsoft.com/office/powerpoint/2010/main" val="4199804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buNone/>
            </a:pPr>
            <a:endParaRPr lang="en-US" b="1" u="sng" dirty="0">
              <a:solidFill>
                <a:schemeClr val="accent1">
                  <a:lumMod val="50000"/>
                </a:schemeClr>
              </a:solidFill>
            </a:endParaRPr>
          </a:p>
        </p:txBody>
      </p:sp>
      <p:pic>
        <p:nvPicPr>
          <p:cNvPr id="4" name="Picture 3">
            <a:extLst>
              <a:ext uri="{FF2B5EF4-FFF2-40B4-BE49-F238E27FC236}">
                <a16:creationId xmlns:a16="http://schemas.microsoft.com/office/drawing/2014/main" id="{59F54916-F8AB-4CBC-B84B-504B3DD02635}"/>
              </a:ext>
            </a:extLst>
          </p:cNvPr>
          <p:cNvPicPr>
            <a:picLocks noChangeAspect="1"/>
          </p:cNvPicPr>
          <p:nvPr/>
        </p:nvPicPr>
        <p:blipFill>
          <a:blip r:embed="rId2"/>
          <a:stretch>
            <a:fillRect/>
          </a:stretch>
        </p:blipFill>
        <p:spPr>
          <a:xfrm>
            <a:off x="225287" y="1600199"/>
            <a:ext cx="11290852" cy="4840357"/>
          </a:xfrm>
          <a:prstGeom prst="rect">
            <a:avLst/>
          </a:prstGeom>
        </p:spPr>
      </p:pic>
    </p:spTree>
    <p:extLst>
      <p:ext uri="{BB962C8B-B14F-4D97-AF65-F5344CB8AC3E}">
        <p14:creationId xmlns:p14="http://schemas.microsoft.com/office/powerpoint/2010/main" val="721402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algn="just">
              <a:lnSpc>
                <a:spcPct val="150000"/>
              </a:lnSpc>
            </a:pPr>
            <a:r>
              <a:rPr lang="en-US" sz="2600" b="1" u="sng" dirty="0"/>
              <a:t>In the example, </a:t>
            </a:r>
            <a:r>
              <a:rPr lang="en-US" sz="2600" dirty="0"/>
              <a:t>the cycle started with an initial deposit of USD 100; no additional money was put into the system. Portions of the original USD 100 repeatedly flowed through the system, increasing both bank deposits and bank loans. The amount of money created at each deposit is 90% of the previous step (100% less the 10% held in reserve).</a:t>
            </a:r>
          </a:p>
          <a:p>
            <a:pPr marL="0" indent="0" algn="just">
              <a:lnSpc>
                <a:spcPct val="120000"/>
              </a:lnSpc>
              <a:buNone/>
            </a:pPr>
            <a:endParaRPr lang="en-US" sz="2600" dirty="0"/>
          </a:p>
          <a:p>
            <a:pPr algn="just">
              <a:lnSpc>
                <a:spcPct val="150000"/>
              </a:lnSpc>
            </a:pPr>
            <a:r>
              <a:rPr lang="en-US" sz="2600" dirty="0"/>
              <a:t>Reserve requirements limit how much money an initial deposit can create in the fractional reserve banking system. </a:t>
            </a:r>
            <a:r>
              <a:rPr lang="en-US" sz="2600" dirty="0">
                <a:highlight>
                  <a:srgbClr val="FFFF00"/>
                </a:highlight>
              </a:rPr>
              <a:t>The money multiplier, the inverse of the reserve requirement, is a formula used to determine how much new money each unit of currency can create.</a:t>
            </a:r>
            <a:r>
              <a:rPr lang="en-US" sz="2600" dirty="0"/>
              <a:t> As the following example shows, the higher the reserve requirement, the more the bank must keep as regulatory reserves in the vault of the bank and the less money the bank can create.</a:t>
            </a: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2711575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u="sng" dirty="0"/>
              <a:t>With a reserve requirement of 10%, the money multiplier is 10 (1/10% = 10). Thus, the amount of money that can be created on a USD 100 deposit is USD 1,000. Out of USD 1,000, USD 900 (or 90%) is new money and USD 100 (or 10%) is the original deposit.</a:t>
            </a:r>
          </a:p>
          <a:p>
            <a:pPr marL="0" indent="0" algn="just">
              <a:lnSpc>
                <a:spcPct val="150000"/>
              </a:lnSpc>
              <a:buNone/>
            </a:pPr>
            <a:endParaRPr lang="en-US" u="sng" dirty="0"/>
          </a:p>
          <a:p>
            <a:pPr marL="0" indent="0" algn="just">
              <a:lnSpc>
                <a:spcPct val="150000"/>
              </a:lnSpc>
              <a:buNone/>
            </a:pPr>
            <a:r>
              <a:rPr lang="en-US" u="sng" dirty="0"/>
              <a:t>With a reserve requirement of 20%, the money multiplier falls to 5 (1/20% = 5). Thus, the amount of money that can be created on a USD 100 deposit would be USD 500. Out of this USD 500, USD 400 (or 80%) is new money and USD 100 (or 20%) is the original deposit.</a:t>
            </a:r>
          </a:p>
          <a:p>
            <a:pPr marL="0" indent="0" algn="just">
              <a:buNone/>
            </a:pPr>
            <a:endParaRPr lang="en-US"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235989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0" y="569843"/>
            <a:ext cx="12192000" cy="6288155"/>
          </a:xfrm>
        </p:spPr>
        <p:txBody>
          <a:bodyPr>
            <a:normAutofit/>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200" b="1" u="sng" dirty="0">
                <a:solidFill>
                  <a:srgbClr val="FF0000"/>
                </a:solidFill>
              </a:rPr>
              <a:t>The global financial crisis of 2007–2009 </a:t>
            </a:r>
            <a:r>
              <a:rPr lang="en-US" sz="2200" dirty="0"/>
              <a:t>vividly showed the interrelationship between bank functions and economic activity. Because banks were unable to collect on loans that were made to low credit quality borrowers called subprime borrowers, banks became unable to recirculate deposits and lend to other parties. This in turn meant there was less credit available for the use of companies and individuals who depend on bank loans to finance their purchases. Consequently, the companies and individuals made fewer deposits, creating less money. </a:t>
            </a:r>
          </a:p>
          <a:p>
            <a:pPr marL="0" indent="0" algn="just">
              <a:lnSpc>
                <a:spcPct val="150000"/>
              </a:lnSpc>
              <a:buNone/>
            </a:pPr>
            <a:r>
              <a:rPr lang="en-US" sz="2200" dirty="0"/>
              <a:t>The effects were widely felt around the world and led to a substantial reduction in credit, which first led to a reduction in the demand for goods and services and further reduced the amount of money being deposited at banks. This caused an even further tightening of credit availability, which was one of a number of different causes and consequences related to the financial crisis.</a:t>
            </a:r>
          </a:p>
          <a:p>
            <a:pPr marL="0" indent="0" algn="just">
              <a:buNone/>
            </a:pPr>
            <a:endParaRPr lang="en-US" sz="2200"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982311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37321"/>
            <a:ext cx="10515600" cy="530087"/>
          </a:xfrm>
        </p:spPr>
        <p:txBody>
          <a:bodyPr>
            <a:normAutofit fontScale="90000"/>
          </a:bodyPr>
          <a:lstStyle/>
          <a:p>
            <a:pPr algn="ctr"/>
            <a:r>
              <a:rPr lang="en-US" sz="3600" b="1" dirty="0">
                <a:solidFill>
                  <a:schemeClr val="accent5">
                    <a:lumMod val="50000"/>
                  </a:schemeClr>
                </a:solidFill>
              </a:rPr>
              <a:t>4. Payment Services</a:t>
            </a:r>
            <a:br>
              <a:rPr lang="en-US" dirty="0">
                <a:solidFill>
                  <a:srgbClr val="FF0000"/>
                </a:solidFill>
              </a:rPr>
            </a:br>
            <a:endParaRPr lang="en-US" dirty="0"/>
          </a:p>
        </p:txBody>
      </p:sp>
      <p:sp>
        <p:nvSpPr>
          <p:cNvPr id="3" name="Content Placeholder 2"/>
          <p:cNvSpPr>
            <a:spLocks noGrp="1"/>
          </p:cNvSpPr>
          <p:nvPr>
            <p:ph idx="1"/>
          </p:nvPr>
        </p:nvSpPr>
        <p:spPr>
          <a:xfrm>
            <a:off x="265043" y="967408"/>
            <a:ext cx="11622157" cy="5209555"/>
          </a:xfrm>
        </p:spPr>
        <p:txBody>
          <a:bodyPr>
            <a:normAutofit/>
          </a:bodyPr>
          <a:lstStyle/>
          <a:p>
            <a:pPr marL="0" indent="0" algn="just">
              <a:lnSpc>
                <a:spcPct val="150000"/>
              </a:lnSpc>
              <a:buNone/>
            </a:pPr>
            <a:r>
              <a:rPr lang="en-US" sz="2400" dirty="0"/>
              <a:t>Depositors can use their deposit accounts at banks to make and receive payments between depositors and between banks. Payments refer to the settlement  of  financial  transactions  between  parties  and  usually  involve  the transfer of funds between the parties. There are various payment systems that facilitate transfer of funds for transactions, including checks, payment orders, bill payment, and electronic payments in the form of wire services and other electronic settlement systems. Payment systems can also help large corporations and government organizations handle their payments for goods and services.</a:t>
            </a:r>
          </a:p>
        </p:txBody>
      </p:sp>
    </p:spTree>
    <p:extLst>
      <p:ext uri="{BB962C8B-B14F-4D97-AF65-F5344CB8AC3E}">
        <p14:creationId xmlns:p14="http://schemas.microsoft.com/office/powerpoint/2010/main" val="3286604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766"/>
            <a:ext cx="10515600" cy="755374"/>
          </a:xfrm>
        </p:spPr>
        <p:txBody>
          <a:bodyPr>
            <a:normAutofit/>
          </a:bodyPr>
          <a:lstStyle/>
          <a:p>
            <a:pPr algn="ctr"/>
            <a:r>
              <a:rPr lang="en-US" sz="3600" b="1" dirty="0">
                <a:solidFill>
                  <a:schemeClr val="accent5">
                    <a:lumMod val="50000"/>
                  </a:schemeClr>
                </a:solidFill>
              </a:rPr>
              <a:t>4. Payment Services</a:t>
            </a:r>
          </a:p>
        </p:txBody>
      </p:sp>
      <p:sp>
        <p:nvSpPr>
          <p:cNvPr id="3" name="Content Placeholder 2"/>
          <p:cNvSpPr>
            <a:spLocks noGrp="1"/>
          </p:cNvSpPr>
          <p:nvPr>
            <p:ph idx="1"/>
          </p:nvPr>
        </p:nvSpPr>
        <p:spPr>
          <a:xfrm>
            <a:off x="172279" y="1020417"/>
            <a:ext cx="11807686" cy="5156546"/>
          </a:xfrm>
        </p:spPr>
        <p:txBody>
          <a:bodyPr>
            <a:normAutofit/>
          </a:bodyPr>
          <a:lstStyle/>
          <a:p>
            <a:pPr marL="0" indent="0" algn="just">
              <a:lnSpc>
                <a:spcPct val="150000"/>
              </a:lnSpc>
              <a:buNone/>
            </a:pPr>
            <a:r>
              <a:rPr lang="en-US" sz="2400" dirty="0"/>
              <a:t>Apart from settlement for payments, banks can also offer payment services by providing their customers with foreign currencies to make international  payments.  In arranging  international  payments,  banks  facilitate international transactions by, on one hand, offering facilities that enable the creation of payment documents that foreign banks accept and, on the other hand, by accepting payment documents that foreign banks have issued. By using international payment networks between banks, banks can also send payments according to their customers’ requests.</a:t>
            </a:r>
          </a:p>
        </p:txBody>
      </p:sp>
    </p:spTree>
    <p:extLst>
      <p:ext uri="{BB962C8B-B14F-4D97-AF65-F5344CB8AC3E}">
        <p14:creationId xmlns:p14="http://schemas.microsoft.com/office/powerpoint/2010/main" val="18863509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5049"/>
          </a:xfrm>
        </p:spPr>
        <p:txBody>
          <a:bodyPr>
            <a:normAutofit fontScale="90000"/>
          </a:bodyPr>
          <a:lstStyle/>
          <a:p>
            <a:pPr algn="ctr"/>
            <a:r>
              <a:rPr lang="en-US" sz="3600" b="1" dirty="0">
                <a:solidFill>
                  <a:schemeClr val="accent5">
                    <a:lumMod val="50000"/>
                  </a:schemeClr>
                </a:solidFill>
              </a:rPr>
              <a:t>5. Other Banking Services</a:t>
            </a:r>
            <a:br>
              <a:rPr lang="en-US" dirty="0">
                <a:solidFill>
                  <a:srgbClr val="FF0000"/>
                </a:solidFill>
              </a:rPr>
            </a:br>
            <a:endParaRPr lang="en-US" dirty="0"/>
          </a:p>
        </p:txBody>
      </p:sp>
      <p:sp>
        <p:nvSpPr>
          <p:cNvPr id="3" name="Content Placeholder 2"/>
          <p:cNvSpPr>
            <a:spLocks noGrp="1"/>
          </p:cNvSpPr>
          <p:nvPr>
            <p:ph idx="1"/>
          </p:nvPr>
        </p:nvSpPr>
        <p:spPr>
          <a:xfrm>
            <a:off x="238539" y="1060174"/>
            <a:ext cx="11741426" cy="5116789"/>
          </a:xfrm>
        </p:spPr>
        <p:txBody>
          <a:bodyPr>
            <a:normAutofit/>
          </a:bodyPr>
          <a:lstStyle/>
          <a:p>
            <a:pPr marL="0" indent="0" algn="just">
              <a:lnSpc>
                <a:spcPct val="150000"/>
              </a:lnSpc>
              <a:buNone/>
            </a:pPr>
            <a:r>
              <a:rPr lang="en-US" sz="2400" u="sng" dirty="0"/>
              <a:t>Apart from its core services, a bank usually offers other financial services, sometimes in competition with nonbank financial service provider</a:t>
            </a:r>
            <a:r>
              <a:rPr lang="en-US" sz="2400" dirty="0"/>
              <a:t>s that typically include finance companies, brokerage firms, risk management consultants,  and  insurance  companies.  Banks  and  the  companies  offering  these services typically receive fees, or “fee income,” for providing these services.</a:t>
            </a:r>
          </a:p>
          <a:p>
            <a:pPr marL="0" indent="0" algn="just">
              <a:lnSpc>
                <a:spcPct val="100000"/>
              </a:lnSpc>
              <a:buNone/>
            </a:pPr>
            <a:endParaRPr lang="en-US" sz="2400" dirty="0"/>
          </a:p>
          <a:p>
            <a:pPr marL="0" indent="0" algn="just">
              <a:lnSpc>
                <a:spcPct val="150000"/>
              </a:lnSpc>
              <a:buNone/>
            </a:pPr>
            <a:r>
              <a:rPr lang="en-US" sz="2400" dirty="0"/>
              <a:t>Fee income is the second main source of revenue to banks after the interest the bank receives from its borrowers. </a:t>
            </a:r>
            <a:r>
              <a:rPr lang="en-US" sz="2400" b="1" i="1" u="sng" dirty="0">
                <a:solidFill>
                  <a:srgbClr val="C00000"/>
                </a:solidFill>
              </a:rPr>
              <a:t>Other banking services may include:</a:t>
            </a:r>
          </a:p>
        </p:txBody>
      </p:sp>
    </p:spTree>
    <p:extLst>
      <p:ext uri="{BB962C8B-B14F-4D97-AF65-F5344CB8AC3E}">
        <p14:creationId xmlns:p14="http://schemas.microsoft.com/office/powerpoint/2010/main" val="3180225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12035" y="1020416"/>
            <a:ext cx="11449877" cy="5406887"/>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Cash management. </a:t>
            </a:r>
            <a:r>
              <a:rPr lang="en-US" sz="2400" dirty="0"/>
              <a:t>As a part of their core deposit collection and arranging payments function, banks provide cash or treasury management services to large corporations. In general, this service means the bank agrees to handle cash collection and payments for a company and invest any temporary cash surplus. </a:t>
            </a:r>
          </a:p>
          <a:p>
            <a:pPr marL="0" indent="0" algn="just">
              <a:lnSpc>
                <a:spcPct val="150000"/>
              </a:lnSpc>
              <a:buNone/>
            </a:pPr>
            <a:r>
              <a:rPr lang="en-US" sz="2400" dirty="0">
                <a:solidFill>
                  <a:srgbClr val="FF0000"/>
                </a:solidFill>
              </a:rPr>
              <a:t>Derivatives trading</a:t>
            </a:r>
            <a:r>
              <a:rPr lang="en-US" sz="2400" dirty="0"/>
              <a:t>. Derivatives such as swaps, options, forwards, and futures  are  financial  instruments  whose  value  is  “derived”  from  the intrinsic value and/or change in value of another financial or physical asset, such as bonds, stocks, or commodities such as gold or oil. Derivative transactions help institutions manage various types of risks, such as foreign exchange, interest rate, commodity price, equity price, and credit default risks. </a:t>
            </a:r>
          </a:p>
          <a:p>
            <a:pPr marL="0" indent="0" algn="just">
              <a:lnSpc>
                <a:spcPct val="150000"/>
              </a:lnSpc>
              <a:buNone/>
            </a:pPr>
            <a:endParaRPr lang="en-US" sz="2400" dirty="0"/>
          </a:p>
        </p:txBody>
      </p:sp>
    </p:spTree>
    <p:extLst>
      <p:ext uri="{BB962C8B-B14F-4D97-AF65-F5344CB8AC3E}">
        <p14:creationId xmlns:p14="http://schemas.microsoft.com/office/powerpoint/2010/main" val="22787983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12035" y="1020416"/>
            <a:ext cx="11449877" cy="5837583"/>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Investment- and securities-related activities. </a:t>
            </a:r>
            <a:r>
              <a:rPr lang="en-US" sz="2400" dirty="0"/>
              <a:t>Many  bank  customers demand investment products—such as mutual funds, unit trusts, and annuities—that offer higher returns, with higher associated risks, than bank deposits. Historically, customers have turned to nonbanks for these investment products. Today, however, most banks offer them in an effort to maintain customer relationships.</a:t>
            </a:r>
          </a:p>
          <a:p>
            <a:pPr algn="just">
              <a:lnSpc>
                <a:spcPct val="150000"/>
              </a:lnSpc>
              <a:buFont typeface="Wingdings" panose="05000000000000000000" pitchFamily="2" charset="2"/>
              <a:buChar char="§"/>
            </a:pPr>
            <a:r>
              <a:rPr lang="en-US" sz="2400" dirty="0"/>
              <a:t>Banks also offer other securities-related activities, including brokerage and investment banking services. Brokerage services involve the buying and selling of securities (e.g., stocks and bonds) on behalf of customers. Investment banking services include advising commercial customers on mergers and acquisitions, as well as offering a broad range of financing options, including direct investment in the companies themselves.</a:t>
            </a:r>
          </a:p>
          <a:p>
            <a:pPr algn="just">
              <a:lnSpc>
                <a:spcPct val="150000"/>
              </a:lnSpc>
              <a:buFont typeface="Wingdings" panose="05000000000000000000" pitchFamily="2" charset="2"/>
              <a:buChar char="§"/>
            </a:pPr>
            <a:endParaRPr lang="en-US" sz="2400" dirty="0"/>
          </a:p>
          <a:p>
            <a:pPr algn="just">
              <a:lnSpc>
                <a:spcPct val="150000"/>
              </a:lnSpc>
              <a:buFont typeface="Wingdings" panose="05000000000000000000" pitchFamily="2" charset="2"/>
              <a:buChar char="§"/>
            </a:pPr>
            <a:endParaRPr lang="en-US" sz="2400" dirty="0"/>
          </a:p>
        </p:txBody>
      </p:sp>
    </p:spTree>
    <p:extLst>
      <p:ext uri="{BB962C8B-B14F-4D97-AF65-F5344CB8AC3E}">
        <p14:creationId xmlns:p14="http://schemas.microsoft.com/office/powerpoint/2010/main" val="30258457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2279"/>
            <a:ext cx="10515600" cy="954156"/>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1" y="1126435"/>
            <a:ext cx="11794434" cy="5559286"/>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Loan commitments. </a:t>
            </a:r>
            <a:r>
              <a:rPr lang="en-US" sz="2400" dirty="0"/>
              <a:t>Banks receive a flat fee for extending a loan commitment of a certain amount of funds for a period of time, regardless of whether the full amount is drawn down by the borrower. When the borrower uses the loan commitment, either in full or in part, the used portion of the commitment is recorded on the bank’s balance sheet. The unused portion remains off its balance sheet.</a:t>
            </a:r>
          </a:p>
          <a:p>
            <a:pPr marL="0" indent="0" algn="just">
              <a:lnSpc>
                <a:spcPct val="150000"/>
              </a:lnSpc>
              <a:buNone/>
            </a:pPr>
            <a:endParaRPr lang="en-US" sz="2600" dirty="0"/>
          </a:p>
          <a:p>
            <a:pPr algn="just">
              <a:lnSpc>
                <a:spcPct val="150000"/>
              </a:lnSpc>
              <a:buFont typeface="Wingdings" panose="05000000000000000000" pitchFamily="2" charset="2"/>
              <a:buChar char="§"/>
            </a:pPr>
            <a:r>
              <a:rPr lang="en-US" sz="2400" dirty="0">
                <a:solidFill>
                  <a:srgbClr val="FF0000"/>
                </a:solidFill>
              </a:rPr>
              <a:t>Letters of credit. </a:t>
            </a:r>
            <a:r>
              <a:rPr lang="en-US" sz="2400" dirty="0"/>
              <a:t>When a bank provides a letter of credit, it guarantees a payment (up to the amount specified in the letter of credit) on behalf of its customer and receives a fee for providing this guarantee.</a:t>
            </a:r>
          </a:p>
          <a:p>
            <a:pPr algn="just">
              <a:lnSpc>
                <a:spcPct val="150000"/>
              </a:lnSpc>
              <a:buFont typeface="Wingdings" panose="05000000000000000000" pitchFamily="2" charset="2"/>
              <a:buChar char="§"/>
            </a:pPr>
            <a:endParaRPr lang="en-US" sz="2600" dirty="0"/>
          </a:p>
        </p:txBody>
      </p:sp>
    </p:spTree>
    <p:extLst>
      <p:ext uri="{BB962C8B-B14F-4D97-AF65-F5344CB8AC3E}">
        <p14:creationId xmlns:p14="http://schemas.microsoft.com/office/powerpoint/2010/main" val="31518603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61390"/>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119271" y="861391"/>
            <a:ext cx="11887200" cy="5996608"/>
          </a:xfrm>
        </p:spPr>
        <p:txBody>
          <a:bodyPr>
            <a:normAutofit lnSpcReduction="10000"/>
          </a:bodyPr>
          <a:lstStyle/>
          <a:p>
            <a:pPr algn="just">
              <a:lnSpc>
                <a:spcPct val="150000"/>
              </a:lnSpc>
              <a:buFont typeface="Wingdings" panose="05000000000000000000" pitchFamily="2" charset="2"/>
              <a:buChar char="§"/>
            </a:pPr>
            <a:r>
              <a:rPr lang="en-US" sz="2400" dirty="0">
                <a:solidFill>
                  <a:srgbClr val="FF0000"/>
                </a:solidFill>
              </a:rPr>
              <a:t>Insurance services. </a:t>
            </a:r>
            <a:r>
              <a:rPr lang="en-US" sz="2400" dirty="0"/>
              <a:t>Many banks, particularly those outside the United States, offer insurance products to broaden their customer base. Insurance services are a logical progression for banks since insurance products have financial intermediation and asset transformation features similar to traditional bank products. Life insurance policies, for instance, are often similar to many of the long-term deposit products that banks offer:  all are savings tools, but they deliver their savings benefits differently.</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dirty="0">
                <a:solidFill>
                  <a:srgbClr val="FF0000"/>
                </a:solidFill>
              </a:rPr>
              <a:t>Trust services. </a:t>
            </a:r>
            <a:r>
              <a:rPr lang="en-US" sz="2400" dirty="0"/>
              <a:t>Some bank customers, particularly wealthy individuals, corporate pension plans, and estates, prefer to have professionals manage their assets. Therefore, many banks offer trust services that professionally manage a customer’s assets for a fee. These assets under management do not show up on the balance sheet of the bank.  </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7312854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5775"/>
            <a:ext cx="10515600" cy="887895"/>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91547" y="1139687"/>
            <a:ext cx="11661913" cy="5572538"/>
          </a:xfrm>
        </p:spPr>
        <p:txBody>
          <a:bodyPr/>
          <a:lstStyle/>
          <a:p>
            <a:pPr algn="just">
              <a:lnSpc>
                <a:spcPct val="150000"/>
              </a:lnSpc>
              <a:buFont typeface="Wingdings" panose="05000000000000000000" pitchFamily="2" charset="2"/>
              <a:buChar char="§"/>
            </a:pPr>
            <a:r>
              <a:rPr lang="en-US" sz="2400" dirty="0">
                <a:solidFill>
                  <a:srgbClr val="FF0000"/>
                </a:solidFill>
              </a:rPr>
              <a:t>Risk management services. </a:t>
            </a:r>
            <a:r>
              <a:rPr lang="en-US" sz="2400" dirty="0"/>
              <a:t>As banks have expanded into more complex businesses, they have had to confront more complicated and composite risks such as interest rate, exchange rate, and price risks. Banks have developed sophisticated skills and complicated tools to manage these complex risks. For a fee, banks now offer the same risk management skills and tools to their customers. </a:t>
            </a:r>
          </a:p>
          <a:p>
            <a:pPr marL="0" indent="0">
              <a:buNone/>
            </a:pPr>
            <a:endParaRPr lang="en-US" dirty="0"/>
          </a:p>
        </p:txBody>
      </p:sp>
    </p:spTree>
    <p:extLst>
      <p:ext uri="{BB962C8B-B14F-4D97-AF65-F5344CB8AC3E}">
        <p14:creationId xmlns:p14="http://schemas.microsoft.com/office/powerpoint/2010/main" val="41739727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87895"/>
          </a:xfrm>
        </p:spPr>
        <p:txBody>
          <a:bodyPr>
            <a:normAutofit/>
          </a:bodyPr>
          <a:lstStyle/>
          <a:p>
            <a:pPr algn="ctr"/>
            <a:r>
              <a:rPr lang="en-US" sz="3200" b="1" dirty="0">
                <a:solidFill>
                  <a:schemeClr val="accent1">
                    <a:lumMod val="50000"/>
                  </a:schemeClr>
                </a:solidFill>
              </a:rPr>
              <a:t>6. Different Bank Types</a:t>
            </a:r>
          </a:p>
        </p:txBody>
      </p:sp>
      <p:sp>
        <p:nvSpPr>
          <p:cNvPr id="3" name="Content Placeholder 2"/>
          <p:cNvSpPr>
            <a:spLocks noGrp="1"/>
          </p:cNvSpPr>
          <p:nvPr>
            <p:ph idx="1"/>
          </p:nvPr>
        </p:nvSpPr>
        <p:spPr>
          <a:xfrm>
            <a:off x="0" y="887895"/>
            <a:ext cx="12191999" cy="5970103"/>
          </a:xfrm>
        </p:spPr>
        <p:txBody>
          <a:bodyPr>
            <a:normAutofit fontScale="92500"/>
          </a:bodyPr>
          <a:lstStyle/>
          <a:p>
            <a:pPr marL="0" indent="0">
              <a:lnSpc>
                <a:spcPct val="150000"/>
              </a:lnSpc>
              <a:buNone/>
            </a:pPr>
            <a:r>
              <a:rPr lang="en-US" sz="2400" dirty="0"/>
              <a:t>This section illustrates different types of banks by focusing on the types of customers served and the range of services offered. Variations of the types of banks described here exist in different parts of the world.</a:t>
            </a:r>
          </a:p>
          <a:p>
            <a:pPr marL="0" indent="0" algn="just">
              <a:lnSpc>
                <a:spcPct val="150000"/>
              </a:lnSpc>
              <a:buNone/>
            </a:pPr>
            <a:r>
              <a:rPr lang="en-US" sz="2400" dirty="0">
                <a:solidFill>
                  <a:srgbClr val="FF0000"/>
                </a:solidFill>
              </a:rPr>
              <a:t>1.  Retail Banks</a:t>
            </a:r>
          </a:p>
          <a:p>
            <a:pPr marL="0" indent="0" algn="just">
              <a:lnSpc>
                <a:spcPct val="150000"/>
              </a:lnSpc>
              <a:buNone/>
            </a:pPr>
            <a:r>
              <a:rPr lang="en-US" sz="2400" dirty="0"/>
              <a:t>Retail banks 'primary customers are individuals, or “consumers.” Many retail banks also offer services to small and medium enterprises (SMEs). </a:t>
            </a:r>
            <a:r>
              <a:rPr lang="en-US" sz="2400" u="sng" dirty="0"/>
              <a:t>Retail banks may have different specializations:</a:t>
            </a:r>
          </a:p>
          <a:p>
            <a:pPr algn="just">
              <a:lnSpc>
                <a:spcPct val="150000"/>
              </a:lnSpc>
              <a:buFont typeface="Wingdings" panose="05000000000000000000" pitchFamily="2" charset="2"/>
              <a:buChar char="§"/>
            </a:pPr>
            <a:r>
              <a:rPr lang="en-US" sz="2400" b="1" dirty="0"/>
              <a:t>Retail and consumer banks, savings and loans companies (thrifts, building societies), cooperatives, and credit unions. </a:t>
            </a:r>
            <a:r>
              <a:rPr lang="en-US" sz="2400" dirty="0"/>
              <a:t>These offer loans primarily to individuals to finance house, car, or other purchases (e.g., Woodlands Bank in the United States, TSB Bank in the United Kingdom, or OTP Bank in Hungary). The particular features of cooperatives and credit unions are addressed below. </a:t>
            </a:r>
          </a:p>
          <a:p>
            <a:pPr marL="0" indent="0">
              <a:lnSpc>
                <a:spcPct val="150000"/>
              </a:lnSpc>
              <a:buNone/>
            </a:pPr>
            <a:endParaRPr lang="en-US" sz="2400" dirty="0"/>
          </a:p>
          <a:p>
            <a:pPr marL="0" indent="0">
              <a:lnSpc>
                <a:spcPct val="150000"/>
              </a:lnSpc>
              <a:buNone/>
            </a:pPr>
            <a:endParaRPr lang="en-US" sz="2400" dirty="0"/>
          </a:p>
        </p:txBody>
      </p:sp>
    </p:spTree>
    <p:extLst>
      <p:ext uri="{BB962C8B-B14F-4D97-AF65-F5344CB8AC3E}">
        <p14:creationId xmlns:p14="http://schemas.microsoft.com/office/powerpoint/2010/main" val="13828101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681037"/>
            <a:ext cx="12192000" cy="5495926"/>
          </a:xfrm>
        </p:spPr>
        <p:txBody>
          <a:bodyPr>
            <a:normAutofit/>
          </a:bodyPr>
          <a:lstStyle/>
          <a:p>
            <a:pPr algn="just">
              <a:lnSpc>
                <a:spcPct val="150000"/>
              </a:lnSpc>
              <a:buFont typeface="Wingdings" panose="05000000000000000000" pitchFamily="2" charset="2"/>
              <a:buChar char="§"/>
            </a:pPr>
            <a:r>
              <a:rPr lang="en-US" sz="2400" b="1" dirty="0"/>
              <a:t>Private banking firms. </a:t>
            </a:r>
            <a:r>
              <a:rPr lang="en-US" sz="2400" dirty="0"/>
              <a:t>These  provide  wealth  management  services, including  tax  and  investment  advice,  typically  to  rich  individuals (e.g.,  Coutts  &amp;  Co.  in  the  United  Kingdom  and  Bank  Julius  Baer  in Switzerland). </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b="1" dirty="0"/>
              <a:t>Postal banks</a:t>
            </a:r>
            <a:r>
              <a:rPr lang="en-US" sz="2400" dirty="0"/>
              <a:t>. These offer banking services to customers in post offices. This  structure,  where  the  postal  service  owns  or  collaborates  with  a bank, is widely used throughout the world (e.g., Postbank A.G.in Germany, Japan Post Bank in Japan).</a:t>
            </a:r>
          </a:p>
        </p:txBody>
      </p:sp>
    </p:spTree>
    <p:extLst>
      <p:ext uri="{BB962C8B-B14F-4D97-AF65-F5344CB8AC3E}">
        <p14:creationId xmlns:p14="http://schemas.microsoft.com/office/powerpoint/2010/main" val="4239719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87895"/>
          </a:xfrm>
        </p:spPr>
        <p:txBody>
          <a:bodyPr>
            <a:normAutofit/>
          </a:bodyPr>
          <a:lstStyle/>
          <a:p>
            <a:pPr algn="ctr"/>
            <a:r>
              <a:rPr lang="en-US" sz="3200" b="1" dirty="0">
                <a:solidFill>
                  <a:schemeClr val="accent1">
                    <a:lumMod val="50000"/>
                  </a:schemeClr>
                </a:solidFill>
              </a:rPr>
              <a:t>6. Different Bank Types</a:t>
            </a:r>
            <a:endParaRPr lang="en-US" sz="3200" dirty="0"/>
          </a:p>
        </p:txBody>
      </p:sp>
      <p:sp>
        <p:nvSpPr>
          <p:cNvPr id="3" name="Content Placeholder 2"/>
          <p:cNvSpPr>
            <a:spLocks noGrp="1"/>
          </p:cNvSpPr>
          <p:nvPr>
            <p:ph idx="1"/>
          </p:nvPr>
        </p:nvSpPr>
        <p:spPr>
          <a:xfrm>
            <a:off x="119271" y="596348"/>
            <a:ext cx="11860694" cy="6096000"/>
          </a:xfrm>
        </p:spPr>
        <p:txBody>
          <a:bodyPr/>
          <a:lstStyle/>
          <a:p>
            <a:pPr marL="0" indent="0" algn="just">
              <a:lnSpc>
                <a:spcPct val="150000"/>
              </a:lnSpc>
              <a:buNone/>
            </a:pPr>
            <a:r>
              <a:rPr lang="en-US" dirty="0">
                <a:solidFill>
                  <a:srgbClr val="FF0000"/>
                </a:solidFill>
              </a:rPr>
              <a:t>2</a:t>
            </a:r>
            <a:r>
              <a:rPr lang="en-US" sz="2400" dirty="0">
                <a:solidFill>
                  <a:srgbClr val="FF0000"/>
                </a:solidFill>
              </a:rPr>
              <a:t>.  Wholesale Banks</a:t>
            </a:r>
          </a:p>
          <a:p>
            <a:pPr marL="0" indent="0" algn="just">
              <a:lnSpc>
                <a:spcPct val="150000"/>
              </a:lnSpc>
              <a:buNone/>
            </a:pPr>
            <a:r>
              <a:rPr lang="en-US" sz="2400" u="sng" dirty="0"/>
              <a:t>Wholesale banks’ customers are primarily corporate and non corporate businesses. </a:t>
            </a:r>
            <a:r>
              <a:rPr lang="en-US" sz="2400" dirty="0"/>
              <a:t>Although the range of business customers varies, it usually includes larger domestic and international companies. Wholesale banks also offer advisory services tailored to the specific needs of large businesses. </a:t>
            </a:r>
            <a:r>
              <a:rPr lang="en-US" sz="2400" u="sng" dirty="0"/>
              <a:t>Types of wholesale banks include:</a:t>
            </a:r>
          </a:p>
          <a:p>
            <a:pPr algn="just">
              <a:lnSpc>
                <a:spcPct val="150000"/>
              </a:lnSpc>
              <a:buFont typeface="Wingdings" panose="05000000000000000000" pitchFamily="2" charset="2"/>
              <a:buChar char="§"/>
            </a:pPr>
            <a:r>
              <a:rPr lang="en-US" sz="2400" b="1" dirty="0"/>
              <a:t>Commercial banks. </a:t>
            </a:r>
            <a:r>
              <a:rPr lang="en-US" sz="2400" dirty="0"/>
              <a:t>These offer a wide range of highly specialized loans to  large  businesses,  act  as  intermediaries  in  raising  funds,  and  provide specialized financial services, such as payment and risk management services.</a:t>
            </a:r>
          </a:p>
          <a:p>
            <a:pPr algn="just">
              <a:lnSpc>
                <a:spcPct val="150000"/>
              </a:lnSpc>
              <a:buFont typeface="Wingdings" panose="05000000000000000000" pitchFamily="2" charset="2"/>
              <a:buChar char="§"/>
            </a:pPr>
            <a:r>
              <a:rPr lang="en-US" sz="2400" b="1" dirty="0"/>
              <a:t>Correspondent banks. </a:t>
            </a:r>
            <a:r>
              <a:rPr lang="en-US" sz="2400" dirty="0"/>
              <a:t>These offer banking services to other banks, often in another country, including loans and various investment alternatives.</a:t>
            </a:r>
          </a:p>
          <a:p>
            <a:pPr marL="0" indent="0" algn="just">
              <a:lnSpc>
                <a:spcPct val="150000"/>
              </a:lnSpc>
              <a:buNone/>
            </a:pPr>
            <a:endParaRPr lang="en-US" sz="2400" u="sng" dirty="0"/>
          </a:p>
        </p:txBody>
      </p:sp>
    </p:spTree>
    <p:extLst>
      <p:ext uri="{BB962C8B-B14F-4D97-AF65-F5344CB8AC3E}">
        <p14:creationId xmlns:p14="http://schemas.microsoft.com/office/powerpoint/2010/main" val="19021694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72278" y="681037"/>
            <a:ext cx="11860696" cy="6176962"/>
          </a:xfrm>
        </p:spPr>
        <p:txBody>
          <a:bodyPr>
            <a:normAutofit lnSpcReduction="10000"/>
          </a:bodyPr>
          <a:lstStyle/>
          <a:p>
            <a:pPr algn="just">
              <a:lnSpc>
                <a:spcPct val="150000"/>
              </a:lnSpc>
              <a:buFont typeface="Wingdings" panose="05000000000000000000" pitchFamily="2" charset="2"/>
              <a:buChar char="§"/>
            </a:pPr>
            <a:r>
              <a:rPr lang="en-US" sz="2400" b="1" dirty="0"/>
              <a:t>Investment (sometimes called “merchant banks”). </a:t>
            </a:r>
            <a:r>
              <a:rPr lang="en-US" sz="2400" dirty="0"/>
              <a:t>These offer professional advice to corporations and governments about raising funds in the capital markets such as the stock, bond, or credit markets. In the case of companies, they also provide advice on buying or selling companies as a whole or in part. In the case of governments, they will advise on privatizing public assets. They may also serve as underwriters and investors in these activities.</a:t>
            </a:r>
          </a:p>
          <a:p>
            <a:pPr marL="0" indent="0" algn="just">
              <a:lnSpc>
                <a:spcPct val="150000"/>
              </a:lnSpc>
              <a:buNone/>
            </a:pPr>
            <a:r>
              <a:rPr lang="en-US" sz="2400" dirty="0"/>
              <a:t>Many wholesale banks finance international trade and often operate in several countries through representative offices or smaller branches. These banks are known as international, multinational, or global banks. Banks that offer financial services, including insurance, along with the core banking functions are called universal banks. Citibank, Deutsche Bank, HSBC, and BNP Paribas are examples of large universal banks.</a:t>
            </a:r>
          </a:p>
          <a:p>
            <a:pPr marL="0" indent="0">
              <a:buNone/>
            </a:pPr>
            <a:endParaRPr lang="en-US" sz="2400" dirty="0"/>
          </a:p>
          <a:p>
            <a:pPr marL="0" indent="0" algn="just">
              <a:buNone/>
            </a:pPr>
            <a:endParaRPr lang="en-US" dirty="0"/>
          </a:p>
        </p:txBody>
      </p:sp>
      <mc:AlternateContent xmlns:mc="http://schemas.openxmlformats.org/markup-compatibility/2006" xmlns:p14="http://schemas.microsoft.com/office/powerpoint/2010/main">
        <mc:Choice Requires="p14">
          <p:contentPart p14:bwMode="auto" r:id="rId2">
            <p14:nvContentPartPr>
              <p14:cNvPr id="29" name="Ink 28">
                <a:extLst>
                  <a:ext uri="{FF2B5EF4-FFF2-40B4-BE49-F238E27FC236}">
                    <a16:creationId xmlns:a16="http://schemas.microsoft.com/office/drawing/2014/main" id="{261DF2AD-AEEA-5A8A-DA04-968256A4EAEE}"/>
                  </a:ext>
                </a:extLst>
              </p14:cNvPr>
              <p14:cNvContentPartPr/>
              <p14:nvPr/>
            </p14:nvContentPartPr>
            <p14:xfrm>
              <a:off x="-348279" y="6671590"/>
              <a:ext cx="360" cy="360"/>
            </p14:xfrm>
          </p:contentPart>
        </mc:Choice>
        <mc:Fallback xmlns="">
          <p:pic>
            <p:nvPicPr>
              <p:cNvPr id="29" name="Ink 28">
                <a:extLst>
                  <a:ext uri="{FF2B5EF4-FFF2-40B4-BE49-F238E27FC236}">
                    <a16:creationId xmlns:a16="http://schemas.microsoft.com/office/drawing/2014/main" id="{261DF2AD-AEEA-5A8A-DA04-968256A4EAEE}"/>
                  </a:ext>
                </a:extLst>
              </p:cNvPr>
              <p:cNvPicPr/>
              <p:nvPr/>
            </p:nvPicPr>
            <p:blipFill>
              <a:blip r:embed="rId3"/>
              <a:stretch>
                <a:fillRect/>
              </a:stretch>
            </p:blipFill>
            <p:spPr>
              <a:xfrm>
                <a:off x="-356919" y="6662590"/>
                <a:ext cx="18000" cy="18000"/>
              </a:xfrm>
              <a:prstGeom prst="rect">
                <a:avLst/>
              </a:prstGeom>
            </p:spPr>
          </p:pic>
        </mc:Fallback>
      </mc:AlternateContent>
    </p:spTree>
    <p:extLst>
      <p:ext uri="{BB962C8B-B14F-4D97-AF65-F5344CB8AC3E}">
        <p14:creationId xmlns:p14="http://schemas.microsoft.com/office/powerpoint/2010/main" val="1652489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397565"/>
            <a:ext cx="12192000" cy="6460434"/>
          </a:xfrm>
        </p:spPr>
        <p:txBody>
          <a:bodyPr>
            <a:normAutofit fontScale="92500"/>
          </a:bodyPr>
          <a:lstStyle/>
          <a:p>
            <a:pPr marL="0" indent="0" algn="just">
              <a:lnSpc>
                <a:spcPct val="150000"/>
              </a:lnSpc>
              <a:buNone/>
            </a:pPr>
            <a:r>
              <a:rPr lang="en-US" sz="2400" dirty="0">
                <a:solidFill>
                  <a:srgbClr val="FF0000"/>
                </a:solidFill>
              </a:rPr>
              <a:t>3.  Bank Holding Companies</a:t>
            </a:r>
          </a:p>
          <a:p>
            <a:pPr marL="0" indent="0" algn="just">
              <a:lnSpc>
                <a:spcPct val="150000"/>
              </a:lnSpc>
              <a:buNone/>
            </a:pPr>
            <a:r>
              <a:rPr lang="en-US" sz="2400" dirty="0"/>
              <a:t>Bank holding companies are companies that own one or more banks but donor conduct banking business themselves. Bank holding companies are primarily a feature of the U.S. banking system where regulators were concerned to limit the ability of banks to engage in nonbanking activity. Bank holding companies could own subsidiaries that, between them, covered the full range of  financial  service  activities,  but  each  individual  operating  institution engaged in only a limited sector of the financial markets.</a:t>
            </a:r>
          </a:p>
          <a:p>
            <a:pPr marL="0" indent="0" algn="just">
              <a:lnSpc>
                <a:spcPct val="100000"/>
              </a:lnSpc>
              <a:buNone/>
            </a:pPr>
            <a:endParaRPr lang="en-US" sz="2400" dirty="0"/>
          </a:p>
          <a:p>
            <a:pPr marL="0" indent="0" algn="just">
              <a:lnSpc>
                <a:spcPct val="150000"/>
              </a:lnSpc>
              <a:buNone/>
            </a:pPr>
            <a:r>
              <a:rPr lang="en-US" sz="2400" dirty="0"/>
              <a:t>When analyzing U.S. banks, it is important to differentiate between the holding company or the operating company. For example, Wells Fargo &amp; Company is a holding company that owns Wells Fargo Bank. It is Wells Fargo Bank that conducts banking business. There are some large non-U.S. banking groups that operate through a holding company structure, such as HSBC Holdings and Royal Bank of Scotland.</a:t>
            </a:r>
          </a:p>
          <a:p>
            <a:pPr marL="0" indent="0" algn="just">
              <a:lnSpc>
                <a:spcPct val="150000"/>
              </a:lnSpc>
              <a:buNone/>
            </a:pPr>
            <a:endParaRPr lang="en-US" sz="2400" dirty="0"/>
          </a:p>
          <a:p>
            <a:pPr marL="0" indent="0" algn="just">
              <a:lnSpc>
                <a:spcPct val="150000"/>
              </a:lnSpc>
              <a:buNone/>
            </a:pPr>
            <a:endParaRPr lang="en-US" sz="2400" dirty="0"/>
          </a:p>
        </p:txBody>
      </p:sp>
    </p:spTree>
    <p:extLst>
      <p:ext uri="{BB962C8B-B14F-4D97-AF65-F5344CB8AC3E}">
        <p14:creationId xmlns:p14="http://schemas.microsoft.com/office/powerpoint/2010/main" val="15913565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74642"/>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 y="702364"/>
            <a:ext cx="12099234" cy="6155635"/>
          </a:xfrm>
        </p:spPr>
        <p:txBody>
          <a:bodyPr>
            <a:normAutofit/>
          </a:bodyPr>
          <a:lstStyle/>
          <a:p>
            <a:pPr marL="0" indent="0" algn="just">
              <a:lnSpc>
                <a:spcPct val="150000"/>
              </a:lnSpc>
              <a:buNone/>
            </a:pPr>
            <a:r>
              <a:rPr lang="en-US" dirty="0">
                <a:solidFill>
                  <a:srgbClr val="FF0000"/>
                </a:solidFill>
              </a:rPr>
              <a:t>4</a:t>
            </a:r>
            <a:r>
              <a:rPr lang="en-US" sz="2400" dirty="0">
                <a:solidFill>
                  <a:srgbClr val="FF0000"/>
                </a:solidFill>
              </a:rPr>
              <a:t>. Cooperative Banks</a:t>
            </a:r>
          </a:p>
          <a:p>
            <a:pPr marL="0" indent="0" algn="just">
              <a:lnSpc>
                <a:spcPct val="150000"/>
              </a:lnSpc>
              <a:buNone/>
            </a:pPr>
            <a:r>
              <a:rPr lang="en-US" sz="2400" dirty="0"/>
              <a:t>Cooperative banks are owned by their customers and usually have a large branch network that covers small towns and villages as well as larger cities. Their core strength is often lending to and taking deposits from individuals and small businesses. </a:t>
            </a:r>
          </a:p>
          <a:p>
            <a:pPr marL="0" indent="0" algn="just">
              <a:lnSpc>
                <a:spcPct val="150000"/>
              </a:lnSpc>
              <a:buNone/>
            </a:pPr>
            <a:r>
              <a:rPr lang="en-US" sz="2400" dirty="0"/>
              <a:t>For most banks, there is a distinction between shareholders, who invest in the bank and who therefore own it, and customers, who do business with the bank but have no ownership rights.</a:t>
            </a:r>
          </a:p>
          <a:p>
            <a:pPr marL="0" indent="0" algn="just">
              <a:lnSpc>
                <a:spcPct val="150000"/>
              </a:lnSpc>
              <a:buNone/>
            </a:pPr>
            <a:r>
              <a:rPr lang="en-US" sz="2400" dirty="0"/>
              <a:t>In contrast, someone who deposits money with a cooperative bank automatically becomes a shareholder in that cooperative bank. In some cooperative banks, customers who receive loans also become shareholders. Such customers are, in principle, entitled to vote and to control how the local cooperative bank is run. </a:t>
            </a:r>
          </a:p>
          <a:p>
            <a:pPr marL="0" indent="0">
              <a:buNone/>
            </a:pPr>
            <a:endParaRPr lang="en-US" dirty="0"/>
          </a:p>
        </p:txBody>
      </p:sp>
    </p:spTree>
    <p:extLst>
      <p:ext uri="{BB962C8B-B14F-4D97-AF65-F5344CB8AC3E}">
        <p14:creationId xmlns:p14="http://schemas.microsoft.com/office/powerpoint/2010/main" val="27809618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681036"/>
            <a:ext cx="12192000" cy="6176963"/>
          </a:xfrm>
        </p:spPr>
        <p:txBody>
          <a:bodyPr>
            <a:normAutofit/>
          </a:bodyPr>
          <a:lstStyle/>
          <a:p>
            <a:pPr marL="0" indent="0" algn="just">
              <a:lnSpc>
                <a:spcPct val="150000"/>
              </a:lnSpc>
              <a:buNone/>
            </a:pPr>
            <a:r>
              <a:rPr lang="en-US" sz="2400" dirty="0">
                <a:solidFill>
                  <a:srgbClr val="FF0000"/>
                </a:solidFill>
              </a:rPr>
              <a:t>5.  Credit Unions</a:t>
            </a:r>
          </a:p>
          <a:p>
            <a:pPr marL="0" indent="0" algn="just">
              <a:lnSpc>
                <a:spcPct val="150000"/>
              </a:lnSpc>
              <a:buNone/>
            </a:pPr>
            <a:r>
              <a:rPr lang="en-US" sz="2400" dirty="0"/>
              <a:t>Credit unions are similar to cooperative banks in that they are owned by their customers. However, in practice, credit unions tend to be small, closely connected to their local community, and focused on meeting the needs of low-income groups. Frequently, customers may borrow from a credit union only if they also have a savings account there. </a:t>
            </a:r>
          </a:p>
          <a:p>
            <a:pPr marL="0" indent="0" algn="just">
              <a:lnSpc>
                <a:spcPct val="150000"/>
              </a:lnSpc>
              <a:buNone/>
            </a:pPr>
            <a:r>
              <a:rPr lang="en-US" sz="2400" dirty="0"/>
              <a:t>Although credit unions are seen all over the world and are an important feature of the financial land-scape, there are no credit unions that have the size of, say, Rabobank or that compete in international markets. </a:t>
            </a:r>
          </a:p>
          <a:p>
            <a:pPr marL="0" indent="0" algn="just">
              <a:lnSpc>
                <a:spcPct val="150000"/>
              </a:lnSpc>
              <a:buNone/>
            </a:pPr>
            <a:r>
              <a:rPr lang="en-US" sz="2400" dirty="0"/>
              <a:t>An example of a credit union is the Croydon, Merton, and South Sutton Credit Union that operates in an area of southwest London in the United Kingdom.</a:t>
            </a:r>
          </a:p>
          <a:p>
            <a:pPr marL="0" indent="0" algn="just">
              <a:buNone/>
            </a:pPr>
            <a:endParaRPr lang="en-US" dirty="0"/>
          </a:p>
        </p:txBody>
      </p:sp>
    </p:spTree>
    <p:extLst>
      <p:ext uri="{BB962C8B-B14F-4D97-AF65-F5344CB8AC3E}">
        <p14:creationId xmlns:p14="http://schemas.microsoft.com/office/powerpoint/2010/main" val="3693679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681037"/>
            <a:ext cx="11953461" cy="6176962"/>
          </a:xfrm>
        </p:spPr>
        <p:txBody>
          <a:bodyPr>
            <a:normAutofit/>
          </a:bodyPr>
          <a:lstStyle/>
          <a:p>
            <a:pPr marL="0" indent="0" algn="just">
              <a:lnSpc>
                <a:spcPct val="150000"/>
              </a:lnSpc>
              <a:buNone/>
            </a:pPr>
            <a:r>
              <a:rPr lang="en-US" sz="2400" dirty="0">
                <a:solidFill>
                  <a:srgbClr val="FF0000"/>
                </a:solidFill>
              </a:rPr>
              <a:t>6.  Micro-finance Institutions</a:t>
            </a:r>
          </a:p>
          <a:p>
            <a:pPr marL="0" indent="0" algn="just">
              <a:lnSpc>
                <a:spcPct val="150000"/>
              </a:lnSpc>
              <a:buNone/>
            </a:pPr>
            <a:r>
              <a:rPr lang="en-US" sz="2400" dirty="0"/>
              <a:t>Micro-finance institutions (MFIs) exist to extend small amounts of money to low-income customers, usually in developing countries. The amounts lent can be as little as USD 20, though they can sometimes reach a few thousand dollars. The purpose of these loans is to enable customers to rise out of poverty and become more economically self-reliant, for example by buying materials with which to manufacture simple goods that can then be sold in a local marketplace. MFIs often try to replace unscrupulous lenders that  exploit customers and charge exorbitant rates of interest. Much MFI activity is directed to women. </a:t>
            </a:r>
          </a:p>
        </p:txBody>
      </p:sp>
    </p:spTree>
    <p:extLst>
      <p:ext uri="{BB962C8B-B14F-4D97-AF65-F5344CB8AC3E}">
        <p14:creationId xmlns:p14="http://schemas.microsoft.com/office/powerpoint/2010/main" val="11194365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01148"/>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19270" y="901149"/>
            <a:ext cx="11953460" cy="5956850"/>
          </a:xfrm>
        </p:spPr>
        <p:txBody>
          <a:bodyPr>
            <a:normAutofit/>
          </a:bodyPr>
          <a:lstStyle/>
          <a:p>
            <a:pPr marL="0" indent="0" algn="just">
              <a:lnSpc>
                <a:spcPct val="150000"/>
              </a:lnSpc>
              <a:buNone/>
            </a:pPr>
            <a:r>
              <a:rPr lang="en-US" sz="2400" dirty="0">
                <a:solidFill>
                  <a:srgbClr val="FF0000"/>
                </a:solidFill>
              </a:rPr>
              <a:t>7.  Central Banks</a:t>
            </a:r>
          </a:p>
          <a:p>
            <a:pPr marL="0" indent="0" algn="just">
              <a:lnSpc>
                <a:spcPct val="150000"/>
              </a:lnSpc>
              <a:buNone/>
            </a:pPr>
            <a:r>
              <a:rPr lang="en-US" sz="2400" dirty="0"/>
              <a:t>Central banks are the principal monetary authority of a country (or, occasionally, a group of countries) and are crucial to the functioning of all banks, financial markets, and the economy. Central banks manage the amount of money and credit in an economy—usually in an effort to contain inflation rates  and/or  to  foster  economic  growth.  </a:t>
            </a:r>
          </a:p>
          <a:p>
            <a:pPr marL="0" indent="0" algn="just">
              <a:lnSpc>
                <a:spcPct val="150000"/>
              </a:lnSpc>
              <a:buNone/>
            </a:pPr>
            <a:r>
              <a:rPr lang="en-US" sz="2400" dirty="0"/>
              <a:t>They  typically  accomplish  this through their daily activities of buying and selling government debt, determining and maintaining core interest rates, setting reserve requirement levels, and issuing currency. Some central banks are also charged with maintaining certain foreign exchange rate levels for the home currency. Central banks also arrange payments between banks.</a:t>
            </a:r>
          </a:p>
          <a:p>
            <a:pPr marL="0" indent="0" algn="just">
              <a:lnSpc>
                <a:spcPct val="150000"/>
              </a:lnSpc>
              <a:buNone/>
            </a:pPr>
            <a:endParaRPr lang="en-US" sz="2400" dirty="0"/>
          </a:p>
        </p:txBody>
      </p:sp>
    </p:spTree>
    <p:extLst>
      <p:ext uri="{BB962C8B-B14F-4D97-AF65-F5344CB8AC3E}">
        <p14:creationId xmlns:p14="http://schemas.microsoft.com/office/powerpoint/2010/main" val="1963558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954157"/>
            <a:ext cx="12099235" cy="5903842"/>
          </a:xfrm>
        </p:spPr>
        <p:txBody>
          <a:bodyPr>
            <a:normAutofit/>
          </a:bodyPr>
          <a:lstStyle/>
          <a:p>
            <a:pPr marL="0" indent="0" algn="just">
              <a:lnSpc>
                <a:spcPct val="150000"/>
              </a:lnSpc>
              <a:buNone/>
            </a:pPr>
            <a:r>
              <a:rPr lang="en-US" sz="2400" dirty="0"/>
              <a:t>Historically, central banks have usually combined this role as the principal monetary authority with two other roles: oversight of the banking sys-tem  as  a  whole  (</a:t>
            </a:r>
            <a:r>
              <a:rPr lang="en-US" sz="2400" b="1" dirty="0"/>
              <a:t>macro prudential supervision</a:t>
            </a:r>
            <a:r>
              <a:rPr lang="en-US" sz="2400" dirty="0"/>
              <a:t>)  and  the regulation  and supervision of individual banks (</a:t>
            </a:r>
            <a:r>
              <a:rPr lang="en-US" sz="2400" b="1" dirty="0"/>
              <a:t>micro prudential supervision</a:t>
            </a:r>
            <a:r>
              <a:rPr lang="en-US" sz="2400" dirty="0"/>
              <a:t>). </a:t>
            </a:r>
          </a:p>
          <a:p>
            <a:pPr marL="0" indent="0" algn="just">
              <a:lnSpc>
                <a:spcPct val="150000"/>
              </a:lnSpc>
              <a:buNone/>
            </a:pPr>
            <a:r>
              <a:rPr lang="en-US" sz="2400" dirty="0"/>
              <a:t>Even before the global financial crisis, there were moves to separate these functions (for example, the British government took banking supervision away from the Bank of England in 1997 and gave it to the newly created Financial Services Authority), and in the aftermath of the crisis there has been intense discussion among politicians and bank regulators about how these roles should be as-signed. Views differ on how to divide the responsibilities, and no clear consensus has formed on the right way to do it.</a:t>
            </a:r>
          </a:p>
          <a:p>
            <a:pPr marL="0" indent="0" algn="just">
              <a:buNone/>
            </a:pPr>
            <a:endParaRPr lang="en-US" dirty="0"/>
          </a:p>
        </p:txBody>
      </p:sp>
    </p:spTree>
    <p:extLst>
      <p:ext uri="{BB962C8B-B14F-4D97-AF65-F5344CB8AC3E}">
        <p14:creationId xmlns:p14="http://schemas.microsoft.com/office/powerpoint/2010/main" val="3635973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681037"/>
            <a:ext cx="12099235" cy="6176962"/>
          </a:xfrm>
        </p:spPr>
        <p:txBody>
          <a:bodyPr>
            <a:normAutofit fontScale="92500"/>
          </a:bodyPr>
          <a:lstStyle/>
          <a:p>
            <a:pPr marL="0" indent="0" algn="just">
              <a:lnSpc>
                <a:spcPct val="150000"/>
              </a:lnSpc>
              <a:buNone/>
            </a:pPr>
            <a:r>
              <a:rPr lang="en-US" sz="2400" dirty="0"/>
              <a:t>Even before the global financial crisis, there were moves to separate these functions (for example, the British government took banking supervision away from the Bank of England in 1997 and gave it to the newly created Financial Services Authority), and in the aftermath of the crisis there has been intense discussion among politicians and bank regulators about how these roles should be as- signed. Views differ on how to divide the responsibilities, and no clear consensus has formed on the right way to do it.</a:t>
            </a:r>
          </a:p>
          <a:p>
            <a:pPr marL="0" indent="0" algn="just">
              <a:lnSpc>
                <a:spcPct val="150000"/>
              </a:lnSpc>
              <a:buNone/>
            </a:pPr>
            <a:r>
              <a:rPr lang="en-US" sz="2400" dirty="0"/>
              <a:t>The body that is given responsibility for </a:t>
            </a:r>
            <a:r>
              <a:rPr lang="en-US" sz="2400" dirty="0" err="1"/>
              <a:t>microprudential</a:t>
            </a:r>
            <a:r>
              <a:rPr lang="en-US" sz="2400" dirty="0"/>
              <a:t> supervision usually has responsibility not only for bank regulation but also for bank supervision. </a:t>
            </a:r>
            <a:r>
              <a:rPr lang="en-US" sz="2400" b="1" u="sng" dirty="0"/>
              <a:t>Regulation</a:t>
            </a:r>
            <a:r>
              <a:rPr lang="en-US" sz="2400" dirty="0"/>
              <a:t> </a:t>
            </a:r>
            <a:r>
              <a:rPr lang="en-US" sz="2400" u="sng" dirty="0"/>
              <a:t>refers to the process of writing rules that govern how banks operate and behave (for example, setting minimum levels of capital, or requiring banks to set aside a proportion of their deposits as a reserve) </a:t>
            </a:r>
            <a:r>
              <a:rPr lang="en-US" sz="2400" dirty="0"/>
              <a:t>whereas </a:t>
            </a:r>
            <a:r>
              <a:rPr lang="en-US" sz="2400" b="1" u="sng" dirty="0"/>
              <a:t>supervision</a:t>
            </a:r>
            <a:r>
              <a:rPr lang="en-US" sz="2400" dirty="0"/>
              <a:t> </a:t>
            </a:r>
            <a:r>
              <a:rPr lang="en-US" sz="2400" u="sng" dirty="0"/>
              <a:t>refers to the enforcement of those rules (for example, by examining a bank’s financial statements or sending inspectors to speak to a bank’s management).</a:t>
            </a:r>
          </a:p>
          <a:p>
            <a:pPr marL="0" indent="0" algn="just">
              <a:lnSpc>
                <a:spcPct val="15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31570112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68625"/>
          </a:xfrm>
        </p:spPr>
        <p:txBody>
          <a:bodyPr>
            <a:normAutofit/>
          </a:bodyPr>
          <a:lstStyle/>
          <a:p>
            <a:pPr algn="ctr"/>
            <a:r>
              <a:rPr lang="en-US" sz="3600" b="1" dirty="0">
                <a:solidFill>
                  <a:srgbClr val="5B9BD5">
                    <a:lumMod val="50000"/>
                  </a:srgbClr>
                </a:solidFill>
              </a:rPr>
              <a:t>6. Different Bank Types</a:t>
            </a:r>
            <a:endParaRPr lang="en-US" sz="3600" dirty="0"/>
          </a:p>
        </p:txBody>
      </p:sp>
      <p:sp>
        <p:nvSpPr>
          <p:cNvPr id="3" name="Content Placeholder 2"/>
          <p:cNvSpPr>
            <a:spLocks noGrp="1"/>
          </p:cNvSpPr>
          <p:nvPr>
            <p:ph idx="1"/>
          </p:nvPr>
        </p:nvSpPr>
        <p:spPr>
          <a:xfrm>
            <a:off x="0" y="874644"/>
            <a:ext cx="12192000" cy="5983356"/>
          </a:xfrm>
        </p:spPr>
        <p:txBody>
          <a:bodyPr>
            <a:normAutofit fontScale="92500"/>
          </a:bodyPr>
          <a:lstStyle/>
          <a:p>
            <a:pPr>
              <a:lnSpc>
                <a:spcPct val="150000"/>
              </a:lnSpc>
            </a:pPr>
            <a:r>
              <a:rPr lang="en-US" sz="2400" u="sng" dirty="0"/>
              <a:t>INTEREST RATES AND INFLATION RATES</a:t>
            </a:r>
          </a:p>
          <a:p>
            <a:pPr marL="0" indent="0">
              <a:lnSpc>
                <a:spcPct val="150000"/>
              </a:lnSpc>
              <a:buNone/>
            </a:pPr>
            <a:r>
              <a:rPr lang="en-US" sz="2400" b="1" u="sng" dirty="0"/>
              <a:t>An interest rate </a:t>
            </a:r>
            <a:r>
              <a:rPr lang="en-US" sz="2400" dirty="0"/>
              <a:t>is the price of credit, or the rate a lender charges a borrower for using borrowed funds. </a:t>
            </a:r>
            <a:r>
              <a:rPr lang="en-US" sz="2400" b="1" u="sng" dirty="0"/>
              <a:t>The inflation rate </a:t>
            </a:r>
            <a:r>
              <a:rPr lang="en-US" sz="2400" dirty="0"/>
              <a:t>is the change in the purchasing value of money.</a:t>
            </a:r>
          </a:p>
          <a:p>
            <a:pPr marL="0" indent="0">
              <a:lnSpc>
                <a:spcPct val="150000"/>
              </a:lnSpc>
              <a:buNone/>
            </a:pPr>
            <a:r>
              <a:rPr lang="en-US" sz="2400" dirty="0"/>
              <a:t>Bank B lends EUR 1,000,000 to Compagnie Petit, a French corporation, for one year. In exchange for the corporation using these funds, the bank charges 6% interest rate per year. At the end of the year, Compagnie Petit must pay EUR 60,000 in interest to the bank as well as repay the original EUR 1,000,000.</a:t>
            </a:r>
          </a:p>
          <a:p>
            <a:pPr marL="0" indent="0">
              <a:lnSpc>
                <a:spcPct val="150000"/>
              </a:lnSpc>
              <a:buNone/>
            </a:pPr>
            <a:r>
              <a:rPr lang="en-US" sz="2400" dirty="0"/>
              <a:t>At the beginning of the year, Jean </a:t>
            </a:r>
            <a:r>
              <a:rPr lang="en-US" sz="2400" dirty="0" err="1"/>
              <a:t>Molineaux</a:t>
            </a:r>
            <a:r>
              <a:rPr lang="en-US" sz="2400" dirty="0"/>
              <a:t> paid EUR 100 for various groceries at the store. At the end of the year, the same groceries at the same store cost EUR 105. Since the price of the same groceries increased by 5% during the year, the purchasing power of the money declined by approximately 5%. This decline in purchasing power is the inflation rate.</a:t>
            </a:r>
          </a:p>
          <a:p>
            <a:pPr marL="0" indent="0">
              <a:lnSpc>
                <a:spcPct val="150000"/>
              </a:lnSpc>
              <a:buNone/>
            </a:pPr>
            <a:endParaRPr lang="en-US" sz="2400" dirty="0"/>
          </a:p>
          <a:p>
            <a:pPr marL="0" indent="0">
              <a:lnSpc>
                <a:spcPct val="15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7464661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516835"/>
            <a:ext cx="11569147" cy="5660128"/>
          </a:xfrm>
        </p:spPr>
        <p:txBody>
          <a:bodyPr>
            <a:normAutofit/>
          </a:bodyPr>
          <a:lstStyle/>
          <a:p>
            <a:pPr marL="0" indent="0">
              <a:buNone/>
            </a:pPr>
            <a:r>
              <a:rPr lang="en-US" b="1" dirty="0">
                <a:solidFill>
                  <a:schemeClr val="accent1">
                    <a:lumMod val="50000"/>
                  </a:schemeClr>
                </a:solidFill>
              </a:rPr>
              <a:t>Main Reference: </a:t>
            </a:r>
          </a:p>
          <a:p>
            <a:pPr marL="0" indent="0">
              <a:buNone/>
            </a:pPr>
            <a:endParaRPr lang="en-US" b="1" dirty="0"/>
          </a:p>
          <a:p>
            <a:pPr marL="0" indent="0">
              <a:buNone/>
            </a:pPr>
            <a:r>
              <a:rPr lang="en-US" dirty="0"/>
              <a:t>Foundations of Financial Risk. 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1</a:t>
            </a:r>
          </a:p>
        </p:txBody>
      </p:sp>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AC183F1-8762-4D48-B447-C995CD9EAEC6}"/>
</file>

<file path=customXml/itemProps2.xml><?xml version="1.0" encoding="utf-8"?>
<ds:datastoreItem xmlns:ds="http://schemas.openxmlformats.org/officeDocument/2006/customXml" ds:itemID="{44E21748-CBC9-4B42-8AA3-45232BA7142E}"/>
</file>

<file path=customXml/itemProps3.xml><?xml version="1.0" encoding="utf-8"?>
<ds:datastoreItem xmlns:ds="http://schemas.openxmlformats.org/officeDocument/2006/customXml" ds:itemID="{973F6EFF-6616-4188-ABDD-A9329D90A2DE}"/>
</file>

<file path=docProps/app.xml><?xml version="1.0" encoding="utf-8"?>
<Properties xmlns="http://schemas.openxmlformats.org/officeDocument/2006/extended-properties" xmlns:vt="http://schemas.openxmlformats.org/officeDocument/2006/docPropsVTypes">
  <TotalTime>787</TotalTime>
  <Words>4430</Words>
  <Application>Microsoft Office PowerPoint</Application>
  <PresentationFormat>Widescreen</PresentationFormat>
  <Paragraphs>146</Paragraphs>
  <Slides>40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Cambria</vt:lpstr>
      <vt:lpstr>Tajawal Medium</vt:lpstr>
      <vt:lpstr>Times New Roman</vt:lpstr>
      <vt:lpstr>Wingdings</vt:lpstr>
      <vt:lpstr>Office Theme</vt:lpstr>
      <vt:lpstr>PowerPoint Presentation</vt:lpstr>
      <vt:lpstr>PowerPoint Presentation</vt:lpstr>
      <vt:lpstr>PowerPoint Presentation</vt:lpstr>
      <vt:lpstr>1. Banks and Banking</vt:lpstr>
      <vt:lpstr>1. Banks and Banking</vt:lpstr>
      <vt:lpstr>PowerPoint Presentation</vt:lpstr>
      <vt:lpstr>2.   Banks in the Economy </vt:lpstr>
      <vt:lpstr>2.   Banks in the Economy</vt:lpstr>
      <vt:lpstr>2.   Banks in the Economy</vt:lpstr>
      <vt:lpstr>2.   Banks in the Economy</vt:lpstr>
      <vt:lpstr>PowerPoint Presentation</vt:lpstr>
      <vt:lpstr>3.   Money Creation </vt:lpstr>
      <vt:lpstr>3.   Money Creation</vt:lpstr>
      <vt:lpstr>3.   Money Creation</vt:lpstr>
      <vt:lpstr>3.   Money Creation</vt:lpstr>
      <vt:lpstr>3.   Money Creation</vt:lpstr>
      <vt:lpstr>3.   Money Creation</vt:lpstr>
      <vt:lpstr>Money Creation</vt:lpstr>
      <vt:lpstr>3.   Money Creation</vt:lpstr>
      <vt:lpstr>4. Payment Services </vt:lpstr>
      <vt:lpstr>4. Payment Services</vt:lpstr>
      <vt:lpstr>5. Other Banking Services </vt:lpstr>
      <vt:lpstr>5. Other Banking Services</vt:lpstr>
      <vt:lpstr>5. Other Banking Services</vt:lpstr>
      <vt:lpstr>5. Other Banking Services</vt:lpstr>
      <vt:lpstr>5. Other Banking Services</vt:lpstr>
      <vt:lpstr>5. Other Banking Services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46</cp:revision>
  <dcterms:created xsi:type="dcterms:W3CDTF">2021-08-03T13:03:26Z</dcterms:created>
  <dcterms:modified xsi:type="dcterms:W3CDTF">2024-02-01T01:52:53Z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