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2"/>
  </p:notesMasterIdLst>
  <p:sldIdLst>
    <p:sldId id="480" r:id="rId5"/>
    <p:sldId id="656" r:id="rId6"/>
    <p:sldId id="633" r:id="rId7"/>
    <p:sldId id="664" r:id="rId8"/>
    <p:sldId id="684" r:id="rId9"/>
    <p:sldId id="685" r:id="rId10"/>
    <p:sldId id="666" r:id="rId11"/>
    <p:sldId id="667" r:id="rId12"/>
    <p:sldId id="686" r:id="rId13"/>
    <p:sldId id="668" r:id="rId14"/>
    <p:sldId id="669" r:id="rId15"/>
    <p:sldId id="671" r:id="rId16"/>
    <p:sldId id="687" r:id="rId17"/>
    <p:sldId id="672" r:id="rId18"/>
    <p:sldId id="688" r:id="rId19"/>
    <p:sldId id="597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656"/>
            <p14:sldId id="633"/>
            <p14:sldId id="664"/>
            <p14:sldId id="684"/>
            <p14:sldId id="685"/>
            <p14:sldId id="666"/>
            <p14:sldId id="667"/>
            <p14:sldId id="686"/>
            <p14:sldId id="668"/>
            <p14:sldId id="669"/>
            <p14:sldId id="671"/>
            <p14:sldId id="687"/>
            <p14:sldId id="672"/>
            <p14:sldId id="688"/>
            <p14:sldId id="5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BE7F"/>
    <a:srgbClr val="006682"/>
    <a:srgbClr val="FF8D16"/>
    <a:srgbClr val="00AABA"/>
    <a:srgbClr val="FF4058"/>
    <a:srgbClr val="F8F8F9"/>
    <a:srgbClr val="00AEEF"/>
    <a:srgbClr val="FFD200"/>
    <a:srgbClr val="F582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4" autoAdjust="0"/>
    <p:restoredTop sz="93738" autoAdjust="0"/>
  </p:normalViewPr>
  <p:slideViewPr>
    <p:cSldViewPr snapToGrid="0">
      <p:cViewPr varScale="1">
        <p:scale>
          <a:sx n="71" d="100"/>
          <a:sy n="71" d="100"/>
        </p:scale>
        <p:origin x="4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2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joinmyquiz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14.sv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473371" y="1396243"/>
            <a:ext cx="4209142" cy="410810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Sahar</a:t>
            </a:r>
            <a:r>
              <a:rPr lang="en-US" sz="2000" dirty="0">
                <a:latin typeface="Alexandria" charset="0"/>
                <a:cs typeface="Alexandria" charset="0"/>
              </a:rPr>
              <a:t>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7958" y="2427448"/>
            <a:ext cx="53094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Performance Management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4913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Week </a:t>
            </a:r>
            <a:r>
              <a:rPr lang="en-US" sz="2000" dirty="0" smtClean="0">
                <a:latin typeface="Alexandria" charset="0"/>
                <a:cs typeface="Alexandria" charset="0"/>
              </a:rPr>
              <a:t>Eight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2258" y="218282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70"/>
    </mc:Choice>
    <mc:Fallback xmlns="">
      <p:transition spd="slow" advTm="827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89558" y="2987971"/>
            <a:ext cx="10141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MCQ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9558" y="2664806"/>
            <a:ext cx="101418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Click</a:t>
            </a:r>
            <a:r>
              <a:rPr lang="en-US" sz="2800" b="1" dirty="0" smtClean="0">
                <a:solidFill>
                  <a:srgbClr val="002060"/>
                </a:solidFill>
              </a:rPr>
              <a:t>: </a:t>
            </a:r>
            <a:r>
              <a:rPr lang="en-US" sz="2800" b="1" dirty="0" smtClean="0">
                <a:solidFill>
                  <a:srgbClr val="002060"/>
                </a:solidFill>
                <a:hlinkClick r:id="rId3"/>
              </a:rPr>
              <a:t>https</a:t>
            </a:r>
            <a:r>
              <a:rPr lang="en-US" sz="2800" b="1" dirty="0">
                <a:solidFill>
                  <a:srgbClr val="002060"/>
                </a:solidFill>
                <a:hlinkClick r:id="rId3"/>
              </a:rPr>
              <a:t>://</a:t>
            </a:r>
            <a:r>
              <a:rPr lang="en-US" sz="2800" b="1" dirty="0" smtClean="0">
                <a:solidFill>
                  <a:srgbClr val="002060"/>
                </a:solidFill>
                <a:hlinkClick r:id="rId3"/>
              </a:rPr>
              <a:t>joinmyquiz.com</a:t>
            </a:r>
            <a:endParaRPr lang="en-US" sz="2800" b="1" dirty="0" smtClean="0">
              <a:solidFill>
                <a:srgbClr val="002060"/>
              </a:solidFill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Enter </a:t>
            </a:r>
            <a:r>
              <a:rPr lang="en-US" sz="2800" b="1" dirty="0">
                <a:solidFill>
                  <a:srgbClr val="002060"/>
                </a:solidFill>
              </a:rPr>
              <a:t>Join Code:     </a:t>
            </a:r>
            <a:r>
              <a:rPr lang="en-US" sz="2800" b="1" dirty="0"/>
              <a:t>9320 </a:t>
            </a:r>
            <a:r>
              <a:rPr lang="en-US" sz="2800" b="1" dirty="0" smtClean="0"/>
              <a:t>4753</a:t>
            </a:r>
          </a:p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Click Start Game</a:t>
            </a:r>
          </a:p>
          <a:p>
            <a:pPr algn="ctr"/>
            <a:endParaRPr lang="en-US" sz="2800" b="1" dirty="0">
              <a:solidFill>
                <a:srgbClr val="00206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92097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Critical Thinking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5880" y="2126051"/>
            <a:ext cx="10141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2060"/>
                </a:solidFill>
              </a:rPr>
              <a:t>Develop a competency-based performance management system for a student in Business Admin. </a:t>
            </a:r>
            <a:r>
              <a:rPr lang="en-US" sz="2400" b="1" dirty="0" smtClean="0">
                <a:solidFill>
                  <a:srgbClr val="002060"/>
                </a:solidFill>
              </a:rPr>
              <a:t>Master </a:t>
            </a:r>
            <a:r>
              <a:rPr lang="en-US" sz="2400" b="1" dirty="0">
                <a:solidFill>
                  <a:srgbClr val="002060"/>
                </a:solidFill>
              </a:rPr>
              <a:t>program. </a:t>
            </a:r>
            <a:endParaRPr lang="en-US" sz="2400" b="1" dirty="0" smtClean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2060"/>
                </a:solidFill>
              </a:rPr>
              <a:t>How </a:t>
            </a:r>
            <a:r>
              <a:rPr lang="en-US" sz="2400" b="1" dirty="0">
                <a:solidFill>
                  <a:srgbClr val="002060"/>
                </a:solidFill>
              </a:rPr>
              <a:t>would you go about determining and measuring important competencies</a:t>
            </a:r>
            <a:r>
              <a:rPr lang="en-US" sz="2400" b="1" dirty="0" smtClean="0">
                <a:solidFill>
                  <a:srgbClr val="002060"/>
                </a:solidFill>
              </a:rPr>
              <a:t>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>
                <a:solidFill>
                  <a:srgbClr val="002060"/>
                </a:solidFill>
              </a:rPr>
              <a:t>What benefits might such a system provide?</a:t>
            </a:r>
          </a:p>
        </p:txBody>
      </p:sp>
    </p:spTree>
    <p:extLst>
      <p:ext uri="{BB962C8B-B14F-4D97-AF65-F5344CB8AC3E}">
        <p14:creationId xmlns:p14="http://schemas.microsoft.com/office/powerpoint/2010/main" val="124057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Critical Thinking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2709" y="2263892"/>
            <a:ext cx="101418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 competency-based performance management system shifts the focus from input (coursework, attendance) to output (demonstrated skills and knowledge). It assesses a student's ability to apply knowledge in real-world situations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>
                <a:solidFill>
                  <a:srgbClr val="C00000"/>
                </a:solidFill>
              </a:rPr>
              <a:t>Determining Important Competencies</a:t>
            </a:r>
          </a:p>
          <a:p>
            <a:r>
              <a:rPr lang="en-US" sz="2400" dirty="0"/>
              <a:t>To determine the crucial competencies for a Business Admin program, a comprehensive approach is necessary: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4114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Determining Important Competencies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52709" y="2263892"/>
            <a:ext cx="101418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1- Job </a:t>
            </a:r>
            <a:r>
              <a:rPr lang="en-US" sz="2400" b="1" dirty="0">
                <a:solidFill>
                  <a:srgbClr val="C00000"/>
                </a:solidFill>
              </a:rPr>
              <a:t>Analysis and Industry Trends: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Research the roles and responsibilities of recent Business Admin graduates.</a:t>
            </a:r>
          </a:p>
          <a:p>
            <a:r>
              <a:rPr lang="en-US" sz="2400" dirty="0"/>
              <a:t>Identify the core competencies required for success in various business functions (e.g., finance, marketing, human resources</a:t>
            </a:r>
            <a:r>
              <a:rPr lang="en-US" sz="2400" dirty="0" smtClean="0"/>
              <a:t>).</a:t>
            </a:r>
          </a:p>
          <a:p>
            <a:r>
              <a:rPr lang="en-US" sz="2400" dirty="0" smtClean="0"/>
              <a:t>Analyze </a:t>
            </a:r>
            <a:r>
              <a:rPr lang="en-US" sz="2400" dirty="0"/>
              <a:t>industry trends to determine emerging competencies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>
                <a:solidFill>
                  <a:srgbClr val="C00000"/>
                </a:solidFill>
              </a:rPr>
              <a:t>2- Program Learning Outcomes: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Align competencies with the program's stated learning outcomes.</a:t>
            </a:r>
          </a:p>
          <a:p>
            <a:r>
              <a:rPr lang="en-US" sz="2400" dirty="0"/>
              <a:t>Ensure that competencies cover both foundational knowledge and applied skills.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6192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Program Learning Outcomes Example</a:t>
            </a:r>
            <a:endParaRPr lang="en-US" sz="2400" dirty="0">
              <a:solidFill>
                <a:srgbClr val="C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7867266"/>
              </p:ext>
            </p:extLst>
          </p:nvPr>
        </p:nvGraphicFramePr>
        <p:xfrm>
          <a:off x="883458" y="1809098"/>
          <a:ext cx="10156576" cy="4384392"/>
        </p:xfrm>
        <a:graphic>
          <a:graphicData uri="http://schemas.openxmlformats.org/drawingml/2006/table">
            <a:tbl>
              <a:tblPr/>
              <a:tblGrid>
                <a:gridCol w="5078288"/>
                <a:gridCol w="5078288"/>
              </a:tblGrid>
              <a:tr h="362611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Program Learning Outcomes (PLOs)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Courses and Linked Competencies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8487">
                <a:tc>
                  <a:txBody>
                    <a:bodyPr/>
                    <a:lstStyle/>
                    <a:p>
                      <a:r>
                        <a:rPr lang="en-US" sz="1800" dirty="0"/>
                        <a:t>PLO1: Demonstrate a strong foundation in business core principles (accounting, finance, marketing, management)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Financial Accounting, Marketing Principles, Management Fundamentals, Business Strategy, Marketing Research, International Business, Business Law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06529">
                <a:tc>
                  <a:txBody>
                    <a:bodyPr/>
                    <a:lstStyle/>
                    <a:p>
                      <a:r>
                        <a:rPr lang="en-US" sz="1800" dirty="0"/>
                        <a:t>PLO2: Apply critical thinking and problem-solving skills to analyze business situations and make sound decisions.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Business Strategy, Organizational Behavior, Marketing Research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4570">
                <a:tc>
                  <a:txBody>
                    <a:bodyPr/>
                    <a:lstStyle/>
                    <a:p>
                      <a:r>
                        <a:rPr lang="en-US" sz="1800" dirty="0"/>
                        <a:t>PLO3: Effectively communicate business ideas and information in written and oral formats.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Business Communication, Business Strategy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4570">
                <a:tc>
                  <a:txBody>
                    <a:bodyPr/>
                    <a:lstStyle/>
                    <a:p>
                      <a:r>
                        <a:rPr lang="en-US" sz="1800" dirty="0"/>
                        <a:t>PLO4: Work collaboratively and contribute effectively in team settings.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Management Fundamentals, Organizational Behavior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4570">
                <a:tc>
                  <a:txBody>
                    <a:bodyPr/>
                    <a:lstStyle/>
                    <a:p>
                      <a:r>
                        <a:rPr lang="en-US" sz="1800"/>
                        <a:t>PLO5: Demonstrate ethical decision-making and social responsibility in a business context.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Business Ethics, Business Law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84237" y="1809750"/>
            <a:ext cx="11877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74102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Determining Important Competencies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52709" y="1977875"/>
            <a:ext cx="101418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3- Stakeholder </a:t>
            </a:r>
            <a:r>
              <a:rPr lang="en-US" sz="2400" b="1" dirty="0">
                <a:solidFill>
                  <a:srgbClr val="C00000"/>
                </a:solidFill>
              </a:rPr>
              <a:t>Input: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Involve faculty, alumni, industry professionals, and current students in the competency identification process.</a:t>
            </a:r>
          </a:p>
          <a:p>
            <a:r>
              <a:rPr lang="en-US" sz="2400" dirty="0"/>
              <a:t>Gather their insights on essential skills and knowledge for business success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smtClean="0">
                <a:solidFill>
                  <a:srgbClr val="C00000"/>
                </a:solidFill>
              </a:rPr>
              <a:t>4- Competency </a:t>
            </a:r>
            <a:r>
              <a:rPr lang="en-US" sz="2400" b="1" dirty="0">
                <a:solidFill>
                  <a:srgbClr val="C00000"/>
                </a:solidFill>
              </a:rPr>
              <a:t>Framework: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Organize competencies into a hierarchical structure, with foundational competencies at the base and advanced competencies at higher levels.</a:t>
            </a:r>
          </a:p>
          <a:p>
            <a:r>
              <a:rPr lang="en-US" sz="2400" dirty="0"/>
              <a:t>Consider using competency frameworks like the National Association of Colleges and Employers (NACE) Career Readiness Competencies as a starting point.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5118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Measuring Competencies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2709" y="2263892"/>
            <a:ext cx="1014186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Effective measurement of competencies requires a variety of assessment methods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 Direct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Observation:</a:t>
            </a:r>
            <a:endParaRPr lang="en-US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Assess students' performance in classroom activities, group projects, and presentations.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Use rubrics to evaluate specific competencies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 Portfolios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Require students to collect evidence of their work (e.g., reports, case studies, projects).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Evaluate the portfolio based on competency criteria.</a:t>
            </a:r>
          </a:p>
        </p:txBody>
      </p:sp>
    </p:spTree>
    <p:extLst>
      <p:ext uri="{BB962C8B-B14F-4D97-AF65-F5344CB8AC3E}">
        <p14:creationId xmlns:p14="http://schemas.microsoft.com/office/powerpoint/2010/main" val="65287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Measuring Competencies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8239" y="1768316"/>
            <a:ext cx="101418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3- Self-Assessment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Encourage students to reflect on their strengths and weaknesses.</a:t>
            </a:r>
          </a:p>
          <a:p>
            <a:r>
              <a:rPr lang="en-US" sz="2400" dirty="0"/>
              <a:t>Use self-assessment tools to identify areas for improvement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smtClean="0">
                <a:solidFill>
                  <a:srgbClr val="C00000"/>
                </a:solidFill>
              </a:rPr>
              <a:t>4- Peer </a:t>
            </a:r>
            <a:r>
              <a:rPr lang="en-US" sz="2400" b="1" dirty="0">
                <a:solidFill>
                  <a:srgbClr val="C00000"/>
                </a:solidFill>
              </a:rPr>
              <a:t>Assessment: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Have students evaluate their peers' performance on group projects.</a:t>
            </a:r>
          </a:p>
          <a:p>
            <a:r>
              <a:rPr lang="en-US" sz="2400" dirty="0"/>
              <a:t>This provides opportunities for feedback and self-reflection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smtClean="0">
                <a:solidFill>
                  <a:srgbClr val="C00000"/>
                </a:solidFill>
              </a:rPr>
              <a:t>5- Employer </a:t>
            </a:r>
            <a:r>
              <a:rPr lang="en-US" sz="2400" b="1" dirty="0">
                <a:solidFill>
                  <a:srgbClr val="C00000"/>
                </a:solidFill>
              </a:rPr>
              <a:t>Evaluations: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Incorporate feedback from internships or co-op placements.</a:t>
            </a:r>
          </a:p>
          <a:p>
            <a:r>
              <a:rPr lang="en-US" sz="2400" dirty="0"/>
              <a:t>Evaluate students' performance in real-world work settings.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21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Critical Thinking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2709" y="1885938"/>
            <a:ext cx="1014186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Benefits of a Competency-Based </a:t>
            </a:r>
            <a:r>
              <a:rPr lang="en-US" sz="2400" b="1" dirty="0" smtClean="0">
                <a:solidFill>
                  <a:srgbClr val="C00000"/>
                </a:solidFill>
              </a:rPr>
              <a:t>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Improved </a:t>
            </a:r>
            <a:r>
              <a:rPr lang="en-US" sz="2400" b="1" dirty="0"/>
              <a:t>Student </a:t>
            </a:r>
            <a:r>
              <a:rPr lang="en-US" sz="2400" b="1" dirty="0" smtClean="0"/>
              <a:t>Focus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Enhanced Employability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Increased </a:t>
            </a:r>
            <a:r>
              <a:rPr lang="en-US" sz="2400" b="1" dirty="0"/>
              <a:t>Student </a:t>
            </a:r>
            <a:r>
              <a:rPr lang="en-US" sz="2400" b="1" dirty="0" smtClean="0"/>
              <a:t>Engagement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Better Assessment of Student </a:t>
            </a:r>
            <a:r>
              <a:rPr lang="en-US" sz="2400" b="1" dirty="0" smtClean="0"/>
              <a:t>Progress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Stronger Alignment with Industry </a:t>
            </a:r>
            <a:r>
              <a:rPr lang="en-US" sz="2400" b="1" dirty="0" smtClean="0"/>
              <a:t>Needs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/>
              <a:t>Example of KPIs: </a:t>
            </a:r>
            <a:r>
              <a:rPr lang="en-US" sz="2000" dirty="0" smtClean="0"/>
              <a:t>Quality </a:t>
            </a:r>
            <a:r>
              <a:rPr lang="en-US" sz="2000" dirty="0"/>
              <a:t>of </a:t>
            </a:r>
            <a:r>
              <a:rPr lang="en-US" sz="2000" dirty="0" smtClean="0"/>
              <a:t>work, Time </a:t>
            </a:r>
            <a:r>
              <a:rPr lang="en-US" sz="2000" dirty="0"/>
              <a:t>management </a:t>
            </a:r>
            <a:r>
              <a:rPr lang="en-US" sz="2000" dirty="0" smtClean="0"/>
              <a:t>, </a:t>
            </a:r>
            <a:r>
              <a:rPr lang="en-US" sz="2000" dirty="0"/>
              <a:t>Problem-solving skills </a:t>
            </a:r>
            <a:r>
              <a:rPr lang="en-US" sz="2000" dirty="0" smtClean="0"/>
              <a:t>, Teamwork </a:t>
            </a:r>
            <a:r>
              <a:rPr lang="en-US" sz="2000" dirty="0"/>
              <a:t>and collaboration </a:t>
            </a:r>
            <a:r>
              <a:rPr lang="en-US" sz="2000" dirty="0" smtClean="0"/>
              <a:t>, </a:t>
            </a:r>
            <a:r>
              <a:rPr lang="en-US" sz="2000" dirty="0"/>
              <a:t>Communication </a:t>
            </a:r>
            <a:r>
              <a:rPr lang="en-US" sz="2000" dirty="0" smtClean="0"/>
              <a:t>skills, Professionalism,</a:t>
            </a:r>
            <a:r>
              <a:rPr lang="en-US" sz="2000" dirty="0"/>
              <a:t> Initiative and </a:t>
            </a:r>
            <a:r>
              <a:rPr lang="en-US" sz="2000" dirty="0" smtClean="0"/>
              <a:t>self-motivation, Adaptability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6981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Intranet-Based Performance Management System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3297" y="2153385"/>
            <a:ext cx="1014186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C00000"/>
                </a:solidFill>
              </a:rPr>
              <a:t>The digital age has witnesses a transition from paper-based to intranet-based performance management systems which represents a significant shift in organizational practices.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Critically analyze the potential benefits and drawbacks of this transition. Consider the economic, technological, and human implications of such a transformation.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Explore how these factors might influence an organization's decision-making process.</a:t>
            </a:r>
          </a:p>
        </p:txBody>
      </p:sp>
    </p:spTree>
    <p:extLst>
      <p:ext uri="{BB962C8B-B14F-4D97-AF65-F5344CB8AC3E}">
        <p14:creationId xmlns:p14="http://schemas.microsoft.com/office/powerpoint/2010/main" val="135172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982500" y="1053735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Intranet-Based Performance Management System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0581" y="1885938"/>
            <a:ext cx="103773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Pros: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b="1" dirty="0"/>
              <a:t>Efficiency:</a:t>
            </a:r>
            <a:r>
              <a:rPr lang="en-US" sz="2400" dirty="0"/>
              <a:t> Streamlined processes, automated tasks, and real-time data access.</a:t>
            </a:r>
          </a:p>
          <a:p>
            <a:r>
              <a:rPr lang="en-US" sz="2400" b="1" dirty="0"/>
              <a:t>Accessibility:</a:t>
            </a:r>
            <a:r>
              <a:rPr lang="en-US" sz="2400" dirty="0"/>
              <a:t> Information is available anytime, anywhere, for authorized users.</a:t>
            </a:r>
          </a:p>
          <a:p>
            <a:r>
              <a:rPr lang="en-US" sz="2400" b="1" dirty="0"/>
              <a:t>Data Analysis:</a:t>
            </a:r>
            <a:r>
              <a:rPr lang="en-US" sz="2400" dirty="0"/>
              <a:t> Enables comprehensive data collection and analysis for performance trends and insights.</a:t>
            </a:r>
          </a:p>
          <a:p>
            <a:r>
              <a:rPr lang="en-US" sz="2400" b="1" dirty="0"/>
              <a:t>Collaboration:</a:t>
            </a:r>
            <a:r>
              <a:rPr lang="en-US" sz="2400" dirty="0"/>
              <a:t> Facilitates real-time feedback and collaboration among employees and managers.</a:t>
            </a:r>
          </a:p>
          <a:p>
            <a:r>
              <a:rPr lang="en-US" sz="2400" b="1" dirty="0"/>
              <a:t>Environmental Friendliness:</a:t>
            </a:r>
            <a:r>
              <a:rPr lang="en-US" sz="2400" dirty="0"/>
              <a:t> Reduces paper consumption and waste.</a:t>
            </a:r>
          </a:p>
        </p:txBody>
      </p:sp>
    </p:spTree>
    <p:extLst>
      <p:ext uri="{BB962C8B-B14F-4D97-AF65-F5344CB8AC3E}">
        <p14:creationId xmlns:p14="http://schemas.microsoft.com/office/powerpoint/2010/main" val="59627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982500" y="1053735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Intranet-Based Performance Management System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0581" y="1885938"/>
            <a:ext cx="103773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Cons: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b="1" dirty="0"/>
              <a:t>Technical Issues:</a:t>
            </a:r>
            <a:r>
              <a:rPr lang="en-US" sz="2400" dirty="0"/>
              <a:t> System failures or security breaches can disrupt performance management processes.</a:t>
            </a:r>
          </a:p>
          <a:p>
            <a:r>
              <a:rPr lang="en-US" sz="2400" b="1" dirty="0"/>
              <a:t>Cost:</a:t>
            </a:r>
            <a:r>
              <a:rPr lang="en-US" sz="2400" dirty="0"/>
              <a:t> Initial investment in software, hardware, and training can be substantial.</a:t>
            </a:r>
          </a:p>
          <a:p>
            <a:r>
              <a:rPr lang="en-US" sz="2400" b="1" dirty="0"/>
              <a:t>Dependency:</a:t>
            </a:r>
            <a:r>
              <a:rPr lang="en-US" sz="2400" dirty="0"/>
              <a:t> Reliance on technology may hinder operations in case of system outages.</a:t>
            </a:r>
          </a:p>
          <a:p>
            <a:r>
              <a:rPr lang="en-US" sz="2400" b="1" dirty="0"/>
              <a:t>Data Security:</a:t>
            </a:r>
            <a:r>
              <a:rPr lang="en-US" sz="2400" dirty="0"/>
              <a:t> Protecting sensitive employee data requires robust security measures.</a:t>
            </a:r>
          </a:p>
        </p:txBody>
      </p:sp>
    </p:spTree>
    <p:extLst>
      <p:ext uri="{BB962C8B-B14F-4D97-AF65-F5344CB8AC3E}">
        <p14:creationId xmlns:p14="http://schemas.microsoft.com/office/powerpoint/2010/main" val="266693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Costs of Transitioning to an Online System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9558" y="1776867"/>
            <a:ext cx="101418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/>
          </a:p>
          <a:p>
            <a:r>
              <a:rPr lang="en-US" sz="2400" b="1" dirty="0">
                <a:solidFill>
                  <a:srgbClr val="C00000"/>
                </a:solidFill>
              </a:rPr>
              <a:t>Economic Costs:</a:t>
            </a:r>
            <a:endParaRPr lang="en-US" sz="2400" dirty="0">
              <a:solidFill>
                <a:srgbClr val="C00000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Software and hardware purchases.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System implementation and customization.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Employee training.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Potential consulting fees.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Data migration costs.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5197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Costs of Transitioning to an Online System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9558" y="1776867"/>
            <a:ext cx="101418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Technical Costs:</a:t>
            </a:r>
            <a:endParaRPr lang="en-US" sz="2400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System integration with existing HR systems.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Network infrastructure upgrades.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Data security measures.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IT support resources</a:t>
            </a:r>
            <a:r>
              <a:rPr lang="en-US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2400" b="1" dirty="0">
                <a:solidFill>
                  <a:srgbClr val="C00000"/>
                </a:solidFill>
              </a:rPr>
              <a:t>Human Costs:</a:t>
            </a:r>
            <a:endParaRPr lang="en-US" sz="2400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Resistance to change among employees.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Time spent on training and system adoption.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Potential disruptions to work processes during the transition.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8924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sz="2400" dirty="0"/>
              <a:t>References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7EBFEBD3-6D98-60C5-9751-C44204EF149E}"/>
              </a:ext>
            </a:extLst>
          </p:cNvPr>
          <p:cNvSpPr/>
          <p:nvPr/>
        </p:nvSpPr>
        <p:spPr>
          <a:xfrm>
            <a:off x="413148" y="144914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B23E2431-2351-280C-5C43-7AA57FFA7BD5}"/>
              </a:ext>
            </a:extLst>
          </p:cNvPr>
          <p:cNvSpPr/>
          <p:nvPr/>
        </p:nvSpPr>
        <p:spPr>
          <a:xfrm>
            <a:off x="1982445" y="178149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3B83AB6-6534-0177-6CE7-F339C07F8C71}"/>
              </a:ext>
            </a:extLst>
          </p:cNvPr>
          <p:cNvSpPr txBox="1"/>
          <p:nvPr/>
        </p:nvSpPr>
        <p:spPr>
          <a:xfrm>
            <a:off x="2270311" y="2045223"/>
            <a:ext cx="8417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Main Reference</a:t>
            </a:r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Mello A .Jeffrey (2011). Strategic Management of Human Resources (3rd ed.) South-Western </a:t>
            </a:r>
            <a:r>
              <a:rPr lang="en-US" sz="2000" dirty="0" err="1">
                <a:latin typeface="Alexandria"/>
              </a:rPr>
              <a:t>Cengage</a:t>
            </a:r>
            <a:r>
              <a:rPr lang="en-US" sz="2000" dirty="0">
                <a:latin typeface="Alexandria"/>
              </a:rPr>
              <a:t> Learning.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Additional Resources for extra reading</a:t>
            </a:r>
            <a:r>
              <a:rPr lang="en-US" sz="2000" dirty="0">
                <a:latin typeface="Alexandria"/>
              </a:rPr>
              <a:t>.</a:t>
            </a:r>
          </a:p>
          <a:p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Boselie</a:t>
            </a:r>
            <a:r>
              <a:rPr lang="en-US" sz="2000" dirty="0">
                <a:latin typeface="Alexandria"/>
              </a:rPr>
              <a:t>, Paul (2014). Strategic Human Resource Management: A Balanced Approach .McGraw Hill Companies.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Millmor</a:t>
            </a:r>
            <a:r>
              <a:rPr lang="en-US" sz="2000" dirty="0">
                <a:latin typeface="Alexandria"/>
              </a:rPr>
              <a:t>, Mike, Philip Lewis, and others (2007), Strategic Human Resource Management Contemporary issues. Ft Prentice Hall.</a:t>
            </a:r>
          </a:p>
        </p:txBody>
      </p:sp>
    </p:spTree>
    <p:extLst>
      <p:ext uri="{BB962C8B-B14F-4D97-AF65-F5344CB8AC3E}">
        <p14:creationId xmlns:p14="http://schemas.microsoft.com/office/powerpoint/2010/main" val="417605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8572" y="-76200"/>
            <a:ext cx="13762801" cy="772551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688354b5-287c-4cda-825e-1d7935aea40e"/>
    <ds:schemaRef ds:uri="http://www.w3.org/XML/1998/namespace"/>
    <ds:schemaRef ds:uri="http://schemas.microsoft.com/office/2006/documentManagement/types"/>
    <ds:schemaRef ds:uri="aca13214-df29-4e3c-a050-857c0bf7bd8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4577</TotalTime>
  <Words>969</Words>
  <Application>Microsoft Office PowerPoint</Application>
  <PresentationFormat>Widescreen</PresentationFormat>
  <Paragraphs>141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349</cp:revision>
  <dcterms:created xsi:type="dcterms:W3CDTF">2023-04-29T09:08:00Z</dcterms:created>
  <dcterms:modified xsi:type="dcterms:W3CDTF">2024-08-01T10:38:05Z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