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7" r:id="rId5"/>
    <p:sldMasterId id="2147483706" r:id="rId6"/>
    <p:sldMasterId id="2147483723" r:id="rId7"/>
    <p:sldMasterId id="2147483740" r:id="rId8"/>
    <p:sldMasterId id="2147483760" r:id="rId9"/>
    <p:sldMasterId id="2147483784" r:id="rId10"/>
    <p:sldMasterId id="2147483800" r:id="rId11"/>
  </p:sldMasterIdLst>
  <p:notesMasterIdLst>
    <p:notesMasterId r:id="rId78"/>
  </p:notesMasterIdLst>
  <p:sldIdLst>
    <p:sldId id="494" r:id="rId12"/>
    <p:sldId id="683" r:id="rId13"/>
    <p:sldId id="1039" r:id="rId14"/>
    <p:sldId id="532" r:id="rId15"/>
    <p:sldId id="1042" r:id="rId16"/>
    <p:sldId id="558" r:id="rId17"/>
    <p:sldId id="554" r:id="rId18"/>
    <p:sldId id="1041" r:id="rId19"/>
    <p:sldId id="576" r:id="rId20"/>
    <p:sldId id="1040" r:id="rId21"/>
    <p:sldId id="496" r:id="rId22"/>
    <p:sldId id="512" r:id="rId23"/>
    <p:sldId id="510" r:id="rId24"/>
    <p:sldId id="511" r:id="rId25"/>
    <p:sldId id="1038" r:id="rId26"/>
    <p:sldId id="514" r:id="rId27"/>
    <p:sldId id="540" r:id="rId28"/>
    <p:sldId id="574" r:id="rId29"/>
    <p:sldId id="516" r:id="rId30"/>
    <p:sldId id="1037" r:id="rId31"/>
    <p:sldId id="581" r:id="rId32"/>
    <p:sldId id="1034" r:id="rId33"/>
    <p:sldId id="545" r:id="rId34"/>
    <p:sldId id="623" r:id="rId35"/>
    <p:sldId id="617" r:id="rId36"/>
    <p:sldId id="1036" r:id="rId37"/>
    <p:sldId id="584" r:id="rId38"/>
    <p:sldId id="1044" r:id="rId39"/>
    <p:sldId id="1045" r:id="rId40"/>
    <p:sldId id="1035" r:id="rId41"/>
    <p:sldId id="592" r:id="rId42"/>
    <p:sldId id="593" r:id="rId43"/>
    <p:sldId id="594" r:id="rId44"/>
    <p:sldId id="595" r:id="rId45"/>
    <p:sldId id="597" r:id="rId46"/>
    <p:sldId id="598" r:id="rId47"/>
    <p:sldId id="1032" r:id="rId48"/>
    <p:sldId id="1022" r:id="rId49"/>
    <p:sldId id="1033" r:id="rId50"/>
    <p:sldId id="1023" r:id="rId51"/>
    <p:sldId id="1024" r:id="rId52"/>
    <p:sldId id="1031" r:id="rId53"/>
    <p:sldId id="522" r:id="rId54"/>
    <p:sldId id="561" r:id="rId55"/>
    <p:sldId id="1030" r:id="rId56"/>
    <p:sldId id="523" r:id="rId57"/>
    <p:sldId id="524" r:id="rId58"/>
    <p:sldId id="572" r:id="rId59"/>
    <p:sldId id="588" r:id="rId60"/>
    <p:sldId id="1028" r:id="rId61"/>
    <p:sldId id="640" r:id="rId62"/>
    <p:sldId id="646" r:id="rId63"/>
    <p:sldId id="647" r:id="rId64"/>
    <p:sldId id="1027" r:id="rId65"/>
    <p:sldId id="542" r:id="rId66"/>
    <p:sldId id="1025" r:id="rId67"/>
    <p:sldId id="656" r:id="rId68"/>
    <p:sldId id="682" r:id="rId69"/>
    <p:sldId id="541" r:id="rId70"/>
    <p:sldId id="1026" r:id="rId71"/>
    <p:sldId id="580" r:id="rId72"/>
    <p:sldId id="692" r:id="rId73"/>
    <p:sldId id="702" r:id="rId74"/>
    <p:sldId id="1029" r:id="rId75"/>
    <p:sldId id="1021" r:id="rId76"/>
    <p:sldId id="680"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39"/>
            <p14:sldId id="532"/>
            <p14:sldId id="1042"/>
            <p14:sldId id="558"/>
            <p14:sldId id="554"/>
            <p14:sldId id="1041"/>
            <p14:sldId id="576"/>
            <p14:sldId id="1040"/>
            <p14:sldId id="496"/>
            <p14:sldId id="512"/>
            <p14:sldId id="510"/>
            <p14:sldId id="511"/>
            <p14:sldId id="1038"/>
            <p14:sldId id="514"/>
            <p14:sldId id="540"/>
            <p14:sldId id="574"/>
            <p14:sldId id="516"/>
            <p14:sldId id="1037"/>
            <p14:sldId id="581"/>
            <p14:sldId id="1034"/>
            <p14:sldId id="545"/>
            <p14:sldId id="623"/>
            <p14:sldId id="617"/>
            <p14:sldId id="1036"/>
            <p14:sldId id="584"/>
            <p14:sldId id="1044"/>
            <p14:sldId id="1045"/>
            <p14:sldId id="1035"/>
            <p14:sldId id="592"/>
            <p14:sldId id="593"/>
            <p14:sldId id="594"/>
            <p14:sldId id="595"/>
            <p14:sldId id="597"/>
            <p14:sldId id="598"/>
            <p14:sldId id="1032"/>
            <p14:sldId id="1022"/>
            <p14:sldId id="1033"/>
            <p14:sldId id="1023"/>
            <p14:sldId id="1024"/>
            <p14:sldId id="1031"/>
            <p14:sldId id="522"/>
            <p14:sldId id="561"/>
            <p14:sldId id="1030"/>
            <p14:sldId id="523"/>
            <p14:sldId id="524"/>
            <p14:sldId id="572"/>
            <p14:sldId id="588"/>
            <p14:sldId id="1028"/>
            <p14:sldId id="640"/>
            <p14:sldId id="646"/>
            <p14:sldId id="647"/>
            <p14:sldId id="1027"/>
            <p14:sldId id="542"/>
            <p14:sldId id="1025"/>
            <p14:sldId id="656"/>
            <p14:sldId id="682"/>
            <p14:sldId id="541"/>
            <p14:sldId id="1026"/>
            <p14:sldId id="580"/>
            <p14:sldId id="692"/>
            <p14:sldId id="702"/>
            <p14:sldId id="1029"/>
            <p14:sldId id="1021"/>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6985" autoAdjust="0"/>
    <p:restoredTop sz="93738" autoAdjust="0"/>
  </p:normalViewPr>
  <p:slideViewPr>
    <p:cSldViewPr snapToGrid="0">
      <p:cViewPr varScale="1">
        <p:scale>
          <a:sx n="67" d="100"/>
          <a:sy n="67" d="100"/>
        </p:scale>
        <p:origin x="5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16" Type="http://schemas.openxmlformats.org/officeDocument/2006/relationships/slide" Target="slides/slide5.xml"/><Relationship Id="rId11" Type="http://schemas.openxmlformats.org/officeDocument/2006/relationships/slideMaster" Target="slideMasters/slideMaster8.xml"/><Relationship Id="rId32" Type="http://schemas.openxmlformats.org/officeDocument/2006/relationships/slide" Target="slides/slide21.xml"/><Relationship Id="rId37" Type="http://schemas.openxmlformats.org/officeDocument/2006/relationships/slide" Target="slides/slide26.xml"/><Relationship Id="rId53" Type="http://schemas.openxmlformats.org/officeDocument/2006/relationships/slide" Target="slides/slide42.xml"/><Relationship Id="rId58" Type="http://schemas.openxmlformats.org/officeDocument/2006/relationships/slide" Target="slides/slide47.xml"/><Relationship Id="rId74" Type="http://schemas.openxmlformats.org/officeDocument/2006/relationships/slide" Target="slides/slide63.xml"/><Relationship Id="rId79"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0.xml"/><Relationship Id="rId82" Type="http://schemas.openxmlformats.org/officeDocument/2006/relationships/tableStyles" Target="tableStyle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77" Type="http://schemas.openxmlformats.org/officeDocument/2006/relationships/slide" Target="slides/slide66.xml"/><Relationship Id="rId8" Type="http://schemas.openxmlformats.org/officeDocument/2006/relationships/slideMaster" Target="slideMasters/slideMaster5.xml"/><Relationship Id="rId51" Type="http://schemas.openxmlformats.org/officeDocument/2006/relationships/slide" Target="slides/slide40.xml"/><Relationship Id="rId72" Type="http://schemas.openxmlformats.org/officeDocument/2006/relationships/slide" Target="slides/slide61.xml"/><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slide" Target="slides/slide6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slide" Target="slides/slide6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slide" Target="slides/slide65.xml"/><Relationship Id="rId7" Type="http://schemas.openxmlformats.org/officeDocument/2006/relationships/slideMaster" Target="slideMasters/slideMaster4.xml"/><Relationship Id="rId71" Type="http://schemas.openxmlformats.org/officeDocument/2006/relationships/slide" Target="slides/slide60.xml"/><Relationship Id="rId2" Type="http://schemas.openxmlformats.org/officeDocument/2006/relationships/customXml" Target="../customXml/item2.xml"/><Relationship Id="rId29" Type="http://schemas.openxmlformats.org/officeDocument/2006/relationships/slide" Target="slides/slide18.xml"/><Relationship Id="rId24" Type="http://schemas.openxmlformats.org/officeDocument/2006/relationships/slide" Target="slides/slide13.xml"/><Relationship Id="rId40" Type="http://schemas.openxmlformats.org/officeDocument/2006/relationships/slide" Target="slides/slide29.xml"/><Relationship Id="rId45" Type="http://schemas.openxmlformats.org/officeDocument/2006/relationships/slide" Target="slides/slide34.xml"/><Relationship Id="rId66"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a:highlight>
                <a:srgbClr val="4472C4"/>
              </a:highlight>
            </a:rPr>
            <a:t>Introduction </a:t>
          </a:r>
          <a:r>
            <a:rPr lang="ar-EG" sz="2000" b="1">
              <a:highlight>
                <a:srgbClr val="4472C4"/>
              </a:highlight>
            </a:rPr>
            <a:t>المقدمة</a:t>
          </a:r>
          <a:endParaRPr lang="en-US" sz="2000" b="1" dirty="0">
            <a:highlight>
              <a:srgbClr val="4472C4"/>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2">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2">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0" presStyleCnt="12">
        <dgm:presLayoutVars>
          <dgm:bulletEnabled val="1"/>
        </dgm:presLayoutVars>
      </dgm:prSet>
      <dgm:spPr/>
    </dgm:pt>
    <dgm:pt modelId="{4BDF49C3-239E-4081-A176-5EFC4951B041}" type="pres">
      <dgm:prSet presAssocID="{5D7982CC-345E-4981-B4EC-9A263EC60DC3}" presName="space" presStyleCnt="0"/>
      <dgm:spPr/>
    </dgm:pt>
    <dgm:pt modelId="{494A3454-5139-458F-A913-63CDB206BCFD}" type="pres">
      <dgm:prSet presAssocID="{50089AC6-4DFB-44DC-8929-A6C9F4CB01D7}"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8171F9ED-4A4C-48E5-BA71-BC595A1618BF}" srcId="{EC0DD46D-97F1-4264-B295-5B83F983DB47}" destId="{B3DC24DE-8CB8-4B5A-9965-98D97548A054}" srcOrd="10"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C54D5343-F832-4E24-B4ED-234803A4CD09}" type="presParOf" srcId="{16FDD885-99AF-4EB8-BA64-266F72DBF523}" destId="{8BD02728-92D7-4D25-B097-6175F5FB0A30}" srcOrd="20" destOrd="0" presId="urn:diagrams.loki3.com/VaryingWidthList"/>
    <dgm:cxn modelId="{83D5DB7A-0373-4AEA-AF4B-FF13667AA40D}" type="presParOf" srcId="{16FDD885-99AF-4EB8-BA64-266F72DBF523}" destId="{4BDF49C3-239E-4081-A176-5EFC4951B041}" srcOrd="21" destOrd="0" presId="urn:diagrams.loki3.com/VaryingWidthList"/>
    <dgm:cxn modelId="{05617490-565A-42B0-B42F-8113B3AFA8F1}" type="presParOf" srcId="{16FDD885-99AF-4EB8-BA64-266F72DBF523}" destId="{494A3454-5139-458F-A913-63CDB206BCFD}" srcOrd="2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dgm:spPr>
      <dgm:t>
        <a:bodyPr/>
        <a:lstStyle/>
        <a:p>
          <a:pPr>
            <a:buNone/>
          </a:pPr>
          <a:r>
            <a:rPr lang="en-US">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dgm:spPr>
      <dgm:t>
        <a:bodyPr/>
        <a:lstStyle/>
        <a:p>
          <a:pPr>
            <a:buNone/>
          </a:pPr>
          <a:r>
            <a:rPr lang="en-US">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dgm:spPr>
      <dgm:t>
        <a:bodyPr/>
        <a:lstStyle/>
        <a:p>
          <a:pPr>
            <a:buNone/>
          </a:pPr>
          <a:r>
            <a:rPr lang="en-US">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dgm:spPr>
      <dgm:t>
        <a:bodyPr/>
        <a:lstStyle/>
        <a:p>
          <a:pPr>
            <a:buNone/>
          </a:pPr>
          <a:r>
            <a:rPr lang="en-US">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dgm:spPr>
      <dgm:t>
        <a:bodyPr/>
        <a:lstStyle/>
        <a:p>
          <a:pPr>
            <a:buNone/>
          </a:pPr>
          <a:r>
            <a:rPr lang="en-US">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chemeClr val="bg1">
            <a:alpha val="90000"/>
          </a:schemeClr>
        </a:solidFill>
        <a:ln>
          <a:solidFill>
            <a:schemeClr val="accent1">
              <a:lumMod val="75000"/>
            </a:schemeClr>
          </a:solidFill>
        </a:ln>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87C49C8A-ABAB-4A60-8A4A-B61EFF936CE6}">
      <dgm:prSet/>
      <dgm:spPr>
        <a:solidFill>
          <a:schemeClr val="bg1">
            <a:alpha val="90000"/>
          </a:schemeClr>
        </a:solidFill>
        <a:ln w="25400" cap="flat" cmpd="sng" algn="ctr">
          <a:solidFill>
            <a:srgbClr val="4F81BD">
              <a:hueOff val="0"/>
              <a:satOff val="0"/>
              <a:lumOff val="0"/>
              <a:alphaOff val="0"/>
            </a:srgbClr>
          </a:solidFill>
          <a:prstDash val="solid"/>
        </a:ln>
        <a:effectLst/>
      </dgm:spPr>
      <dgm:t>
        <a:bodyPr/>
        <a:lstStyle/>
        <a:p>
          <a:endParaRPr lang="en-US" dirty="0"/>
        </a:p>
      </dgm:t>
    </dgm:pt>
    <dgm:pt modelId="{716F8918-9EB2-4CC4-A902-ACF7292767AE}" type="parTrans" cxnId="{D984B8DA-E052-435B-98AA-020A9FE4A445}">
      <dgm:prSet/>
      <dgm:spPr/>
      <dgm:t>
        <a:bodyPr/>
        <a:lstStyle/>
        <a:p>
          <a:endParaRPr lang="en-US"/>
        </a:p>
      </dgm:t>
    </dgm:pt>
    <dgm:pt modelId="{F82CB6F8-03F6-4D23-99C2-23F44047A97E}" type="sibTrans" cxnId="{D984B8DA-E052-435B-98AA-020A9FE4A445}">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717A487F-99F2-4754-97D9-084DA9D830D0}" type="presOf" srcId="{87C49C8A-ABAB-4A60-8A4A-B61EFF936CE6}" destId="{C2B188FD-0B82-44D5-BD9D-AC2B34E9F0F9}" srcOrd="0" destOrd="0" presId="urn:microsoft.com/office/officeart/2005/8/layout/list1"/>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D984B8DA-E052-435B-98AA-020A9FE4A445}" srcId="{CC8BB641-DF9F-4F4B-A5BE-2A41F46500E3}" destId="{87C49C8A-ABAB-4A60-8A4A-B61EFF936CE6}" srcOrd="0" destOrd="0" parTransId="{716F8918-9EB2-4CC4-A902-ACF7292767AE}" sibTransId="{F82CB6F8-03F6-4D23-99C2-23F44047A97E}"/>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08"/>
          <a:ext cx="2880000" cy="43127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08"/>
        <a:ext cx="2880000" cy="431270"/>
      </dsp:txXfrm>
    </dsp:sp>
    <dsp:sp modelId="{ECEDCEBD-3A31-4A51-BD7F-B4B4DBD28F28}">
      <dsp:nvSpPr>
        <dsp:cNvPr id="0" name=""/>
        <dsp:cNvSpPr/>
      </dsp:nvSpPr>
      <dsp:spPr>
        <a:xfrm>
          <a:off x="2504917" y="455943"/>
          <a:ext cx="3118165"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Introduction </a:t>
          </a:r>
          <a:r>
            <a:rPr lang="ar-EG" sz="2000" b="1" kern="1200">
              <a:highlight>
                <a:srgbClr val="4472C4"/>
              </a:highlight>
            </a:rPr>
            <a:t>المقدمة</a:t>
          </a:r>
          <a:endParaRPr lang="en-US" sz="2000" b="1" kern="1200" dirty="0">
            <a:highlight>
              <a:srgbClr val="4472C4"/>
            </a:highlight>
          </a:endParaRPr>
        </a:p>
      </dsp:txBody>
      <dsp:txXfrm>
        <a:off x="2504917" y="455943"/>
        <a:ext cx="3118165" cy="431270"/>
      </dsp:txXfrm>
    </dsp:sp>
    <dsp:sp modelId="{94C58217-1473-4AC2-9620-3E1956789323}">
      <dsp:nvSpPr>
        <dsp:cNvPr id="0" name=""/>
        <dsp:cNvSpPr/>
      </dsp:nvSpPr>
      <dsp:spPr>
        <a:xfrm>
          <a:off x="2354000" y="908777"/>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908777"/>
        <a:ext cx="3420000" cy="431270"/>
      </dsp:txXfrm>
    </dsp:sp>
    <dsp:sp modelId="{DC2F4170-1528-49A9-80C9-4A2EF97C13DC}">
      <dsp:nvSpPr>
        <dsp:cNvPr id="0" name=""/>
        <dsp:cNvSpPr/>
      </dsp:nvSpPr>
      <dsp:spPr>
        <a:xfrm>
          <a:off x="2218999"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361612"/>
        <a:ext cx="3690000" cy="431270"/>
      </dsp:txXfrm>
    </dsp:sp>
    <dsp:sp modelId="{BCB0F75D-2B58-486A-940A-01B3002EF4CD}">
      <dsp:nvSpPr>
        <dsp:cNvPr id="0" name=""/>
        <dsp:cNvSpPr/>
      </dsp:nvSpPr>
      <dsp:spPr>
        <a:xfrm>
          <a:off x="2309000" y="1814446"/>
          <a:ext cx="351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446"/>
        <a:ext cx="3510000" cy="431270"/>
      </dsp:txXfrm>
    </dsp:sp>
    <dsp:sp modelId="{779C773A-F489-478E-B8A5-88BD6AF0D122}">
      <dsp:nvSpPr>
        <dsp:cNvPr id="0" name=""/>
        <dsp:cNvSpPr/>
      </dsp:nvSpPr>
      <dsp:spPr>
        <a:xfrm>
          <a:off x="2263999" y="2267280"/>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267280"/>
        <a:ext cx="3600000" cy="431270"/>
      </dsp:txXfrm>
    </dsp:sp>
    <dsp:sp modelId="{9E91EA2D-0534-43AA-AF0C-25FE01324703}">
      <dsp:nvSpPr>
        <dsp:cNvPr id="0" name=""/>
        <dsp:cNvSpPr/>
      </dsp:nvSpPr>
      <dsp:spPr>
        <a:xfrm>
          <a:off x="1318999" y="2720115"/>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720115"/>
        <a:ext cx="5490000" cy="431270"/>
      </dsp:txXfrm>
    </dsp:sp>
    <dsp:sp modelId="{8D074F2B-DC70-4168-BCBF-F02C4D223BC9}">
      <dsp:nvSpPr>
        <dsp:cNvPr id="0" name=""/>
        <dsp:cNvSpPr/>
      </dsp:nvSpPr>
      <dsp:spPr>
        <a:xfrm>
          <a:off x="2084000" y="3172949"/>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3172949"/>
        <a:ext cx="3960000" cy="431270"/>
      </dsp:txXfrm>
    </dsp:sp>
    <dsp:sp modelId="{F22E00D2-B6B8-46CD-A2A2-B3A50DEB31F5}">
      <dsp:nvSpPr>
        <dsp:cNvPr id="0" name=""/>
        <dsp:cNvSpPr/>
      </dsp:nvSpPr>
      <dsp:spPr>
        <a:xfrm>
          <a:off x="2489000" y="3625784"/>
          <a:ext cx="315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625784"/>
        <a:ext cx="3150000" cy="431270"/>
      </dsp:txXfrm>
    </dsp:sp>
    <dsp:sp modelId="{E37E68C4-5134-4C7C-8BFC-22743FBE0C96}">
      <dsp:nvSpPr>
        <dsp:cNvPr id="0" name=""/>
        <dsp:cNvSpPr/>
      </dsp:nvSpPr>
      <dsp:spPr>
        <a:xfrm>
          <a:off x="1498999" y="4078618"/>
          <a:ext cx="513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4078618"/>
        <a:ext cx="5130000" cy="431270"/>
      </dsp:txXfrm>
    </dsp:sp>
    <dsp:sp modelId="{8BD02728-92D7-4D25-B097-6175F5FB0A30}">
      <dsp:nvSpPr>
        <dsp:cNvPr id="0" name=""/>
        <dsp:cNvSpPr/>
      </dsp:nvSpPr>
      <dsp:spPr>
        <a:xfrm>
          <a:off x="283999" y="4531452"/>
          <a:ext cx="75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4531452"/>
        <a:ext cx="7560000" cy="431270"/>
      </dsp:txXfrm>
    </dsp:sp>
    <dsp:sp modelId="{494A3454-5139-458F-A913-63CDB206BCFD}">
      <dsp:nvSpPr>
        <dsp:cNvPr id="0" name=""/>
        <dsp:cNvSpPr/>
      </dsp:nvSpPr>
      <dsp:spPr>
        <a:xfrm>
          <a:off x="2826500" y="4984287"/>
          <a:ext cx="247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984287"/>
        <a:ext cx="247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2847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E77DBDE-F20F-4D98-9CD0-1AD1F7264C9B}">
      <dsp:nvSpPr>
        <dsp:cNvPr id="0" name=""/>
        <dsp:cNvSpPr/>
      </dsp:nvSpPr>
      <dsp:spPr>
        <a:xfrm>
          <a:off x="472282" y="17423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1: Introduction</a:t>
          </a:r>
        </a:p>
      </dsp:txBody>
      <dsp:txXfrm>
        <a:off x="506867" y="208824"/>
        <a:ext cx="6542781" cy="639310"/>
      </dsp:txXfrm>
    </dsp:sp>
    <dsp:sp modelId="{E5C667A4-194C-4AF3-8407-9B846B7597FE}">
      <dsp:nvSpPr>
        <dsp:cNvPr id="0" name=""/>
        <dsp:cNvSpPr/>
      </dsp:nvSpPr>
      <dsp:spPr>
        <a:xfrm>
          <a:off x="0" y="161711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09165A3-DDBA-4A85-BA29-B577951B44F4}">
      <dsp:nvSpPr>
        <dsp:cNvPr id="0" name=""/>
        <dsp:cNvSpPr/>
      </dsp:nvSpPr>
      <dsp:spPr>
        <a:xfrm>
          <a:off x="472282" y="126287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2: Literature Review</a:t>
          </a:r>
        </a:p>
      </dsp:txBody>
      <dsp:txXfrm>
        <a:off x="506867" y="1297464"/>
        <a:ext cx="6542781" cy="639310"/>
      </dsp:txXfrm>
    </dsp:sp>
    <dsp:sp modelId="{258B69DE-8558-462C-B368-04B2312623C0}">
      <dsp:nvSpPr>
        <dsp:cNvPr id="0" name=""/>
        <dsp:cNvSpPr/>
      </dsp:nvSpPr>
      <dsp:spPr>
        <a:xfrm>
          <a:off x="0" y="270575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030F09A-5696-49AD-B020-768E1CB79596}">
      <dsp:nvSpPr>
        <dsp:cNvPr id="0" name=""/>
        <dsp:cNvSpPr/>
      </dsp:nvSpPr>
      <dsp:spPr>
        <a:xfrm>
          <a:off x="472282" y="235151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3: Research Methodology</a:t>
          </a:r>
        </a:p>
      </dsp:txBody>
      <dsp:txXfrm>
        <a:off x="506867" y="2386104"/>
        <a:ext cx="6542781" cy="639310"/>
      </dsp:txXfrm>
    </dsp:sp>
    <dsp:sp modelId="{E10B3BF8-21BA-40DD-9CD8-25F91D7C2860}">
      <dsp:nvSpPr>
        <dsp:cNvPr id="0" name=""/>
        <dsp:cNvSpPr/>
      </dsp:nvSpPr>
      <dsp:spPr>
        <a:xfrm>
          <a:off x="0" y="379439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64C64A81-9ED5-42FB-A760-FF5EA3AC0775}">
      <dsp:nvSpPr>
        <dsp:cNvPr id="0" name=""/>
        <dsp:cNvSpPr/>
      </dsp:nvSpPr>
      <dsp:spPr>
        <a:xfrm>
          <a:off x="472282" y="344015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4: Statistical Analysis</a:t>
          </a:r>
        </a:p>
      </dsp:txBody>
      <dsp:txXfrm>
        <a:off x="506867" y="3474744"/>
        <a:ext cx="6542781" cy="639310"/>
      </dsp:txXfrm>
    </dsp:sp>
    <dsp:sp modelId="{C5595D95-1405-4D5B-BD57-0EB18EE499F1}">
      <dsp:nvSpPr>
        <dsp:cNvPr id="0" name=""/>
        <dsp:cNvSpPr/>
      </dsp:nvSpPr>
      <dsp:spPr>
        <a:xfrm>
          <a:off x="0" y="4883039"/>
          <a:ext cx="9445645" cy="604800"/>
        </a:xfrm>
        <a:prstGeom prst="rect">
          <a:avLst/>
        </a:prstGeom>
        <a:solidFill>
          <a:schemeClr val="bg1">
            <a:alpha val="90000"/>
          </a:schemeClr>
        </a:solidFill>
        <a:ln w="6350" cap="flat" cmpd="sng" algn="ctr">
          <a:solidFill>
            <a:schemeClr val="accent1">
              <a:lumMod val="7500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4A7112D-7D0E-486E-9625-A0851EC30B0D}">
      <dsp:nvSpPr>
        <dsp:cNvPr id="0" name=""/>
        <dsp:cNvSpPr/>
      </dsp:nvSpPr>
      <dsp:spPr>
        <a:xfrm>
          <a:off x="472282" y="452879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5: Findings` Discussion &amp; Conclusion`</a:t>
          </a:r>
        </a:p>
      </dsp:txBody>
      <dsp:txXfrm>
        <a:off x="506867" y="4563384"/>
        <a:ext cx="6542781" cy="639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451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745495" y="92771"/>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الأول: الإطار العام للدراسة</a:t>
          </a:r>
          <a:endParaRPr lang="en-US" sz="2500" kern="1200">
            <a:solidFill>
              <a:sysClr val="window" lastClr="FFFFFF"/>
            </a:solidFill>
            <a:latin typeface="Cambria"/>
            <a:ea typeface="+mn-ea"/>
            <a:cs typeface="+mn-cs"/>
          </a:endParaRPr>
        </a:p>
      </dsp:txBody>
      <dsp:txXfrm>
        <a:off x="2781521" y="128797"/>
        <a:ext cx="6371455" cy="665948"/>
      </dsp:txXfrm>
    </dsp:sp>
    <dsp:sp modelId="{4D695F22-9F97-4617-9D95-7C392FEEEB10}">
      <dsp:nvSpPr>
        <dsp:cNvPr id="0" name=""/>
        <dsp:cNvSpPr/>
      </dsp:nvSpPr>
      <dsp:spPr>
        <a:xfrm>
          <a:off x="0" y="1585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745495" y="1177162"/>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الثاني: الإطار النظري</a:t>
          </a:r>
          <a:endParaRPr lang="en-US" sz="2500" kern="1200">
            <a:solidFill>
              <a:sysClr val="window" lastClr="FFFFFF"/>
            </a:solidFill>
            <a:latin typeface="Cambria"/>
            <a:ea typeface="+mn-ea"/>
            <a:cs typeface="+mn-cs"/>
          </a:endParaRPr>
        </a:p>
      </dsp:txBody>
      <dsp:txXfrm>
        <a:off x="2781521" y="1213188"/>
        <a:ext cx="6371455" cy="665948"/>
      </dsp:txXfrm>
    </dsp:sp>
    <dsp:sp modelId="{B7EBC103-E7EE-4C8D-86AB-109EADA6D6D2}">
      <dsp:nvSpPr>
        <dsp:cNvPr id="0" name=""/>
        <dsp:cNvSpPr/>
      </dsp:nvSpPr>
      <dsp:spPr>
        <a:xfrm>
          <a:off x="0" y="2719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761475" y="2331007"/>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الثالث: منهجية البحث</a:t>
          </a:r>
          <a:endParaRPr lang="en-US" sz="2500" kern="1200">
            <a:solidFill>
              <a:sysClr val="window" lastClr="FFFFFF"/>
            </a:solidFill>
            <a:latin typeface="Cambria"/>
            <a:ea typeface="+mn-ea"/>
            <a:cs typeface="+mn-cs"/>
          </a:endParaRPr>
        </a:p>
      </dsp:txBody>
      <dsp:txXfrm>
        <a:off x="2797501" y="2367033"/>
        <a:ext cx="6371455" cy="665948"/>
      </dsp:txXfrm>
    </dsp:sp>
    <dsp:sp modelId="{EF080955-7DDF-4BA4-BB28-61A8170F0555}">
      <dsp:nvSpPr>
        <dsp:cNvPr id="0" name=""/>
        <dsp:cNvSpPr/>
      </dsp:nvSpPr>
      <dsp:spPr>
        <a:xfrm>
          <a:off x="0" y="3853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761503" y="3467841"/>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الرايع: التحليل الاحصائي</a:t>
          </a:r>
          <a:endParaRPr lang="en-US" sz="2500" kern="1200">
            <a:solidFill>
              <a:sysClr val="window" lastClr="FFFFFF"/>
            </a:solidFill>
            <a:latin typeface="Cambria"/>
            <a:ea typeface="+mn-ea"/>
            <a:cs typeface="+mn-cs"/>
          </a:endParaRPr>
        </a:p>
      </dsp:txBody>
      <dsp:txXfrm>
        <a:off x="2797529" y="3503867"/>
        <a:ext cx="6371455" cy="665948"/>
      </dsp:txXfrm>
    </dsp:sp>
    <dsp:sp modelId="{C2B188FD-0B82-44D5-BD9D-AC2B34E9F0F9}">
      <dsp:nvSpPr>
        <dsp:cNvPr id="0" name=""/>
        <dsp:cNvSpPr/>
      </dsp:nvSpPr>
      <dsp:spPr>
        <a:xfrm>
          <a:off x="0" y="4987852"/>
          <a:ext cx="9205011" cy="630000"/>
        </a:xfrm>
        <a:prstGeom prst="rect">
          <a:avLst/>
        </a:prstGeom>
        <a:solidFill>
          <a:schemeClr val="bg1">
            <a:alpha val="90000"/>
          </a:scheme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4411" tIns="520700" rIns="714411" bIns="177800" numCol="1" spcCol="1270" anchor="t" anchorCtr="0">
          <a:noAutofit/>
        </a:bodyPr>
        <a:lstStyle/>
        <a:p>
          <a:pPr marL="228600" lvl="1" indent="-228600" algn="l" defTabSz="1111250">
            <a:lnSpc>
              <a:spcPct val="90000"/>
            </a:lnSpc>
            <a:spcBef>
              <a:spcPct val="0"/>
            </a:spcBef>
            <a:spcAft>
              <a:spcPct val="15000"/>
            </a:spcAft>
            <a:buChar char="•"/>
          </a:pPr>
          <a:endParaRPr lang="en-US" sz="2500" kern="1200" dirty="0"/>
        </a:p>
      </dsp:txBody>
      <dsp:txXfrm>
        <a:off x="0" y="4987852"/>
        <a:ext cx="9205011" cy="630000"/>
      </dsp:txXfrm>
    </dsp:sp>
    <dsp:sp modelId="{D76C4AA0-6959-41CB-9745-0A8913885A29}">
      <dsp:nvSpPr>
        <dsp:cNvPr id="0" name=""/>
        <dsp:cNvSpPr/>
      </dsp:nvSpPr>
      <dsp:spPr>
        <a:xfrm>
          <a:off x="2761503" y="4669877"/>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الخامس: مناقشة النتائج والخاتمة</a:t>
          </a:r>
          <a:endParaRPr lang="en-US" sz="2500" kern="1200">
            <a:solidFill>
              <a:sysClr val="window" lastClr="FFFFFF"/>
            </a:solidFill>
            <a:latin typeface="Cambria"/>
            <a:ea typeface="+mn-ea"/>
            <a:cs typeface="+mn-cs"/>
          </a:endParaRPr>
        </a:p>
      </dsp:txBody>
      <dsp:txXfrm>
        <a:off x="2797529" y="4705903"/>
        <a:ext cx="6371455" cy="665948"/>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99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1541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06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688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03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200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808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00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8276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5268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262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5314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0094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07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166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8" r:id="rId14"/>
    <p:sldLayoutId id="21474837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03.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8.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87.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1.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4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1.xml"/></Relationships>
</file>

<file path=ppt/slides/_rels/slide4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1.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2.xml"/></Relationships>
</file>

<file path=ppt/slides/_rels/slide4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2.xml"/></Relationships>
</file>

<file path=ppt/slides/_rels/slide5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16.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16.xml"/></Relationships>
</file>

<file path=ppt/slides/_rels/slide5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03.xml"/></Relationships>
</file>

<file path=ppt/slides/_rels/slide5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28.xml"/><Relationship Id="rId1" Type="http://schemas.openxmlformats.org/officeDocument/2006/relationships/slideLayout" Target="../slideLayouts/slideLayout10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03.xml"/></Relationships>
</file>

<file path=ppt/slides/_rels/slide5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30.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5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8.xml"/></Relationships>
</file>

<file path=ppt/slides/_rels/slide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9015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lvl="0" algn="ctr">
              <a:defRPr/>
            </a:pPr>
            <a:r>
              <a:rPr lang="en-US" sz="2000" dirty="0">
                <a:solidFill>
                  <a:srgbClr val="2D3956"/>
                </a:solidFill>
                <a:latin typeface="Times New Roman" panose="02020603050405020304" pitchFamily="18" charset="0"/>
                <a:cs typeface="Times New Roman" panose="02020603050405020304" pitchFamily="18" charset="0"/>
              </a:rPr>
              <a:t>Overview for final project 1</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4915861"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915861" y="2705511"/>
            <a:ext cx="4867138" cy="4093428"/>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Research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Characteristics of Scientific Research..</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Variables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Title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Table of contents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Introduction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Problem</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 Research Question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Significance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Questions </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DF4E5505-B378-466F-A7CC-E84C0F17DDD8}"/>
              </a:ext>
            </a:extLst>
          </p:cNvPr>
          <p:cNvSpPr/>
          <p:nvPr/>
        </p:nvSpPr>
        <p:spPr>
          <a:xfrm>
            <a:off x="9314397" y="2682148"/>
            <a:ext cx="2877603" cy="2862322"/>
          </a:xfrm>
          <a:prstGeom prst="rect">
            <a:avLst/>
          </a:prstGeom>
          <a:solidFill>
            <a:schemeClr val="bg1"/>
          </a:solidFill>
        </p:spPr>
        <p:txBody>
          <a:bodyPr wrap="square">
            <a:spAutoFit/>
          </a:bodyPr>
          <a:lstStyle/>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Objectives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Hypotheses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Model</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Methodology</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Suggested Project Structure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Literature Review </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APA Reference Style</a:t>
            </a:r>
          </a:p>
        </p:txBody>
      </p:sp>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41589" cy="530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07815488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31211" y="1704091"/>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33769" cy="646331"/>
          </a:xfrm>
          <a:prstGeom prst="rect">
            <a:avLst/>
          </a:prstGeom>
        </p:spPr>
        <p:txBody>
          <a:bodyPr wrap="none">
            <a:spAutoFit/>
          </a:bodyPr>
          <a:lstStyle/>
          <a:p>
            <a:pPr lvl="0"/>
            <a:r>
              <a:rPr lang="en-US" sz="3600" b="1" dirty="0">
                <a:solidFill>
                  <a:srgbClr val="000000"/>
                </a:solidFill>
                <a:latin typeface="Times New Roman" panose="02020603050405020304" pitchFamily="18" charset="0"/>
                <a:cs typeface="Times New Roman" panose="02020603050405020304" pitchFamily="18" charset="0"/>
              </a:rPr>
              <a:t>Scientific Research</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38EA13F5-42AE-42D8-8B2A-BBF2B848B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6BBD532-26CD-4FD8-BB13-6DA7C133AA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11772" cy="53311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Characteristics of 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13357814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Purposiveness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Rigor</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Testability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Replicability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Precision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Objectivity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Generalizability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Parsimony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Characteristics of Scientific Research..</a:t>
            </a:r>
          </a:p>
        </p:txBody>
      </p:sp>
      <p:pic>
        <p:nvPicPr>
          <p:cNvPr id="10" name="Graphic 21">
            <a:extLst>
              <a:ext uri="{FF2B5EF4-FFF2-40B4-BE49-F238E27FC236}">
                <a16:creationId xmlns:a16="http://schemas.microsoft.com/office/drawing/2014/main" id="{3EB7B9A8-45A9-4532-B3DA-81DA80119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8946D5D-D5CD-45A3-8F9B-8B6B78235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9715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37671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310555" cy="53211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Proposal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9332743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79861102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81955" cy="534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variables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28848144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Research variables are characteristics or attributes that can be measured and analyzed in a research study.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متغيرات البحث هي خصائص أو سمات يمكن قياسها وتحليلها في دراسة بحثية.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They are the key elements that researchers manipulate, measure, or observe to understand their relationship with other variables.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وهي العناصر الأساسية التي يتلاعب بها الباحثون أو يقيسونها أو يلاحظونها لفهم علاقتها بالمتغيرات الأخرى.</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In management research, variables can be classified into four main types: independent variables, dependent variables, mediating variables and moderating variables.</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Calibri"/>
                <a:ea typeface="+mn-ea"/>
                <a:cs typeface="+mn-cs"/>
              </a:rPr>
              <a:t>Research variables </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36765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495625" y="629166"/>
            <a:ext cx="753340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Independent &amp; 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24050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29118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1510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81955" cy="5460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well-chosen research title not only captures the attention of readers but also provides a framework for the entire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09846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3037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Availability of previous studies</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توفر الدراسات السابقة </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highlight>
                <a:srgbClr val="00FF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Measurable </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القابلية للقياس</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92937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2381" cy="5291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Table of Contents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73945313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Click on "References" tab</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 "Table of Contents"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Choose a style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Update table if needed</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BFF8CBC-4AFB-4B50-AFD1-B0E90FE56F35}"/>
              </a:ext>
            </a:extLst>
          </p:cNvPr>
          <p:cNvSpPr/>
          <p:nvPr/>
        </p:nvSpPr>
        <p:spPr>
          <a:xfrm>
            <a:off x="3439589" y="609720"/>
            <a:ext cx="593938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Creating a Table of Contents in Word</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0917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22320" cy="535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81955" cy="5360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91894" cy="5360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a:solidFill>
            <a:schemeClr val="bg1"/>
          </a:solidFill>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02442" cy="5291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When writing the research significance section of a research paper, it is essential to address both theoretical and empirical significance.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عند كتابة قسم أهمية البحث، من الضروري معالجة الأهمية النظرية واتطبيقية/ العملية.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592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theoretical significance of a research study refers to its contribution to existing knowledge and theories.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gaps in current understanding and proposing new concepts or frameworks.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الأهمية النظرية للدراسة البحثية إلى مساهمتها في المعرفة والنظريات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الفجوات في الفهم الحالي واقتراح مفاهيم أو أطر عمل جديدة.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98930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significance section, you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1" u="sng"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Clearly articulate the theoretical foundation of your study.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Identify the gap or problem in existing literature.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research will address this gap or problem.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the potential implications of your findings on theory development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1"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قسم أهمية البحث، يجب عليك: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توضيح الأساس النظري لدراستك بوضوح.</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تحديد الفجوة أو المشكلة في الأدبيات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اشرح كيف سيعالج بحثك هذه الفجوة أو المشكلة.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ناقش الآثار المحتملة لنتائجك على تطوير النظرية.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57851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empirical significance of a research study pertains to its practical implications and potential impact on real-world project management practices.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value of your research findings for practitioners and decision-makers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تتعلق الأهمية العملية/التطبيقية للدراسة البحثية بآثارها العملية وتأثيرها المحتمل على ممارسات إدارة المشاريع في العالم الحقيقي.</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قيمة نتائج بحثك للممارسين وصناع القرار.</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059227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significant section, you should:</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study's findings can inform decision-making in project management.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اشرح كيف يمكن لنتائج دراستك أن تفيد عملية صنع القرار في إدارة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potential applications of your research in improving project outcomes.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ناقش التطبيقات المحتملة لبحثك في تحسين نتائج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Highlight the benefits and impacts your research can have on project management practices.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سلط الضوء على الفوائد والتأثيرات التي يمكن أن تحدثها أبحاثك على ممارسات إدارة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Emphasize the relevance of your research in addressing current challenges or issues faced by project managers.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أكد على أهمية بحثك في معالجة التحديات أو المشكلات الحالية التي يواجهها مديرو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46947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42198" cy="5360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559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72016" cy="5460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53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objectives are clear, concise statements that articulate the purpose of a research study.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outline the specific questions that the researcher intends to answer or the specific problems they aim to solve through their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These objectives provide a roadmap for the study, guiding the researcher in collecting and analyzing data to achieve their research goals.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72016" cy="53708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5555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4979505" cy="54755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5058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71407" cy="52814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525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531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Steps for creating a conceptual model:</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key elements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Start by identifying the main components or variables that are relevant to your topic or theory. </a:t>
            </a: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a:t>
            </a: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Determine the relationships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5250664"/>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5298902"/>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21711" cy="534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Methodology</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58223243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4"/>
            <a:ext cx="11569649" cy="5490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#1 – Research Philosophy (e.g., interpretivist, positivist, etc.)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#2 – Research Type/Logic (inductive or deductive)</a:t>
            </a:r>
            <a:endPar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#3 – Research Approach (qualitative, quantitative or mixed)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#4 – Research Strategy/ Design (Research Methods)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#5 – Time Horizon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#6 – Data Collection Method (Techniques &amp; Tools)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Methodology</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4"/>
            <a:ext cx="10412952" cy="5038525"/>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8978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61468" cy="534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Suggested 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043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Suggested 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ext uri="{D42A27DB-BD31-4B8C-83A1-F6EECF244321}">
                <p14:modId xmlns:p14="http://schemas.microsoft.com/office/powerpoint/2010/main" val="461955130"/>
              </p:ext>
            </p:extLst>
          </p:nvPr>
        </p:nvGraphicFramePr>
        <p:xfrm>
          <a:off x="2322285" y="1136132"/>
          <a:ext cx="9445645" cy="56620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هيكل المشروع المقترح:</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ext uri="{D42A27DB-BD31-4B8C-83A1-F6EECF244321}">
                <p14:modId xmlns:p14="http://schemas.microsoft.com/office/powerpoint/2010/main" val="3873555663"/>
              </p:ext>
            </p:extLst>
          </p:nvPr>
        </p:nvGraphicFramePr>
        <p:xfrm>
          <a:off x="2433711" y="1051787"/>
          <a:ext cx="9205011" cy="57007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71407" cy="54031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31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literature review is a critical analysis of existing research and scholarly articles on a particular topic.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مراجعة الأدبيات هي تحليل نقدي للأبحاث والمقالات العلمية الموجودة حول موضوع معين.</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Literature Review</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95233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47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928468"/>
            <a:ext cx="9200271" cy="5929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72197"/>
            <a:ext cx="9214340" cy="598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717997"/>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80737" cy="5460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7" y="2186076"/>
            <a:ext cx="11330444" cy="4614800"/>
          </a:xfrm>
          <a:solidFill>
            <a:schemeClr val="bg1"/>
          </a:solidFill>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510264A-E85E-4A46-9135-1BA05FA2A7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DE27D9E-AF76-467F-90C7-00A12F9952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EF267D1-C80C-4425-992E-B968A8D948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2993</TotalTime>
  <Words>2515</Words>
  <Application>Microsoft Office PowerPoint</Application>
  <PresentationFormat>Widescreen</PresentationFormat>
  <Paragraphs>465</Paragraphs>
  <Slides>66</Slides>
  <Notes>34</Notes>
  <HiddenSlides>0</HiddenSlides>
  <MMClips>0</MMClips>
  <ScaleCrop>false</ScaleCrop>
  <HeadingPairs>
    <vt:vector size="6" baseType="variant">
      <vt:variant>
        <vt:lpstr>Fonts Used</vt:lpstr>
      </vt:variant>
      <vt:variant>
        <vt:i4>8</vt:i4>
      </vt:variant>
      <vt:variant>
        <vt:lpstr>Theme</vt:lpstr>
      </vt:variant>
      <vt:variant>
        <vt:i4>8</vt:i4>
      </vt:variant>
      <vt:variant>
        <vt:lpstr>Slide Titles</vt:lpstr>
      </vt:variant>
      <vt:variant>
        <vt:i4>66</vt:i4>
      </vt:variant>
    </vt:vector>
  </HeadingPairs>
  <TitlesOfParts>
    <vt:vector size="82" baseType="lpstr">
      <vt:lpstr>Arial</vt:lpstr>
      <vt:lpstr>Arvo</vt:lpstr>
      <vt:lpstr>Calibri</vt:lpstr>
      <vt:lpstr>Calibri Light</vt:lpstr>
      <vt:lpstr>Cambria</vt:lpstr>
      <vt:lpstr>Tajawal ExtraBold</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385</cp:revision>
  <dcterms:created xsi:type="dcterms:W3CDTF">2023-04-29T09:08:23Z</dcterms:created>
  <dcterms:modified xsi:type="dcterms:W3CDTF">2026-08-28T16:32:35Z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