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480" r:id="rId2"/>
    <p:sldId id="303" r:id="rId3"/>
    <p:sldId id="313" r:id="rId4"/>
    <p:sldId id="481" r:id="rId5"/>
    <p:sldId id="489" r:id="rId6"/>
    <p:sldId id="488" r:id="rId7"/>
    <p:sldId id="487" r:id="rId8"/>
    <p:sldId id="486" r:id="rId9"/>
    <p:sldId id="485" r:id="rId10"/>
    <p:sldId id="484" r:id="rId11"/>
    <p:sldId id="483" r:id="rId12"/>
    <p:sldId id="497" r:id="rId13"/>
    <p:sldId id="496" r:id="rId14"/>
    <p:sldId id="495" r:id="rId15"/>
    <p:sldId id="494" r:id="rId16"/>
    <p:sldId id="498" r:id="rId17"/>
    <p:sldId id="493" r:id="rId18"/>
    <p:sldId id="499" r:id="rId19"/>
    <p:sldId id="502" r:id="rId20"/>
    <p:sldId id="501" r:id="rId21"/>
    <p:sldId id="500" r:id="rId22"/>
    <p:sldId id="492" r:id="rId23"/>
    <p:sldId id="491" r:id="rId24"/>
    <p:sldId id="490" r:id="rId25"/>
    <p:sldId id="482" r:id="rId26"/>
    <p:sldId id="507" r:id="rId27"/>
    <p:sldId id="506" r:id="rId28"/>
    <p:sldId id="505" r:id="rId29"/>
    <p:sldId id="504" r:id="rId30"/>
    <p:sldId id="513" r:id="rId31"/>
    <p:sldId id="514" r:id="rId32"/>
    <p:sldId id="512" r:id="rId33"/>
    <p:sldId id="510" r:id="rId34"/>
    <p:sldId id="503" r:id="rId35"/>
    <p:sldId id="509" r:id="rId36"/>
    <p:sldId id="508" r:id="rId37"/>
    <p:sldId id="517" r:id="rId38"/>
    <p:sldId id="516" r:id="rId39"/>
    <p:sldId id="515" r:id="rId40"/>
    <p:sldId id="518" r:id="rId41"/>
    <p:sldId id="519"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6474F"/>
    <a:srgbClr val="FDE300"/>
    <a:srgbClr val="0065B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40" autoAdjust="0"/>
    <p:restoredTop sz="94604" autoAdjust="0"/>
  </p:normalViewPr>
  <p:slideViewPr>
    <p:cSldViewPr snapToGrid="0">
      <p:cViewPr varScale="1">
        <p:scale>
          <a:sx n="106" d="100"/>
          <a:sy n="106" d="100"/>
        </p:scale>
        <p:origin x="474"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6D11EDF-787B-472D-A6C8-42601B225FA7}" type="datetimeFigureOut">
              <a:rPr lang="en-GB" smtClean="0"/>
              <a:t>29/07/2026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C2C3BF1-ED60-4D10-BF29-E5162CB20AD3}" type="slidenum">
              <a:rPr lang="en-GB" smtClean="0"/>
              <a:t>‹#›</a:t>
            </a:fld>
            <a:endParaRPr lang="en-GB"/>
          </a:p>
        </p:txBody>
      </p:sp>
    </p:spTree>
    <p:extLst>
      <p:ext uri="{BB962C8B-B14F-4D97-AF65-F5344CB8AC3E}">
        <p14:creationId xmlns:p14="http://schemas.microsoft.com/office/powerpoint/2010/main" val="8610296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B1B4B6-DFF7-1058-42F2-D007FB63892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A13786A-A9AA-5174-FF49-FDFD4C3A8CEB}"/>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827C5736-2DE8-2816-1B9D-D648E0A45D2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393CEE3-1A8A-7104-15F4-DC32627C167C}"/>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7914828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6461CE-FB45-7BEC-736F-C77673AE23A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9691561-5EC5-20AB-3659-249CEB1BCF01}"/>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D7429B1C-4F0A-7A1C-1EB8-CF2552296ED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A62ECC6-C6D9-39D6-9875-31898FD4E5D5}"/>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9620152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85A930-251F-6FF5-8414-E46615B1FB7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007A4CD-AE6D-F859-22A0-16034C548964}"/>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ECBF7E6C-1246-1561-3813-66726EF0F3C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E675D1F-9F98-B52D-8847-5B1443F60522}"/>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82056099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827915-B949-B11A-20A4-F7094812B8F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5C96104-F0B7-522F-1B81-51B4B853D972}"/>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C9E6A1D6-C19B-8423-8E84-5A75C36A612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F41DD8D-20A4-AE1F-C0EB-383AD77CADE0}"/>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4610350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026C0E-4591-5BD1-2968-B094048E4E3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699D689-5883-A463-E68D-CDF941739BF5}"/>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DB721800-4237-4914-CE31-5D74775363E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B49F2EB-8375-F4CF-60EB-70F6DA99F546}"/>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5247851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58A9EC-57A4-CA72-E9B5-B6FE225103B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3F1CBF-DC59-C39D-2CE1-9FDD5C319B9E}"/>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DCA96C2B-5745-8529-7ED6-78E7EAF88D2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C112880-455F-5472-46D2-1BD3AF0E7439}"/>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70245383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127602-0764-D6C8-3BF7-8985FFBAD54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B435B0F-4292-A703-A47D-4ABB013853EE}"/>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3265E0D2-EF78-015A-E44A-D361C17DDA2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82371C0-A4A6-BFCB-830E-EABEF22B95AF}"/>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4456874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82CBD1-A913-4C91-A3D9-85E1C9DCBA5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6BAA6FC-CC71-4654-02B9-2AD151A128E3}"/>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FB072DFF-3FE5-8A92-1298-5B7F7F0D818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E371E17-1933-7766-9280-9158AAC269F5}"/>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41750975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6DC30E-6A76-8A5C-0938-FCF96A59226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FA397F4-4C92-FFD9-1036-27D65E6B790F}"/>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90A0EB8F-D99F-F55A-BE93-D79D0AFD665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AC29CE5-1C4F-24FF-7655-9DDA3C2F236E}"/>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06598267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12888A-9C47-B81B-7B79-8CDE72568DF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7B51881-D37E-674D-6D6D-BFE213EA6594}"/>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F4340FF9-2FEB-20AC-EE35-05E2473CF27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BDC9E38-D8CB-12BB-4B04-1A1BF4AB520D}"/>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08241824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1DA683-BA54-0B3A-5A83-5AC3D00E430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FD65AC2-4F73-2C3D-092F-BCC97B2151CB}"/>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16A5C24B-D9B3-1D2D-62F5-413DF716A8D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6258672-9A2F-E8B2-33BB-99087DEAC3D8}"/>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99219493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62D0F5-7CF7-828D-0CC8-D81403889DC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EBC8CA2-1D98-29AC-BF7D-C426EE8A27B1}"/>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A886B3EE-57A2-C5B6-C0F7-2D53A52CAA5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CCFC0A7-3104-66A4-D6E5-A2A8A168AF75}"/>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40671700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49932E-B10A-9F7D-16D5-88B4AAC7BA0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EE03F13-A416-F771-0C54-219511AC2BAE}"/>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A4AF99CB-ED15-5610-DFF0-423F5582950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C1DE5B5-831E-1021-A7EB-2C39556161C6}"/>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410879238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28A3E0-CA9B-7F48-F5BD-6A97C93AB9F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D0123B9-5792-587C-BDF1-4943C221F0B7}"/>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D48D72B1-BDEA-C2F9-0DC3-4EDBF4FBA92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BD3A64C-30DC-9396-B19D-8BAE04259C08}"/>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58650854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2D7B7F-9FF9-9B64-08A7-72D0E5AF70E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6884480-DBBB-1ED4-7C07-46801CEB18EE}"/>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B81BA7F4-177A-3EB0-127B-48C66D9554C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D73816E-4858-2885-3E58-60F04A27F3A5}"/>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7545430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338298-21A3-6DB3-DA0F-4CB413406B7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2DDBD86-E714-96D1-3EC0-B1B887F30516}"/>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15CD1097-F0C3-294E-F183-9C06FA18632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6AB4640-A787-1179-DEFE-9860DA0BDD33}"/>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41514841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F78EC3-4B9F-3A1C-9384-603C1F8F3B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7802C79-F57E-60C4-C210-9356887C53E5}"/>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BA2E4941-773D-ED43-1A80-49B365528EA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585743C-6D66-5FD4-B612-67E9FA4D6C70}"/>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23697121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CFFCE4-D1C5-0704-DF0E-E323268C532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05FEDD1-9104-EA8C-C3F8-29B26C6276FA}"/>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42BE1CB1-01F2-342E-CFA6-6BC616CFABB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7675D27-792A-A41C-0E8A-100386CAD73B}"/>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2311779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C4A50E-DD78-AA3A-1786-23077F9E388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46740F1-D228-3877-824B-6AC85A85976B}"/>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D03DDF95-043B-DBAD-EF4A-760AE854A45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76980BB-4792-4232-253E-8C644405C768}"/>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80753806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59AC99-E216-43F9-7F02-3E2F96E1182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A5C71BC-461C-7A0A-E211-88BEDF1F17DB}"/>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8F27DA77-38EA-0A84-A999-4191B1AC11C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F308B00-6A70-38D2-8BE1-1759D68D396C}"/>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79491780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C3B82B-723D-3805-64D9-88803C03B7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B51E6BD-B8A5-9480-3AB1-291874FBF804}"/>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8A42B816-DAF8-A31D-8CDA-384E0E8314E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4412074-262A-F211-0C20-12C7384904D0}"/>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4476434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1410AE-7F06-7564-9B59-51AC813F8D3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20B83D7-F83A-80D0-A47E-327267D73E29}"/>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196CC433-EC3B-43A1-6403-77583CD4046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BC0A957-4E85-CCA4-20B6-A5E904E2D1FE}"/>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93573561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70587D-F162-0B56-60C3-74A763A02C0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3030081-4CCC-2C1B-470E-6EB41666CBCF}"/>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980C1EA6-2EBB-84C8-A09B-2B79A03F1FB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981D5C0-83E9-916D-52A7-B6534C886C29}"/>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421996547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FBE1A0-8C3F-5A55-B77E-225998A7E32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A8CEE9F-8E12-EC5B-CD80-3262C5A32CBC}"/>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CDB289CE-A805-B6AB-F40E-359FDAE095D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EBDD672-0782-05D4-9BCE-018855398359}"/>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9584218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3E381F-5795-86C0-3653-619A392E52D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6D77D8D-5F73-499E-C927-6C3C2B91D690}"/>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41BBC334-7045-751A-6003-E36F80111C5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8CE1EF8-6C50-46FB-58E0-2183C85D2C8E}"/>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53138087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20CC59-1B5C-1EE4-B24F-5631CDC423B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628E7F3-D0E6-85AC-8D82-BF980D22410D}"/>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C901EAEC-BD26-D826-5BB0-4B0429175AC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765E493-BAE5-C67C-C65B-39E5565F642C}"/>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39162748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89444C-7E44-857F-94A8-1CFF386C305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149D428-E38F-D720-FD82-D2EB5D743A7E}"/>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5EEFF41D-454F-E3AE-F022-85A3715C270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C776552-307A-8D91-9BD1-921D387AEF88}"/>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97834413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B918EC-4A8A-CCAB-296F-1202BC35570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AA52835-DF16-BAE5-25D8-EBE75E7CF669}"/>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5550CF5C-FD13-E389-B077-D305629AAE7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24D76E2-B41B-41E6-C9B1-DD0E6A37238C}"/>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78734254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B37BCF-6803-D828-A131-98C1AC84F41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BE71AD-E492-5310-14C5-286B714CAD71}"/>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1A67E1AA-E4CE-8AE2-0EA8-F239FB6CA97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46E4485-5ECA-8252-F573-63DC06405AA6}"/>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0678867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D0FA6C-AB42-DE31-FAF5-348F3FEA435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474CCD-5979-F3FB-80AF-19D9850AB398}"/>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0647F9EA-17D2-0F3D-D1B2-A3D35F92EDB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39B3462-31C2-9EE5-9AE0-34631446729E}"/>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54188257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254D83-07AF-9DAB-9CF5-8777673DE61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571F767-BF2C-2F88-C165-ED0433F2C0F2}"/>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1878435F-AEDE-17AC-017C-B0A2415AED6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866F949-1FDD-2374-0D48-016AB5D4C5E1}"/>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04163833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3904D3-D4D1-EA2C-13A1-F726ADF740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A6D87D-4C26-0563-EE47-FE0156324C78}"/>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6B1D4C3F-920F-5CC3-AE30-C47D2B7EBE2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C4EB114-549C-691A-F262-60D268691E28}"/>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52523190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6F3DCF-8065-63BE-11EE-8C7C7C78AE2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31B6FE4-AFDF-FCDC-3B8F-39757BF097BA}"/>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51EEE928-DC27-9852-4D3E-ABF7C44F7E4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FE06922-7E4A-84CE-15BF-FE87E02567CB}"/>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11577444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7DC35D-E31B-BB4C-4345-2B2E71747E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D2E5A40-7D57-BE1B-09BF-F2A1295291D0}"/>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170875F7-E6B9-0DE1-1E07-89C3C83C740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5EC2A15-FE83-D89A-F014-35E22AE89BFE}"/>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36696934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B868BC-A252-F712-98C5-E8CE3EDFAF1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41C1204-E76F-52E2-6C09-FBDC94483EE5}"/>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41D5E785-C58B-C09F-206F-B6DE328166D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6C6874E-E513-FFE8-210D-B5597F459799}"/>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85087475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0DC228-F9BF-E738-C6C6-A6086301C14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6A5D73D-8E72-62CA-2E71-2A6C82855A72}"/>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51C1C278-97F3-2834-0C5C-B4E2C7CD514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8605DEB-86B3-1840-5D88-C02C875E7B8C}"/>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97573724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30B4B5-D3E8-7F51-C8C7-97CE39916AA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AB080FC-A446-8312-AB12-FB401B614AA1}"/>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3CC73DB2-6EA0-AE4C-62C6-89F55BC863F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0DE85B0-F64E-4E80-157A-4D992D52E9A0}"/>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53349701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589661-4DE2-CE27-D86B-2E0F760ADF8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E78DD9F-2F4F-01E0-C69C-5A3F4B44D63F}"/>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ACF9CA0D-1508-5D7F-C117-67781468B65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7F078E8-9A92-AAFF-DBD9-72387469A98B}"/>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2338278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00F313-211E-5305-770C-F3FA454C739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D907B00-2C59-DFD0-0E40-A3BE4BFFE3E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E434527-1502-6387-F5EE-80303461B576}"/>
              </a:ext>
            </a:extLst>
          </p:cNvPr>
          <p:cNvSpPr>
            <a:spLocks noGrp="1"/>
          </p:cNvSpPr>
          <p:nvPr>
            <p:ph type="dt" sz="half" idx="10"/>
          </p:nvPr>
        </p:nvSpPr>
        <p:spPr/>
        <p:txBody>
          <a:bodyPr/>
          <a:lstStyle/>
          <a:p>
            <a:fld id="{12DE913A-AD9C-4BC6-8A3F-BCF96A92E80F}" type="datetimeFigureOut">
              <a:rPr lang="en-GB" smtClean="0"/>
              <a:t>29/07/2026</a:t>
            </a:fld>
            <a:endParaRPr lang="en-GB"/>
          </a:p>
        </p:txBody>
      </p:sp>
      <p:sp>
        <p:nvSpPr>
          <p:cNvPr id="5" name="Footer Placeholder 4">
            <a:extLst>
              <a:ext uri="{FF2B5EF4-FFF2-40B4-BE49-F238E27FC236}">
                <a16:creationId xmlns:a16="http://schemas.microsoft.com/office/drawing/2014/main" id="{57A10B1C-F7F0-EE5D-0810-AF9F3C87116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07FFAA3-1941-255F-DAAC-CB2FB246F996}"/>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18356838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7DF06C-2633-2651-8C82-CAACAB5999F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E6D95FB-1C71-5986-6605-7E3A20F3805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A70D073-5B63-D27E-EDE6-0C96E3F84EFF}"/>
              </a:ext>
            </a:extLst>
          </p:cNvPr>
          <p:cNvSpPr>
            <a:spLocks noGrp="1"/>
          </p:cNvSpPr>
          <p:nvPr>
            <p:ph type="dt" sz="half" idx="10"/>
          </p:nvPr>
        </p:nvSpPr>
        <p:spPr/>
        <p:txBody>
          <a:bodyPr/>
          <a:lstStyle/>
          <a:p>
            <a:fld id="{12DE913A-AD9C-4BC6-8A3F-BCF96A92E80F}" type="datetimeFigureOut">
              <a:rPr lang="en-GB" smtClean="0"/>
              <a:t>29/07/2026</a:t>
            </a:fld>
            <a:endParaRPr lang="en-GB"/>
          </a:p>
        </p:txBody>
      </p:sp>
      <p:sp>
        <p:nvSpPr>
          <p:cNvPr id="5" name="Footer Placeholder 4">
            <a:extLst>
              <a:ext uri="{FF2B5EF4-FFF2-40B4-BE49-F238E27FC236}">
                <a16:creationId xmlns:a16="http://schemas.microsoft.com/office/drawing/2014/main" id="{3AA2333B-B745-2FE7-520D-5CC3A8E743D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AFE154B-2853-2D88-B761-12D236A43727}"/>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4001002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BBB285-A8EA-0F9E-ECD0-349B64C917B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FB78FBA-863E-954A-A901-ED5C7B4CC8A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00E6820-5D2E-CB93-7C60-76FFEB677B8B}"/>
              </a:ext>
            </a:extLst>
          </p:cNvPr>
          <p:cNvSpPr>
            <a:spLocks noGrp="1"/>
          </p:cNvSpPr>
          <p:nvPr>
            <p:ph type="dt" sz="half" idx="10"/>
          </p:nvPr>
        </p:nvSpPr>
        <p:spPr/>
        <p:txBody>
          <a:bodyPr/>
          <a:lstStyle/>
          <a:p>
            <a:fld id="{12DE913A-AD9C-4BC6-8A3F-BCF96A92E80F}" type="datetimeFigureOut">
              <a:rPr lang="en-GB" smtClean="0"/>
              <a:t>29/07/2026</a:t>
            </a:fld>
            <a:endParaRPr lang="en-GB"/>
          </a:p>
        </p:txBody>
      </p:sp>
      <p:sp>
        <p:nvSpPr>
          <p:cNvPr id="5" name="Footer Placeholder 4">
            <a:extLst>
              <a:ext uri="{FF2B5EF4-FFF2-40B4-BE49-F238E27FC236}">
                <a16:creationId xmlns:a16="http://schemas.microsoft.com/office/drawing/2014/main" id="{B8BCD184-04A8-6110-A33F-64A41CD95B3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C900C9D-2E18-5C5E-4437-254533437071}"/>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35796615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CF3A33-5623-E4D1-914C-C07D6A41B2F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8FA3CE8-9D72-C853-9A93-DE7D16DAE16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1C8CF2E-7B2F-C762-980E-749EF14A59B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86EFEAA-CD5F-2139-40EA-A31E543454D1}"/>
              </a:ext>
            </a:extLst>
          </p:cNvPr>
          <p:cNvSpPr>
            <a:spLocks noGrp="1"/>
          </p:cNvSpPr>
          <p:nvPr>
            <p:ph type="dt" sz="half" idx="10"/>
          </p:nvPr>
        </p:nvSpPr>
        <p:spPr/>
        <p:txBody>
          <a:bodyPr/>
          <a:lstStyle/>
          <a:p>
            <a:fld id="{12DE913A-AD9C-4BC6-8A3F-BCF96A92E80F}" type="datetimeFigureOut">
              <a:rPr lang="en-GB" smtClean="0"/>
              <a:t>29/07/2026</a:t>
            </a:fld>
            <a:endParaRPr lang="en-GB"/>
          </a:p>
        </p:txBody>
      </p:sp>
      <p:sp>
        <p:nvSpPr>
          <p:cNvPr id="6" name="Footer Placeholder 5">
            <a:extLst>
              <a:ext uri="{FF2B5EF4-FFF2-40B4-BE49-F238E27FC236}">
                <a16:creationId xmlns:a16="http://schemas.microsoft.com/office/drawing/2014/main" id="{BCEED94C-5D59-FF76-5549-5EFDF1DFE53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EA96ECF-8A87-B83F-2DB6-5C23832C424A}"/>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4510349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584C96-79BC-7D8F-D427-FCAB04566F2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EF01B7D-1D5F-12DC-A597-153ADDB0A8B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69BD84B-5256-9362-5BD5-8CBC73E7C56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510E53B-1C32-0798-C35E-A2F510005C5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E53CD99-F666-D491-9689-0ED02B679DE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E115039-82A4-83A3-12D2-3426DDF68C0B}"/>
              </a:ext>
            </a:extLst>
          </p:cNvPr>
          <p:cNvSpPr>
            <a:spLocks noGrp="1"/>
          </p:cNvSpPr>
          <p:nvPr>
            <p:ph type="dt" sz="half" idx="10"/>
          </p:nvPr>
        </p:nvSpPr>
        <p:spPr/>
        <p:txBody>
          <a:bodyPr/>
          <a:lstStyle/>
          <a:p>
            <a:fld id="{12DE913A-AD9C-4BC6-8A3F-BCF96A92E80F}" type="datetimeFigureOut">
              <a:rPr lang="en-GB" smtClean="0"/>
              <a:t>29/07/2026</a:t>
            </a:fld>
            <a:endParaRPr lang="en-GB"/>
          </a:p>
        </p:txBody>
      </p:sp>
      <p:sp>
        <p:nvSpPr>
          <p:cNvPr id="8" name="Footer Placeholder 7">
            <a:extLst>
              <a:ext uri="{FF2B5EF4-FFF2-40B4-BE49-F238E27FC236}">
                <a16:creationId xmlns:a16="http://schemas.microsoft.com/office/drawing/2014/main" id="{99CC7C13-51D5-D45F-E85B-B29C74485E7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130C0A9-F540-0E18-F18E-2A4535A6545D}"/>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41984129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D8671B-ED70-454C-7203-5BE83180048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F4D225E-A0F2-4CFB-43EA-D0CB06ADE851}"/>
              </a:ext>
            </a:extLst>
          </p:cNvPr>
          <p:cNvSpPr>
            <a:spLocks noGrp="1"/>
          </p:cNvSpPr>
          <p:nvPr>
            <p:ph type="dt" sz="half" idx="10"/>
          </p:nvPr>
        </p:nvSpPr>
        <p:spPr/>
        <p:txBody>
          <a:bodyPr/>
          <a:lstStyle/>
          <a:p>
            <a:fld id="{12DE913A-AD9C-4BC6-8A3F-BCF96A92E80F}" type="datetimeFigureOut">
              <a:rPr lang="en-GB" smtClean="0"/>
              <a:t>29/07/2026</a:t>
            </a:fld>
            <a:endParaRPr lang="en-GB"/>
          </a:p>
        </p:txBody>
      </p:sp>
      <p:sp>
        <p:nvSpPr>
          <p:cNvPr id="4" name="Footer Placeholder 3">
            <a:extLst>
              <a:ext uri="{FF2B5EF4-FFF2-40B4-BE49-F238E27FC236}">
                <a16:creationId xmlns:a16="http://schemas.microsoft.com/office/drawing/2014/main" id="{EAD49351-E8EC-4220-9BEC-EBFA3065418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C457711-FCB6-D689-9670-50E9D92377DA}"/>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32676219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811D7B2-0768-961F-F080-FFCDAFA5940C}"/>
              </a:ext>
            </a:extLst>
          </p:cNvPr>
          <p:cNvSpPr>
            <a:spLocks noGrp="1"/>
          </p:cNvSpPr>
          <p:nvPr>
            <p:ph type="dt" sz="half" idx="10"/>
          </p:nvPr>
        </p:nvSpPr>
        <p:spPr/>
        <p:txBody>
          <a:bodyPr/>
          <a:lstStyle/>
          <a:p>
            <a:fld id="{12DE913A-AD9C-4BC6-8A3F-BCF96A92E80F}" type="datetimeFigureOut">
              <a:rPr lang="en-GB" smtClean="0"/>
              <a:t>29/07/2026</a:t>
            </a:fld>
            <a:endParaRPr lang="en-GB"/>
          </a:p>
        </p:txBody>
      </p:sp>
      <p:sp>
        <p:nvSpPr>
          <p:cNvPr id="3" name="Footer Placeholder 2">
            <a:extLst>
              <a:ext uri="{FF2B5EF4-FFF2-40B4-BE49-F238E27FC236}">
                <a16:creationId xmlns:a16="http://schemas.microsoft.com/office/drawing/2014/main" id="{13D81EFE-DD9F-3169-A374-438BB7A6815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4916F96-6890-0EC8-A889-2D89A671504A}"/>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28964090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F2F2A7-4DE8-EAEC-DB54-732B20E042E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2C86A95-4C86-76D2-B2CC-56FD0BBB10C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96C2F10-D215-1507-7459-FC864F3A5FD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DF45E67-59F3-6511-24AF-42A85253E700}"/>
              </a:ext>
            </a:extLst>
          </p:cNvPr>
          <p:cNvSpPr>
            <a:spLocks noGrp="1"/>
          </p:cNvSpPr>
          <p:nvPr>
            <p:ph type="dt" sz="half" idx="10"/>
          </p:nvPr>
        </p:nvSpPr>
        <p:spPr/>
        <p:txBody>
          <a:bodyPr/>
          <a:lstStyle/>
          <a:p>
            <a:fld id="{12DE913A-AD9C-4BC6-8A3F-BCF96A92E80F}" type="datetimeFigureOut">
              <a:rPr lang="en-GB" smtClean="0"/>
              <a:t>29/07/2026</a:t>
            </a:fld>
            <a:endParaRPr lang="en-GB"/>
          </a:p>
        </p:txBody>
      </p:sp>
      <p:sp>
        <p:nvSpPr>
          <p:cNvPr id="6" name="Footer Placeholder 5">
            <a:extLst>
              <a:ext uri="{FF2B5EF4-FFF2-40B4-BE49-F238E27FC236}">
                <a16:creationId xmlns:a16="http://schemas.microsoft.com/office/drawing/2014/main" id="{A0BDB2CF-C063-AE11-0119-6A7C9DFDB83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AB1BB05-9246-96FC-AE14-0E0AB0EE55C7}"/>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19586290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D90BFD-D39D-0645-BAB6-DB6631D1666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569A9FF-8F89-C2BD-02C3-40654B15CB5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48E0A51-A3FC-352D-2B82-CF9104DD10D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84077A2-F5FC-F79D-A291-8BA7CB6E8E66}"/>
              </a:ext>
            </a:extLst>
          </p:cNvPr>
          <p:cNvSpPr>
            <a:spLocks noGrp="1"/>
          </p:cNvSpPr>
          <p:nvPr>
            <p:ph type="dt" sz="half" idx="10"/>
          </p:nvPr>
        </p:nvSpPr>
        <p:spPr/>
        <p:txBody>
          <a:bodyPr/>
          <a:lstStyle/>
          <a:p>
            <a:fld id="{12DE913A-AD9C-4BC6-8A3F-BCF96A92E80F}" type="datetimeFigureOut">
              <a:rPr lang="en-GB" smtClean="0"/>
              <a:t>29/07/2026</a:t>
            </a:fld>
            <a:endParaRPr lang="en-GB"/>
          </a:p>
        </p:txBody>
      </p:sp>
      <p:sp>
        <p:nvSpPr>
          <p:cNvPr id="6" name="Footer Placeholder 5">
            <a:extLst>
              <a:ext uri="{FF2B5EF4-FFF2-40B4-BE49-F238E27FC236}">
                <a16:creationId xmlns:a16="http://schemas.microsoft.com/office/drawing/2014/main" id="{19ED1547-4027-56B7-4B40-85C99727218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CF46F7B-982E-2EC3-CA39-BBC48984DBB2}"/>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37278009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A2ECD8-A26F-BED6-4675-763956A8C43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4C81875-06B3-FC51-576B-2A5A497D5A1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979B28D-688C-3826-CCFC-34D1033D28C4}"/>
              </a:ext>
            </a:extLst>
          </p:cNvPr>
          <p:cNvSpPr>
            <a:spLocks noGrp="1"/>
          </p:cNvSpPr>
          <p:nvPr>
            <p:ph type="dt" sz="half" idx="10"/>
          </p:nvPr>
        </p:nvSpPr>
        <p:spPr/>
        <p:txBody>
          <a:bodyPr/>
          <a:lstStyle/>
          <a:p>
            <a:fld id="{12DE913A-AD9C-4BC6-8A3F-BCF96A92E80F}" type="datetimeFigureOut">
              <a:rPr lang="en-GB" smtClean="0"/>
              <a:t>29/07/2026</a:t>
            </a:fld>
            <a:endParaRPr lang="en-GB"/>
          </a:p>
        </p:txBody>
      </p:sp>
      <p:sp>
        <p:nvSpPr>
          <p:cNvPr id="5" name="Footer Placeholder 4">
            <a:extLst>
              <a:ext uri="{FF2B5EF4-FFF2-40B4-BE49-F238E27FC236}">
                <a16:creationId xmlns:a16="http://schemas.microsoft.com/office/drawing/2014/main" id="{934795AB-2888-99EF-3D64-36900E5203A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643B660-5037-DB8F-22A7-5D8382469396}"/>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21132128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6892923-9A3E-7733-689A-958582A306B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942AA82-4281-E908-C4CE-A2C3D2A4AAE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CB72EF7-CF72-271B-1405-C35B40AF0C6E}"/>
              </a:ext>
            </a:extLst>
          </p:cNvPr>
          <p:cNvSpPr>
            <a:spLocks noGrp="1"/>
          </p:cNvSpPr>
          <p:nvPr>
            <p:ph type="dt" sz="half" idx="10"/>
          </p:nvPr>
        </p:nvSpPr>
        <p:spPr/>
        <p:txBody>
          <a:bodyPr/>
          <a:lstStyle/>
          <a:p>
            <a:fld id="{12DE913A-AD9C-4BC6-8A3F-BCF96A92E80F}" type="datetimeFigureOut">
              <a:rPr lang="en-GB" smtClean="0"/>
              <a:t>29/07/2026</a:t>
            </a:fld>
            <a:endParaRPr lang="en-GB"/>
          </a:p>
        </p:txBody>
      </p:sp>
      <p:sp>
        <p:nvSpPr>
          <p:cNvPr id="5" name="Footer Placeholder 4">
            <a:extLst>
              <a:ext uri="{FF2B5EF4-FFF2-40B4-BE49-F238E27FC236}">
                <a16:creationId xmlns:a16="http://schemas.microsoft.com/office/drawing/2014/main" id="{9109C79B-7429-C216-D4FB-94FB84453AC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D5539AB-02F2-77B3-5812-75623E8262DA}"/>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203767251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9880547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09692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32744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1347276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2F9B0D9-8CD7-E5B2-6566-913155589C6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C456A85-BF39-4C84-C87F-53ACBD4258C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C5661D3-4B39-8933-D889-9F063AF0B4C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2DE913A-AD9C-4BC6-8A3F-BCF96A92E80F}" type="datetimeFigureOut">
              <a:rPr lang="en-GB" smtClean="0"/>
              <a:t>29/07/2026</a:t>
            </a:fld>
            <a:endParaRPr lang="en-GB"/>
          </a:p>
        </p:txBody>
      </p:sp>
      <p:sp>
        <p:nvSpPr>
          <p:cNvPr id="5" name="Footer Placeholder 4">
            <a:extLst>
              <a:ext uri="{FF2B5EF4-FFF2-40B4-BE49-F238E27FC236}">
                <a16:creationId xmlns:a16="http://schemas.microsoft.com/office/drawing/2014/main" id="{5C0AE640-EADA-BEFC-7384-C43C4708F5B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6A612AC-E84F-4BD5-6EDF-28257E03DF7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1DE61E5-5DDE-4CAB-9FA3-E2B572E3D55D}" type="slidenum">
              <a:rPr lang="en-GB" smtClean="0"/>
              <a:t>‹#›</a:t>
            </a:fld>
            <a:endParaRPr lang="en-GB"/>
          </a:p>
        </p:txBody>
      </p:sp>
    </p:spTree>
    <p:extLst>
      <p:ext uri="{BB962C8B-B14F-4D97-AF65-F5344CB8AC3E}">
        <p14:creationId xmlns:p14="http://schemas.microsoft.com/office/powerpoint/2010/main" val="154965997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3" r:id="rId12"/>
    <p:sldLayoutId id="2147483664" r:id="rId13"/>
    <p:sldLayoutId id="2147483666"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5.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4.xml"/><Relationship Id="rId5" Type="http://schemas.openxmlformats.org/officeDocument/2006/relationships/image" Target="../media/image8.png"/><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14.xml"/><Relationship Id="rId5" Type="http://schemas.openxmlformats.org/officeDocument/2006/relationships/image" Target="../media/image10.jpe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14.xml"/><Relationship Id="rId5" Type="http://schemas.openxmlformats.org/officeDocument/2006/relationships/image" Target="../media/image11.jpe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14.xml"/><Relationship Id="rId5" Type="http://schemas.openxmlformats.org/officeDocument/2006/relationships/image" Target="../media/image12.jpe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14.xml"/><Relationship Id="rId5" Type="http://schemas.openxmlformats.org/officeDocument/2006/relationships/image" Target="../media/image13.jpe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4.xml"/><Relationship Id="rId5" Type="http://schemas.openxmlformats.org/officeDocument/2006/relationships/image" Target="../media/image14.jpeg"/><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4.xml"/><Relationship Id="rId5" Type="http://schemas.openxmlformats.org/officeDocument/2006/relationships/image" Target="../media/image15.jpeg"/><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4.xml"/><Relationship Id="rId5" Type="http://schemas.openxmlformats.org/officeDocument/2006/relationships/image" Target="../media/image16.jpeg"/><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14.xml"/><Relationship Id="rId5" Type="http://schemas.openxmlformats.org/officeDocument/2006/relationships/image" Target="../media/image17.jpeg"/><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4.xml"/><Relationship Id="rId1" Type="http://schemas.openxmlformats.org/officeDocument/2006/relationships/slideLayout" Target="../slideLayouts/slideLayout14.xml"/><Relationship Id="rId5" Type="http://schemas.openxmlformats.org/officeDocument/2006/relationships/image" Target="../media/image18.jpeg"/><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5.xml"/><Relationship Id="rId1" Type="http://schemas.openxmlformats.org/officeDocument/2006/relationships/slideLayout" Target="../slideLayouts/slideLayout14.xml"/><Relationship Id="rId5" Type="http://schemas.openxmlformats.org/officeDocument/2006/relationships/image" Target="../media/image19.jpeg"/><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6.xml"/><Relationship Id="rId1" Type="http://schemas.openxmlformats.org/officeDocument/2006/relationships/slideLayout" Target="../slideLayouts/slideLayout14.xml"/><Relationship Id="rId5" Type="http://schemas.openxmlformats.org/officeDocument/2006/relationships/image" Target="../media/image20.jpeg"/><Relationship Id="rId4" Type="http://schemas.openxmlformats.org/officeDocument/2006/relationships/image" Target="../media/image8.png"/></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7.xml"/><Relationship Id="rId1" Type="http://schemas.openxmlformats.org/officeDocument/2006/relationships/slideLayout" Target="../slideLayouts/slideLayout14.xml"/><Relationship Id="rId5" Type="http://schemas.openxmlformats.org/officeDocument/2006/relationships/image" Target="../media/image21.jpeg"/><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8.xml"/><Relationship Id="rId1" Type="http://schemas.openxmlformats.org/officeDocument/2006/relationships/slideLayout" Target="../slideLayouts/slideLayout14.xml"/><Relationship Id="rId5" Type="http://schemas.openxmlformats.org/officeDocument/2006/relationships/image" Target="../media/image22.jpeg"/><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1.xml"/><Relationship Id="rId1" Type="http://schemas.openxmlformats.org/officeDocument/2006/relationships/slideLayout" Target="../slideLayouts/slideLayout14.xml"/><Relationship Id="rId5" Type="http://schemas.openxmlformats.org/officeDocument/2006/relationships/image" Target="../media/image23.jpeg"/><Relationship Id="rId4" Type="http://schemas.openxmlformats.org/officeDocument/2006/relationships/image" Target="../media/image8.png"/></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2.xml"/><Relationship Id="rId1" Type="http://schemas.openxmlformats.org/officeDocument/2006/relationships/slideLayout" Target="../slideLayouts/slideLayout14.xml"/><Relationship Id="rId5" Type="http://schemas.openxmlformats.org/officeDocument/2006/relationships/image" Target="../media/image24.jpeg"/><Relationship Id="rId4" Type="http://schemas.openxmlformats.org/officeDocument/2006/relationships/image" Target="../media/image8.png"/></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3.xml"/><Relationship Id="rId1" Type="http://schemas.openxmlformats.org/officeDocument/2006/relationships/slideLayout" Target="../slideLayouts/slideLayout14.xml"/><Relationship Id="rId5" Type="http://schemas.openxmlformats.org/officeDocument/2006/relationships/image" Target="../media/image25.jpeg"/><Relationship Id="rId4" Type="http://schemas.openxmlformats.org/officeDocument/2006/relationships/image" Target="../media/image8.png"/></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4.xml"/><Relationship Id="rId1" Type="http://schemas.openxmlformats.org/officeDocument/2006/relationships/slideLayout" Target="../slideLayouts/slideLayout14.xml"/><Relationship Id="rId5" Type="http://schemas.openxmlformats.org/officeDocument/2006/relationships/image" Target="../media/image26.jpeg"/><Relationship Id="rId4" Type="http://schemas.openxmlformats.org/officeDocument/2006/relationships/image" Target="../media/image8.png"/></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5.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2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6.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7.xml"/><Relationship Id="rId1" Type="http://schemas.openxmlformats.org/officeDocument/2006/relationships/slideLayout" Target="../slideLayouts/slideLayout14.xml"/><Relationship Id="rId5" Type="http://schemas.openxmlformats.org/officeDocument/2006/relationships/image" Target="../media/image27.jpeg"/><Relationship Id="rId4" Type="http://schemas.openxmlformats.org/officeDocument/2006/relationships/image" Target="../media/image8.png"/></Relationships>
</file>

<file path=ppt/slides/_rels/slide2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8.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2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9.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3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0.xml"/><Relationship Id="rId1" Type="http://schemas.openxmlformats.org/officeDocument/2006/relationships/slideLayout" Target="../slideLayouts/slideLayout14.xml"/><Relationship Id="rId5" Type="http://schemas.openxmlformats.org/officeDocument/2006/relationships/image" Target="../media/image28.jpeg"/><Relationship Id="rId4" Type="http://schemas.openxmlformats.org/officeDocument/2006/relationships/image" Target="../media/image8.png"/></Relationships>
</file>

<file path=ppt/slides/_rels/slide3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1.xml"/><Relationship Id="rId1" Type="http://schemas.openxmlformats.org/officeDocument/2006/relationships/slideLayout" Target="../slideLayouts/slideLayout14.xml"/><Relationship Id="rId5" Type="http://schemas.openxmlformats.org/officeDocument/2006/relationships/image" Target="../media/image29.jpeg"/><Relationship Id="rId4" Type="http://schemas.openxmlformats.org/officeDocument/2006/relationships/image" Target="../media/image8.png"/></Relationships>
</file>

<file path=ppt/slides/_rels/slide3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2.xml"/><Relationship Id="rId1" Type="http://schemas.openxmlformats.org/officeDocument/2006/relationships/slideLayout" Target="../slideLayouts/slideLayout14.xml"/><Relationship Id="rId5" Type="http://schemas.openxmlformats.org/officeDocument/2006/relationships/image" Target="../media/image30.jpeg"/><Relationship Id="rId4" Type="http://schemas.openxmlformats.org/officeDocument/2006/relationships/image" Target="../media/image8.png"/></Relationships>
</file>

<file path=ppt/slides/_rels/slide3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3.xml"/><Relationship Id="rId1" Type="http://schemas.openxmlformats.org/officeDocument/2006/relationships/slideLayout" Target="../slideLayouts/slideLayout14.xml"/><Relationship Id="rId5" Type="http://schemas.openxmlformats.org/officeDocument/2006/relationships/image" Target="../media/image31.jpeg"/><Relationship Id="rId4" Type="http://schemas.openxmlformats.org/officeDocument/2006/relationships/image" Target="../media/image8.png"/></Relationships>
</file>

<file path=ppt/slides/_rels/slide3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4.xml"/><Relationship Id="rId1" Type="http://schemas.openxmlformats.org/officeDocument/2006/relationships/slideLayout" Target="../slideLayouts/slideLayout14.xml"/><Relationship Id="rId5" Type="http://schemas.openxmlformats.org/officeDocument/2006/relationships/image" Target="../media/image32.jpeg"/><Relationship Id="rId4" Type="http://schemas.openxmlformats.org/officeDocument/2006/relationships/image" Target="../media/image8.png"/></Relationships>
</file>

<file path=ppt/slides/_rels/slide3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5.xml"/><Relationship Id="rId1" Type="http://schemas.openxmlformats.org/officeDocument/2006/relationships/slideLayout" Target="../slideLayouts/slideLayout14.xml"/><Relationship Id="rId5" Type="http://schemas.openxmlformats.org/officeDocument/2006/relationships/image" Target="../media/image33.jpeg"/><Relationship Id="rId4" Type="http://schemas.openxmlformats.org/officeDocument/2006/relationships/image" Target="../media/image8.png"/></Relationships>
</file>

<file path=ppt/slides/_rels/slide3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6.xml"/><Relationship Id="rId1" Type="http://schemas.openxmlformats.org/officeDocument/2006/relationships/slideLayout" Target="../slideLayouts/slideLayout14.xml"/><Relationship Id="rId5" Type="http://schemas.openxmlformats.org/officeDocument/2006/relationships/image" Target="../media/image34.jpeg"/><Relationship Id="rId4" Type="http://schemas.openxmlformats.org/officeDocument/2006/relationships/image" Target="../media/image8.png"/></Relationships>
</file>

<file path=ppt/slides/_rels/slide3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7.xml"/><Relationship Id="rId1" Type="http://schemas.openxmlformats.org/officeDocument/2006/relationships/slideLayout" Target="../slideLayouts/slideLayout14.xml"/><Relationship Id="rId5" Type="http://schemas.openxmlformats.org/officeDocument/2006/relationships/image" Target="../media/image35.jpeg"/><Relationship Id="rId4" Type="http://schemas.openxmlformats.org/officeDocument/2006/relationships/image" Target="../media/image8.png"/></Relationships>
</file>

<file path=ppt/slides/_rels/slide3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8.xml"/><Relationship Id="rId1" Type="http://schemas.openxmlformats.org/officeDocument/2006/relationships/slideLayout" Target="../slideLayouts/slideLayout14.xml"/><Relationship Id="rId5" Type="http://schemas.openxmlformats.org/officeDocument/2006/relationships/image" Target="../media/image36.jpeg"/><Relationship Id="rId4" Type="http://schemas.openxmlformats.org/officeDocument/2006/relationships/image" Target="../media/image8.png"/></Relationships>
</file>

<file path=ppt/slides/_rels/slide3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9.xml"/><Relationship Id="rId1" Type="http://schemas.openxmlformats.org/officeDocument/2006/relationships/slideLayout" Target="../slideLayouts/slideLayout14.xml"/><Relationship Id="rId5" Type="http://schemas.openxmlformats.org/officeDocument/2006/relationships/image" Target="../media/image37.jpeg"/><Relationship Id="rId4" Type="http://schemas.openxmlformats.org/officeDocument/2006/relationships/image" Target="../media/image8.png"/></Relationships>
</file>

<file path=ppt/slides/_rels/slide4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0.xml"/><Relationship Id="rId1" Type="http://schemas.openxmlformats.org/officeDocument/2006/relationships/slideLayout" Target="../slideLayouts/slideLayout14.xml"/><Relationship Id="rId5" Type="http://schemas.openxmlformats.org/officeDocument/2006/relationships/image" Target="../media/image38.jpeg"/><Relationship Id="rId4" Type="http://schemas.openxmlformats.org/officeDocument/2006/relationships/image" Target="../media/image8.png"/></Relationships>
</file>

<file path=ppt/slides/_rels/slide4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1.xml"/><Relationship Id="rId1" Type="http://schemas.openxmlformats.org/officeDocument/2006/relationships/slideLayout" Target="../slideLayouts/slideLayout14.xml"/><Relationship Id="rId5" Type="http://schemas.openxmlformats.org/officeDocument/2006/relationships/image" Target="../media/image39.jpeg"/><Relationship Id="rId4" Type="http://schemas.openxmlformats.org/officeDocument/2006/relationships/image" Target="../media/image8.png"/></Relationships>
</file>

<file path=ppt/slides/_rels/slide42.xml.rels><?xml version="1.0" encoding="UTF-8" standalone="yes"?>
<Relationships xmlns="http://schemas.openxmlformats.org/package/2006/relationships"><Relationship Id="rId3" Type="http://schemas.openxmlformats.org/officeDocument/2006/relationships/image" Target="../media/image41.svg"/><Relationship Id="rId2" Type="http://schemas.openxmlformats.org/officeDocument/2006/relationships/image" Target="../media/image40.jpeg"/><Relationship Id="rId1" Type="http://schemas.openxmlformats.org/officeDocument/2006/relationships/slideLayout" Target="../slideLayouts/slideLayout15.xml"/><Relationship Id="rId4" Type="http://schemas.openxmlformats.org/officeDocument/2006/relationships/image" Target="../media/image4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73668" y="3265743"/>
            <a:ext cx="5216525" cy="398780"/>
          </a:xfrm>
          <a:prstGeom prst="rect">
            <a:avLst/>
          </a:prstGeom>
          <a:noFill/>
        </p:spPr>
        <p:txBody>
          <a:bodyPr wrap="square" rtlCol="0">
            <a:spAutoFit/>
          </a:bodyPr>
          <a:lstStyle/>
          <a:p>
            <a:r>
              <a:rPr lang="ar-SA" sz="2000" dirty="0">
                <a:latin typeface="Alexandria" charset="0"/>
                <a:cs typeface="Alexandria" charset="0"/>
              </a:rPr>
              <a:t>د. سارا الودعاني</a:t>
            </a:r>
            <a:endParaRPr lang="en-US" sz="2000" dirty="0">
              <a:latin typeface="Alexandria" charset="0"/>
              <a:cs typeface="Alexandria" charset="0"/>
            </a:endParaRPr>
          </a:p>
        </p:txBody>
      </p:sp>
      <p:sp>
        <p:nvSpPr>
          <p:cNvPr id="31" name="TextBox 30"/>
          <p:cNvSpPr txBox="1"/>
          <p:nvPr/>
        </p:nvSpPr>
        <p:spPr>
          <a:xfrm>
            <a:off x="673668" y="2424037"/>
            <a:ext cx="4626119" cy="769441"/>
          </a:xfrm>
          <a:prstGeom prst="rect">
            <a:avLst/>
          </a:prstGeom>
          <a:noFill/>
        </p:spPr>
        <p:txBody>
          <a:bodyPr wrap="square" rtlCol="0">
            <a:spAutoFit/>
          </a:bodyPr>
          <a:lstStyle/>
          <a:p>
            <a:r>
              <a:rPr lang="ar-SA" sz="4400" b="1" dirty="0">
                <a:solidFill>
                  <a:srgbClr val="00B0F0"/>
                </a:solidFill>
                <a:latin typeface="Alexandria" charset="0"/>
                <a:cs typeface="Alexandria" charset="0"/>
              </a:rPr>
              <a:t>مبادئ التسويق</a:t>
            </a:r>
          </a:p>
        </p:txBody>
      </p:sp>
      <p:sp>
        <p:nvSpPr>
          <p:cNvPr id="34" name="Rectangle: Rounded Corners 33"/>
          <p:cNvSpPr/>
          <p:nvPr/>
        </p:nvSpPr>
        <p:spPr>
          <a:xfrm>
            <a:off x="402196" y="479665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bg1"/>
                </a:solidFill>
                <a:latin typeface="Alexandria" charset="0"/>
                <a:cs typeface="Alexandria" charset="0"/>
              </a:rPr>
              <a:t>09</a:t>
            </a:r>
            <a:endParaRPr lang="en-US" sz="2800" b="1" dirty="0">
              <a:solidFill>
                <a:schemeClr val="bg1"/>
              </a:solidFill>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3" name="TextBox 2">
            <a:extLst>
              <a:ext uri="{FF2B5EF4-FFF2-40B4-BE49-F238E27FC236}">
                <a16:creationId xmlns:a16="http://schemas.microsoft.com/office/drawing/2014/main" id="{1E0280F2-244B-0137-E707-153B34CD1F1A}"/>
              </a:ext>
            </a:extLst>
          </p:cNvPr>
          <p:cNvSpPr txBox="1"/>
          <p:nvPr/>
        </p:nvSpPr>
        <p:spPr>
          <a:xfrm>
            <a:off x="673668" y="3695241"/>
            <a:ext cx="7189236" cy="369332"/>
          </a:xfrm>
          <a:prstGeom prst="rect">
            <a:avLst/>
          </a:prstGeom>
          <a:noFill/>
        </p:spPr>
        <p:txBody>
          <a:bodyPr wrap="square">
            <a:spAutoFit/>
          </a:bodyPr>
          <a:lstStyle/>
          <a:p>
            <a:r>
              <a:rPr lang="en-US" dirty="0"/>
              <a:t>MGM204</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4110273" y="-58058"/>
            <a:ext cx="8048065" cy="4926423"/>
          </a:xfrm>
        </p:spPr>
      </p:pic>
      <p:sp>
        <p:nvSpPr>
          <p:cNvPr id="9" name="TextBox 8"/>
          <p:cNvSpPr txBox="1"/>
          <p:nvPr/>
        </p:nvSpPr>
        <p:spPr>
          <a:xfrm>
            <a:off x="670669" y="2801712"/>
            <a:ext cx="3041217" cy="769441"/>
          </a:xfrm>
          <a:prstGeom prst="rect">
            <a:avLst/>
          </a:prstGeom>
          <a:noFill/>
        </p:spPr>
        <p:txBody>
          <a:bodyPr wrap="none" rtlCol="0">
            <a:spAutoFit/>
          </a:bodyPr>
          <a:lstStyle/>
          <a:p>
            <a:r>
              <a:rPr lang="ar-SA" sz="4400" b="1" dirty="0">
                <a:solidFill>
                  <a:srgbClr val="00B0F0"/>
                </a:solidFill>
                <a:latin typeface="Alexandria" charset="0"/>
                <a:cs typeface="Alexandria" charset="0"/>
              </a:rPr>
              <a:t>مبادئ التسويق</a:t>
            </a:r>
          </a:p>
        </p:txBody>
      </p:sp>
      <p:sp>
        <p:nvSpPr>
          <p:cNvPr id="10" name="Rectangle: Rounded Corners 9"/>
          <p:cNvSpPr/>
          <p:nvPr/>
        </p:nvSpPr>
        <p:spPr>
          <a:xfrm>
            <a:off x="33663" y="3599113"/>
            <a:ext cx="5316936" cy="878099"/>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400" b="1" dirty="0">
                <a:solidFill>
                  <a:schemeClr val="tx1"/>
                </a:solidFill>
                <a:latin typeface="Alexandria" charset="0"/>
                <a:cs typeface="Alexandria" charset="0"/>
              </a:rPr>
              <a:t>الفصل التاسع : التسويق الدولي</a:t>
            </a:r>
            <a:endParaRPr lang="en-US" sz="2400" b="1" dirty="0">
              <a:solidFill>
                <a:schemeClr val="tx1"/>
              </a:solidFill>
              <a:latin typeface="Alexandria" charset="0"/>
              <a:cs typeface="Alexandria" charset="0"/>
            </a:endParaRPr>
          </a:p>
        </p:txBody>
      </p:sp>
      <p:sp>
        <p:nvSpPr>
          <p:cNvPr id="11" name="TextBox 10"/>
          <p:cNvSpPr txBox="1"/>
          <p:nvPr/>
        </p:nvSpPr>
        <p:spPr>
          <a:xfrm>
            <a:off x="1710762" y="4667300"/>
            <a:ext cx="1175322" cy="400110"/>
          </a:xfrm>
          <a:prstGeom prst="rect">
            <a:avLst/>
          </a:prstGeom>
          <a:noFill/>
        </p:spPr>
        <p:txBody>
          <a:bodyPr wrap="none" rtlCol="0">
            <a:spAutoFit/>
          </a:bodyPr>
          <a:lstStyle/>
          <a:p>
            <a:r>
              <a:rPr lang="en-US" sz="2000" dirty="0">
                <a:latin typeface="Alexandria" charset="0"/>
                <a:cs typeface="Alexandria" charset="0"/>
              </a:rPr>
              <a:t>MGM204</a:t>
            </a:r>
          </a:p>
        </p:txBody>
      </p:sp>
      <p:sp>
        <p:nvSpPr>
          <p:cNvPr id="12" name="TextBox 11"/>
          <p:cNvSpPr txBox="1"/>
          <p:nvPr/>
        </p:nvSpPr>
        <p:spPr>
          <a:xfrm>
            <a:off x="1268654" y="6196628"/>
            <a:ext cx="4886463" cy="521970"/>
          </a:xfrm>
          <a:prstGeom prst="rect">
            <a:avLst/>
          </a:prstGeom>
          <a:noFill/>
        </p:spPr>
        <p:txBody>
          <a:bodyPr wrap="square" rtlCol="0">
            <a:spAutoFit/>
          </a:bodyPr>
          <a:lstStyle/>
          <a:p>
            <a:r>
              <a:rPr lang="ar-SA" sz="2800" b="1" dirty="0">
                <a:solidFill>
                  <a:srgbClr val="00B0F0"/>
                </a:solidFill>
                <a:latin typeface="Alexandria" charset="0"/>
                <a:cs typeface="Alexandria" charset="0"/>
              </a:rPr>
              <a:t>د. سارا الودعاني</a:t>
            </a:r>
            <a:endParaRPr lang="en-US" sz="2800" b="1" dirty="0">
              <a:solidFill>
                <a:srgbClr val="00B0F0"/>
              </a:solidFill>
              <a:latin typeface="Alexandria" charset="0"/>
              <a:cs typeface="Alexandria" charset="0"/>
            </a:endParaRPr>
          </a:p>
        </p:txBody>
      </p:sp>
      <p:pic>
        <p:nvPicPr>
          <p:cNvPr id="7" name="Picture 6">
            <a:extLst>
              <a:ext uri="{FF2B5EF4-FFF2-40B4-BE49-F238E27FC236}">
                <a16:creationId xmlns:a16="http://schemas.microsoft.com/office/drawing/2014/main" id="{AFF851C8-F351-B20A-390D-08FD64C69326}"/>
              </a:ext>
            </a:extLst>
          </p:cNvPr>
          <p:cNvPicPr>
            <a:picLocks noChangeAspect="1"/>
          </p:cNvPicPr>
          <p:nvPr/>
        </p:nvPicPr>
        <p:blipFill>
          <a:blip r:embed="rId5"/>
          <a:stretch>
            <a:fillRect/>
          </a:stretch>
        </p:blipFill>
        <p:spPr>
          <a:xfrm>
            <a:off x="240933" y="-58058"/>
            <a:ext cx="2956816" cy="1383912"/>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201FA45-8E03-7923-59C2-6198AD93605A}"/>
              </a:ext>
            </a:extLst>
          </p:cNvPr>
          <p:cNvPicPr>
            <a:picLocks noChangeAspect="1"/>
          </p:cNvPicPr>
          <p:nvPr/>
        </p:nvPicPr>
        <p:blipFill>
          <a:blip r:embed="rId3"/>
          <a:stretch>
            <a:fillRect/>
          </a:stretch>
        </p:blipFill>
        <p:spPr>
          <a:xfrm>
            <a:off x="-1" y="0"/>
            <a:ext cx="12192001" cy="6858000"/>
          </a:xfrm>
          <a:prstGeom prst="rect">
            <a:avLst/>
          </a:prstGeom>
        </p:spPr>
      </p:pic>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351548" y="1238863"/>
            <a:ext cx="4526385" cy="454743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874473" y="46025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8209722" y="1112223"/>
            <a:ext cx="3630730" cy="523220"/>
          </a:xfrm>
          <a:prstGeom prst="rect">
            <a:avLst/>
          </a:prstGeom>
          <a:noFill/>
        </p:spPr>
        <p:txBody>
          <a:bodyPr wrap="square" rtlCol="0">
            <a:spAutoFit/>
          </a:bodyPr>
          <a:lstStyle/>
          <a:p>
            <a:r>
              <a:rPr lang="ar-SA" sz="2800" b="1" dirty="0">
                <a:latin typeface="Alexandria" charset="0"/>
                <a:cs typeface="Alexandria" charset="0"/>
              </a:rPr>
              <a:t>محاور المحاضرة التاسعة :</a:t>
            </a:r>
            <a:endParaRPr lang="en-US" sz="2800" b="1" dirty="0">
              <a:latin typeface="Alexandria" charset="0"/>
              <a:cs typeface="Alexandria" charset="0"/>
            </a:endParaRPr>
          </a:p>
        </p:txBody>
      </p:sp>
      <p:sp>
        <p:nvSpPr>
          <p:cNvPr id="28" name="Rectangle 27"/>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150823" y="1554557"/>
            <a:ext cx="8517418" cy="5016758"/>
          </a:xfrm>
          <a:prstGeom prst="rect">
            <a:avLst/>
          </a:prstGeom>
          <a:noFill/>
        </p:spPr>
        <p:txBody>
          <a:bodyPr wrap="square" rtlCol="0">
            <a:spAutoFit/>
          </a:bodyPr>
          <a:lstStyle/>
          <a:p>
            <a:pPr marL="457200" indent="-457200" algn="just" rtl="1">
              <a:lnSpc>
                <a:spcPct val="150000"/>
              </a:lnSpc>
              <a:buFont typeface="Wingdings" panose="05000000000000000000" pitchFamily="2" charset="2"/>
              <a:buChar char="v"/>
            </a:pPr>
            <a:r>
              <a:rPr lang="en-US" sz="2000" b="1" dirty="0"/>
              <a:t>يتناول هذا الفصل الموضوعات الرئيسة الآتية:</a:t>
            </a:r>
          </a:p>
          <a:p>
            <a:pPr marL="457200" indent="-457200" algn="just" rtl="1">
              <a:lnSpc>
                <a:spcPct val="150000"/>
              </a:lnSpc>
              <a:buFont typeface="+mj-lt"/>
              <a:buAutoNum type="arabicPeriod"/>
            </a:pPr>
            <a:r>
              <a:rPr lang="ar-SA" sz="2000" b="1" dirty="0">
                <a:cs typeface="+mj-cs"/>
              </a:rPr>
              <a:t>تعريف التسويق الدولي.</a:t>
            </a:r>
            <a:endParaRPr lang="en-US" sz="2000" b="1" dirty="0">
              <a:cs typeface="+mj-cs"/>
            </a:endParaRPr>
          </a:p>
          <a:p>
            <a:pPr marL="457200" indent="-457200" algn="just" rtl="1">
              <a:lnSpc>
                <a:spcPct val="150000"/>
              </a:lnSpc>
              <a:buFont typeface="+mj-lt"/>
              <a:buAutoNum type="arabicPeriod"/>
            </a:pPr>
            <a:r>
              <a:rPr lang="ar-SA" sz="2000" b="1" dirty="0">
                <a:cs typeface="+mj-cs"/>
              </a:rPr>
              <a:t>القرارات الرئيسة في التسويق الدولي.</a:t>
            </a:r>
            <a:endParaRPr lang="en-US" sz="2000" b="1" dirty="0">
              <a:cs typeface="+mj-cs"/>
            </a:endParaRPr>
          </a:p>
          <a:p>
            <a:pPr algn="just" rtl="1"/>
            <a:r>
              <a:rPr lang="ar-SA" sz="2000" dirty="0">
                <a:cs typeface="+mj-cs"/>
              </a:rPr>
              <a:t>2.1 دراسة بيئة التسويق العالمية</a:t>
            </a:r>
            <a:r>
              <a:rPr lang="en-US" sz="2000" dirty="0">
                <a:cs typeface="+mj-cs"/>
              </a:rPr>
              <a:t>.</a:t>
            </a:r>
          </a:p>
          <a:p>
            <a:pPr algn="just" rtl="1"/>
            <a:r>
              <a:rPr lang="ar-SA" sz="2000" dirty="0">
                <a:cs typeface="+mj-cs"/>
              </a:rPr>
              <a:t>2.2اتخاذ قرار التوسع إلى الأسواق العالمية.</a:t>
            </a:r>
          </a:p>
          <a:p>
            <a:pPr algn="just" rtl="1"/>
            <a:r>
              <a:rPr lang="ar-SA" sz="2000" dirty="0">
                <a:cs typeface="+mj-cs"/>
              </a:rPr>
              <a:t>2.3 اختيار الأسواق المناسبة للدخول إليها.</a:t>
            </a:r>
          </a:p>
          <a:p>
            <a:pPr algn="just" rtl="1"/>
            <a:r>
              <a:rPr lang="ar-SA" sz="2000" dirty="0">
                <a:cs typeface="+mj-cs"/>
              </a:rPr>
              <a:t>2.4 اختيار طريقة الدخول إلى الأسواق.</a:t>
            </a:r>
          </a:p>
          <a:p>
            <a:pPr algn="just" rtl="1"/>
            <a:r>
              <a:rPr lang="ar-SA" sz="2000" dirty="0">
                <a:cs typeface="+mj-cs"/>
              </a:rPr>
              <a:t>2.5 تنظيم وإدارة الأنشطة التسويقية العالمية.</a:t>
            </a:r>
          </a:p>
          <a:p>
            <a:pPr algn="just" rtl="1"/>
            <a:endParaRPr lang="en-US" sz="2000" dirty="0">
              <a:cs typeface="+mj-cs"/>
            </a:endParaRPr>
          </a:p>
          <a:p>
            <a:pPr algn="just" rtl="1">
              <a:lnSpc>
                <a:spcPct val="150000"/>
              </a:lnSpc>
            </a:pPr>
            <a:r>
              <a:rPr lang="ar-SA" sz="2000" b="1" dirty="0">
                <a:cs typeface="+mj-cs"/>
              </a:rPr>
              <a:t>هدف الفصل:</a:t>
            </a:r>
          </a:p>
          <a:p>
            <a:pPr algn="just" rtl="1"/>
            <a:r>
              <a:rPr lang="ar-SA" sz="2000" b="1" dirty="0">
                <a:cs typeface="+mj-cs"/>
              </a:rPr>
              <a:t>يهدف هذا الفصل إلى تعريف الطالب بمفهوم التسويق الدولي، وبيان أهميته في توسع الشركات خارج حدود الدولة. كما يوضح الخطوات الأساسية التي تتبعها الشركات عند دخول الأسواق العالمية، بدءًا من دراسة البيئة المحيطة، ثم تحديد مدى ملاءمة التوسع، واختيار الأسواق المستهدفة، وتحديد أسلوب الدخول إليها، وانتهاءً بكيفية تنظيم وإدارة الأنشطة التسويقية بما يحقق النجاح في الأسواق الدولية.</a:t>
            </a:r>
          </a:p>
        </p:txBody>
      </p:sp>
      <p:sp>
        <p:nvSpPr>
          <p:cNvPr id="32" name="Rectangle 31"/>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09</a:t>
            </a:r>
            <a:endParaRPr lang="en-US" sz="2000" b="1" dirty="0">
              <a:solidFill>
                <a:schemeClr val="bg1"/>
              </a:solidFill>
              <a:cs typeface="Times New Roman" panose="02020603050405020304" pitchFamily="18"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0F6D6B-C3E3-B402-A228-846A99901F35}"/>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BF138A15-52C0-ECA9-2CC2-20634F6F8335}"/>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811F4194-1DDF-3FFF-A95F-589B382E934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7A59ADA7-BC1C-168E-4082-D3622A5EE0DB}"/>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01C975F5-8299-ACA1-64C8-B17E2E3E4173}"/>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4D5EA96E-2F65-6123-65C9-7314E18F2D40}"/>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a:t>
            </a:r>
            <a:r>
              <a:rPr lang="ar-SA" sz="2000" b="1" dirty="0">
                <a:solidFill>
                  <a:schemeClr val="bg1"/>
                </a:solidFill>
                <a:cs typeface="Times New Roman" panose="02020603050405020304" pitchFamily="18" charset="0"/>
              </a:rPr>
              <a:t>9</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2D158872-3CC4-59AC-8197-AF8EE936263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D91DC7E4-867D-4FC2-0312-2CF2290F3D45}"/>
              </a:ext>
            </a:extLst>
          </p:cNvPr>
          <p:cNvSpPr txBox="1"/>
          <p:nvPr/>
        </p:nvSpPr>
        <p:spPr>
          <a:xfrm>
            <a:off x="2646945" y="1395549"/>
            <a:ext cx="8689063" cy="5033557"/>
          </a:xfrm>
          <a:prstGeom prst="rect">
            <a:avLst/>
          </a:prstGeom>
          <a:noFill/>
        </p:spPr>
        <p:txBody>
          <a:bodyPr wrap="square">
            <a:spAutoFit/>
          </a:bodyPr>
          <a:lstStyle/>
          <a:p>
            <a:pPr algn="just" rtl="1">
              <a:lnSpc>
                <a:spcPct val="150000"/>
              </a:lnSpc>
            </a:pPr>
            <a:r>
              <a:rPr lang="ar-SA" sz="2000" b="1" dirty="0">
                <a:solidFill>
                  <a:srgbClr val="00B0F0"/>
                </a:solidFill>
              </a:rPr>
              <a:t>تعريف التسويق الدولي</a:t>
            </a:r>
            <a:endParaRPr lang="en-US" sz="2000" b="1" dirty="0">
              <a:solidFill>
                <a:srgbClr val="00B0F0"/>
              </a:solidFill>
            </a:endParaRPr>
          </a:p>
          <a:p>
            <a:pPr marL="285750" indent="-285750" algn="just" rtl="1">
              <a:lnSpc>
                <a:spcPct val="150000"/>
              </a:lnSpc>
              <a:buFont typeface="Wingdings" panose="05000000000000000000" pitchFamily="2" charset="2"/>
              <a:buChar char="q"/>
            </a:pPr>
            <a:r>
              <a:rPr lang="ar-SA" dirty="0"/>
              <a:t>يُعرَّف التسويق الدولي بأنه قيام المنظمة بتطبيق مبادئ التسويق وممارساته في أكثر من دولة، من خلال تخطيط الأنشطة التسويقية وتنفيذها خارج حدود الدولة الأم. ويبدأ التسويق الدولي عندما تتخذ الشركة قرارًا واحدًا أو أكثر يتعلق بالمزيج التسويقي في الأسواق الأجنبية.</a:t>
            </a:r>
            <a:endParaRPr lang="en-US" dirty="0"/>
          </a:p>
          <a:p>
            <a:pPr marL="285750" indent="-285750" algn="just" rtl="1">
              <a:lnSpc>
                <a:spcPct val="150000"/>
              </a:lnSpc>
              <a:buFont typeface="Wingdings" panose="05000000000000000000" pitchFamily="2" charset="2"/>
              <a:buChar char="q"/>
            </a:pPr>
            <a:endParaRPr lang="en-US" dirty="0"/>
          </a:p>
          <a:p>
            <a:pPr marL="285750" indent="-285750" algn="just" rtl="1">
              <a:lnSpc>
                <a:spcPct val="150000"/>
              </a:lnSpc>
              <a:buFont typeface="Wingdings" panose="05000000000000000000" pitchFamily="2" charset="2"/>
              <a:buChar char="q"/>
            </a:pPr>
            <a:r>
              <a:rPr lang="ar-SA" dirty="0"/>
              <a:t>ويشير كوتلر إلى وجود تقارب بين مفهومي التسويق الدولي والتسويق العالمي؛ إلا أن التسويق العالمي يمثل مرحلة أكثر تقدمًا، إذ تنظر الشركة إلى الأسواق العالمية بوصفها سوقًا مترابطة، وتسعى إلى تنسيق استراتيجياتها وأنشطتها التسويقية على المستوى العالمي.</a:t>
            </a:r>
            <a:endParaRPr lang="en-US" dirty="0"/>
          </a:p>
          <a:p>
            <a:pPr marL="285750" indent="-285750" algn="just" rtl="1">
              <a:lnSpc>
                <a:spcPct val="150000"/>
              </a:lnSpc>
              <a:buFont typeface="Wingdings" panose="05000000000000000000" pitchFamily="2" charset="2"/>
              <a:buChar char="q"/>
            </a:pPr>
            <a:endParaRPr lang="en-US" dirty="0"/>
          </a:p>
          <a:p>
            <a:pPr marL="285750" indent="-285750" algn="just" rtl="1">
              <a:lnSpc>
                <a:spcPct val="150000"/>
              </a:lnSpc>
              <a:buFont typeface="Wingdings" panose="05000000000000000000" pitchFamily="2" charset="2"/>
              <a:buChar char="q"/>
            </a:pPr>
            <a:r>
              <a:rPr lang="ar-SA" dirty="0"/>
              <a:t>وعند اتساع نشاط الشركة، لا يقتصر التسويق الدولي على تصدير المنتجات أو بيعها في الأسواق الخارجية، بل قد يشمل إنشاء مرافق إنتاج في الدول الأجنبية، وإدارة عمليات الإنتاج والتسويق والتوزيع بصورة منسقة بين الدول المختلفة، بما يسهم في تحقيق الكفاءة وتعزيز القدرة التنافسية.</a:t>
            </a:r>
            <a:endParaRPr lang="en-US" dirty="0"/>
          </a:p>
        </p:txBody>
      </p:sp>
      <p:pic>
        <p:nvPicPr>
          <p:cNvPr id="5" name="Picture 4">
            <a:extLst>
              <a:ext uri="{FF2B5EF4-FFF2-40B4-BE49-F238E27FC236}">
                <a16:creationId xmlns:a16="http://schemas.microsoft.com/office/drawing/2014/main" id="{9618C34F-C306-D593-9752-CD88E383ED4F}"/>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34776" y="4046898"/>
            <a:ext cx="2621913" cy="2621913"/>
          </a:xfrm>
          <a:prstGeom prst="rect">
            <a:avLst/>
          </a:prstGeom>
        </p:spPr>
      </p:pic>
    </p:spTree>
    <p:extLst>
      <p:ext uri="{BB962C8B-B14F-4D97-AF65-F5344CB8AC3E}">
        <p14:creationId xmlns:p14="http://schemas.microsoft.com/office/powerpoint/2010/main" val="39953379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566747-A57B-D210-D8A4-738B98E7BEB0}"/>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DF3FE057-85FB-D691-84F3-77BFFEA91DC7}"/>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29CBCC5E-414C-B2DD-7F39-0CB38F44D29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1D6A68E2-DB22-8F02-BF13-531D37750BC5}"/>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43F5FA5E-FF67-4C12-1B30-AF9F492ADC88}"/>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57773F6C-BD76-EFD7-4A91-2F9C734E1E80}"/>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a:t>
            </a:r>
            <a:r>
              <a:rPr lang="ar-SA" sz="2000" b="1" dirty="0">
                <a:solidFill>
                  <a:schemeClr val="bg1"/>
                </a:solidFill>
                <a:cs typeface="Times New Roman" panose="02020603050405020304" pitchFamily="18" charset="0"/>
              </a:rPr>
              <a:t>9</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2FB9591B-C285-4B0B-CD15-2E108C0D3D3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1CFAD837-ED13-DA47-843C-15EF5E20BABC}"/>
              </a:ext>
            </a:extLst>
          </p:cNvPr>
          <p:cNvSpPr txBox="1"/>
          <p:nvPr/>
        </p:nvSpPr>
        <p:spPr>
          <a:xfrm>
            <a:off x="597531" y="594329"/>
            <a:ext cx="10893184" cy="6280053"/>
          </a:xfrm>
          <a:prstGeom prst="rect">
            <a:avLst/>
          </a:prstGeom>
          <a:noFill/>
        </p:spPr>
        <p:txBody>
          <a:bodyPr wrap="square">
            <a:spAutoFit/>
          </a:bodyPr>
          <a:lstStyle/>
          <a:p>
            <a:pPr algn="ctr" rtl="1">
              <a:lnSpc>
                <a:spcPct val="150000"/>
              </a:lnSpc>
            </a:pPr>
            <a:r>
              <a:rPr lang="ar-SA" b="1" dirty="0">
                <a:solidFill>
                  <a:srgbClr val="00B0F0"/>
                </a:solidFill>
              </a:rPr>
              <a:t>من يعمل في الأسواق الأجنبية؟</a:t>
            </a:r>
            <a:endParaRPr lang="en-US" b="1" dirty="0">
              <a:solidFill>
                <a:srgbClr val="00B0F0"/>
              </a:solidFill>
            </a:endParaRPr>
          </a:p>
          <a:p>
            <a:pPr algn="just" rtl="1">
              <a:lnSpc>
                <a:spcPct val="150000"/>
              </a:lnSpc>
            </a:pPr>
            <a:r>
              <a:rPr lang="ar-SA" dirty="0"/>
              <a:t>تختلف الشركات التي تمارس أعمالها خارج حدود دولها من حيث طبيعة نشاطها ومدى انتشارها الدولي، ويمكن تصنيفها إلى ثلاثة أنواع رئيسة:</a:t>
            </a:r>
            <a:endParaRPr lang="en-US" dirty="0"/>
          </a:p>
          <a:p>
            <a:pPr algn="just" rtl="1">
              <a:lnSpc>
                <a:spcPct val="150000"/>
              </a:lnSpc>
            </a:pPr>
            <a:endParaRPr lang="en-US" dirty="0"/>
          </a:p>
          <a:p>
            <a:pPr marL="285750" indent="-285750" algn="just" rtl="1">
              <a:lnSpc>
                <a:spcPct val="150000"/>
              </a:lnSpc>
              <a:buFont typeface="Wingdings" panose="05000000000000000000" pitchFamily="2" charset="2"/>
              <a:buChar char="q"/>
            </a:pPr>
            <a:r>
              <a:rPr lang="ar-SA" b="1" dirty="0">
                <a:solidFill>
                  <a:srgbClr val="00B0F0"/>
                </a:solidFill>
              </a:rPr>
              <a:t>أولًا: الشركات الدولية</a:t>
            </a:r>
            <a:r>
              <a:rPr lang="en-US" b="1" dirty="0">
                <a:solidFill>
                  <a:srgbClr val="00B0F0"/>
                </a:solidFill>
              </a:rPr>
              <a:t> </a:t>
            </a:r>
            <a:r>
              <a:rPr lang="ar-SA" dirty="0"/>
              <a:t>هي الشركات التي تمارس أنشطة الاستيراد أو التصدير، لكنها لا تمتلك استثمارات إنتاجية أو تشغيلية خارج الدولة الأم. </a:t>
            </a:r>
            <a:endParaRPr lang="en-US" dirty="0"/>
          </a:p>
          <a:p>
            <a:pPr marL="285750" indent="-285750" algn="just" rtl="1">
              <a:lnSpc>
                <a:spcPct val="150000"/>
              </a:lnSpc>
              <a:buFont typeface="Arial" panose="020B0604020202020204" pitchFamily="34" charset="0"/>
              <a:buChar char="•"/>
            </a:pPr>
            <a:r>
              <a:rPr lang="ar-SA" dirty="0"/>
              <a:t>ويقتصر نشاطها الخارجي على تبادل السلع والخدمات مع الأسواق الأجنبية دون إنشاء فروع أو مصانع في تلك الدول.</a:t>
            </a:r>
            <a:endParaRPr lang="en-US" dirty="0"/>
          </a:p>
          <a:p>
            <a:pPr marL="285750" indent="-285750" algn="just" rtl="1">
              <a:lnSpc>
                <a:spcPct val="150000"/>
              </a:lnSpc>
              <a:buFont typeface="Arial" panose="020B0604020202020204" pitchFamily="34" charset="0"/>
              <a:buChar char="•"/>
            </a:pPr>
            <a:endParaRPr lang="en-US" dirty="0"/>
          </a:p>
          <a:p>
            <a:pPr marL="285750" indent="-285750" algn="just" rtl="1">
              <a:lnSpc>
                <a:spcPct val="150000"/>
              </a:lnSpc>
              <a:buFont typeface="Wingdings" panose="05000000000000000000" pitchFamily="2" charset="2"/>
              <a:buChar char="q"/>
            </a:pPr>
            <a:r>
              <a:rPr lang="ar-SA" b="1" dirty="0">
                <a:solidFill>
                  <a:srgbClr val="00B0F0"/>
                </a:solidFill>
              </a:rPr>
              <a:t>ثانيًا: الشركات متعددة الجنسيات</a:t>
            </a:r>
            <a:r>
              <a:rPr lang="en-US" b="1" dirty="0">
                <a:solidFill>
                  <a:srgbClr val="00B0F0"/>
                </a:solidFill>
              </a:rPr>
              <a:t> </a:t>
            </a:r>
            <a:r>
              <a:rPr lang="ar-SA" dirty="0"/>
              <a:t>هي الشركات التي تمتلك استثمارات أو فروعًا في أكثر من دولة، إلا أنها لا تعتمد استراتيجية تسويقية موحدة في جميع الأسواق. بل تعمل على تكييف منتجاتها وخدماتها بما يتناسب مع احتياجات كل سوق محلية، مراعيةً الاختلافات الثقافية والاقتصادية والقانونية بين الدول.</a:t>
            </a:r>
            <a:endParaRPr lang="en-US" dirty="0"/>
          </a:p>
          <a:p>
            <a:pPr marL="285750" indent="-285750" algn="just" rtl="1">
              <a:lnSpc>
                <a:spcPct val="150000"/>
              </a:lnSpc>
              <a:buFont typeface="Arial" panose="020B0604020202020204" pitchFamily="34" charset="0"/>
              <a:buChar char="•"/>
            </a:pPr>
            <a:r>
              <a:rPr lang="ar-SA" dirty="0"/>
              <a:t>ويهدف هذا التكيف إلى زيادة رضا العملاء وتحقيق قدرة تنافسية أعلى في كل سوق على حدة.</a:t>
            </a:r>
            <a:endParaRPr lang="en-US" dirty="0"/>
          </a:p>
          <a:p>
            <a:pPr marL="285750" indent="-285750" algn="just" rtl="1">
              <a:lnSpc>
                <a:spcPct val="150000"/>
              </a:lnSpc>
              <a:buFont typeface="Arial" panose="020B0604020202020204" pitchFamily="34" charset="0"/>
              <a:buChar char="•"/>
            </a:pPr>
            <a:endParaRPr lang="en-US" dirty="0"/>
          </a:p>
          <a:p>
            <a:pPr marL="285750" indent="-285750" algn="just" rtl="1">
              <a:lnSpc>
                <a:spcPct val="150000"/>
              </a:lnSpc>
              <a:buFont typeface="Wingdings" panose="05000000000000000000" pitchFamily="2" charset="2"/>
              <a:buChar char="q"/>
            </a:pPr>
            <a:r>
              <a:rPr lang="ar-SA" b="1" dirty="0">
                <a:solidFill>
                  <a:srgbClr val="00B0F0"/>
                </a:solidFill>
              </a:rPr>
              <a:t>ثالثًا: الشركات العالمية</a:t>
            </a:r>
            <a:r>
              <a:rPr lang="en-US" b="1" dirty="0">
                <a:solidFill>
                  <a:srgbClr val="00B0F0"/>
                </a:solidFill>
              </a:rPr>
              <a:t> </a:t>
            </a:r>
            <a:r>
              <a:rPr lang="ar-SA" dirty="0"/>
              <a:t>هي الشركات التي تمارس أعمالها في عدد كبير من الدول، وتعتمد استراتيجية عالمية موحدة لإدارة علامتها التجارية وأنشطتها التسويقية. ويكون هناك مركز إداري رئيس مسؤول عن وضع الاستراتيجية العامة والإشراف على تنفيذها في مختلف الأسواق.</a:t>
            </a:r>
            <a:endParaRPr lang="en-US" dirty="0"/>
          </a:p>
          <a:p>
            <a:pPr marL="285750" indent="-285750" algn="just" rtl="1">
              <a:lnSpc>
                <a:spcPct val="150000"/>
              </a:lnSpc>
              <a:buFont typeface="Arial" panose="020B0604020202020204" pitchFamily="34" charset="0"/>
              <a:buChar char="•"/>
            </a:pPr>
            <a:r>
              <a:rPr lang="ar-SA" dirty="0"/>
              <a:t>وتركز هذه الشركات على تحقيق وفورات الحجم، وخفض التكاليف، وزيادة الكفاءة التشغيلية، مع المحافظة على صورة وعلامة تجارية متسقة في جميع أنحاء العالم.</a:t>
            </a:r>
            <a:endParaRPr lang="en-US" dirty="0"/>
          </a:p>
        </p:txBody>
      </p:sp>
    </p:spTree>
    <p:extLst>
      <p:ext uri="{BB962C8B-B14F-4D97-AF65-F5344CB8AC3E}">
        <p14:creationId xmlns:p14="http://schemas.microsoft.com/office/powerpoint/2010/main" val="36902700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7CFEDF-3213-1982-749B-23774D3F66E3}"/>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6CC0B06B-4142-C582-5C79-99B16A0DC853}"/>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C83D7948-7DFA-55CB-4DC6-B547EE923A8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26D65955-BB79-9E28-D28C-7D8825A5D214}"/>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A8A1C342-8E61-3E44-E620-DDFD615DDC52}"/>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C4D2122E-2B9E-CA45-4D26-1C1B4512279A}"/>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a:t>
            </a:r>
            <a:r>
              <a:rPr lang="ar-SA" sz="2000" b="1" dirty="0">
                <a:solidFill>
                  <a:schemeClr val="bg1"/>
                </a:solidFill>
                <a:cs typeface="Times New Roman" panose="02020603050405020304" pitchFamily="18" charset="0"/>
              </a:rPr>
              <a:t>9</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C5ACADC5-D975-4A12-A068-E50C71F5FA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A0B9FEEB-AE90-197A-089C-E07B0245F2F9}"/>
              </a:ext>
            </a:extLst>
          </p:cNvPr>
          <p:cNvSpPr txBox="1"/>
          <p:nvPr/>
        </p:nvSpPr>
        <p:spPr>
          <a:xfrm>
            <a:off x="2620482" y="1202160"/>
            <a:ext cx="8761595" cy="5449056"/>
          </a:xfrm>
          <a:prstGeom prst="rect">
            <a:avLst/>
          </a:prstGeom>
          <a:noFill/>
        </p:spPr>
        <p:txBody>
          <a:bodyPr wrap="square">
            <a:spAutoFit/>
          </a:bodyPr>
          <a:lstStyle/>
          <a:p>
            <a:pPr algn="just" rtl="1">
              <a:lnSpc>
                <a:spcPct val="150000"/>
              </a:lnSpc>
            </a:pPr>
            <a:r>
              <a:rPr lang="ar-SA" b="1" dirty="0">
                <a:solidFill>
                  <a:srgbClr val="00B0F0"/>
                </a:solidFill>
              </a:rPr>
              <a:t>الشركة العالمية</a:t>
            </a:r>
            <a:endParaRPr lang="en-US" b="1" dirty="0">
              <a:solidFill>
                <a:srgbClr val="00B0F0"/>
              </a:solidFill>
            </a:endParaRPr>
          </a:p>
          <a:p>
            <a:pPr algn="just" rtl="1">
              <a:lnSpc>
                <a:spcPct val="150000"/>
              </a:lnSpc>
            </a:pPr>
            <a:r>
              <a:rPr lang="ar-SA" dirty="0"/>
              <a:t>الشركة العالمية هي المنظمة التي تمارس أنشطتها في أكثر من دولة، وتستفيد من انتشارها الدولي لتحقيق مزايا لا تتوافر عادةً للشركات التي تعمل داخل دولة واحدة فقط.</a:t>
            </a:r>
            <a:endParaRPr lang="en-US" dirty="0"/>
          </a:p>
          <a:p>
            <a:pPr algn="just" rtl="1">
              <a:lnSpc>
                <a:spcPct val="150000"/>
              </a:lnSpc>
            </a:pPr>
            <a:r>
              <a:rPr lang="ar-SA" dirty="0"/>
              <a:t>وتشمل هذه المزايا تحقيق كفاءة أعلى في مجالات البحث والتطوير، والإنتاج، والتسويق، والإدارة المالية، مما يؤدي إلى خفض التكاليف، وتعزيز السمعة، وزيادة القدرة التنافسية في الأسواق العالمية.</a:t>
            </a:r>
            <a:endParaRPr lang="en-US" dirty="0"/>
          </a:p>
          <a:p>
            <a:pPr algn="just" rtl="1">
              <a:lnSpc>
                <a:spcPct val="150000"/>
              </a:lnSpc>
            </a:pPr>
            <a:endParaRPr lang="en-US" dirty="0"/>
          </a:p>
          <a:p>
            <a:pPr algn="just" rtl="1">
              <a:lnSpc>
                <a:spcPct val="150000"/>
              </a:lnSpc>
            </a:pPr>
            <a:r>
              <a:rPr lang="ar-SA" dirty="0"/>
              <a:t>ويرى كوتلر أن الشركة العالمية لا تنظر إلى كل دولة باعتبارها سوقًا مستقلة تمامًا، بل تعمل على تنسيق مواردها وأنشطتها بين مختلف الدول لتحقيق أفضل استخدام للإمكانات المتاحة، مع الاستفادة من المزايا النسبية التي توفرها كل دولة.</a:t>
            </a:r>
            <a:endParaRPr lang="en-US" dirty="0"/>
          </a:p>
          <a:p>
            <a:pPr algn="just" rtl="1">
              <a:lnSpc>
                <a:spcPct val="150000"/>
              </a:lnSpc>
            </a:pPr>
            <a:endParaRPr lang="en-US" dirty="0"/>
          </a:p>
          <a:p>
            <a:pPr marL="285750" indent="-285750" algn="just" rtl="1">
              <a:lnSpc>
                <a:spcPct val="150000"/>
              </a:lnSpc>
              <a:buFont typeface="Wingdings" panose="05000000000000000000" pitchFamily="2" charset="2"/>
              <a:buChar char="v"/>
            </a:pPr>
            <a:r>
              <a:rPr lang="ar-SA" dirty="0"/>
              <a:t>مثال:</a:t>
            </a:r>
            <a:r>
              <a:rPr lang="en-US" dirty="0"/>
              <a:t> </a:t>
            </a:r>
            <a:r>
              <a:rPr lang="ar-SA" dirty="0"/>
              <a:t>قد تُجري الشركة أنشطة البحث والتطوير في دولة تمتلك كفاءات علمية متقدمة، بينما تُنفذ عمليات الإنتاج في دولة تتميز بانخفاض تكاليف التصنيع، وتدير حملاتها التسويقية من مركز إقليمي يخدم عدة أسواق. ويسهم هذا التكامل في تحقيق ميزة تنافسية يصعب على الشركات المحلية مجاراتها.</a:t>
            </a:r>
            <a:endParaRPr lang="en-US" dirty="0"/>
          </a:p>
        </p:txBody>
      </p:sp>
      <p:pic>
        <p:nvPicPr>
          <p:cNvPr id="5" name="Picture 4">
            <a:extLst>
              <a:ext uri="{FF2B5EF4-FFF2-40B4-BE49-F238E27FC236}">
                <a16:creationId xmlns:a16="http://schemas.microsoft.com/office/drawing/2014/main" id="{750248F0-61B9-9490-94F3-A2023F6B56C4}"/>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162962" y="4157489"/>
            <a:ext cx="2493727" cy="2493727"/>
          </a:xfrm>
          <a:prstGeom prst="rect">
            <a:avLst/>
          </a:prstGeom>
        </p:spPr>
      </p:pic>
    </p:spTree>
    <p:extLst>
      <p:ext uri="{BB962C8B-B14F-4D97-AF65-F5344CB8AC3E}">
        <p14:creationId xmlns:p14="http://schemas.microsoft.com/office/powerpoint/2010/main" val="19408253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B39055-556D-3BC4-EDF2-838736AE8890}"/>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C6B64308-606F-EECF-2842-0D332AEB8955}"/>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E88DA1F7-E53F-E1E7-23A1-BC821B4DBE8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88E0D913-6DFE-0B49-BF8E-7814C400342D}"/>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97442BB9-A765-BF61-13C1-0B44BA6EE90E}"/>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289F05A7-5DA8-2CB3-72E8-DCC89FED2D42}"/>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a:t>
            </a:r>
            <a:r>
              <a:rPr lang="ar-SA" sz="2000" b="1" dirty="0">
                <a:solidFill>
                  <a:schemeClr val="bg1"/>
                </a:solidFill>
                <a:cs typeface="Times New Roman" panose="02020603050405020304" pitchFamily="18" charset="0"/>
              </a:rPr>
              <a:t>9</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D90F9034-EBAD-ADA3-81B6-12FE3209444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291CFB36-6E22-F74D-5D3B-6C8614D3E55C}"/>
              </a:ext>
            </a:extLst>
          </p:cNvPr>
          <p:cNvSpPr txBox="1"/>
          <p:nvPr/>
        </p:nvSpPr>
        <p:spPr>
          <a:xfrm>
            <a:off x="3032911" y="1240996"/>
            <a:ext cx="8385373" cy="5449056"/>
          </a:xfrm>
          <a:prstGeom prst="rect">
            <a:avLst/>
          </a:prstGeom>
          <a:noFill/>
        </p:spPr>
        <p:txBody>
          <a:bodyPr wrap="square">
            <a:spAutoFit/>
          </a:bodyPr>
          <a:lstStyle/>
          <a:p>
            <a:pPr algn="just" rtl="1">
              <a:lnSpc>
                <a:spcPct val="150000"/>
              </a:lnSpc>
            </a:pPr>
            <a:r>
              <a:rPr lang="ar-SA" b="1" dirty="0">
                <a:solidFill>
                  <a:srgbClr val="00B0F0"/>
                </a:solidFill>
              </a:rPr>
              <a:t>مثال على الشركة العالمية</a:t>
            </a:r>
            <a:endParaRPr lang="en-US" b="1" dirty="0">
              <a:solidFill>
                <a:srgbClr val="00B0F0"/>
              </a:solidFill>
            </a:endParaRPr>
          </a:p>
          <a:p>
            <a:pPr algn="just" rtl="1">
              <a:lnSpc>
                <a:spcPct val="150000"/>
              </a:lnSpc>
            </a:pPr>
            <a:r>
              <a:rPr lang="ar-SA" dirty="0"/>
              <a:t>تُعد شركة </a:t>
            </a:r>
            <a:r>
              <a:rPr lang="ar-SA" dirty="0" err="1"/>
              <a:t>أوتيس</a:t>
            </a:r>
            <a:r>
              <a:rPr lang="ar-SA" dirty="0"/>
              <a:t> من أبرز الأمثلة على الشركات العالمية، إذ تُصنف بوصفها أكبر شركة متخصصة في صناعة المصاعد على مستوى العالم، وتتخذ من الولايات المتحدة الأمريكية مقرًا رئيسًا لها. إلا أن نطاق أعمالها يمتد إلى أكثر من مئتي دولة، ويأتي معظم دخلها من الأسواق الخارجية، حيث تحقق نسبة كبيرة من مبيعاتها خارج الدولة الأم.</a:t>
            </a:r>
            <a:endParaRPr lang="en-US" dirty="0"/>
          </a:p>
          <a:p>
            <a:pPr algn="just" rtl="1">
              <a:lnSpc>
                <a:spcPct val="150000"/>
              </a:lnSpc>
            </a:pPr>
            <a:endParaRPr lang="en-US" dirty="0"/>
          </a:p>
          <a:p>
            <a:pPr algn="just" rtl="1">
              <a:lnSpc>
                <a:spcPct val="150000"/>
              </a:lnSpc>
            </a:pPr>
            <a:r>
              <a:rPr lang="ar-SA" dirty="0"/>
              <a:t>وتعتمد الشركة على توزيع أنشطتها بين عدد من الدول؛ فهي تستورد مكونات الإنتاج من دول مختلفة، فتُنتج بعض الأجزاء في دولة، وتحصل على الأنظمة الإلكترونية من دولة أخرى، بينما تُصنع المحركات في دولة ثالثة. كما تمتلك مصانع ومراكز للهندسة والبحث والاختبار موزعة في قارات متعددة.</a:t>
            </a:r>
            <a:endParaRPr lang="en-US" dirty="0"/>
          </a:p>
          <a:p>
            <a:pPr algn="just" rtl="1">
              <a:lnSpc>
                <a:spcPct val="150000"/>
              </a:lnSpc>
            </a:pPr>
            <a:endParaRPr lang="en-US" dirty="0"/>
          </a:p>
          <a:p>
            <a:pPr algn="just" rtl="1">
              <a:lnSpc>
                <a:spcPct val="150000"/>
              </a:lnSpc>
            </a:pPr>
            <a:r>
              <a:rPr lang="ar-SA" dirty="0"/>
              <a:t>ويُجسد هذا النموذج مفهوم الشركة العالمية كما يطرحه كوتلر؛ إذ تستفيد الشركة من المزايا التي توفرها كل دولة، مثل انخفاض تكاليف الإنتاج، أو توافر التكنولوجيا، أو الكفاءات البشرية، بما يؤدي إلى رفع الكفاءة التشغيلية وتعزيز قدرتها على المنافسة في الأسواق الدولية.</a:t>
            </a:r>
            <a:endParaRPr lang="en-US" dirty="0"/>
          </a:p>
        </p:txBody>
      </p:sp>
      <p:pic>
        <p:nvPicPr>
          <p:cNvPr id="5" name="Picture 4" descr="https://images.openai.com/static-rsc-4/CK1ytS9-YqPM04TjcwNIh9d3QXX3tedQfwwe7pcuQqv_ritZfgnCZHoRadB6nLRZuEZwESQb105-6tnBcElZmH4EvguiGDLfxMp75M899qjLli2NAKDQd1lS9tXu8Rzj828yqW6KNmU09MXeBmIm9l4JdbeTDUMx8vqB6qnlQAj2nzQW_rbx3NWTTXNLzSF8?purpose=fullsize">
            <a:extLst>
              <a:ext uri="{FF2B5EF4-FFF2-40B4-BE49-F238E27FC236}">
                <a16:creationId xmlns:a16="http://schemas.microsoft.com/office/drawing/2014/main" id="{D21DE162-F47E-7704-659B-A342D867957D}"/>
              </a:ext>
            </a:extLst>
          </p:cNvPr>
          <p:cNvPicPr>
            <a:picLocks noChangeAspect="1"/>
          </p:cNvPicPr>
          <p:nvPr/>
        </p:nvPicPr>
        <p:blipFill>
          <a:blip r:embed="rId5"/>
          <a:stretch>
            <a:fillRect/>
          </a:stretch>
        </p:blipFill>
        <p:spPr>
          <a:xfrm>
            <a:off x="196967" y="4751869"/>
            <a:ext cx="2768432" cy="1730270"/>
          </a:xfrm>
          <a:prstGeom prst="rect">
            <a:avLst/>
          </a:prstGeom>
        </p:spPr>
      </p:pic>
    </p:spTree>
    <p:extLst>
      <p:ext uri="{BB962C8B-B14F-4D97-AF65-F5344CB8AC3E}">
        <p14:creationId xmlns:p14="http://schemas.microsoft.com/office/powerpoint/2010/main" val="30119099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B9E929-45D4-F79D-0534-6EE4DC928041}"/>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FCE92C5C-4BC5-545A-EE57-B298048C8171}"/>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E63F8243-8D8A-B76C-4E23-0624444DAF3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5888F2A0-44CA-DAB4-3D03-9AEFA6393431}"/>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7C13C01E-1AF1-06A0-2DA0-D0A226BBE150}"/>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D03729AE-14D1-30A6-944C-1710CB0A1B76}"/>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a:t>
            </a:r>
            <a:r>
              <a:rPr lang="ar-SA" sz="2000" b="1" dirty="0">
                <a:solidFill>
                  <a:schemeClr val="bg1"/>
                </a:solidFill>
                <a:cs typeface="Times New Roman" panose="02020603050405020304" pitchFamily="18" charset="0"/>
              </a:rPr>
              <a:t>9</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B5B8746C-12CC-5230-ACE5-35E6447E9C9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4318CB0C-430D-9F47-39BE-256E6249E254}"/>
              </a:ext>
            </a:extLst>
          </p:cNvPr>
          <p:cNvSpPr txBox="1"/>
          <p:nvPr/>
        </p:nvSpPr>
        <p:spPr>
          <a:xfrm>
            <a:off x="2471596" y="1141192"/>
            <a:ext cx="8901413" cy="5033557"/>
          </a:xfrm>
          <a:prstGeom prst="rect">
            <a:avLst/>
          </a:prstGeom>
          <a:noFill/>
        </p:spPr>
        <p:txBody>
          <a:bodyPr wrap="square">
            <a:spAutoFit/>
          </a:bodyPr>
          <a:lstStyle/>
          <a:p>
            <a:pPr algn="ctr" rtl="1">
              <a:lnSpc>
                <a:spcPct val="150000"/>
              </a:lnSpc>
            </a:pPr>
            <a:r>
              <a:rPr lang="ar-SA" b="1" dirty="0">
                <a:solidFill>
                  <a:srgbClr val="00B0F0"/>
                </a:solidFill>
              </a:rPr>
              <a:t>أهم القرارات في التسويق الدولي</a:t>
            </a:r>
          </a:p>
          <a:p>
            <a:pPr algn="ctr" rtl="1">
              <a:lnSpc>
                <a:spcPct val="150000"/>
              </a:lnSpc>
            </a:pPr>
            <a:endParaRPr lang="en-US" b="1" dirty="0">
              <a:solidFill>
                <a:srgbClr val="00B0F0"/>
              </a:solidFill>
            </a:endParaRPr>
          </a:p>
          <a:p>
            <a:pPr algn="just" rtl="1">
              <a:lnSpc>
                <a:spcPct val="150000"/>
              </a:lnSpc>
            </a:pPr>
            <a:r>
              <a:rPr lang="ar-SA" dirty="0"/>
              <a:t>يشير كوتلر إلى أن دخول الأسواق الدولية يتطلب من المنظمة اتخاذ مجموعة من القرارات الإستراتيجية المترابطة، ويؤثر كل قرار في القرارات اللاحقة. ويمكن تلخيص هذه القرارات فيما يأتي:</a:t>
            </a:r>
            <a:endParaRPr lang="en-US" dirty="0"/>
          </a:p>
          <a:p>
            <a:pPr algn="just" rtl="1">
              <a:lnSpc>
                <a:spcPct val="150000"/>
              </a:lnSpc>
            </a:pPr>
            <a:endParaRPr lang="en-US" dirty="0"/>
          </a:p>
          <a:p>
            <a:pPr algn="just" rtl="1">
              <a:lnSpc>
                <a:spcPct val="150000"/>
              </a:lnSpc>
            </a:pPr>
            <a:r>
              <a:rPr lang="ar-SA" b="1" dirty="0">
                <a:solidFill>
                  <a:srgbClr val="00B0F0"/>
                </a:solidFill>
              </a:rPr>
              <a:t>أولًا: دراسة البيئة التسويقية العالمية</a:t>
            </a:r>
            <a:r>
              <a:rPr lang="en-US" b="1" dirty="0">
                <a:solidFill>
                  <a:srgbClr val="00B0F0"/>
                </a:solidFill>
              </a:rPr>
              <a:t> </a:t>
            </a:r>
          </a:p>
          <a:p>
            <a:pPr algn="just" rtl="1">
              <a:lnSpc>
                <a:spcPct val="150000"/>
              </a:lnSpc>
            </a:pPr>
            <a:r>
              <a:rPr lang="ar-SA" dirty="0"/>
              <a:t>تبدأ الشركة بتحليل البيئة الدولية لفهم العوامل الاقتصادية والسياسية والقانونية والثقافية التي تؤثر في ممارسة الأعمال، وتحديد الفرص والمخاطر المحتملة في الأسواق الخارجية.</a:t>
            </a:r>
            <a:endParaRPr lang="en-US" dirty="0"/>
          </a:p>
          <a:p>
            <a:pPr algn="just" rtl="1">
              <a:lnSpc>
                <a:spcPct val="150000"/>
              </a:lnSpc>
            </a:pPr>
            <a:endParaRPr lang="en-US" dirty="0"/>
          </a:p>
          <a:p>
            <a:pPr algn="just" rtl="1">
              <a:lnSpc>
                <a:spcPct val="150000"/>
              </a:lnSpc>
            </a:pPr>
            <a:r>
              <a:rPr lang="ar-SA" b="1" dirty="0">
                <a:solidFill>
                  <a:srgbClr val="00B0F0"/>
                </a:solidFill>
              </a:rPr>
              <a:t>ثانيًا: اتخاذ قرار التوسع في الأسواق الدولية</a:t>
            </a:r>
            <a:r>
              <a:rPr lang="en-US" b="1" dirty="0">
                <a:solidFill>
                  <a:srgbClr val="00B0F0"/>
                </a:solidFill>
              </a:rPr>
              <a:t> </a:t>
            </a:r>
          </a:p>
          <a:p>
            <a:pPr algn="just" rtl="1">
              <a:lnSpc>
                <a:spcPct val="150000"/>
              </a:lnSpc>
            </a:pPr>
            <a:r>
              <a:rPr lang="ar-SA" dirty="0"/>
              <a:t>بعد</a:t>
            </a:r>
            <a:r>
              <a:rPr lang="ar-SA" b="1" dirty="0">
                <a:solidFill>
                  <a:srgbClr val="00B0F0"/>
                </a:solidFill>
              </a:rPr>
              <a:t> </a:t>
            </a:r>
            <a:r>
              <a:rPr lang="ar-SA" dirty="0"/>
              <a:t>تحليل البيئة الخارجية، تحدد الشركة ما إذا كانت تمتلك الإمكانات والموارد التي تؤهلها للتوسع خارج السوق المحلية، وما إذا كان هذا التوسع يحقق أهدافها الإستراتيجية.</a:t>
            </a:r>
            <a:endParaRPr lang="en-US" dirty="0"/>
          </a:p>
        </p:txBody>
      </p:sp>
      <p:pic>
        <p:nvPicPr>
          <p:cNvPr id="5" name="Picture 4">
            <a:extLst>
              <a:ext uri="{FF2B5EF4-FFF2-40B4-BE49-F238E27FC236}">
                <a16:creationId xmlns:a16="http://schemas.microsoft.com/office/drawing/2014/main" id="{428419A3-5CF5-D60E-0110-2A1EC1FF810F}"/>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166455" y="4381634"/>
            <a:ext cx="2305141" cy="2305141"/>
          </a:xfrm>
          <a:prstGeom prst="rect">
            <a:avLst/>
          </a:prstGeom>
        </p:spPr>
      </p:pic>
    </p:spTree>
    <p:extLst>
      <p:ext uri="{BB962C8B-B14F-4D97-AF65-F5344CB8AC3E}">
        <p14:creationId xmlns:p14="http://schemas.microsoft.com/office/powerpoint/2010/main" val="10421517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582E02-8393-F77C-6C91-1BBC3E3DE68D}"/>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130BB7F5-012A-7FAF-7098-EBE09994216A}"/>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D3D87D55-94A3-7564-0676-0E9B9D7E0EB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83847E5A-974C-A0A4-6B6F-DBAA01507C48}"/>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5E90BE0-1BD7-D037-B79E-DD12B5964FC6}"/>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43797626-8BBE-8FB8-3BEA-C498FEE25275}"/>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a:t>
            </a:r>
            <a:r>
              <a:rPr lang="ar-SA" sz="2000" b="1" dirty="0">
                <a:solidFill>
                  <a:schemeClr val="bg1"/>
                </a:solidFill>
                <a:cs typeface="Times New Roman" panose="02020603050405020304" pitchFamily="18" charset="0"/>
              </a:rPr>
              <a:t>9</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94E481CD-CC77-B28E-45AB-6056DD59260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131E06E2-18B8-A4C1-F9B8-A98DD291DFE0}"/>
              </a:ext>
            </a:extLst>
          </p:cNvPr>
          <p:cNvSpPr txBox="1"/>
          <p:nvPr/>
        </p:nvSpPr>
        <p:spPr>
          <a:xfrm>
            <a:off x="2372008" y="664075"/>
            <a:ext cx="9168211" cy="5864554"/>
          </a:xfrm>
          <a:prstGeom prst="rect">
            <a:avLst/>
          </a:prstGeom>
          <a:noFill/>
        </p:spPr>
        <p:txBody>
          <a:bodyPr wrap="square">
            <a:spAutoFit/>
          </a:bodyPr>
          <a:lstStyle/>
          <a:p>
            <a:pPr algn="ctr" rtl="1">
              <a:lnSpc>
                <a:spcPct val="150000"/>
              </a:lnSpc>
            </a:pPr>
            <a:r>
              <a:rPr lang="ar-SA" b="1" dirty="0">
                <a:solidFill>
                  <a:srgbClr val="00B0F0"/>
                </a:solidFill>
              </a:rPr>
              <a:t>تابع أهم القرارات في التسويق الدولي</a:t>
            </a:r>
          </a:p>
          <a:p>
            <a:pPr algn="just" rtl="1">
              <a:lnSpc>
                <a:spcPct val="150000"/>
              </a:lnSpc>
            </a:pPr>
            <a:endParaRPr lang="ar-SA" b="1" dirty="0">
              <a:solidFill>
                <a:srgbClr val="00B0F0"/>
              </a:solidFill>
            </a:endParaRPr>
          </a:p>
          <a:p>
            <a:pPr algn="just" rtl="1">
              <a:lnSpc>
                <a:spcPct val="150000"/>
              </a:lnSpc>
            </a:pPr>
            <a:r>
              <a:rPr lang="ar-SA" b="1" dirty="0">
                <a:solidFill>
                  <a:srgbClr val="00B0F0"/>
                </a:solidFill>
              </a:rPr>
              <a:t>ثالثًا: اختيار الأسواق المستهدفة </a:t>
            </a:r>
          </a:p>
          <a:p>
            <a:pPr algn="just" rtl="1">
              <a:lnSpc>
                <a:spcPct val="150000"/>
              </a:lnSpc>
            </a:pPr>
            <a:r>
              <a:rPr lang="ar-SA" dirty="0"/>
              <a:t>لا تدخل الشركات جميع الأسواق في الوقت نفسه، وإنما تختار الأسواق التي تتمتع بجاذبية أكبر، وذلك وفق معايير مثل حجم السوق، ومعدل النمو، ومستوى المنافسة، والاستقرار الاقتصادي والسياسي، وإمكانات تحقيق الأرباح.</a:t>
            </a:r>
            <a:endParaRPr lang="en-US" b="1" dirty="0">
              <a:solidFill>
                <a:srgbClr val="00B0F0"/>
              </a:solidFill>
            </a:endParaRPr>
          </a:p>
          <a:p>
            <a:pPr algn="just" rtl="1">
              <a:lnSpc>
                <a:spcPct val="150000"/>
              </a:lnSpc>
            </a:pPr>
            <a:r>
              <a:rPr lang="ar-SA" b="1" dirty="0">
                <a:solidFill>
                  <a:srgbClr val="00B0F0"/>
                </a:solidFill>
              </a:rPr>
              <a:t>رابعًا: اختيار أسلوب دخول السوق</a:t>
            </a:r>
            <a:endParaRPr lang="en-US" b="1" dirty="0">
              <a:solidFill>
                <a:srgbClr val="00B0F0"/>
              </a:solidFill>
            </a:endParaRPr>
          </a:p>
          <a:p>
            <a:pPr algn="just" rtl="1">
              <a:lnSpc>
                <a:spcPct val="150000"/>
              </a:lnSpc>
            </a:pPr>
            <a:r>
              <a:rPr lang="en-US" dirty="0"/>
              <a:t> </a:t>
            </a:r>
            <a:r>
              <a:rPr lang="ar-SA" dirty="0"/>
              <a:t>تحدد الشركة الطريقة المناسبة لدخول السوق الأجنبية، ويعتمد ذلك على مستوى المخاطرة، وحجم الاستثمار، والموارد المتاحة، وطبيعة السوق المستهدفة.</a:t>
            </a:r>
            <a:endParaRPr lang="en-US" dirty="0"/>
          </a:p>
          <a:p>
            <a:pPr algn="just" rtl="1">
              <a:lnSpc>
                <a:spcPct val="150000"/>
              </a:lnSpc>
            </a:pPr>
            <a:r>
              <a:rPr lang="ar-SA" b="1" dirty="0">
                <a:solidFill>
                  <a:srgbClr val="00B0F0"/>
                </a:solidFill>
              </a:rPr>
              <a:t>خامسًا: إعداد البرنامج التسويقي الدولي</a:t>
            </a:r>
            <a:endParaRPr lang="en-US" b="1" dirty="0">
              <a:solidFill>
                <a:srgbClr val="00B0F0"/>
              </a:solidFill>
            </a:endParaRPr>
          </a:p>
          <a:p>
            <a:pPr algn="just" rtl="1">
              <a:lnSpc>
                <a:spcPct val="150000"/>
              </a:lnSpc>
            </a:pPr>
            <a:r>
              <a:rPr lang="ar-SA" dirty="0"/>
              <a:t>يشمل هذا القرار تحديد عناصر المزيج التسويقي بما يتلاءم مع ظروف الأسواق الخارجية، مع تحديد مدى الحاجة إلى توحيد الأنشطة التسويقية أو تكييفها وفق خصائص كل سوق.</a:t>
            </a:r>
            <a:endParaRPr lang="en-US" dirty="0"/>
          </a:p>
          <a:p>
            <a:pPr algn="just" rtl="1">
              <a:lnSpc>
                <a:spcPct val="150000"/>
              </a:lnSpc>
            </a:pPr>
            <a:r>
              <a:rPr lang="ar-SA" b="1" dirty="0">
                <a:solidFill>
                  <a:srgbClr val="00B0F0"/>
                </a:solidFill>
              </a:rPr>
              <a:t>سادسًا: تنظيم الأنشطة التسويقية الدولية</a:t>
            </a:r>
            <a:endParaRPr lang="en-US" b="1" dirty="0">
              <a:solidFill>
                <a:srgbClr val="00B0F0"/>
              </a:solidFill>
            </a:endParaRPr>
          </a:p>
          <a:p>
            <a:pPr algn="just" rtl="1">
              <a:lnSpc>
                <a:spcPct val="150000"/>
              </a:lnSpc>
            </a:pPr>
            <a:r>
              <a:rPr lang="ar-SA" dirty="0"/>
              <a:t>يتطلب نجاح التسويق الدولي وجود هيكل تنظيمي قادر على إدارة الأنشطة الدولية، وتنسيق أعمال الفروع والإدارات المختلفة بما يضمن تنفيذ الإستراتيجية العالمية بكفاءة.</a:t>
            </a:r>
            <a:endParaRPr lang="en-US" dirty="0"/>
          </a:p>
        </p:txBody>
      </p:sp>
      <p:pic>
        <p:nvPicPr>
          <p:cNvPr id="5" name="Picture 4">
            <a:extLst>
              <a:ext uri="{FF2B5EF4-FFF2-40B4-BE49-F238E27FC236}">
                <a16:creationId xmlns:a16="http://schemas.microsoft.com/office/drawing/2014/main" id="{E260D25F-1D26-30F7-5C06-43F6DC896F49}"/>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202972" y="4581053"/>
            <a:ext cx="2069300" cy="2072112"/>
          </a:xfrm>
          <a:prstGeom prst="rect">
            <a:avLst/>
          </a:prstGeom>
        </p:spPr>
      </p:pic>
    </p:spTree>
    <p:extLst>
      <p:ext uri="{BB962C8B-B14F-4D97-AF65-F5344CB8AC3E}">
        <p14:creationId xmlns:p14="http://schemas.microsoft.com/office/powerpoint/2010/main" val="22496136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BA26E6-BE6E-FD73-6F14-76F7710BAB19}"/>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267478EA-DC6C-C0B3-C1F7-A61B39428746}"/>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DA6E008C-0DBA-D7DC-DE27-DB6F017696E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844498BC-EAD1-9745-0396-1327C35F4644}"/>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4ECF62F9-17BD-5A1B-30B5-7AFD29A2212E}"/>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5829DE63-4C36-B372-70F7-23767091D6FA}"/>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a:t>
            </a:r>
            <a:r>
              <a:rPr lang="ar-SA" sz="2000" b="1" dirty="0">
                <a:solidFill>
                  <a:schemeClr val="bg1"/>
                </a:solidFill>
                <a:cs typeface="Times New Roman" panose="02020603050405020304" pitchFamily="18" charset="0"/>
              </a:rPr>
              <a:t>9</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0A6E036F-702C-14B4-AAFF-2C3152115CD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88F7D88F-BB3E-2497-2347-4323F25FDEAE}"/>
              </a:ext>
            </a:extLst>
          </p:cNvPr>
          <p:cNvSpPr txBox="1"/>
          <p:nvPr/>
        </p:nvSpPr>
        <p:spPr>
          <a:xfrm>
            <a:off x="2656689" y="1240996"/>
            <a:ext cx="8444724" cy="5449056"/>
          </a:xfrm>
          <a:prstGeom prst="rect">
            <a:avLst/>
          </a:prstGeom>
          <a:noFill/>
        </p:spPr>
        <p:txBody>
          <a:bodyPr wrap="square">
            <a:spAutoFit/>
          </a:bodyPr>
          <a:lstStyle/>
          <a:p>
            <a:pPr algn="ctr" rtl="1">
              <a:lnSpc>
                <a:spcPct val="150000"/>
              </a:lnSpc>
            </a:pPr>
            <a:r>
              <a:rPr lang="ar-SA" b="1" dirty="0">
                <a:solidFill>
                  <a:srgbClr val="00B0F0"/>
                </a:solidFill>
              </a:rPr>
              <a:t>دراسة البيئة التسويقية العالمية</a:t>
            </a:r>
          </a:p>
          <a:p>
            <a:pPr algn="just" rtl="1">
              <a:lnSpc>
                <a:spcPct val="150000"/>
              </a:lnSpc>
            </a:pPr>
            <a:r>
              <a:rPr lang="ar-SA" b="1" dirty="0">
                <a:solidFill>
                  <a:srgbClr val="00B0F0"/>
                </a:solidFill>
              </a:rPr>
              <a:t>أولًا: نظام التجارة الدولية</a:t>
            </a:r>
          </a:p>
          <a:p>
            <a:pPr algn="just" rtl="1">
              <a:lnSpc>
                <a:spcPct val="150000"/>
              </a:lnSpc>
            </a:pPr>
            <a:r>
              <a:rPr lang="ar-SA" dirty="0"/>
              <a:t> قبل دخول الأسواق الأجنبية، ينبغي للشركة أن تفهم نظام التجارة الدولية؛ لأنه يحدد القواعد التي تنظم انتقال السلع والخدمات بين الدول، ويؤثر بصورة مباشرة في فرص نجاح الشركات في الأسواق الخارجية.</a:t>
            </a:r>
          </a:p>
          <a:p>
            <a:pPr algn="just" rtl="1">
              <a:lnSpc>
                <a:spcPct val="150000"/>
              </a:lnSpc>
            </a:pPr>
            <a:endParaRPr lang="ar-SA" dirty="0"/>
          </a:p>
          <a:p>
            <a:pPr algn="just" rtl="1">
              <a:lnSpc>
                <a:spcPct val="150000"/>
              </a:lnSpc>
            </a:pPr>
            <a:r>
              <a:rPr lang="ar-SA" dirty="0"/>
              <a:t>وتفرض الدول مجموعة من القيود والإجراءات التي تهدف إلى حماية الاقتصاد الوطني أو تنظيم التجارة الدولية، ومن أهمها:</a:t>
            </a:r>
          </a:p>
          <a:p>
            <a:pPr marL="285750" indent="-285750" algn="just" rtl="1">
              <a:lnSpc>
                <a:spcPct val="150000"/>
              </a:lnSpc>
              <a:buFont typeface="Arial" panose="020B0604020202020204" pitchFamily="34" charset="0"/>
              <a:buChar char="•"/>
            </a:pPr>
            <a:r>
              <a:rPr lang="ar-SA" dirty="0">
                <a:solidFill>
                  <a:srgbClr val="00B0F0"/>
                </a:solidFill>
              </a:rPr>
              <a:t>الرسوم الجمركية </a:t>
            </a:r>
            <a:r>
              <a:rPr lang="ar-SA" dirty="0"/>
              <a:t>هي ضرائب تُفرض على بعض السلع المستوردة، وتهدف إلى زيادة الإيرادات العامة للدولة، أو حماية الصناعات المحلية من المنافسة الأجنبية، وقد تُستخدم أيضًا للتأثير في السياسات التجارية للدول الأخرى.</a:t>
            </a:r>
          </a:p>
          <a:p>
            <a:pPr marL="285750" indent="-285750" algn="just" rtl="1">
              <a:lnSpc>
                <a:spcPct val="150000"/>
              </a:lnSpc>
              <a:buFont typeface="Arial" panose="020B0604020202020204" pitchFamily="34" charset="0"/>
              <a:buChar char="•"/>
            </a:pPr>
            <a:r>
              <a:rPr lang="ar-SA" dirty="0">
                <a:solidFill>
                  <a:srgbClr val="00B0F0"/>
                </a:solidFill>
              </a:rPr>
              <a:t>الحصص الاستيرادية </a:t>
            </a:r>
            <a:r>
              <a:rPr lang="ar-SA" dirty="0"/>
              <a:t>ويقصد بها تحديد الحد الأقصى لكميات بعض السلع التي يُسمح باستيرادها خلال مدة زمنية معينة، ويهدف هذا الإجراء إلى حماية المنتج المحلي، والمحافظة على احتياطيات النقد الأجنبي، ودعم فرص العمل داخل الدولة.</a:t>
            </a:r>
            <a:endParaRPr lang="en-US" dirty="0"/>
          </a:p>
        </p:txBody>
      </p:sp>
      <p:pic>
        <p:nvPicPr>
          <p:cNvPr id="5" name="Picture 4">
            <a:extLst>
              <a:ext uri="{FF2B5EF4-FFF2-40B4-BE49-F238E27FC236}">
                <a16:creationId xmlns:a16="http://schemas.microsoft.com/office/drawing/2014/main" id="{BC9B8702-2386-9035-0583-4833BBF9C748}"/>
              </a:ext>
              <a:ext uri="{C183D7F6-B498-43B3-948B-1728B52AA6E4}">
                <adec:decorative xmlns:adec="http://schemas.microsoft.com/office/drawing/2017/decorative" val="1"/>
              </a:ext>
            </a:extLst>
          </p:cNvPr>
          <p:cNvPicPr>
            <a:picLocks noChangeAspect="1"/>
          </p:cNvPicPr>
          <p:nvPr/>
        </p:nvPicPr>
        <p:blipFill>
          <a:blip r:embed="rId5"/>
          <a:srcRect t="28934" b="26853"/>
          <a:stretch>
            <a:fillRect/>
          </a:stretch>
        </p:blipFill>
        <p:spPr>
          <a:xfrm>
            <a:off x="0" y="4626321"/>
            <a:ext cx="2623234" cy="2063731"/>
          </a:xfrm>
          <a:prstGeom prst="rect">
            <a:avLst/>
          </a:prstGeom>
        </p:spPr>
      </p:pic>
    </p:spTree>
    <p:extLst>
      <p:ext uri="{BB962C8B-B14F-4D97-AF65-F5344CB8AC3E}">
        <p14:creationId xmlns:p14="http://schemas.microsoft.com/office/powerpoint/2010/main" val="17931676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0B1E25-384B-9BEA-F745-C3342277D98B}"/>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019561AD-B551-D28F-51FA-653E4DAB6101}"/>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463A2114-69ED-EB5F-10B5-877F0063EBC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4509246A-E7BB-70EE-08A6-1E3CDB995BFB}"/>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F6E4950C-9434-16D5-3F69-DD0A93D17757}"/>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FBE209C4-804C-727A-CFB2-80C9362D26D0}"/>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a:t>
            </a:r>
            <a:r>
              <a:rPr lang="ar-SA" sz="2000" b="1" dirty="0">
                <a:solidFill>
                  <a:schemeClr val="bg1"/>
                </a:solidFill>
                <a:cs typeface="Times New Roman" panose="02020603050405020304" pitchFamily="18" charset="0"/>
              </a:rPr>
              <a:t>9</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7F7DEB05-C81D-A34F-5003-AAEE02AE445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EE6AEE7F-DC5A-D3F0-ADDA-1A1FC04E7C81}"/>
              </a:ext>
            </a:extLst>
          </p:cNvPr>
          <p:cNvSpPr txBox="1"/>
          <p:nvPr/>
        </p:nvSpPr>
        <p:spPr>
          <a:xfrm>
            <a:off x="2886862" y="1334672"/>
            <a:ext cx="8209229" cy="4611519"/>
          </a:xfrm>
          <a:prstGeom prst="rect">
            <a:avLst/>
          </a:prstGeom>
          <a:noFill/>
        </p:spPr>
        <p:txBody>
          <a:bodyPr wrap="square">
            <a:spAutoFit/>
          </a:bodyPr>
          <a:lstStyle/>
          <a:p>
            <a:pPr algn="ctr" rtl="1">
              <a:lnSpc>
                <a:spcPct val="150000"/>
              </a:lnSpc>
            </a:pPr>
            <a:r>
              <a:rPr lang="ar-SA" dirty="0">
                <a:solidFill>
                  <a:srgbClr val="00B0F0"/>
                </a:solidFill>
              </a:rPr>
              <a:t>تابع القيود والإجراءات التي تهدف إلى حماية الاقتصاد الوطني أو تنظيم التجارة الدولية</a:t>
            </a:r>
          </a:p>
          <a:p>
            <a:pPr marL="285750" indent="-285750" algn="just" rtl="1">
              <a:lnSpc>
                <a:spcPct val="150000"/>
              </a:lnSpc>
              <a:buFont typeface="Arial" panose="020B0604020202020204" pitchFamily="34" charset="0"/>
              <a:buChar char="•"/>
            </a:pPr>
            <a:endParaRPr lang="ar-SA" dirty="0">
              <a:solidFill>
                <a:srgbClr val="00B0F0"/>
              </a:solidFill>
            </a:endParaRPr>
          </a:p>
          <a:p>
            <a:pPr marL="285750" indent="-285750" algn="just" rtl="1">
              <a:lnSpc>
                <a:spcPct val="150000"/>
              </a:lnSpc>
              <a:buFont typeface="Arial" panose="020B0604020202020204" pitchFamily="34" charset="0"/>
              <a:buChar char="•"/>
            </a:pPr>
            <a:r>
              <a:rPr lang="ar-SA" dirty="0">
                <a:solidFill>
                  <a:srgbClr val="00B0F0"/>
                </a:solidFill>
              </a:rPr>
              <a:t>ضوابط الصرف </a:t>
            </a:r>
            <a:r>
              <a:rPr lang="ar-SA" dirty="0"/>
              <a:t>وهي إجراءات تفرضها الدولة لتنظيم استخدام العملات الأجنبية، والتحكم في تحويل الأموال بين الدول، بما يساعد على المحافظة على استقرار الاقتصاد الوطني.</a:t>
            </a:r>
          </a:p>
          <a:p>
            <a:pPr marL="285750" indent="-285750" algn="just" rtl="1">
              <a:lnSpc>
                <a:spcPct val="150000"/>
              </a:lnSpc>
              <a:buFont typeface="Arial" panose="020B0604020202020204" pitchFamily="34" charset="0"/>
              <a:buChar char="•"/>
            </a:pPr>
            <a:r>
              <a:rPr lang="ar-SA" dirty="0">
                <a:solidFill>
                  <a:srgbClr val="00B0F0"/>
                </a:solidFill>
              </a:rPr>
              <a:t>الحواجز غير الجمركية </a:t>
            </a:r>
            <a:r>
              <a:rPr lang="ar-SA" dirty="0"/>
              <a:t>تشمل جميع القيود التي لا تتمثل في الرسوم الجمركية، مثل اشتراط مواصفات فنية محددة، أو فرض معايير جودة خاصة، أو تطبيق إجراءات إدارية وقانونية قد تحد من دخول المنتجات الأجنبية إلى السوق.</a:t>
            </a:r>
          </a:p>
          <a:p>
            <a:pPr algn="just" rtl="1">
              <a:lnSpc>
                <a:spcPct val="150000"/>
              </a:lnSpc>
            </a:pPr>
            <a:endParaRPr lang="ar-SA" dirty="0"/>
          </a:p>
          <a:p>
            <a:pPr marL="285750" indent="-285750" algn="just" rtl="1">
              <a:lnSpc>
                <a:spcPct val="150000"/>
              </a:lnSpc>
              <a:buFont typeface="Wingdings" panose="05000000000000000000" pitchFamily="2" charset="2"/>
              <a:buChar char="v"/>
            </a:pPr>
            <a:r>
              <a:rPr lang="ar-SA" dirty="0">
                <a:solidFill>
                  <a:srgbClr val="00B0F0"/>
                </a:solidFill>
              </a:rPr>
              <a:t>مثال:</a:t>
            </a:r>
            <a:r>
              <a:rPr lang="ar-SA" dirty="0"/>
              <a:t> قد تشترط إحدى الدول أن تلتزم الشركات الأجنبية بالحصول على نسبة من احتياجاتها من الموردين المحليين، أو الالتزام بمعايير فنية خاصة قبل السماح بطرح منتجاتها في السوق، وهو ما يُعد أحد أشكال الحواجز غير الجمركية.</a:t>
            </a:r>
          </a:p>
        </p:txBody>
      </p:sp>
      <p:pic>
        <p:nvPicPr>
          <p:cNvPr id="5" name="Picture 4" descr="صورة منشور القصة">
            <a:extLst>
              <a:ext uri="{FF2B5EF4-FFF2-40B4-BE49-F238E27FC236}">
                <a16:creationId xmlns:a16="http://schemas.microsoft.com/office/drawing/2014/main" id="{E1D8DDED-6691-6C96-E2BD-0FD6FC5CD81B}"/>
              </a:ext>
            </a:extLst>
          </p:cNvPr>
          <p:cNvPicPr>
            <a:picLocks noChangeAspect="1"/>
          </p:cNvPicPr>
          <p:nvPr/>
        </p:nvPicPr>
        <p:blipFill>
          <a:blip r:embed="rId5"/>
          <a:srcRect l="3706" t="11684" b="13502"/>
          <a:stretch>
            <a:fillRect/>
          </a:stretch>
        </p:blipFill>
        <p:spPr>
          <a:xfrm>
            <a:off x="227630" y="4554386"/>
            <a:ext cx="2699470" cy="2097311"/>
          </a:xfrm>
          <a:prstGeom prst="rect">
            <a:avLst/>
          </a:prstGeom>
        </p:spPr>
      </p:pic>
    </p:spTree>
    <p:extLst>
      <p:ext uri="{BB962C8B-B14F-4D97-AF65-F5344CB8AC3E}">
        <p14:creationId xmlns:p14="http://schemas.microsoft.com/office/powerpoint/2010/main" val="25346890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5D9CAD-567E-B78B-6600-25F47D9111D5}"/>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A51D6E31-1EF0-0899-F7BD-FD1FD44B1332}"/>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A5BECAB1-800C-8749-215C-A6C07908E0B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D1674E59-E643-A497-DBE1-EDBBB4A82ACF}"/>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44C3C1C7-403B-414A-8CD1-12A4D50D9AE4}"/>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CFF2C5E9-A381-AD1B-FECD-046D6E27CEB6}"/>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a:t>
            </a:r>
            <a:r>
              <a:rPr lang="ar-SA" sz="2000" b="1" dirty="0">
                <a:solidFill>
                  <a:schemeClr val="bg1"/>
                </a:solidFill>
                <a:cs typeface="Times New Roman" panose="02020603050405020304" pitchFamily="18" charset="0"/>
              </a:rPr>
              <a:t>9</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B09A6FA1-1796-7D22-DD22-B13729E532B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06536FB7-05FC-BE6A-F0A4-7ED733F27C75}"/>
              </a:ext>
            </a:extLst>
          </p:cNvPr>
          <p:cNvSpPr txBox="1"/>
          <p:nvPr/>
        </p:nvSpPr>
        <p:spPr>
          <a:xfrm>
            <a:off x="2511143" y="1325962"/>
            <a:ext cx="8960667" cy="4618059"/>
          </a:xfrm>
          <a:prstGeom prst="rect">
            <a:avLst/>
          </a:prstGeom>
          <a:noFill/>
        </p:spPr>
        <p:txBody>
          <a:bodyPr wrap="square">
            <a:spAutoFit/>
          </a:bodyPr>
          <a:lstStyle/>
          <a:p>
            <a:pPr algn="ctr" rtl="1">
              <a:lnSpc>
                <a:spcPct val="150000"/>
              </a:lnSpc>
            </a:pPr>
            <a:r>
              <a:rPr lang="ar-SA" b="1" dirty="0">
                <a:solidFill>
                  <a:srgbClr val="00B0F0"/>
                </a:solidFill>
              </a:rPr>
              <a:t>منظمة التجارة العالمية</a:t>
            </a:r>
          </a:p>
          <a:p>
            <a:pPr algn="ctr" rtl="1">
              <a:lnSpc>
                <a:spcPct val="150000"/>
              </a:lnSpc>
            </a:pPr>
            <a:endParaRPr lang="ar-SA" b="1" dirty="0">
              <a:solidFill>
                <a:srgbClr val="00B0F0"/>
              </a:solidFill>
            </a:endParaRPr>
          </a:p>
          <a:p>
            <a:pPr marL="285750" indent="-285750" algn="just" rtl="1">
              <a:lnSpc>
                <a:spcPct val="150000"/>
              </a:lnSpc>
              <a:buFont typeface="Wingdings" panose="05000000000000000000" pitchFamily="2" charset="2"/>
              <a:buChar char="q"/>
            </a:pPr>
            <a:r>
              <a:rPr lang="ar-SA" dirty="0"/>
              <a:t>تُعد منظمة التجارة العالمية إحدى أهم المؤسسات الدولية التي تُعنى بتنظيم التجارة بين الدول، وتهدف إلى تعزيز انسياب التجارة الدولية من خلال تقليل الرسوم الجمركية، والحد من العوائق التجارية، وتشجيع المنافسة العادلة بين الدول.</a:t>
            </a:r>
          </a:p>
          <a:p>
            <a:pPr marL="285750" indent="-285750" algn="just" rtl="1">
              <a:lnSpc>
                <a:spcPct val="150000"/>
              </a:lnSpc>
              <a:buFont typeface="Wingdings" panose="05000000000000000000" pitchFamily="2" charset="2"/>
              <a:buChar char="q"/>
            </a:pPr>
            <a:endParaRPr lang="ar-SA" dirty="0"/>
          </a:p>
          <a:p>
            <a:pPr marL="285750" indent="-285750" algn="just" rtl="1">
              <a:lnSpc>
                <a:spcPct val="150000"/>
              </a:lnSpc>
              <a:buFont typeface="Wingdings" panose="05000000000000000000" pitchFamily="2" charset="2"/>
              <a:buChar char="q"/>
            </a:pPr>
            <a:r>
              <a:rPr lang="ar-SA" dirty="0"/>
              <a:t>كما تضطلع المنظمة بدور مهم في تسوية المنازعات التجارية التي قد تنشأ بين الدول الأعضاء، وتسهم في وضع إطار قانوني يحكم العلاقات التجارية الدولية، بما يعزز الاستقرار والشفافية في التجارة العالمية.</a:t>
            </a:r>
          </a:p>
          <a:p>
            <a:pPr marL="285750" indent="-285750" algn="just" rtl="1">
              <a:lnSpc>
                <a:spcPct val="150000"/>
              </a:lnSpc>
              <a:buFont typeface="Wingdings" panose="05000000000000000000" pitchFamily="2" charset="2"/>
              <a:buChar char="q"/>
            </a:pPr>
            <a:endParaRPr lang="ar-SA" dirty="0"/>
          </a:p>
          <a:p>
            <a:pPr marL="285750" indent="-285750" algn="just" rtl="1">
              <a:lnSpc>
                <a:spcPct val="150000"/>
              </a:lnSpc>
              <a:buFont typeface="Wingdings" panose="05000000000000000000" pitchFamily="2" charset="2"/>
              <a:buChar char="q"/>
            </a:pPr>
            <a:r>
              <a:rPr lang="ar-SA" dirty="0"/>
              <a:t>وتؤكد أدبيات كوتلر أن وجود قواعد واضحة للتجارة الدولية يسهم في تشجيع الشركات على التوسع في الأسواق الخارجية، ويحد من حالة عدم اليقين التي قد تواجهها عند ممارسة أنشطتها الدولية.</a:t>
            </a:r>
            <a:endParaRPr lang="en-US" dirty="0"/>
          </a:p>
        </p:txBody>
      </p:sp>
      <p:pic>
        <p:nvPicPr>
          <p:cNvPr id="5" name="Picture 4" descr="https://images.openai.com/static-rsc-4/pI7FwWWIuUirSJRwtbJtn7mfwJ06vyIUV6UxgrMAZTNDwl0BaRxbA9mqUe9zCN3oTGZUFL-Dzmrq121rmYvxCE-WiUO5_9OuV3NoXr0VZnRNwi0ap3oE80dXiQ7OOoxs4PRRGvfRevsKsS02tzLlz6bZQHznUai_BoCTIJ3oWnv5VtMSw5Pdcqp9K-mzWam9?purpose=fullsize">
            <a:extLst>
              <a:ext uri="{FF2B5EF4-FFF2-40B4-BE49-F238E27FC236}">
                <a16:creationId xmlns:a16="http://schemas.microsoft.com/office/drawing/2014/main" id="{80E570B0-82C3-EE30-C547-CFEEE9AF7A63}"/>
              </a:ext>
            </a:extLst>
          </p:cNvPr>
          <p:cNvPicPr>
            <a:picLocks noChangeAspect="1"/>
          </p:cNvPicPr>
          <p:nvPr/>
        </p:nvPicPr>
        <p:blipFill>
          <a:blip r:embed="rId5"/>
          <a:srcRect t="28226" b="31728"/>
          <a:stretch>
            <a:fillRect/>
          </a:stretch>
        </p:blipFill>
        <p:spPr>
          <a:xfrm>
            <a:off x="310304" y="5564473"/>
            <a:ext cx="3580908" cy="1076344"/>
          </a:xfrm>
          <a:prstGeom prst="rect">
            <a:avLst/>
          </a:prstGeom>
        </p:spPr>
      </p:pic>
    </p:spTree>
    <p:extLst>
      <p:ext uri="{BB962C8B-B14F-4D97-AF65-F5344CB8AC3E}">
        <p14:creationId xmlns:p14="http://schemas.microsoft.com/office/powerpoint/2010/main" val="34421025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56922A-7FDB-A54D-3BE3-5DC3F5BD8BDD}"/>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0682A464-A081-AD31-1740-FF4375BAB4BF}"/>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F87CFE4D-38D5-57A9-198A-7DAC85D5D44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BD30B9B5-03E6-6BD3-4070-4A36FDF79E32}"/>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E563EB49-4C47-3AFF-DA28-C21D463C3E9A}"/>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6083BEEF-DCE6-1250-3411-D71BCA8EECE4}"/>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a:t>
            </a:r>
            <a:r>
              <a:rPr lang="ar-SA" sz="2000" b="1" dirty="0">
                <a:solidFill>
                  <a:schemeClr val="bg1"/>
                </a:solidFill>
                <a:cs typeface="Times New Roman" panose="02020603050405020304" pitchFamily="18" charset="0"/>
              </a:rPr>
              <a:t>9</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95AB7A83-7514-4B5D-3D2B-E7A778EFD46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F2A642E3-905B-6BA1-9C2A-6AA18565979F}"/>
              </a:ext>
            </a:extLst>
          </p:cNvPr>
          <p:cNvSpPr txBox="1"/>
          <p:nvPr/>
        </p:nvSpPr>
        <p:spPr>
          <a:xfrm>
            <a:off x="1321806" y="709330"/>
            <a:ext cx="10180743" cy="6280053"/>
          </a:xfrm>
          <a:prstGeom prst="rect">
            <a:avLst/>
          </a:prstGeom>
          <a:noFill/>
        </p:spPr>
        <p:txBody>
          <a:bodyPr wrap="square">
            <a:spAutoFit/>
          </a:bodyPr>
          <a:lstStyle/>
          <a:p>
            <a:pPr algn="ctr" rtl="1">
              <a:lnSpc>
                <a:spcPct val="150000"/>
              </a:lnSpc>
            </a:pPr>
            <a:r>
              <a:rPr lang="ar-SA" b="1" dirty="0">
                <a:solidFill>
                  <a:srgbClr val="00B0F0"/>
                </a:solidFill>
              </a:rPr>
              <a:t>مناطق التجارة الحرة الإقليمية</a:t>
            </a:r>
          </a:p>
          <a:p>
            <a:pPr algn="just" rtl="1">
              <a:lnSpc>
                <a:spcPct val="150000"/>
              </a:lnSpc>
            </a:pPr>
            <a:r>
              <a:rPr lang="ar-SA" dirty="0"/>
              <a:t>تُعد مناطق التجارة الحرة الإقليمية من أبرز مظاهر التعاون الاقتصادي بين الدول، حيث تتفق مجموعة من الدول على إنشاء تكتلات اقتصادية أو تجارية تهدف إلى تسهيل حركة التجارة فيما بينها، من خلال إزالة أو تخفيض القيود التجارية، وتنسيق بعض السياسات الاقتصادية ذات الاهتمام المشترك.</a:t>
            </a:r>
          </a:p>
          <a:p>
            <a:pPr algn="just" rtl="1">
              <a:lnSpc>
                <a:spcPct val="150000"/>
              </a:lnSpc>
            </a:pPr>
            <a:r>
              <a:rPr lang="ar-SA" dirty="0"/>
              <a:t>ويشير كوتلر إلى أن هذه التكتلات تسهم في توسيع الأسواق، وزيادة حجم التبادل التجاري، وتحسين فرص الاستثمار، مما يجعلها عنصرًا مهمًا في البيئة التسويقية العالمية التي ينبغي على الشركات دراستها قبل دخول الأسواق الدولية. </a:t>
            </a:r>
          </a:p>
          <a:p>
            <a:pPr algn="just" rtl="1">
              <a:lnSpc>
                <a:spcPct val="150000"/>
              </a:lnSpc>
            </a:pPr>
            <a:endParaRPr lang="ar-SA" dirty="0"/>
          </a:p>
          <a:p>
            <a:pPr algn="just" rtl="1">
              <a:lnSpc>
                <a:spcPct val="150000"/>
              </a:lnSpc>
            </a:pPr>
            <a:r>
              <a:rPr lang="ar-SA" dirty="0"/>
              <a:t>ومن أبرز أمثلة مناطق التجارة الحرة الإقليمية:</a:t>
            </a:r>
          </a:p>
          <a:p>
            <a:pPr marL="285750" indent="-285750" algn="just" rtl="1">
              <a:lnSpc>
                <a:spcPct val="150000"/>
              </a:lnSpc>
              <a:buFont typeface="Wingdings" panose="05000000000000000000" pitchFamily="2" charset="2"/>
              <a:buChar char="q"/>
            </a:pPr>
            <a:r>
              <a:rPr lang="ar-SA" dirty="0">
                <a:solidFill>
                  <a:srgbClr val="00B0F0"/>
                </a:solidFill>
              </a:rPr>
              <a:t>أولًا: الاتحاد الأوروبي </a:t>
            </a:r>
            <a:r>
              <a:rPr lang="ar-SA" dirty="0"/>
              <a:t>يُعد الاتحاد الأوروبي من أكبر التكتلات الاقتصادية في العالم، ويهدف إلى تحقيق التكامل الاقتصادي بين الدول الأعضاء، وتسهيل انتقال السلع والخدمات ورؤوس الأموال والأفراد، بما يعزز النشاط الاقتصادي داخل دول الاتحاد.</a:t>
            </a:r>
          </a:p>
          <a:p>
            <a:pPr marL="285750" indent="-285750" algn="just" rtl="1">
              <a:lnSpc>
                <a:spcPct val="150000"/>
              </a:lnSpc>
              <a:buFont typeface="Wingdings" panose="05000000000000000000" pitchFamily="2" charset="2"/>
              <a:buChar char="q"/>
            </a:pPr>
            <a:r>
              <a:rPr lang="ar-SA" dirty="0">
                <a:solidFill>
                  <a:srgbClr val="00B0F0"/>
                </a:solidFill>
              </a:rPr>
              <a:t>ثانيًا: اتفاقية التجارة الحرة لأمريكا الشمالية </a:t>
            </a:r>
            <a:r>
              <a:rPr lang="ar-SA" dirty="0"/>
              <a:t>تُعد هذه الاتفاقية إطارًا للتعاون التجاري بين الدول الأعضاء، وقد أُنشئت بهدف إزالة العوائق التجارية، وتشجيع حركة التجارة والاستثمار فيما بينها.</a:t>
            </a:r>
          </a:p>
          <a:p>
            <a:pPr marL="285750" indent="-285750" algn="just" rtl="1">
              <a:lnSpc>
                <a:spcPct val="150000"/>
              </a:lnSpc>
              <a:buFont typeface="Wingdings" panose="05000000000000000000" pitchFamily="2" charset="2"/>
              <a:buChar char="q"/>
            </a:pPr>
            <a:r>
              <a:rPr lang="ar-SA" dirty="0">
                <a:solidFill>
                  <a:srgbClr val="00B0F0"/>
                </a:solidFill>
              </a:rPr>
              <a:t>ثالثًا: مجلس التعاون لدول الخليج العربية </a:t>
            </a:r>
            <a:r>
              <a:rPr lang="ar-SA" dirty="0"/>
              <a:t>يمثل مجلس التعاون نموذجًا للتكامل الاقتصادي الإقليمي بين دول الخليج العربية، حيث يعمل على تعزيز التعاون الاقتصادي والتجاري، وتسهيل انتقال السلع ورؤوس الأموال بين الدول الأعضاء، بما يسهم في دعم التنمية الاقتصادية المشتركة.</a:t>
            </a:r>
            <a:endParaRPr lang="en-US" dirty="0"/>
          </a:p>
        </p:txBody>
      </p:sp>
    </p:spTree>
    <p:extLst>
      <p:ext uri="{BB962C8B-B14F-4D97-AF65-F5344CB8AC3E}">
        <p14:creationId xmlns:p14="http://schemas.microsoft.com/office/powerpoint/2010/main" val="6431835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A52DD7-3E10-96DB-49F9-1863359F07F8}"/>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9A68DD10-4FF6-804E-983D-75CD9C0413F3}"/>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EB9903E1-F30A-6E1A-3EB9-6877C97F03A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634FBBA6-3546-2868-3474-71F1B095E34C}"/>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FE91310E-3174-47AA-8240-F08255E7015B}"/>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5CAAAA6D-8EB4-F11A-E32F-05A894DEC691}"/>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a:t>
            </a:r>
            <a:r>
              <a:rPr lang="ar-SA" sz="2000" b="1" dirty="0">
                <a:solidFill>
                  <a:schemeClr val="bg1"/>
                </a:solidFill>
                <a:cs typeface="Times New Roman" panose="02020603050405020304" pitchFamily="18" charset="0"/>
              </a:rPr>
              <a:t>9</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F8A800C6-4907-0AAC-5C0D-77CCAB83BCF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43C868A0-4DB0-92BF-C05F-9F580AC03CCF}"/>
              </a:ext>
            </a:extLst>
          </p:cNvPr>
          <p:cNvSpPr txBox="1"/>
          <p:nvPr/>
        </p:nvSpPr>
        <p:spPr>
          <a:xfrm>
            <a:off x="2218099" y="899652"/>
            <a:ext cx="9024041" cy="5864554"/>
          </a:xfrm>
          <a:prstGeom prst="rect">
            <a:avLst/>
          </a:prstGeom>
          <a:noFill/>
        </p:spPr>
        <p:txBody>
          <a:bodyPr wrap="square">
            <a:spAutoFit/>
          </a:bodyPr>
          <a:lstStyle/>
          <a:p>
            <a:pPr algn="ctr" rtl="1">
              <a:lnSpc>
                <a:spcPct val="150000"/>
              </a:lnSpc>
            </a:pPr>
            <a:r>
              <a:rPr lang="ar-SA" b="1" dirty="0">
                <a:solidFill>
                  <a:srgbClr val="00B0F0"/>
                </a:solidFill>
              </a:rPr>
              <a:t>البيئة الاقتصادية</a:t>
            </a:r>
          </a:p>
          <a:p>
            <a:pPr algn="ctr" rtl="1">
              <a:lnSpc>
                <a:spcPct val="150000"/>
              </a:lnSpc>
            </a:pPr>
            <a:endParaRPr lang="ar-SA" b="1" dirty="0">
              <a:solidFill>
                <a:srgbClr val="00B0F0"/>
              </a:solidFill>
            </a:endParaRPr>
          </a:p>
          <a:p>
            <a:pPr algn="just" rtl="1">
              <a:lnSpc>
                <a:spcPct val="150000"/>
              </a:lnSpc>
            </a:pPr>
            <a:r>
              <a:rPr lang="ar-SA" dirty="0"/>
              <a:t>تُعد البيئة الاقتصادية من أهم عناصر البيئة التسويقية العالمية التي تؤثر في جاذبية الأسواق الدولية، إذ تعتمد قدرة الدولة على استقطاب الشركات والاستثمارات على مجموعة من العوامل الاقتصادية التي تحدد حجم الطلب، والقوة الشرائية، وفرص النمو.</a:t>
            </a:r>
          </a:p>
          <a:p>
            <a:pPr algn="just" rtl="1">
              <a:lnSpc>
                <a:spcPct val="150000"/>
              </a:lnSpc>
            </a:pPr>
            <a:r>
              <a:rPr lang="ar-SA" dirty="0"/>
              <a:t>ويوضح كوتلر أن تقييم البيئة الاقتصادية يعتمد بصورة رئيسة على عاملين أساسيين هما:</a:t>
            </a:r>
          </a:p>
          <a:p>
            <a:pPr marL="285750" indent="-285750" algn="just" rtl="1">
              <a:lnSpc>
                <a:spcPct val="150000"/>
              </a:lnSpc>
              <a:buFont typeface="Wingdings" panose="05000000000000000000" pitchFamily="2" charset="2"/>
              <a:buChar char="q"/>
            </a:pPr>
            <a:r>
              <a:rPr lang="ar-SA" dirty="0">
                <a:solidFill>
                  <a:srgbClr val="00B0F0"/>
                </a:solidFill>
              </a:rPr>
              <a:t>أولًا: الهيكل الصناعي </a:t>
            </a:r>
            <a:r>
              <a:rPr lang="ar-SA" dirty="0"/>
              <a:t>ويقصد به طبيعة الأنشطة الاقتصادية السائدة في الدولة، ومستوى تطورها، ومدى اعتمادها على الزراعة أو الصناعة أو الخدمات، ويؤثر ذلك في احتياجات السوق وأنماط الطلب على السلع والخدمات.</a:t>
            </a:r>
          </a:p>
          <a:p>
            <a:pPr algn="just" rtl="1">
              <a:lnSpc>
                <a:spcPct val="150000"/>
              </a:lnSpc>
            </a:pPr>
            <a:endParaRPr lang="ar-SA" dirty="0">
              <a:solidFill>
                <a:srgbClr val="00B0F0"/>
              </a:solidFill>
            </a:endParaRPr>
          </a:p>
          <a:p>
            <a:pPr marL="285750" indent="-285750" algn="just" rtl="1">
              <a:lnSpc>
                <a:spcPct val="150000"/>
              </a:lnSpc>
              <a:buFont typeface="Wingdings" panose="05000000000000000000" pitchFamily="2" charset="2"/>
              <a:buChar char="q"/>
            </a:pPr>
            <a:r>
              <a:rPr lang="ar-SA" dirty="0">
                <a:solidFill>
                  <a:srgbClr val="00B0F0"/>
                </a:solidFill>
              </a:rPr>
              <a:t>ثانيًا: توزيع الدخل </a:t>
            </a:r>
            <a:r>
              <a:rPr lang="ar-SA" dirty="0"/>
              <a:t>ويقصد به كيفية توزيع الدخول بين أفراد المجتمع، ويُعد من المؤشرات المهمة في تحديد القوة الشرائية للمستهلكين، وأنواع المنتجات التي يمكن للشركات تسويقها داخل الدولة.</a:t>
            </a:r>
          </a:p>
          <a:p>
            <a:pPr algn="just" rtl="1">
              <a:lnSpc>
                <a:spcPct val="150000"/>
              </a:lnSpc>
            </a:pPr>
            <a:endParaRPr lang="ar-SA" dirty="0"/>
          </a:p>
          <a:p>
            <a:pPr algn="just" rtl="1">
              <a:lnSpc>
                <a:spcPct val="150000"/>
              </a:lnSpc>
            </a:pPr>
            <a:r>
              <a:rPr lang="ar-SA" dirty="0"/>
              <a:t>وتساعد دراسة هذين العاملين الشركات على تقدير حجم السوق، وتحديد الفئات المستهدفة، واختيار المنتجات والاستراتيجيات التسويقية الأكثر ملاءمة.</a:t>
            </a:r>
            <a:endParaRPr lang="en-US" dirty="0"/>
          </a:p>
        </p:txBody>
      </p:sp>
      <p:pic>
        <p:nvPicPr>
          <p:cNvPr id="5" name="Picture 4" descr="Exploring International Shipping Profit Margin in Detail - Linbis Logistics Software">
            <a:extLst>
              <a:ext uri="{FF2B5EF4-FFF2-40B4-BE49-F238E27FC236}">
                <a16:creationId xmlns:a16="http://schemas.microsoft.com/office/drawing/2014/main" id="{0B4A8A4E-C56E-42CE-8ABE-817370D925E6}"/>
              </a:ext>
            </a:extLst>
          </p:cNvPr>
          <p:cNvPicPr>
            <a:picLocks noChangeAspect="1"/>
          </p:cNvPicPr>
          <p:nvPr/>
        </p:nvPicPr>
        <p:blipFill>
          <a:blip r:embed="rId5"/>
          <a:stretch>
            <a:fillRect/>
          </a:stretch>
        </p:blipFill>
        <p:spPr>
          <a:xfrm>
            <a:off x="89353" y="4707616"/>
            <a:ext cx="2128746" cy="2128746"/>
          </a:xfrm>
          <a:prstGeom prst="rect">
            <a:avLst/>
          </a:prstGeom>
        </p:spPr>
      </p:pic>
    </p:spTree>
    <p:extLst>
      <p:ext uri="{BB962C8B-B14F-4D97-AF65-F5344CB8AC3E}">
        <p14:creationId xmlns:p14="http://schemas.microsoft.com/office/powerpoint/2010/main" val="38803954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D6780C-12AB-A61B-B788-8154B74B5F3E}"/>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BD0ED87B-B373-1A58-991C-8E1A9360BA1B}"/>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E49383BE-3C34-5CB0-CFC9-43322916F15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E7E4759B-08D5-9B97-1F86-9FB6FBC52AC4}"/>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F9DC5934-D009-32DF-6048-6C91A349ABD6}"/>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3E4B82AC-F9D6-8077-65CC-51AF409DEC72}"/>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a:t>
            </a:r>
            <a:r>
              <a:rPr lang="ar-SA" sz="2000" b="1" dirty="0">
                <a:solidFill>
                  <a:schemeClr val="bg1"/>
                </a:solidFill>
                <a:cs typeface="Times New Roman" panose="02020603050405020304" pitchFamily="18" charset="0"/>
              </a:rPr>
              <a:t>9</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3B9A4874-F66F-4DDA-8C07-D4DCA3F6A5D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A9D67F59-8CCF-1676-1571-B06921E71EF5}"/>
              </a:ext>
            </a:extLst>
          </p:cNvPr>
          <p:cNvSpPr txBox="1"/>
          <p:nvPr/>
        </p:nvSpPr>
        <p:spPr>
          <a:xfrm>
            <a:off x="1185720" y="827344"/>
            <a:ext cx="10132692" cy="5864554"/>
          </a:xfrm>
          <a:prstGeom prst="rect">
            <a:avLst/>
          </a:prstGeom>
          <a:noFill/>
        </p:spPr>
        <p:txBody>
          <a:bodyPr wrap="square">
            <a:spAutoFit/>
          </a:bodyPr>
          <a:lstStyle/>
          <a:p>
            <a:pPr algn="ctr" rtl="1">
              <a:lnSpc>
                <a:spcPct val="150000"/>
              </a:lnSpc>
            </a:pPr>
            <a:r>
              <a:rPr lang="ar-SA" b="1" dirty="0">
                <a:solidFill>
                  <a:srgbClr val="00B0F0"/>
                </a:solidFill>
              </a:rPr>
              <a:t>الهيكل الصناعي</a:t>
            </a:r>
          </a:p>
          <a:p>
            <a:pPr algn="just" rtl="1">
              <a:lnSpc>
                <a:spcPct val="150000"/>
              </a:lnSpc>
            </a:pPr>
            <a:r>
              <a:rPr lang="ar-SA" b="1" dirty="0"/>
              <a:t>يُعد الهيكل الصناعي من أهم العوامل التي يعتمد عليها المسوِّق في تحليل الأسواق الدولية، لأنه يعكس طبيعة النشاط الاقتصادي السائد في الدولة، ويحدد مستوى الإنتاج، وأنماط الاستهلاك، والفرص التسويقية المتاحة. ويصنف كوتلر الاقتصادات وفق هيكلها الصناعي إلى أربعة أنواع رئيسة:</a:t>
            </a:r>
          </a:p>
          <a:p>
            <a:pPr algn="just" rtl="1">
              <a:lnSpc>
                <a:spcPct val="150000"/>
              </a:lnSpc>
            </a:pPr>
            <a:endParaRPr lang="ar-SA" b="1" dirty="0"/>
          </a:p>
          <a:p>
            <a:pPr algn="just" rtl="1">
              <a:lnSpc>
                <a:spcPct val="150000"/>
              </a:lnSpc>
            </a:pPr>
            <a:r>
              <a:rPr lang="ar-SA" b="1" dirty="0">
                <a:solidFill>
                  <a:srgbClr val="00B0F0"/>
                </a:solidFill>
              </a:rPr>
              <a:t>أولاً: اقتصاد الكفاف </a:t>
            </a:r>
          </a:p>
          <a:p>
            <a:pPr algn="just" rtl="1">
              <a:lnSpc>
                <a:spcPct val="150000"/>
              </a:lnSpc>
            </a:pPr>
            <a:r>
              <a:rPr lang="ar-SA" dirty="0"/>
              <a:t>يقوم اقتصاد الكفاف على الإنتاج الزراعي البسيط الذي يهدف إلى تلبية الاحتياجات الأساسية للسكان، دون وجود فائض كبير للتبادل التجاري. ويعمل معظم أفراد المجتمع في الزراعة أو الأنشطة الأولية، لذلك تكون القوة الشرائية منخفضة، وتقتصر الأسواق على عدد محدود من السلع والخدمات. ويندرج عدد من الدول الإفريقية ضمن هذا النوع من الاقتصادات.</a:t>
            </a:r>
          </a:p>
          <a:p>
            <a:pPr algn="just" rtl="1">
              <a:lnSpc>
                <a:spcPct val="150000"/>
              </a:lnSpc>
            </a:pPr>
            <a:r>
              <a:rPr lang="ar-SA" b="1" dirty="0">
                <a:solidFill>
                  <a:srgbClr val="00B0F0"/>
                </a:solidFill>
              </a:rPr>
              <a:t>الخصائص الرئيسة:</a:t>
            </a:r>
          </a:p>
          <a:p>
            <a:pPr marL="285750" indent="-285750" algn="just" rtl="1">
              <a:lnSpc>
                <a:spcPct val="150000"/>
              </a:lnSpc>
              <a:buFont typeface="Arial" panose="020B0604020202020204" pitchFamily="34" charset="0"/>
              <a:buChar char="•"/>
            </a:pPr>
            <a:r>
              <a:rPr lang="ar-SA" dirty="0"/>
              <a:t>الاعتماد على الزراعة التقليدية.</a:t>
            </a:r>
          </a:p>
          <a:p>
            <a:pPr marL="285750" indent="-285750" algn="just" rtl="1">
              <a:lnSpc>
                <a:spcPct val="150000"/>
              </a:lnSpc>
              <a:buFont typeface="Arial" panose="020B0604020202020204" pitchFamily="34" charset="0"/>
              <a:buChar char="•"/>
            </a:pPr>
            <a:r>
              <a:rPr lang="ar-SA" dirty="0"/>
              <a:t>انخفاض مستوى الدخل.</a:t>
            </a:r>
          </a:p>
          <a:p>
            <a:pPr marL="285750" indent="-285750" algn="just" rtl="1">
              <a:lnSpc>
                <a:spcPct val="150000"/>
              </a:lnSpc>
              <a:buFont typeface="Arial" panose="020B0604020202020204" pitchFamily="34" charset="0"/>
              <a:buChar char="•"/>
            </a:pPr>
            <a:r>
              <a:rPr lang="ar-SA" dirty="0"/>
              <a:t>محدودية الطلب على السلع الصناعية.</a:t>
            </a:r>
          </a:p>
          <a:p>
            <a:pPr marL="285750" indent="-285750" algn="just" rtl="1">
              <a:lnSpc>
                <a:spcPct val="150000"/>
              </a:lnSpc>
              <a:buFont typeface="Arial" panose="020B0604020202020204" pitchFamily="34" charset="0"/>
              <a:buChar char="•"/>
            </a:pPr>
            <a:r>
              <a:rPr lang="ar-SA" dirty="0"/>
              <a:t>قلة الفرص التسويقية أمام الشركات.</a:t>
            </a:r>
            <a:endParaRPr lang="en-US" dirty="0"/>
          </a:p>
        </p:txBody>
      </p:sp>
      <p:pic>
        <p:nvPicPr>
          <p:cNvPr id="5" name="Picture 4">
            <a:extLst>
              <a:ext uri="{FF2B5EF4-FFF2-40B4-BE49-F238E27FC236}">
                <a16:creationId xmlns:a16="http://schemas.microsoft.com/office/drawing/2014/main" id="{85035DCE-A3A7-478C-D44C-AC6ED10830AE}"/>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633743" y="4467054"/>
            <a:ext cx="3499731" cy="2333154"/>
          </a:xfrm>
          <a:prstGeom prst="rect">
            <a:avLst/>
          </a:prstGeom>
        </p:spPr>
      </p:pic>
    </p:spTree>
    <p:extLst>
      <p:ext uri="{BB962C8B-B14F-4D97-AF65-F5344CB8AC3E}">
        <p14:creationId xmlns:p14="http://schemas.microsoft.com/office/powerpoint/2010/main" val="10692710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5FECF6-E9B1-0014-F0D4-808C83204975}"/>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64EBABFF-4446-948A-2183-C8BFEC188317}"/>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CB7AA76F-FFC8-2110-5859-AB45CA50898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BADFB037-9513-1A39-BD5F-3A2B53FABA0B}"/>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A684FC4E-DA9D-179C-FA9C-489A5806B1B2}"/>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7E596647-E68F-7C1F-7230-CCE2BE4B80C9}"/>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a:t>
            </a:r>
            <a:r>
              <a:rPr lang="ar-SA" sz="2000" b="1" dirty="0">
                <a:solidFill>
                  <a:schemeClr val="bg1"/>
                </a:solidFill>
                <a:cs typeface="Times New Roman" panose="02020603050405020304" pitchFamily="18" charset="0"/>
              </a:rPr>
              <a:t>9</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FBE7961D-94B4-AE4E-6108-41484D3E349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E3C3F5EE-F8F1-12B7-00D4-DDCE5385FE16}"/>
              </a:ext>
            </a:extLst>
          </p:cNvPr>
          <p:cNvSpPr txBox="1"/>
          <p:nvPr/>
        </p:nvSpPr>
        <p:spPr>
          <a:xfrm>
            <a:off x="2142500" y="940283"/>
            <a:ext cx="9131937" cy="5864554"/>
          </a:xfrm>
          <a:prstGeom prst="rect">
            <a:avLst/>
          </a:prstGeom>
          <a:noFill/>
        </p:spPr>
        <p:txBody>
          <a:bodyPr wrap="square">
            <a:spAutoFit/>
          </a:bodyPr>
          <a:lstStyle/>
          <a:p>
            <a:pPr algn="ctr" rtl="1">
              <a:lnSpc>
                <a:spcPct val="150000"/>
              </a:lnSpc>
            </a:pPr>
            <a:endParaRPr lang="ar-SA" b="1" dirty="0">
              <a:solidFill>
                <a:srgbClr val="00B0F0"/>
              </a:solidFill>
            </a:endParaRPr>
          </a:p>
          <a:p>
            <a:pPr algn="just" rtl="1">
              <a:lnSpc>
                <a:spcPct val="150000"/>
              </a:lnSpc>
            </a:pPr>
            <a:r>
              <a:rPr lang="ar-SA" b="1" dirty="0">
                <a:solidFill>
                  <a:srgbClr val="00B0F0"/>
                </a:solidFill>
              </a:rPr>
              <a:t>ثانياً: اقتصاد تصدير المواد الخام</a:t>
            </a:r>
          </a:p>
          <a:p>
            <a:pPr algn="just" rtl="1">
              <a:lnSpc>
                <a:spcPct val="150000"/>
              </a:lnSpc>
            </a:pPr>
            <a:r>
              <a:rPr lang="ar-SA" dirty="0"/>
              <a:t>تعتمد هذه الاقتصادات بصورة رئيسة على امتلاك مورد طبيعي واحد أو أكثر، مثل النفط أو المعادن أو الأخشاب أو المنتجات الزراعية، وتشكل عائدات تصدير هذه الموارد المصدر الأساسي للدخل القومي.</a:t>
            </a:r>
          </a:p>
          <a:p>
            <a:pPr algn="just" rtl="1">
              <a:lnSpc>
                <a:spcPct val="150000"/>
              </a:lnSpc>
            </a:pPr>
            <a:endParaRPr lang="ar-SA" dirty="0"/>
          </a:p>
          <a:p>
            <a:pPr algn="just" rtl="1">
              <a:lnSpc>
                <a:spcPct val="150000"/>
              </a:lnSpc>
            </a:pPr>
            <a:r>
              <a:rPr lang="ar-SA" dirty="0"/>
              <a:t> وتوفر هذه الأسواق فرصًا لتسويق المعدات والآلات الثقيلة، ووسائل النقل، والأدوات الصناعية اللازمة لاستخراج الموارد الطبيعية. كما يمكن أن تمثل سوقًا مناسبة للسلع الفاخرة إذا توافرت فيها فئات ذات دخول مرتفعة أو أعداد كبيرة من المقيمين الأجانب.</a:t>
            </a:r>
          </a:p>
          <a:p>
            <a:pPr algn="just" rtl="1">
              <a:lnSpc>
                <a:spcPct val="150000"/>
              </a:lnSpc>
            </a:pPr>
            <a:endParaRPr lang="ar-SA" dirty="0"/>
          </a:p>
          <a:p>
            <a:pPr algn="just" rtl="1">
              <a:lnSpc>
                <a:spcPct val="150000"/>
              </a:lnSpc>
            </a:pPr>
            <a:r>
              <a:rPr lang="ar-SA" b="1" dirty="0">
                <a:solidFill>
                  <a:srgbClr val="00B0F0"/>
                </a:solidFill>
              </a:rPr>
              <a:t>الخصائص الرئيسة:</a:t>
            </a:r>
          </a:p>
          <a:p>
            <a:pPr marL="285750" indent="-285750" algn="just" rtl="1">
              <a:lnSpc>
                <a:spcPct val="150000"/>
              </a:lnSpc>
              <a:buFont typeface="Arial" panose="020B0604020202020204" pitchFamily="34" charset="0"/>
              <a:buChar char="•"/>
            </a:pPr>
            <a:r>
              <a:rPr lang="ar-SA" dirty="0"/>
              <a:t>الاعتماد على الموارد الطبيعية.</a:t>
            </a:r>
          </a:p>
          <a:p>
            <a:pPr marL="285750" indent="-285750" algn="just" rtl="1">
              <a:lnSpc>
                <a:spcPct val="150000"/>
              </a:lnSpc>
              <a:buFont typeface="Arial" panose="020B0604020202020204" pitchFamily="34" charset="0"/>
              <a:buChar char="•"/>
            </a:pPr>
            <a:r>
              <a:rPr lang="ar-SA" dirty="0"/>
              <a:t>ارتفاع الإيرادات الناتجة عن التصدير.</a:t>
            </a:r>
          </a:p>
          <a:p>
            <a:pPr marL="285750" indent="-285750" algn="just" rtl="1">
              <a:lnSpc>
                <a:spcPct val="150000"/>
              </a:lnSpc>
              <a:buFont typeface="Arial" panose="020B0604020202020204" pitchFamily="34" charset="0"/>
              <a:buChar char="•"/>
            </a:pPr>
            <a:r>
              <a:rPr lang="ar-SA" dirty="0"/>
              <a:t>الحاجة إلى المعدات والآلات الصناعية.</a:t>
            </a:r>
          </a:p>
          <a:p>
            <a:pPr marL="285750" indent="-285750" algn="just" rtl="1">
              <a:lnSpc>
                <a:spcPct val="150000"/>
              </a:lnSpc>
              <a:buFont typeface="Arial" panose="020B0604020202020204" pitchFamily="34" charset="0"/>
              <a:buChar char="•"/>
            </a:pPr>
            <a:r>
              <a:rPr lang="ar-SA" dirty="0"/>
              <a:t>وجود طلب محدود على السلع الاستهلاكية، مع إمكانية ارتفاع الطلب على السلع الفاخرة لدى بعض الفئات.</a:t>
            </a:r>
            <a:endParaRPr lang="en-US" dirty="0"/>
          </a:p>
        </p:txBody>
      </p:sp>
      <p:pic>
        <p:nvPicPr>
          <p:cNvPr id="5" name="Picture 4">
            <a:extLst>
              <a:ext uri="{FF2B5EF4-FFF2-40B4-BE49-F238E27FC236}">
                <a16:creationId xmlns:a16="http://schemas.microsoft.com/office/drawing/2014/main" id="{46C5CBA9-AB9E-1492-7966-21E491B483B3}"/>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697117" y="4033023"/>
            <a:ext cx="3595594" cy="2393806"/>
          </a:xfrm>
          <a:prstGeom prst="rect">
            <a:avLst/>
          </a:prstGeom>
        </p:spPr>
      </p:pic>
    </p:spTree>
    <p:extLst>
      <p:ext uri="{BB962C8B-B14F-4D97-AF65-F5344CB8AC3E}">
        <p14:creationId xmlns:p14="http://schemas.microsoft.com/office/powerpoint/2010/main" val="17911942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585388-B60E-32AD-C4E8-63756032BADD}"/>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BD798790-90E3-2D4C-EE8F-5AD398B17771}"/>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30101539-70B7-581F-A19D-C27801FAA27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BDA83121-DA98-8957-D34F-C57C46D5AF5A}"/>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B7A3C1CE-54AB-9AAC-AAB9-C49756AAB7C4}"/>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0B61B096-2B7F-283C-14AE-1E40A65448A3}"/>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a:t>
            </a:r>
            <a:r>
              <a:rPr lang="ar-SA" sz="2000" b="1" dirty="0">
                <a:solidFill>
                  <a:schemeClr val="bg1"/>
                </a:solidFill>
                <a:cs typeface="Times New Roman" panose="02020603050405020304" pitchFamily="18" charset="0"/>
              </a:rPr>
              <a:t>9</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0ABC7AF7-E99B-61A4-37EB-FD14484D02D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7B70DCD0-5020-8935-03DD-0FCA8773AD8E}"/>
              </a:ext>
            </a:extLst>
          </p:cNvPr>
          <p:cNvSpPr txBox="1"/>
          <p:nvPr/>
        </p:nvSpPr>
        <p:spPr>
          <a:xfrm>
            <a:off x="1657289" y="836564"/>
            <a:ext cx="9802639" cy="5864554"/>
          </a:xfrm>
          <a:prstGeom prst="rect">
            <a:avLst/>
          </a:prstGeom>
          <a:noFill/>
        </p:spPr>
        <p:txBody>
          <a:bodyPr wrap="square">
            <a:spAutoFit/>
          </a:bodyPr>
          <a:lstStyle/>
          <a:p>
            <a:pPr algn="ctr" rtl="1">
              <a:lnSpc>
                <a:spcPct val="150000"/>
              </a:lnSpc>
            </a:pPr>
            <a:r>
              <a:rPr lang="ar-SA" b="1" dirty="0">
                <a:solidFill>
                  <a:srgbClr val="00B0F0"/>
                </a:solidFill>
              </a:rPr>
              <a:t>ثالثاً: الاقتصاد الصناعي الناشئ</a:t>
            </a:r>
          </a:p>
          <a:p>
            <a:pPr algn="just" rtl="1">
              <a:lnSpc>
                <a:spcPct val="150000"/>
              </a:lnSpc>
            </a:pPr>
            <a:r>
              <a:rPr lang="ar-SA" dirty="0"/>
              <a:t>يشهد هذا النوع من الاقتصادات نموًا سريعًا في قطاع التصنيع، مما يؤدي إلى ارتفاع معدلات النمو الاقتصادي وتحسن مستويات الدخل، ويؤدي ذلك إلى زيادة الطلب على السلع والخدمات المختلفة.</a:t>
            </a:r>
          </a:p>
          <a:p>
            <a:pPr algn="just" rtl="1">
              <a:lnSpc>
                <a:spcPct val="150000"/>
              </a:lnSpc>
            </a:pPr>
            <a:r>
              <a:rPr lang="ar-SA" dirty="0"/>
              <a:t>وتُعد دول مثل البرازيل، وروسيا، والهند، والصين من أبرز الأمثلة على الاقتصادات الصناعية الناشئة، وقد أصبحت تمثل أسواقًا مهمة للشركات العالمية، خاصة مع تباطؤ النمو في بعض الأسواق المتقدمة واشتداد المنافسة فيها.</a:t>
            </a:r>
          </a:p>
          <a:p>
            <a:pPr algn="just" rtl="1">
              <a:lnSpc>
                <a:spcPct val="150000"/>
              </a:lnSpc>
            </a:pPr>
            <a:endParaRPr lang="ar-SA" dirty="0"/>
          </a:p>
          <a:p>
            <a:pPr algn="just" rtl="1">
              <a:lnSpc>
                <a:spcPct val="150000"/>
              </a:lnSpc>
            </a:pPr>
            <a:r>
              <a:rPr lang="ar-SA" b="1" dirty="0">
                <a:solidFill>
                  <a:srgbClr val="00B0F0"/>
                </a:solidFill>
              </a:rPr>
              <a:t>الخصائص الرئيسة:</a:t>
            </a:r>
          </a:p>
          <a:p>
            <a:pPr marL="285750" indent="-285750" algn="just" rtl="1">
              <a:lnSpc>
                <a:spcPct val="150000"/>
              </a:lnSpc>
              <a:buFont typeface="Arial" panose="020B0604020202020204" pitchFamily="34" charset="0"/>
              <a:buChar char="•"/>
            </a:pPr>
            <a:r>
              <a:rPr lang="ar-SA" dirty="0"/>
              <a:t>نمو متسارع في القطاع الصناعي.</a:t>
            </a:r>
          </a:p>
          <a:p>
            <a:pPr marL="285750" indent="-285750" algn="just" rtl="1">
              <a:lnSpc>
                <a:spcPct val="150000"/>
              </a:lnSpc>
              <a:buFont typeface="Arial" panose="020B0604020202020204" pitchFamily="34" charset="0"/>
              <a:buChar char="•"/>
            </a:pPr>
            <a:r>
              <a:rPr lang="ar-SA" dirty="0"/>
              <a:t>تحسن القوة الشرائية للسكان.</a:t>
            </a:r>
          </a:p>
          <a:p>
            <a:pPr marL="285750" indent="-285750" algn="just" rtl="1">
              <a:lnSpc>
                <a:spcPct val="150000"/>
              </a:lnSpc>
              <a:buFont typeface="Arial" panose="020B0604020202020204" pitchFamily="34" charset="0"/>
              <a:buChar char="•"/>
            </a:pPr>
            <a:r>
              <a:rPr lang="ar-SA" dirty="0"/>
              <a:t>اتساع حجم الأسواق.</a:t>
            </a:r>
          </a:p>
          <a:p>
            <a:pPr marL="285750" indent="-285750" algn="just" rtl="1">
              <a:lnSpc>
                <a:spcPct val="150000"/>
              </a:lnSpc>
              <a:buFont typeface="Arial" panose="020B0604020202020204" pitchFamily="34" charset="0"/>
              <a:buChar char="•"/>
            </a:pPr>
            <a:r>
              <a:rPr lang="ar-SA" dirty="0"/>
              <a:t>زيادة الفرص التسويقية أمام الشركات المحلية والدولية.</a:t>
            </a:r>
          </a:p>
          <a:p>
            <a:pPr algn="just" rtl="1">
              <a:lnSpc>
                <a:spcPct val="150000"/>
              </a:lnSpc>
            </a:pPr>
            <a:endParaRPr lang="ar-SA" dirty="0"/>
          </a:p>
          <a:p>
            <a:pPr marL="285750" indent="-285750" algn="just" rtl="1">
              <a:lnSpc>
                <a:spcPct val="150000"/>
              </a:lnSpc>
              <a:buFont typeface="Wingdings" panose="05000000000000000000" pitchFamily="2" charset="2"/>
              <a:buChar char="ü"/>
            </a:pPr>
            <a:r>
              <a:rPr lang="ar-SA" dirty="0"/>
              <a:t>توضيح: كلما ارتفع مستوى التصنيع في الدولة، زادت الحاجة إلى منتجات متنوعة، وانتقلت أنماط الاستهلاك تدريجيًا من التركيز على السلع الأساسية إلى الطلب على السلع والخدمات ذات القيمة المضافة.</a:t>
            </a:r>
            <a:endParaRPr lang="en-US" dirty="0"/>
          </a:p>
        </p:txBody>
      </p:sp>
      <p:pic>
        <p:nvPicPr>
          <p:cNvPr id="5" name="Picture 4">
            <a:extLst>
              <a:ext uri="{FF2B5EF4-FFF2-40B4-BE49-F238E27FC236}">
                <a16:creationId xmlns:a16="http://schemas.microsoft.com/office/drawing/2014/main" id="{C8EE799C-9940-E6AA-0778-F0ABB55C8F4B}"/>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1113576" y="3427243"/>
            <a:ext cx="3360204" cy="2237092"/>
          </a:xfrm>
          <a:prstGeom prst="rect">
            <a:avLst/>
          </a:prstGeom>
        </p:spPr>
      </p:pic>
    </p:spTree>
    <p:extLst>
      <p:ext uri="{BB962C8B-B14F-4D97-AF65-F5344CB8AC3E}">
        <p14:creationId xmlns:p14="http://schemas.microsoft.com/office/powerpoint/2010/main" val="33392500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F9F35D-C49D-EB6F-6051-9886EE7D4AC7}"/>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F57743E8-CF69-23A7-6245-C572E5CC9C34}"/>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35CC6AD9-4E6B-984E-1480-BFCDA46C262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544C4663-86D1-02C9-9003-1C37AFC4E7CD}"/>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5C8B76C0-59EF-99E0-D906-1333606B5CB7}"/>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44216F91-222C-9F15-3687-A9B14711D789}"/>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a:t>
            </a:r>
            <a:r>
              <a:rPr lang="ar-SA" sz="2000" b="1" dirty="0">
                <a:solidFill>
                  <a:schemeClr val="bg1"/>
                </a:solidFill>
                <a:cs typeface="Times New Roman" panose="02020603050405020304" pitchFamily="18" charset="0"/>
              </a:rPr>
              <a:t>9</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AFFE5F05-5250-D753-38DC-5D206C52103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20834DD3-0375-123B-4B1F-BD239BB72195}"/>
              </a:ext>
            </a:extLst>
          </p:cNvPr>
          <p:cNvSpPr txBox="1"/>
          <p:nvPr/>
        </p:nvSpPr>
        <p:spPr>
          <a:xfrm>
            <a:off x="2471596" y="1582337"/>
            <a:ext cx="8879185" cy="4618059"/>
          </a:xfrm>
          <a:prstGeom prst="rect">
            <a:avLst/>
          </a:prstGeom>
          <a:noFill/>
        </p:spPr>
        <p:txBody>
          <a:bodyPr wrap="square">
            <a:spAutoFit/>
          </a:bodyPr>
          <a:lstStyle/>
          <a:p>
            <a:pPr algn="just" rtl="1">
              <a:lnSpc>
                <a:spcPct val="150000"/>
              </a:lnSpc>
            </a:pPr>
            <a:r>
              <a:rPr lang="ar-SA" b="1" dirty="0">
                <a:solidFill>
                  <a:srgbClr val="00B0F0"/>
                </a:solidFill>
              </a:rPr>
              <a:t>رابعاً: الاقتصاد الصناعي المتقدم</a:t>
            </a:r>
          </a:p>
          <a:p>
            <a:pPr algn="just" rtl="1">
              <a:lnSpc>
                <a:spcPct val="150000"/>
              </a:lnSpc>
            </a:pPr>
            <a:r>
              <a:rPr lang="ar-SA" dirty="0"/>
              <a:t>يعتمد الاقتصاد الصناعي المتقدم على الصناعات التحويلية والخدمات والابتكار والاستثمار، ويتميز بارتفاع مستويات الإنتاج والدخل، إضافة إلى تنوع احتياجات المستهلكين.</a:t>
            </a:r>
          </a:p>
          <a:p>
            <a:pPr algn="just" rtl="1">
              <a:lnSpc>
                <a:spcPct val="150000"/>
              </a:lnSpc>
            </a:pPr>
            <a:r>
              <a:rPr lang="ar-SA" dirty="0"/>
              <a:t>وتُعد هذه الاقتصادات من أكبر مصدري السلع المصنعة والخدمات، كما تتبادل التجارة فيما بينها، وتستورد المواد الخام والسلع شبه المصنعة من الدول الأخرى لإعادة تصنيعها أو استخدامها في عمليات الإنتاج.</a:t>
            </a:r>
          </a:p>
          <a:p>
            <a:pPr algn="just" rtl="1">
              <a:lnSpc>
                <a:spcPct val="150000"/>
              </a:lnSpc>
            </a:pPr>
            <a:r>
              <a:rPr lang="ar-SA" dirty="0"/>
              <a:t>ومن أمثلة هذه الاقتصادات: الولايات المتحدة الأمريكية، واليابان، والنرويج.</a:t>
            </a:r>
          </a:p>
          <a:p>
            <a:pPr algn="just" rtl="1">
              <a:lnSpc>
                <a:spcPct val="150000"/>
              </a:lnSpc>
            </a:pPr>
            <a:r>
              <a:rPr lang="ar-SA" b="1" dirty="0">
                <a:solidFill>
                  <a:srgbClr val="00B0F0"/>
                </a:solidFill>
              </a:rPr>
              <a:t>الخصائص الرئيسة:</a:t>
            </a:r>
          </a:p>
          <a:p>
            <a:pPr marL="285750" indent="-285750" algn="just" rtl="1">
              <a:lnSpc>
                <a:spcPct val="150000"/>
              </a:lnSpc>
              <a:buFont typeface="Arial" panose="020B0604020202020204" pitchFamily="34" charset="0"/>
              <a:buChar char="•"/>
            </a:pPr>
            <a:r>
              <a:rPr lang="ar-SA" dirty="0"/>
              <a:t>ارتفاع مستوى التصنيع والتكنولوجيا.</a:t>
            </a:r>
          </a:p>
          <a:p>
            <a:pPr marL="285750" indent="-285750" algn="just" rtl="1">
              <a:lnSpc>
                <a:spcPct val="150000"/>
              </a:lnSpc>
              <a:buFont typeface="Arial" panose="020B0604020202020204" pitchFamily="34" charset="0"/>
              <a:buChar char="•"/>
            </a:pPr>
            <a:r>
              <a:rPr lang="ar-SA" dirty="0"/>
              <a:t>ارتفاع متوسط دخل الأفراد.</a:t>
            </a:r>
          </a:p>
          <a:p>
            <a:pPr marL="285750" indent="-285750" algn="just" rtl="1">
              <a:lnSpc>
                <a:spcPct val="150000"/>
              </a:lnSpc>
              <a:buFont typeface="Arial" panose="020B0604020202020204" pitchFamily="34" charset="0"/>
              <a:buChar char="•"/>
            </a:pPr>
            <a:r>
              <a:rPr lang="ar-SA" dirty="0"/>
              <a:t>تنوع الأسواق والاحتياجات الاستهلاكية.</a:t>
            </a:r>
          </a:p>
          <a:p>
            <a:pPr marL="285750" indent="-285750" algn="just" rtl="1">
              <a:lnSpc>
                <a:spcPct val="150000"/>
              </a:lnSpc>
              <a:buFont typeface="Arial" panose="020B0604020202020204" pitchFamily="34" charset="0"/>
              <a:buChar char="•"/>
            </a:pPr>
            <a:r>
              <a:rPr lang="ar-SA" dirty="0"/>
              <a:t>زيادة المنافسة بين الشركات.</a:t>
            </a:r>
            <a:endParaRPr lang="en-US" dirty="0"/>
          </a:p>
        </p:txBody>
      </p:sp>
      <p:pic>
        <p:nvPicPr>
          <p:cNvPr id="5" name="Picture 4">
            <a:extLst>
              <a:ext uri="{FF2B5EF4-FFF2-40B4-BE49-F238E27FC236}">
                <a16:creationId xmlns:a16="http://schemas.microsoft.com/office/drawing/2014/main" id="{BD948028-4726-FC30-C6CE-A64C69E6A5D7}"/>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1790952" y="4437463"/>
            <a:ext cx="2984500" cy="1676400"/>
          </a:xfrm>
          <a:prstGeom prst="rect">
            <a:avLst/>
          </a:prstGeom>
        </p:spPr>
      </p:pic>
    </p:spTree>
    <p:extLst>
      <p:ext uri="{BB962C8B-B14F-4D97-AF65-F5344CB8AC3E}">
        <p14:creationId xmlns:p14="http://schemas.microsoft.com/office/powerpoint/2010/main" val="418767770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74023D-E376-B9FC-6D19-E303A23CD31D}"/>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EB8CD8EA-59B0-37F1-DE53-2043706014C4}"/>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C09233F6-5144-ED75-C46B-F7ED4869D1F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5455E9AD-F18A-7FFE-B3AE-9266A81E1096}"/>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CC3235D9-A2C3-9B45-BFD6-C2F95ED4E73A}"/>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1DC4CFB0-0B9D-6C68-A9E2-848BF9522828}"/>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a:t>
            </a:r>
            <a:r>
              <a:rPr lang="ar-SA" sz="2000" b="1" dirty="0">
                <a:solidFill>
                  <a:schemeClr val="bg1"/>
                </a:solidFill>
                <a:cs typeface="Times New Roman" panose="02020603050405020304" pitchFamily="18" charset="0"/>
              </a:rPr>
              <a:t>9</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A56E3106-3794-D764-D6E6-B0ACFBE28C4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D7CA428D-426D-8D8A-FE41-C812B4924B91}"/>
              </a:ext>
            </a:extLst>
          </p:cNvPr>
          <p:cNvSpPr txBox="1"/>
          <p:nvPr/>
        </p:nvSpPr>
        <p:spPr>
          <a:xfrm>
            <a:off x="1874067" y="755460"/>
            <a:ext cx="9458700" cy="5864554"/>
          </a:xfrm>
          <a:prstGeom prst="rect">
            <a:avLst/>
          </a:prstGeom>
          <a:noFill/>
        </p:spPr>
        <p:txBody>
          <a:bodyPr wrap="square">
            <a:spAutoFit/>
          </a:bodyPr>
          <a:lstStyle/>
          <a:p>
            <a:pPr algn="ctr" rtl="1">
              <a:lnSpc>
                <a:spcPct val="150000"/>
              </a:lnSpc>
            </a:pPr>
            <a:r>
              <a:rPr lang="ar-SA" b="1" dirty="0">
                <a:solidFill>
                  <a:srgbClr val="00B0F0"/>
                </a:solidFill>
              </a:rPr>
              <a:t>توزيع الدخل</a:t>
            </a:r>
          </a:p>
          <a:p>
            <a:pPr algn="just" rtl="1">
              <a:lnSpc>
                <a:spcPct val="150000"/>
              </a:lnSpc>
            </a:pPr>
            <a:r>
              <a:rPr lang="ar-SA" dirty="0"/>
              <a:t>توزيع الدخل يُعد توزيع الدخل من العوامل الاقتصادية الأساسية التي تؤثر في قرارات التسويق الدولي، لأنه يحدد القدرة الشرائية للمستهلكين، ويساعد الشركات على اختيار الأسواق المستهدفة، وتحديد نوعية المنتجات المناسبة، ومستويات الأسعار التي تتوافق مع إمكانات المستهلكين. ويؤكد كوتلر أن نجاح الشركات في الأسواق الدولية يعتمد بدرجة كبيرة على فهم كيفية توزيع الدخول داخل المجتمع، وليس على متوسط الدخل فقط.</a:t>
            </a:r>
          </a:p>
          <a:p>
            <a:pPr algn="just" rtl="1">
              <a:lnSpc>
                <a:spcPct val="150000"/>
              </a:lnSpc>
            </a:pPr>
            <a:endParaRPr lang="ar-SA" b="1" dirty="0">
              <a:solidFill>
                <a:srgbClr val="00B0F0"/>
              </a:solidFill>
            </a:endParaRPr>
          </a:p>
          <a:p>
            <a:pPr algn="just" rtl="1">
              <a:lnSpc>
                <a:spcPct val="150000"/>
              </a:lnSpc>
            </a:pPr>
            <a:r>
              <a:rPr lang="ar-SA" b="1" dirty="0">
                <a:solidFill>
                  <a:srgbClr val="00B0F0"/>
                </a:solidFill>
              </a:rPr>
              <a:t>أولاً: أنماط توزيع الدخل بين الدول </a:t>
            </a:r>
          </a:p>
          <a:p>
            <a:pPr algn="just" rtl="1">
              <a:lnSpc>
                <a:spcPct val="150000"/>
              </a:lnSpc>
            </a:pPr>
            <a:r>
              <a:rPr lang="ar-SA" dirty="0"/>
              <a:t>تختلف الدول في كيفية توزيع الدخول بين أفراد المجتمع، ويمكن توضيح ذلك كما يأتي:</a:t>
            </a:r>
          </a:p>
          <a:p>
            <a:pPr marL="342900" indent="-342900" algn="just" rtl="1">
              <a:lnSpc>
                <a:spcPct val="150000"/>
              </a:lnSpc>
              <a:buFont typeface="Wingdings" panose="05000000000000000000" pitchFamily="2" charset="2"/>
              <a:buChar char="q"/>
            </a:pPr>
            <a:r>
              <a:rPr lang="ar-SA" dirty="0">
                <a:solidFill>
                  <a:srgbClr val="00B0F0"/>
                </a:solidFill>
              </a:rPr>
              <a:t>الدول الصناعية المتقدمة: </a:t>
            </a:r>
            <a:r>
              <a:rPr lang="ar-SA" dirty="0"/>
              <a:t>تضم عادةً شرائح متعددة من السكان، تشمل ذوي الدخل المنخفض، والمتوسط، والمرتفع، مما يتيح فرصًا لتسويق منتجات متنوعة تناسب جميع الفئات.</a:t>
            </a:r>
            <a:endParaRPr lang="ar-SA" dirty="0">
              <a:solidFill>
                <a:srgbClr val="00B0F0"/>
              </a:solidFill>
            </a:endParaRPr>
          </a:p>
          <a:p>
            <a:pPr marL="342900" indent="-342900" algn="just" rtl="1">
              <a:lnSpc>
                <a:spcPct val="150000"/>
              </a:lnSpc>
              <a:buFont typeface="Wingdings" panose="05000000000000000000" pitchFamily="2" charset="2"/>
              <a:buChar char="q"/>
            </a:pPr>
            <a:r>
              <a:rPr lang="ar-SA" dirty="0">
                <a:solidFill>
                  <a:srgbClr val="00B0F0"/>
                </a:solidFill>
              </a:rPr>
              <a:t>اقتصادات الكفاف: </a:t>
            </a:r>
            <a:r>
              <a:rPr lang="ar-SA" dirty="0"/>
              <a:t>يغلب على سكانها انخفاض مستوى الدخل، لذلك يتركز الطلب على السلع الأساسية التي تلبي الاحتياجات الضرورية.</a:t>
            </a:r>
          </a:p>
          <a:p>
            <a:pPr marL="342900" indent="-342900" algn="just" rtl="1">
              <a:lnSpc>
                <a:spcPct val="150000"/>
              </a:lnSpc>
              <a:buFont typeface="Wingdings" panose="05000000000000000000" pitchFamily="2" charset="2"/>
              <a:buChar char="q"/>
            </a:pPr>
            <a:r>
              <a:rPr lang="ar-SA" dirty="0">
                <a:solidFill>
                  <a:srgbClr val="00B0F0"/>
                </a:solidFill>
              </a:rPr>
              <a:t>بعض الدول الأخرى: </a:t>
            </a:r>
            <a:r>
              <a:rPr lang="ar-SA" dirty="0"/>
              <a:t>قد تتميز بوجود تفاوت كبير في توزيع الدخل، بحيث تضم نسبة كبيرة من ذوي الدخل المنخفض إلى جانب فئة محدودة تتمتع بدخول مرتفعة جدًا، وهو ما يفرض على الشركات تصميم استراتيجيات تسويقية مختلفة لكل شريحة.</a:t>
            </a:r>
            <a:endParaRPr lang="en-US" dirty="0"/>
          </a:p>
        </p:txBody>
      </p:sp>
    </p:spTree>
    <p:extLst>
      <p:ext uri="{BB962C8B-B14F-4D97-AF65-F5344CB8AC3E}">
        <p14:creationId xmlns:p14="http://schemas.microsoft.com/office/powerpoint/2010/main" val="61650369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10AC89-6C99-7454-7F55-5DB0FCFCBCD7}"/>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CD885B54-462F-130E-7404-CD2AAB7EF3CD}"/>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47001164-1B63-206C-6833-638CCA55FF1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B0D18015-9B78-AD78-16BC-8688CBED3819}"/>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49D59C1C-8566-8E04-7BEA-EAAACCF7F3D1}"/>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DB700151-6BDF-7679-7091-8145E1D61D3A}"/>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a:t>
            </a:r>
            <a:r>
              <a:rPr lang="ar-SA" sz="2000" b="1" dirty="0">
                <a:solidFill>
                  <a:schemeClr val="bg1"/>
                </a:solidFill>
                <a:cs typeface="Times New Roman" panose="02020603050405020304" pitchFamily="18" charset="0"/>
              </a:rPr>
              <a:t>9</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D36341BB-EFCD-16D7-C704-FF94B7EBE51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D35D1C4E-6F3F-60E2-DFD8-09328BF30E93}"/>
              </a:ext>
            </a:extLst>
          </p:cNvPr>
          <p:cNvSpPr txBox="1"/>
          <p:nvPr/>
        </p:nvSpPr>
        <p:spPr>
          <a:xfrm>
            <a:off x="1607429" y="944860"/>
            <a:ext cx="9804176" cy="5864554"/>
          </a:xfrm>
          <a:prstGeom prst="rect">
            <a:avLst/>
          </a:prstGeom>
          <a:noFill/>
        </p:spPr>
        <p:txBody>
          <a:bodyPr wrap="square">
            <a:spAutoFit/>
          </a:bodyPr>
          <a:lstStyle/>
          <a:p>
            <a:pPr algn="just" rtl="1">
              <a:lnSpc>
                <a:spcPct val="150000"/>
              </a:lnSpc>
            </a:pPr>
            <a:r>
              <a:rPr lang="ar-SA" b="1" dirty="0">
                <a:solidFill>
                  <a:srgbClr val="00B0F0"/>
                </a:solidFill>
              </a:rPr>
              <a:t>ثانياً: أثر توزيع الدخل في التسويق</a:t>
            </a:r>
          </a:p>
          <a:p>
            <a:pPr marL="285750" indent="-285750" algn="just" rtl="1">
              <a:lnSpc>
                <a:spcPct val="150000"/>
              </a:lnSpc>
              <a:buFont typeface="Wingdings" panose="05000000000000000000" pitchFamily="2" charset="2"/>
              <a:buChar char="q"/>
            </a:pPr>
            <a:r>
              <a:rPr lang="ar-SA" dirty="0"/>
              <a:t>لا يعتمد المسوقون عند اختيار الأسواق على عدد السكان فقط، وإنما يهتمون أيضًا بمستوى الدخل وتوزيعه بين الأفراد، لأن ذلك يحدد حجم الطلب على المنتجات المختلفة.</a:t>
            </a:r>
          </a:p>
          <a:p>
            <a:pPr marL="285750" indent="-285750" algn="just" rtl="1">
              <a:lnSpc>
                <a:spcPct val="150000"/>
              </a:lnSpc>
              <a:buFont typeface="Wingdings" panose="05000000000000000000" pitchFamily="2" charset="2"/>
              <a:buChar char="q"/>
            </a:pPr>
            <a:r>
              <a:rPr lang="ar-SA" dirty="0"/>
              <a:t>فعندما تكون شريحة ذوي الدخل المتوسط كبيرة، يزداد الطلب على السلع الاستهلاكية ذات الجودة الجيدة والأسعار المناسبة، أما إذا كان معظم السكان من ذوي الدخل المنخفض، فإن الطلب يتركز على المنتجات الأساسية منخفضة التكلفة.</a:t>
            </a:r>
          </a:p>
          <a:p>
            <a:pPr marL="285750" indent="-285750" algn="just" rtl="1">
              <a:lnSpc>
                <a:spcPct val="150000"/>
              </a:lnSpc>
              <a:buFont typeface="Wingdings" panose="05000000000000000000" pitchFamily="2" charset="2"/>
              <a:buChar char="q"/>
            </a:pPr>
            <a:r>
              <a:rPr lang="ar-SA" dirty="0"/>
              <a:t>ولهذا السبب تقوم الشركات بدراسة القوة الشرائية للفئات المستهدفة قبل طرح منتجاتها في أي سوق.</a:t>
            </a:r>
          </a:p>
          <a:p>
            <a:pPr marL="285750" indent="-285750" algn="just" rtl="1">
              <a:lnSpc>
                <a:spcPct val="150000"/>
              </a:lnSpc>
              <a:buFont typeface="Wingdings" panose="05000000000000000000" pitchFamily="2" charset="2"/>
              <a:buChar char="q"/>
            </a:pPr>
            <a:endParaRPr lang="ar-SA" b="1" dirty="0">
              <a:solidFill>
                <a:srgbClr val="00B0F0"/>
              </a:solidFill>
            </a:endParaRPr>
          </a:p>
          <a:p>
            <a:pPr algn="just" rtl="1">
              <a:lnSpc>
                <a:spcPct val="150000"/>
              </a:lnSpc>
            </a:pPr>
            <a:r>
              <a:rPr lang="ar-SA" b="1" dirty="0">
                <a:solidFill>
                  <a:srgbClr val="00B0F0"/>
                </a:solidFill>
              </a:rPr>
              <a:t>ثالثاً: استهداف الأسواق الناشئة</a:t>
            </a:r>
          </a:p>
          <a:p>
            <a:pPr marL="285750" indent="-285750" algn="just" rtl="1">
              <a:lnSpc>
                <a:spcPct val="150000"/>
              </a:lnSpc>
              <a:buFont typeface="Wingdings" panose="05000000000000000000" pitchFamily="2" charset="2"/>
              <a:buChar char="q"/>
            </a:pPr>
            <a:r>
              <a:rPr lang="ar-SA" dirty="0"/>
              <a:t>يشير كوتلر إلى أن العديد من الشركات العالمية أصبحت توجه اهتمامها بصورة متزايدة نحو الأسواق الناشئة، نظرًا لما تتمتع به من معدلات نمو اقتصادي مرتفعة، واتساع قاعدة المستهلكين من ذوي الدخل المنخفض والمتوسط.</a:t>
            </a:r>
          </a:p>
          <a:p>
            <a:pPr marL="285750" indent="-285750" algn="just" rtl="1">
              <a:lnSpc>
                <a:spcPct val="150000"/>
              </a:lnSpc>
              <a:buFont typeface="Wingdings" panose="05000000000000000000" pitchFamily="2" charset="2"/>
              <a:buChar char="q"/>
            </a:pPr>
            <a:r>
              <a:rPr lang="ar-SA" dirty="0"/>
              <a:t>وتشمل هذه الشركات مؤسسات تعمل في صناعات متعددة، مثل صناعة السيارات، والحواسيب، والأجهزة الإلكترونية، والمشروبات الغازية، وغيرها من المنتجات الاستهلاكية.</a:t>
            </a:r>
          </a:p>
          <a:p>
            <a:pPr marL="285750" indent="-285750" algn="just" rtl="1">
              <a:lnSpc>
                <a:spcPct val="150000"/>
              </a:lnSpc>
              <a:buFont typeface="Wingdings" panose="05000000000000000000" pitchFamily="2" charset="2"/>
              <a:buChar char="q"/>
            </a:pPr>
            <a:r>
              <a:rPr lang="ar-SA" dirty="0"/>
              <a:t>ويعود ذلك إلى أن الأسواق المتقدمة أصبحت أكثر تشبعًا واشتدادًا في المنافسة، بينما توفر الأسواق الناشئة فرصًا أفضل لتحقيق النمو وزيادة المبيعات.</a:t>
            </a:r>
            <a:endParaRPr lang="en-US" dirty="0"/>
          </a:p>
        </p:txBody>
      </p:sp>
    </p:spTree>
    <p:extLst>
      <p:ext uri="{BB962C8B-B14F-4D97-AF65-F5344CB8AC3E}">
        <p14:creationId xmlns:p14="http://schemas.microsoft.com/office/powerpoint/2010/main" val="21453180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D646E4-731B-2618-FF9C-032D2B88E874}"/>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FBBBF6D2-9601-DE1D-DD1E-0A4E7E7DBA1D}"/>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E5CA391A-42BA-5447-1EBD-DD088872B3D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19D49E82-95B1-EFB8-18FD-FC09F59074E8}"/>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BC1C6AC-E13E-0F9E-69AB-57473049F0FD}"/>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35875D20-237A-FDA6-B4DC-3FED11F65E88}"/>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a:t>
            </a:r>
            <a:r>
              <a:rPr lang="ar-SA" sz="2000" b="1" dirty="0">
                <a:solidFill>
                  <a:schemeClr val="bg1"/>
                </a:solidFill>
                <a:cs typeface="Times New Roman" panose="02020603050405020304" pitchFamily="18" charset="0"/>
              </a:rPr>
              <a:t>9</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F002E588-FA02-BE02-C63D-B3CB466F4E5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0D107464-FD30-B1A9-1792-A316EF2B262B}"/>
              </a:ext>
            </a:extLst>
          </p:cNvPr>
          <p:cNvSpPr txBox="1"/>
          <p:nvPr/>
        </p:nvSpPr>
        <p:spPr>
          <a:xfrm>
            <a:off x="3367640" y="1667561"/>
            <a:ext cx="8010053" cy="4202561"/>
          </a:xfrm>
          <a:prstGeom prst="rect">
            <a:avLst/>
          </a:prstGeom>
          <a:noFill/>
        </p:spPr>
        <p:txBody>
          <a:bodyPr wrap="square">
            <a:spAutoFit/>
          </a:bodyPr>
          <a:lstStyle/>
          <a:p>
            <a:pPr algn="just" rtl="1">
              <a:lnSpc>
                <a:spcPct val="150000"/>
              </a:lnSpc>
            </a:pPr>
            <a:r>
              <a:rPr lang="ar-SA" b="1" dirty="0">
                <a:solidFill>
                  <a:srgbClr val="00B0F0"/>
                </a:solidFill>
              </a:rPr>
              <a:t>مثال تطبيقي</a:t>
            </a:r>
          </a:p>
          <a:p>
            <a:pPr marL="285750" indent="-285750" algn="just" rtl="1">
              <a:lnSpc>
                <a:spcPct val="150000"/>
              </a:lnSpc>
              <a:buFont typeface="Wingdings" panose="05000000000000000000" pitchFamily="2" charset="2"/>
              <a:buChar char="§"/>
            </a:pPr>
            <a:r>
              <a:rPr lang="ar-SA" dirty="0"/>
              <a:t>يشير كوتلر إلى شركة كوكاكولا بوصفها مثالًا على إعادة توجيه الاستراتيجية التسويقية نحو الأسواق الناشئة.</a:t>
            </a:r>
          </a:p>
          <a:p>
            <a:pPr marL="285750" indent="-285750" algn="just" rtl="1">
              <a:lnSpc>
                <a:spcPct val="150000"/>
              </a:lnSpc>
              <a:buFont typeface="Wingdings" panose="05000000000000000000" pitchFamily="2" charset="2"/>
              <a:buChar char="§"/>
            </a:pPr>
            <a:endParaRPr lang="ar-SA" dirty="0"/>
          </a:p>
          <a:p>
            <a:pPr marL="285750" indent="-285750" algn="just" rtl="1">
              <a:lnSpc>
                <a:spcPct val="150000"/>
              </a:lnSpc>
              <a:buFont typeface="Wingdings" panose="05000000000000000000" pitchFamily="2" charset="2"/>
              <a:buChar char="§"/>
            </a:pPr>
            <a:r>
              <a:rPr lang="ar-SA" dirty="0"/>
              <a:t>فبعد تباطؤ نمو مبيعات المشروبات الغازية في أمريكا الشمالية وأوروبا، بدأت الشركة بالبحث عن أسواق جديدة تحقق أهدافها المستقبلية، فاتجهت إلى القارة الإفريقية، التي تمتلك فرصًا واعدة للنمو على المدى الطويل، رغم ما قد تواجهه من تحديات اقتصادية وبنيوية.</a:t>
            </a:r>
          </a:p>
          <a:p>
            <a:pPr marL="285750" indent="-285750" algn="just" rtl="1">
              <a:lnSpc>
                <a:spcPct val="150000"/>
              </a:lnSpc>
              <a:buFont typeface="Wingdings" panose="05000000000000000000" pitchFamily="2" charset="2"/>
              <a:buChar char="§"/>
            </a:pPr>
            <a:endParaRPr lang="ar-SA" dirty="0"/>
          </a:p>
          <a:p>
            <a:pPr marL="285750" indent="-285750" algn="just" rtl="1">
              <a:lnSpc>
                <a:spcPct val="150000"/>
              </a:lnSpc>
              <a:buFont typeface="Wingdings" panose="05000000000000000000" pitchFamily="2" charset="2"/>
              <a:buChar char="§"/>
            </a:pPr>
            <a:r>
              <a:rPr lang="ar-SA" dirty="0"/>
              <a:t>ويوضح هذا المثال أن الشركات العالمية لا تعتمد في قراراتها على حجم السوق فقط، بل تدرس أيضًا إمكانات النمو المستقبلية، ومستويات الدخل، والتغيرات الاقتصادية المتوقعة.</a:t>
            </a:r>
            <a:endParaRPr lang="en-US" dirty="0"/>
          </a:p>
        </p:txBody>
      </p:sp>
      <p:pic>
        <p:nvPicPr>
          <p:cNvPr id="5" name="Picture 4" descr="Coca-Cola pledges Rs 80 million support for Nepal's Covid-19 response - OnlineKhabar English News">
            <a:extLst>
              <a:ext uri="{FF2B5EF4-FFF2-40B4-BE49-F238E27FC236}">
                <a16:creationId xmlns:a16="http://schemas.microsoft.com/office/drawing/2014/main" id="{BE691272-69A0-D518-07FF-69CE93E19C6F}"/>
              </a:ext>
            </a:extLst>
          </p:cNvPr>
          <p:cNvPicPr>
            <a:picLocks noChangeAspect="1"/>
          </p:cNvPicPr>
          <p:nvPr/>
        </p:nvPicPr>
        <p:blipFill>
          <a:blip r:embed="rId5"/>
          <a:srcRect t="24079" b="21999"/>
          <a:stretch>
            <a:fillRect/>
          </a:stretch>
        </p:blipFill>
        <p:spPr>
          <a:xfrm>
            <a:off x="101088" y="5328776"/>
            <a:ext cx="3628940" cy="1525713"/>
          </a:xfrm>
          <a:prstGeom prst="rect">
            <a:avLst/>
          </a:prstGeom>
        </p:spPr>
      </p:pic>
    </p:spTree>
    <p:extLst>
      <p:ext uri="{BB962C8B-B14F-4D97-AF65-F5344CB8AC3E}">
        <p14:creationId xmlns:p14="http://schemas.microsoft.com/office/powerpoint/2010/main" val="37018730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A32EFF-220A-0AC4-4F5B-734D13ACD971}"/>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7AA8C02E-179A-877D-C70D-46783ED38103}"/>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990A4718-8B45-2491-1355-A8B3ABA36C4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4ABA5B2D-0826-9E2E-E015-8972C3B856CF}"/>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92673025-3056-B003-B7A6-40FD5F330DFB}"/>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FC815723-538F-FAC8-C770-260AAA3C005A}"/>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a:t>
            </a:r>
            <a:r>
              <a:rPr lang="ar-SA" sz="2000" b="1" dirty="0">
                <a:solidFill>
                  <a:schemeClr val="bg1"/>
                </a:solidFill>
                <a:cs typeface="Times New Roman" panose="02020603050405020304" pitchFamily="18" charset="0"/>
              </a:rPr>
              <a:t>9</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809E33DB-C941-6FE7-EF66-642B88A0AC4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6BFE26EB-88E2-A542-90A9-7F24E2B64C57}"/>
              </a:ext>
            </a:extLst>
          </p:cNvPr>
          <p:cNvSpPr txBox="1"/>
          <p:nvPr/>
        </p:nvSpPr>
        <p:spPr>
          <a:xfrm>
            <a:off x="1878196" y="989935"/>
            <a:ext cx="9540088" cy="5864554"/>
          </a:xfrm>
          <a:prstGeom prst="rect">
            <a:avLst/>
          </a:prstGeom>
          <a:noFill/>
        </p:spPr>
        <p:txBody>
          <a:bodyPr wrap="square">
            <a:spAutoFit/>
          </a:bodyPr>
          <a:lstStyle/>
          <a:p>
            <a:pPr algn="just" rtl="1">
              <a:lnSpc>
                <a:spcPct val="150000"/>
              </a:lnSpc>
            </a:pPr>
            <a:r>
              <a:rPr lang="ar-SA" b="1" dirty="0">
                <a:solidFill>
                  <a:srgbClr val="00B0F0"/>
                </a:solidFill>
              </a:rPr>
              <a:t>البيئة السياسية والقانونية</a:t>
            </a:r>
          </a:p>
          <a:p>
            <a:pPr algn="just" rtl="1">
              <a:lnSpc>
                <a:spcPct val="150000"/>
              </a:lnSpc>
            </a:pPr>
            <a:r>
              <a:rPr lang="ar-SA" dirty="0"/>
              <a:t>تُعد البيئة السياسية والقانونية من أهم عناصر البيئة التسويقية الدولية، لأنها تؤثر بصورة مباشرة في قدرة الشركات على دخول الأسواق الأجنبية وممارسة أنشطتها بكفاءة. ويؤكد كوتلر أن نجاح الشركات في الأسواق الدولية لا يعتمد فقط على دراسة العوامل الاقتصادية، بل يتطلب أيضًا فهم الأنظمة السياسية والقوانين والتشريعات التي تنظم ممارسة الأعمال في الدولة المستهدفة.</a:t>
            </a:r>
          </a:p>
          <a:p>
            <a:pPr algn="just" rtl="1">
              <a:lnSpc>
                <a:spcPct val="150000"/>
              </a:lnSpc>
            </a:pPr>
            <a:r>
              <a:rPr lang="ar-SA" dirty="0"/>
              <a:t>فعند اتخاذ قرار الدخول إلى سوق دولية، ينبغي للشركة دراسة مجموعة من العوامل السياسية والقانونية التي قد تؤثر في نجاح عملياتها واستمراريتها.</a:t>
            </a:r>
          </a:p>
          <a:p>
            <a:pPr algn="just" rtl="1">
              <a:lnSpc>
                <a:spcPct val="150000"/>
              </a:lnSpc>
            </a:pPr>
            <a:endParaRPr lang="ar-SA" dirty="0"/>
          </a:p>
          <a:p>
            <a:pPr algn="just" rtl="1">
              <a:lnSpc>
                <a:spcPct val="150000"/>
              </a:lnSpc>
            </a:pPr>
            <a:r>
              <a:rPr lang="ar-SA" b="1" dirty="0">
                <a:solidFill>
                  <a:srgbClr val="00B0F0"/>
                </a:solidFill>
              </a:rPr>
              <a:t>أهمية دراسة البيئة السياسية والقانونية</a:t>
            </a:r>
          </a:p>
          <a:p>
            <a:pPr algn="just" rtl="1">
              <a:lnSpc>
                <a:spcPct val="150000"/>
              </a:lnSpc>
            </a:pPr>
            <a:r>
              <a:rPr lang="ar-SA" dirty="0"/>
              <a:t>قبل الاستثمار أو ممارسة النشاط التسويقي في أي دولة، يجب على الشركة تقييم عدد من العوامل، من أهمها:</a:t>
            </a:r>
          </a:p>
          <a:p>
            <a:pPr marL="285750" indent="-285750" algn="just" rtl="1">
              <a:buFont typeface="Arial" panose="020B0604020202020204" pitchFamily="34" charset="0"/>
              <a:buChar char="•"/>
            </a:pPr>
            <a:r>
              <a:rPr lang="ar-SA" dirty="0"/>
              <a:t>موقف الدولة من التجارة والاستثمار الدوليين.</a:t>
            </a:r>
          </a:p>
          <a:p>
            <a:pPr marL="285750" indent="-285750" algn="just" rtl="1">
              <a:buFont typeface="Arial" panose="020B0604020202020204" pitchFamily="34" charset="0"/>
              <a:buChar char="•"/>
            </a:pPr>
            <a:r>
              <a:rPr lang="ar-SA" dirty="0"/>
              <a:t>درجة تعقيد الإجراءات الحكومية والبيروقراطية.</a:t>
            </a:r>
          </a:p>
          <a:p>
            <a:pPr marL="285750" indent="-285750" algn="just" rtl="1">
              <a:buFont typeface="Arial" panose="020B0604020202020204" pitchFamily="34" charset="0"/>
              <a:buChar char="•"/>
            </a:pPr>
            <a:r>
              <a:rPr lang="ar-SA" dirty="0"/>
              <a:t>مستوى الاستقرار السياسي.</a:t>
            </a:r>
          </a:p>
          <a:p>
            <a:pPr marL="285750" indent="-285750" algn="just" rtl="1">
              <a:buFont typeface="Arial" panose="020B0604020202020204" pitchFamily="34" charset="0"/>
              <a:buChar char="•"/>
            </a:pPr>
            <a:r>
              <a:rPr lang="ar-SA" dirty="0"/>
              <a:t>الأنظمة والقوانين المنظمة للتعاملات المالية والنقدية.</a:t>
            </a:r>
          </a:p>
          <a:p>
            <a:pPr marL="285750" indent="-285750" algn="just" rtl="1">
              <a:buFont typeface="Arial" panose="020B0604020202020204" pitchFamily="34" charset="0"/>
              <a:buChar char="•"/>
            </a:pPr>
            <a:r>
              <a:rPr lang="ar-SA" dirty="0"/>
              <a:t>مدى ترحيب الدولة بالمستثمرين والشركات الأجنبية.</a:t>
            </a:r>
          </a:p>
          <a:p>
            <a:pPr marL="285750" indent="-285750" algn="just" rtl="1">
              <a:buFont typeface="Arial" panose="020B0604020202020204" pitchFamily="34" charset="0"/>
              <a:buChar char="•"/>
            </a:pPr>
            <a:endParaRPr lang="ar-SA" dirty="0"/>
          </a:p>
          <a:p>
            <a:pPr marL="285750" indent="-285750" algn="just" rtl="1">
              <a:lnSpc>
                <a:spcPct val="150000"/>
              </a:lnSpc>
              <a:buFont typeface="Wingdings" panose="05000000000000000000" pitchFamily="2" charset="2"/>
              <a:buChar char="ü"/>
            </a:pPr>
            <a:r>
              <a:rPr lang="ar-SA" dirty="0"/>
              <a:t>وتؤثر هذه العوامل في سهولة ممارسة الأعمال، كما تؤثر في مستوى المخاطر التي قد تواجهها الشركة عند دخول السوق.</a:t>
            </a:r>
            <a:endParaRPr lang="en-US" dirty="0"/>
          </a:p>
        </p:txBody>
      </p:sp>
      <p:pic>
        <p:nvPicPr>
          <p:cNvPr id="5" name="Picture 4" descr="صورة منشور القصة">
            <a:extLst>
              <a:ext uri="{FF2B5EF4-FFF2-40B4-BE49-F238E27FC236}">
                <a16:creationId xmlns:a16="http://schemas.microsoft.com/office/drawing/2014/main" id="{5239E279-C9D1-2417-DB6C-F012724AF991}"/>
              </a:ext>
            </a:extLst>
          </p:cNvPr>
          <p:cNvPicPr>
            <a:picLocks noChangeAspect="1"/>
          </p:cNvPicPr>
          <p:nvPr/>
        </p:nvPicPr>
        <p:blipFill>
          <a:blip r:embed="rId5"/>
          <a:stretch>
            <a:fillRect/>
          </a:stretch>
        </p:blipFill>
        <p:spPr>
          <a:xfrm>
            <a:off x="627120" y="3580645"/>
            <a:ext cx="2502152" cy="2502152"/>
          </a:xfrm>
          <a:prstGeom prst="rect">
            <a:avLst/>
          </a:prstGeom>
        </p:spPr>
      </p:pic>
    </p:spTree>
    <p:extLst>
      <p:ext uri="{BB962C8B-B14F-4D97-AF65-F5344CB8AC3E}">
        <p14:creationId xmlns:p14="http://schemas.microsoft.com/office/powerpoint/2010/main" val="360827714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4B85BB-58E8-6DCC-5212-DCC21B1146E6}"/>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57C12AC7-CC92-6B2B-FB07-DD411A0A5C64}"/>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76D00511-E0CD-3D7B-ADEB-BEEEB24CBFE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AFFFA89B-F609-742C-15CE-D98C814D3FFA}"/>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57B3EBEE-E4E1-17D7-B2A1-828488A8325A}"/>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29D33C43-E456-B3BA-184F-F42B63236589}"/>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a:t>
            </a:r>
            <a:r>
              <a:rPr lang="ar-SA" sz="2000" b="1" dirty="0">
                <a:solidFill>
                  <a:schemeClr val="bg1"/>
                </a:solidFill>
                <a:cs typeface="Times New Roman" panose="02020603050405020304" pitchFamily="18" charset="0"/>
              </a:rPr>
              <a:t>9</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244CDDD6-30F5-70A4-35DF-AD781501D13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45E8BF69-0563-9D84-AEC6-04CE1C0267FE}"/>
              </a:ext>
            </a:extLst>
          </p:cNvPr>
          <p:cNvSpPr txBox="1"/>
          <p:nvPr/>
        </p:nvSpPr>
        <p:spPr>
          <a:xfrm>
            <a:off x="2417275" y="978449"/>
            <a:ext cx="8939095" cy="5864554"/>
          </a:xfrm>
          <a:prstGeom prst="rect">
            <a:avLst/>
          </a:prstGeom>
          <a:noFill/>
        </p:spPr>
        <p:txBody>
          <a:bodyPr wrap="square">
            <a:spAutoFit/>
          </a:bodyPr>
          <a:lstStyle/>
          <a:p>
            <a:pPr algn="just" rtl="1">
              <a:lnSpc>
                <a:spcPct val="150000"/>
              </a:lnSpc>
            </a:pPr>
            <a:r>
              <a:rPr lang="ar-SA" b="1" dirty="0">
                <a:solidFill>
                  <a:srgbClr val="00B0F0"/>
                </a:solidFill>
              </a:rPr>
              <a:t>اختلاف الدول في التعامل مع الشركات الأجنبية</a:t>
            </a:r>
          </a:p>
          <a:p>
            <a:pPr algn="just" rtl="1">
              <a:lnSpc>
                <a:spcPct val="150000"/>
              </a:lnSpc>
            </a:pPr>
            <a:r>
              <a:rPr lang="ar-SA" dirty="0"/>
              <a:t>تختلف سياسات الدول تجاه المستثمرين الأجانب؛ فبعضها يتبنى سياسات تشجع الاستثمار من خلال توفير بيئة أعمال مناسبة، في حين تفرض دول أخرى قيودًا وتشريعات تحد من دخول الشركات الأجنبية أو توسعها.</a:t>
            </a:r>
          </a:p>
          <a:p>
            <a:pPr algn="just" rtl="1">
              <a:lnSpc>
                <a:spcPct val="150000"/>
              </a:lnSpc>
            </a:pPr>
            <a:r>
              <a:rPr lang="ar-SA" dirty="0"/>
              <a:t>ولذلك فإن البيئة السياسية والقانونية تختلف من دولة إلى أخرى، مما يستوجب على الشركات دراسة كل سوق بصورة مستقلة قبل اتخاذ قرار الاستثمار.</a:t>
            </a:r>
          </a:p>
          <a:p>
            <a:pPr algn="just" rtl="1">
              <a:lnSpc>
                <a:spcPct val="150000"/>
              </a:lnSpc>
            </a:pPr>
            <a:endParaRPr lang="ar-SA" dirty="0"/>
          </a:p>
          <a:p>
            <a:pPr marL="285750" indent="-285750" algn="just" rtl="1">
              <a:lnSpc>
                <a:spcPct val="150000"/>
              </a:lnSpc>
              <a:buFont typeface="Wingdings" panose="05000000000000000000" pitchFamily="2" charset="2"/>
              <a:buChar char="v"/>
            </a:pPr>
            <a:r>
              <a:rPr lang="ar-SA" b="1" dirty="0">
                <a:solidFill>
                  <a:srgbClr val="00B0F0"/>
                </a:solidFill>
              </a:rPr>
              <a:t>مثال</a:t>
            </a:r>
            <a:r>
              <a:rPr lang="ar-SA" dirty="0">
                <a:solidFill>
                  <a:srgbClr val="00B0F0"/>
                </a:solidFill>
              </a:rPr>
              <a:t> :</a:t>
            </a:r>
          </a:p>
          <a:p>
            <a:pPr algn="just" rtl="1">
              <a:lnSpc>
                <a:spcPct val="150000"/>
              </a:lnSpc>
            </a:pPr>
            <a:r>
              <a:rPr lang="ar-SA" dirty="0"/>
              <a:t>يشير كوتلر إلى أن الهند كانت تفرض في بعض الفترات قيودًا على الشركات الأجنبية، مثل تحديد حصص الاستيراد، وفرض قيود على التعاملات المتعلقة بالعملة، بالإضافة إلى بعض الإجراءات التنظيمية التي جعلت ممارسة الأعمال أكثر صعوبة.</a:t>
            </a:r>
          </a:p>
          <a:p>
            <a:pPr algn="just" rtl="1">
              <a:lnSpc>
                <a:spcPct val="150000"/>
              </a:lnSpc>
            </a:pPr>
            <a:r>
              <a:rPr lang="ar-SA" dirty="0"/>
              <a:t>وعلى النقيض من ذلك، عملت دول آسيوية مجاورة، مثل سنغافورة وتايلاند، على جذب المستثمرين الأجانب من خلال تقديم حوافز استثمارية، وتسهيل الإجراءات الحكومية، وتهيئة بيئة أعمال أكثر ملاءمة.</a:t>
            </a:r>
          </a:p>
          <a:p>
            <a:pPr algn="just" rtl="1">
              <a:lnSpc>
                <a:spcPct val="150000"/>
              </a:lnSpc>
            </a:pPr>
            <a:r>
              <a:rPr lang="ar-SA" dirty="0"/>
              <a:t>ويبرز هذا المثال أهمية دراسة البيئة السياسية والقانونية قبل دخول أي سوق، لأن اختلاف السياسات الحكومية يؤدي إلى اختلاف فرص النجاح والتوسع.</a:t>
            </a:r>
            <a:endParaRPr lang="en-US" dirty="0"/>
          </a:p>
        </p:txBody>
      </p:sp>
      <p:pic>
        <p:nvPicPr>
          <p:cNvPr id="5" name="Picture 4">
            <a:extLst>
              <a:ext uri="{FF2B5EF4-FFF2-40B4-BE49-F238E27FC236}">
                <a16:creationId xmlns:a16="http://schemas.microsoft.com/office/drawing/2014/main" id="{B98206EE-3523-288F-518D-6BFC8F8C41B5}"/>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205481" y="5142368"/>
            <a:ext cx="2211794" cy="1555779"/>
          </a:xfrm>
          <a:prstGeom prst="rect">
            <a:avLst/>
          </a:prstGeom>
        </p:spPr>
      </p:pic>
    </p:spTree>
    <p:extLst>
      <p:ext uri="{BB962C8B-B14F-4D97-AF65-F5344CB8AC3E}">
        <p14:creationId xmlns:p14="http://schemas.microsoft.com/office/powerpoint/2010/main" val="102972930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71E88D-B960-C96A-254F-DE6C0C29A427}"/>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B9E94E2E-E3E0-6BCB-DBCE-037E89A22456}"/>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DE7FDE64-9C08-1D99-18A2-E2FA66D00FB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1E099D75-ED4D-9AA5-96F1-C4A60DCF2B25}"/>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0669C68-0A4D-25C6-0FF7-1B2D08E9D256}"/>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4C9B4A36-D2A2-D2B8-7A4C-7673EB3FDFB8}"/>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a:t>
            </a:r>
            <a:r>
              <a:rPr lang="ar-SA" sz="2000" b="1" dirty="0">
                <a:solidFill>
                  <a:schemeClr val="bg1"/>
                </a:solidFill>
                <a:cs typeface="Times New Roman" panose="02020603050405020304" pitchFamily="18" charset="0"/>
              </a:rPr>
              <a:t>9</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976B4D92-33DB-D44D-5018-D011CB1B490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E269DED5-BC0D-E4EC-BF8D-327AC8AEBEBA}"/>
              </a:ext>
            </a:extLst>
          </p:cNvPr>
          <p:cNvSpPr txBox="1"/>
          <p:nvPr/>
        </p:nvSpPr>
        <p:spPr>
          <a:xfrm>
            <a:off x="3223033" y="1533712"/>
            <a:ext cx="8028160" cy="3787062"/>
          </a:xfrm>
          <a:prstGeom prst="rect">
            <a:avLst/>
          </a:prstGeom>
          <a:noFill/>
        </p:spPr>
        <p:txBody>
          <a:bodyPr wrap="square">
            <a:spAutoFit/>
          </a:bodyPr>
          <a:lstStyle/>
          <a:p>
            <a:pPr algn="just" rtl="1">
              <a:lnSpc>
                <a:spcPct val="150000"/>
              </a:lnSpc>
            </a:pPr>
            <a:r>
              <a:rPr lang="ar-SA" b="1" dirty="0">
                <a:solidFill>
                  <a:srgbClr val="00B0F0"/>
                </a:solidFill>
              </a:rPr>
              <a:t>أثر البيئة السياسية والقانونية في القرارات التسويقية</a:t>
            </a:r>
          </a:p>
          <a:p>
            <a:pPr algn="just" rtl="1">
              <a:lnSpc>
                <a:spcPct val="150000"/>
              </a:lnSpc>
            </a:pPr>
            <a:r>
              <a:rPr lang="ar-SA" dirty="0"/>
              <a:t>تؤثر البيئة السياسية والقانونية في العديد من القرارات التسويقية، ومنها:</a:t>
            </a:r>
          </a:p>
          <a:p>
            <a:pPr marL="285750" indent="-285750" algn="just" rtl="1">
              <a:lnSpc>
                <a:spcPct val="150000"/>
              </a:lnSpc>
              <a:buFont typeface="Arial" panose="020B0604020202020204" pitchFamily="34" charset="0"/>
              <a:buChar char="•"/>
            </a:pPr>
            <a:r>
              <a:rPr lang="ar-SA" dirty="0"/>
              <a:t>اختيار الدولة التي سيتم الاستثمار فيها.</a:t>
            </a:r>
          </a:p>
          <a:p>
            <a:pPr marL="285750" indent="-285750" algn="just" rtl="1">
              <a:lnSpc>
                <a:spcPct val="150000"/>
              </a:lnSpc>
              <a:buFont typeface="Arial" panose="020B0604020202020204" pitchFamily="34" charset="0"/>
              <a:buChar char="•"/>
            </a:pPr>
            <a:r>
              <a:rPr lang="ar-SA" dirty="0"/>
              <a:t>تحديد حجم الاستثمار المناسب.</a:t>
            </a:r>
          </a:p>
          <a:p>
            <a:pPr marL="285750" indent="-285750" algn="just" rtl="1">
              <a:lnSpc>
                <a:spcPct val="150000"/>
              </a:lnSpc>
              <a:buFont typeface="Arial" panose="020B0604020202020204" pitchFamily="34" charset="0"/>
              <a:buChar char="•"/>
            </a:pPr>
            <a:r>
              <a:rPr lang="ar-SA" dirty="0"/>
              <a:t>اختيار أسلوب دخول السوق، سواء بالتصدير أو الشراكة أو الاستثمار المباشر.</a:t>
            </a:r>
          </a:p>
          <a:p>
            <a:pPr marL="285750" indent="-285750" algn="just" rtl="1">
              <a:lnSpc>
                <a:spcPct val="150000"/>
              </a:lnSpc>
              <a:buFont typeface="Arial" panose="020B0604020202020204" pitchFamily="34" charset="0"/>
              <a:buChar char="•"/>
            </a:pPr>
            <a:r>
              <a:rPr lang="ar-SA" dirty="0"/>
              <a:t>تقدير حجم المخاطر المحتملة.</a:t>
            </a:r>
          </a:p>
          <a:p>
            <a:pPr marL="285750" indent="-285750" algn="just" rtl="1">
              <a:lnSpc>
                <a:spcPct val="150000"/>
              </a:lnSpc>
              <a:buFont typeface="Arial" panose="020B0604020202020204" pitchFamily="34" charset="0"/>
              <a:buChar char="•"/>
            </a:pPr>
            <a:r>
              <a:rPr lang="ar-SA" dirty="0"/>
              <a:t>الالتزام بالقوانين المحلية المتعلقة بالتسويق والإعلان وحماية المستهلك والمنافسة.</a:t>
            </a:r>
          </a:p>
          <a:p>
            <a:pPr marL="285750" indent="-285750" algn="just" rtl="1">
              <a:lnSpc>
                <a:spcPct val="150000"/>
              </a:lnSpc>
              <a:buFont typeface="Arial" panose="020B0604020202020204" pitchFamily="34" charset="0"/>
              <a:buChar char="•"/>
            </a:pPr>
            <a:endParaRPr lang="ar-SA" dirty="0"/>
          </a:p>
          <a:p>
            <a:pPr marL="285750" indent="-285750" algn="just" rtl="1">
              <a:lnSpc>
                <a:spcPct val="150000"/>
              </a:lnSpc>
              <a:buFont typeface="Wingdings" panose="05000000000000000000" pitchFamily="2" charset="2"/>
              <a:buChar char="ü"/>
            </a:pPr>
            <a:r>
              <a:rPr lang="ar-SA" dirty="0"/>
              <a:t>ولذلك فإن تجاهل هذه العوامل قد يؤدي إلى خسائر مالية أو قانونية، وقد يعيق استمرار الشركة في السوق.</a:t>
            </a:r>
            <a:endParaRPr lang="en-US" dirty="0"/>
          </a:p>
        </p:txBody>
      </p:sp>
      <p:pic>
        <p:nvPicPr>
          <p:cNvPr id="5" name="Picture 4">
            <a:extLst>
              <a:ext uri="{FF2B5EF4-FFF2-40B4-BE49-F238E27FC236}">
                <a16:creationId xmlns:a16="http://schemas.microsoft.com/office/drawing/2014/main" id="{46186B12-993C-01F4-FE23-26DD9BD05CF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722369" y="1395549"/>
            <a:ext cx="3504928" cy="3504928"/>
          </a:xfrm>
          <a:prstGeom prst="rect">
            <a:avLst/>
          </a:prstGeom>
        </p:spPr>
      </p:pic>
    </p:spTree>
    <p:extLst>
      <p:ext uri="{BB962C8B-B14F-4D97-AF65-F5344CB8AC3E}">
        <p14:creationId xmlns:p14="http://schemas.microsoft.com/office/powerpoint/2010/main" val="261089057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34B1DD-F675-352C-694C-ED9CB8FDEDE6}"/>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9B81D5A2-593C-C685-B158-930490EA6B0E}"/>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EF10E565-E647-16AA-B7B9-52ACD78C1B5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F2E83A54-7AE9-5D5B-138D-A868CF7D779F}"/>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C035C3CF-64C0-3CA6-1776-AB3B84E0C383}"/>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18EC11FA-4482-6E72-B512-7863881A84D3}"/>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a:t>
            </a:r>
            <a:r>
              <a:rPr lang="ar-SA" sz="2000" b="1" dirty="0">
                <a:solidFill>
                  <a:schemeClr val="bg1"/>
                </a:solidFill>
                <a:cs typeface="Times New Roman" panose="02020603050405020304" pitchFamily="18" charset="0"/>
              </a:rPr>
              <a:t>9</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C73AD2BD-AB00-C687-BF77-C1DA0A8B58B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69E56DDA-AD60-3CD0-36E2-A997102FA8E2}"/>
              </a:ext>
            </a:extLst>
          </p:cNvPr>
          <p:cNvSpPr txBox="1"/>
          <p:nvPr/>
        </p:nvSpPr>
        <p:spPr>
          <a:xfrm>
            <a:off x="2004944" y="830002"/>
            <a:ext cx="9413340" cy="5864554"/>
          </a:xfrm>
          <a:prstGeom prst="rect">
            <a:avLst/>
          </a:prstGeom>
          <a:noFill/>
        </p:spPr>
        <p:txBody>
          <a:bodyPr wrap="square">
            <a:spAutoFit/>
          </a:bodyPr>
          <a:lstStyle/>
          <a:p>
            <a:pPr algn="ctr" rtl="1">
              <a:lnSpc>
                <a:spcPct val="150000"/>
              </a:lnSpc>
            </a:pPr>
            <a:r>
              <a:rPr lang="ar-SA" b="1" dirty="0">
                <a:solidFill>
                  <a:srgbClr val="00B0F0"/>
                </a:solidFill>
              </a:rPr>
              <a:t>البيئة الثقافية وأثرها في الاستراتيجية التسويقية</a:t>
            </a:r>
          </a:p>
          <a:p>
            <a:pPr algn="just" rtl="1">
              <a:lnSpc>
                <a:spcPct val="150000"/>
              </a:lnSpc>
            </a:pPr>
            <a:r>
              <a:rPr lang="ar-SA" b="1" dirty="0">
                <a:solidFill>
                  <a:srgbClr val="00B0F0"/>
                </a:solidFill>
              </a:rPr>
              <a:t>البيئة الثقافية</a:t>
            </a:r>
          </a:p>
          <a:p>
            <a:pPr marL="285750" indent="-285750" algn="just" rtl="1">
              <a:lnSpc>
                <a:spcPct val="150000"/>
              </a:lnSpc>
              <a:buFont typeface="Wingdings" panose="05000000000000000000" pitchFamily="2" charset="2"/>
              <a:buChar char="q"/>
            </a:pPr>
            <a:r>
              <a:rPr lang="ar-SA" dirty="0"/>
              <a:t>تُعد البيئة الثقافية من أهم مكونات البيئة التسويقية الدولية، لأنها تؤثر بصورة مباشرة في سلوك المستهلك، وتفضيلاته، وقراراته الشرائية. ويؤكد كوتلر أن نجاح الشركات في الأسواق الدولية لا يعتمد على جودة المنتج فقط، وإنما يرتبط أيضًا بمدى توافقه مع ثقافة المجتمع وقيمه وعاداته وأنماط حياته.</a:t>
            </a:r>
          </a:p>
          <a:p>
            <a:pPr marL="285750" indent="-285750" algn="just" rtl="1">
              <a:lnSpc>
                <a:spcPct val="150000"/>
              </a:lnSpc>
              <a:buFont typeface="Wingdings" panose="05000000000000000000" pitchFamily="2" charset="2"/>
              <a:buChar char="q"/>
            </a:pPr>
            <a:r>
              <a:rPr lang="ar-SA" dirty="0"/>
              <a:t>ويقصد بالبيئة الثقافية مجموعة القيم والمعتقدات والعادات والتقاليد والأنماط السلوكية التي تميز مجتمعًا عن غيره، والتي تؤثر في طريقة تفكير الأفراد واستهلاكهم للسلع والخدمات.</a:t>
            </a:r>
          </a:p>
          <a:p>
            <a:pPr algn="just" rtl="1">
              <a:lnSpc>
                <a:spcPct val="150000"/>
              </a:lnSpc>
            </a:pPr>
            <a:endParaRPr lang="ar-SA" dirty="0"/>
          </a:p>
          <a:p>
            <a:pPr algn="just" rtl="1">
              <a:lnSpc>
                <a:spcPct val="150000"/>
              </a:lnSpc>
            </a:pPr>
            <a:r>
              <a:rPr lang="ar-SA" b="1" dirty="0">
                <a:solidFill>
                  <a:srgbClr val="00B0F0"/>
                </a:solidFill>
              </a:rPr>
              <a:t>أولاً: أثر الثقافة في الاستراتيجية التسويقية</a:t>
            </a:r>
          </a:p>
          <a:p>
            <a:pPr marL="285750" indent="-285750" algn="just" rtl="1">
              <a:lnSpc>
                <a:spcPct val="150000"/>
              </a:lnSpc>
              <a:buFont typeface="Wingdings" panose="05000000000000000000" pitchFamily="2" charset="2"/>
              <a:buChar char="q"/>
            </a:pPr>
            <a:r>
              <a:rPr lang="ar-SA" dirty="0"/>
              <a:t>يجب على الشركات التي تعمل في الأسواق الدولية أن تدرك أن المستهلكين في مختلف الدول لا يفكرون بالطريقة نفسها، ولا يستخدمون المنتجات بالطريقة ذاتها. لذلك فإن نجاح الاستراتيجية التسويقية يتطلب دراسة الخصائص الثقافية لكل سوق قبل تصميم المنتج أو الإعلان أو اختيار أساليب الترويج.</a:t>
            </a:r>
          </a:p>
          <a:p>
            <a:pPr marL="285750" indent="-285750" algn="just" rtl="1">
              <a:lnSpc>
                <a:spcPct val="150000"/>
              </a:lnSpc>
              <a:buFont typeface="Wingdings" panose="05000000000000000000" pitchFamily="2" charset="2"/>
              <a:buChar char="q"/>
            </a:pPr>
            <a:r>
              <a:rPr lang="ar-SA" dirty="0"/>
              <a:t>ويؤكد كوتلر أن تجاهل الاختلافات الثقافية قد يؤدي إلى ضعف قبول المنتج أو فشل الجهود التسويقية، حتى وإن كان المنتج ناجحًا في أسواق أخرى.</a:t>
            </a:r>
            <a:endParaRPr lang="en-US" dirty="0"/>
          </a:p>
        </p:txBody>
      </p:sp>
    </p:spTree>
    <p:extLst>
      <p:ext uri="{BB962C8B-B14F-4D97-AF65-F5344CB8AC3E}">
        <p14:creationId xmlns:p14="http://schemas.microsoft.com/office/powerpoint/2010/main" val="147170615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8B3B25-22FA-68CB-D579-8E5EABFF3D08}"/>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B31987A5-D4BE-63DD-894B-86F302D3D7D6}"/>
              </a:ext>
            </a:extLst>
          </p:cNvPr>
          <p:cNvPicPr>
            <a:picLocks noChangeAspect="1"/>
          </p:cNvPicPr>
          <p:nvPr/>
        </p:nvPicPr>
        <p:blipFill>
          <a:blip r:embed="rId3"/>
          <a:srcRect t="15597"/>
          <a:stretch>
            <a:fillRect/>
          </a:stretch>
        </p:blipFill>
        <p:spPr>
          <a:xfrm>
            <a:off x="0" y="-54030"/>
            <a:ext cx="12192001" cy="7057374"/>
          </a:xfrm>
          <a:prstGeom prst="rect">
            <a:avLst/>
          </a:prstGeom>
        </p:spPr>
      </p:pic>
      <p:sp>
        <p:nvSpPr>
          <p:cNvPr id="2" name="Right Triangle 1">
            <a:extLst>
              <a:ext uri="{FF2B5EF4-FFF2-40B4-BE49-F238E27FC236}">
                <a16:creationId xmlns:a16="http://schemas.microsoft.com/office/drawing/2014/main" id="{DFBED371-03CB-4D63-82B7-563EA141386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6125E099-AE00-DB43-F3C1-EF0B2D715397}"/>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28925BBD-2969-C429-0CA8-ACAD6A399B20}"/>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AFA89871-8B4B-1561-96B6-C450270D1D61}"/>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a:t>
            </a:r>
            <a:r>
              <a:rPr lang="ar-SA" sz="2000" b="1" dirty="0">
                <a:solidFill>
                  <a:schemeClr val="bg1"/>
                </a:solidFill>
                <a:cs typeface="Times New Roman" panose="02020603050405020304" pitchFamily="18" charset="0"/>
              </a:rPr>
              <a:t>9</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F3BD3D59-AEF6-9BB6-2FAE-C0B944603CA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0975A37C-97D5-A1E1-8905-CFF99B3D5B2E}"/>
              </a:ext>
            </a:extLst>
          </p:cNvPr>
          <p:cNvSpPr txBox="1"/>
          <p:nvPr/>
        </p:nvSpPr>
        <p:spPr>
          <a:xfrm>
            <a:off x="1629623" y="1474729"/>
            <a:ext cx="9543423" cy="4618059"/>
          </a:xfrm>
          <a:prstGeom prst="rect">
            <a:avLst/>
          </a:prstGeom>
          <a:noFill/>
        </p:spPr>
        <p:txBody>
          <a:bodyPr wrap="square">
            <a:spAutoFit/>
          </a:bodyPr>
          <a:lstStyle/>
          <a:p>
            <a:pPr algn="ctr" rtl="1">
              <a:lnSpc>
                <a:spcPct val="150000"/>
              </a:lnSpc>
            </a:pPr>
            <a:r>
              <a:rPr lang="ar-SA" b="1" dirty="0">
                <a:solidFill>
                  <a:srgbClr val="00B0F0"/>
                </a:solidFill>
              </a:rPr>
              <a:t>اختلاف السلوك الاستهلاكي بين الدول</a:t>
            </a:r>
          </a:p>
          <a:p>
            <a:pPr algn="r" rtl="1">
              <a:lnSpc>
                <a:spcPct val="150000"/>
              </a:lnSpc>
            </a:pPr>
            <a:r>
              <a:rPr lang="ar-SA" dirty="0"/>
              <a:t>تختلف عادات المستهلكين من مجتمع إلى آخر، لذلك قد يختلف استخدام المنتج أو طريقة الاستفادة منه باختلاف الثقافة السائدة.</a:t>
            </a:r>
          </a:p>
          <a:p>
            <a:pPr algn="r" rtl="1">
              <a:lnSpc>
                <a:spcPct val="150000"/>
              </a:lnSpc>
            </a:pPr>
            <a:r>
              <a:rPr lang="ar-SA" dirty="0"/>
              <a:t>ومن الأمثلة التي أوردها كوتلر:</a:t>
            </a:r>
          </a:p>
          <a:p>
            <a:pPr marL="285750" indent="-285750" algn="r" rtl="1">
              <a:lnSpc>
                <a:spcPct val="150000"/>
              </a:lnSpc>
              <a:buFont typeface="Arial" panose="020B0604020202020204" pitchFamily="34" charset="0"/>
              <a:buChar char="•"/>
            </a:pPr>
            <a:r>
              <a:rPr lang="ar-SA" dirty="0"/>
              <a:t>يستهلك الفرنسيون والألمان كميات أكبر من المعكرونة المعبأة ذات العلامات التجارية مقارنة بالإيطاليين، الذين يفضل كثير منهم إعداد الطعام بطرق تقليدية.</a:t>
            </a:r>
          </a:p>
          <a:p>
            <a:pPr marL="285750" indent="-285750" algn="r" rtl="1">
              <a:lnSpc>
                <a:spcPct val="150000"/>
              </a:lnSpc>
              <a:buFont typeface="Arial" panose="020B0604020202020204" pitchFamily="34" charset="0"/>
              <a:buChar char="•"/>
            </a:pPr>
            <a:endParaRPr lang="ar-SA" dirty="0"/>
          </a:p>
          <a:p>
            <a:pPr marL="285750" indent="-285750" algn="r" rtl="1">
              <a:lnSpc>
                <a:spcPct val="150000"/>
              </a:lnSpc>
              <a:buFont typeface="Arial" panose="020B0604020202020204" pitchFamily="34" charset="0"/>
              <a:buChar char="•"/>
            </a:pPr>
            <a:r>
              <a:rPr lang="ar-SA" dirty="0"/>
              <a:t>يتناول نحو 49% من المستهلكين في الصين وجباتهم أثناء الذهاب إلى العمل، وهو ما يعكس اختلاف نمط الحياة وسرعة الإيقاع اليومي.</a:t>
            </a:r>
          </a:p>
          <a:p>
            <a:pPr marL="285750" indent="-285750" algn="r" rtl="1">
              <a:lnSpc>
                <a:spcPct val="150000"/>
              </a:lnSpc>
              <a:buFont typeface="Arial" panose="020B0604020202020204" pitchFamily="34" charset="0"/>
              <a:buChar char="•"/>
            </a:pPr>
            <a:endParaRPr lang="ar-SA" dirty="0"/>
          </a:p>
          <a:p>
            <a:pPr algn="r" rtl="1">
              <a:lnSpc>
                <a:spcPct val="150000"/>
              </a:lnSpc>
            </a:pPr>
            <a:r>
              <a:rPr lang="ar-SA" dirty="0"/>
              <a:t>وتوضح هذه الأمثلة أن اختلاف الثقافة يؤدي إلى اختلاف حاجات المستهلكين وسلوكهم، الأمر الذي يتطلب من الشركات تكييف منتجاتها واستراتيجياتها بما يتناسب مع كل سوق.</a:t>
            </a:r>
            <a:endParaRPr lang="en-US" dirty="0"/>
          </a:p>
        </p:txBody>
      </p:sp>
    </p:spTree>
    <p:extLst>
      <p:ext uri="{BB962C8B-B14F-4D97-AF65-F5344CB8AC3E}">
        <p14:creationId xmlns:p14="http://schemas.microsoft.com/office/powerpoint/2010/main" val="231350368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D406D7-6EB2-FBE6-B27F-D02C00679061}"/>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95E39A50-FC89-5AB6-E12B-297A43B63798}"/>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2E1708F5-2694-1945-9DE5-515F105D4A9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ABA3635D-A93C-5BFC-47E4-E8A6755AAC50}"/>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9603D766-4B4F-E936-8343-378967A15D13}"/>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42FFAEF7-8850-5632-1618-E41A4729E48D}"/>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a:t>
            </a:r>
            <a:r>
              <a:rPr lang="ar-SA" sz="2000" b="1" dirty="0">
                <a:solidFill>
                  <a:schemeClr val="bg1"/>
                </a:solidFill>
                <a:cs typeface="Times New Roman" panose="02020603050405020304" pitchFamily="18" charset="0"/>
              </a:rPr>
              <a:t>9</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95CF0F9C-4985-189F-9943-00CB58671B4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B52C2953-A372-AB69-42A4-00E30B548BB7}"/>
              </a:ext>
            </a:extLst>
          </p:cNvPr>
          <p:cNvSpPr txBox="1"/>
          <p:nvPr/>
        </p:nvSpPr>
        <p:spPr>
          <a:xfrm>
            <a:off x="3087232" y="1667561"/>
            <a:ext cx="8055320" cy="4202561"/>
          </a:xfrm>
          <a:prstGeom prst="rect">
            <a:avLst/>
          </a:prstGeom>
          <a:noFill/>
        </p:spPr>
        <p:txBody>
          <a:bodyPr wrap="square">
            <a:spAutoFit/>
          </a:bodyPr>
          <a:lstStyle/>
          <a:p>
            <a:pPr algn="just" rtl="1">
              <a:lnSpc>
                <a:spcPct val="150000"/>
              </a:lnSpc>
            </a:pPr>
            <a:r>
              <a:rPr lang="ar-SA" dirty="0">
                <a:solidFill>
                  <a:srgbClr val="00B0F0"/>
                </a:solidFill>
              </a:rPr>
              <a:t>أهمية مراعاة الثقافة عند إعداد الاستراتيجية التسويقية</a:t>
            </a:r>
          </a:p>
          <a:p>
            <a:pPr algn="just" rtl="1">
              <a:lnSpc>
                <a:spcPct val="150000"/>
              </a:lnSpc>
            </a:pPr>
            <a:r>
              <a:rPr lang="ar-SA" dirty="0"/>
              <a:t>عند دخول سوق جديدة، ينبغي للشركة أن تراعي الجوانب الثقافية عند اتخاذ القرارات المتعلقة بـ:</a:t>
            </a:r>
          </a:p>
          <a:p>
            <a:pPr algn="just" rtl="1">
              <a:lnSpc>
                <a:spcPct val="150000"/>
              </a:lnSpc>
            </a:pPr>
            <a:r>
              <a:rPr lang="ar-SA" dirty="0"/>
              <a:t>تصميم المنتج وخصائصه.</a:t>
            </a:r>
          </a:p>
          <a:p>
            <a:pPr algn="just" rtl="1">
              <a:lnSpc>
                <a:spcPct val="150000"/>
              </a:lnSpc>
            </a:pPr>
            <a:r>
              <a:rPr lang="ar-SA" dirty="0"/>
              <a:t>اختيار العبوات وأحجامها.</a:t>
            </a:r>
          </a:p>
          <a:p>
            <a:pPr algn="just" rtl="1">
              <a:lnSpc>
                <a:spcPct val="150000"/>
              </a:lnSpc>
            </a:pPr>
            <a:r>
              <a:rPr lang="ar-SA" dirty="0"/>
              <a:t>تحديد الرسائل الإعلانية.</a:t>
            </a:r>
          </a:p>
          <a:p>
            <a:pPr algn="just" rtl="1">
              <a:lnSpc>
                <a:spcPct val="150000"/>
              </a:lnSpc>
            </a:pPr>
            <a:r>
              <a:rPr lang="ar-SA" dirty="0"/>
              <a:t>اختيار وسائل الترويج المناسبة.</a:t>
            </a:r>
          </a:p>
          <a:p>
            <a:pPr algn="just" rtl="1">
              <a:lnSpc>
                <a:spcPct val="150000"/>
              </a:lnSpc>
            </a:pPr>
            <a:r>
              <a:rPr lang="ar-SA" dirty="0"/>
              <a:t>أساليب التواصل مع المستهلكين.</a:t>
            </a:r>
          </a:p>
          <a:p>
            <a:pPr algn="just" rtl="1">
              <a:lnSpc>
                <a:spcPct val="150000"/>
              </a:lnSpc>
            </a:pPr>
            <a:endParaRPr lang="ar-SA" dirty="0"/>
          </a:p>
          <a:p>
            <a:pPr marL="285750" indent="-285750" algn="just" rtl="1">
              <a:lnSpc>
                <a:spcPct val="150000"/>
              </a:lnSpc>
              <a:buFont typeface="Wingdings" panose="05000000000000000000" pitchFamily="2" charset="2"/>
              <a:buChar char="ü"/>
            </a:pPr>
            <a:r>
              <a:rPr lang="ar-SA" dirty="0"/>
              <a:t>فكلما زاد توافق عناصر المزيج التسويقي مع ثقافة المجتمع، ارتفعت احتمالية قبول المنتج وتحقيق النجاح في السوق.</a:t>
            </a:r>
            <a:endParaRPr lang="en-US" dirty="0"/>
          </a:p>
        </p:txBody>
      </p:sp>
      <p:pic>
        <p:nvPicPr>
          <p:cNvPr id="5" name="Picture 4">
            <a:extLst>
              <a:ext uri="{FF2B5EF4-FFF2-40B4-BE49-F238E27FC236}">
                <a16:creationId xmlns:a16="http://schemas.microsoft.com/office/drawing/2014/main" id="{64D98D1B-2FA5-4427-8FDC-22B97BE64987}"/>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246498" y="2005004"/>
            <a:ext cx="3582569" cy="3031780"/>
          </a:xfrm>
          <a:prstGeom prst="rect">
            <a:avLst/>
          </a:prstGeom>
        </p:spPr>
      </p:pic>
    </p:spTree>
    <p:extLst>
      <p:ext uri="{BB962C8B-B14F-4D97-AF65-F5344CB8AC3E}">
        <p14:creationId xmlns:p14="http://schemas.microsoft.com/office/powerpoint/2010/main" val="288381414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7545D-39A5-1134-B7F9-5D7B041116FB}"/>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339DCE20-6762-AD17-AF4E-9B25C46ADB15}"/>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9E233A0D-CD72-A1D1-BC9B-4DDAE235FAE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AA1A98B8-7070-C453-8A76-662C2B7333A4}"/>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3C3110AC-846D-301E-3D58-E7513A6ADFA6}"/>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5AB1FD18-9375-C8F0-A5CB-44222D8E82F5}"/>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a:t>
            </a:r>
            <a:r>
              <a:rPr lang="ar-SA" sz="2000" b="1" dirty="0">
                <a:solidFill>
                  <a:schemeClr val="bg1"/>
                </a:solidFill>
                <a:cs typeface="Times New Roman" panose="02020603050405020304" pitchFamily="18" charset="0"/>
              </a:rPr>
              <a:t>9</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0A88DE50-8967-BC5C-7EFD-27BB19AE549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51DD25C7-6B02-255F-4499-D93C7D25F6A7}"/>
              </a:ext>
            </a:extLst>
          </p:cNvPr>
          <p:cNvSpPr txBox="1"/>
          <p:nvPr/>
        </p:nvSpPr>
        <p:spPr>
          <a:xfrm>
            <a:off x="1363193" y="944860"/>
            <a:ext cx="10157987" cy="5449056"/>
          </a:xfrm>
          <a:prstGeom prst="rect">
            <a:avLst/>
          </a:prstGeom>
          <a:noFill/>
        </p:spPr>
        <p:txBody>
          <a:bodyPr wrap="square">
            <a:spAutoFit/>
          </a:bodyPr>
          <a:lstStyle/>
          <a:p>
            <a:pPr algn="ctr" rtl="1">
              <a:lnSpc>
                <a:spcPct val="150000"/>
              </a:lnSpc>
            </a:pPr>
            <a:r>
              <a:rPr lang="ar-SA" b="1" dirty="0">
                <a:solidFill>
                  <a:srgbClr val="00B0F0"/>
                </a:solidFill>
              </a:rPr>
              <a:t>مثال على نجاح توظيف الثقافة في التسويق</a:t>
            </a:r>
          </a:p>
          <a:p>
            <a:pPr marL="285750" indent="-285750" algn="just" rtl="1">
              <a:lnSpc>
                <a:spcPct val="150000"/>
              </a:lnSpc>
              <a:buFont typeface="Wingdings" panose="05000000000000000000" pitchFamily="2" charset="2"/>
              <a:buChar char="Ø"/>
            </a:pPr>
            <a:r>
              <a:rPr lang="ar-SA" dirty="0"/>
              <a:t>يُعد فهم الثقافة المحلية أحد أهم عوامل نجاح الشركات في الأسواق الدولية، إذ يساعدها على بناء علاقة طويلة الأمد مع المستهلكين وتعزيز مكانة علامتها التجارية.</a:t>
            </a:r>
          </a:p>
          <a:p>
            <a:pPr marL="285750" indent="-285750" algn="just" rtl="1">
              <a:lnSpc>
                <a:spcPct val="150000"/>
              </a:lnSpc>
              <a:buFont typeface="Wingdings" panose="05000000000000000000" pitchFamily="2" charset="2"/>
              <a:buChar char="Ø"/>
            </a:pPr>
            <a:r>
              <a:rPr lang="ar-SA" dirty="0"/>
              <a:t>وتُعد شركة</a:t>
            </a:r>
            <a:r>
              <a:rPr lang="en-US" dirty="0"/>
              <a:t> IKEA </a:t>
            </a:r>
            <a:r>
              <a:rPr lang="ar-SA" dirty="0"/>
              <a:t>مثالًا بارزًا على نجاح توظيف الثقافة في استراتيجيتها التسويقية داخل السوق الصينية.</a:t>
            </a:r>
            <a:endParaRPr lang="en-US" dirty="0"/>
          </a:p>
          <a:p>
            <a:pPr marL="285750" indent="-285750" algn="just" rtl="1">
              <a:lnSpc>
                <a:spcPct val="150000"/>
              </a:lnSpc>
              <a:buFont typeface="Wingdings" panose="05000000000000000000" pitchFamily="2" charset="2"/>
              <a:buChar char="Ø"/>
            </a:pPr>
            <a:r>
              <a:rPr lang="ar-SA" dirty="0"/>
              <a:t> ففي اللغة الصينية يُعرف اسم الشركة باسم </a:t>
            </a:r>
            <a:r>
              <a:rPr lang="en-US" dirty="0"/>
              <a:t>Yi Jia، </a:t>
            </a:r>
            <a:r>
              <a:rPr lang="ar-SA" dirty="0"/>
              <a:t>ويعني (المنزل المريح)، وهو اسم يتوافق مع القيم الثقافية التي تمنح المنزل والأسرة أهمية كبيرة.</a:t>
            </a:r>
          </a:p>
          <a:p>
            <a:pPr marL="285750" indent="-285750" algn="just" rtl="1">
              <a:lnSpc>
                <a:spcPct val="150000"/>
              </a:lnSpc>
              <a:buFont typeface="Wingdings" panose="05000000000000000000" pitchFamily="2" charset="2"/>
              <a:buChar char="Ø"/>
            </a:pPr>
            <a:r>
              <a:rPr lang="ar-SA" dirty="0"/>
              <a:t>وقد لاحظت الشركة أن المستهلكين الصينيين لا يزورون متاجرها بهدف الشراء فقط، بل يقضون وقتًا طويلًا داخل المعرض؛ حيث يجربون الأثاث، ويجلسون في غرف العرض، ويلتقطون الصور، ويستمتعون بالمرافق المتاحة، بل إن بعض المتاجر استضافت حفلات زفاف.</a:t>
            </a:r>
          </a:p>
          <a:p>
            <a:pPr marL="285750" indent="-285750" algn="just" rtl="1">
              <a:lnSpc>
                <a:spcPct val="150000"/>
              </a:lnSpc>
              <a:buFont typeface="Wingdings" panose="05000000000000000000" pitchFamily="2" charset="2"/>
              <a:buChar char="Ø"/>
            </a:pPr>
            <a:r>
              <a:rPr lang="ar-SA" dirty="0"/>
              <a:t>ولم تعتبر إدارة الشركة هذه السلوكيات أمرًا سلبيًا، بل شجعتها، انطلاقًا من قناعتها بأن الألفة مع المتجر ستؤدي مستقبلًا إلى زيادة احتمالات الشراء عندما ترتفع دخول المستهلكين وتتحسن قدرتهم الشرائية.</a:t>
            </a:r>
          </a:p>
          <a:p>
            <a:pPr marL="285750" indent="-285750" algn="just" rtl="1">
              <a:lnSpc>
                <a:spcPct val="150000"/>
              </a:lnSpc>
              <a:buFont typeface="Wingdings" panose="05000000000000000000" pitchFamily="2" charset="2"/>
              <a:buChar char="Ø"/>
            </a:pPr>
            <a:r>
              <a:rPr lang="ar-SA" dirty="0"/>
              <a:t>كما ساهم هذا الفهم العميق للثقافة الصينية، إلى جانب الأسعار التنافسية، في جعل الصين واحدة من أسرع الأسواق نموًا بالنسبة لشركة </a:t>
            </a:r>
            <a:r>
              <a:rPr lang="en-US" dirty="0"/>
              <a:t>IKEA، </a:t>
            </a:r>
            <a:r>
              <a:rPr lang="ar-SA" dirty="0"/>
              <a:t>كما لاقت منتجاتها الغذائية، مثل كرات اللحم السويدية، قبولًا واسعًا لدى المستهلكين الصينيين.</a:t>
            </a:r>
            <a:endParaRPr lang="en-US" dirty="0"/>
          </a:p>
        </p:txBody>
      </p:sp>
    </p:spTree>
    <p:extLst>
      <p:ext uri="{BB962C8B-B14F-4D97-AF65-F5344CB8AC3E}">
        <p14:creationId xmlns:p14="http://schemas.microsoft.com/office/powerpoint/2010/main" val="321426407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D6DAB4-D108-B56F-FABA-5D6655052CDF}"/>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35864B20-56C8-77E9-900F-1CFE894F7424}"/>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C651962F-8C58-5119-09BB-4FE3CB30C2D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97D2AAB1-5012-68F5-5C84-8FA81397298F}"/>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AABFD5EE-88FA-26D8-811A-F8E423CC79BA}"/>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CF728EB8-EC0B-BB06-C20C-6E4CDE329544}"/>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a:t>
            </a:r>
            <a:r>
              <a:rPr lang="ar-SA" sz="2000" b="1" dirty="0">
                <a:solidFill>
                  <a:schemeClr val="bg1"/>
                </a:solidFill>
                <a:cs typeface="Times New Roman" panose="02020603050405020304" pitchFamily="18" charset="0"/>
              </a:rPr>
              <a:t>9</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776D81DF-FA15-43CB-D9BC-D8EE037172A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AB12F4EB-DE45-5F64-2CE3-A13A5557F85F}"/>
              </a:ext>
            </a:extLst>
          </p:cNvPr>
          <p:cNvSpPr txBox="1"/>
          <p:nvPr/>
        </p:nvSpPr>
        <p:spPr>
          <a:xfrm>
            <a:off x="1638675" y="641483"/>
            <a:ext cx="9692364" cy="6280053"/>
          </a:xfrm>
          <a:prstGeom prst="rect">
            <a:avLst/>
          </a:prstGeom>
          <a:noFill/>
        </p:spPr>
        <p:txBody>
          <a:bodyPr wrap="square">
            <a:spAutoFit/>
          </a:bodyPr>
          <a:lstStyle/>
          <a:p>
            <a:pPr algn="ctr" rtl="1">
              <a:lnSpc>
                <a:spcPct val="150000"/>
              </a:lnSpc>
            </a:pPr>
            <a:r>
              <a:rPr lang="ar-SA" dirty="0">
                <a:solidFill>
                  <a:srgbClr val="00B0F0"/>
                </a:solidFill>
              </a:rPr>
              <a:t>تأثير استراتيجية التسويق في الثقافة </a:t>
            </a:r>
            <a:endParaRPr lang="en-US" dirty="0">
              <a:solidFill>
                <a:srgbClr val="00B0F0"/>
              </a:solidFill>
            </a:endParaRPr>
          </a:p>
          <a:p>
            <a:pPr algn="just" rtl="1">
              <a:lnSpc>
                <a:spcPct val="150000"/>
              </a:lnSpc>
            </a:pPr>
            <a:r>
              <a:rPr lang="ar-SA" dirty="0"/>
              <a:t>لا يقتصر تأثير الثقافة على الاستراتيجيات التسويقية، بل تمتد العلاقة في الاتجاه المعاكس؛ إذ يمكن لاستراتيجيات التسويق العالمية أن تؤثر في ثقافات المجتمعات وأنماط حياتها.</a:t>
            </a:r>
            <a:endParaRPr lang="en-US" dirty="0"/>
          </a:p>
          <a:p>
            <a:pPr algn="just" rtl="1">
              <a:lnSpc>
                <a:spcPct val="150000"/>
              </a:lnSpc>
            </a:pPr>
            <a:endParaRPr lang="en-US" dirty="0"/>
          </a:p>
          <a:p>
            <a:pPr algn="just" rtl="1">
              <a:lnSpc>
                <a:spcPct val="150000"/>
              </a:lnSpc>
            </a:pPr>
            <a:r>
              <a:rPr lang="ar-SA" dirty="0"/>
              <a:t>ويرى بعض النقاد أن الشركات الأمريكية متعددة الجنسيات، مثل</a:t>
            </a:r>
            <a:r>
              <a:rPr lang="en-US" dirty="0"/>
              <a:t>McDonald’s</a:t>
            </a:r>
            <a:r>
              <a:rPr lang="ar-SA" dirty="0"/>
              <a:t>و</a:t>
            </a:r>
            <a:r>
              <a:rPr lang="en-US" dirty="0"/>
              <a:t>Coca-Cola</a:t>
            </a:r>
            <a:r>
              <a:rPr lang="ar-SA" dirty="0"/>
              <a:t>و</a:t>
            </a:r>
            <a:r>
              <a:rPr lang="en-US" dirty="0"/>
              <a:t>Starbucks </a:t>
            </a:r>
            <a:r>
              <a:rPr lang="ar-SA" dirty="0"/>
              <a:t>و</a:t>
            </a:r>
            <a:r>
              <a:rPr lang="en-US" dirty="0"/>
              <a:t>Nike </a:t>
            </a:r>
            <a:r>
              <a:rPr lang="ar-SA" dirty="0"/>
              <a:t>و</a:t>
            </a:r>
            <a:r>
              <a:rPr lang="en-US" dirty="0"/>
              <a:t>Google </a:t>
            </a:r>
            <a:r>
              <a:rPr lang="ar-SA" dirty="0"/>
              <a:t>و</a:t>
            </a:r>
            <a:r>
              <a:rPr lang="en-US" dirty="0"/>
              <a:t>Disney </a:t>
            </a:r>
            <a:r>
              <a:rPr lang="ar-SA" dirty="0"/>
              <a:t>و</a:t>
            </a:r>
            <a:r>
              <a:rPr lang="en-US" dirty="0"/>
              <a:t>Facebook، </a:t>
            </a:r>
            <a:r>
              <a:rPr lang="ar-SA" dirty="0"/>
              <a:t>لا تكتفي بتوسيع انتشار علاماتها التجارية، وإنما تسهم أيضًا في نشر الثقافة الأمريكية حول العالم.</a:t>
            </a:r>
            <a:endParaRPr lang="en-US" dirty="0"/>
          </a:p>
          <a:p>
            <a:pPr algn="just" rtl="1">
              <a:lnSpc>
                <a:spcPct val="150000"/>
              </a:lnSpc>
            </a:pPr>
            <a:endParaRPr lang="en-US" dirty="0"/>
          </a:p>
          <a:p>
            <a:pPr algn="just" rtl="1">
              <a:lnSpc>
                <a:spcPct val="150000"/>
              </a:lnSpc>
            </a:pPr>
            <a:r>
              <a:rPr lang="ar-SA" dirty="0"/>
              <a:t>وقد انعكس ذلك في انتشار العديد من المظاهر الثقافية الأمريكية عالميًا، ومن الأمثلة على ذلك ازدياد الإقبال على تعلم اللغة الإنجليزية في الصين، إضافة إلى تغير بعض العادات الاستهلاكية.</a:t>
            </a:r>
            <a:endParaRPr lang="en-US" dirty="0"/>
          </a:p>
          <a:p>
            <a:pPr algn="just" rtl="1">
              <a:lnSpc>
                <a:spcPct val="150000"/>
              </a:lnSpc>
            </a:pPr>
            <a:endParaRPr lang="en-US" dirty="0"/>
          </a:p>
          <a:p>
            <a:pPr algn="just" rtl="1">
              <a:lnSpc>
                <a:spcPct val="150000"/>
              </a:lnSpc>
            </a:pPr>
            <a:r>
              <a:rPr lang="ar-SA" dirty="0"/>
              <a:t>فعلى سبيل المثال، لم يكن شرب القهوة منتشرًا في الصين قبل دخول </a:t>
            </a:r>
            <a:r>
              <a:rPr lang="en-US" dirty="0"/>
              <a:t>Starbucks، </a:t>
            </a:r>
            <a:r>
              <a:rPr lang="ar-SA" dirty="0"/>
              <a:t>إلا أن القهوة أصبحت فيما بعد رمزًا لأسلوب حياة جديد لدى شريحة واسعة من المستهلكين. كما أن انتشار مطاعم </a:t>
            </a:r>
            <a:r>
              <a:rPr lang="en-US" dirty="0"/>
              <a:t>McDonald's </a:t>
            </a:r>
            <a:r>
              <a:rPr lang="ar-SA" dirty="0"/>
              <a:t>في الصين جعل عددًا كبيرًا من الأطفال ينظرون إليها بوصفها علامة تجارية محلية.</a:t>
            </a:r>
            <a:endParaRPr lang="en-US" dirty="0"/>
          </a:p>
          <a:p>
            <a:pPr marL="285750" indent="-285750" algn="just" rtl="1">
              <a:lnSpc>
                <a:spcPct val="150000"/>
              </a:lnSpc>
              <a:buFont typeface="Wingdings" panose="05000000000000000000" pitchFamily="2" charset="2"/>
              <a:buChar char="ü"/>
            </a:pPr>
            <a:r>
              <a:rPr lang="ar-SA" dirty="0"/>
              <a:t>ولهذا يخشى بعض الباحثين من أن تؤدي هيمنة العلامات التجارية العالمية، فيما يُعرف بمفهوم </a:t>
            </a:r>
            <a:r>
              <a:rPr lang="en-US" dirty="0" err="1"/>
              <a:t>McDomination</a:t>
            </a:r>
            <a:r>
              <a:rPr lang="en-US" dirty="0"/>
              <a:t>، </a:t>
            </a:r>
            <a:r>
              <a:rPr lang="ar-SA" dirty="0"/>
              <a:t>إلى تراجع الخصوصية الثقافية لبعض المجتمعات وفقدان جزء من هويتها الثقافية.</a:t>
            </a:r>
            <a:endParaRPr lang="en-US" dirty="0"/>
          </a:p>
        </p:txBody>
      </p:sp>
    </p:spTree>
    <p:extLst>
      <p:ext uri="{BB962C8B-B14F-4D97-AF65-F5344CB8AC3E}">
        <p14:creationId xmlns:p14="http://schemas.microsoft.com/office/powerpoint/2010/main" val="348994901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2225BB-3B2F-5D33-8A43-5F127E8D9996}"/>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57D0C422-32C5-B9D0-0719-C4CD4A27CA55}"/>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4B2D5057-6311-8F9D-4F83-2F0B3C24214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3ED24277-76D7-BE94-DD1C-D71D77636D15}"/>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24651565-5952-E362-5E84-448B0CF55BDE}"/>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7A5DFB36-E5EB-FD29-E944-7DB274CD29DC}"/>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a:t>
            </a:r>
            <a:r>
              <a:rPr lang="ar-SA" sz="2000" b="1" dirty="0">
                <a:solidFill>
                  <a:schemeClr val="bg1"/>
                </a:solidFill>
                <a:cs typeface="Times New Roman" panose="02020603050405020304" pitchFamily="18" charset="0"/>
              </a:rPr>
              <a:t>9</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7D269C4A-1740-7FCC-921E-0807E2B4288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2850603E-8DB2-C7B0-5757-0AB0FC2DCBF7}"/>
              </a:ext>
            </a:extLst>
          </p:cNvPr>
          <p:cNvSpPr txBox="1"/>
          <p:nvPr/>
        </p:nvSpPr>
        <p:spPr>
          <a:xfrm>
            <a:off x="4760188" y="1582337"/>
            <a:ext cx="6652033" cy="5033557"/>
          </a:xfrm>
          <a:prstGeom prst="rect">
            <a:avLst/>
          </a:prstGeom>
          <a:noFill/>
        </p:spPr>
        <p:txBody>
          <a:bodyPr wrap="square">
            <a:spAutoFit/>
          </a:bodyPr>
          <a:lstStyle/>
          <a:p>
            <a:pPr algn="ctr" rtl="1">
              <a:lnSpc>
                <a:spcPct val="150000"/>
              </a:lnSpc>
            </a:pPr>
            <a:r>
              <a:rPr lang="ar-SA" b="1" dirty="0">
                <a:solidFill>
                  <a:srgbClr val="00B0F0"/>
                </a:solidFill>
              </a:rPr>
              <a:t>مثال على تأثير العلامات التجارية العالمية في الثقافات المحلية</a:t>
            </a:r>
            <a:endParaRPr lang="en-US" b="1" dirty="0">
              <a:solidFill>
                <a:srgbClr val="00B0F0"/>
              </a:solidFill>
            </a:endParaRPr>
          </a:p>
          <a:p>
            <a:pPr algn="ctr" rtl="1">
              <a:lnSpc>
                <a:spcPct val="150000"/>
              </a:lnSpc>
            </a:pPr>
            <a:endParaRPr lang="en-US" b="1" dirty="0">
              <a:solidFill>
                <a:srgbClr val="00B0F0"/>
              </a:solidFill>
            </a:endParaRPr>
          </a:p>
          <a:p>
            <a:pPr marL="285750" indent="-285750" algn="just" rtl="1">
              <a:lnSpc>
                <a:spcPct val="150000"/>
              </a:lnSpc>
              <a:buFont typeface="Wingdings" panose="05000000000000000000" pitchFamily="2" charset="2"/>
              <a:buChar char="q"/>
            </a:pPr>
            <a:r>
              <a:rPr lang="ar-SA" dirty="0"/>
              <a:t>تؤثر العلامات التجارية العالمية في بعض الأحيان في العادات والتقاليد المحلية، إلى درجة اندماجها في المناسبات الاجتماعية والثقافية.</a:t>
            </a:r>
            <a:endParaRPr lang="en-US" dirty="0"/>
          </a:p>
          <a:p>
            <a:pPr marL="285750" indent="-285750" algn="just" rtl="1">
              <a:lnSpc>
                <a:spcPct val="150000"/>
              </a:lnSpc>
              <a:buFont typeface="Wingdings" panose="05000000000000000000" pitchFamily="2" charset="2"/>
              <a:buChar char="q"/>
            </a:pPr>
            <a:endParaRPr lang="en-US" dirty="0"/>
          </a:p>
          <a:p>
            <a:pPr marL="285750" indent="-285750" algn="just" rtl="1">
              <a:lnSpc>
                <a:spcPct val="150000"/>
              </a:lnSpc>
              <a:buFont typeface="Wingdings" panose="05000000000000000000" pitchFamily="2" charset="2"/>
              <a:buChar char="q"/>
            </a:pPr>
            <a:r>
              <a:rPr lang="ar-SA" dirty="0"/>
              <a:t>ويُعد</a:t>
            </a:r>
            <a:r>
              <a:rPr lang="en-US" dirty="0"/>
              <a:t>KFC</a:t>
            </a:r>
            <a:r>
              <a:rPr lang="ar-SA" dirty="0"/>
              <a:t>مثالًا واضحًا على ذلك في اليابان، حيث أصبح تناول وجبات كنتاكي خلال احتفالات عيد الميلاد أحد التقاليد الشائعة لدى كثير من الأسر اليابانية، كما أصبح تمثال الكولونيل </a:t>
            </a:r>
            <a:r>
              <a:rPr lang="ar-SA" dirty="0" err="1"/>
              <a:t>ساندرز</a:t>
            </a:r>
            <a:r>
              <a:rPr lang="ar-SA" dirty="0"/>
              <a:t>، مؤسس العلامة التجارية، يُستخدم بوصفه رمزًا يرتبط بهذه المناسبة، على نحو يشبه شخصية </a:t>
            </a:r>
            <a:r>
              <a:rPr lang="en-US" dirty="0"/>
              <a:t>)</a:t>
            </a:r>
            <a:r>
              <a:rPr lang="ar-SA" dirty="0"/>
              <a:t>بابا نويل</a:t>
            </a:r>
            <a:r>
              <a:rPr lang="en-US" dirty="0"/>
              <a:t>(</a:t>
            </a:r>
            <a:r>
              <a:rPr lang="ar-SA" dirty="0"/>
              <a:t> في الثقافة الغربية.</a:t>
            </a:r>
            <a:endParaRPr lang="en-US" dirty="0"/>
          </a:p>
          <a:p>
            <a:pPr marL="285750" indent="-285750" algn="just" rtl="1">
              <a:lnSpc>
                <a:spcPct val="150000"/>
              </a:lnSpc>
              <a:buFont typeface="Wingdings" panose="05000000000000000000" pitchFamily="2" charset="2"/>
              <a:buChar char="q"/>
            </a:pPr>
            <a:endParaRPr lang="en-US" dirty="0"/>
          </a:p>
          <a:p>
            <a:pPr marL="285750" indent="-285750" algn="just" rtl="1">
              <a:lnSpc>
                <a:spcPct val="150000"/>
              </a:lnSpc>
              <a:buFont typeface="Wingdings" panose="05000000000000000000" pitchFamily="2" charset="2"/>
              <a:buChar char="q"/>
            </a:pPr>
            <a:r>
              <a:rPr lang="ar-SA" dirty="0"/>
              <a:t>ويعكس هذا المثال قدرة العلامات التجارية على الاندماج في الثقافة المحلية عندما تُصمم استراتيجياتها بما يتوافق مع قيم المجتمع وعاداته.</a:t>
            </a:r>
            <a:endParaRPr lang="en-US" dirty="0"/>
          </a:p>
        </p:txBody>
      </p:sp>
      <p:pic>
        <p:nvPicPr>
          <p:cNvPr id="5" name="Picture 4" descr="8 Ways Japanese Christmas is Weird | All About Japan">
            <a:extLst>
              <a:ext uri="{FF2B5EF4-FFF2-40B4-BE49-F238E27FC236}">
                <a16:creationId xmlns:a16="http://schemas.microsoft.com/office/drawing/2014/main" id="{FF7ACD97-4976-BF8D-0803-E3ED07D2E681}"/>
              </a:ext>
            </a:extLst>
          </p:cNvPr>
          <p:cNvPicPr>
            <a:picLocks noChangeAspect="1"/>
          </p:cNvPicPr>
          <p:nvPr/>
        </p:nvPicPr>
        <p:blipFill>
          <a:blip r:embed="rId5"/>
          <a:stretch>
            <a:fillRect/>
          </a:stretch>
        </p:blipFill>
        <p:spPr>
          <a:xfrm>
            <a:off x="488886" y="2883529"/>
            <a:ext cx="4096693" cy="3072520"/>
          </a:xfrm>
          <a:prstGeom prst="rect">
            <a:avLst/>
          </a:prstGeom>
        </p:spPr>
      </p:pic>
    </p:spTree>
    <p:extLst>
      <p:ext uri="{BB962C8B-B14F-4D97-AF65-F5344CB8AC3E}">
        <p14:creationId xmlns:p14="http://schemas.microsoft.com/office/powerpoint/2010/main" val="365917895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9EA821-9795-3BC7-BC76-9F0E915B25C4}"/>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6C545C32-39B8-1052-5005-65B64FC1FC14}"/>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5E920CB1-4A90-F4F1-49D4-6DF01DC62F9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ABC2BC95-405D-6127-7C34-7502BB305E70}"/>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4489F6EA-D5D1-83E2-EF31-1EFCDE6A5C9D}"/>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09CE3630-BA5A-17B6-78EA-A71D97E5202F}"/>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a:t>
            </a:r>
            <a:r>
              <a:rPr lang="ar-SA" sz="2000" b="1" dirty="0">
                <a:solidFill>
                  <a:schemeClr val="bg1"/>
                </a:solidFill>
                <a:cs typeface="Times New Roman" panose="02020603050405020304" pitchFamily="18" charset="0"/>
              </a:rPr>
              <a:t>9</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48264F09-784D-65FE-3397-6754AB69B81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7C6CEDAE-6E46-5CBE-ED0B-465EE32601D9}"/>
              </a:ext>
            </a:extLst>
          </p:cNvPr>
          <p:cNvSpPr txBox="1"/>
          <p:nvPr/>
        </p:nvSpPr>
        <p:spPr>
          <a:xfrm>
            <a:off x="3623531" y="895075"/>
            <a:ext cx="7778791" cy="5449056"/>
          </a:xfrm>
          <a:prstGeom prst="rect">
            <a:avLst/>
          </a:prstGeom>
          <a:noFill/>
        </p:spPr>
        <p:txBody>
          <a:bodyPr wrap="square">
            <a:spAutoFit/>
          </a:bodyPr>
          <a:lstStyle/>
          <a:p>
            <a:pPr algn="ctr" rtl="1">
              <a:lnSpc>
                <a:spcPct val="150000"/>
              </a:lnSpc>
            </a:pPr>
            <a:r>
              <a:rPr lang="ar-SA" b="1" dirty="0">
                <a:solidFill>
                  <a:srgbClr val="00B0F0"/>
                </a:solidFill>
              </a:rPr>
              <a:t>اتخاذ قرار التوسع عالميًا </a:t>
            </a:r>
            <a:endParaRPr lang="en-US" b="1" dirty="0">
              <a:solidFill>
                <a:srgbClr val="00B0F0"/>
              </a:solidFill>
            </a:endParaRPr>
          </a:p>
          <a:p>
            <a:pPr algn="just" rtl="1">
              <a:lnSpc>
                <a:spcPct val="150000"/>
              </a:lnSpc>
            </a:pPr>
            <a:r>
              <a:rPr lang="ar-SA" dirty="0"/>
              <a:t>قبل اتخاذ قرار دخول الأسواق الدولية، ينبغي للشركة تقييم مدى جاهزيتها للعمل في البيئة العالمية، مع دراسة الفرص والمخاطر المحتملة.</a:t>
            </a:r>
            <a:endParaRPr lang="en-US" dirty="0"/>
          </a:p>
          <a:p>
            <a:pPr algn="just" rtl="1">
              <a:lnSpc>
                <a:spcPct val="150000"/>
              </a:lnSpc>
            </a:pPr>
            <a:endParaRPr lang="en-US" dirty="0"/>
          </a:p>
          <a:p>
            <a:pPr algn="just" rtl="1">
              <a:lnSpc>
                <a:spcPct val="150000"/>
              </a:lnSpc>
            </a:pPr>
            <a:r>
              <a:rPr lang="ar-SA" dirty="0"/>
              <a:t>ويتطلب هذا القرار الإجابة عن مجموعة من التساؤلات الأساسية، من أهمها:</a:t>
            </a:r>
            <a:endParaRPr lang="en-US" dirty="0"/>
          </a:p>
          <a:p>
            <a:pPr marL="285750" indent="-285750" algn="just" rtl="1">
              <a:lnSpc>
                <a:spcPct val="150000"/>
              </a:lnSpc>
              <a:buFont typeface="Arial" panose="020B0604020202020204" pitchFamily="34" charset="0"/>
              <a:buChar char="•"/>
            </a:pPr>
            <a:r>
              <a:rPr lang="ar-SA" dirty="0"/>
              <a:t>هل تمتلك الشركة القدرة على فهم احتياجات المستهلكين وسلوكهم الشرائي في الأسواق الأجنبية؟</a:t>
            </a:r>
            <a:endParaRPr lang="en-US" dirty="0"/>
          </a:p>
          <a:p>
            <a:pPr marL="285750" indent="-285750" algn="just" rtl="1">
              <a:lnSpc>
                <a:spcPct val="150000"/>
              </a:lnSpc>
              <a:buFont typeface="Arial" panose="020B0604020202020204" pitchFamily="34" charset="0"/>
              <a:buChar char="•"/>
            </a:pPr>
            <a:r>
              <a:rPr lang="ar-SA" dirty="0"/>
              <a:t>هل تستطيع تقديم منتجات تتمتع بقدرة تنافسية في الأسواق الدولية؟</a:t>
            </a:r>
            <a:endParaRPr lang="en-US" dirty="0"/>
          </a:p>
          <a:p>
            <a:pPr marL="285750" indent="-285750" algn="just" rtl="1">
              <a:lnSpc>
                <a:spcPct val="150000"/>
              </a:lnSpc>
              <a:buFont typeface="Arial" panose="020B0604020202020204" pitchFamily="34" charset="0"/>
              <a:buChar char="•"/>
            </a:pPr>
            <a:r>
              <a:rPr lang="ar-SA" dirty="0"/>
              <a:t>هل يمكنها التكيف مع ثقافات الأعمال المختلفة وإدارة العلاقات مع العملاء والشركاء الأجانب بكفاءة؟</a:t>
            </a:r>
            <a:endParaRPr lang="en-US" dirty="0"/>
          </a:p>
          <a:p>
            <a:pPr marL="285750" indent="-285750" algn="just" rtl="1">
              <a:lnSpc>
                <a:spcPct val="150000"/>
              </a:lnSpc>
              <a:buFont typeface="Arial" panose="020B0604020202020204" pitchFamily="34" charset="0"/>
              <a:buChar char="•"/>
            </a:pPr>
            <a:r>
              <a:rPr lang="ar-SA" dirty="0"/>
              <a:t>هل يمتلك المديرون الخبرة الدولية اللازمة لإدارة العمليات خارج الدولة؟</a:t>
            </a:r>
            <a:endParaRPr lang="en-US" dirty="0"/>
          </a:p>
          <a:p>
            <a:pPr marL="285750" indent="-285750" algn="just" rtl="1">
              <a:lnSpc>
                <a:spcPct val="150000"/>
              </a:lnSpc>
              <a:buFont typeface="Arial" panose="020B0604020202020204" pitchFamily="34" charset="0"/>
              <a:buChar char="•"/>
            </a:pPr>
            <a:r>
              <a:rPr lang="ar-SA" dirty="0"/>
              <a:t>هل أخذت الإدارة في الاعتبار تأثير الأنظمة القانونية والبيئات السياسية في الدول المستهدفة؟</a:t>
            </a:r>
            <a:endParaRPr lang="en-US" dirty="0"/>
          </a:p>
          <a:p>
            <a:pPr algn="just" rtl="1">
              <a:lnSpc>
                <a:spcPct val="150000"/>
              </a:lnSpc>
            </a:pPr>
            <a:endParaRPr lang="en-US" dirty="0"/>
          </a:p>
          <a:p>
            <a:pPr marL="285750" indent="-285750" algn="just" rtl="1">
              <a:lnSpc>
                <a:spcPct val="150000"/>
              </a:lnSpc>
              <a:buFont typeface="Wingdings" panose="05000000000000000000" pitchFamily="2" charset="2"/>
              <a:buChar char="ü"/>
            </a:pPr>
            <a:r>
              <a:rPr lang="ar-SA" dirty="0"/>
              <a:t>ويؤكد كوتلر أن نجاح التوسع الدولي لا يعتمد فقط على امتلاك منتج جيد، بل يتطلب أيضًا استعدادًا تنظيميًا وإداريًا يسمح للشركة بالتعامل مع اختلافات البيئات الاقتصادية والسياسية والثقافية.</a:t>
            </a:r>
            <a:endParaRPr lang="en-US" dirty="0"/>
          </a:p>
        </p:txBody>
      </p:sp>
      <p:pic>
        <p:nvPicPr>
          <p:cNvPr id="5" name="Picture 4">
            <a:extLst>
              <a:ext uri="{FF2B5EF4-FFF2-40B4-BE49-F238E27FC236}">
                <a16:creationId xmlns:a16="http://schemas.microsoft.com/office/drawing/2014/main" id="{A3185343-6615-4D79-EBA5-34717059B4AA}"/>
              </a:ext>
              <a:ext uri="{C183D7F6-B498-43B3-948B-1728B52AA6E4}">
                <adec:decorative xmlns:adec="http://schemas.microsoft.com/office/drawing/2017/decorative" val="1"/>
              </a:ext>
            </a:extLst>
          </p:cNvPr>
          <p:cNvPicPr>
            <a:picLocks noChangeAspect="1"/>
          </p:cNvPicPr>
          <p:nvPr/>
        </p:nvPicPr>
        <p:blipFill>
          <a:blip r:embed="rId5"/>
          <a:srcRect l="-1" t="-30118" r="-30118" b="-1"/>
          <a:stretch>
            <a:fillRect/>
          </a:stretch>
        </p:blipFill>
        <p:spPr>
          <a:xfrm>
            <a:off x="202447" y="3884386"/>
            <a:ext cx="4388390" cy="2644523"/>
          </a:xfrm>
          <a:prstGeom prst="rect">
            <a:avLst/>
          </a:prstGeom>
        </p:spPr>
      </p:pic>
    </p:spTree>
    <p:extLst>
      <p:ext uri="{BB962C8B-B14F-4D97-AF65-F5344CB8AC3E}">
        <p14:creationId xmlns:p14="http://schemas.microsoft.com/office/powerpoint/2010/main" val="114951372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A6B569-12F3-F373-C0B3-F31AD2FAD532}"/>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1A086B79-4E93-14FE-7D6A-E8A2DA007EC5}"/>
              </a:ext>
            </a:extLst>
          </p:cNvPr>
          <p:cNvPicPr>
            <a:picLocks noChangeAspect="1"/>
          </p:cNvPicPr>
          <p:nvPr/>
        </p:nvPicPr>
        <p:blipFill>
          <a:blip r:embed="rId3"/>
          <a:srcRect t="15597"/>
          <a:stretch>
            <a:fillRect/>
          </a:stretch>
        </p:blipFill>
        <p:spPr>
          <a:xfrm>
            <a:off x="0" y="0"/>
            <a:ext cx="12192001" cy="6962547"/>
          </a:xfrm>
          <a:prstGeom prst="rect">
            <a:avLst/>
          </a:prstGeom>
        </p:spPr>
      </p:pic>
      <p:sp>
        <p:nvSpPr>
          <p:cNvPr id="2" name="Right Triangle 1">
            <a:extLst>
              <a:ext uri="{FF2B5EF4-FFF2-40B4-BE49-F238E27FC236}">
                <a16:creationId xmlns:a16="http://schemas.microsoft.com/office/drawing/2014/main" id="{538F6ED4-75F9-F6DD-41FF-57B1F7A5569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1E2FCB49-234C-DE4B-5D9E-6760423D0173}"/>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07F9F151-24DD-A46E-5F66-C03A5B3F3AEB}"/>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4FB2D935-D4ED-B7A7-E0DD-317C25D4CC75}"/>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a:t>
            </a:r>
            <a:r>
              <a:rPr lang="ar-SA" sz="2000" b="1" dirty="0">
                <a:solidFill>
                  <a:schemeClr val="bg1"/>
                </a:solidFill>
                <a:cs typeface="Times New Roman" panose="02020603050405020304" pitchFamily="18" charset="0"/>
              </a:rPr>
              <a:t>9</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BB6E7B3E-233B-FB2D-9E0F-4298F94F050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AB580F46-766F-F5A9-B8FF-C9D6167C1AB9}"/>
              </a:ext>
            </a:extLst>
          </p:cNvPr>
          <p:cNvSpPr txBox="1"/>
          <p:nvPr/>
        </p:nvSpPr>
        <p:spPr>
          <a:xfrm>
            <a:off x="1407415" y="1212612"/>
            <a:ext cx="10010869" cy="5310556"/>
          </a:xfrm>
          <a:prstGeom prst="rect">
            <a:avLst/>
          </a:prstGeom>
          <a:noFill/>
        </p:spPr>
        <p:txBody>
          <a:bodyPr wrap="square">
            <a:spAutoFit/>
          </a:bodyPr>
          <a:lstStyle/>
          <a:p>
            <a:pPr algn="ctr" rtl="1">
              <a:lnSpc>
                <a:spcPct val="150000"/>
              </a:lnSpc>
            </a:pPr>
            <a:r>
              <a:rPr lang="ar-SA" dirty="0">
                <a:solidFill>
                  <a:srgbClr val="00B0F0"/>
                </a:solidFill>
              </a:rPr>
              <a:t>تحديد الأسواق التي يجب الدخول إليها بعد اتخاذ قرار التوسع الدولي</a:t>
            </a:r>
          </a:p>
          <a:p>
            <a:pPr algn="just" rtl="1">
              <a:lnSpc>
                <a:spcPct val="150000"/>
              </a:lnSpc>
            </a:pPr>
            <a:r>
              <a:rPr lang="ar-SA" dirty="0"/>
              <a:t> تبدأ مرحلة اختيار الأسواق المناسبة، وهي من أهم القرارات الاستراتيجية في التسويق الدولي.</a:t>
            </a:r>
          </a:p>
          <a:p>
            <a:pPr algn="just" rtl="1">
              <a:lnSpc>
                <a:spcPct val="150000"/>
              </a:lnSpc>
            </a:pPr>
            <a:r>
              <a:rPr lang="ar-SA" dirty="0"/>
              <a:t>وفي هذه المرحلة ينبغي للشركة تحديد أهدافها وسياساتها التسويقية الدولية بصورة واضحة، ثم اتخاذ مجموعة من القرارات، أهمها:</a:t>
            </a:r>
          </a:p>
          <a:p>
            <a:pPr algn="just" rtl="1">
              <a:lnSpc>
                <a:spcPct val="150000"/>
              </a:lnSpc>
            </a:pPr>
            <a:r>
              <a:rPr lang="ar-SA" dirty="0"/>
              <a:t>تحديد حجم المبيعات الدولية المستهدف، حيث تبدأ معظم الشركات بالتوسع التدريجي قبل زيادة حجم عملياتها الخارجية.</a:t>
            </a:r>
          </a:p>
          <a:p>
            <a:pPr algn="just" rtl="1">
              <a:lnSpc>
                <a:spcPct val="150000"/>
              </a:lnSpc>
            </a:pPr>
            <a:r>
              <a:rPr lang="ar-SA" dirty="0"/>
              <a:t>تحديد عدد الدول التي ستدخلها الشركة، مع تجنب التوسع السريع الذي قد يفوق قدراتها الإدارية والمالية.</a:t>
            </a:r>
          </a:p>
          <a:p>
            <a:pPr algn="just" rtl="1">
              <a:lnSpc>
                <a:spcPct val="150000"/>
              </a:lnSpc>
            </a:pPr>
            <a:r>
              <a:rPr lang="ar-SA" dirty="0"/>
              <a:t>اختيار نوعية الأسواق المستهدفة وفقًا لعدة معايير، منها:</a:t>
            </a:r>
          </a:p>
          <a:p>
            <a:pPr marL="285750" indent="-285750" algn="just" rtl="1">
              <a:buFont typeface="Arial" panose="020B0604020202020204" pitchFamily="34" charset="0"/>
              <a:buChar char="•"/>
            </a:pPr>
            <a:r>
              <a:rPr lang="ar-SA" dirty="0"/>
              <a:t>جاذبية السوق.</a:t>
            </a:r>
          </a:p>
          <a:p>
            <a:pPr marL="285750" indent="-285750" algn="just" rtl="1">
              <a:buFont typeface="Arial" panose="020B0604020202020204" pitchFamily="34" charset="0"/>
              <a:buChar char="•"/>
            </a:pPr>
            <a:r>
              <a:rPr lang="ar-SA" dirty="0"/>
              <a:t>حجم السكان ومستوى الدخل.</a:t>
            </a:r>
          </a:p>
          <a:p>
            <a:pPr marL="285750" indent="-285750" algn="just" rtl="1">
              <a:buFont typeface="Arial" panose="020B0604020202020204" pitchFamily="34" charset="0"/>
              <a:buChar char="•"/>
            </a:pPr>
            <a:r>
              <a:rPr lang="ar-SA" dirty="0"/>
              <a:t>الموقع الجغرافي.</a:t>
            </a:r>
          </a:p>
          <a:p>
            <a:pPr marL="285750" indent="-285750" algn="just" rtl="1">
              <a:buFont typeface="Arial" panose="020B0604020202020204" pitchFamily="34" charset="0"/>
              <a:buChar char="•"/>
            </a:pPr>
            <a:r>
              <a:rPr lang="ar-SA" dirty="0"/>
              <a:t>درجة الاستقرار السياسي.</a:t>
            </a:r>
          </a:p>
          <a:p>
            <a:pPr marL="285750" indent="-285750" algn="just" rtl="1">
              <a:buFont typeface="Arial" panose="020B0604020202020204" pitchFamily="34" charset="0"/>
              <a:buChar char="•"/>
            </a:pPr>
            <a:r>
              <a:rPr lang="ar-SA" dirty="0"/>
              <a:t>البيئة القانونية والتنظيمية.</a:t>
            </a:r>
          </a:p>
          <a:p>
            <a:pPr marL="285750" indent="-285750" algn="just" rtl="1">
              <a:buFont typeface="Arial" panose="020B0604020202020204" pitchFamily="34" charset="0"/>
              <a:buChar char="•"/>
            </a:pPr>
            <a:r>
              <a:rPr lang="ar-SA" dirty="0"/>
              <a:t>طبيعة المنافسة والفرص المتاحة.</a:t>
            </a:r>
          </a:p>
          <a:p>
            <a:pPr marL="285750" indent="-285750" algn="just" rtl="1">
              <a:buFont typeface="Arial" panose="020B0604020202020204" pitchFamily="34" charset="0"/>
              <a:buChar char="•"/>
            </a:pPr>
            <a:endParaRPr lang="ar-SA" dirty="0"/>
          </a:p>
          <a:p>
            <a:pPr marL="285750" indent="-285750" algn="just" rtl="1">
              <a:lnSpc>
                <a:spcPct val="150000"/>
              </a:lnSpc>
              <a:buFont typeface="Wingdings" panose="05000000000000000000" pitchFamily="2" charset="2"/>
              <a:buChar char="ü"/>
            </a:pPr>
            <a:r>
              <a:rPr lang="ar-SA" dirty="0"/>
              <a:t>ويشير كوتلر إلى أن الأسواق الناشئة أصبحت توفر فرصًا استثمارية وتسويقية كبيرة، إلا أنها قد تفرض في الوقت نفسه تحديات تتعلق بالبيئة السياسية والاقتصادية والثقافية، مما يستلزم إجراء تحليل شامل قبل اتخاذ قرار الدخول إليها.</a:t>
            </a:r>
            <a:endParaRPr lang="en-US" dirty="0"/>
          </a:p>
        </p:txBody>
      </p:sp>
      <p:pic>
        <p:nvPicPr>
          <p:cNvPr id="5" name="Picture 4" descr="يتضمن هذا: https://stock.adobe.com/contributor/211453435/art-fnon?load_type=author&amp;prev_url=detail">
            <a:extLst>
              <a:ext uri="{FF2B5EF4-FFF2-40B4-BE49-F238E27FC236}">
                <a16:creationId xmlns:a16="http://schemas.microsoft.com/office/drawing/2014/main" id="{5657B499-2705-CD1A-8876-1C6A017F549E}"/>
              </a:ext>
            </a:extLst>
          </p:cNvPr>
          <p:cNvPicPr>
            <a:picLocks noChangeAspect="1"/>
          </p:cNvPicPr>
          <p:nvPr/>
        </p:nvPicPr>
        <p:blipFill>
          <a:blip r:embed="rId5"/>
          <a:stretch>
            <a:fillRect/>
          </a:stretch>
        </p:blipFill>
        <p:spPr>
          <a:xfrm>
            <a:off x="1140736" y="3011915"/>
            <a:ext cx="2463289" cy="2463289"/>
          </a:xfrm>
          <a:prstGeom prst="rect">
            <a:avLst/>
          </a:prstGeom>
        </p:spPr>
      </p:pic>
    </p:spTree>
    <p:extLst>
      <p:ext uri="{BB962C8B-B14F-4D97-AF65-F5344CB8AC3E}">
        <p14:creationId xmlns:p14="http://schemas.microsoft.com/office/powerpoint/2010/main" val="231478557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BC908A-4686-E577-CA35-C9CE3BE5E5BB}"/>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374B1192-D48A-038E-FDDB-B69EC7553013}"/>
              </a:ext>
            </a:extLst>
          </p:cNvPr>
          <p:cNvPicPr>
            <a:picLocks noChangeAspect="1"/>
          </p:cNvPicPr>
          <p:nvPr/>
        </p:nvPicPr>
        <p:blipFill>
          <a:blip r:embed="rId3"/>
          <a:srcRect t="15597"/>
          <a:stretch>
            <a:fillRect/>
          </a:stretch>
        </p:blipFill>
        <p:spPr>
          <a:xfrm>
            <a:off x="-1" y="-52274"/>
            <a:ext cx="12192001" cy="6962547"/>
          </a:xfrm>
          <a:prstGeom prst="rect">
            <a:avLst/>
          </a:prstGeom>
        </p:spPr>
      </p:pic>
      <p:sp>
        <p:nvSpPr>
          <p:cNvPr id="2" name="Right Triangle 1">
            <a:extLst>
              <a:ext uri="{FF2B5EF4-FFF2-40B4-BE49-F238E27FC236}">
                <a16:creationId xmlns:a16="http://schemas.microsoft.com/office/drawing/2014/main" id="{217CEA4B-16B8-0FA6-7C86-1588CAA2BFD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D1546FA5-5ADF-C92F-C804-6CEF9FEBC33F}"/>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ED07EBD0-8453-838F-33C9-18AF6B7456F9}"/>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2397D231-895D-1EA3-1AAC-3A832A5EA6A1}"/>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a:t>
            </a:r>
            <a:r>
              <a:rPr lang="ar-SA" sz="2000" b="1" dirty="0">
                <a:solidFill>
                  <a:schemeClr val="bg1"/>
                </a:solidFill>
                <a:cs typeface="Times New Roman" panose="02020603050405020304" pitchFamily="18" charset="0"/>
              </a:rPr>
              <a:t>9</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A9F68A8B-1483-C2BB-4012-7B279E18167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2DD9A99E-57E1-B79D-DB5F-A02652A0022C}"/>
              </a:ext>
            </a:extLst>
          </p:cNvPr>
          <p:cNvSpPr txBox="1"/>
          <p:nvPr/>
        </p:nvSpPr>
        <p:spPr>
          <a:xfrm>
            <a:off x="3008237" y="944860"/>
            <a:ext cx="8384347" cy="5449056"/>
          </a:xfrm>
          <a:prstGeom prst="rect">
            <a:avLst/>
          </a:prstGeom>
          <a:noFill/>
        </p:spPr>
        <p:txBody>
          <a:bodyPr wrap="square">
            <a:spAutoFit/>
          </a:bodyPr>
          <a:lstStyle/>
          <a:p>
            <a:pPr algn="ctr" rtl="1">
              <a:lnSpc>
                <a:spcPct val="150000"/>
              </a:lnSpc>
            </a:pPr>
            <a:r>
              <a:rPr lang="ar-SA" b="1" dirty="0">
                <a:solidFill>
                  <a:srgbClr val="00B0F0"/>
                </a:solidFill>
              </a:rPr>
              <a:t>تحديد كيفية دخول الأسواق</a:t>
            </a:r>
          </a:p>
          <a:p>
            <a:pPr algn="just" rtl="1">
              <a:lnSpc>
                <a:spcPct val="150000"/>
              </a:lnSpc>
            </a:pPr>
            <a:r>
              <a:rPr lang="ar-SA" dirty="0"/>
              <a:t>بعد اختيار الأسواق المستهدفة، يتعين على الشركة تحديد أسلوب الدخول الأنسب بما يتوافق مع أهدافها وإمكاناتها. وتتدرج استراتيجيات الدخول من التصدير، مرورًا بـ المشروعات المشتركة، وصولًا إلى الاستثمار المباشر، مع تزايد مستوى الالتزام والمخاطرة والسيطرة والعائد المتوقع كلما اتجهت الشركة نحو الاستثمار المباشر.</a:t>
            </a:r>
          </a:p>
          <a:p>
            <a:pPr algn="just" rtl="1">
              <a:lnSpc>
                <a:spcPct val="150000"/>
              </a:lnSpc>
            </a:pPr>
            <a:endParaRPr lang="ar-SA" dirty="0"/>
          </a:p>
          <a:p>
            <a:pPr marL="285750" indent="-285750" algn="just" rtl="1">
              <a:lnSpc>
                <a:spcPct val="150000"/>
              </a:lnSpc>
              <a:buFont typeface="Wingdings" panose="05000000000000000000" pitchFamily="2" charset="2"/>
              <a:buChar char="q"/>
            </a:pPr>
            <a:r>
              <a:rPr lang="ar-SA" b="1" dirty="0">
                <a:solidFill>
                  <a:srgbClr val="00B0F0"/>
                </a:solidFill>
              </a:rPr>
              <a:t>التصدير</a:t>
            </a:r>
          </a:p>
          <a:p>
            <a:pPr algn="just" rtl="1">
              <a:lnSpc>
                <a:spcPct val="150000"/>
              </a:lnSpc>
            </a:pPr>
            <a:r>
              <a:rPr lang="ar-SA" dirty="0"/>
              <a:t>يُعد التصدير أبسط وسائل دخول الأسواق الدولية، حيث تقوم الشركة بتسويق منتجاتها المصنعة في بلدها إلى الأسواق الخارجية مع إجراء تعديلات محدودة عند الحاجة. وتمتاز هذه الاستراتيجية بانخفاض تكلفتها وقلة التغييرات المطلوبة في عمليات الشركة، مما يجعلها خيارًا مناسبًا للشركات التي تبدأ نشاطها الدولي.</a:t>
            </a:r>
          </a:p>
          <a:p>
            <a:pPr marL="342900" indent="-342900" algn="just" rtl="1">
              <a:lnSpc>
                <a:spcPct val="150000"/>
              </a:lnSpc>
              <a:buFont typeface="Wingdings" panose="05000000000000000000" pitchFamily="2" charset="2"/>
              <a:buChar char="q"/>
            </a:pPr>
            <a:r>
              <a:rPr lang="ar-SA" b="1" dirty="0">
                <a:solidFill>
                  <a:srgbClr val="00B0F0"/>
                </a:solidFill>
              </a:rPr>
              <a:t>المشروع المشترك </a:t>
            </a:r>
          </a:p>
          <a:p>
            <a:pPr algn="just" rtl="1">
              <a:lnSpc>
                <a:spcPct val="150000"/>
              </a:lnSpc>
            </a:pPr>
            <a:r>
              <a:rPr lang="ar-SA" dirty="0"/>
              <a:t>يقوم المشروع المشترك على التعاون مع شركة محلية في الدولة المستهدفة لإنتاج المنتجات أو تسويقها. ويختلف عن التصدير في أنه يعتمد على وجود شريك محلي، ويشمل عدة صور مثل: الترخيص، والتصنيع التعاقدي، وعقود الإدارة، والملكية المشتركة.</a:t>
            </a:r>
            <a:endParaRPr lang="en-US" dirty="0"/>
          </a:p>
        </p:txBody>
      </p:sp>
      <p:pic>
        <p:nvPicPr>
          <p:cNvPr id="5" name="Picture 4">
            <a:extLst>
              <a:ext uri="{FF2B5EF4-FFF2-40B4-BE49-F238E27FC236}">
                <a16:creationId xmlns:a16="http://schemas.microsoft.com/office/drawing/2014/main" id="{8D56952B-5EBA-54F0-800B-AA2451C5F15C}"/>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433" y="4734962"/>
            <a:ext cx="2964059" cy="1974648"/>
          </a:xfrm>
          <a:prstGeom prst="rect">
            <a:avLst/>
          </a:prstGeom>
        </p:spPr>
      </p:pic>
    </p:spTree>
    <p:extLst>
      <p:ext uri="{BB962C8B-B14F-4D97-AF65-F5344CB8AC3E}">
        <p14:creationId xmlns:p14="http://schemas.microsoft.com/office/powerpoint/2010/main" val="60251929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923867-E366-9B14-22B3-ABB95EE4CA01}"/>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1778585C-3E42-224A-9764-12A646C138AD}"/>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A5D5E310-A427-024A-932B-7D02621D4B2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E55DC5A4-C96D-B51F-E923-8A1EAE10114A}"/>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DC679EB1-7ED1-D12B-FC19-8D8E3C2FC597}"/>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F741D696-AEF1-BB03-99E1-EF1190132E3C}"/>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a:t>
            </a:r>
            <a:r>
              <a:rPr lang="ar-SA" sz="2000" b="1" dirty="0">
                <a:solidFill>
                  <a:schemeClr val="bg1"/>
                </a:solidFill>
                <a:cs typeface="Times New Roman" panose="02020603050405020304" pitchFamily="18" charset="0"/>
              </a:rPr>
              <a:t>9</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CF057D26-97A8-4F0C-C92E-F1C7D082B7C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619B889A-C81B-7B2E-B682-591673F3F123}"/>
              </a:ext>
            </a:extLst>
          </p:cNvPr>
          <p:cNvSpPr txBox="1"/>
          <p:nvPr/>
        </p:nvSpPr>
        <p:spPr>
          <a:xfrm>
            <a:off x="3536180" y="1582337"/>
            <a:ext cx="7882103" cy="4618059"/>
          </a:xfrm>
          <a:prstGeom prst="rect">
            <a:avLst/>
          </a:prstGeom>
          <a:noFill/>
        </p:spPr>
        <p:txBody>
          <a:bodyPr wrap="square">
            <a:spAutoFit/>
          </a:bodyPr>
          <a:lstStyle/>
          <a:p>
            <a:pPr marL="342900" indent="-342900" algn="just" rtl="1">
              <a:lnSpc>
                <a:spcPct val="150000"/>
              </a:lnSpc>
              <a:buFont typeface="+mj-lt"/>
              <a:buAutoNum type="arabicPeriod"/>
            </a:pPr>
            <a:r>
              <a:rPr lang="ar-SA" b="1" dirty="0">
                <a:solidFill>
                  <a:srgbClr val="00B0F0"/>
                </a:solidFill>
              </a:rPr>
              <a:t>الترخيص </a:t>
            </a:r>
          </a:p>
          <a:p>
            <a:pPr algn="just" rtl="1">
              <a:lnSpc>
                <a:spcPct val="150000"/>
              </a:lnSpc>
            </a:pPr>
            <a:r>
              <a:rPr lang="ar-SA" dirty="0"/>
              <a:t>الترخيص هو اتفاق تمنح بموجبه الشركة الأجنبية حق استخدام أصولها الفكرية أو علامتها التجارية أو تقنياتها مقابل رسوم أو إتاوات. ويساعد هذا الأسلوب على دخول الأسواق الدولية بمخاطر منخفضة واستثمارات محدودة، بينما يستفيد الطرف المرخص له من الخبرة والاسم التجاري. وتُعد شركة كوكاكولا من أبرز الأمثلة على استخدام استراتيجية الترخيص عالميًا.</a:t>
            </a:r>
          </a:p>
          <a:p>
            <a:pPr algn="just" rtl="1">
              <a:lnSpc>
                <a:spcPct val="150000"/>
              </a:lnSpc>
            </a:pPr>
            <a:endParaRPr lang="ar-SA" dirty="0"/>
          </a:p>
          <a:p>
            <a:pPr algn="just" rtl="1">
              <a:lnSpc>
                <a:spcPct val="150000"/>
              </a:lnSpc>
            </a:pPr>
            <a:r>
              <a:rPr lang="ar-SA" b="1" dirty="0">
                <a:solidFill>
                  <a:srgbClr val="00B0F0"/>
                </a:solidFill>
              </a:rPr>
              <a:t>عيوب الترخيص</a:t>
            </a:r>
          </a:p>
          <a:p>
            <a:pPr algn="just" rtl="1">
              <a:lnSpc>
                <a:spcPct val="150000"/>
              </a:lnSpc>
            </a:pPr>
            <a:r>
              <a:rPr lang="ar-SA" dirty="0"/>
              <a:t>على الرغم من انخفاض مخاطر الترخيص، إلا أنه يقلل من قدرة الشركة على التحكم في أداء الطرف المرخص له. </a:t>
            </a:r>
          </a:p>
          <a:p>
            <a:pPr algn="just" rtl="1">
              <a:lnSpc>
                <a:spcPct val="150000"/>
              </a:lnSpc>
            </a:pPr>
            <a:r>
              <a:rPr lang="ar-SA" dirty="0"/>
              <a:t>كما أن نجاح هذا الطرف قد يؤدي إلى فقدان جزء من الأرباح، وقد يتحول لاحقًا إلى منافس مباشر بعد انتهاء اتفاقية الترخيص.</a:t>
            </a:r>
            <a:endParaRPr lang="en-US" dirty="0"/>
          </a:p>
        </p:txBody>
      </p:sp>
      <p:pic>
        <p:nvPicPr>
          <p:cNvPr id="5" name="Picture 4">
            <a:extLst>
              <a:ext uri="{FF2B5EF4-FFF2-40B4-BE49-F238E27FC236}">
                <a16:creationId xmlns:a16="http://schemas.microsoft.com/office/drawing/2014/main" id="{7442E04D-F3C6-C4A7-5D5B-130EE810DC04}"/>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28258" y="4844689"/>
            <a:ext cx="3507922" cy="1799301"/>
          </a:xfrm>
          <a:prstGeom prst="rect">
            <a:avLst/>
          </a:prstGeom>
        </p:spPr>
      </p:pic>
    </p:spTree>
    <p:extLst>
      <p:ext uri="{BB962C8B-B14F-4D97-AF65-F5344CB8AC3E}">
        <p14:creationId xmlns:p14="http://schemas.microsoft.com/office/powerpoint/2010/main" val="427056249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7EF0A1-8E4B-1140-276E-706F474D1B6A}"/>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623F99CF-63A2-79EB-F0AB-EEAE8E4BE2FA}"/>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5C66DE1F-AC5F-346A-A4BE-EEE750E63E5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7914057D-A691-B964-9660-B959EA1D6EBB}"/>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42E42994-16B4-0F97-C993-D1ABE6EE7929}"/>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5B378C7F-AAD4-61A3-BE9A-6B5CA4F5A52D}"/>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a:t>
            </a:r>
            <a:r>
              <a:rPr lang="ar-SA" sz="2000" b="1" dirty="0">
                <a:solidFill>
                  <a:schemeClr val="bg1"/>
                </a:solidFill>
                <a:cs typeface="Times New Roman" panose="02020603050405020304" pitchFamily="18" charset="0"/>
              </a:rPr>
              <a:t>9</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C2680D1F-E677-5310-0957-2781AE9311E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DBCC3758-1114-CB76-ACE9-6B0B80D1E1FD}"/>
              </a:ext>
            </a:extLst>
          </p:cNvPr>
          <p:cNvSpPr txBox="1"/>
          <p:nvPr/>
        </p:nvSpPr>
        <p:spPr>
          <a:xfrm>
            <a:off x="2420599" y="989935"/>
            <a:ext cx="9005934" cy="5864554"/>
          </a:xfrm>
          <a:prstGeom prst="rect">
            <a:avLst/>
          </a:prstGeom>
          <a:noFill/>
        </p:spPr>
        <p:txBody>
          <a:bodyPr wrap="square">
            <a:spAutoFit/>
          </a:bodyPr>
          <a:lstStyle/>
          <a:p>
            <a:pPr algn="just" rtl="1">
              <a:lnSpc>
                <a:spcPct val="150000"/>
              </a:lnSpc>
            </a:pPr>
            <a:r>
              <a:rPr lang="ar-SA" b="1" dirty="0">
                <a:solidFill>
                  <a:srgbClr val="00B0F0"/>
                </a:solidFill>
              </a:rPr>
              <a:t>2. التصنيع التعاقدي </a:t>
            </a:r>
          </a:p>
          <a:p>
            <a:pPr algn="just" rtl="1">
              <a:lnSpc>
                <a:spcPct val="150000"/>
              </a:lnSpc>
            </a:pPr>
            <a:r>
              <a:rPr lang="ar-SA" dirty="0"/>
              <a:t>يقوم التصنيع التعاقدي على التعاقد مع مصنع محلي في السوق المستهدفة لإنتاج منتجات الشركة. ويتميز بسرعة الدخول إلى السوق، وانخفاض المخاطر والتكاليف المرتبطة بالاستثمار والنقل، مع المساهمة في تلبية متطلبات التصنيع المحلي. إلا أنه يقلل من سيطرة الشركة على عمليات الإنتاج وقد يحد من أرباحها المحتملة.</a:t>
            </a:r>
          </a:p>
          <a:p>
            <a:pPr algn="just" rtl="1">
              <a:lnSpc>
                <a:spcPct val="150000"/>
              </a:lnSpc>
            </a:pPr>
            <a:endParaRPr lang="ar-SA" dirty="0"/>
          </a:p>
          <a:p>
            <a:pPr algn="just" rtl="1">
              <a:lnSpc>
                <a:spcPct val="150000"/>
              </a:lnSpc>
            </a:pPr>
            <a:r>
              <a:rPr lang="ar-SA" b="1" dirty="0">
                <a:solidFill>
                  <a:srgbClr val="00B0F0"/>
                </a:solidFill>
              </a:rPr>
              <a:t>3. عقود الإدارة</a:t>
            </a:r>
          </a:p>
          <a:p>
            <a:pPr algn="just" rtl="1">
              <a:lnSpc>
                <a:spcPct val="150000"/>
              </a:lnSpc>
            </a:pPr>
            <a:r>
              <a:rPr lang="ar-SA" dirty="0"/>
              <a:t>تعتمد عقود الإدارة على قيام الشركة بتقديم خبراتها الإدارية إلى شركة أجنبية، بينما يوفر الطرف الآخر رأس المال. وتمتاز هذه الاستراتيجية بانخفاض المخاطر وتحقيق دخل منذ بداية التعاقد، إلا أنها قد تحد من قدرة الشركة على استغلال خبراتها في مشاريعها الخاصة أو التوسع المستقل خلال مدة العقد.</a:t>
            </a:r>
          </a:p>
          <a:p>
            <a:pPr algn="just" rtl="1">
              <a:lnSpc>
                <a:spcPct val="150000"/>
              </a:lnSpc>
            </a:pPr>
            <a:endParaRPr lang="ar-SA" dirty="0"/>
          </a:p>
          <a:p>
            <a:pPr algn="just" rtl="1">
              <a:lnSpc>
                <a:spcPct val="150000"/>
              </a:lnSpc>
            </a:pPr>
            <a:r>
              <a:rPr lang="ar-SA" b="1" dirty="0">
                <a:solidFill>
                  <a:srgbClr val="00B0F0"/>
                </a:solidFill>
              </a:rPr>
              <a:t>4. الملكية المشتركة</a:t>
            </a:r>
          </a:p>
          <a:p>
            <a:pPr algn="just" rtl="1">
              <a:lnSpc>
                <a:spcPct val="150000"/>
              </a:lnSpc>
            </a:pPr>
            <a:r>
              <a:rPr lang="ar-SA" dirty="0"/>
              <a:t>الملكية المشتركة هي شراكة بين الشركة ومستثمرين محليين لتأسيس مشروع يتقاسم فيه الطرفان الملكية والإدارة. ويُستخدم هذا الأسلوب عند الحاجة إلى موارد محلية أو عندما تفرض الحكومات وجود شريك وطني. ورغم ما يوفره من مزايا، فقد تنشأ خلافات بين الشركاء حول الاستثمار أو التسويق أو السياسات الإدارية، مما قد يؤثر في نجاح المشروع.</a:t>
            </a:r>
            <a:endParaRPr lang="en-US" dirty="0"/>
          </a:p>
        </p:txBody>
      </p:sp>
      <p:pic>
        <p:nvPicPr>
          <p:cNvPr id="5" name="Picture 4">
            <a:extLst>
              <a:ext uri="{FF2B5EF4-FFF2-40B4-BE49-F238E27FC236}">
                <a16:creationId xmlns:a16="http://schemas.microsoft.com/office/drawing/2014/main" id="{C653C178-807B-F96F-7C37-F6B3433AE32C}"/>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302843" y="4390930"/>
            <a:ext cx="2117756" cy="2117756"/>
          </a:xfrm>
          <a:prstGeom prst="rect">
            <a:avLst/>
          </a:prstGeom>
        </p:spPr>
      </p:pic>
    </p:spTree>
    <p:extLst>
      <p:ext uri="{BB962C8B-B14F-4D97-AF65-F5344CB8AC3E}">
        <p14:creationId xmlns:p14="http://schemas.microsoft.com/office/powerpoint/2010/main" val="280241586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CCC2DB-EFA2-2B20-7735-84FBE7E65D08}"/>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23AB422B-E81F-4A92-38CF-9CD6EF51739B}"/>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02D33E16-C58B-9214-6E0D-A50C0EAFF13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D7CCA4D1-D903-5616-10C8-F864A26EACCC}"/>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2400F71B-B892-2A1F-9249-E69465A08111}"/>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215A5104-8DC5-8543-FC88-C9B460F19471}"/>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a:t>
            </a:r>
            <a:r>
              <a:rPr lang="ar-SA" sz="2000" b="1" dirty="0">
                <a:solidFill>
                  <a:schemeClr val="bg1"/>
                </a:solidFill>
                <a:cs typeface="Times New Roman" panose="02020603050405020304" pitchFamily="18" charset="0"/>
              </a:rPr>
              <a:t>9</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1EAAAE1D-8EFE-AE76-21B0-29F578CF1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36CC9B08-72C2-D9EB-2573-ACF1A3B59AC9}"/>
              </a:ext>
            </a:extLst>
          </p:cNvPr>
          <p:cNvSpPr txBox="1"/>
          <p:nvPr/>
        </p:nvSpPr>
        <p:spPr>
          <a:xfrm>
            <a:off x="4160528" y="993446"/>
            <a:ext cx="7164154" cy="5864554"/>
          </a:xfrm>
          <a:prstGeom prst="rect">
            <a:avLst/>
          </a:prstGeom>
          <a:noFill/>
        </p:spPr>
        <p:txBody>
          <a:bodyPr wrap="square">
            <a:spAutoFit/>
          </a:bodyPr>
          <a:lstStyle/>
          <a:p>
            <a:pPr algn="just" rtl="1">
              <a:lnSpc>
                <a:spcPct val="150000"/>
              </a:lnSpc>
            </a:pPr>
            <a:r>
              <a:rPr lang="ar-SA" b="1" dirty="0">
                <a:solidFill>
                  <a:srgbClr val="00B0F0"/>
                </a:solidFill>
              </a:rPr>
              <a:t>الاستثمار المباشر </a:t>
            </a:r>
          </a:p>
          <a:p>
            <a:pPr algn="just" rtl="1">
              <a:lnSpc>
                <a:spcPct val="150000"/>
              </a:lnSpc>
            </a:pPr>
            <a:r>
              <a:rPr lang="ar-SA" dirty="0"/>
              <a:t>الاستثمار المباشر: يُعد الاستثمار المباشر أعلى مستويات الدخول إلى الأسواق الدولية، حيث تنشئ الشركة أو تستحوذ على مرافق إنتاج أو تجميع في الدولة المستهدفة، مما يمنحها حضورًا وتشغيلاً مباشرين في السوق الأجنبية. </a:t>
            </a:r>
          </a:p>
          <a:p>
            <a:pPr algn="just" rtl="1">
              <a:lnSpc>
                <a:spcPct val="150000"/>
              </a:lnSpc>
            </a:pPr>
            <a:endParaRPr lang="ar-SA" dirty="0"/>
          </a:p>
          <a:p>
            <a:pPr algn="just" rtl="1">
              <a:lnSpc>
                <a:spcPct val="150000"/>
              </a:lnSpc>
            </a:pPr>
            <a:r>
              <a:rPr lang="ar-SA" b="1" dirty="0">
                <a:solidFill>
                  <a:srgbClr val="00B0F0"/>
                </a:solidFill>
              </a:rPr>
              <a:t>المزايا:</a:t>
            </a:r>
          </a:p>
          <a:p>
            <a:pPr marL="285750" indent="-285750" algn="just" rtl="1">
              <a:lnSpc>
                <a:spcPct val="150000"/>
              </a:lnSpc>
              <a:buFont typeface="Arial" panose="020B0604020202020204" pitchFamily="34" charset="0"/>
              <a:buChar char="•"/>
            </a:pPr>
            <a:r>
              <a:rPr lang="ar-SA" dirty="0"/>
              <a:t>خفض تكاليف الإنتاج من خلال الاستفادة من العمالة والمواد الأولية والحوافز الاستثمارية.</a:t>
            </a:r>
          </a:p>
          <a:p>
            <a:pPr marL="285750" indent="-285750" algn="just" rtl="1">
              <a:lnSpc>
                <a:spcPct val="150000"/>
              </a:lnSpc>
              <a:buFont typeface="Arial" panose="020B0604020202020204" pitchFamily="34" charset="0"/>
              <a:buChar char="•"/>
            </a:pPr>
            <a:r>
              <a:rPr lang="ar-SA" dirty="0"/>
              <a:t>تعزيز صورة الشركة في السوق المضيفة عبر دعم الاقتصاد المحلي وخلق فرص العمل.</a:t>
            </a:r>
          </a:p>
          <a:p>
            <a:pPr marL="285750" indent="-285750" algn="just" rtl="1">
              <a:lnSpc>
                <a:spcPct val="150000"/>
              </a:lnSpc>
              <a:buFont typeface="Arial" panose="020B0604020202020204" pitchFamily="34" charset="0"/>
              <a:buChar char="•"/>
            </a:pPr>
            <a:r>
              <a:rPr lang="ar-SA" dirty="0"/>
              <a:t>تحقيق مستوى مرتفع من السيطرة على الأنشطة الإنتاجية والتسويقية بما يخدم الأهداف الاستراتيجية طويلة الأجل.</a:t>
            </a:r>
          </a:p>
          <a:p>
            <a:pPr marL="285750" indent="-285750" algn="just" rtl="1">
              <a:lnSpc>
                <a:spcPct val="150000"/>
              </a:lnSpc>
              <a:buFont typeface="Arial" panose="020B0604020202020204" pitchFamily="34" charset="0"/>
              <a:buChar char="•"/>
            </a:pPr>
            <a:endParaRPr lang="ar-SA" dirty="0"/>
          </a:p>
          <a:p>
            <a:pPr algn="just" rtl="1">
              <a:lnSpc>
                <a:spcPct val="150000"/>
              </a:lnSpc>
            </a:pPr>
            <a:r>
              <a:rPr lang="ar-SA" b="1" dirty="0">
                <a:solidFill>
                  <a:srgbClr val="00B0F0"/>
                </a:solidFill>
              </a:rPr>
              <a:t>العيوب:</a:t>
            </a:r>
          </a:p>
          <a:p>
            <a:pPr algn="just" rtl="1">
              <a:lnSpc>
                <a:spcPct val="150000"/>
              </a:lnSpc>
            </a:pPr>
            <a:r>
              <a:rPr lang="ar-SA" dirty="0"/>
              <a:t>ارتفاع حجم الاستثمار والمخاطر المرتبطة بالتقلبات الاقتصادية، وتغير أسعار الصرف، والتشريعات والسياسات الحكومية.</a:t>
            </a:r>
            <a:endParaRPr lang="en-US" dirty="0"/>
          </a:p>
        </p:txBody>
      </p:sp>
      <p:pic>
        <p:nvPicPr>
          <p:cNvPr id="5" name="Picture 4">
            <a:extLst>
              <a:ext uri="{FF2B5EF4-FFF2-40B4-BE49-F238E27FC236}">
                <a16:creationId xmlns:a16="http://schemas.microsoft.com/office/drawing/2014/main" id="{0486AF9E-D3C7-D47C-D70B-A56E8FEFB773}"/>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108642" y="3885628"/>
            <a:ext cx="4129748" cy="2749425"/>
          </a:xfrm>
          <a:prstGeom prst="rect">
            <a:avLst/>
          </a:prstGeom>
        </p:spPr>
      </p:pic>
    </p:spTree>
    <p:extLst>
      <p:ext uri="{BB962C8B-B14F-4D97-AF65-F5344CB8AC3E}">
        <p14:creationId xmlns:p14="http://schemas.microsoft.com/office/powerpoint/2010/main" val="327677112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CB2596-62D3-4EAB-AF38-C647FE3D8490}"/>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066FE3E4-50CF-C84A-F740-9F0A170FE95D}"/>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E5B81F18-7690-B764-EEE7-744F72A4FCE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3266EF4A-5C88-1B99-742B-685D417FE3B9}"/>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DB205423-186F-9E70-99FE-525E4291967E}"/>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B8E94B1E-477A-C57D-3956-A8E5EA8088E5}"/>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a:t>
            </a:r>
            <a:r>
              <a:rPr lang="ar-SA" sz="2000" b="1" dirty="0">
                <a:solidFill>
                  <a:schemeClr val="bg1"/>
                </a:solidFill>
                <a:cs typeface="Times New Roman" panose="02020603050405020304" pitchFamily="18" charset="0"/>
              </a:rPr>
              <a:t>9</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136D9D61-1323-67C4-AD52-DCB31F6B954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473AB9BA-40C3-3AA9-CB1F-3E9E36DDE3B9}"/>
              </a:ext>
            </a:extLst>
          </p:cNvPr>
          <p:cNvSpPr txBox="1"/>
          <p:nvPr/>
        </p:nvSpPr>
        <p:spPr>
          <a:xfrm>
            <a:off x="3769821" y="944860"/>
            <a:ext cx="7597462" cy="5864554"/>
          </a:xfrm>
          <a:prstGeom prst="rect">
            <a:avLst/>
          </a:prstGeom>
          <a:noFill/>
        </p:spPr>
        <p:txBody>
          <a:bodyPr wrap="square">
            <a:spAutoFit/>
          </a:bodyPr>
          <a:lstStyle/>
          <a:p>
            <a:pPr algn="ctr" rtl="1">
              <a:lnSpc>
                <a:spcPct val="150000"/>
              </a:lnSpc>
            </a:pPr>
            <a:r>
              <a:rPr lang="ar-SA" b="1" dirty="0">
                <a:solidFill>
                  <a:srgbClr val="00B0F0"/>
                </a:solidFill>
              </a:rPr>
              <a:t>تحديد برنامج التسويق العالمي </a:t>
            </a:r>
          </a:p>
          <a:p>
            <a:pPr algn="ctr" rtl="1">
              <a:lnSpc>
                <a:spcPct val="150000"/>
              </a:lnSpc>
            </a:pPr>
            <a:endParaRPr lang="ar-SA" b="1" dirty="0">
              <a:solidFill>
                <a:srgbClr val="00B0F0"/>
              </a:solidFill>
            </a:endParaRPr>
          </a:p>
          <a:p>
            <a:pPr algn="just" rtl="1">
              <a:lnSpc>
                <a:spcPct val="150000"/>
              </a:lnSpc>
            </a:pPr>
            <a:r>
              <a:rPr lang="ar-SA" dirty="0"/>
              <a:t>عند دخول الأسواق الدولية، تواجه الشركات قرارًا استراتيجيًا يتمثل في مدى توحيد أو تكييف برامجها التسويقية وفق خصائص الأسواق المستهدفة.</a:t>
            </a:r>
          </a:p>
          <a:p>
            <a:pPr marL="285750" indent="-285750" algn="just" rtl="1">
              <a:lnSpc>
                <a:spcPct val="150000"/>
              </a:lnSpc>
              <a:buFont typeface="Wingdings" panose="05000000000000000000" pitchFamily="2" charset="2"/>
              <a:buChar char="q"/>
            </a:pPr>
            <a:r>
              <a:rPr lang="ar-SA" b="1" dirty="0">
                <a:solidFill>
                  <a:srgbClr val="00B0F0"/>
                </a:solidFill>
              </a:rPr>
              <a:t>التسويق العالمي الموحد </a:t>
            </a:r>
            <a:r>
              <a:rPr lang="ar-SA" dirty="0"/>
              <a:t>يعتمد على تطبيق استراتيجية ومزيج تسويقي موحد في مختلف الأسواق الدولية لتحقيق وفورات الحجم وتعزيز اتساق العلامة التجارية.</a:t>
            </a:r>
          </a:p>
          <a:p>
            <a:pPr marL="285750" indent="-285750" algn="just" rtl="1">
              <a:lnSpc>
                <a:spcPct val="150000"/>
              </a:lnSpc>
              <a:buFont typeface="Wingdings" panose="05000000000000000000" pitchFamily="2" charset="2"/>
              <a:buChar char="q"/>
            </a:pPr>
            <a:r>
              <a:rPr lang="ar-SA" b="1" dirty="0">
                <a:solidFill>
                  <a:srgbClr val="00B0F0"/>
                </a:solidFill>
              </a:rPr>
              <a:t>التسويق العالمي المتكيف </a:t>
            </a:r>
            <a:r>
              <a:rPr lang="ar-SA" dirty="0"/>
              <a:t>يقوم على تعديل عناصر المزيج التسويقي لتلبية احتياجات كل سوق، بما يزيد من ملاءمة العرض رغم ارتفاع التكاليف.</a:t>
            </a:r>
          </a:p>
          <a:p>
            <a:pPr marL="285750" indent="-285750" algn="just" rtl="1">
              <a:lnSpc>
                <a:spcPct val="150000"/>
              </a:lnSpc>
              <a:buFont typeface="Wingdings" panose="05000000000000000000" pitchFamily="2" charset="2"/>
              <a:buChar char="q"/>
            </a:pPr>
            <a:endParaRPr lang="ar-SA" dirty="0"/>
          </a:p>
          <a:p>
            <a:pPr algn="just" rtl="1">
              <a:lnSpc>
                <a:spcPct val="150000"/>
              </a:lnSpc>
            </a:pPr>
            <a:r>
              <a:rPr lang="ar-SA" b="1" dirty="0">
                <a:solidFill>
                  <a:srgbClr val="00B0F0"/>
                </a:solidFill>
              </a:rPr>
              <a:t>التوحيد أم التكييف؟ </a:t>
            </a:r>
          </a:p>
          <a:p>
            <a:pPr marL="285750" indent="-285750" algn="just" rtl="1">
              <a:lnSpc>
                <a:spcPct val="150000"/>
              </a:lnSpc>
              <a:buFont typeface="Wingdings" panose="05000000000000000000" pitchFamily="2" charset="2"/>
              <a:buChar char="Ø"/>
            </a:pPr>
            <a:r>
              <a:rPr lang="ar-SA" dirty="0"/>
              <a:t>يرى كوتلر أن قرار التوحيد أو التكييف ليس خيارًا ثنائيًا، وإنما يعتمد على درجة الاختلاف بين الأسواق.</a:t>
            </a:r>
          </a:p>
          <a:p>
            <a:pPr marL="285750" indent="-285750" algn="just" rtl="1">
              <a:lnSpc>
                <a:spcPct val="150000"/>
              </a:lnSpc>
              <a:buFont typeface="Wingdings" panose="05000000000000000000" pitchFamily="2" charset="2"/>
              <a:buChar char="Ø"/>
            </a:pPr>
            <a:r>
              <a:rPr lang="ar-SA" dirty="0"/>
              <a:t>وتتبنى معظم الشركات الدولية مبدأ (فكر عالميًا ونفذ محليًا)، من خلال تحقيق توازن بين الاستفادة من قوة العلامة التجارية العالمية والاستجابة لاحتياجات الأسواق المحلية.</a:t>
            </a:r>
            <a:endParaRPr lang="en-US" dirty="0"/>
          </a:p>
        </p:txBody>
      </p:sp>
      <p:pic>
        <p:nvPicPr>
          <p:cNvPr id="5" name="Picture 4">
            <a:extLst>
              <a:ext uri="{FF2B5EF4-FFF2-40B4-BE49-F238E27FC236}">
                <a16:creationId xmlns:a16="http://schemas.microsoft.com/office/drawing/2014/main" id="{B67A1ADB-4367-3AAC-BB7B-7A169852BCE4}"/>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178018" y="4098912"/>
            <a:ext cx="3413785" cy="1919572"/>
          </a:xfrm>
          <a:prstGeom prst="rect">
            <a:avLst/>
          </a:prstGeom>
        </p:spPr>
      </p:pic>
    </p:spTree>
    <p:extLst>
      <p:ext uri="{BB962C8B-B14F-4D97-AF65-F5344CB8AC3E}">
        <p14:creationId xmlns:p14="http://schemas.microsoft.com/office/powerpoint/2010/main" val="222149443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A9331D-1C48-FBC2-9542-545755A8C44A}"/>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A69304A6-E1C4-6CDE-DE8E-41465B2E93CA}"/>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71F21885-EA69-928D-3E5E-D303E18918E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F52F9EDA-50AC-616B-B89F-58AB73BF0D32}"/>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CCFF9E45-77A5-B968-00CC-2BC4C1EA974B}"/>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1E4F500F-1658-D289-0010-EF295B94A2E1}"/>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a:t>
            </a:r>
            <a:r>
              <a:rPr lang="ar-SA" sz="2000" b="1" dirty="0">
                <a:solidFill>
                  <a:schemeClr val="bg1"/>
                </a:solidFill>
                <a:cs typeface="Times New Roman" panose="02020603050405020304" pitchFamily="18" charset="0"/>
              </a:rPr>
              <a:t>9</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4127466E-F642-C5A7-4D53-88C3810F30D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87CCEC08-8B8C-AD50-9A8D-36C14D7C3944}"/>
              </a:ext>
            </a:extLst>
          </p:cNvPr>
          <p:cNvSpPr txBox="1"/>
          <p:nvPr/>
        </p:nvSpPr>
        <p:spPr>
          <a:xfrm>
            <a:off x="3014804" y="1582337"/>
            <a:ext cx="8218282" cy="4202561"/>
          </a:xfrm>
          <a:prstGeom prst="rect">
            <a:avLst/>
          </a:prstGeom>
          <a:noFill/>
        </p:spPr>
        <p:txBody>
          <a:bodyPr wrap="square">
            <a:spAutoFit/>
          </a:bodyPr>
          <a:lstStyle/>
          <a:p>
            <a:pPr algn="just" rtl="1">
              <a:lnSpc>
                <a:spcPct val="150000"/>
              </a:lnSpc>
            </a:pPr>
            <a:r>
              <a:rPr lang="ar-SA" b="1" dirty="0">
                <a:solidFill>
                  <a:srgbClr val="00B0F0"/>
                </a:solidFill>
              </a:rPr>
              <a:t>المنتج الدولي </a:t>
            </a:r>
          </a:p>
          <a:p>
            <a:pPr algn="just" rtl="1">
              <a:lnSpc>
                <a:spcPct val="150000"/>
              </a:lnSpc>
            </a:pPr>
            <a:r>
              <a:rPr lang="ar-SA" dirty="0"/>
              <a:t>يقترح كوتلر ثلاث استراتيجيات رئيسة لإدارة المنتج في الأسواق الدولية:</a:t>
            </a:r>
          </a:p>
          <a:p>
            <a:pPr marL="285750" indent="-285750" algn="just" rtl="1">
              <a:lnSpc>
                <a:spcPct val="150000"/>
              </a:lnSpc>
              <a:buFont typeface="Wingdings" panose="05000000000000000000" pitchFamily="2" charset="2"/>
              <a:buChar char="Ø"/>
            </a:pPr>
            <a:r>
              <a:rPr lang="ar-SA" b="1" dirty="0">
                <a:solidFill>
                  <a:srgbClr val="00B0F0"/>
                </a:solidFill>
              </a:rPr>
              <a:t>التوسع المباشر بالمنتج تسويق </a:t>
            </a:r>
            <a:r>
              <a:rPr lang="ar-SA" dirty="0"/>
              <a:t>المنتج دون إجراء تعديلات جوهرية عليه.</a:t>
            </a:r>
          </a:p>
          <a:p>
            <a:pPr marL="285750" indent="-285750" algn="just" rtl="1">
              <a:lnSpc>
                <a:spcPct val="150000"/>
              </a:lnSpc>
              <a:buFont typeface="Wingdings" panose="05000000000000000000" pitchFamily="2" charset="2"/>
              <a:buChar char="Ø"/>
            </a:pPr>
            <a:r>
              <a:rPr lang="ar-SA" dirty="0">
                <a:solidFill>
                  <a:srgbClr val="00B0F0"/>
                </a:solidFill>
              </a:rPr>
              <a:t>تكييف المنتج </a:t>
            </a:r>
            <a:r>
              <a:rPr lang="ar-SA" dirty="0"/>
              <a:t>تعديل خصائص المنتج ليتوافق مع احتياجات وثقافة السوق المحلية.</a:t>
            </a:r>
          </a:p>
          <a:p>
            <a:pPr marL="285750" indent="-285750" algn="just" rtl="1">
              <a:lnSpc>
                <a:spcPct val="150000"/>
              </a:lnSpc>
              <a:buFont typeface="Wingdings" panose="05000000000000000000" pitchFamily="2" charset="2"/>
              <a:buChar char="Ø"/>
            </a:pPr>
            <a:r>
              <a:rPr lang="ar-SA" dirty="0">
                <a:solidFill>
                  <a:srgbClr val="00B0F0"/>
                </a:solidFill>
              </a:rPr>
              <a:t>ابتكار المنتج </a:t>
            </a:r>
            <a:r>
              <a:rPr lang="ar-SA" dirty="0"/>
              <a:t>تطوير منتج جديد يلبي احتياجات سوق أو دولة معينة.</a:t>
            </a:r>
          </a:p>
          <a:p>
            <a:pPr marL="285750" indent="-285750" algn="just" rtl="1">
              <a:lnSpc>
                <a:spcPct val="150000"/>
              </a:lnSpc>
              <a:buFont typeface="Wingdings" panose="05000000000000000000" pitchFamily="2" charset="2"/>
              <a:buChar char="Ø"/>
            </a:pPr>
            <a:endParaRPr lang="ar-SA" dirty="0"/>
          </a:p>
          <a:p>
            <a:pPr algn="just" rtl="1">
              <a:lnSpc>
                <a:spcPct val="150000"/>
              </a:lnSpc>
            </a:pPr>
            <a:r>
              <a:rPr lang="ar-SA" b="1" dirty="0">
                <a:solidFill>
                  <a:srgbClr val="00B0F0"/>
                </a:solidFill>
              </a:rPr>
              <a:t>الترويج الدولي </a:t>
            </a:r>
          </a:p>
          <a:p>
            <a:pPr algn="just" rtl="1">
              <a:lnSpc>
                <a:spcPct val="150000"/>
              </a:lnSpc>
            </a:pPr>
            <a:r>
              <a:rPr lang="ar-SA" dirty="0"/>
              <a:t>يمكن للشركات اختيار إحدى استراتيجيتين في الاتصال التسويقي الدولي:</a:t>
            </a:r>
          </a:p>
          <a:p>
            <a:pPr marL="285750" indent="-285750" algn="just" rtl="1">
              <a:lnSpc>
                <a:spcPct val="150000"/>
              </a:lnSpc>
              <a:buFont typeface="Wingdings" panose="05000000000000000000" pitchFamily="2" charset="2"/>
              <a:buChar char="§"/>
            </a:pPr>
            <a:r>
              <a:rPr lang="ar-SA" dirty="0">
                <a:solidFill>
                  <a:srgbClr val="00B0F0"/>
                </a:solidFill>
              </a:rPr>
              <a:t>توحيد الرسالة الترويجية: </a:t>
            </a:r>
            <a:r>
              <a:rPr lang="ar-SA" dirty="0"/>
              <a:t>استخدام نفس الرسالة الاتصالية في جميع الأسواق.</a:t>
            </a:r>
          </a:p>
          <a:p>
            <a:pPr marL="285750" indent="-285750" algn="just" rtl="1">
              <a:lnSpc>
                <a:spcPct val="150000"/>
              </a:lnSpc>
              <a:buFont typeface="Wingdings" panose="05000000000000000000" pitchFamily="2" charset="2"/>
              <a:buChar char="§"/>
            </a:pPr>
            <a:r>
              <a:rPr lang="ar-SA" dirty="0">
                <a:solidFill>
                  <a:srgbClr val="00B0F0"/>
                </a:solidFill>
              </a:rPr>
              <a:t>تكييف الرسالة الترويجية: </a:t>
            </a:r>
            <a:r>
              <a:rPr lang="ar-SA" dirty="0"/>
              <a:t>تعديل الرسالة بما يتوافق مع الخصائص الثقافية والاجتماعية لكل سوق مستهدف.</a:t>
            </a:r>
            <a:endParaRPr lang="en-US" dirty="0"/>
          </a:p>
        </p:txBody>
      </p:sp>
      <p:pic>
        <p:nvPicPr>
          <p:cNvPr id="5" name="Picture 4">
            <a:extLst>
              <a:ext uri="{FF2B5EF4-FFF2-40B4-BE49-F238E27FC236}">
                <a16:creationId xmlns:a16="http://schemas.microsoft.com/office/drawing/2014/main" id="{328977BF-3324-A976-5762-64BE14698C97}"/>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692846" y="2796145"/>
            <a:ext cx="3927685" cy="2479518"/>
          </a:xfrm>
          <a:prstGeom prst="rect">
            <a:avLst/>
          </a:prstGeom>
        </p:spPr>
      </p:pic>
    </p:spTree>
    <p:extLst>
      <p:ext uri="{BB962C8B-B14F-4D97-AF65-F5344CB8AC3E}">
        <p14:creationId xmlns:p14="http://schemas.microsoft.com/office/powerpoint/2010/main" val="104086553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8620F5-176D-9865-3E06-F45EF0E06960}"/>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6B07D42F-24F9-B2BA-A5DD-A0DAA7F008F9}"/>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B3C3B7CC-D5D9-A597-8AF8-EB5BDB6AD81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EB6B402A-3A0D-57A6-FD57-D819EC3DCD99}"/>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47AB5187-1C34-D47A-CF33-DB438A3EA1C8}"/>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911D316F-E2B2-2996-EC23-C1BF46053959}"/>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a:t>
            </a:r>
            <a:r>
              <a:rPr lang="ar-SA" sz="2000" b="1" dirty="0">
                <a:solidFill>
                  <a:schemeClr val="bg1"/>
                </a:solidFill>
                <a:cs typeface="Times New Roman" panose="02020603050405020304" pitchFamily="18" charset="0"/>
              </a:rPr>
              <a:t>9</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BBD09252-30FA-E995-0A1D-9C0A770C1B4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AFB1855F-5D59-63C7-9896-56F872C84F86}"/>
              </a:ext>
            </a:extLst>
          </p:cNvPr>
          <p:cNvSpPr txBox="1"/>
          <p:nvPr/>
        </p:nvSpPr>
        <p:spPr>
          <a:xfrm>
            <a:off x="4679839" y="2448655"/>
            <a:ext cx="6812732" cy="2956066"/>
          </a:xfrm>
          <a:prstGeom prst="rect">
            <a:avLst/>
          </a:prstGeom>
          <a:noFill/>
        </p:spPr>
        <p:txBody>
          <a:bodyPr wrap="square">
            <a:spAutoFit/>
          </a:bodyPr>
          <a:lstStyle/>
          <a:p>
            <a:pPr algn="just" rtl="1">
              <a:lnSpc>
                <a:spcPct val="150000"/>
              </a:lnSpc>
            </a:pPr>
            <a:r>
              <a:rPr lang="ar-SA" b="1" dirty="0">
                <a:solidFill>
                  <a:srgbClr val="00B0F0"/>
                </a:solidFill>
              </a:rPr>
              <a:t>استراتيجيات المنتج والاتصالات العالمية</a:t>
            </a:r>
          </a:p>
          <a:p>
            <a:pPr algn="just" rtl="1">
              <a:lnSpc>
                <a:spcPct val="150000"/>
              </a:lnSpc>
            </a:pPr>
            <a:r>
              <a:rPr lang="ar-SA" dirty="0"/>
              <a:t>يحدد كوتلر خمس استراتيجيات ناتجة عن دمج قرارات المنتج والاتصالات التسويقية:</a:t>
            </a:r>
          </a:p>
          <a:p>
            <a:pPr marL="285750" indent="-285750" algn="just" rtl="1">
              <a:lnSpc>
                <a:spcPct val="150000"/>
              </a:lnSpc>
              <a:buFont typeface="Wingdings" panose="05000000000000000000" pitchFamily="2" charset="2"/>
              <a:buChar char="§"/>
            </a:pPr>
            <a:r>
              <a:rPr lang="ar-SA" dirty="0"/>
              <a:t>التوسع المباشر بالمنتج والاتصالات.</a:t>
            </a:r>
          </a:p>
          <a:p>
            <a:pPr marL="285750" indent="-285750" algn="just" rtl="1">
              <a:lnSpc>
                <a:spcPct val="150000"/>
              </a:lnSpc>
              <a:buFont typeface="Wingdings" panose="05000000000000000000" pitchFamily="2" charset="2"/>
              <a:buChar char="§"/>
            </a:pPr>
            <a:r>
              <a:rPr lang="ar-SA" dirty="0"/>
              <a:t>تكييف الاتصالات مع الإبقاء على المنتج دون تغيير.</a:t>
            </a:r>
          </a:p>
          <a:p>
            <a:pPr marL="285750" indent="-285750" algn="just" rtl="1">
              <a:lnSpc>
                <a:spcPct val="150000"/>
              </a:lnSpc>
              <a:buFont typeface="Wingdings" panose="05000000000000000000" pitchFamily="2" charset="2"/>
              <a:buChar char="§"/>
            </a:pPr>
            <a:r>
              <a:rPr lang="ar-SA" dirty="0"/>
              <a:t>تكييف المنتج مع الحفاظ على الاتصالات.</a:t>
            </a:r>
          </a:p>
          <a:p>
            <a:pPr marL="285750" indent="-285750" algn="just" rtl="1">
              <a:lnSpc>
                <a:spcPct val="150000"/>
              </a:lnSpc>
              <a:buFont typeface="Wingdings" panose="05000000000000000000" pitchFamily="2" charset="2"/>
              <a:buChar char="§"/>
            </a:pPr>
            <a:r>
              <a:rPr lang="ar-SA" dirty="0"/>
              <a:t>التكييف المزدوج للمنتج والاتصالات.</a:t>
            </a:r>
          </a:p>
          <a:p>
            <a:pPr marL="285750" indent="-285750" algn="just" rtl="1">
              <a:lnSpc>
                <a:spcPct val="150000"/>
              </a:lnSpc>
              <a:buFont typeface="Wingdings" panose="05000000000000000000" pitchFamily="2" charset="2"/>
              <a:buChar char="§"/>
            </a:pPr>
            <a:r>
              <a:rPr lang="ar-SA" dirty="0"/>
              <a:t>ابتكار منتج جديد مع تطوير استراتيجية اتصالية مناسبة.</a:t>
            </a:r>
            <a:endParaRPr lang="en-US" dirty="0"/>
          </a:p>
        </p:txBody>
      </p:sp>
      <p:pic>
        <p:nvPicPr>
          <p:cNvPr id="5" name="Picture 4">
            <a:extLst>
              <a:ext uri="{FF2B5EF4-FFF2-40B4-BE49-F238E27FC236}">
                <a16:creationId xmlns:a16="http://schemas.microsoft.com/office/drawing/2014/main" id="{8BADF080-DF15-7E71-892C-417888AA2D32}"/>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351548" y="2594675"/>
            <a:ext cx="4736044" cy="2664025"/>
          </a:xfrm>
          <a:prstGeom prst="rect">
            <a:avLst/>
          </a:prstGeom>
        </p:spPr>
      </p:pic>
    </p:spTree>
    <p:extLst>
      <p:ext uri="{BB962C8B-B14F-4D97-AF65-F5344CB8AC3E}">
        <p14:creationId xmlns:p14="http://schemas.microsoft.com/office/powerpoint/2010/main" val="95355391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8F1498-2326-9A69-3C27-94AEB8DE13A2}"/>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7803FBD3-9B6E-BB9F-EDF7-8EA8EA28059A}"/>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B4251522-375C-3EE7-D118-704DE0D2F0E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5753817E-8B00-F07E-F136-17B77734958E}"/>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42C03CA0-853E-1138-92C6-9ACDD1EBA8AE}"/>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33E169EF-5D6F-018B-B618-32E62B28EB81}"/>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a:t>
            </a:r>
            <a:r>
              <a:rPr lang="ar-SA" sz="2000" b="1" dirty="0">
                <a:solidFill>
                  <a:schemeClr val="bg1"/>
                </a:solidFill>
                <a:cs typeface="Times New Roman" panose="02020603050405020304" pitchFamily="18" charset="0"/>
              </a:rPr>
              <a:t>9</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9A651DD2-CFDB-74C8-E343-A3AAFFA7FA0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BB4862D3-A789-34AF-2F3D-DE836E0D6C35}"/>
              </a:ext>
            </a:extLst>
          </p:cNvPr>
          <p:cNvSpPr txBox="1"/>
          <p:nvPr/>
        </p:nvSpPr>
        <p:spPr>
          <a:xfrm>
            <a:off x="2444436" y="1079854"/>
            <a:ext cx="8643795" cy="5449056"/>
          </a:xfrm>
          <a:prstGeom prst="rect">
            <a:avLst/>
          </a:prstGeom>
          <a:noFill/>
        </p:spPr>
        <p:txBody>
          <a:bodyPr wrap="square">
            <a:spAutoFit/>
          </a:bodyPr>
          <a:lstStyle/>
          <a:p>
            <a:pPr algn="just" rtl="1">
              <a:lnSpc>
                <a:spcPct val="150000"/>
              </a:lnSpc>
            </a:pPr>
            <a:r>
              <a:rPr lang="ar-SA" b="1" dirty="0">
                <a:solidFill>
                  <a:srgbClr val="00B0F0"/>
                </a:solidFill>
              </a:rPr>
              <a:t>التسعير الدولي </a:t>
            </a:r>
          </a:p>
          <a:p>
            <a:pPr algn="just" rtl="1">
              <a:lnSpc>
                <a:spcPct val="150000"/>
              </a:lnSpc>
            </a:pPr>
            <a:r>
              <a:rPr lang="ar-SA" dirty="0"/>
              <a:t>يُعد التسعير الدولي من أكثر القرارات تعقيدًا بسبب اختلاف مستويات الدخل والتكاليف والأنظمة الضريبية بين الدول.</a:t>
            </a:r>
          </a:p>
          <a:p>
            <a:pPr algn="just" rtl="1">
              <a:lnSpc>
                <a:spcPct val="150000"/>
              </a:lnSpc>
            </a:pPr>
            <a:r>
              <a:rPr lang="ar-SA" dirty="0"/>
              <a:t>وتشمل أبرز البدائل:</a:t>
            </a:r>
          </a:p>
          <a:p>
            <a:pPr marL="285750" indent="-285750" algn="just" rtl="1">
              <a:lnSpc>
                <a:spcPct val="150000"/>
              </a:lnSpc>
              <a:buFont typeface="Arial" panose="020B0604020202020204" pitchFamily="34" charset="0"/>
              <a:buChar char="•"/>
            </a:pPr>
            <a:r>
              <a:rPr lang="ar-SA" dirty="0"/>
              <a:t>اعتماد سعر عالمي موحد.</a:t>
            </a:r>
          </a:p>
          <a:p>
            <a:pPr marL="285750" indent="-285750" algn="just" rtl="1">
              <a:lnSpc>
                <a:spcPct val="150000"/>
              </a:lnSpc>
              <a:buFont typeface="Arial" panose="020B0604020202020204" pitchFamily="34" charset="0"/>
              <a:buChar char="•"/>
            </a:pPr>
            <a:r>
              <a:rPr lang="ar-SA" dirty="0"/>
              <a:t>التسعير وفق القدرة الشرائية في كل سوق.</a:t>
            </a:r>
          </a:p>
          <a:p>
            <a:pPr marL="285750" indent="-285750" algn="just" rtl="1">
              <a:lnSpc>
                <a:spcPct val="150000"/>
              </a:lnSpc>
              <a:buFont typeface="Arial" panose="020B0604020202020204" pitchFamily="34" charset="0"/>
              <a:buChar char="•"/>
            </a:pPr>
            <a:r>
              <a:rPr lang="ar-SA" dirty="0"/>
              <a:t>إضافة هامش ربح موحد على التكاليف.</a:t>
            </a:r>
          </a:p>
          <a:p>
            <a:pPr algn="just" rtl="1">
              <a:lnSpc>
                <a:spcPct val="150000"/>
              </a:lnSpc>
            </a:pPr>
            <a:endParaRPr lang="ar-SA" dirty="0"/>
          </a:p>
          <a:p>
            <a:pPr marL="285750" indent="-285750" algn="just" rtl="1">
              <a:lnSpc>
                <a:spcPct val="150000"/>
              </a:lnSpc>
              <a:buFont typeface="Wingdings" panose="05000000000000000000" pitchFamily="2" charset="2"/>
              <a:buChar char="ü"/>
            </a:pPr>
            <a:r>
              <a:rPr lang="ar-SA" dirty="0"/>
              <a:t>وغالبًا ما تكون الأسعار الدولية أعلى من المحلية نتيجة تكاليف النقل، والرسوم الجمركية، وهوامش الوسطاء.</a:t>
            </a:r>
          </a:p>
          <a:p>
            <a:pPr marL="285750" indent="-285750" algn="just" rtl="1">
              <a:lnSpc>
                <a:spcPct val="150000"/>
              </a:lnSpc>
              <a:buFont typeface="Wingdings" panose="05000000000000000000" pitchFamily="2" charset="2"/>
              <a:buChar char="ü"/>
            </a:pPr>
            <a:endParaRPr lang="ar-SA" dirty="0"/>
          </a:p>
          <a:p>
            <a:pPr marL="285750" indent="-285750" algn="just" rtl="1">
              <a:lnSpc>
                <a:spcPct val="150000"/>
              </a:lnSpc>
              <a:buFont typeface="Wingdings" panose="05000000000000000000" pitchFamily="2" charset="2"/>
              <a:buChar char="ü"/>
            </a:pPr>
            <a:endParaRPr lang="ar-SA" dirty="0"/>
          </a:p>
          <a:p>
            <a:pPr algn="just" rtl="1">
              <a:lnSpc>
                <a:spcPct val="150000"/>
              </a:lnSpc>
            </a:pPr>
            <a:r>
              <a:rPr lang="ar-SA" b="1" dirty="0">
                <a:solidFill>
                  <a:srgbClr val="00B0F0"/>
                </a:solidFill>
              </a:rPr>
              <a:t>التوزيع الدولي</a:t>
            </a:r>
          </a:p>
          <a:p>
            <a:pPr algn="just" rtl="1">
              <a:lnSpc>
                <a:spcPct val="150000"/>
              </a:lnSpc>
            </a:pPr>
            <a:r>
              <a:rPr lang="ar-SA" b="1" dirty="0">
                <a:solidFill>
                  <a:srgbClr val="00B0F0"/>
                </a:solidFill>
              </a:rPr>
              <a:t> </a:t>
            </a:r>
            <a:r>
              <a:rPr lang="ar-SA" dirty="0"/>
              <a:t>يشير كوتلر إلى ضرورة تبني منظور شامل لقنوات التوزيع</a:t>
            </a:r>
            <a:r>
              <a:rPr lang="en-US" dirty="0"/>
              <a:t>، </a:t>
            </a:r>
            <a:r>
              <a:rPr lang="ar-SA" dirty="0"/>
              <a:t>بحيث تُدار جميع حلقات سلسلة الإمداد وقنوات التسويق بصورة متكاملة لضمان وصول القيمة إلى المستهلك النهائي بكفاءة وفعالية.</a:t>
            </a:r>
            <a:endParaRPr lang="en-US" dirty="0"/>
          </a:p>
        </p:txBody>
      </p:sp>
      <p:pic>
        <p:nvPicPr>
          <p:cNvPr id="5" name="Picture 4">
            <a:extLst>
              <a:ext uri="{FF2B5EF4-FFF2-40B4-BE49-F238E27FC236}">
                <a16:creationId xmlns:a16="http://schemas.microsoft.com/office/drawing/2014/main" id="{57474813-3E27-539C-4374-680072DBBCE7}"/>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528371" y="4419348"/>
            <a:ext cx="2525162" cy="1278699"/>
          </a:xfrm>
          <a:prstGeom prst="rect">
            <a:avLst/>
          </a:prstGeom>
        </p:spPr>
      </p:pic>
    </p:spTree>
    <p:extLst>
      <p:ext uri="{BB962C8B-B14F-4D97-AF65-F5344CB8AC3E}">
        <p14:creationId xmlns:p14="http://schemas.microsoft.com/office/powerpoint/2010/main" val="416428147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755552-578A-D471-0F1E-0F508348DB80}"/>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3635206E-D4D7-8F35-3C8C-B6C48A36C5C8}"/>
              </a:ext>
            </a:extLst>
          </p:cNvPr>
          <p:cNvPicPr>
            <a:picLocks noChangeAspect="1"/>
          </p:cNvPicPr>
          <p:nvPr/>
        </p:nvPicPr>
        <p:blipFill>
          <a:blip r:embed="rId3"/>
          <a:srcRect t="15597"/>
          <a:stretch>
            <a:fillRect/>
          </a:stretch>
        </p:blipFill>
        <p:spPr>
          <a:xfrm>
            <a:off x="0" y="-54030"/>
            <a:ext cx="12192001" cy="6962547"/>
          </a:xfrm>
          <a:prstGeom prst="rect">
            <a:avLst/>
          </a:prstGeom>
        </p:spPr>
      </p:pic>
      <p:sp>
        <p:nvSpPr>
          <p:cNvPr id="2" name="Right Triangle 1">
            <a:extLst>
              <a:ext uri="{FF2B5EF4-FFF2-40B4-BE49-F238E27FC236}">
                <a16:creationId xmlns:a16="http://schemas.microsoft.com/office/drawing/2014/main" id="{651CC5C6-9095-293D-0D1B-516386D6450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20197FCA-122A-C85E-D337-1C3BC5441A5D}"/>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2EABAFF4-7289-C401-982A-2797F50C1BEC}"/>
              </a:ext>
            </a:extLst>
          </p:cNvPr>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D47490EF-AACF-0DEC-94E3-898779A80C8C}"/>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en-US" sz="2000" b="1" dirty="0">
                <a:solidFill>
                  <a:schemeClr val="bg1"/>
                </a:solidFill>
                <a:cs typeface="Times New Roman" panose="02020603050405020304" pitchFamily="18" charset="0"/>
              </a:rPr>
              <a:t>0</a:t>
            </a:r>
            <a:r>
              <a:rPr lang="ar-SA" sz="2000" b="1" dirty="0">
                <a:solidFill>
                  <a:schemeClr val="bg1"/>
                </a:solidFill>
                <a:cs typeface="Times New Roman" panose="02020603050405020304" pitchFamily="18" charset="0"/>
              </a:rPr>
              <a:t>9</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73A9A462-572C-3449-D4C8-29C70C4B757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
        <p:nvSpPr>
          <p:cNvPr id="4" name="TextBox 3">
            <a:extLst>
              <a:ext uri="{FF2B5EF4-FFF2-40B4-BE49-F238E27FC236}">
                <a16:creationId xmlns:a16="http://schemas.microsoft.com/office/drawing/2014/main" id="{86C99E09-9F48-2E78-4713-2C584A287B9E}"/>
              </a:ext>
            </a:extLst>
          </p:cNvPr>
          <p:cNvSpPr txBox="1"/>
          <p:nvPr/>
        </p:nvSpPr>
        <p:spPr>
          <a:xfrm>
            <a:off x="2525917" y="944860"/>
            <a:ext cx="8598528" cy="5033557"/>
          </a:xfrm>
          <a:prstGeom prst="rect">
            <a:avLst/>
          </a:prstGeom>
          <a:noFill/>
        </p:spPr>
        <p:txBody>
          <a:bodyPr wrap="square">
            <a:spAutoFit/>
          </a:bodyPr>
          <a:lstStyle/>
          <a:p>
            <a:pPr algn="ctr" rtl="1">
              <a:lnSpc>
                <a:spcPct val="150000"/>
              </a:lnSpc>
            </a:pPr>
            <a:r>
              <a:rPr lang="ar-SA" b="1" dirty="0">
                <a:solidFill>
                  <a:srgbClr val="00B0F0"/>
                </a:solidFill>
              </a:rPr>
              <a:t>تحديد منظمة التسويق العالمي </a:t>
            </a:r>
          </a:p>
          <a:p>
            <a:pPr algn="just" rtl="1">
              <a:lnSpc>
                <a:spcPct val="150000"/>
              </a:lnSpc>
            </a:pPr>
            <a:r>
              <a:rPr lang="ar-SA" dirty="0"/>
              <a:t>مع توسع الشركة في الأسواق الدولية، تحتاج إلى تطوير طريقة تنظيم أعمالها بما يتناسب مع حجم نشاطها الخارجي. ويشير كوتلر إلى أن الشركات غالبًا ما تمر بثلاث مراحل رئيسية:</a:t>
            </a:r>
          </a:p>
          <a:p>
            <a:pPr algn="just" rtl="1">
              <a:lnSpc>
                <a:spcPct val="150000"/>
              </a:lnSpc>
            </a:pPr>
            <a:r>
              <a:rPr lang="ar-SA" b="1" dirty="0">
                <a:solidFill>
                  <a:srgbClr val="00B0F0"/>
                </a:solidFill>
              </a:rPr>
              <a:t>قسم التصدير: </a:t>
            </a:r>
            <a:r>
              <a:rPr lang="ar-SA" dirty="0"/>
              <a:t>تبدأ الشركة بإدارة عملياتها الخارجية من خلال قسم يتولى شؤون التصدير عندما تكون المبيعات الدولية محدودة.</a:t>
            </a:r>
          </a:p>
          <a:p>
            <a:pPr algn="just" rtl="1">
              <a:lnSpc>
                <a:spcPct val="150000"/>
              </a:lnSpc>
            </a:pPr>
            <a:r>
              <a:rPr lang="ar-SA" b="1" dirty="0">
                <a:solidFill>
                  <a:srgbClr val="00B0F0"/>
                </a:solidFill>
              </a:rPr>
              <a:t>الإدارة الدولية: </a:t>
            </a:r>
            <a:r>
              <a:rPr lang="ar-SA" dirty="0"/>
              <a:t>مع زيادة النشاط الخارجي، تنشئ الشركة إدارة مستقلة للإشراف على جميع أعمالها في الأسواق الدولية.</a:t>
            </a:r>
          </a:p>
          <a:p>
            <a:pPr algn="just" rtl="1">
              <a:lnSpc>
                <a:spcPct val="150000"/>
              </a:lnSpc>
            </a:pPr>
            <a:r>
              <a:rPr lang="ar-SA" b="1" dirty="0">
                <a:solidFill>
                  <a:srgbClr val="00B0F0"/>
                </a:solidFill>
              </a:rPr>
              <a:t>المنظمة العالمية: </a:t>
            </a:r>
            <a:r>
              <a:rPr lang="ar-SA" dirty="0"/>
              <a:t>عندما تصبح الأسواق الدولية جزءًا رئيسيًا من أعمال الشركة، يتم دمج الأنشطة العالمية في الهيكل العام للشركة لضمان التنسيق بين مختلف الأسواق.</a:t>
            </a:r>
          </a:p>
          <a:p>
            <a:pPr algn="just" rtl="1">
              <a:lnSpc>
                <a:spcPct val="150000"/>
              </a:lnSpc>
            </a:pPr>
            <a:endParaRPr lang="ar-SA" dirty="0"/>
          </a:p>
          <a:p>
            <a:pPr marL="285750" indent="-285750" algn="just" rtl="1">
              <a:lnSpc>
                <a:spcPct val="150000"/>
              </a:lnSpc>
              <a:buFont typeface="Wingdings" panose="05000000000000000000" pitchFamily="2" charset="2"/>
              <a:buChar char="ü"/>
            </a:pPr>
            <a:r>
              <a:rPr lang="ar-SA" dirty="0"/>
              <a:t>ويؤكد كوتلر أن اختيار أسلوب التنظيم يعتمد على حجم النشاط الدولي وعدد الأسواق التي تعمل فيها الشركة، بحيث يساعد الهيكل المناسب على تحقيق كفاءة أكبر في إدارة العمليات الدولية.</a:t>
            </a:r>
            <a:endParaRPr lang="en-US" dirty="0"/>
          </a:p>
        </p:txBody>
      </p:sp>
      <p:pic>
        <p:nvPicPr>
          <p:cNvPr id="5" name="Picture 4">
            <a:extLst>
              <a:ext uri="{FF2B5EF4-FFF2-40B4-BE49-F238E27FC236}">
                <a16:creationId xmlns:a16="http://schemas.microsoft.com/office/drawing/2014/main" id="{744B87CD-CCB0-CD61-7FFE-C89680ED10EE}"/>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227908" y="5323437"/>
            <a:ext cx="2297473" cy="1407813"/>
          </a:xfrm>
          <a:prstGeom prst="rect">
            <a:avLst/>
          </a:prstGeom>
        </p:spPr>
      </p:pic>
    </p:spTree>
    <p:extLst>
      <p:ext uri="{BB962C8B-B14F-4D97-AF65-F5344CB8AC3E}">
        <p14:creationId xmlns:p14="http://schemas.microsoft.com/office/powerpoint/2010/main" val="319151459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08994" y="118359"/>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25655</TotalTime>
  <Words>5405</Words>
  <Application>Microsoft Office PowerPoint</Application>
  <PresentationFormat>Widescreen</PresentationFormat>
  <Paragraphs>469</Paragraphs>
  <Slides>42</Slides>
  <Notes>41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42</vt:i4>
      </vt:variant>
    </vt:vector>
  </HeadingPairs>
  <TitlesOfParts>
    <vt:vector size="50" baseType="lpstr">
      <vt:lpstr>Alexandria</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AlaaEldmrat</dc:creator>
  <cp:lastModifiedBy>mohammade Aasem Rajoub</cp:lastModifiedBy>
  <cp:revision>43</cp:revision>
  <dcterms:created xsi:type="dcterms:W3CDTF">2026-05-24T14:35:12Z</dcterms:created>
  <dcterms:modified xsi:type="dcterms:W3CDTF">2026-07-29T21:19:25Z</dcterms:modified>
</cp:coreProperties>
</file>