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4.xml" ContentType="application/vnd.openxmlformats-officedocument.presentationml.tags+xml"/>
  <Override PartName="/ppt/notesSlides/notesSlide5.xml" ContentType="application/vnd.openxmlformats-officedocument.presentationml.notesSlide+xml"/>
  <Override PartName="/ppt/tags/tag5.xml" ContentType="application/vnd.openxmlformats-officedocument.presentationml.tags+xml"/>
  <Override PartName="/ppt/notesSlides/notesSlide6.xml" ContentType="application/vnd.openxmlformats-officedocument.presentationml.notesSlide+xml"/>
  <Override PartName="/ppt/tags/tag6.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7.xml" ContentType="application/vnd.openxmlformats-officedocument.presentationml.tags+xml"/>
  <Override PartName="/ppt/notesSlides/notesSlide9.xml" ContentType="application/vnd.openxmlformats-officedocument.presentationml.notesSlide+xml"/>
  <Override PartName="/ppt/tags/tag8.xml" ContentType="application/vnd.openxmlformats-officedocument.presentationml.tags+xml"/>
  <Override PartName="/ppt/notesSlides/notesSlide10.xml" ContentType="application/vnd.openxmlformats-officedocument.presentationml.notesSlide+xml"/>
  <Override PartName="/ppt/tags/tag9.xml" ContentType="application/vnd.openxmlformats-officedocument.presentationml.tags+xml"/>
  <Override PartName="/ppt/notesSlides/notesSlide11.xml" ContentType="application/vnd.openxmlformats-officedocument.presentationml.notesSlide+xml"/>
  <Override PartName="/ppt/tags/tag10.xml" ContentType="application/vnd.openxmlformats-officedocument.presentationml.tags+xml"/>
  <Override PartName="/ppt/notesSlides/notesSlide12.xml" ContentType="application/vnd.openxmlformats-officedocument.presentationml.notesSlide+xml"/>
  <Override PartName="/ppt/tags/tag11.xml" ContentType="application/vnd.openxmlformats-officedocument.presentationml.tags+xml"/>
  <Override PartName="/ppt/notesSlides/notesSlide13.xml" ContentType="application/vnd.openxmlformats-officedocument.presentationml.notesSlide+xml"/>
  <Override PartName="/ppt/tags/tag12.xml" ContentType="application/vnd.openxmlformats-officedocument.presentationml.tags+xml"/>
  <Override PartName="/ppt/notesSlides/notesSlide14.xml" ContentType="application/vnd.openxmlformats-officedocument.presentationml.notesSlide+xml"/>
  <Override PartName="/ppt/tags/tag13.xml" ContentType="application/vnd.openxmlformats-officedocument.presentationml.tags+xml"/>
  <Override PartName="/ppt/notesSlides/notesSlide15.xml" ContentType="application/vnd.openxmlformats-officedocument.presentationml.notesSlide+xml"/>
  <Override PartName="/ppt/tags/tag14.xml" ContentType="application/vnd.openxmlformats-officedocument.presentationml.tags+xml"/>
  <Override PartName="/ppt/notesSlides/notesSlide16.xml" ContentType="application/vnd.openxmlformats-officedocument.presentationml.notesSlide+xml"/>
  <Override PartName="/ppt/tags/tag15.xml" ContentType="application/vnd.openxmlformats-officedocument.presentationml.tags+xml"/>
  <Override PartName="/ppt/notesSlides/notesSlide17.xml" ContentType="application/vnd.openxmlformats-officedocument.presentationml.notesSlide+xml"/>
  <Override PartName="/ppt/tags/tag16.xml" ContentType="application/vnd.openxmlformats-officedocument.presentationml.tags+xml"/>
  <Override PartName="/ppt/notesSlides/notesSlide18.xml" ContentType="application/vnd.openxmlformats-officedocument.presentationml.notesSlide+xml"/>
  <Override PartName="/ppt/tags/tag17.xml" ContentType="application/vnd.openxmlformats-officedocument.presentationml.tags+xml"/>
  <Override PartName="/ppt/notesSlides/notesSlide19.xml" ContentType="application/vnd.openxmlformats-officedocument.presentationml.notesSlide+xml"/>
  <Override PartName="/ppt/tags/tag18.xml" ContentType="application/vnd.openxmlformats-officedocument.presentationml.tags+xml"/>
  <Override PartName="/ppt/notesSlides/notesSlide20.xml" ContentType="application/vnd.openxmlformats-officedocument.presentationml.notesSlide+xml"/>
  <Override PartName="/ppt/tags/tag19.xml" ContentType="application/vnd.openxmlformats-officedocument.presentationml.tags+xml"/>
  <Override PartName="/ppt/notesSlides/notesSlide21.xml" ContentType="application/vnd.openxmlformats-officedocument.presentationml.notesSlide+xml"/>
  <Override PartName="/ppt/tags/tag20.xml" ContentType="application/vnd.openxmlformats-officedocument.presentationml.tags+xml"/>
  <Override PartName="/ppt/notesSlides/notesSlide22.xml" ContentType="application/vnd.openxmlformats-officedocument.presentationml.notesSlide+xml"/>
  <Override PartName="/ppt/tags/tag21.xml" ContentType="application/vnd.openxmlformats-officedocument.presentationml.tags+xml"/>
  <Override PartName="/ppt/notesSlides/notesSlide23.xml" ContentType="application/vnd.openxmlformats-officedocument.presentationml.notesSlide+xml"/>
  <Override PartName="/ppt/tags/tag22.xml" ContentType="application/vnd.openxmlformats-officedocument.presentationml.tags+xml"/>
  <Override PartName="/ppt/notesSlides/notesSlide24.xml" ContentType="application/vnd.openxmlformats-officedocument.presentationml.notesSlide+xml"/>
  <Override PartName="/ppt/tags/tag23.xml" ContentType="application/vnd.openxmlformats-officedocument.presentationml.tags+xml"/>
  <Override PartName="/ppt/notesSlides/notesSlide25.xml" ContentType="application/vnd.openxmlformats-officedocument.presentationml.notesSlide+xml"/>
  <Override PartName="/ppt/tags/tag24.xml" ContentType="application/vnd.openxmlformats-officedocument.presentationml.tags+xml"/>
  <Override PartName="/ppt/notesSlides/notesSlide26.xml" ContentType="application/vnd.openxmlformats-officedocument.presentationml.notesSlide+xml"/>
  <Override PartName="/ppt/tags/tag25.xml" ContentType="application/vnd.openxmlformats-officedocument.presentationml.tags+xml"/>
  <Override PartName="/ppt/notesSlides/notesSlide27.xml" ContentType="application/vnd.openxmlformats-officedocument.presentationml.notesSlide+xml"/>
  <Override PartName="/ppt/tags/tag26.xml" ContentType="application/vnd.openxmlformats-officedocument.presentationml.tags+xml"/>
  <Override PartName="/ppt/notesSlides/notesSlide28.xml" ContentType="application/vnd.openxmlformats-officedocument.presentationml.notesSlide+xml"/>
  <Override PartName="/ppt/tags/tag27.xml" ContentType="application/vnd.openxmlformats-officedocument.presentationml.tags+xml"/>
  <Override PartName="/ppt/notesSlides/notesSlide29.xml" ContentType="application/vnd.openxmlformats-officedocument.presentationml.notesSlide+xml"/>
  <Override PartName="/ppt/tags/tag28.xml" ContentType="application/vnd.openxmlformats-officedocument.presentationml.tags+xml"/>
  <Override PartName="/ppt/notesSlides/notesSlide30.xml" ContentType="application/vnd.openxmlformats-officedocument.presentationml.notesSlide+xml"/>
  <Override PartName="/ppt/tags/tag29.xml" ContentType="application/vnd.openxmlformats-officedocument.presentationml.tags+xml"/>
  <Override PartName="/ppt/notesSlides/notesSlide31.xml" ContentType="application/vnd.openxmlformats-officedocument.presentationml.notesSlide+xml"/>
  <Override PartName="/ppt/tags/tag30.xml" ContentType="application/vnd.openxmlformats-officedocument.presentationml.tags+xml"/>
  <Override PartName="/ppt/notesSlides/notesSlide32.xml" ContentType="application/vnd.openxmlformats-officedocument.presentationml.notesSlide+xml"/>
  <Override PartName="/ppt/tags/tag31.xml" ContentType="application/vnd.openxmlformats-officedocument.presentationml.tags+xml"/>
  <Override PartName="/ppt/notesSlides/notesSlide33.xml" ContentType="application/vnd.openxmlformats-officedocument.presentationml.notesSlide+xml"/>
  <Override PartName="/ppt/tags/tag32.xml" ContentType="application/vnd.openxmlformats-officedocument.presentationml.tags+xml"/>
  <Override PartName="/ppt/notesSlides/notesSlide34.xml" ContentType="application/vnd.openxmlformats-officedocument.presentationml.notesSlide+xml"/>
  <Override PartName="/ppt/tags/tag33.xml" ContentType="application/vnd.openxmlformats-officedocument.presentationml.tags+xml"/>
  <Override PartName="/ppt/notesSlides/notesSlide35.xml" ContentType="application/vnd.openxmlformats-officedocument.presentationml.notesSlide+xml"/>
  <Override PartName="/ppt/tags/tag34.xml" ContentType="application/vnd.openxmlformats-officedocument.presentationml.tags+xml"/>
  <Override PartName="/ppt/notesSlides/notesSlide36.xml" ContentType="application/vnd.openxmlformats-officedocument.presentationml.notesSlide+xml"/>
  <Override PartName="/ppt/tags/tag35.xml" ContentType="application/vnd.openxmlformats-officedocument.presentationml.tags+xml"/>
  <Override PartName="/ppt/notesSlides/notesSlide37.xml" ContentType="application/vnd.openxmlformats-officedocument.presentationml.notesSlide+xml"/>
  <Override PartName="/ppt/tags/tag36.xml" ContentType="application/vnd.openxmlformats-officedocument.presentationml.tags+xml"/>
  <Override PartName="/ppt/notesSlides/notesSlide38.xml" ContentType="application/vnd.openxmlformats-officedocument.presentationml.notesSlide+xml"/>
  <Override PartName="/ppt/tags/tag37.xml" ContentType="application/vnd.openxmlformats-officedocument.presentationml.tags+xml"/>
  <Override PartName="/ppt/notesSlides/notesSlide39.xml" ContentType="application/vnd.openxmlformats-officedocument.presentationml.notesSlide+xml"/>
  <Override PartName="/ppt/tags/tag38.xml" ContentType="application/vnd.openxmlformats-officedocument.presentationml.tags+xml"/>
  <Override PartName="/ppt/notesSlides/notesSlide40.xml" ContentType="application/vnd.openxmlformats-officedocument.presentationml.notesSlide+xml"/>
  <Override PartName="/ppt/tags/tag39.xml" ContentType="application/vnd.openxmlformats-officedocument.presentationml.tags+xml"/>
  <Override PartName="/ppt/notesSlides/notesSlide41.xml" ContentType="application/vnd.openxmlformats-officedocument.presentationml.notesSlide+xml"/>
  <Override PartName="/ppt/tags/tag40.xml" ContentType="application/vnd.openxmlformats-officedocument.presentationml.tags+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tags/tag41.xml" ContentType="application/vnd.openxmlformats-officedocument.presentationml.tags+xml"/>
  <Override PartName="/ppt/notesSlides/notesSlide4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89" r:id="rId2"/>
  </p:sldMasterIdLst>
  <p:notesMasterIdLst>
    <p:notesMasterId r:id="rId50"/>
  </p:notesMasterIdLst>
  <p:sldIdLst>
    <p:sldId id="716" r:id="rId3"/>
    <p:sldId id="817" r:id="rId4"/>
    <p:sldId id="907" r:id="rId5"/>
    <p:sldId id="821" r:id="rId6"/>
    <p:sldId id="819" r:id="rId7"/>
    <p:sldId id="901" r:id="rId8"/>
    <p:sldId id="824" r:id="rId9"/>
    <p:sldId id="827" r:id="rId10"/>
    <p:sldId id="902" r:id="rId11"/>
    <p:sldId id="908" r:id="rId12"/>
    <p:sldId id="906" r:id="rId13"/>
    <p:sldId id="909" r:id="rId14"/>
    <p:sldId id="910" r:id="rId15"/>
    <p:sldId id="911" r:id="rId16"/>
    <p:sldId id="912" r:id="rId17"/>
    <p:sldId id="913" r:id="rId18"/>
    <p:sldId id="914" r:id="rId19"/>
    <p:sldId id="915" r:id="rId20"/>
    <p:sldId id="916" r:id="rId21"/>
    <p:sldId id="917" r:id="rId22"/>
    <p:sldId id="918" r:id="rId23"/>
    <p:sldId id="919" r:id="rId24"/>
    <p:sldId id="920" r:id="rId25"/>
    <p:sldId id="921" r:id="rId26"/>
    <p:sldId id="922" r:id="rId27"/>
    <p:sldId id="923" r:id="rId28"/>
    <p:sldId id="924" r:id="rId29"/>
    <p:sldId id="925" r:id="rId30"/>
    <p:sldId id="926" r:id="rId31"/>
    <p:sldId id="903" r:id="rId32"/>
    <p:sldId id="904" r:id="rId33"/>
    <p:sldId id="905" r:id="rId34"/>
    <p:sldId id="927" r:id="rId35"/>
    <p:sldId id="930" r:id="rId36"/>
    <p:sldId id="931" r:id="rId37"/>
    <p:sldId id="932" r:id="rId38"/>
    <p:sldId id="933" r:id="rId39"/>
    <p:sldId id="929" r:id="rId40"/>
    <p:sldId id="934" r:id="rId41"/>
    <p:sldId id="935" r:id="rId42"/>
    <p:sldId id="936" r:id="rId43"/>
    <p:sldId id="897" r:id="rId44"/>
    <p:sldId id="868" r:id="rId45"/>
    <p:sldId id="900" r:id="rId46"/>
    <p:sldId id="869" r:id="rId47"/>
    <p:sldId id="788"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651" autoAdjust="0"/>
    <p:restoredTop sz="94660"/>
  </p:normalViewPr>
  <p:slideViewPr>
    <p:cSldViewPr snapToGrid="0">
      <p:cViewPr varScale="1">
        <p:scale>
          <a:sx n="85" d="100"/>
          <a:sy n="85" d="100"/>
        </p:scale>
        <p:origin x="744" y="8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FF56A07-3878-4837-8313-F520E5AE901A}">
      <dgm:prSet/>
      <dgm:spPr/>
      <dgm:t>
        <a:bodyPr/>
        <a:lstStyle/>
        <a:p>
          <a:r>
            <a:rPr lang="ar-EG" b="1" dirty="0"/>
            <a:t>المحور</a:t>
          </a:r>
          <a:r>
            <a:rPr lang="ar-EG" b="1" i="0" baseline="0" dirty="0"/>
            <a:t>ة</a:t>
          </a:r>
          <a:r>
            <a:rPr lang="ar-EG" b="1" dirty="0"/>
            <a:t> الثاني</a:t>
          </a:r>
        </a:p>
        <a:p>
          <a:r>
            <a:rPr lang="ar-EG" b="1" dirty="0"/>
            <a:t>المواجهة التشريعية للجرائم السيبرانية</a:t>
          </a:r>
          <a:endParaRPr lang="en-US" b="1" dirty="0"/>
        </a:p>
      </dgm:t>
    </dgm:pt>
    <dgm:pt modelId="{19A0F332-6E9A-4354-9A39-E12118869304}" type="parTrans" cxnId="{D999366A-AED8-4D18-AD6D-77B2A84BF012}">
      <dgm:prSet/>
      <dgm:spPr/>
      <dgm:t>
        <a:bodyPr/>
        <a:lstStyle/>
        <a:p>
          <a:endParaRPr lang="en-US"/>
        </a:p>
      </dgm:t>
    </dgm:pt>
    <dgm:pt modelId="{6CBBDA09-B1E6-4FBB-994A-8D10DEB6A335}" type="sibTrans" cxnId="{D999366A-AED8-4D18-AD6D-77B2A84BF012}">
      <dgm:prSet/>
      <dgm:spPr/>
      <dgm:t>
        <a:bodyPr/>
        <a:lstStyle/>
        <a:p>
          <a:endParaRPr lang="en-US"/>
        </a:p>
      </dgm:t>
    </dgm:pt>
    <dgm:pt modelId="{BCC74A7B-F00B-4497-8E46-C80D511B8672}">
      <dgm:prSet/>
      <dgm:spPr/>
      <dgm:t>
        <a:bodyPr/>
        <a:lstStyle/>
        <a:p>
          <a:r>
            <a:rPr lang="ar-EG" b="1" i="0" baseline="0"/>
            <a:t>محاور المحاضرة</a:t>
          </a:r>
          <a:endParaRPr lang="en-US" b="1"/>
        </a:p>
      </dgm:t>
    </dgm:pt>
    <dgm:pt modelId="{FC82C050-7EF8-4F14-A295-82F0D552D152}" type="parTrans" cxnId="{958DE56A-18E7-4D3B-9E5C-F2FD1CF5EE89}">
      <dgm:prSet/>
      <dgm:spPr/>
      <dgm:t>
        <a:bodyPr/>
        <a:lstStyle/>
        <a:p>
          <a:endParaRPr lang="en-US"/>
        </a:p>
      </dgm:t>
    </dgm:pt>
    <dgm:pt modelId="{72DD4EFD-3980-4870-B575-E118780DFA09}" type="sibTrans" cxnId="{958DE56A-18E7-4D3B-9E5C-F2FD1CF5EE89}">
      <dgm:prSet/>
      <dgm:spPr/>
      <dgm:t>
        <a:bodyPr/>
        <a:lstStyle/>
        <a:p>
          <a:endParaRPr lang="en-US"/>
        </a:p>
      </dgm:t>
    </dgm:pt>
    <dgm:pt modelId="{B727D555-34B1-47AB-9611-D78BD2A984F0}">
      <dgm:prSet/>
      <dgm:spPr/>
      <dgm:t>
        <a:bodyPr/>
        <a:lstStyle/>
        <a:p>
          <a:r>
            <a:rPr lang="ar-EG" b="1" dirty="0"/>
            <a:t>المحور الأول</a:t>
          </a:r>
        </a:p>
        <a:p>
          <a:r>
            <a:rPr lang="ar-EG" b="1" dirty="0"/>
            <a:t>المواجهة الجنائية للجرائم السيبرانية</a:t>
          </a:r>
          <a:endParaRPr lang="en-US" b="1" dirty="0"/>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A3B67B49-C5BF-4344-AF50-E175179E9E9A}" type="pres">
      <dgm:prSet presAssocID="{BFF56A07-3878-4837-8313-F520E5AE901A}" presName="twoplus" presStyleLbl="node1" presStyleIdx="0" presStyleCnt="3" custScaleX="134344" custScaleY="130853" custRadScaleRad="97032" custRadScaleInc="-1239">
        <dgm:presLayoutVars>
          <dgm:bulletEnabled val="1"/>
        </dgm:presLayoutVars>
      </dgm:prSet>
      <dgm:spPr/>
    </dgm:pt>
    <dgm:pt modelId="{0F5B6810-EEFC-4D69-BAE8-DC6E1811565C}" type="pres">
      <dgm:prSet presAssocID="{BCC74A7B-F00B-4497-8E46-C80D511B8672}" presName="twoplus" presStyleLbl="node1" presStyleIdx="1" presStyleCnt="3" custRadScaleRad="111941" custRadScaleInc="776">
        <dgm:presLayoutVars>
          <dgm:bulletEnabled val="1"/>
        </dgm:presLayoutVars>
      </dgm:prSet>
      <dgm:spPr/>
    </dgm:pt>
    <dgm:pt modelId="{49F6136C-486B-45B5-A6D5-60538B85068F}" type="pres">
      <dgm:prSet presAssocID="{B727D555-34B1-47AB-9611-D78BD2A984F0}" presName="twoplus" presStyleLbl="node1" presStyleIdx="2" presStyleCnt="3" custScaleX="135765" custScaleY="119501" custRadScaleRad="103071" custRadScaleInc="3279">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97374128-D531-43D4-A3C2-17C38F4DC332}" type="presOf" srcId="{BFF56A07-3878-4837-8313-F520E5AE901A}" destId="{A3B67B49-C5BF-4344-AF50-E175179E9E9A}" srcOrd="0" destOrd="0" presId="urn:diagrams.loki3.com/TabbedArc+Icon"/>
    <dgm:cxn modelId="{75CADA30-0153-4659-B42F-E100E12FC0B0}" type="presOf" srcId="{BCC74A7B-F00B-4497-8E46-C80D511B8672}" destId="{0F5B6810-EEFC-4D69-BAE8-DC6E1811565C}" srcOrd="0" destOrd="0" presId="urn:diagrams.loki3.com/TabbedArc+Icon"/>
    <dgm:cxn modelId="{D999366A-AED8-4D18-AD6D-77B2A84BF012}" srcId="{A33CFBFF-3A41-4E1F-8194-F726626524DE}" destId="{BFF56A07-3878-4837-8313-F520E5AE901A}" srcOrd="0" destOrd="0" parTransId="{19A0F332-6E9A-4354-9A39-E12118869304}" sibTransId="{6CBBDA09-B1E6-4FBB-994A-8D10DEB6A335}"/>
    <dgm:cxn modelId="{958DE56A-18E7-4D3B-9E5C-F2FD1CF5EE89}" srcId="{A33CFBFF-3A41-4E1F-8194-F726626524DE}" destId="{BCC74A7B-F00B-4497-8E46-C80D511B8672}" srcOrd="1" destOrd="0" parTransId="{FC82C050-7EF8-4F14-A295-82F0D552D152}" sibTransId="{72DD4EFD-3980-4870-B575-E118780DFA09}"/>
    <dgm:cxn modelId="{82786AD0-178E-4A3C-8C42-F1F96DAC19AF}" type="presOf" srcId="{B727D555-34B1-47AB-9611-D78BD2A984F0}" destId="{49F6136C-486B-45B5-A6D5-60538B85068F}" srcOrd="0" destOrd="0" presId="urn:diagrams.loki3.com/TabbedArc+Icon"/>
    <dgm:cxn modelId="{921E42D7-9012-4929-997D-17F92C4A79E6}" srcId="{A33CFBFF-3A41-4E1F-8194-F726626524DE}" destId="{B727D555-34B1-47AB-9611-D78BD2A984F0}" srcOrd="2" destOrd="0" parTransId="{9C3CCB45-9D8C-4733-9B5E-1D9967CB8F55}" sibTransId="{066AF218-867C-436F-B316-054EF824E770}"/>
    <dgm:cxn modelId="{F97976B9-EAC4-46FA-9A0F-C9A737103FCE}" type="presParOf" srcId="{33A07E4A-6BAA-4359-8860-0DB538E9EAAE}" destId="{A3B67B49-C5BF-4344-AF50-E175179E9E9A}" srcOrd="0" destOrd="0" presId="urn:diagrams.loki3.com/TabbedArc+Icon"/>
    <dgm:cxn modelId="{480CBE7E-A251-4D50-8913-1E1B0B93CF54}" type="presParOf" srcId="{33A07E4A-6BAA-4359-8860-0DB538E9EAAE}" destId="{0F5B6810-EEFC-4D69-BAE8-DC6E1811565C}" srcOrd="1" destOrd="0" presId="urn:diagrams.loki3.com/TabbedArc+Icon"/>
    <dgm:cxn modelId="{BC091A3C-B28D-415A-AC9B-DC8280B8F5C6}" type="presParOf" srcId="{33A07E4A-6BAA-4359-8860-0DB538E9EAAE}" destId="{49F6136C-486B-45B5-A6D5-60538B85068F}" srcOrd="2" destOrd="0" presId="urn:diagrams.loki3.com/TabbedArc+Icon"/>
  </dgm:cxnLst>
  <dgm:bg>
    <a:noFill/>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B67B49-C5BF-4344-AF50-E175179E9E9A}">
      <dsp:nvSpPr>
        <dsp:cNvPr id="0" name=""/>
        <dsp:cNvSpPr/>
      </dsp:nvSpPr>
      <dsp:spPr>
        <a:xfrm rot="19200000">
          <a:off x="-401836" y="1769019"/>
          <a:ext cx="3096979" cy="1960726"/>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5730" tIns="41910" rIns="125730" bIns="41910" numCol="1" spcCol="1270" anchor="ctr" anchorCtr="0">
          <a:noAutofit/>
        </a:bodyPr>
        <a:lstStyle/>
        <a:p>
          <a:pPr marL="0" lvl="0" indent="0" algn="ctr" defTabSz="1466850">
            <a:lnSpc>
              <a:spcPct val="90000"/>
            </a:lnSpc>
            <a:spcBef>
              <a:spcPct val="0"/>
            </a:spcBef>
            <a:spcAft>
              <a:spcPct val="35000"/>
            </a:spcAft>
            <a:buNone/>
          </a:pPr>
          <a:r>
            <a:rPr lang="ar-EG" sz="3300" b="1" kern="1200" dirty="0"/>
            <a:t>المحور</a:t>
          </a:r>
          <a:r>
            <a:rPr lang="ar-EG" sz="3300" b="1" i="0" kern="1200" baseline="0" dirty="0"/>
            <a:t>ة</a:t>
          </a:r>
          <a:r>
            <a:rPr lang="ar-EG" sz="3300" b="1" kern="1200" dirty="0"/>
            <a:t> الثاني</a:t>
          </a:r>
        </a:p>
        <a:p>
          <a:pPr marL="0" lvl="0" indent="0" algn="ctr" defTabSz="1466850">
            <a:lnSpc>
              <a:spcPct val="90000"/>
            </a:lnSpc>
            <a:spcBef>
              <a:spcPct val="0"/>
            </a:spcBef>
            <a:spcAft>
              <a:spcPct val="35000"/>
            </a:spcAft>
            <a:buNone/>
          </a:pPr>
          <a:r>
            <a:rPr lang="ar-EG" sz="3300" b="1" kern="1200" dirty="0"/>
            <a:t>المواجهة التشريعية للجرائم السيبرانية</a:t>
          </a:r>
          <a:endParaRPr lang="en-US" sz="3300" b="1" kern="1200" dirty="0"/>
        </a:p>
      </dsp:txBody>
      <dsp:txXfrm>
        <a:off x="-275359" y="1853537"/>
        <a:ext cx="2905549" cy="1865011"/>
      </dsp:txXfrm>
    </dsp:sp>
    <dsp:sp modelId="{0F5B6810-EEFC-4D69-BAE8-DC6E1811565C}">
      <dsp:nvSpPr>
        <dsp:cNvPr id="0" name=""/>
        <dsp:cNvSpPr/>
      </dsp:nvSpPr>
      <dsp:spPr>
        <a:xfrm>
          <a:off x="2677942" y="406875"/>
          <a:ext cx="2305260" cy="1498419"/>
        </a:xfrm>
        <a:prstGeom prst="round2Same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5730" tIns="41910" rIns="125730" bIns="41910" numCol="1" spcCol="1270" anchor="ctr" anchorCtr="0">
          <a:noAutofit/>
        </a:bodyPr>
        <a:lstStyle/>
        <a:p>
          <a:pPr marL="0" lvl="0" indent="0" algn="ctr" defTabSz="1466850">
            <a:lnSpc>
              <a:spcPct val="90000"/>
            </a:lnSpc>
            <a:spcBef>
              <a:spcPct val="0"/>
            </a:spcBef>
            <a:spcAft>
              <a:spcPct val="35000"/>
            </a:spcAft>
            <a:buNone/>
          </a:pPr>
          <a:r>
            <a:rPr lang="ar-EG" sz="3300" b="1" i="0" kern="1200" baseline="0"/>
            <a:t>محاور المحاضرة</a:t>
          </a:r>
          <a:endParaRPr lang="en-US" sz="3300" b="1" kern="1200"/>
        </a:p>
      </dsp:txBody>
      <dsp:txXfrm>
        <a:off x="2751089" y="480022"/>
        <a:ext cx="2158966" cy="1425272"/>
      </dsp:txXfrm>
    </dsp:sp>
    <dsp:sp modelId="{49F6136C-486B-45B5-A6D5-60538B85068F}">
      <dsp:nvSpPr>
        <dsp:cNvPr id="0" name=""/>
        <dsp:cNvSpPr/>
      </dsp:nvSpPr>
      <dsp:spPr>
        <a:xfrm rot="2400000">
          <a:off x="5095705" y="1791658"/>
          <a:ext cx="3129736" cy="1790626"/>
        </a:xfrm>
        <a:prstGeom prst="round2Same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5730" tIns="41910" rIns="125730" bIns="41910" numCol="1" spcCol="1270" anchor="ctr" anchorCtr="0">
          <a:noAutofit/>
        </a:bodyPr>
        <a:lstStyle/>
        <a:p>
          <a:pPr marL="0" lvl="0" indent="0" algn="ctr" defTabSz="1466850">
            <a:lnSpc>
              <a:spcPct val="90000"/>
            </a:lnSpc>
            <a:spcBef>
              <a:spcPct val="0"/>
            </a:spcBef>
            <a:spcAft>
              <a:spcPct val="35000"/>
            </a:spcAft>
            <a:buNone/>
          </a:pPr>
          <a:r>
            <a:rPr lang="ar-EG" sz="3300" b="1" kern="1200" dirty="0"/>
            <a:t>المحور الأول</a:t>
          </a:r>
        </a:p>
        <a:p>
          <a:pPr marL="0" lvl="0" indent="0" algn="ctr" defTabSz="1466850">
            <a:lnSpc>
              <a:spcPct val="90000"/>
            </a:lnSpc>
            <a:spcBef>
              <a:spcPct val="0"/>
            </a:spcBef>
            <a:spcAft>
              <a:spcPct val="35000"/>
            </a:spcAft>
            <a:buNone/>
          </a:pPr>
          <a:r>
            <a:rPr lang="ar-EG" sz="3300" b="1" kern="1200" dirty="0"/>
            <a:t>المواجهة الجنائية للجرائم السيبرانية</a:t>
          </a:r>
          <a:endParaRPr lang="en-US" sz="3300" b="1" kern="1200" dirty="0"/>
        </a:p>
      </dsp:txBody>
      <dsp:txXfrm>
        <a:off x="5155023" y="1868844"/>
        <a:ext cx="2954914" cy="1703215"/>
      </dsp:txXfrm>
    </dsp:sp>
  </dsp:spTree>
</dsp:drawing>
</file>

<file path=ppt/diagrams/layout1.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D1BEF94-FF47-4BBE-AB6F-925B632FD91D}" type="datetimeFigureOut">
              <a:rPr lang="en-US" smtClean="0"/>
              <a:t>8/11/2023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963D95-F520-45C2-A369-4A8C85E8A383}" type="slidenum">
              <a:rPr lang="en-US" smtClean="0"/>
              <a:t>‹#›</a:t>
            </a:fld>
            <a:endParaRPr lang="en-US"/>
          </a:p>
        </p:txBody>
      </p:sp>
    </p:spTree>
    <p:extLst>
      <p:ext uri="{BB962C8B-B14F-4D97-AF65-F5344CB8AC3E}">
        <p14:creationId xmlns:p14="http://schemas.microsoft.com/office/powerpoint/2010/main" val="17607189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5821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993943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913423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330859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494015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65149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474054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156680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634201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813941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562564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287083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594069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4119159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8496812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718419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9660405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08002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6810357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6328089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6716633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3104509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6347832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6827564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928807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7588920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9688206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002475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4550663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28013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8050116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473476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1970769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8390680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7676179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2423222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9139736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9692603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4355450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2110285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2437238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5697646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0425270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3536048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497536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8/11/2023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43381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8/11/2023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056228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8/11/2023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606469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8/11/2023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944588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8/11/2023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991782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8/11/2023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546227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8/11/2023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455153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8/11/2023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72877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8/11/2023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572803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8/11/2023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235292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8/11/2023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328851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33580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8/11/2023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465393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8/11/2023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970261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8/11/2023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446299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8/11/2023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0410532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8/11/2023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6150766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8/11/2023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2028666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8/11/2023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7183104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8/11/2023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652997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8/11/2023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1089823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8/11/2023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3047773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8/11/2023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0649123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77149750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73240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7577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46449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073920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3225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92122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slideLayout" Target="../slideLayouts/slideLayout3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20" Type="http://schemas.openxmlformats.org/officeDocument/2006/relationships/image" Target="../media/image1.jp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theme" Target="../theme/theme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8/11/2023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01744584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8/11/2023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493995508"/>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 id="2147483704" r:id="rId15"/>
    <p:sldLayoutId id="2147483705" r:id="rId16"/>
    <p:sldLayoutId id="2147483706" r:id="rId17"/>
    <p:sldLayoutId id="214748370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7" Type="http://schemas.openxmlformats.org/officeDocument/2006/relationships/image" Target="../media/image6.jpeg"/><Relationship Id="rId2" Type="http://schemas.openxmlformats.org/officeDocument/2006/relationships/slideLayout" Target="../slideLayouts/slideLayout13.xml"/><Relationship Id="rId1" Type="http://schemas.openxmlformats.org/officeDocument/2006/relationships/tags" Target="../tags/tag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image" Target="../media/image6.jpeg"/><Relationship Id="rId2" Type="http://schemas.openxmlformats.org/officeDocument/2006/relationships/slideLayout" Target="../slideLayouts/slideLayout13.xml"/><Relationship Id="rId1" Type="http://schemas.openxmlformats.org/officeDocument/2006/relationships/tags" Target="../tags/tag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8" Type="http://schemas.openxmlformats.org/officeDocument/2006/relationships/diagramData" Target="../diagrams/data1.xml"/><Relationship Id="rId3" Type="http://schemas.openxmlformats.org/officeDocument/2006/relationships/notesSlide" Target="../notesSlides/notesSlide4.xml"/><Relationship Id="rId7" Type="http://schemas.openxmlformats.org/officeDocument/2006/relationships/image" Target="../media/image6.jpeg"/><Relationship Id="rId12" Type="http://schemas.microsoft.com/office/2007/relationships/diagramDrawing" Target="../diagrams/drawing1.xml"/><Relationship Id="rId2" Type="http://schemas.openxmlformats.org/officeDocument/2006/relationships/slideLayout" Target="../slideLayouts/slideLayout13.xml"/><Relationship Id="rId1" Type="http://schemas.openxmlformats.org/officeDocument/2006/relationships/tags" Target="../tags/tag3.xml"/><Relationship Id="rId6" Type="http://schemas.openxmlformats.org/officeDocument/2006/relationships/image" Target="../media/image5.svg"/><Relationship Id="rId11" Type="http://schemas.openxmlformats.org/officeDocument/2006/relationships/diagramColors" Target="../diagrams/colors1.xml"/><Relationship Id="rId5" Type="http://schemas.openxmlformats.org/officeDocument/2006/relationships/image" Target="../media/image4.png"/><Relationship Id="rId10" Type="http://schemas.openxmlformats.org/officeDocument/2006/relationships/diagramQuickStyle" Target="../diagrams/quickStyle1.xml"/><Relationship Id="rId4" Type="http://schemas.openxmlformats.org/officeDocument/2006/relationships/image" Target="../media/image3.png"/><Relationship Id="rId9"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7" Type="http://schemas.openxmlformats.org/officeDocument/2006/relationships/image" Target="../media/image6.jpeg"/><Relationship Id="rId2" Type="http://schemas.openxmlformats.org/officeDocument/2006/relationships/slideLayout" Target="../slideLayouts/slideLayout13.xml"/><Relationship Id="rId1" Type="http://schemas.openxmlformats.org/officeDocument/2006/relationships/tags" Target="../tags/tag4.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7" Type="http://schemas.openxmlformats.org/officeDocument/2006/relationships/image" Target="../media/image6.jpeg"/><Relationship Id="rId2" Type="http://schemas.openxmlformats.org/officeDocument/2006/relationships/slideLayout" Target="../slideLayouts/slideLayout13.xml"/><Relationship Id="rId1" Type="http://schemas.openxmlformats.org/officeDocument/2006/relationships/tags" Target="../tags/tag5.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7" Type="http://schemas.openxmlformats.org/officeDocument/2006/relationships/image" Target="../media/image7.jpeg"/><Relationship Id="rId2" Type="http://schemas.openxmlformats.org/officeDocument/2006/relationships/slideLayout" Target="../slideLayouts/slideLayout13.xml"/><Relationship Id="rId1" Type="http://schemas.openxmlformats.org/officeDocument/2006/relationships/tags" Target="../tags/tag6.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image" Target="../media/image5.sv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7" Type="http://schemas.openxmlformats.org/officeDocument/2006/relationships/image" Target="../media/image8.jpeg"/><Relationship Id="rId2" Type="http://schemas.openxmlformats.org/officeDocument/2006/relationships/slideLayout" Target="../slideLayouts/slideLayout1.xml"/><Relationship Id="rId1" Type="http://schemas.openxmlformats.org/officeDocument/2006/relationships/tags" Target="../tags/tag7.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7" Type="http://schemas.openxmlformats.org/officeDocument/2006/relationships/image" Target="../media/image6.jpeg"/><Relationship Id="rId2" Type="http://schemas.openxmlformats.org/officeDocument/2006/relationships/slideLayout" Target="../slideLayouts/slideLayout1.xml"/><Relationship Id="rId1" Type="http://schemas.openxmlformats.org/officeDocument/2006/relationships/tags" Target="../tags/tag8.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7" Type="http://schemas.openxmlformats.org/officeDocument/2006/relationships/image" Target="../media/image8.jpeg"/><Relationship Id="rId2" Type="http://schemas.openxmlformats.org/officeDocument/2006/relationships/slideLayout" Target="../slideLayouts/slideLayout1.xml"/><Relationship Id="rId1" Type="http://schemas.openxmlformats.org/officeDocument/2006/relationships/tags" Target="../tags/tag9.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7" Type="http://schemas.openxmlformats.org/officeDocument/2006/relationships/image" Target="../media/image8.jpeg"/><Relationship Id="rId2" Type="http://schemas.openxmlformats.org/officeDocument/2006/relationships/slideLayout" Target="../slideLayouts/slideLayout1.xml"/><Relationship Id="rId1" Type="http://schemas.openxmlformats.org/officeDocument/2006/relationships/tags" Target="../tags/tag10.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7" Type="http://schemas.openxmlformats.org/officeDocument/2006/relationships/image" Target="../media/image8.jpeg"/><Relationship Id="rId2" Type="http://schemas.openxmlformats.org/officeDocument/2006/relationships/slideLayout" Target="../slideLayouts/slideLayout1.xml"/><Relationship Id="rId1" Type="http://schemas.openxmlformats.org/officeDocument/2006/relationships/tags" Target="../tags/tag1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7" Type="http://schemas.openxmlformats.org/officeDocument/2006/relationships/image" Target="../media/image8.jpeg"/><Relationship Id="rId2" Type="http://schemas.openxmlformats.org/officeDocument/2006/relationships/slideLayout" Target="../slideLayouts/slideLayout1.xml"/><Relationship Id="rId1" Type="http://schemas.openxmlformats.org/officeDocument/2006/relationships/tags" Target="../tags/tag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7" Type="http://schemas.openxmlformats.org/officeDocument/2006/relationships/image" Target="../media/image9.png"/><Relationship Id="rId2" Type="http://schemas.openxmlformats.org/officeDocument/2006/relationships/slideLayout" Target="../slideLayouts/slideLayout1.xml"/><Relationship Id="rId1" Type="http://schemas.openxmlformats.org/officeDocument/2006/relationships/tags" Target="../tags/tag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7" Type="http://schemas.openxmlformats.org/officeDocument/2006/relationships/image" Target="../media/image10.png"/><Relationship Id="rId2" Type="http://schemas.openxmlformats.org/officeDocument/2006/relationships/slideLayout" Target="../slideLayouts/slideLayout1.xml"/><Relationship Id="rId1" Type="http://schemas.openxmlformats.org/officeDocument/2006/relationships/tags" Target="../tags/tag14.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7" Type="http://schemas.openxmlformats.org/officeDocument/2006/relationships/image" Target="../media/image11.png"/><Relationship Id="rId2" Type="http://schemas.openxmlformats.org/officeDocument/2006/relationships/slideLayout" Target="../slideLayouts/slideLayout1.xml"/><Relationship Id="rId1" Type="http://schemas.openxmlformats.org/officeDocument/2006/relationships/tags" Target="../tags/tag15.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7" Type="http://schemas.openxmlformats.org/officeDocument/2006/relationships/image" Target="../media/image12.png"/><Relationship Id="rId2" Type="http://schemas.openxmlformats.org/officeDocument/2006/relationships/slideLayout" Target="../slideLayouts/slideLayout1.xml"/><Relationship Id="rId1" Type="http://schemas.openxmlformats.org/officeDocument/2006/relationships/tags" Target="../tags/tag16.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7" Type="http://schemas.openxmlformats.org/officeDocument/2006/relationships/image" Target="../media/image8.jpeg"/><Relationship Id="rId2" Type="http://schemas.openxmlformats.org/officeDocument/2006/relationships/slideLayout" Target="../slideLayouts/slideLayout1.xml"/><Relationship Id="rId1" Type="http://schemas.openxmlformats.org/officeDocument/2006/relationships/tags" Target="../tags/tag17.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7" Type="http://schemas.openxmlformats.org/officeDocument/2006/relationships/image" Target="../media/image8.jpeg"/><Relationship Id="rId2" Type="http://schemas.openxmlformats.org/officeDocument/2006/relationships/slideLayout" Target="../slideLayouts/slideLayout1.xml"/><Relationship Id="rId1" Type="http://schemas.openxmlformats.org/officeDocument/2006/relationships/tags" Target="../tags/tag18.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7" Type="http://schemas.openxmlformats.org/officeDocument/2006/relationships/image" Target="../media/image13.png"/><Relationship Id="rId2" Type="http://schemas.openxmlformats.org/officeDocument/2006/relationships/slideLayout" Target="../slideLayouts/slideLayout1.xml"/><Relationship Id="rId1" Type="http://schemas.openxmlformats.org/officeDocument/2006/relationships/tags" Target="../tags/tag19.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7" Type="http://schemas.openxmlformats.org/officeDocument/2006/relationships/image" Target="../media/image14.png"/><Relationship Id="rId2" Type="http://schemas.openxmlformats.org/officeDocument/2006/relationships/slideLayout" Target="../slideLayouts/slideLayout1.xml"/><Relationship Id="rId1" Type="http://schemas.openxmlformats.org/officeDocument/2006/relationships/tags" Target="../tags/tag20.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7" Type="http://schemas.openxmlformats.org/officeDocument/2006/relationships/image" Target="../media/image8.jpeg"/><Relationship Id="rId2" Type="http://schemas.openxmlformats.org/officeDocument/2006/relationships/slideLayout" Target="../slideLayouts/slideLayout1.xml"/><Relationship Id="rId1" Type="http://schemas.openxmlformats.org/officeDocument/2006/relationships/tags" Target="../tags/tag2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7" Type="http://schemas.openxmlformats.org/officeDocument/2006/relationships/image" Target="../media/image8.jpeg"/><Relationship Id="rId2" Type="http://schemas.openxmlformats.org/officeDocument/2006/relationships/slideLayout" Target="../slideLayouts/slideLayout1.xml"/><Relationship Id="rId1" Type="http://schemas.openxmlformats.org/officeDocument/2006/relationships/tags" Target="../tags/tag2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7" Type="http://schemas.openxmlformats.org/officeDocument/2006/relationships/image" Target="../media/image8.jpeg"/><Relationship Id="rId2" Type="http://schemas.openxmlformats.org/officeDocument/2006/relationships/slideLayout" Target="../slideLayouts/slideLayout1.xml"/><Relationship Id="rId1" Type="http://schemas.openxmlformats.org/officeDocument/2006/relationships/tags" Target="../tags/tag2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7" Type="http://schemas.openxmlformats.org/officeDocument/2006/relationships/image" Target="../media/image8.jpeg"/><Relationship Id="rId2" Type="http://schemas.openxmlformats.org/officeDocument/2006/relationships/slideLayout" Target="../slideLayouts/slideLayout1.xml"/><Relationship Id="rId1" Type="http://schemas.openxmlformats.org/officeDocument/2006/relationships/tags" Target="../tags/tag24.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7" Type="http://schemas.openxmlformats.org/officeDocument/2006/relationships/image" Target="../media/image8.jpeg"/><Relationship Id="rId2" Type="http://schemas.openxmlformats.org/officeDocument/2006/relationships/slideLayout" Target="../slideLayouts/slideLayout1.xml"/><Relationship Id="rId1" Type="http://schemas.openxmlformats.org/officeDocument/2006/relationships/tags" Target="../tags/tag25.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7" Type="http://schemas.openxmlformats.org/officeDocument/2006/relationships/image" Target="../media/image8.jpeg"/><Relationship Id="rId2" Type="http://schemas.openxmlformats.org/officeDocument/2006/relationships/slideLayout" Target="../slideLayouts/slideLayout1.xml"/><Relationship Id="rId1" Type="http://schemas.openxmlformats.org/officeDocument/2006/relationships/tags" Target="../tags/tag26.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7" Type="http://schemas.openxmlformats.org/officeDocument/2006/relationships/image" Target="../media/image8.jpeg"/><Relationship Id="rId2" Type="http://schemas.openxmlformats.org/officeDocument/2006/relationships/slideLayout" Target="../slideLayouts/slideLayout1.xml"/><Relationship Id="rId1" Type="http://schemas.openxmlformats.org/officeDocument/2006/relationships/tags" Target="../tags/tag27.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7" Type="http://schemas.openxmlformats.org/officeDocument/2006/relationships/image" Target="../media/image15.jpeg"/><Relationship Id="rId2" Type="http://schemas.openxmlformats.org/officeDocument/2006/relationships/slideLayout" Target="../slideLayouts/slideLayout1.xml"/><Relationship Id="rId1" Type="http://schemas.openxmlformats.org/officeDocument/2006/relationships/tags" Target="../tags/tag28.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7" Type="http://schemas.openxmlformats.org/officeDocument/2006/relationships/image" Target="../media/image15.jpeg"/><Relationship Id="rId2" Type="http://schemas.openxmlformats.org/officeDocument/2006/relationships/slideLayout" Target="../slideLayouts/slideLayout1.xml"/><Relationship Id="rId1" Type="http://schemas.openxmlformats.org/officeDocument/2006/relationships/tags" Target="../tags/tag29.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7" Type="http://schemas.openxmlformats.org/officeDocument/2006/relationships/image" Target="../media/image15.jpeg"/><Relationship Id="rId2" Type="http://schemas.openxmlformats.org/officeDocument/2006/relationships/slideLayout" Target="../slideLayouts/slideLayout1.xml"/><Relationship Id="rId1" Type="http://schemas.openxmlformats.org/officeDocument/2006/relationships/tags" Target="../tags/tag30.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7" Type="http://schemas.openxmlformats.org/officeDocument/2006/relationships/image" Target="../media/image16.jpeg"/><Relationship Id="rId2" Type="http://schemas.openxmlformats.org/officeDocument/2006/relationships/slideLayout" Target="../slideLayouts/slideLayout1.xml"/><Relationship Id="rId1" Type="http://schemas.openxmlformats.org/officeDocument/2006/relationships/tags" Target="../tags/tag3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7" Type="http://schemas.openxmlformats.org/officeDocument/2006/relationships/image" Target="../media/image17.jpeg"/><Relationship Id="rId2" Type="http://schemas.openxmlformats.org/officeDocument/2006/relationships/slideLayout" Target="../slideLayouts/slideLayout1.xml"/><Relationship Id="rId1" Type="http://schemas.openxmlformats.org/officeDocument/2006/relationships/tags" Target="../tags/tag3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7" Type="http://schemas.openxmlformats.org/officeDocument/2006/relationships/image" Target="../media/image18.png"/><Relationship Id="rId2" Type="http://schemas.openxmlformats.org/officeDocument/2006/relationships/slideLayout" Target="../slideLayouts/slideLayout1.xml"/><Relationship Id="rId1" Type="http://schemas.openxmlformats.org/officeDocument/2006/relationships/tags" Target="../tags/tag3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7" Type="http://schemas.openxmlformats.org/officeDocument/2006/relationships/image" Target="../media/image18.png"/><Relationship Id="rId2" Type="http://schemas.openxmlformats.org/officeDocument/2006/relationships/slideLayout" Target="../slideLayouts/slideLayout1.xml"/><Relationship Id="rId1" Type="http://schemas.openxmlformats.org/officeDocument/2006/relationships/tags" Target="../tags/tag34.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7.xml"/><Relationship Id="rId7" Type="http://schemas.openxmlformats.org/officeDocument/2006/relationships/image" Target="../media/image15.jpeg"/><Relationship Id="rId2" Type="http://schemas.openxmlformats.org/officeDocument/2006/relationships/slideLayout" Target="../slideLayouts/slideLayout1.xml"/><Relationship Id="rId1" Type="http://schemas.openxmlformats.org/officeDocument/2006/relationships/tags" Target="../tags/tag35.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8.xml"/><Relationship Id="rId7" Type="http://schemas.openxmlformats.org/officeDocument/2006/relationships/image" Target="../media/image17.jpeg"/><Relationship Id="rId2" Type="http://schemas.openxmlformats.org/officeDocument/2006/relationships/slideLayout" Target="../slideLayouts/slideLayout1.xml"/><Relationship Id="rId1" Type="http://schemas.openxmlformats.org/officeDocument/2006/relationships/tags" Target="../tags/tag36.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9.xml"/><Relationship Id="rId7" Type="http://schemas.openxmlformats.org/officeDocument/2006/relationships/image" Target="../media/image17.jpeg"/><Relationship Id="rId2" Type="http://schemas.openxmlformats.org/officeDocument/2006/relationships/slideLayout" Target="../slideLayouts/slideLayout1.xml"/><Relationship Id="rId1" Type="http://schemas.openxmlformats.org/officeDocument/2006/relationships/tags" Target="../tags/tag37.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40.xml"/><Relationship Id="rId7" Type="http://schemas.openxmlformats.org/officeDocument/2006/relationships/image" Target="../media/image15.jpeg"/><Relationship Id="rId2" Type="http://schemas.openxmlformats.org/officeDocument/2006/relationships/slideLayout" Target="../slideLayouts/slideLayout1.xml"/><Relationship Id="rId1" Type="http://schemas.openxmlformats.org/officeDocument/2006/relationships/tags" Target="../tags/tag38.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1.xml"/><Relationship Id="rId7" Type="http://schemas.openxmlformats.org/officeDocument/2006/relationships/image" Target="../media/image15.jpeg"/><Relationship Id="rId2" Type="http://schemas.openxmlformats.org/officeDocument/2006/relationships/slideLayout" Target="../slideLayouts/slideLayout1.xml"/><Relationship Id="rId1" Type="http://schemas.openxmlformats.org/officeDocument/2006/relationships/tags" Target="../tags/tag39.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notesSlide" Target="../notesSlides/notesSlide42.xml"/><Relationship Id="rId7"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40.xml"/><Relationship Id="rId6" Type="http://schemas.openxmlformats.org/officeDocument/2006/relationships/image" Target="../media/image20.svg"/><Relationship Id="rId5" Type="http://schemas.openxmlformats.org/officeDocument/2006/relationships/image" Target="../media/image19.png"/><Relationship Id="rId4" Type="http://schemas.openxmlformats.org/officeDocument/2006/relationships/image" Target="../media/image3.png"/><Relationship Id="rId9" Type="http://schemas.openxmlformats.org/officeDocument/2006/relationships/image" Target="../media/image21.jpeg"/></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3.xml"/><Relationship Id="rId1" Type="http://schemas.openxmlformats.org/officeDocument/2006/relationships/slideLayout" Target="../slideLayouts/slideLayout1.xml"/><Relationship Id="rId5" Type="http://schemas.openxmlformats.org/officeDocument/2006/relationships/image" Target="../media/image5.svg"/><Relationship Id="rId4" Type="http://schemas.openxmlformats.org/officeDocument/2006/relationships/image" Target="../media/image4.png"/></Relationships>
</file>

<file path=ppt/slides/_rels/slide4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4.xml"/><Relationship Id="rId1" Type="http://schemas.openxmlformats.org/officeDocument/2006/relationships/slideLayout" Target="../slideLayouts/slideLayout1.xml"/><Relationship Id="rId5" Type="http://schemas.openxmlformats.org/officeDocument/2006/relationships/image" Target="../media/image5.svg"/><Relationship Id="rId4" Type="http://schemas.openxmlformats.org/officeDocument/2006/relationships/image" Target="../media/image4.png"/></Relationships>
</file>

<file path=ppt/slides/_rels/slide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5.xml"/><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hyperlink" Target="https://jdl.journals.ekb.eg/" TargetMode="External"/></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46.xml"/><Relationship Id="rId7" Type="http://schemas.openxmlformats.org/officeDocument/2006/relationships/image" Target="../media/image21.jpeg"/><Relationship Id="rId2" Type="http://schemas.openxmlformats.org/officeDocument/2006/relationships/slideLayout" Target="../slideLayouts/slideLayout13.xml"/><Relationship Id="rId1" Type="http://schemas.openxmlformats.org/officeDocument/2006/relationships/tags" Target="../tags/tag4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4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29.xml"/><Relationship Id="rId6" Type="http://schemas.openxmlformats.org/officeDocument/2006/relationships/image" Target="../media/image26.svg"/><Relationship Id="rId5" Type="http://schemas.openxmlformats.org/officeDocument/2006/relationships/image" Target="../media/image25.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6600686" y="3814575"/>
            <a:ext cx="4886463"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ajawal Medium" panose="00000600000000000000" pitchFamily="2" charset="-78"/>
                <a:ea typeface="+mn-ea"/>
                <a:cs typeface="Tajawal Medium" panose="00000600000000000000" pitchFamily="2" charset="-78"/>
              </a:rPr>
              <a:t>إعداد الدكتورة : أسماء رويعي</a:t>
            </a:r>
            <a:endParaRPr kumimoji="0" lang="en-US" sz="3600" b="0" i="0" u="none" strike="noStrike" kern="1200" cap="none" spc="0" normalizeH="0" baseline="0" noProof="0" dirty="0">
              <a:ln>
                <a:noFill/>
              </a:ln>
              <a:solidFill>
                <a:srgbClr val="FF0000"/>
              </a:solidFill>
              <a:effectLst/>
              <a:uLnTx/>
              <a:uFillTx/>
              <a:latin typeface="Tajawal Medium" panose="00000600000000000000" pitchFamily="2" charset="-78"/>
              <a:ea typeface="+mn-ea"/>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8056"/>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6550866" y="2424037"/>
            <a:ext cx="4488729" cy="193899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EG" sz="4400" b="1" dirty="0">
                <a:solidFill>
                  <a:srgbClr val="8E5A6D"/>
                </a:solidFill>
                <a:latin typeface="Tajawal Medium" panose="00000600000000000000" pitchFamily="2" charset="-78"/>
                <a:cs typeface="Tajawal Medium" panose="00000600000000000000" pitchFamily="2" charset="-78"/>
              </a:rPr>
              <a:t>مقرر الجرائم السيبرانية</a:t>
            </a:r>
            <a:endParaRPr lang="en-US" sz="4400" b="1" dirty="0">
              <a:solidFill>
                <a:srgbClr val="8E5A6D"/>
              </a:solidFill>
              <a:latin typeface="Tajawal Medium" panose="00000600000000000000" pitchFamily="2" charset="-78"/>
              <a:cs typeface="Tajawal Medium" panose="00000600000000000000" pitchFamily="2" charset="-78"/>
            </a:endParaRPr>
          </a:p>
          <a:p>
            <a:pPr lvl="0" algn="ctr">
              <a:defRPr/>
            </a:pPr>
            <a:r>
              <a:rPr lang="en-US" sz="3200" b="1" dirty="0">
                <a:solidFill>
                  <a:srgbClr val="333333"/>
                </a:solidFill>
                <a:latin typeface="Sakkal Majalla" panose="02000000000000000000" pitchFamily="2" charset="-78"/>
                <a:ea typeface="Times New Roman" panose="02020603050405020304" pitchFamily="18" charset="0"/>
              </a:rPr>
              <a:t>LAW 616</a:t>
            </a:r>
            <a:endParaRPr lang="en-US" sz="3200" b="1" dirty="0">
              <a:solidFill>
                <a:srgbClr val="8E5A6D"/>
              </a:solidFill>
              <a:latin typeface="Tajawal Medium" panose="00000600000000000000" pitchFamily="2" charset="-78"/>
              <a:cs typeface="Tajawal Medium" panose="00000600000000000000"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400" b="1" i="0" u="none" strike="noStrike" kern="1200" cap="none" spc="0" normalizeH="0" baseline="0" noProof="0" dirty="0">
              <a:ln>
                <a:noFill/>
              </a:ln>
              <a:solidFill>
                <a:srgbClr val="8E5A6D"/>
              </a:solidFill>
              <a:effectLst/>
              <a:uLnTx/>
              <a:uFillTx/>
              <a:latin typeface="Tajawal Medium" panose="00000600000000000000" pitchFamily="2" charset="-78"/>
              <a:ea typeface="+mn-ea"/>
              <a:cs typeface="Tajawal Medium" panose="00000600000000000000"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394850" y="515610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800" b="1" dirty="0">
                <a:solidFill>
                  <a:srgbClr val="2D3956"/>
                </a:solidFill>
                <a:latin typeface="Tajawal Medium" panose="00000600000000000000" pitchFamily="2" charset="-78"/>
                <a:cs typeface="Tajawal Medium" panose="00000600000000000000" pitchFamily="2" charset="-78"/>
              </a:rPr>
              <a:t>المحاضرة التاسعة</a:t>
            </a:r>
            <a:endParaRPr kumimoji="0" lang="en-US" sz="28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1594121" y="4393570"/>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Right Triangle 28">
            <a:extLst>
              <a:ext uri="{FF2B5EF4-FFF2-40B4-BE49-F238E27FC236}">
                <a16:creationId xmlns:a16="http://schemas.microsoft.com/office/drawing/2014/main" id="{BB8EAA74-C5DA-C10D-66E7-603034FB0A86}"/>
              </a:ext>
            </a:extLst>
          </p:cNvPr>
          <p:cNvSpPr/>
          <p:nvPr/>
        </p:nvSpPr>
        <p:spPr>
          <a:xfrm>
            <a:off x="-41603" y="1784612"/>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5B63D937-B95F-4A78-B654-89753A3238A5}"/>
              </a:ext>
            </a:extLst>
          </p:cNvPr>
          <p:cNvSpPr txBox="1"/>
          <p:nvPr/>
        </p:nvSpPr>
        <p:spPr>
          <a:xfrm>
            <a:off x="5065059" y="5922434"/>
            <a:ext cx="7126941" cy="523220"/>
          </a:xfrm>
          <a:prstGeom prst="rect">
            <a:avLst/>
          </a:prstGeom>
          <a:noFill/>
        </p:spPr>
        <p:txBody>
          <a:bodyPr wrap="square" rtlCol="0">
            <a:spAutoFit/>
          </a:bodyPr>
          <a:lstStyle/>
          <a:p>
            <a:pPr algn="ctr"/>
            <a:r>
              <a:rPr lang="ar-EG" sz="2800" b="1" dirty="0">
                <a:ea typeface="Calibri" panose="020F0502020204030204" pitchFamily="34" charset="0"/>
                <a:cs typeface="Calibri" panose="020F0502020204030204" pitchFamily="34" charset="0"/>
              </a:rPr>
              <a:t>المواجهة الجنائية والتشريعية للجرائم السيبرانية</a:t>
            </a:r>
            <a:r>
              <a:rPr lang="ar-EG" sz="2800" b="1" dirty="0"/>
              <a:t> </a:t>
            </a:r>
            <a:endParaRPr lang="en-US" sz="2800" b="1" dirty="0"/>
          </a:p>
        </p:txBody>
      </p:sp>
    </p:spTree>
    <p:extLst>
      <p:ext uri="{BB962C8B-B14F-4D97-AF65-F5344CB8AC3E}">
        <p14:creationId xmlns:p14="http://schemas.microsoft.com/office/powerpoint/2010/main" val="38429256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14284"/>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1026" name="Picture 2" descr="إجراءات التحقيق وجمع الأدلة في الجرائم الإلكترونية">
            <a:extLst>
              <a:ext uri="{FF2B5EF4-FFF2-40B4-BE49-F238E27FC236}">
                <a16:creationId xmlns:a16="http://schemas.microsoft.com/office/drawing/2014/main" id="{40BB1A7A-A0CE-46D3-9AD6-8110283D2BF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32442" y="1428065"/>
            <a:ext cx="9029253" cy="403144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3809105" y="3469700"/>
            <a:ext cx="5319655" cy="1759044"/>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مقدمة عامة</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chemeClr val="tx1"/>
                </a:solidFill>
                <a:effectLst/>
                <a:uLnTx/>
                <a:uFillTx/>
                <a:latin typeface="Times New Roman" panose="02020603050405020304" pitchFamily="18" charset="0"/>
                <a:ea typeface="Calibri" panose="020F0502020204030204" pitchFamily="34" charset="0"/>
                <a:cs typeface="Calibri" panose="020F0502020204030204" pitchFamily="34" charset="0"/>
              </a:rPr>
              <a:t>ربط المحاضرات السابقة</a:t>
            </a:r>
            <a:r>
              <a:rPr lang="ar-EG" sz="3200" b="1" dirty="0">
                <a:solidFill>
                  <a:schemeClr val="tx1"/>
                </a:solidFill>
                <a:latin typeface="Times New Roman" panose="02020603050405020304" pitchFamily="18" charset="0"/>
                <a:ea typeface="Calibri" panose="020F0502020204030204" pitchFamily="34" charset="0"/>
                <a:cs typeface="Calibri" panose="020F0502020204030204" pitchFamily="34" charset="0"/>
              </a:rPr>
              <a:t> بالمحاضرة الحالية</a:t>
            </a:r>
            <a:endParaRPr kumimoji="0" lang="ar-EG" sz="3200" b="1" i="0" u="none" strike="noStrike" kern="1200" cap="none" spc="0" normalizeH="0" baseline="0" noProof="0" dirty="0">
              <a:ln>
                <a:noFill/>
              </a:ln>
              <a:solidFill>
                <a:schemeClr val="tx1"/>
              </a:solidFill>
              <a:effectLst/>
              <a:uLnTx/>
              <a:uFillTx/>
              <a:latin typeface="Calibri"/>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Tree>
    <p:custDataLst>
      <p:tags r:id="rId1"/>
    </p:custDataLst>
    <p:extLst>
      <p:ext uri="{BB962C8B-B14F-4D97-AF65-F5344CB8AC3E}">
        <p14:creationId xmlns:p14="http://schemas.microsoft.com/office/powerpoint/2010/main" val="30478340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14284"/>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1026" name="Picture 2" descr="إجراءات التحقيق وجمع الأدلة في الجرائم الإلكترونية">
            <a:extLst>
              <a:ext uri="{FF2B5EF4-FFF2-40B4-BE49-F238E27FC236}">
                <a16:creationId xmlns:a16="http://schemas.microsoft.com/office/drawing/2014/main" id="{40BB1A7A-A0CE-46D3-9AD6-8110283D2BF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32442" y="1428065"/>
            <a:ext cx="9029253" cy="403144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5907742" y="2071206"/>
            <a:ext cx="4619513" cy="1165053"/>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تمهيد وتقسيم</a:t>
            </a:r>
            <a:endParaRPr kumimoji="0" lang="ar-EG" sz="3200" b="1" i="0" u="none" strike="noStrike" kern="1200" cap="none" spc="0" normalizeH="0" baseline="0" noProof="0" dirty="0">
              <a:ln>
                <a:noFill/>
              </a:ln>
              <a:solidFill>
                <a:schemeClr val="tx1"/>
              </a:solidFill>
              <a:effectLst/>
              <a:uLnTx/>
              <a:uFillTx/>
              <a:latin typeface="Calibri"/>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Tree>
    <p:custDataLst>
      <p:tags r:id="rId1"/>
    </p:custDataLst>
    <p:extLst>
      <p:ext uri="{BB962C8B-B14F-4D97-AF65-F5344CB8AC3E}">
        <p14:creationId xmlns:p14="http://schemas.microsoft.com/office/powerpoint/2010/main" val="1235491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2850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US" kern="0" dirty="0">
              <a:solidFill>
                <a:sysClr val="windowText" lastClr="000000"/>
              </a:solidFill>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8" name="Picture 2" descr="إجراءات التحقيق وجمع الأدلة في الجرائم الإلكترونية">
            <a:extLst>
              <a:ext uri="{FF2B5EF4-FFF2-40B4-BE49-F238E27FC236}">
                <a16:creationId xmlns:a16="http://schemas.microsoft.com/office/drawing/2014/main" id="{27876125-0FDF-4CE3-ADBA-3D1CC451CC9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32442" y="1428065"/>
            <a:ext cx="9029253" cy="403144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graphicFrame>
        <p:nvGraphicFramePr>
          <p:cNvPr id="7" name="Diagram 6">
            <a:extLst>
              <a:ext uri="{FF2B5EF4-FFF2-40B4-BE49-F238E27FC236}">
                <a16:creationId xmlns:a16="http://schemas.microsoft.com/office/drawing/2014/main" id="{8C13E9ED-0A5C-40DE-A7A1-56BB9FE4479F}"/>
              </a:ext>
            </a:extLst>
          </p:cNvPr>
          <p:cNvGraphicFramePr/>
          <p:nvPr>
            <p:extLst>
              <p:ext uri="{D42A27DB-BD31-4B8C-83A1-F6EECF244321}">
                <p14:modId xmlns:p14="http://schemas.microsoft.com/office/powerpoint/2010/main" val="3820412589"/>
              </p:ext>
            </p:extLst>
          </p:nvPr>
        </p:nvGraphicFramePr>
        <p:xfrm>
          <a:off x="2788024" y="952843"/>
          <a:ext cx="7529782" cy="4461839"/>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custDataLst>
      <p:tags r:id="rId1"/>
    </p:custDataLst>
    <p:extLst>
      <p:ext uri="{BB962C8B-B14F-4D97-AF65-F5344CB8AC3E}">
        <p14:creationId xmlns:p14="http://schemas.microsoft.com/office/powerpoint/2010/main" val="4804177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11" name="Picture 2" descr="إجراءات التحقيق وجمع الأدلة في الجرائم الإلكترونية">
            <a:extLst>
              <a:ext uri="{FF2B5EF4-FFF2-40B4-BE49-F238E27FC236}">
                <a16:creationId xmlns:a16="http://schemas.microsoft.com/office/drawing/2014/main" id="{06C8CB48-3847-4AD9-8A67-3B01473E67C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50407" y="1458997"/>
            <a:ext cx="9029253" cy="403144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Rounded Rectangle 5">
            <a:extLst>
              <a:ext uri="{FF2B5EF4-FFF2-40B4-BE49-F238E27FC236}">
                <a16:creationId xmlns:a16="http://schemas.microsoft.com/office/drawing/2014/main" id="{34141C60-7ED5-444A-955C-7D0F81403266}"/>
              </a:ext>
            </a:extLst>
          </p:cNvPr>
          <p:cNvSpPr/>
          <p:nvPr/>
        </p:nvSpPr>
        <p:spPr>
          <a:xfrm>
            <a:off x="4423653" y="1702630"/>
            <a:ext cx="3882759" cy="699123"/>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ar-EG" sz="2400" b="1" dirty="0">
                <a:solidFill>
                  <a:schemeClr val="tx2">
                    <a:lumMod val="75000"/>
                  </a:schemeClr>
                </a:solidFill>
                <a:latin typeface="Cascadia Code" panose="020B0609020000020004" pitchFamily="49" charset="0"/>
                <a:ea typeface="Cascadia Code" panose="020B0609020000020004" pitchFamily="49" charset="0"/>
                <a:cs typeface="Cascadia Code" panose="020B0609020000020004" pitchFamily="49" charset="0"/>
              </a:rPr>
              <a:t>عناصر المحاضرة</a:t>
            </a:r>
          </a:p>
        </p:txBody>
      </p:sp>
      <p:sp>
        <p:nvSpPr>
          <p:cNvPr id="10" name="Rounded Rectangle 12">
            <a:extLst>
              <a:ext uri="{FF2B5EF4-FFF2-40B4-BE49-F238E27FC236}">
                <a16:creationId xmlns:a16="http://schemas.microsoft.com/office/drawing/2014/main" id="{57267BD6-B319-48B8-914C-EB53C0B792E1}"/>
              </a:ext>
            </a:extLst>
          </p:cNvPr>
          <p:cNvSpPr/>
          <p:nvPr/>
        </p:nvSpPr>
        <p:spPr>
          <a:xfrm>
            <a:off x="2345311" y="2529840"/>
            <a:ext cx="7955280" cy="261366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SA" sz="2400" b="1" dirty="0">
                <a:solidFill>
                  <a:srgbClr val="FF0000"/>
                </a:solidFill>
              </a:rPr>
              <a:t>المحور الأول: المواجهة الجنائية للجرائم السيبرانية:</a:t>
            </a:r>
            <a:endParaRPr lang="en-US" sz="2400" b="1" dirty="0">
              <a:solidFill>
                <a:srgbClr val="FF0000"/>
              </a:solidFill>
            </a:endParaRPr>
          </a:p>
          <a:p>
            <a:pPr algn="just" rtl="1"/>
            <a:r>
              <a:rPr lang="ar-SA" sz="2400" b="1" dirty="0">
                <a:solidFill>
                  <a:srgbClr val="FF0000"/>
                </a:solidFill>
              </a:rPr>
              <a:t>المحور الثاني: المواجهة التشريعية للجرائم السيبرانية:</a:t>
            </a:r>
            <a:endParaRPr lang="en-US" sz="2400" b="1" dirty="0">
              <a:solidFill>
                <a:srgbClr val="FF0000"/>
              </a:solidFill>
            </a:endParaRPr>
          </a:p>
          <a:p>
            <a:pPr algn="just" rtl="1"/>
            <a:r>
              <a:rPr lang="ar-EG" sz="2400" b="1" dirty="0">
                <a:solidFill>
                  <a:schemeClr val="tx1"/>
                </a:solidFill>
              </a:rPr>
              <a:t>أولا: جرائم الإعتداء علي أنظمة المعلومات:</a:t>
            </a:r>
            <a:endParaRPr lang="en-US" sz="2400" dirty="0">
              <a:solidFill>
                <a:schemeClr val="tx1"/>
              </a:solidFill>
            </a:endParaRPr>
          </a:p>
          <a:p>
            <a:pPr lvl="0" algn="just" rtl="1"/>
            <a:r>
              <a:rPr lang="ar-EG" sz="2400" b="1" dirty="0">
                <a:solidFill>
                  <a:schemeClr val="tx1"/>
                </a:solidFill>
              </a:rPr>
              <a:t>     1. جريمة الدخول غير المشروع إلي نظام المعالجة الإلكترونية:</a:t>
            </a:r>
            <a:endParaRPr lang="ar-EG" sz="2400" dirty="0">
              <a:solidFill>
                <a:schemeClr val="tx1"/>
              </a:solidFill>
            </a:endParaRPr>
          </a:p>
          <a:p>
            <a:pPr lvl="0" algn="just" rtl="1"/>
            <a:r>
              <a:rPr lang="ar-EG" sz="2400" b="1" dirty="0">
                <a:solidFill>
                  <a:schemeClr val="tx1"/>
                </a:solidFill>
              </a:rPr>
              <a:t>     2. </a:t>
            </a:r>
            <a:r>
              <a:rPr lang="ar-SA" sz="2400" b="1" dirty="0">
                <a:solidFill>
                  <a:schemeClr val="tx1"/>
                </a:solidFill>
              </a:rPr>
              <a:t>جريمة البقاء غير المشروع داخل النظام المعلوماتي</a:t>
            </a:r>
            <a:r>
              <a:rPr lang="en-US" sz="2400" b="1" dirty="0">
                <a:solidFill>
                  <a:schemeClr val="tx1"/>
                </a:solidFill>
              </a:rPr>
              <a:t>:</a:t>
            </a:r>
            <a:endParaRPr lang="en-US" sz="2400" dirty="0">
              <a:solidFill>
                <a:schemeClr val="tx1"/>
              </a:solidFill>
            </a:endParaRPr>
          </a:p>
          <a:p>
            <a:pPr lvl="0" algn="just" rtl="1"/>
            <a:r>
              <a:rPr lang="ar-EG" sz="2400" b="1" dirty="0">
                <a:solidFill>
                  <a:schemeClr val="tx1"/>
                </a:solidFill>
              </a:rPr>
              <a:t>    3. </a:t>
            </a:r>
            <a:r>
              <a:rPr lang="ar-SA" sz="2400" b="1" dirty="0">
                <a:solidFill>
                  <a:schemeClr val="tx1"/>
                </a:solidFill>
              </a:rPr>
              <a:t>جريمة تجاوز حدود الحق في الدخول إلي نظام المعالجة الإلكترونية:</a:t>
            </a:r>
            <a:endParaRPr lang="en-US" sz="2400" dirty="0">
              <a:solidFill>
                <a:schemeClr val="tx1"/>
              </a:solidFill>
            </a:endParaRPr>
          </a:p>
        </p:txBody>
      </p:sp>
    </p:spTree>
    <p:custDataLst>
      <p:tags r:id="rId1"/>
    </p:custDataLst>
    <p:extLst>
      <p:ext uri="{BB962C8B-B14F-4D97-AF65-F5344CB8AC3E}">
        <p14:creationId xmlns:p14="http://schemas.microsoft.com/office/powerpoint/2010/main" val="21084969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11" name="Picture 2" descr="إجراءات التحقيق وجمع الأدلة في الجرائم الإلكترونية">
            <a:extLst>
              <a:ext uri="{FF2B5EF4-FFF2-40B4-BE49-F238E27FC236}">
                <a16:creationId xmlns:a16="http://schemas.microsoft.com/office/drawing/2014/main" id="{9EF34320-6FBC-473D-9145-27E663E2C50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33716" y="1458997"/>
            <a:ext cx="9029253" cy="403144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Rounded Rectangle 5">
            <a:extLst>
              <a:ext uri="{FF2B5EF4-FFF2-40B4-BE49-F238E27FC236}">
                <a16:creationId xmlns:a16="http://schemas.microsoft.com/office/drawing/2014/main" id="{34141C60-7ED5-444A-955C-7D0F81403266}"/>
              </a:ext>
            </a:extLst>
          </p:cNvPr>
          <p:cNvSpPr/>
          <p:nvPr/>
        </p:nvSpPr>
        <p:spPr>
          <a:xfrm>
            <a:off x="8198887" y="2933700"/>
            <a:ext cx="2343037" cy="1181100"/>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ar-EG" sz="2800" b="1" dirty="0">
                <a:solidFill>
                  <a:schemeClr val="tx2">
                    <a:lumMod val="75000"/>
                  </a:schemeClr>
                </a:solidFill>
                <a:latin typeface="Cascadia Code" panose="020B0609020000020004" pitchFamily="49" charset="0"/>
                <a:ea typeface="Cascadia Code" panose="020B0609020000020004" pitchFamily="49" charset="0"/>
                <a:cs typeface="Cascadia Code" panose="020B0609020000020004" pitchFamily="49" charset="0"/>
              </a:rPr>
              <a:t>عناصر المحاضرة</a:t>
            </a:r>
          </a:p>
        </p:txBody>
      </p:sp>
      <p:sp>
        <p:nvSpPr>
          <p:cNvPr id="10" name="Rounded Rectangle 12">
            <a:extLst>
              <a:ext uri="{FF2B5EF4-FFF2-40B4-BE49-F238E27FC236}">
                <a16:creationId xmlns:a16="http://schemas.microsoft.com/office/drawing/2014/main" id="{57267BD6-B319-48B8-914C-EB53C0B792E1}"/>
              </a:ext>
            </a:extLst>
          </p:cNvPr>
          <p:cNvSpPr/>
          <p:nvPr/>
        </p:nvSpPr>
        <p:spPr>
          <a:xfrm>
            <a:off x="2155971" y="1926374"/>
            <a:ext cx="5953554" cy="3270208"/>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SA" b="1" dirty="0">
                <a:solidFill>
                  <a:srgbClr val="FF0000"/>
                </a:solidFill>
              </a:rPr>
              <a:t>المحور الثاني: المواجهة التشريعية للجرائم السيبرانية:</a:t>
            </a:r>
            <a:endParaRPr lang="ar-EG" b="1" dirty="0">
              <a:solidFill>
                <a:srgbClr val="FF0000"/>
              </a:solidFill>
            </a:endParaRPr>
          </a:p>
          <a:p>
            <a:pPr algn="just" rtl="1"/>
            <a:endParaRPr lang="ar-EG" b="1" dirty="0"/>
          </a:p>
          <a:p>
            <a:pPr algn="just" rtl="1"/>
            <a:r>
              <a:rPr lang="ar-EG" b="1" dirty="0">
                <a:solidFill>
                  <a:schemeClr val="accent6">
                    <a:lumMod val="75000"/>
                  </a:schemeClr>
                </a:solidFill>
              </a:rPr>
              <a:t>    ثانيا : الجرائم المرتكبة بواسطة أنظمة المعلومات:</a:t>
            </a:r>
            <a:endParaRPr lang="en-US" dirty="0">
              <a:solidFill>
                <a:schemeClr val="accent6">
                  <a:lumMod val="75000"/>
                </a:schemeClr>
              </a:solidFill>
            </a:endParaRPr>
          </a:p>
          <a:p>
            <a:pPr algn="just" rtl="1"/>
            <a:endParaRPr lang="ar-EG" b="1" dirty="0">
              <a:solidFill>
                <a:srgbClr val="FF0000"/>
              </a:solidFill>
            </a:endParaRPr>
          </a:p>
          <a:p>
            <a:pPr marL="342900" marR="0" lvl="0" indent="-342900" algn="just" rtl="1">
              <a:spcBef>
                <a:spcPts val="0"/>
              </a:spcBef>
              <a:spcAft>
                <a:spcPts val="500"/>
              </a:spcAft>
              <a:buFont typeface="+mj-lt"/>
              <a:buAutoNum type="arabicPeriod"/>
            </a:pPr>
            <a:r>
              <a:rPr lang="ar-EG" b="1" dirty="0">
                <a:solidFill>
                  <a:schemeClr val="tx1"/>
                </a:solidFill>
                <a:latin typeface="Times New Roman" panose="02020603050405020304" pitchFamily="18" charset="0"/>
                <a:ea typeface="Times New Roman" panose="02020603050405020304" pitchFamily="18" charset="0"/>
              </a:rPr>
              <a:t>جريمة الاعتراض غير المشروع</a:t>
            </a:r>
            <a:r>
              <a:rPr lang="en-US" b="1" dirty="0">
                <a:solidFill>
                  <a:schemeClr val="tx1"/>
                </a:solidFill>
                <a:latin typeface="Times New Roman" panose="02020603050405020304" pitchFamily="18" charset="0"/>
                <a:ea typeface="Times New Roman" panose="02020603050405020304" pitchFamily="18" charset="0"/>
              </a:rPr>
              <a:t>: </a:t>
            </a:r>
            <a:endParaRPr lang="en-US" sz="1600" dirty="0">
              <a:solidFill>
                <a:schemeClr val="tx1"/>
              </a:solidFill>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SA"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جريمة الاعتداء على تصميم موقع</a:t>
            </a:r>
            <a:r>
              <a:rPr lang="en-US" b="1" dirty="0">
                <a:solidFill>
                  <a:schemeClr val="tx1"/>
                </a:solidFill>
                <a:latin typeface="Calibri" panose="020F0502020204030204" pitchFamily="34" charset="0"/>
                <a:ea typeface="Times New Roman" panose="02020603050405020304" pitchFamily="18" charset="0"/>
              </a:rPr>
              <a:t>: </a:t>
            </a:r>
            <a:endParaRPr lang="en-US" sz="1600" dirty="0">
              <a:solidFill>
                <a:schemeClr val="tx1"/>
              </a:solidFill>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EG" b="1" dirty="0">
                <a:solidFill>
                  <a:schemeClr val="tx1"/>
                </a:solidFill>
                <a:latin typeface="Times New Roman" panose="02020603050405020304" pitchFamily="18" charset="0"/>
                <a:ea typeface="Times New Roman" panose="02020603050405020304" pitchFamily="18" charset="0"/>
              </a:rPr>
              <a:t>جريمة الإعتداء علي بطاقات الدفع الإلكتروني:</a:t>
            </a:r>
            <a:endParaRPr lang="en-US" sz="1600" dirty="0">
              <a:solidFill>
                <a:schemeClr val="tx1"/>
              </a:solidFill>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EG" b="1" dirty="0">
                <a:solidFill>
                  <a:schemeClr val="tx1"/>
                </a:solidFill>
                <a:latin typeface="Times New Roman" panose="02020603050405020304" pitchFamily="18" charset="0"/>
                <a:ea typeface="Times New Roman" panose="02020603050405020304" pitchFamily="18" charset="0"/>
              </a:rPr>
              <a:t>جرائم الإعتداء علي البريد الإلكتروني أوالمواقع أو الحسابات الخاصة:</a:t>
            </a:r>
            <a:endParaRPr lang="en-US" sz="1600" dirty="0">
              <a:solidFill>
                <a:schemeClr val="tx1"/>
              </a:solidFill>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EG" b="1" dirty="0">
                <a:solidFill>
                  <a:schemeClr val="tx1"/>
                </a:solidFill>
                <a:latin typeface="Times New Roman" panose="02020603050405020304" pitchFamily="18" charset="0"/>
                <a:ea typeface="Times New Roman" panose="02020603050405020304" pitchFamily="18" charset="0"/>
              </a:rPr>
              <a:t>جرائم إصطناع البريد والمواقع والحسابات الإلكترونية الزائفة:</a:t>
            </a:r>
            <a:endParaRPr lang="en-US" sz="1600" dirty="0">
              <a:solidFill>
                <a:schemeClr val="tx1"/>
              </a:solidFill>
              <a:latin typeface="Times New Roman" panose="02020603050405020304" pitchFamily="18" charset="0"/>
              <a:ea typeface="Times New Roman" panose="02020603050405020304" pitchFamily="18" charset="0"/>
            </a:endParaRPr>
          </a:p>
          <a:p>
            <a:pPr algn="just" rtl="1"/>
            <a:endParaRPr lang="en-US" b="1" dirty="0">
              <a:solidFill>
                <a:srgbClr val="FF0000"/>
              </a:solidFill>
            </a:endParaRPr>
          </a:p>
        </p:txBody>
      </p:sp>
    </p:spTree>
    <p:custDataLst>
      <p:tags r:id="rId1"/>
    </p:custDataLst>
    <p:extLst>
      <p:ext uri="{BB962C8B-B14F-4D97-AF65-F5344CB8AC3E}">
        <p14:creationId xmlns:p14="http://schemas.microsoft.com/office/powerpoint/2010/main" val="14084414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9" name="Picture 2" descr="https://www.almrsal.com/wp-content/uploads/2019/02/%D8%A7%D9%84%D8%AC%D8%B1%D8%A7%D8%A6%D9%85-%D8%A7%D9%84%D8%A7%D9%84%D9%83%D8%AA%D8%B1%D9%88%D9%86%D9%8A%D8%A9.jpg">
            <a:extLst>
              <a:ext uri="{FF2B5EF4-FFF2-40B4-BE49-F238E27FC236}">
                <a16:creationId xmlns:a16="http://schemas.microsoft.com/office/drawing/2014/main" id="{E4B83D4E-D0C5-4DFE-96D9-234CD92CA2B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83768" y="1428065"/>
            <a:ext cx="9126601" cy="394314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2653031" y="2971800"/>
            <a:ext cx="7664775" cy="1220499"/>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المحور الأول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 </a:t>
            </a:r>
            <a:r>
              <a:rPr lang="ar-EG" sz="32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المواجهة الجنائية للجرائم السيبرانية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Tree>
    <p:custDataLst>
      <p:tags r:id="rId1"/>
    </p:custDataLst>
    <p:extLst>
      <p:ext uri="{BB962C8B-B14F-4D97-AF65-F5344CB8AC3E}">
        <p14:creationId xmlns:p14="http://schemas.microsoft.com/office/powerpoint/2010/main" val="10661601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schemeClr val="tx1"/>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258"/>
            <a:ext cx="2036258" cy="180032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4686"/>
            <a:ext cx="4128422" cy="4950468"/>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9683"/>
            <a:ext cx="10255442" cy="4389502"/>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495"/>
            <a:ext cx="1879649" cy="309118"/>
          </a:xfrm>
          <a:prstGeom prst="rect">
            <a:avLst/>
          </a:prstGeom>
        </p:spPr>
      </p:pic>
      <p:pic>
        <p:nvPicPr>
          <p:cNvPr id="2050" name="Picture 2" descr="https://www.almrsal.com/wp-content/uploads/2019/02/%D8%A7%D9%84%D8%AC%D8%B1%D8%A7%D8%A6%D9%85-%D8%A7%D9%84%D8%A7%D9%84%D9%83%D8%AA%D8%B1%D9%88%D9%86%D9%8A%D8%A9.jpg">
            <a:extLst>
              <a:ext uri="{FF2B5EF4-FFF2-40B4-BE49-F238E27FC236}">
                <a16:creationId xmlns:a16="http://schemas.microsoft.com/office/drawing/2014/main" id="{318D8C35-FC81-477F-B038-479619CCF46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25880" y="1567547"/>
            <a:ext cx="9532620" cy="394314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757879" y="3642360"/>
            <a:ext cx="8820473" cy="1640472"/>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defRPr/>
            </a:pPr>
            <a:r>
              <a:rPr lang="ar-SA" sz="2400" b="1" dirty="0">
                <a:solidFill>
                  <a:srgbClr val="FF0000"/>
                </a:solidFill>
              </a:rPr>
              <a:t> </a:t>
            </a:r>
            <a:r>
              <a:rPr lang="ar-SA" sz="2400" b="1" dirty="0">
                <a:solidFill>
                  <a:schemeClr val="tx1"/>
                </a:solidFill>
              </a:rPr>
              <a:t>والتساؤل المطروح الآن هو هل قواعد القانون الجنائي تشكل مجموعة مستقلة تكفي نفسها بنفسها أم أن هذه القواعد لها طبيعة جزائية بحتة، فيعتمد وجودها علي وجود قواعد من طبيعة أخرى؟ أي </a:t>
            </a:r>
            <a:r>
              <a:rPr lang="ar-SA" sz="2400" b="1" dirty="0">
                <a:solidFill>
                  <a:srgbClr val="FF0000"/>
                </a:solidFill>
                <a:highlight>
                  <a:srgbClr val="FFFF00"/>
                </a:highlight>
              </a:rPr>
              <a:t>هل يتمتع قانون العقوبات بالذاتية وال</a:t>
            </a:r>
            <a:r>
              <a:rPr lang="ar-EG" sz="2400" b="1" dirty="0">
                <a:solidFill>
                  <a:srgbClr val="FF0000"/>
                </a:solidFill>
                <a:highlight>
                  <a:srgbClr val="FFFF00"/>
                </a:highlight>
              </a:rPr>
              <a:t>إ</a:t>
            </a:r>
            <a:r>
              <a:rPr lang="ar-SA" sz="2400" b="1" dirty="0">
                <a:solidFill>
                  <a:srgbClr val="FF0000"/>
                </a:solidFill>
                <a:highlight>
                  <a:srgbClr val="FFFF00"/>
                </a:highlight>
              </a:rPr>
              <a:t>ستقلال؟</a:t>
            </a:r>
            <a:r>
              <a:rPr lang="ar-SA" sz="2400" b="1" dirty="0">
                <a:solidFill>
                  <a:srgbClr val="FF0000"/>
                </a:solidFill>
              </a:rPr>
              <a:t> </a:t>
            </a:r>
            <a:r>
              <a:rPr lang="ar-SA" sz="2400" b="1" dirty="0">
                <a:solidFill>
                  <a:schemeClr val="tx1"/>
                </a:solidFill>
              </a:rPr>
              <a:t>وهل يتسم القانون الجنائي بذاتيه خاصه تفرده بخصائص معينة؟</a:t>
            </a:r>
            <a:endParaRPr kumimoji="0" lang="ar-EG" sz="2400" b="1" i="0" u="none" strike="noStrike" kern="1200" cap="none" spc="0" normalizeH="0" baseline="0" noProof="0" dirty="0">
              <a:ln>
                <a:noFill/>
              </a:ln>
              <a:solidFill>
                <a:schemeClr val="tx1"/>
              </a:solidFill>
              <a:effectLst/>
              <a:uLnTx/>
              <a:uFillTx/>
              <a:latin typeface="Cascadia Code" panose="020B0609020000020004" pitchFamily="49" charset="0"/>
              <a:ea typeface="Cascadia Code" panose="020B0609020000020004" pitchFamily="49" charset="0"/>
              <a:cs typeface="Cascadia Code" panose="020B0609020000020004" pitchFamily="49" charset="0"/>
            </a:endParaRPr>
          </a:p>
        </p:txBody>
      </p:sp>
    </p:spTree>
    <p:extLst>
      <p:ext uri="{BB962C8B-B14F-4D97-AF65-F5344CB8AC3E}">
        <p14:creationId xmlns:p14="http://schemas.microsoft.com/office/powerpoint/2010/main" val="23100539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8" name="Picture 2" descr="الجريمة الإلكترونية: المنظور النفسي، الاجتماعي والأمني">
            <a:extLst>
              <a:ext uri="{FF2B5EF4-FFF2-40B4-BE49-F238E27FC236}">
                <a16:creationId xmlns:a16="http://schemas.microsoft.com/office/drawing/2014/main" id="{2F29ABC9-4C47-4140-90BF-93ADE641E997}"/>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b="25878"/>
          <a:stretch/>
        </p:blipFill>
        <p:spPr bwMode="auto">
          <a:xfrm>
            <a:off x="2197101" y="1458894"/>
            <a:ext cx="8907780" cy="408308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2390994" y="3726644"/>
            <a:ext cx="8312149" cy="1220499"/>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المحور الثاني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 </a:t>
            </a:r>
            <a:r>
              <a:rPr lang="ar-EG" sz="32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المواجهة التشريعية للجرائم السيبرانية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Tree>
    <p:custDataLst>
      <p:tags r:id="rId1"/>
    </p:custDataLst>
    <p:extLst>
      <p:ext uri="{BB962C8B-B14F-4D97-AF65-F5344CB8AC3E}">
        <p14:creationId xmlns:p14="http://schemas.microsoft.com/office/powerpoint/2010/main" val="12776940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14284"/>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1026" name="Picture 2" descr="إجراءات التحقيق وجمع الأدلة في الجرائم الإلكترونية">
            <a:extLst>
              <a:ext uri="{FF2B5EF4-FFF2-40B4-BE49-F238E27FC236}">
                <a16:creationId xmlns:a16="http://schemas.microsoft.com/office/drawing/2014/main" id="{40BB1A7A-A0CE-46D3-9AD6-8110283D2BF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32442" y="1428065"/>
            <a:ext cx="9029253" cy="403144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5907742" y="2071206"/>
            <a:ext cx="4619513" cy="1165053"/>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تمهيد وتقسيم :</a:t>
            </a:r>
            <a:endParaRPr kumimoji="0" lang="ar-EG" sz="3200" b="1" i="0" u="none" strike="noStrike" kern="1200" cap="none" spc="0" normalizeH="0" baseline="0" noProof="0" dirty="0">
              <a:ln>
                <a:noFill/>
              </a:ln>
              <a:solidFill>
                <a:schemeClr val="tx1"/>
              </a:solidFill>
              <a:effectLst/>
              <a:uLnTx/>
              <a:uFillTx/>
              <a:latin typeface="Calibri"/>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
        <p:nvSpPr>
          <p:cNvPr id="10" name="Rounded Rectangle 12">
            <a:extLst>
              <a:ext uri="{FF2B5EF4-FFF2-40B4-BE49-F238E27FC236}">
                <a16:creationId xmlns:a16="http://schemas.microsoft.com/office/drawing/2014/main" id="{8BDBA29E-29DD-4362-A699-890B784ECC1A}"/>
              </a:ext>
            </a:extLst>
          </p:cNvPr>
          <p:cNvSpPr/>
          <p:nvPr/>
        </p:nvSpPr>
        <p:spPr>
          <a:xfrm>
            <a:off x="2429436" y="3629100"/>
            <a:ext cx="5513294" cy="1104266"/>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EG" sz="2400" b="1" dirty="0">
                <a:solidFill>
                  <a:schemeClr val="accent6">
                    <a:lumMod val="50000"/>
                  </a:schemeClr>
                </a:solidFill>
              </a:rPr>
              <a:t>أولا: جرائم الإعتداء علي أنظمة المعلومات:</a:t>
            </a:r>
          </a:p>
          <a:p>
            <a:pPr algn="just" rtl="1"/>
            <a:r>
              <a:rPr lang="ar-EG" sz="2400" b="1" dirty="0">
                <a:solidFill>
                  <a:schemeClr val="accent6">
                    <a:lumMod val="50000"/>
                  </a:schemeClr>
                </a:solidFill>
              </a:rPr>
              <a:t>ثانيا: الجرائم المرتكبة بواسطة أنظمة المعلومات:</a:t>
            </a:r>
            <a:endParaRPr lang="en-US" sz="2400" dirty="0">
              <a:solidFill>
                <a:schemeClr val="accent6">
                  <a:lumMod val="50000"/>
                </a:schemeClr>
              </a:solidFill>
            </a:endParaRPr>
          </a:p>
        </p:txBody>
      </p:sp>
    </p:spTree>
    <p:custDataLst>
      <p:tags r:id="rId1"/>
    </p:custDataLst>
    <p:extLst>
      <p:ext uri="{BB962C8B-B14F-4D97-AF65-F5344CB8AC3E}">
        <p14:creationId xmlns:p14="http://schemas.microsoft.com/office/powerpoint/2010/main" val="5393062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1026" name="Picture 2" descr="الجريمة الإلكترونية: المنظور النفسي، الاجتماعي والأمني">
            <a:extLst>
              <a:ext uri="{FF2B5EF4-FFF2-40B4-BE49-F238E27FC236}">
                <a16:creationId xmlns:a16="http://schemas.microsoft.com/office/drawing/2014/main" id="{A77AB5BC-DE41-4903-97D6-CCB217765157}"/>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b="25878"/>
          <a:stretch/>
        </p:blipFill>
        <p:spPr bwMode="auto">
          <a:xfrm>
            <a:off x="1828800" y="1428065"/>
            <a:ext cx="8907780" cy="408308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518338" y="3215723"/>
            <a:ext cx="7844862" cy="2011338"/>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EG" sz="2400" b="1" dirty="0">
                <a:solidFill>
                  <a:schemeClr val="accent6">
                    <a:lumMod val="50000"/>
                  </a:schemeClr>
                </a:solidFill>
              </a:rPr>
              <a:t>أولا: جرائم الإعتداء علي أنظمة المعلومات:</a:t>
            </a:r>
            <a:endParaRPr lang="en-US" sz="2400" dirty="0">
              <a:solidFill>
                <a:schemeClr val="accent6">
                  <a:lumMod val="50000"/>
                </a:schemeClr>
              </a:solidFill>
            </a:endParaRPr>
          </a:p>
          <a:p>
            <a:pPr lvl="0" algn="just" rtl="1"/>
            <a:r>
              <a:rPr lang="ar-EG" sz="2400" b="1" dirty="0">
                <a:solidFill>
                  <a:schemeClr val="tx1"/>
                </a:solidFill>
              </a:rPr>
              <a:t>     1. جريمة الدخول غير المشروع إلي نظام المعالجة الإلكترونية:</a:t>
            </a:r>
            <a:endParaRPr lang="ar-EG" sz="2400" dirty="0">
              <a:solidFill>
                <a:schemeClr val="tx1"/>
              </a:solidFill>
            </a:endParaRPr>
          </a:p>
          <a:p>
            <a:pPr lvl="0" algn="just" rtl="1"/>
            <a:r>
              <a:rPr lang="ar-EG" sz="2400" b="1" dirty="0">
                <a:solidFill>
                  <a:schemeClr val="tx1"/>
                </a:solidFill>
              </a:rPr>
              <a:t>     2. </a:t>
            </a:r>
            <a:r>
              <a:rPr lang="ar-SA" sz="2400" b="1" dirty="0">
                <a:solidFill>
                  <a:schemeClr val="tx1"/>
                </a:solidFill>
              </a:rPr>
              <a:t>جريمة البقاء غير المشروع داخل النظام المعلوماتي</a:t>
            </a:r>
            <a:r>
              <a:rPr lang="en-US" sz="2400" b="1" dirty="0">
                <a:solidFill>
                  <a:schemeClr val="tx1"/>
                </a:solidFill>
              </a:rPr>
              <a:t>:</a:t>
            </a:r>
            <a:endParaRPr lang="en-US" sz="2400" dirty="0">
              <a:solidFill>
                <a:schemeClr val="tx1"/>
              </a:solidFill>
            </a:endParaRPr>
          </a:p>
          <a:p>
            <a:pPr lvl="0" algn="just" rtl="1"/>
            <a:r>
              <a:rPr lang="ar-EG" sz="2400" b="1" dirty="0">
                <a:solidFill>
                  <a:schemeClr val="tx1"/>
                </a:solidFill>
              </a:rPr>
              <a:t>     3. </a:t>
            </a:r>
            <a:r>
              <a:rPr lang="ar-SA" sz="2400" b="1" dirty="0">
                <a:solidFill>
                  <a:schemeClr val="tx1"/>
                </a:solidFill>
              </a:rPr>
              <a:t>جريمة تجاوز حدود الحق في الدخول إلي نظام المعالجة الإلكترونية:</a:t>
            </a:r>
            <a:endParaRPr lang="en-US" sz="2400" dirty="0">
              <a:solidFill>
                <a:schemeClr val="tx1"/>
              </a:solidFill>
            </a:endParaRPr>
          </a:p>
        </p:txBody>
      </p:sp>
    </p:spTree>
    <p:custDataLst>
      <p:tags r:id="rId1"/>
    </p:custDataLst>
    <p:extLst>
      <p:ext uri="{BB962C8B-B14F-4D97-AF65-F5344CB8AC3E}">
        <p14:creationId xmlns:p14="http://schemas.microsoft.com/office/powerpoint/2010/main" val="6359073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1026" name="Picture 2" descr="الجريمة الإلكترونية: المنظور النفسي، الاجتماعي والأمني">
            <a:extLst>
              <a:ext uri="{FF2B5EF4-FFF2-40B4-BE49-F238E27FC236}">
                <a16:creationId xmlns:a16="http://schemas.microsoft.com/office/drawing/2014/main" id="{A77AB5BC-DE41-4903-97D6-CCB217765157}"/>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b="25878"/>
          <a:stretch/>
        </p:blipFill>
        <p:spPr bwMode="auto">
          <a:xfrm>
            <a:off x="1869061" y="1428065"/>
            <a:ext cx="8907780" cy="408308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357717" y="3941864"/>
            <a:ext cx="6983506" cy="1024583"/>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70AD47">
                    <a:lumMod val="50000"/>
                  </a:srgbClr>
                </a:solidFill>
                <a:effectLst/>
                <a:uLnTx/>
                <a:uFillTx/>
                <a:latin typeface="Calibri" panose="020F0502020204030204"/>
                <a:ea typeface="+mn-ea"/>
                <a:cs typeface="Arial" panose="020B0604020202020204" pitchFamily="34" charset="0"/>
              </a:rPr>
              <a:t>أولا: جرائم الإعتداء علي أنظمة المعلومات:</a:t>
            </a:r>
            <a:endParaRPr kumimoji="0" lang="en-US" sz="2400" b="0" i="0" u="none" strike="noStrike" kern="1200" cap="none" spc="0" normalizeH="0" baseline="0" noProof="0" dirty="0">
              <a:ln>
                <a:noFill/>
              </a:ln>
              <a:solidFill>
                <a:srgbClr val="70AD47">
                  <a:lumMod val="50000"/>
                </a:srgbClr>
              </a:solidFill>
              <a:effectLst/>
              <a:uLnTx/>
              <a:uFillTx/>
              <a:latin typeface="Calibri" panose="020F0502020204030204"/>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     1. جريمة الدخول غير المشروع إلي نظام المعالجة الإلكترونية:</a:t>
            </a:r>
            <a:endParaRPr kumimoji="0" lang="ar-EG" sz="24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endParaRPr>
          </a:p>
        </p:txBody>
      </p:sp>
    </p:spTree>
    <p:custDataLst>
      <p:tags r:id="rId1"/>
    </p:custDataLst>
    <p:extLst>
      <p:ext uri="{BB962C8B-B14F-4D97-AF65-F5344CB8AC3E}">
        <p14:creationId xmlns:p14="http://schemas.microsoft.com/office/powerpoint/2010/main" val="11709886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1026" name="Picture 2" descr="الجريمة الإلكترونية: المنظور النفسي، الاجتماعي والأمني">
            <a:extLst>
              <a:ext uri="{FF2B5EF4-FFF2-40B4-BE49-F238E27FC236}">
                <a16:creationId xmlns:a16="http://schemas.microsoft.com/office/drawing/2014/main" id="{A77AB5BC-DE41-4903-97D6-CCB217765157}"/>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b="25878"/>
          <a:stretch/>
        </p:blipFill>
        <p:spPr bwMode="auto">
          <a:xfrm>
            <a:off x="1869061" y="1428065"/>
            <a:ext cx="8907780" cy="408308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464509" y="3535639"/>
            <a:ext cx="6983506" cy="1524001"/>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70AD47">
                    <a:lumMod val="50000"/>
                  </a:srgbClr>
                </a:solidFill>
                <a:effectLst/>
                <a:uLnTx/>
                <a:uFillTx/>
                <a:latin typeface="Calibri" panose="020F0502020204030204"/>
                <a:ea typeface="+mn-ea"/>
                <a:cs typeface="Arial" panose="020B0604020202020204" pitchFamily="34" charset="0"/>
              </a:rPr>
              <a:t>أولا: جرائم الإعتداء علي أنظمة المعلومات:</a:t>
            </a:r>
            <a:endParaRPr kumimoji="0" lang="en-US" sz="2400" b="0" i="0" u="none" strike="noStrike" kern="1200" cap="none" spc="0" normalizeH="0" baseline="0" noProof="0" dirty="0">
              <a:ln>
                <a:noFill/>
              </a:ln>
              <a:solidFill>
                <a:srgbClr val="70AD47">
                  <a:lumMod val="50000"/>
                </a:srgbClr>
              </a:solidFill>
              <a:effectLst/>
              <a:uLnTx/>
              <a:uFillTx/>
              <a:latin typeface="Calibri" panose="020F0502020204030204"/>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     1. جريمة الدخول غير المشروع إلي نظام المعالجة الإلكترونية:</a:t>
            </a:r>
            <a:endParaRPr kumimoji="0" lang="en-US" sz="24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en-US" sz="2400" b="1" dirty="0">
                <a:solidFill>
                  <a:prstClr val="black"/>
                </a:solidFill>
                <a:latin typeface="Calibri" panose="020F0502020204030204"/>
                <a:cs typeface="Arial" panose="020B0604020202020204" pitchFamily="34" charset="0"/>
              </a:rPr>
              <a:t>     </a:t>
            </a:r>
            <a:r>
              <a:rPr lang="ar-EG" sz="2400" b="1" dirty="0">
                <a:solidFill>
                  <a:prstClr val="black"/>
                </a:solidFill>
                <a:latin typeface="Calibri" panose="020F0502020204030204"/>
                <a:cs typeface="Arial" panose="020B0604020202020204" pitchFamily="34" charset="0"/>
              </a:rPr>
              <a:t>       أ. ما هية جريمة الدخول غير المشروع:</a:t>
            </a:r>
            <a:r>
              <a:rPr lang="en-US" sz="2400" b="1" dirty="0">
                <a:solidFill>
                  <a:prstClr val="black"/>
                </a:solidFill>
                <a:latin typeface="Calibri" panose="020F0502020204030204"/>
                <a:cs typeface="Arial" panose="020B0604020202020204" pitchFamily="34" charset="0"/>
              </a:rPr>
              <a:t>                </a:t>
            </a:r>
            <a:endParaRPr kumimoji="0" lang="ar-EG" sz="24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Tree>
    <p:custDataLst>
      <p:tags r:id="rId1"/>
    </p:custDataLst>
    <p:extLst>
      <p:ext uri="{BB962C8B-B14F-4D97-AF65-F5344CB8AC3E}">
        <p14:creationId xmlns:p14="http://schemas.microsoft.com/office/powerpoint/2010/main" val="9290620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11" name="Picture 2" descr="الجريمة الإلكترونية: المنظور النفسي، الاجتماعي والأمني">
            <a:extLst>
              <a:ext uri="{FF2B5EF4-FFF2-40B4-BE49-F238E27FC236}">
                <a16:creationId xmlns:a16="http://schemas.microsoft.com/office/drawing/2014/main" id="{7B9E6139-709A-44C8-920E-40228780AA80}"/>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b="25878"/>
          <a:stretch/>
        </p:blipFill>
        <p:spPr bwMode="auto">
          <a:xfrm>
            <a:off x="1869061" y="1428065"/>
            <a:ext cx="8907780" cy="408308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282118" y="3548445"/>
            <a:ext cx="8239045" cy="1524001"/>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70AD47">
                    <a:lumMod val="50000"/>
                  </a:srgbClr>
                </a:solidFill>
                <a:effectLst/>
                <a:uLnTx/>
                <a:uFillTx/>
                <a:latin typeface="Calibri" panose="020F0502020204030204"/>
                <a:ea typeface="+mn-ea"/>
                <a:cs typeface="Arial" panose="020B0604020202020204" pitchFamily="34" charset="0"/>
              </a:rPr>
              <a:t>أولا: جرائم الإعتداء علي أنظمة المعلومات:</a:t>
            </a:r>
            <a:endParaRPr kumimoji="0" lang="en-US" sz="2400" b="0" i="0" u="none" strike="noStrike" kern="1200" cap="none" spc="0" normalizeH="0" baseline="0" noProof="0" dirty="0">
              <a:ln>
                <a:noFill/>
              </a:ln>
              <a:solidFill>
                <a:srgbClr val="70AD47">
                  <a:lumMod val="50000"/>
                </a:srgbClr>
              </a:solidFill>
              <a:effectLst/>
              <a:uLnTx/>
              <a:uFillTx/>
              <a:latin typeface="Calibri" panose="020F0502020204030204"/>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     1. جريمة الدخول غير المشروع إلي نظام المعالجة الإلكترونية:</a:t>
            </a:r>
            <a:endParaRPr kumimoji="0" lang="en-US" sz="24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en-US" sz="2400" b="1" dirty="0">
                <a:solidFill>
                  <a:prstClr val="black"/>
                </a:solidFill>
                <a:latin typeface="Calibri" panose="020F0502020204030204"/>
                <a:cs typeface="Arial" panose="020B0604020202020204" pitchFamily="34" charset="0"/>
              </a:rPr>
              <a:t>     </a:t>
            </a:r>
            <a:r>
              <a:rPr lang="ar-EG" sz="2400" b="1" dirty="0">
                <a:solidFill>
                  <a:prstClr val="black"/>
                </a:solidFill>
                <a:latin typeface="Calibri" panose="020F0502020204030204"/>
                <a:cs typeface="Arial" panose="020B0604020202020204" pitchFamily="34" charset="0"/>
              </a:rPr>
              <a:t>       </a:t>
            </a:r>
            <a:r>
              <a:rPr lang="en-US" sz="2400" b="1" dirty="0">
                <a:solidFill>
                  <a:prstClr val="black"/>
                </a:solidFill>
                <a:latin typeface="Calibri" panose="020F0502020204030204"/>
                <a:cs typeface="Arial" panose="020B0604020202020204" pitchFamily="34" charset="0"/>
              </a:rPr>
              <a:t>  </a:t>
            </a:r>
            <a:r>
              <a:rPr lang="ar-EG" sz="2400" b="1" dirty="0">
                <a:solidFill>
                  <a:prstClr val="black"/>
                </a:solidFill>
                <a:latin typeface="Calibri" panose="020F0502020204030204"/>
                <a:cs typeface="Arial" panose="020B0604020202020204" pitchFamily="34" charset="0"/>
              </a:rPr>
              <a:t>ب. مفهوم جريمة الدخول غير المشروع في بعض التشريعات العربية:</a:t>
            </a:r>
          </a:p>
        </p:txBody>
      </p:sp>
    </p:spTree>
    <p:custDataLst>
      <p:tags r:id="rId1"/>
    </p:custDataLst>
    <p:extLst>
      <p:ext uri="{BB962C8B-B14F-4D97-AF65-F5344CB8AC3E}">
        <p14:creationId xmlns:p14="http://schemas.microsoft.com/office/powerpoint/2010/main" val="23271270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1026" name="Picture 2" descr="‫ملف:Flag of Egypt.svg - ويكيبيديا‬‎">
            <a:extLst>
              <a:ext uri="{FF2B5EF4-FFF2-40B4-BE49-F238E27FC236}">
                <a16:creationId xmlns:a16="http://schemas.microsoft.com/office/drawing/2014/main" id="{21604EE7-48FD-43A4-9376-C03F5472D77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541652" y="1598629"/>
            <a:ext cx="4176043" cy="375217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1930768" y="1781962"/>
            <a:ext cx="4330193" cy="3568844"/>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70AD47">
                    <a:lumMod val="50000"/>
                  </a:srgbClr>
                </a:solidFill>
                <a:effectLst/>
                <a:uLnTx/>
                <a:uFillTx/>
                <a:latin typeface="Calibri" panose="020F0502020204030204"/>
                <a:ea typeface="+mn-ea"/>
                <a:cs typeface="Arial" panose="020B0604020202020204" pitchFamily="34" charset="0"/>
              </a:rPr>
              <a:t>أولا: جرائم الإعتداء علي أنظمة المعلومات:</a:t>
            </a:r>
            <a:endParaRPr kumimoji="0" lang="en-US" sz="2400" b="0" i="0" u="none" strike="noStrike" kern="1200" cap="none" spc="0" normalizeH="0" baseline="0" noProof="0" dirty="0">
              <a:ln>
                <a:noFill/>
              </a:ln>
              <a:solidFill>
                <a:srgbClr val="70AD47">
                  <a:lumMod val="50000"/>
                </a:srgbClr>
              </a:solidFill>
              <a:effectLst/>
              <a:uLnTx/>
              <a:uFillTx/>
              <a:latin typeface="Calibri" panose="020F0502020204030204"/>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b="1" dirty="0">
                <a:solidFill>
                  <a:srgbClr val="FF0000"/>
                </a:solidFill>
                <a:latin typeface="Calibri" panose="020F0502020204030204"/>
                <a:cs typeface="Arial" panose="020B0604020202020204" pitchFamily="34" charset="0"/>
              </a:rPr>
              <a:t>1. </a:t>
            </a:r>
            <a:r>
              <a:rPr kumimoji="0" lang="ar-EG" sz="24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جريمة الدخول غير المشروع إلي نظام المعالجة الإلكترونية:</a:t>
            </a:r>
            <a:endParaRPr kumimoji="0" lang="en-US" sz="24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en-US" sz="2400" b="1" dirty="0">
                <a:solidFill>
                  <a:prstClr val="black"/>
                </a:solidFill>
                <a:latin typeface="Calibri" panose="020F0502020204030204"/>
                <a:cs typeface="Arial" panose="020B0604020202020204" pitchFamily="34" charset="0"/>
              </a:rPr>
              <a:t>    </a:t>
            </a:r>
            <a:r>
              <a:rPr lang="ar-EG" sz="2400" b="1" dirty="0">
                <a:solidFill>
                  <a:prstClr val="black"/>
                </a:solidFill>
                <a:latin typeface="Calibri" panose="020F0502020204030204"/>
                <a:cs typeface="Arial" panose="020B0604020202020204" pitchFamily="34" charset="0"/>
              </a:rPr>
              <a:t>ب. مفهوم جريمة الدخول غير المشروع إلي نظام المعالجة الإلكترونية في بعض التشريعات العربية:</a:t>
            </a: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b="1" dirty="0">
                <a:solidFill>
                  <a:prstClr val="black"/>
                </a:solidFill>
                <a:latin typeface="Calibri" panose="020F0502020204030204"/>
                <a:cs typeface="Arial" panose="020B0604020202020204" pitchFamily="34" charset="0"/>
              </a:rPr>
              <a:t>        - المشرع المصري:</a:t>
            </a:r>
          </a:p>
        </p:txBody>
      </p:sp>
    </p:spTree>
    <p:custDataLst>
      <p:tags r:id="rId1"/>
    </p:custDataLst>
    <p:extLst>
      <p:ext uri="{BB962C8B-B14F-4D97-AF65-F5344CB8AC3E}">
        <p14:creationId xmlns:p14="http://schemas.microsoft.com/office/powerpoint/2010/main" val="4743019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2052" name="Picture 4" descr="علم الإمارات العربية المتحدة - ويكيبيديا">
            <a:extLst>
              <a:ext uri="{FF2B5EF4-FFF2-40B4-BE49-F238E27FC236}">
                <a16:creationId xmlns:a16="http://schemas.microsoft.com/office/drawing/2014/main" id="{C234A9D5-81E6-425D-B9E5-267D3FD7C05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464159" y="1794127"/>
            <a:ext cx="4329382" cy="336118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1932492" y="2037808"/>
            <a:ext cx="4329382" cy="3117501"/>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70AD47">
                    <a:lumMod val="50000"/>
                  </a:srgbClr>
                </a:solidFill>
                <a:effectLst/>
                <a:uLnTx/>
                <a:uFillTx/>
                <a:latin typeface="Calibri" panose="020F0502020204030204"/>
                <a:ea typeface="+mn-ea"/>
                <a:cs typeface="Arial" panose="020B0604020202020204" pitchFamily="34" charset="0"/>
              </a:rPr>
              <a:t>أولا: جرائم الإعتداء علي أنظمة المعلومات:</a:t>
            </a:r>
            <a:endParaRPr lang="ar-EG" sz="2400" dirty="0">
              <a:solidFill>
                <a:srgbClr val="70AD47">
                  <a:lumMod val="50000"/>
                </a:srgbClr>
              </a:solidFill>
              <a:latin typeface="Calibri" panose="020F0502020204030204"/>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  1. جريمة الدخول غير المشروع إلي نظام المعالجة الإلكترونية:</a:t>
            </a:r>
            <a:endParaRPr kumimoji="0" lang="en-US" sz="24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en-US" sz="2400" b="1" dirty="0">
                <a:solidFill>
                  <a:prstClr val="black"/>
                </a:solidFill>
                <a:latin typeface="Calibri" panose="020F0502020204030204"/>
                <a:cs typeface="Arial" panose="020B0604020202020204" pitchFamily="34" charset="0"/>
              </a:rPr>
              <a:t>     </a:t>
            </a:r>
            <a:r>
              <a:rPr lang="ar-EG" sz="2400" b="1" dirty="0">
                <a:solidFill>
                  <a:prstClr val="black"/>
                </a:solidFill>
                <a:latin typeface="Calibri" panose="020F0502020204030204"/>
                <a:cs typeface="Arial" panose="020B0604020202020204" pitchFamily="34" charset="0"/>
              </a:rPr>
              <a:t>    ب.مفهوم جريمة الدخول غير المشروع إلي نظام المعالجة الإلكترونية  في بعض التشريعات العربية:</a:t>
            </a: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b="1" dirty="0">
                <a:solidFill>
                  <a:prstClr val="black"/>
                </a:solidFill>
                <a:latin typeface="Calibri" panose="020F0502020204030204"/>
                <a:cs typeface="Arial" panose="020B0604020202020204" pitchFamily="34" charset="0"/>
              </a:rPr>
              <a:t>            - المشرع الإماراتي:</a:t>
            </a:r>
          </a:p>
        </p:txBody>
      </p:sp>
    </p:spTree>
    <p:custDataLst>
      <p:tags r:id="rId1"/>
    </p:custDataLst>
    <p:extLst>
      <p:ext uri="{BB962C8B-B14F-4D97-AF65-F5344CB8AC3E}">
        <p14:creationId xmlns:p14="http://schemas.microsoft.com/office/powerpoint/2010/main" val="30572767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0" name="Rounded Rectangle 12">
            <a:extLst>
              <a:ext uri="{FF2B5EF4-FFF2-40B4-BE49-F238E27FC236}">
                <a16:creationId xmlns:a16="http://schemas.microsoft.com/office/drawing/2014/main" id="{57267BD6-B319-48B8-914C-EB53C0B792E1}"/>
              </a:ext>
            </a:extLst>
          </p:cNvPr>
          <p:cNvSpPr/>
          <p:nvPr/>
        </p:nvSpPr>
        <p:spPr>
          <a:xfrm>
            <a:off x="1821823" y="2192082"/>
            <a:ext cx="4329382" cy="3117501"/>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70AD47">
                    <a:lumMod val="50000"/>
                  </a:srgbClr>
                </a:solidFill>
                <a:effectLst/>
                <a:uLnTx/>
                <a:uFillTx/>
                <a:latin typeface="Calibri" panose="020F0502020204030204"/>
                <a:ea typeface="+mn-ea"/>
                <a:cs typeface="Arial" panose="020B0604020202020204" pitchFamily="34" charset="0"/>
              </a:rPr>
              <a:t>أولا: جرائم الإعتداء علي أنظمة المعلومات:</a:t>
            </a:r>
            <a:endParaRPr lang="ar-EG" sz="2400" dirty="0">
              <a:solidFill>
                <a:srgbClr val="70AD47">
                  <a:lumMod val="50000"/>
                </a:srgbClr>
              </a:solidFill>
              <a:latin typeface="Calibri" panose="020F0502020204030204"/>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  1. جريمة الدخول غير المشروع إلي نظام المعالجة الإلكترونية:</a:t>
            </a:r>
            <a:endParaRPr kumimoji="0" lang="en-US" sz="24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en-US" sz="2400" b="1" dirty="0">
                <a:solidFill>
                  <a:prstClr val="black"/>
                </a:solidFill>
                <a:latin typeface="Calibri" panose="020F0502020204030204"/>
                <a:cs typeface="Arial" panose="020B0604020202020204" pitchFamily="34" charset="0"/>
              </a:rPr>
              <a:t>     </a:t>
            </a:r>
            <a:r>
              <a:rPr lang="ar-EG" sz="2400" b="1" dirty="0">
                <a:solidFill>
                  <a:prstClr val="black"/>
                </a:solidFill>
                <a:latin typeface="Calibri" panose="020F0502020204030204"/>
                <a:cs typeface="Arial" panose="020B0604020202020204" pitchFamily="34" charset="0"/>
              </a:rPr>
              <a:t>    ب.مفهوم جريمة الدخول غير المشروع إلي نظام المعالجة الإلكترونية في بعض التشريعات العربية:</a:t>
            </a: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b="1" dirty="0">
                <a:solidFill>
                  <a:prstClr val="black"/>
                </a:solidFill>
                <a:latin typeface="Calibri" panose="020F0502020204030204"/>
                <a:cs typeface="Arial" panose="020B0604020202020204" pitchFamily="34" charset="0"/>
              </a:rPr>
              <a:t>            - المشرع السعودي:</a:t>
            </a:r>
          </a:p>
        </p:txBody>
      </p:sp>
      <p:pic>
        <p:nvPicPr>
          <p:cNvPr id="3074" name="Picture 2" descr="‫علم السعودية - المعرفة‬‎">
            <a:extLst>
              <a:ext uri="{FF2B5EF4-FFF2-40B4-BE49-F238E27FC236}">
                <a16:creationId xmlns:a16="http://schemas.microsoft.com/office/drawing/2014/main" id="{6B0C8954-75BE-443B-9313-2DB2A8FB65E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322951" y="2250457"/>
            <a:ext cx="4365225" cy="301101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custDataLst>
      <p:tags r:id="rId1"/>
    </p:custDataLst>
    <p:extLst>
      <p:ext uri="{BB962C8B-B14F-4D97-AF65-F5344CB8AC3E}">
        <p14:creationId xmlns:p14="http://schemas.microsoft.com/office/powerpoint/2010/main" val="8247906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0" name="Rounded Rectangle 12">
            <a:extLst>
              <a:ext uri="{FF2B5EF4-FFF2-40B4-BE49-F238E27FC236}">
                <a16:creationId xmlns:a16="http://schemas.microsoft.com/office/drawing/2014/main" id="{57267BD6-B319-48B8-914C-EB53C0B792E1}"/>
              </a:ext>
            </a:extLst>
          </p:cNvPr>
          <p:cNvSpPr/>
          <p:nvPr/>
        </p:nvSpPr>
        <p:spPr>
          <a:xfrm>
            <a:off x="1748019" y="2204738"/>
            <a:ext cx="4700897" cy="3117501"/>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70AD47">
                    <a:lumMod val="50000"/>
                  </a:srgbClr>
                </a:solidFill>
                <a:effectLst/>
                <a:uLnTx/>
                <a:uFillTx/>
                <a:latin typeface="Calibri" panose="020F0502020204030204"/>
                <a:ea typeface="+mn-ea"/>
                <a:cs typeface="Arial" panose="020B0604020202020204" pitchFamily="34" charset="0"/>
              </a:rPr>
              <a:t>أولا: جرائم الإعتداء علي أنظمة المعلومات:</a:t>
            </a:r>
            <a:endParaRPr lang="ar-EG" sz="2400" dirty="0">
              <a:solidFill>
                <a:srgbClr val="70AD47">
                  <a:lumMod val="50000"/>
                </a:srgbClr>
              </a:solidFill>
              <a:latin typeface="Calibri" panose="020F0502020204030204"/>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  1. جريمة الدخول غير المشروع إلي نظام المعالجة الإلكترونية:</a:t>
            </a:r>
            <a:endParaRPr kumimoji="0" lang="en-US" sz="24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en-US" sz="2400" b="1" dirty="0">
                <a:solidFill>
                  <a:prstClr val="black"/>
                </a:solidFill>
                <a:latin typeface="Calibri" panose="020F0502020204030204"/>
                <a:cs typeface="Arial" panose="020B0604020202020204" pitchFamily="34" charset="0"/>
              </a:rPr>
              <a:t>     </a:t>
            </a:r>
            <a:r>
              <a:rPr lang="ar-EG" sz="2400" b="1" dirty="0">
                <a:solidFill>
                  <a:prstClr val="black"/>
                </a:solidFill>
                <a:latin typeface="Calibri" panose="020F0502020204030204"/>
                <a:cs typeface="Arial" panose="020B0604020202020204" pitchFamily="34" charset="0"/>
              </a:rPr>
              <a:t>    ب.مفهوم جريمة الدخول غير المشروع إلي نظام المعالجة الإلكترونية في بعض التشريعات العربية:</a:t>
            </a: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b="1" dirty="0">
                <a:solidFill>
                  <a:prstClr val="black"/>
                </a:solidFill>
                <a:latin typeface="Calibri" panose="020F0502020204030204"/>
                <a:cs typeface="Arial" panose="020B0604020202020204" pitchFamily="34" charset="0"/>
              </a:rPr>
              <a:t>            - المشرع الكويتي:</a:t>
            </a:r>
          </a:p>
        </p:txBody>
      </p:sp>
      <p:pic>
        <p:nvPicPr>
          <p:cNvPr id="4098" name="Picture 2" descr="كم عدد ألوان علم الكويت - موضوع">
            <a:extLst>
              <a:ext uri="{FF2B5EF4-FFF2-40B4-BE49-F238E27FC236}">
                <a16:creationId xmlns:a16="http://schemas.microsoft.com/office/drawing/2014/main" id="{37D06C28-841F-4DB4-B678-5A63ABBA423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569145" y="2367802"/>
            <a:ext cx="4293824" cy="278331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custDataLst>
      <p:tags r:id="rId1"/>
    </p:custDataLst>
    <p:extLst>
      <p:ext uri="{BB962C8B-B14F-4D97-AF65-F5344CB8AC3E}">
        <p14:creationId xmlns:p14="http://schemas.microsoft.com/office/powerpoint/2010/main" val="29031582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schemeClr val="tx1"/>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11" name="Picture 2" descr="الجريمة الإلكترونية: المنظور النفسي، الاجتماعي والأمني">
            <a:extLst>
              <a:ext uri="{FF2B5EF4-FFF2-40B4-BE49-F238E27FC236}">
                <a16:creationId xmlns:a16="http://schemas.microsoft.com/office/drawing/2014/main" id="{7B9E6139-709A-44C8-920E-40228780AA80}"/>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b="25878"/>
          <a:stretch/>
        </p:blipFill>
        <p:spPr bwMode="auto">
          <a:xfrm>
            <a:off x="1869061" y="1428065"/>
            <a:ext cx="8907780" cy="408308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282118" y="3548445"/>
            <a:ext cx="8239045" cy="1524001"/>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EG" sz="2400" b="1" dirty="0">
                <a:solidFill>
                  <a:schemeClr val="tx1"/>
                </a:solidFill>
              </a:rPr>
              <a:t>     </a:t>
            </a:r>
            <a:r>
              <a:rPr lang="ar-SA" sz="2400" b="1" dirty="0">
                <a:solidFill>
                  <a:srgbClr val="FF0000"/>
                </a:solidFill>
              </a:rPr>
              <a:t>ويستفاد من نص المادة </a:t>
            </a:r>
            <a:r>
              <a:rPr lang="ar-EG" sz="2400" b="1" dirty="0">
                <a:solidFill>
                  <a:srgbClr val="FF0000"/>
                </a:solidFill>
              </a:rPr>
              <a:t>14</a:t>
            </a:r>
            <a:r>
              <a:rPr lang="ar-SA" sz="2400" b="1" dirty="0">
                <a:solidFill>
                  <a:srgbClr val="FF0000"/>
                </a:solidFill>
              </a:rPr>
              <a:t> من القانون المصري، والمادة </a:t>
            </a:r>
            <a:r>
              <a:rPr lang="ar-EG" sz="2400" b="1" dirty="0">
                <a:solidFill>
                  <a:srgbClr val="FF0000"/>
                </a:solidFill>
              </a:rPr>
              <a:t>2</a:t>
            </a:r>
            <a:r>
              <a:rPr lang="ar-SA" sz="2400" b="1" dirty="0">
                <a:solidFill>
                  <a:srgbClr val="FF0000"/>
                </a:solidFill>
              </a:rPr>
              <a:t> من القانون الإماراتي، والمادة رقم </a:t>
            </a:r>
            <a:r>
              <a:rPr lang="ar-EG" sz="2400" b="1" dirty="0">
                <a:solidFill>
                  <a:srgbClr val="FF0000"/>
                </a:solidFill>
              </a:rPr>
              <a:t>17</a:t>
            </a:r>
            <a:r>
              <a:rPr lang="ar-SA" sz="2400" b="1" dirty="0">
                <a:solidFill>
                  <a:srgbClr val="FF0000"/>
                </a:solidFill>
              </a:rPr>
              <a:t> من النظام السعودي والمادة </a:t>
            </a:r>
            <a:r>
              <a:rPr lang="ar-EG" sz="2400" b="1" dirty="0">
                <a:solidFill>
                  <a:srgbClr val="FF0000"/>
                </a:solidFill>
              </a:rPr>
              <a:t>2</a:t>
            </a:r>
            <a:r>
              <a:rPr lang="ar-SA" sz="2400" b="1" dirty="0">
                <a:solidFill>
                  <a:srgbClr val="FF0000"/>
                </a:solidFill>
              </a:rPr>
              <a:t> من القانون الكويتي فيما يتعلق بجريمة الدخول غير المشروع</a:t>
            </a:r>
            <a:r>
              <a:rPr lang="en-US" sz="2400" b="1" dirty="0">
                <a:solidFill>
                  <a:srgbClr val="FF0000"/>
                </a:solidFill>
              </a:rPr>
              <a:t> </a:t>
            </a:r>
            <a:r>
              <a:rPr lang="ar-EG" sz="2400" b="1" dirty="0">
                <a:solidFill>
                  <a:srgbClr val="FF0000"/>
                </a:solidFill>
              </a:rPr>
              <a:t>إلي نظام المعالجة الإلكترونية</a:t>
            </a:r>
            <a:r>
              <a:rPr lang="ar-SA" sz="2400" b="1" dirty="0">
                <a:solidFill>
                  <a:srgbClr val="FF0000"/>
                </a:solidFill>
              </a:rPr>
              <a:t> المسائل الآتية:</a:t>
            </a:r>
            <a:endParaRPr lang="en-US" sz="2400" dirty="0">
              <a:solidFill>
                <a:srgbClr val="FF0000"/>
              </a:solidFill>
            </a:endParaRPr>
          </a:p>
        </p:txBody>
      </p:sp>
    </p:spTree>
    <p:custDataLst>
      <p:tags r:id="rId1"/>
    </p:custDataLst>
    <p:extLst>
      <p:ext uri="{BB962C8B-B14F-4D97-AF65-F5344CB8AC3E}">
        <p14:creationId xmlns:p14="http://schemas.microsoft.com/office/powerpoint/2010/main" val="22259483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11" name="Picture 2" descr="الجريمة الإلكترونية: المنظور النفسي، الاجتماعي والأمني">
            <a:extLst>
              <a:ext uri="{FF2B5EF4-FFF2-40B4-BE49-F238E27FC236}">
                <a16:creationId xmlns:a16="http://schemas.microsoft.com/office/drawing/2014/main" id="{7B9E6139-709A-44C8-920E-40228780AA80}"/>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b="25878"/>
          <a:stretch/>
        </p:blipFill>
        <p:spPr bwMode="auto">
          <a:xfrm>
            <a:off x="1869061" y="1428065"/>
            <a:ext cx="8907780" cy="408308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626178" y="3762464"/>
            <a:ext cx="7419375" cy="1524001"/>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70AD47">
                    <a:lumMod val="50000"/>
                  </a:srgbClr>
                </a:solidFill>
                <a:effectLst/>
                <a:uLnTx/>
                <a:uFillTx/>
                <a:latin typeface="Calibri" panose="020F0502020204030204"/>
                <a:ea typeface="+mn-ea"/>
                <a:cs typeface="Arial" panose="020B0604020202020204" pitchFamily="34" charset="0"/>
              </a:rPr>
              <a:t>أولا: جرائم الإعتداء علي أنظمة المعلومات:</a:t>
            </a:r>
            <a:endParaRPr kumimoji="0" lang="en-US" sz="2400" b="0" i="0" u="none" strike="noStrike" kern="1200" cap="none" spc="0" normalizeH="0" baseline="0" noProof="0" dirty="0">
              <a:ln>
                <a:noFill/>
              </a:ln>
              <a:solidFill>
                <a:srgbClr val="70AD47">
                  <a:lumMod val="50000"/>
                </a:srgbClr>
              </a:solidFill>
              <a:effectLst/>
              <a:uLnTx/>
              <a:uFillTx/>
              <a:latin typeface="Calibri" panose="020F0502020204030204"/>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     1. جريمة الدخول غير المشروع إلي نظام المعالجة الإلكترونية:</a:t>
            </a:r>
            <a:endParaRPr kumimoji="0" lang="en-US" sz="24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en-US" sz="2400" b="1" dirty="0">
                <a:solidFill>
                  <a:prstClr val="black"/>
                </a:solidFill>
                <a:latin typeface="Calibri" panose="020F0502020204030204"/>
                <a:cs typeface="Arial" panose="020B0604020202020204" pitchFamily="34" charset="0"/>
              </a:rPr>
              <a:t>     </a:t>
            </a:r>
            <a:r>
              <a:rPr lang="ar-EG" sz="2400" b="1" dirty="0">
                <a:solidFill>
                  <a:prstClr val="black"/>
                </a:solidFill>
                <a:latin typeface="Calibri" panose="020F0502020204030204"/>
                <a:cs typeface="Arial" panose="020B0604020202020204" pitchFamily="34" charset="0"/>
              </a:rPr>
              <a:t>       </a:t>
            </a:r>
            <a:r>
              <a:rPr lang="en-US" sz="2400" b="1" dirty="0">
                <a:solidFill>
                  <a:prstClr val="black"/>
                </a:solidFill>
                <a:latin typeface="Calibri" panose="020F0502020204030204"/>
                <a:cs typeface="Arial" panose="020B0604020202020204" pitchFamily="34" charset="0"/>
              </a:rPr>
              <a:t>  </a:t>
            </a:r>
            <a:r>
              <a:rPr lang="ar-EG" sz="2400" b="1" dirty="0">
                <a:solidFill>
                  <a:prstClr val="black"/>
                </a:solidFill>
                <a:latin typeface="Calibri" panose="020F0502020204030204"/>
                <a:cs typeface="Arial" panose="020B0604020202020204" pitchFamily="34" charset="0"/>
              </a:rPr>
              <a:t>ج. مفهوم جريمة الدخول غير المشروع في القانون المقارن:</a:t>
            </a:r>
          </a:p>
        </p:txBody>
      </p:sp>
    </p:spTree>
    <p:custDataLst>
      <p:tags r:id="rId1"/>
    </p:custDataLst>
    <p:extLst>
      <p:ext uri="{BB962C8B-B14F-4D97-AF65-F5344CB8AC3E}">
        <p14:creationId xmlns:p14="http://schemas.microsoft.com/office/powerpoint/2010/main" val="36285104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0" name="Rounded Rectangle 12">
            <a:extLst>
              <a:ext uri="{FF2B5EF4-FFF2-40B4-BE49-F238E27FC236}">
                <a16:creationId xmlns:a16="http://schemas.microsoft.com/office/drawing/2014/main" id="{57267BD6-B319-48B8-914C-EB53C0B792E1}"/>
              </a:ext>
            </a:extLst>
          </p:cNvPr>
          <p:cNvSpPr/>
          <p:nvPr/>
        </p:nvSpPr>
        <p:spPr>
          <a:xfrm>
            <a:off x="1930768" y="1781962"/>
            <a:ext cx="4330193" cy="3568844"/>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70AD47">
                    <a:lumMod val="50000"/>
                  </a:srgbClr>
                </a:solidFill>
                <a:effectLst/>
                <a:uLnTx/>
                <a:uFillTx/>
                <a:latin typeface="Calibri" panose="020F0502020204030204"/>
                <a:ea typeface="+mn-ea"/>
                <a:cs typeface="Arial" panose="020B0604020202020204" pitchFamily="34" charset="0"/>
              </a:rPr>
              <a:t>أولا: جرائم الإعتداء علي أنظمة المعلومات:</a:t>
            </a:r>
            <a:endParaRPr kumimoji="0" lang="en-US" sz="2400" b="0" i="0" u="none" strike="noStrike" kern="1200" cap="none" spc="0" normalizeH="0" baseline="0" noProof="0" dirty="0">
              <a:ln>
                <a:noFill/>
              </a:ln>
              <a:solidFill>
                <a:srgbClr val="70AD47">
                  <a:lumMod val="50000"/>
                </a:srgbClr>
              </a:solidFill>
              <a:effectLst/>
              <a:uLnTx/>
              <a:uFillTx/>
              <a:latin typeface="Calibri" panose="020F0502020204030204"/>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b="1" dirty="0">
                <a:solidFill>
                  <a:srgbClr val="FF0000"/>
                </a:solidFill>
                <a:latin typeface="Calibri" panose="020F0502020204030204"/>
                <a:cs typeface="Arial" panose="020B0604020202020204" pitchFamily="34" charset="0"/>
              </a:rPr>
              <a:t>1. </a:t>
            </a:r>
            <a:r>
              <a:rPr kumimoji="0" lang="ar-EG" sz="24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جريمة الدخول غير المشروع إلي نظام المعالجة الإلكترونية:</a:t>
            </a:r>
            <a:endParaRPr kumimoji="0" lang="en-US" sz="24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en-US" sz="2400" b="1" dirty="0">
                <a:solidFill>
                  <a:prstClr val="black"/>
                </a:solidFill>
                <a:latin typeface="Calibri" panose="020F0502020204030204"/>
                <a:cs typeface="Arial" panose="020B0604020202020204" pitchFamily="34" charset="0"/>
              </a:rPr>
              <a:t>   </a:t>
            </a:r>
            <a:r>
              <a:rPr lang="ar-EG" sz="2400" b="1" dirty="0">
                <a:solidFill>
                  <a:prstClr val="black"/>
                </a:solidFill>
                <a:latin typeface="Calibri" panose="020F0502020204030204"/>
                <a:cs typeface="Arial" panose="020B0604020202020204" pitchFamily="34" charset="0"/>
              </a:rPr>
              <a:t>ج. مفهوم جريمة الدخول غير المشروع إلي نظام المعالجة الإلكترونية في القانون المقارن:</a:t>
            </a: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b="1" dirty="0">
                <a:solidFill>
                  <a:prstClr val="black"/>
                </a:solidFill>
                <a:latin typeface="Calibri" panose="020F0502020204030204"/>
                <a:cs typeface="Arial" panose="020B0604020202020204" pitchFamily="34" charset="0"/>
              </a:rPr>
              <a:t>        - القانون الإنجليزي:</a:t>
            </a:r>
          </a:p>
        </p:txBody>
      </p:sp>
      <p:pic>
        <p:nvPicPr>
          <p:cNvPr id="2" name="Picture 2" descr="علم المملكة المتحدة - ويكيبيديا">
            <a:extLst>
              <a:ext uri="{FF2B5EF4-FFF2-40B4-BE49-F238E27FC236}">
                <a16:creationId xmlns:a16="http://schemas.microsoft.com/office/drawing/2014/main" id="{593B03B9-EA3D-411E-9C68-B9C06B74BFA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425112" y="1868267"/>
            <a:ext cx="4303654" cy="33962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custDataLst>
      <p:tags r:id="rId1"/>
    </p:custDataLst>
    <p:extLst>
      <p:ext uri="{BB962C8B-B14F-4D97-AF65-F5344CB8AC3E}">
        <p14:creationId xmlns:p14="http://schemas.microsoft.com/office/powerpoint/2010/main" val="41475923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0" name="Rounded Rectangle 12">
            <a:extLst>
              <a:ext uri="{FF2B5EF4-FFF2-40B4-BE49-F238E27FC236}">
                <a16:creationId xmlns:a16="http://schemas.microsoft.com/office/drawing/2014/main" id="{57267BD6-B319-48B8-914C-EB53C0B792E1}"/>
              </a:ext>
            </a:extLst>
          </p:cNvPr>
          <p:cNvSpPr/>
          <p:nvPr/>
        </p:nvSpPr>
        <p:spPr>
          <a:xfrm>
            <a:off x="1930768" y="1781962"/>
            <a:ext cx="4330193" cy="3568844"/>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70AD47">
                    <a:lumMod val="50000"/>
                  </a:srgbClr>
                </a:solidFill>
                <a:effectLst/>
                <a:uLnTx/>
                <a:uFillTx/>
                <a:latin typeface="Calibri" panose="020F0502020204030204"/>
                <a:ea typeface="+mn-ea"/>
                <a:cs typeface="Arial" panose="020B0604020202020204" pitchFamily="34" charset="0"/>
              </a:rPr>
              <a:t>أولا: جرائم الإعتداء علي أنظمة المعلومات:</a:t>
            </a:r>
            <a:endParaRPr kumimoji="0" lang="en-US" sz="2400" b="0" i="0" u="none" strike="noStrike" kern="1200" cap="none" spc="0" normalizeH="0" baseline="0" noProof="0" dirty="0">
              <a:ln>
                <a:noFill/>
              </a:ln>
              <a:solidFill>
                <a:srgbClr val="70AD47">
                  <a:lumMod val="50000"/>
                </a:srgbClr>
              </a:solidFill>
              <a:effectLst/>
              <a:uLnTx/>
              <a:uFillTx/>
              <a:latin typeface="Calibri" panose="020F0502020204030204"/>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b="1" dirty="0">
                <a:solidFill>
                  <a:srgbClr val="FF0000"/>
                </a:solidFill>
                <a:latin typeface="Calibri" panose="020F0502020204030204"/>
                <a:cs typeface="Arial" panose="020B0604020202020204" pitchFamily="34" charset="0"/>
              </a:rPr>
              <a:t>1. </a:t>
            </a:r>
            <a:r>
              <a:rPr kumimoji="0" lang="ar-EG" sz="24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جريمة الدخول غير المشروع إلي نظام المعالجة الإلكترونية:</a:t>
            </a:r>
            <a:endParaRPr kumimoji="0" lang="en-US" sz="24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en-US" sz="2400" b="1" dirty="0">
                <a:solidFill>
                  <a:prstClr val="black"/>
                </a:solidFill>
                <a:latin typeface="Calibri" panose="020F0502020204030204"/>
                <a:cs typeface="Arial" panose="020B0604020202020204" pitchFamily="34" charset="0"/>
              </a:rPr>
              <a:t>   </a:t>
            </a:r>
            <a:r>
              <a:rPr lang="ar-EG" sz="2400" b="1" dirty="0">
                <a:solidFill>
                  <a:prstClr val="black"/>
                </a:solidFill>
                <a:latin typeface="Calibri" panose="020F0502020204030204"/>
                <a:cs typeface="Arial" panose="020B0604020202020204" pitchFamily="34" charset="0"/>
              </a:rPr>
              <a:t>ج. مفهوم جريمة الدخول غير المشروع إلي نظام المعالجة الإلكترونية في القانون المقارن:</a:t>
            </a: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b="1" dirty="0">
                <a:solidFill>
                  <a:prstClr val="black"/>
                </a:solidFill>
                <a:latin typeface="Calibri" panose="020F0502020204030204"/>
                <a:cs typeface="Arial" panose="020B0604020202020204" pitchFamily="34" charset="0"/>
              </a:rPr>
              <a:t>        - القانون الأمريكي:</a:t>
            </a:r>
          </a:p>
        </p:txBody>
      </p:sp>
      <p:pic>
        <p:nvPicPr>
          <p:cNvPr id="2050" name="Picture 2" descr="ما هو علم الولايات المتحدة الأمريكية؟ - انا مسافر">
            <a:extLst>
              <a:ext uri="{FF2B5EF4-FFF2-40B4-BE49-F238E27FC236}">
                <a16:creationId xmlns:a16="http://schemas.microsoft.com/office/drawing/2014/main" id="{7E109DEE-8F25-4ED9-9D26-746B8D7223C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541652" y="2149056"/>
            <a:ext cx="4189101" cy="287117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custDataLst>
      <p:tags r:id="rId1"/>
    </p:custDataLst>
    <p:extLst>
      <p:ext uri="{BB962C8B-B14F-4D97-AF65-F5344CB8AC3E}">
        <p14:creationId xmlns:p14="http://schemas.microsoft.com/office/powerpoint/2010/main" val="93326525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1026" name="Picture 2" descr="الجريمة الإلكترونية: المنظور النفسي، الاجتماعي والأمني">
            <a:extLst>
              <a:ext uri="{FF2B5EF4-FFF2-40B4-BE49-F238E27FC236}">
                <a16:creationId xmlns:a16="http://schemas.microsoft.com/office/drawing/2014/main" id="{A77AB5BC-DE41-4903-97D6-CCB217765157}"/>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b="25878"/>
          <a:stretch/>
        </p:blipFill>
        <p:spPr bwMode="auto">
          <a:xfrm>
            <a:off x="1869061" y="1428065"/>
            <a:ext cx="8907780" cy="408308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510117" y="4177389"/>
            <a:ext cx="6167717" cy="1024583"/>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70AD47">
                    <a:lumMod val="50000"/>
                  </a:srgbClr>
                </a:solidFill>
                <a:effectLst/>
                <a:uLnTx/>
                <a:uFillTx/>
                <a:latin typeface="Calibri" panose="020F0502020204030204"/>
                <a:ea typeface="+mn-ea"/>
                <a:cs typeface="Arial" panose="020B0604020202020204" pitchFamily="34" charset="0"/>
              </a:rPr>
              <a:t>أولا: جرائم الإعتداء علي أنظمة المعلومات:</a:t>
            </a:r>
            <a:endParaRPr kumimoji="0" lang="en-US" sz="2400" b="0" i="0" u="none" strike="noStrike" kern="1200" cap="none" spc="0" normalizeH="0" baseline="0" noProof="0" dirty="0">
              <a:ln>
                <a:noFill/>
              </a:ln>
              <a:solidFill>
                <a:srgbClr val="70AD47">
                  <a:lumMod val="50000"/>
                </a:srgbClr>
              </a:solidFill>
              <a:effectLst/>
              <a:uLnTx/>
              <a:uFillTx/>
              <a:latin typeface="Calibri" panose="020F0502020204030204"/>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     </a:t>
            </a:r>
            <a:r>
              <a:rPr lang="ar-EG" sz="2400" b="1" dirty="0">
                <a:solidFill>
                  <a:srgbClr val="FF0000"/>
                </a:solidFill>
                <a:latin typeface="Calibri" panose="020F0502020204030204"/>
                <a:cs typeface="Arial" panose="020B0604020202020204" pitchFamily="34" charset="0"/>
              </a:rPr>
              <a:t>2. جريمة البقاء غير المشروع داخل النظام المعلوماتي:</a:t>
            </a:r>
            <a:endParaRPr kumimoji="0" lang="ar-EG" sz="24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endParaRPr>
          </a:p>
        </p:txBody>
      </p:sp>
    </p:spTree>
    <p:custDataLst>
      <p:tags r:id="rId1"/>
    </p:custDataLst>
    <p:extLst>
      <p:ext uri="{BB962C8B-B14F-4D97-AF65-F5344CB8AC3E}">
        <p14:creationId xmlns:p14="http://schemas.microsoft.com/office/powerpoint/2010/main" val="11447759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17594"/>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1026" name="Picture 2" descr="الجريمة الإلكترونية: المنظور النفسي، الاجتماعي والأمني">
            <a:extLst>
              <a:ext uri="{FF2B5EF4-FFF2-40B4-BE49-F238E27FC236}">
                <a16:creationId xmlns:a16="http://schemas.microsoft.com/office/drawing/2014/main" id="{A77AB5BC-DE41-4903-97D6-CCB217765157}"/>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b="25878"/>
          <a:stretch/>
        </p:blipFill>
        <p:spPr bwMode="auto">
          <a:xfrm>
            <a:off x="1869061" y="1428065"/>
            <a:ext cx="8907780" cy="408308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282118" y="3653000"/>
            <a:ext cx="6347493" cy="144576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70AD47">
                    <a:lumMod val="50000"/>
                  </a:srgbClr>
                </a:solidFill>
                <a:effectLst/>
                <a:uLnTx/>
                <a:uFillTx/>
                <a:latin typeface="Calibri" panose="020F0502020204030204"/>
                <a:ea typeface="+mn-ea"/>
                <a:cs typeface="Arial" panose="020B0604020202020204" pitchFamily="34" charset="0"/>
              </a:rPr>
              <a:t>أولا: جرائم الإعتداء علي أنظمة المعلومات:</a:t>
            </a:r>
            <a:endParaRPr kumimoji="0" lang="en-US" sz="2400" b="0" i="0" u="none" strike="noStrike" kern="1200" cap="none" spc="0" normalizeH="0" baseline="0" noProof="0" dirty="0">
              <a:ln>
                <a:noFill/>
              </a:ln>
              <a:solidFill>
                <a:srgbClr val="70AD47">
                  <a:lumMod val="50000"/>
                </a:srgbClr>
              </a:solidFill>
              <a:effectLst/>
              <a:uLnTx/>
              <a:uFillTx/>
              <a:latin typeface="Calibri" panose="020F0502020204030204"/>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     </a:t>
            </a:r>
            <a:r>
              <a:rPr lang="ar-EG" sz="2400" b="1" dirty="0">
                <a:solidFill>
                  <a:srgbClr val="FF0000"/>
                </a:solidFill>
                <a:latin typeface="Calibri" panose="020F0502020204030204"/>
                <a:cs typeface="Arial" panose="020B0604020202020204" pitchFamily="34" charset="0"/>
              </a:rPr>
              <a:t>2. جريمة البقاء غير المشروع داخل النظام المعلوماتي:</a:t>
            </a:r>
          </a:p>
          <a:p>
            <a:pPr algn="just" rtl="1">
              <a:defRPr/>
            </a:pPr>
            <a:r>
              <a:rPr kumimoji="0" lang="ar-EG" sz="2400" b="1" i="0" u="none" strike="noStrike" kern="1200" cap="none" spc="0" normalizeH="0" baseline="0" noProof="0" dirty="0">
                <a:ln>
                  <a:noFill/>
                </a:ln>
                <a:solidFill>
                  <a:schemeClr val="tx1"/>
                </a:solidFill>
                <a:effectLst/>
                <a:uLnTx/>
                <a:uFillTx/>
                <a:latin typeface="Calibri" panose="020F0502020204030204"/>
                <a:ea typeface="+mn-ea"/>
                <a:cs typeface="Arial" panose="020B0604020202020204" pitchFamily="34" charset="0"/>
              </a:rPr>
              <a:t>         أ. </a:t>
            </a:r>
            <a:r>
              <a:rPr lang="ar-SA" sz="2400" b="1" dirty="0">
                <a:solidFill>
                  <a:schemeClr val="tx1"/>
                </a:solidFill>
              </a:rPr>
              <a:t>الأساس القانوني لتجريم فعل البقاء غير المشروع:</a:t>
            </a:r>
            <a:endParaRPr lang="en-US" sz="2400" dirty="0">
              <a:solidFill>
                <a:schemeClr val="tx1"/>
              </a:solidFill>
            </a:endParaRPr>
          </a:p>
        </p:txBody>
      </p:sp>
    </p:spTree>
    <p:custDataLst>
      <p:tags r:id="rId1"/>
    </p:custDataLst>
    <p:extLst>
      <p:ext uri="{BB962C8B-B14F-4D97-AF65-F5344CB8AC3E}">
        <p14:creationId xmlns:p14="http://schemas.microsoft.com/office/powerpoint/2010/main" val="36814873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17594"/>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6" y="6311380"/>
            <a:ext cx="1874408" cy="309233"/>
          </a:xfrm>
          <a:prstGeom prst="rect">
            <a:avLst/>
          </a:prstGeom>
        </p:spPr>
      </p:pic>
      <p:pic>
        <p:nvPicPr>
          <p:cNvPr id="1026" name="Picture 2" descr="الجريمة الإلكترونية: المنظور النفسي، الاجتماعي والأمني">
            <a:extLst>
              <a:ext uri="{FF2B5EF4-FFF2-40B4-BE49-F238E27FC236}">
                <a16:creationId xmlns:a16="http://schemas.microsoft.com/office/drawing/2014/main" id="{A77AB5BC-DE41-4903-97D6-CCB217765157}"/>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b="25878"/>
          <a:stretch/>
        </p:blipFill>
        <p:spPr bwMode="auto">
          <a:xfrm>
            <a:off x="1869061" y="1428065"/>
            <a:ext cx="8907780" cy="408308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282118" y="3653000"/>
            <a:ext cx="6347493" cy="144576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70AD47">
                    <a:lumMod val="50000"/>
                  </a:srgbClr>
                </a:solidFill>
                <a:effectLst/>
                <a:uLnTx/>
                <a:uFillTx/>
                <a:latin typeface="Calibri" panose="020F0502020204030204"/>
                <a:ea typeface="+mn-ea"/>
                <a:cs typeface="Arial" panose="020B0604020202020204" pitchFamily="34" charset="0"/>
              </a:rPr>
              <a:t>أولا: جرائم الإعتداء علي أنظمة المعلومات:</a:t>
            </a:r>
            <a:endParaRPr kumimoji="0" lang="en-US" sz="2400" b="0" i="0" u="none" strike="noStrike" kern="1200" cap="none" spc="0" normalizeH="0" baseline="0" noProof="0" dirty="0">
              <a:ln>
                <a:noFill/>
              </a:ln>
              <a:solidFill>
                <a:srgbClr val="70AD47">
                  <a:lumMod val="50000"/>
                </a:srgbClr>
              </a:solidFill>
              <a:effectLst/>
              <a:uLnTx/>
              <a:uFillTx/>
              <a:latin typeface="Calibri" panose="020F0502020204030204"/>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     </a:t>
            </a:r>
            <a:r>
              <a:rPr lang="ar-EG" sz="2400" b="1" dirty="0">
                <a:solidFill>
                  <a:srgbClr val="FF0000"/>
                </a:solidFill>
                <a:latin typeface="Calibri" panose="020F0502020204030204"/>
                <a:cs typeface="Arial" panose="020B0604020202020204" pitchFamily="34" charset="0"/>
              </a:rPr>
              <a:t>2. جريمة البقاء غير المشروع داخل النظام المعلوماتي:</a:t>
            </a:r>
          </a:p>
          <a:p>
            <a:pPr algn="just" rtl="1">
              <a:defRPr/>
            </a:pPr>
            <a:r>
              <a:rPr kumimoji="0" lang="ar-EG" sz="2400" b="1" i="0" u="none" strike="noStrike" kern="1200" cap="none" spc="0" normalizeH="0" baseline="0" noProof="0" dirty="0">
                <a:ln>
                  <a:noFill/>
                </a:ln>
                <a:solidFill>
                  <a:schemeClr val="tx1"/>
                </a:solidFill>
                <a:effectLst/>
                <a:uLnTx/>
                <a:uFillTx/>
                <a:latin typeface="Calibri" panose="020F0502020204030204"/>
                <a:ea typeface="+mn-ea"/>
                <a:cs typeface="Arial" panose="020B0604020202020204" pitchFamily="34" charset="0"/>
              </a:rPr>
              <a:t>        </a:t>
            </a:r>
            <a:r>
              <a:rPr lang="ar-EG" sz="2400" b="1" dirty="0">
                <a:solidFill>
                  <a:schemeClr val="tx1"/>
                </a:solidFill>
                <a:latin typeface="Calibri" panose="020F0502020204030204"/>
                <a:cs typeface="Arial" panose="020B0604020202020204" pitchFamily="34" charset="0"/>
              </a:rPr>
              <a:t>ب. </a:t>
            </a:r>
            <a:r>
              <a:rPr kumimoji="0" lang="ar-EG" sz="2400" b="1" i="0" u="none" strike="noStrike" kern="1200" cap="none" spc="0" normalizeH="0" baseline="0" noProof="0" dirty="0">
                <a:ln>
                  <a:noFill/>
                </a:ln>
                <a:solidFill>
                  <a:schemeClr val="tx1"/>
                </a:solidFill>
                <a:effectLst/>
                <a:uLnTx/>
                <a:uFillTx/>
                <a:latin typeface="Calibri" panose="020F0502020204030204"/>
                <a:ea typeface="+mn-ea"/>
                <a:cs typeface="Arial" panose="020B0604020202020204" pitchFamily="34" charset="0"/>
              </a:rPr>
              <a:t> </a:t>
            </a:r>
            <a:r>
              <a:rPr lang="ar-SA" sz="2400" b="1" dirty="0">
                <a:solidFill>
                  <a:schemeClr val="tx1"/>
                </a:solidFill>
              </a:rPr>
              <a:t>تعريف فعل البقاء غير المشروع :</a:t>
            </a:r>
            <a:endParaRPr lang="en-US" sz="2400" dirty="0">
              <a:solidFill>
                <a:schemeClr val="tx1"/>
              </a:solidFill>
            </a:endParaRPr>
          </a:p>
        </p:txBody>
      </p:sp>
    </p:spTree>
    <p:custDataLst>
      <p:tags r:id="rId1"/>
    </p:custDataLst>
    <p:extLst>
      <p:ext uri="{BB962C8B-B14F-4D97-AF65-F5344CB8AC3E}">
        <p14:creationId xmlns:p14="http://schemas.microsoft.com/office/powerpoint/2010/main" val="27787126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1026" name="Picture 2" descr="الجريمة الإلكترونية: المنظور النفسي، الاجتماعي والأمني">
            <a:extLst>
              <a:ext uri="{FF2B5EF4-FFF2-40B4-BE49-F238E27FC236}">
                <a16:creationId xmlns:a16="http://schemas.microsoft.com/office/drawing/2014/main" id="{A77AB5BC-DE41-4903-97D6-CCB217765157}"/>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b="25878"/>
          <a:stretch/>
        </p:blipFill>
        <p:spPr bwMode="auto">
          <a:xfrm>
            <a:off x="1869061" y="1428065"/>
            <a:ext cx="8907780" cy="408308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510117" y="3998259"/>
            <a:ext cx="7812822" cy="1203714"/>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70AD47">
                    <a:lumMod val="50000"/>
                  </a:srgbClr>
                </a:solidFill>
                <a:effectLst/>
                <a:uLnTx/>
                <a:uFillTx/>
                <a:latin typeface="Calibri" panose="020F0502020204030204"/>
                <a:ea typeface="+mn-ea"/>
                <a:cs typeface="Arial" panose="020B0604020202020204" pitchFamily="34" charset="0"/>
              </a:rPr>
              <a:t>أولا: جرائم الإعتداء علي أنظمة المعلومات:</a:t>
            </a:r>
            <a:endParaRPr lang="ar-EG" sz="2400" dirty="0">
              <a:solidFill>
                <a:srgbClr val="70AD47">
                  <a:lumMod val="50000"/>
                </a:srgbClr>
              </a:solidFill>
              <a:latin typeface="Calibri" panose="020F0502020204030204"/>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   3. </a:t>
            </a:r>
            <a:r>
              <a:rPr lang="ar-SA" sz="2400" b="1" dirty="0">
                <a:solidFill>
                  <a:srgbClr val="FF0000"/>
                </a:solidFill>
                <a:latin typeface="Times New Roman" panose="02020603050405020304" pitchFamily="18" charset="0"/>
                <a:ea typeface="Times New Roman" panose="02020603050405020304" pitchFamily="18" charset="0"/>
                <a:cs typeface="Calibri" panose="020F0502020204030204" pitchFamily="34" charset="0"/>
              </a:rPr>
              <a:t>جريمة تجاوز حدود الحق في الدخول إلي نظام المعالجة الإلكترونية :</a:t>
            </a:r>
            <a:endParaRPr lang="en-US" sz="2000" dirty="0">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24781603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9794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1026" name="Picture 2" descr="الجريمة الإلكترونية: المنظور النفسي، الاجتماعي والأمني">
            <a:extLst>
              <a:ext uri="{FF2B5EF4-FFF2-40B4-BE49-F238E27FC236}">
                <a16:creationId xmlns:a16="http://schemas.microsoft.com/office/drawing/2014/main" id="{A77AB5BC-DE41-4903-97D6-CCB217765157}"/>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b="25878"/>
          <a:stretch/>
        </p:blipFill>
        <p:spPr bwMode="auto">
          <a:xfrm>
            <a:off x="1869061" y="1428065"/>
            <a:ext cx="8907780" cy="408308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510117" y="3720353"/>
            <a:ext cx="7812822" cy="148162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70AD47">
                    <a:lumMod val="50000"/>
                  </a:srgbClr>
                </a:solidFill>
                <a:effectLst/>
                <a:uLnTx/>
                <a:uFillTx/>
                <a:latin typeface="Calibri" panose="020F0502020204030204"/>
                <a:ea typeface="+mn-ea"/>
                <a:cs typeface="Arial" panose="020B0604020202020204" pitchFamily="34" charset="0"/>
              </a:rPr>
              <a:t>أولا: جرائم الإعتداء علي أنظمة المعلومات:</a:t>
            </a:r>
            <a:endParaRPr lang="ar-EG" sz="2400" dirty="0">
              <a:solidFill>
                <a:srgbClr val="70AD47">
                  <a:lumMod val="50000"/>
                </a:srgbClr>
              </a:solidFill>
              <a:latin typeface="Calibri" panose="020F0502020204030204"/>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   3. </a:t>
            </a:r>
            <a:r>
              <a:rPr lang="ar-SA" sz="2400" b="1" dirty="0">
                <a:solidFill>
                  <a:srgbClr val="FF0000"/>
                </a:solidFill>
                <a:latin typeface="Times New Roman" panose="02020603050405020304" pitchFamily="18" charset="0"/>
                <a:ea typeface="Times New Roman" panose="02020603050405020304" pitchFamily="18" charset="0"/>
                <a:cs typeface="Calibri" panose="020F0502020204030204" pitchFamily="34" charset="0"/>
              </a:rPr>
              <a:t>جريمة تجاوز حدود الحق في الدخول إلي نظام المعالجة الإلكترونية :</a:t>
            </a:r>
            <a:endParaRPr lang="ar-EG" sz="2400" b="1" dirty="0">
              <a:solidFill>
                <a:srgbClr val="FF0000"/>
              </a:solidFill>
              <a:latin typeface="Times New Roman" panose="02020603050405020304" pitchFamily="18" charset="0"/>
              <a:ea typeface="Times New Roman" panose="02020603050405020304" pitchFamily="18" charset="0"/>
              <a:cs typeface="Calibri" panose="020F0502020204030204" pitchFamily="34" charset="0"/>
            </a:endParaRPr>
          </a:p>
          <a:p>
            <a:pPr algn="just" rtl="1">
              <a:defRPr/>
            </a:pPr>
            <a:r>
              <a:rPr lang="ar-EG" sz="2400" b="1" dirty="0">
                <a:solidFill>
                  <a:schemeClr val="tx1"/>
                </a:solidFill>
                <a:ea typeface="Times New Roman" panose="02020603050405020304" pitchFamily="18" charset="0"/>
                <a:cs typeface="Calibri" panose="020F0502020204030204" pitchFamily="34" charset="0"/>
              </a:rPr>
              <a:t>         أ. </a:t>
            </a:r>
            <a:r>
              <a:rPr lang="ar-SA" sz="2400" b="1" dirty="0">
                <a:solidFill>
                  <a:schemeClr val="tx1"/>
                </a:solidFill>
              </a:rPr>
              <a:t>الأساس القانوني لتجريم تجاوز حدود الحق في الدخول:</a:t>
            </a:r>
            <a:endParaRPr lang="en-US" sz="2400" dirty="0">
              <a:solidFill>
                <a:schemeClr val="tx1"/>
              </a:solidFill>
            </a:endParaRPr>
          </a:p>
        </p:txBody>
      </p:sp>
    </p:spTree>
    <p:custDataLst>
      <p:tags r:id="rId1"/>
    </p:custDataLst>
    <p:extLst>
      <p:ext uri="{BB962C8B-B14F-4D97-AF65-F5344CB8AC3E}">
        <p14:creationId xmlns:p14="http://schemas.microsoft.com/office/powerpoint/2010/main" val="143545511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1026" name="Picture 2" descr="الجريمة الإلكترونية: المنظور النفسي، الاجتماعي والأمني">
            <a:extLst>
              <a:ext uri="{FF2B5EF4-FFF2-40B4-BE49-F238E27FC236}">
                <a16:creationId xmlns:a16="http://schemas.microsoft.com/office/drawing/2014/main" id="{A77AB5BC-DE41-4903-97D6-CCB217765157}"/>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b="25878"/>
          <a:stretch/>
        </p:blipFill>
        <p:spPr bwMode="auto">
          <a:xfrm>
            <a:off x="1869061" y="1428065"/>
            <a:ext cx="8907780" cy="408308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510117" y="3720353"/>
            <a:ext cx="7812822" cy="148162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70AD47">
                    <a:lumMod val="50000"/>
                  </a:srgbClr>
                </a:solidFill>
                <a:effectLst/>
                <a:uLnTx/>
                <a:uFillTx/>
                <a:latin typeface="Calibri" panose="020F0502020204030204"/>
                <a:ea typeface="+mn-ea"/>
                <a:cs typeface="Arial" panose="020B0604020202020204" pitchFamily="34" charset="0"/>
              </a:rPr>
              <a:t>أولا: جرائم الإعتداء علي أنظمة المعلومات:</a:t>
            </a:r>
            <a:endParaRPr lang="ar-EG" sz="2400" dirty="0">
              <a:solidFill>
                <a:srgbClr val="70AD47">
                  <a:lumMod val="50000"/>
                </a:srgbClr>
              </a:solidFill>
              <a:latin typeface="Calibri" panose="020F0502020204030204"/>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   3. </a:t>
            </a:r>
            <a:r>
              <a:rPr lang="ar-SA" sz="2400" b="1" dirty="0">
                <a:solidFill>
                  <a:srgbClr val="FF0000"/>
                </a:solidFill>
                <a:latin typeface="Times New Roman" panose="02020603050405020304" pitchFamily="18" charset="0"/>
                <a:ea typeface="Times New Roman" panose="02020603050405020304" pitchFamily="18" charset="0"/>
                <a:cs typeface="Calibri" panose="020F0502020204030204" pitchFamily="34" charset="0"/>
              </a:rPr>
              <a:t>جريمة تجاوز حدود الحق في الدخول إلي نظام المعالجة الإلكترونية :</a:t>
            </a:r>
            <a:endParaRPr lang="ar-EG" sz="2400" b="1" dirty="0">
              <a:solidFill>
                <a:srgbClr val="FF0000"/>
              </a:solidFill>
              <a:latin typeface="Times New Roman" panose="02020603050405020304" pitchFamily="18" charset="0"/>
              <a:ea typeface="Times New Roman" panose="02020603050405020304" pitchFamily="18" charset="0"/>
              <a:cs typeface="Calibri" panose="020F0502020204030204" pitchFamily="34" charset="0"/>
            </a:endParaRPr>
          </a:p>
          <a:p>
            <a:pPr algn="just" rtl="1">
              <a:defRPr/>
            </a:pPr>
            <a:r>
              <a:rPr lang="ar-EG" sz="2400" b="1" dirty="0">
                <a:solidFill>
                  <a:schemeClr val="tx1"/>
                </a:solidFill>
                <a:ea typeface="Times New Roman" panose="02020603050405020304" pitchFamily="18" charset="0"/>
                <a:cs typeface="Calibri" panose="020F0502020204030204" pitchFamily="34" charset="0"/>
              </a:rPr>
              <a:t>        ب. </a:t>
            </a:r>
            <a:r>
              <a:rPr lang="ar-SA" sz="2400" b="1" dirty="0">
                <a:solidFill>
                  <a:schemeClr val="tx1"/>
                </a:solidFill>
              </a:rPr>
              <a:t>تعريف جريمة تجاوز حدود الحق في الدخول:</a:t>
            </a:r>
            <a:endParaRPr lang="en-US" sz="2400" dirty="0">
              <a:solidFill>
                <a:schemeClr val="tx1"/>
              </a:solidFill>
            </a:endParaRPr>
          </a:p>
        </p:txBody>
      </p:sp>
    </p:spTree>
    <p:custDataLst>
      <p:tags r:id="rId1"/>
    </p:custDataLst>
    <p:extLst>
      <p:ext uri="{BB962C8B-B14F-4D97-AF65-F5344CB8AC3E}">
        <p14:creationId xmlns:p14="http://schemas.microsoft.com/office/powerpoint/2010/main" val="233350317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1026" name="Picture 2" descr="الجريمة الإلكترونية: المنظور النفسي، الاجتماعي والأمني">
            <a:extLst>
              <a:ext uri="{FF2B5EF4-FFF2-40B4-BE49-F238E27FC236}">
                <a16:creationId xmlns:a16="http://schemas.microsoft.com/office/drawing/2014/main" id="{A77AB5BC-DE41-4903-97D6-CCB217765157}"/>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b="25878"/>
          <a:stretch/>
        </p:blipFill>
        <p:spPr bwMode="auto">
          <a:xfrm>
            <a:off x="1869061" y="1428065"/>
            <a:ext cx="8907780" cy="408308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239812" y="3737345"/>
            <a:ext cx="8166277" cy="138953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defRPr/>
            </a:pPr>
            <a:r>
              <a:rPr lang="ar-EG" sz="2400" b="1" dirty="0">
                <a:solidFill>
                  <a:schemeClr val="tx1"/>
                </a:solidFill>
              </a:rPr>
              <a:t>    </a:t>
            </a:r>
            <a:r>
              <a:rPr lang="ar-SA" sz="2400" b="1" dirty="0">
                <a:solidFill>
                  <a:schemeClr val="tx1"/>
                </a:solidFill>
              </a:rPr>
              <a:t>ونظراً لصعوبة معرفة متي يتم التجاوز الصلاحية في الدخول فقد تطلبت بعض التشريعات الوطنية </a:t>
            </a:r>
            <a:r>
              <a:rPr lang="ar-SA" sz="2400" b="1" dirty="0">
                <a:solidFill>
                  <a:schemeClr val="tx1"/>
                </a:solidFill>
                <a:highlight>
                  <a:srgbClr val="FFFF00"/>
                </a:highlight>
              </a:rPr>
              <a:t>أن يكون هناك تعليمات واضحة وصريحة داخل المؤسسة تحدد بدقة من له الحق في الدخول إلى النظام</a:t>
            </a:r>
            <a:r>
              <a:rPr lang="ar-EG" sz="2400" b="1" dirty="0">
                <a:solidFill>
                  <a:schemeClr val="tx1"/>
                </a:solidFill>
                <a:highlight>
                  <a:srgbClr val="FFFF00"/>
                </a:highlight>
              </a:rPr>
              <a:t>.</a:t>
            </a:r>
            <a:endParaRPr lang="en-US" sz="2400" b="1" dirty="0">
              <a:solidFill>
                <a:schemeClr val="tx1"/>
              </a:solidFill>
              <a:highlight>
                <a:srgbClr val="FFFF00"/>
              </a:highlight>
            </a:endParaRPr>
          </a:p>
        </p:txBody>
      </p:sp>
    </p:spTree>
    <p:custDataLst>
      <p:tags r:id="rId1"/>
    </p:custDataLst>
    <p:extLst>
      <p:ext uri="{BB962C8B-B14F-4D97-AF65-F5344CB8AC3E}">
        <p14:creationId xmlns:p14="http://schemas.microsoft.com/office/powerpoint/2010/main" val="420645410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074" name="Picture 2" descr="الجرائم الالكترونية ما هي وكيف تحمي نفسك منها - مُلهِمون">
            <a:extLst>
              <a:ext uri="{FF2B5EF4-FFF2-40B4-BE49-F238E27FC236}">
                <a16:creationId xmlns:a16="http://schemas.microsoft.com/office/drawing/2014/main" id="{88B26245-5F1C-4BCD-B251-E2C66D7F86D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10871" y="1541928"/>
            <a:ext cx="9063317" cy="389068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595698" y="2164080"/>
            <a:ext cx="7684424" cy="2783188"/>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endParaRPr lang="ar-EG" sz="2400" b="1" dirty="0"/>
          </a:p>
          <a:p>
            <a:pPr algn="just" rtl="1"/>
            <a:r>
              <a:rPr lang="ar-EG" sz="2400" b="1" dirty="0">
                <a:solidFill>
                  <a:schemeClr val="accent6">
                    <a:lumMod val="75000"/>
                  </a:schemeClr>
                </a:solidFill>
              </a:rPr>
              <a:t>    ثانيا : الجرائم المرتكبة بواسطة أنظمة المعلومات:</a:t>
            </a:r>
            <a:endParaRPr lang="en-US" sz="2400" dirty="0">
              <a:solidFill>
                <a:schemeClr val="accent6">
                  <a:lumMod val="75000"/>
                </a:schemeClr>
              </a:solidFill>
            </a:endParaRPr>
          </a:p>
          <a:p>
            <a:pPr marL="342900" marR="0" lvl="0" indent="-342900" algn="just" rtl="1">
              <a:spcBef>
                <a:spcPts val="0"/>
              </a:spcBef>
              <a:spcAft>
                <a:spcPts val="500"/>
              </a:spcAft>
              <a:buFont typeface="+mj-lt"/>
              <a:buAutoNum type="arabicPeriod"/>
            </a:pPr>
            <a:r>
              <a:rPr lang="ar-EG" sz="2400" b="1" dirty="0">
                <a:solidFill>
                  <a:schemeClr val="tx1"/>
                </a:solidFill>
                <a:ea typeface="Times New Roman" panose="02020603050405020304" pitchFamily="18" charset="0"/>
              </a:rPr>
              <a:t>جريمة الاعتراض غير المشروع</a:t>
            </a:r>
            <a:r>
              <a:rPr lang="en-US" sz="2400" b="1" dirty="0">
                <a:solidFill>
                  <a:schemeClr val="tx1"/>
                </a:solidFill>
                <a:ea typeface="Times New Roman" panose="02020603050405020304" pitchFamily="18" charset="0"/>
              </a:rPr>
              <a:t>: </a:t>
            </a:r>
            <a:endParaRPr lang="en-US" sz="2400" dirty="0">
              <a:solidFill>
                <a:schemeClr val="tx1"/>
              </a:solidFill>
              <a:ea typeface="Times New Roman" panose="02020603050405020304" pitchFamily="18" charset="0"/>
            </a:endParaRPr>
          </a:p>
          <a:p>
            <a:pPr marL="342900" marR="0" lvl="0" indent="-342900" algn="just" rtl="1">
              <a:spcBef>
                <a:spcPts val="0"/>
              </a:spcBef>
              <a:spcAft>
                <a:spcPts val="500"/>
              </a:spcAft>
              <a:buFont typeface="+mj-lt"/>
              <a:buAutoNum type="arabicPeriod"/>
            </a:pPr>
            <a:r>
              <a:rPr lang="ar-SA" sz="2400" b="1" dirty="0">
                <a:solidFill>
                  <a:schemeClr val="tx1"/>
                </a:solidFill>
                <a:ea typeface="Times New Roman" panose="02020603050405020304" pitchFamily="18" charset="0"/>
                <a:cs typeface="Calibri" panose="020F0502020204030204" pitchFamily="34" charset="0"/>
              </a:rPr>
              <a:t>جريمة الاعتداء على تصميم موقع</a:t>
            </a:r>
            <a:r>
              <a:rPr lang="en-US" sz="2400" b="1" dirty="0">
                <a:solidFill>
                  <a:schemeClr val="tx1"/>
                </a:solidFill>
                <a:ea typeface="Times New Roman" panose="02020603050405020304" pitchFamily="18" charset="0"/>
              </a:rPr>
              <a:t>: </a:t>
            </a:r>
            <a:endParaRPr lang="en-US" sz="2400" dirty="0">
              <a:solidFill>
                <a:schemeClr val="tx1"/>
              </a:solidFill>
              <a:ea typeface="Times New Roman" panose="02020603050405020304" pitchFamily="18" charset="0"/>
            </a:endParaRPr>
          </a:p>
          <a:p>
            <a:pPr marL="342900" marR="0" lvl="0" indent="-342900" algn="just" rtl="1">
              <a:spcBef>
                <a:spcPts val="0"/>
              </a:spcBef>
              <a:spcAft>
                <a:spcPts val="500"/>
              </a:spcAft>
              <a:buFont typeface="+mj-lt"/>
              <a:buAutoNum type="arabicPeriod"/>
            </a:pPr>
            <a:r>
              <a:rPr lang="ar-EG" sz="2400" b="1" dirty="0">
                <a:solidFill>
                  <a:schemeClr val="tx1"/>
                </a:solidFill>
                <a:ea typeface="Times New Roman" panose="02020603050405020304" pitchFamily="18" charset="0"/>
              </a:rPr>
              <a:t>جريمة الإعتداء علي بطاقات الدفع الإلكتروني:</a:t>
            </a:r>
            <a:endParaRPr lang="en-US" sz="2400" dirty="0">
              <a:solidFill>
                <a:schemeClr val="tx1"/>
              </a:solidFill>
              <a:ea typeface="Times New Roman" panose="02020603050405020304" pitchFamily="18" charset="0"/>
            </a:endParaRPr>
          </a:p>
          <a:p>
            <a:pPr marL="342900" marR="0" lvl="0" indent="-342900" algn="just" rtl="1">
              <a:spcBef>
                <a:spcPts val="0"/>
              </a:spcBef>
              <a:spcAft>
                <a:spcPts val="500"/>
              </a:spcAft>
              <a:buFont typeface="+mj-lt"/>
              <a:buAutoNum type="arabicPeriod"/>
            </a:pPr>
            <a:r>
              <a:rPr lang="ar-EG" sz="2400" b="1" dirty="0">
                <a:solidFill>
                  <a:schemeClr val="tx1"/>
                </a:solidFill>
                <a:ea typeface="Times New Roman" panose="02020603050405020304" pitchFamily="18" charset="0"/>
              </a:rPr>
              <a:t>جرائم الإعتداء علي البريد الإلكتروني أوالمواقع أو الحسابات الخاصة:</a:t>
            </a:r>
            <a:endParaRPr lang="en-US" sz="2400" dirty="0">
              <a:solidFill>
                <a:schemeClr val="tx1"/>
              </a:solidFill>
              <a:ea typeface="Times New Roman" panose="02020603050405020304" pitchFamily="18" charset="0"/>
            </a:endParaRPr>
          </a:p>
          <a:p>
            <a:pPr marL="342900" marR="0" lvl="0" indent="-342900" algn="just" rtl="1">
              <a:spcBef>
                <a:spcPts val="0"/>
              </a:spcBef>
              <a:spcAft>
                <a:spcPts val="500"/>
              </a:spcAft>
              <a:buFont typeface="+mj-lt"/>
              <a:buAutoNum type="arabicPeriod"/>
            </a:pPr>
            <a:r>
              <a:rPr lang="ar-EG" sz="2400" b="1" dirty="0">
                <a:solidFill>
                  <a:schemeClr val="tx1"/>
                </a:solidFill>
                <a:ea typeface="Times New Roman" panose="02020603050405020304" pitchFamily="18" charset="0"/>
              </a:rPr>
              <a:t>جرائم إصطناع البريد والمواقع والحسابات الإلكترونية الزائفة:</a:t>
            </a:r>
            <a:endParaRPr lang="en-US" sz="2400" dirty="0">
              <a:solidFill>
                <a:schemeClr val="tx1"/>
              </a:solidFill>
              <a:ea typeface="Times New Roman" panose="02020603050405020304" pitchFamily="18" charset="0"/>
            </a:endParaRPr>
          </a:p>
          <a:p>
            <a:pPr algn="just" rtl="1"/>
            <a:endParaRPr lang="en-US" sz="2400" b="1" dirty="0">
              <a:solidFill>
                <a:srgbClr val="FF0000"/>
              </a:solidFill>
            </a:endParaRPr>
          </a:p>
        </p:txBody>
      </p:sp>
    </p:spTree>
    <p:custDataLst>
      <p:tags r:id="rId1"/>
    </p:custDataLst>
    <p:extLst>
      <p:ext uri="{BB962C8B-B14F-4D97-AF65-F5344CB8AC3E}">
        <p14:creationId xmlns:p14="http://schemas.microsoft.com/office/powerpoint/2010/main" val="38190542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9" name="Picture 2" descr="الجرائم الالكترونية ما هي وكيف تحمي نفسك منها - مُلهِمون">
            <a:extLst>
              <a:ext uri="{FF2B5EF4-FFF2-40B4-BE49-F238E27FC236}">
                <a16:creationId xmlns:a16="http://schemas.microsoft.com/office/drawing/2014/main" id="{EAC9D797-BB19-4694-B5D6-96C6C1BEF9A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10871" y="1541928"/>
            <a:ext cx="9063317" cy="389068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3346174" y="4000500"/>
            <a:ext cx="5953554" cy="1142742"/>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endParaRPr lang="ar-EG" sz="2400" b="1" dirty="0"/>
          </a:p>
          <a:p>
            <a:pPr algn="just" rtl="1"/>
            <a:r>
              <a:rPr lang="ar-EG" sz="2400" b="1" dirty="0">
                <a:solidFill>
                  <a:schemeClr val="accent6">
                    <a:lumMod val="75000"/>
                  </a:schemeClr>
                </a:solidFill>
              </a:rPr>
              <a:t>    ثانيا : الجرائم المرتكبة بواسطة أنظمة المعلومات:</a:t>
            </a:r>
            <a:endParaRPr lang="en-US" sz="2400" dirty="0">
              <a:solidFill>
                <a:schemeClr val="accent6">
                  <a:lumMod val="75000"/>
                </a:schemeClr>
              </a:solidFill>
            </a:endParaRPr>
          </a:p>
          <a:p>
            <a:pPr marR="0" lvl="0" algn="just" rtl="1">
              <a:spcBef>
                <a:spcPts val="0"/>
              </a:spcBef>
              <a:spcAft>
                <a:spcPts val="500"/>
              </a:spcAft>
            </a:pPr>
            <a:r>
              <a:rPr lang="ar-EG" sz="2400" b="1" dirty="0">
                <a:solidFill>
                  <a:srgbClr val="FF0000"/>
                </a:solidFill>
                <a:latin typeface="Times New Roman" panose="02020603050405020304" pitchFamily="18" charset="0"/>
                <a:ea typeface="Times New Roman" panose="02020603050405020304" pitchFamily="18" charset="0"/>
              </a:rPr>
              <a:t>            1. جريمة الاعتراض غير المشروع</a:t>
            </a:r>
            <a:r>
              <a:rPr lang="en-US" sz="2400" b="1" dirty="0">
                <a:solidFill>
                  <a:srgbClr val="FF0000"/>
                </a:solidFill>
                <a:latin typeface="Times New Roman" panose="02020603050405020304" pitchFamily="18" charset="0"/>
                <a:ea typeface="Times New Roman" panose="02020603050405020304" pitchFamily="18" charset="0"/>
              </a:rPr>
              <a:t>: </a:t>
            </a:r>
            <a:endParaRPr lang="en-US" sz="2400" dirty="0">
              <a:solidFill>
                <a:srgbClr val="FF0000"/>
              </a:solidFill>
              <a:latin typeface="Times New Roman" panose="02020603050405020304" pitchFamily="18" charset="0"/>
              <a:ea typeface="Times New Roman" panose="02020603050405020304" pitchFamily="18" charset="0"/>
            </a:endParaRPr>
          </a:p>
          <a:p>
            <a:pPr algn="just" rtl="1"/>
            <a:endParaRPr lang="en-US" sz="2400" b="1" dirty="0">
              <a:solidFill>
                <a:srgbClr val="FF0000"/>
              </a:solidFill>
            </a:endParaRPr>
          </a:p>
        </p:txBody>
      </p:sp>
    </p:spTree>
    <p:custDataLst>
      <p:tags r:id="rId1"/>
    </p:custDataLst>
    <p:extLst>
      <p:ext uri="{BB962C8B-B14F-4D97-AF65-F5344CB8AC3E}">
        <p14:creationId xmlns:p14="http://schemas.microsoft.com/office/powerpoint/2010/main" val="360064748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9" name="Picture 2" descr="الجرائم الالكترونية ما هي وكيف تحمي نفسك منها - مُلهِمون">
            <a:extLst>
              <a:ext uri="{FF2B5EF4-FFF2-40B4-BE49-F238E27FC236}">
                <a16:creationId xmlns:a16="http://schemas.microsoft.com/office/drawing/2014/main" id="{88EDDC16-D451-4D96-82B2-8FD06C8573C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10871" y="1541928"/>
            <a:ext cx="9063317" cy="389068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3346174" y="4000500"/>
            <a:ext cx="5953554" cy="1142742"/>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endParaRPr lang="ar-EG" sz="2400" b="1" dirty="0"/>
          </a:p>
          <a:p>
            <a:pPr algn="just" rtl="1"/>
            <a:r>
              <a:rPr lang="ar-EG" sz="2400" b="1" dirty="0">
                <a:solidFill>
                  <a:schemeClr val="accent6">
                    <a:lumMod val="75000"/>
                  </a:schemeClr>
                </a:solidFill>
              </a:rPr>
              <a:t>    ثانيا : الجرائم المرتكبة بواسطة أنظمة المعلومات:</a:t>
            </a:r>
            <a:endParaRPr lang="en-US" sz="2400" dirty="0">
              <a:solidFill>
                <a:schemeClr val="accent6">
                  <a:lumMod val="75000"/>
                </a:schemeClr>
              </a:solidFill>
            </a:endParaRPr>
          </a:p>
          <a:p>
            <a:pPr algn="just" rtl="1">
              <a:spcAft>
                <a:spcPts val="500"/>
              </a:spcAft>
            </a:pPr>
            <a:r>
              <a:rPr lang="ar-EG" sz="2400" b="1" dirty="0">
                <a:solidFill>
                  <a:srgbClr val="FF0000"/>
                </a:solidFill>
                <a:ea typeface="Times New Roman" panose="02020603050405020304" pitchFamily="18" charset="0"/>
              </a:rPr>
              <a:t>            2. </a:t>
            </a:r>
            <a:r>
              <a:rPr lang="ar-SA" sz="2400" b="1" dirty="0">
                <a:solidFill>
                  <a:srgbClr val="FF0000"/>
                </a:solidFill>
                <a:ea typeface="Times New Roman" panose="02020603050405020304" pitchFamily="18" charset="0"/>
                <a:cs typeface="Calibri" panose="020F0502020204030204" pitchFamily="34" charset="0"/>
              </a:rPr>
              <a:t>جريمة الاعتداء على تصميم موقع</a:t>
            </a:r>
            <a:r>
              <a:rPr lang="en-US" sz="2400" b="1" dirty="0">
                <a:solidFill>
                  <a:srgbClr val="FF0000"/>
                </a:solidFill>
                <a:ea typeface="Times New Roman" panose="02020603050405020304" pitchFamily="18" charset="0"/>
              </a:rPr>
              <a:t>: </a:t>
            </a:r>
          </a:p>
          <a:p>
            <a:pPr algn="just" rtl="1"/>
            <a:endParaRPr lang="en-US" sz="2400" b="1" dirty="0">
              <a:solidFill>
                <a:srgbClr val="FF0000"/>
              </a:solidFill>
            </a:endParaRPr>
          </a:p>
        </p:txBody>
      </p:sp>
    </p:spTree>
    <p:custDataLst>
      <p:tags r:id="rId1"/>
    </p:custDataLst>
    <p:extLst>
      <p:ext uri="{BB962C8B-B14F-4D97-AF65-F5344CB8AC3E}">
        <p14:creationId xmlns:p14="http://schemas.microsoft.com/office/powerpoint/2010/main" val="23029575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46615"/>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10242" name="Picture 2" descr="الجرائم الإلكترونية .. مصائد لمغفلين وأبرياء | شرق وغرب | وكالة عمون  الاخبارية">
            <a:extLst>
              <a:ext uri="{FF2B5EF4-FFF2-40B4-BE49-F238E27FC236}">
                <a16:creationId xmlns:a16="http://schemas.microsoft.com/office/drawing/2014/main" id="{399A3BB0-E965-48F3-BBFE-44B24B78D3F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36376" y="1521207"/>
            <a:ext cx="8794377" cy="392933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1936376" y="1595270"/>
            <a:ext cx="6158753" cy="1142742"/>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endParaRPr lang="ar-EG" sz="2400" b="1" dirty="0"/>
          </a:p>
          <a:p>
            <a:pPr algn="just" rtl="1"/>
            <a:r>
              <a:rPr lang="ar-EG" sz="2400" b="1" dirty="0">
                <a:solidFill>
                  <a:schemeClr val="accent6">
                    <a:lumMod val="75000"/>
                  </a:schemeClr>
                </a:solidFill>
              </a:rPr>
              <a:t> ثانيا : الجرائم المرتكبة بواسطة أنظمة المعلومات:</a:t>
            </a:r>
            <a:endParaRPr lang="en-US" sz="2400" dirty="0">
              <a:solidFill>
                <a:schemeClr val="accent6">
                  <a:lumMod val="75000"/>
                </a:schemeClr>
              </a:solidFill>
            </a:endParaRPr>
          </a:p>
          <a:p>
            <a:pPr algn="just" rtl="1">
              <a:spcAft>
                <a:spcPts val="500"/>
              </a:spcAft>
            </a:pPr>
            <a:r>
              <a:rPr lang="ar-EG" sz="2400" b="1" dirty="0">
                <a:solidFill>
                  <a:srgbClr val="FF0000"/>
                </a:solidFill>
                <a:ea typeface="Times New Roman" panose="02020603050405020304" pitchFamily="18" charset="0"/>
              </a:rPr>
              <a:t>           3. جريمة الإعتداء علي بطاقات الدفع الإلكتروني:</a:t>
            </a:r>
            <a:endParaRPr lang="en-US" sz="2400" b="1" dirty="0">
              <a:solidFill>
                <a:srgbClr val="FF0000"/>
              </a:solidFill>
              <a:ea typeface="Times New Roman" panose="02020603050405020304" pitchFamily="18" charset="0"/>
            </a:endParaRPr>
          </a:p>
          <a:p>
            <a:pPr algn="just" rtl="1"/>
            <a:endParaRPr lang="en-US" sz="2400" b="1" dirty="0">
              <a:solidFill>
                <a:srgbClr val="FF0000"/>
              </a:solidFill>
            </a:endParaRPr>
          </a:p>
        </p:txBody>
      </p:sp>
    </p:spTree>
    <p:custDataLst>
      <p:tags r:id="rId1"/>
    </p:custDataLst>
    <p:extLst>
      <p:ext uri="{BB962C8B-B14F-4D97-AF65-F5344CB8AC3E}">
        <p14:creationId xmlns:p14="http://schemas.microsoft.com/office/powerpoint/2010/main" val="170025256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11" name="Picture 2" descr="مزايا وعيوب البريد الالكتروني الرسمي بالجهات العامة أو الخاصة">
            <a:extLst>
              <a:ext uri="{FF2B5EF4-FFF2-40B4-BE49-F238E27FC236}">
                <a16:creationId xmlns:a16="http://schemas.microsoft.com/office/drawing/2014/main" id="{61BDAC0D-4E71-4EAD-89DC-AF2C4E79EA9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62758" y="1521953"/>
            <a:ext cx="8920385" cy="390553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205318" y="3429000"/>
            <a:ext cx="8336606" cy="1714242"/>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EG" sz="2400" b="1" dirty="0">
                <a:solidFill>
                  <a:schemeClr val="accent6">
                    <a:lumMod val="75000"/>
                  </a:schemeClr>
                </a:solidFill>
              </a:rPr>
              <a:t>ثانيا : الجرائم المرتكبة بواسطة أنظمة المعلومات:</a:t>
            </a:r>
            <a:endParaRPr lang="en-US" sz="2400" b="1" dirty="0">
              <a:solidFill>
                <a:schemeClr val="accent6">
                  <a:lumMod val="75000"/>
                </a:schemeClr>
              </a:solidFill>
            </a:endParaRPr>
          </a:p>
          <a:p>
            <a:pPr algn="just" rtl="1">
              <a:spcAft>
                <a:spcPts val="500"/>
              </a:spcAft>
            </a:pPr>
            <a:r>
              <a:rPr lang="ar-EG" sz="2400" b="1" dirty="0">
                <a:solidFill>
                  <a:srgbClr val="FF0000"/>
                </a:solidFill>
                <a:ea typeface="Times New Roman" panose="02020603050405020304" pitchFamily="18" charset="0"/>
              </a:rPr>
              <a:t>        4. جرائم الإعتداء علي البريد الإلكتروني والمواقع والحسابات الخاصة:</a:t>
            </a:r>
            <a:endParaRPr lang="ar-EG" sz="2400" b="1" dirty="0">
              <a:solidFill>
                <a:schemeClr val="tx1"/>
              </a:solidFill>
              <a:ea typeface="Times New Roman" panose="02020603050405020304" pitchFamily="18" charset="0"/>
            </a:endParaRPr>
          </a:p>
          <a:p>
            <a:pPr lvl="0" algn="just" rtl="1"/>
            <a:r>
              <a:rPr lang="ar-EG" sz="2400" b="1" dirty="0">
                <a:solidFill>
                  <a:schemeClr val="tx1"/>
                </a:solidFill>
                <a:ea typeface="Times New Roman" panose="02020603050405020304" pitchFamily="18" charset="0"/>
              </a:rPr>
              <a:t>           أ. </a:t>
            </a:r>
            <a:r>
              <a:rPr lang="ar-SA" sz="2400" b="1" dirty="0">
                <a:solidFill>
                  <a:schemeClr val="tx1"/>
                </a:solidFill>
              </a:rPr>
              <a:t>تعريف البريد الإلكتروني والمواقع والحسابات الخاصة:</a:t>
            </a:r>
            <a:endParaRPr lang="ar-EG" sz="2400" b="1" dirty="0">
              <a:solidFill>
                <a:schemeClr val="tx1"/>
              </a:solidFill>
            </a:endParaRPr>
          </a:p>
          <a:p>
            <a:pPr marL="1714500" lvl="3" indent="-342900" algn="just" rtl="1">
              <a:buFont typeface="Wingdings" panose="05000000000000000000" pitchFamily="2" charset="2"/>
              <a:buChar char="ü"/>
            </a:pPr>
            <a:r>
              <a:rPr lang="ar-SA" sz="2400" b="1" dirty="0">
                <a:solidFill>
                  <a:schemeClr val="tx1"/>
                </a:solidFill>
              </a:rPr>
              <a:t>تعريف البريد الإلكتروني:</a:t>
            </a:r>
            <a:endParaRPr lang="en-US" sz="2400" b="1" dirty="0">
              <a:solidFill>
                <a:schemeClr val="tx1"/>
              </a:solidFill>
              <a:ea typeface="Times New Roman" panose="02020603050405020304" pitchFamily="18" charset="0"/>
            </a:endParaRPr>
          </a:p>
        </p:txBody>
      </p:sp>
    </p:spTree>
    <p:custDataLst>
      <p:tags r:id="rId1"/>
    </p:custDataLst>
    <p:extLst>
      <p:ext uri="{BB962C8B-B14F-4D97-AF65-F5344CB8AC3E}">
        <p14:creationId xmlns:p14="http://schemas.microsoft.com/office/powerpoint/2010/main" val="306617744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12" name="Picture 2" descr="https://www.almrsal.com/wp-content/uploads/2020/08/16-1.png">
            <a:extLst>
              <a:ext uri="{FF2B5EF4-FFF2-40B4-BE49-F238E27FC236}">
                <a16:creationId xmlns:a16="http://schemas.microsoft.com/office/drawing/2014/main" id="{73422D3B-4307-4A3F-B024-389482901B6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21180" y="1521207"/>
            <a:ext cx="9174646" cy="394233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205318" y="3429000"/>
            <a:ext cx="8336606" cy="1714242"/>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EG" sz="2400" b="1" dirty="0">
                <a:solidFill>
                  <a:schemeClr val="accent6">
                    <a:lumMod val="75000"/>
                  </a:schemeClr>
                </a:solidFill>
              </a:rPr>
              <a:t>ثانيا : الجرائم المرتكبة بواسطة أنظمة المعلومات:</a:t>
            </a:r>
            <a:endParaRPr lang="en-US" sz="2400" b="1" dirty="0">
              <a:solidFill>
                <a:schemeClr val="accent6">
                  <a:lumMod val="75000"/>
                </a:schemeClr>
              </a:solidFill>
            </a:endParaRPr>
          </a:p>
          <a:p>
            <a:pPr algn="just" rtl="1">
              <a:spcAft>
                <a:spcPts val="500"/>
              </a:spcAft>
            </a:pPr>
            <a:r>
              <a:rPr lang="ar-EG" sz="2400" b="1" dirty="0">
                <a:solidFill>
                  <a:srgbClr val="FF0000"/>
                </a:solidFill>
                <a:ea typeface="Times New Roman" panose="02020603050405020304" pitchFamily="18" charset="0"/>
              </a:rPr>
              <a:t>        4. جرائم الإعتداء علي البريد الإلكتروني والمواقع والحسابات الخاصة:</a:t>
            </a:r>
            <a:endParaRPr lang="ar-EG" sz="2400" b="1" dirty="0">
              <a:solidFill>
                <a:schemeClr val="tx1"/>
              </a:solidFill>
              <a:ea typeface="Times New Roman" panose="02020603050405020304" pitchFamily="18" charset="0"/>
            </a:endParaRPr>
          </a:p>
          <a:p>
            <a:pPr lvl="0" algn="just" rtl="1"/>
            <a:r>
              <a:rPr lang="ar-EG" sz="2400" b="1" dirty="0">
                <a:solidFill>
                  <a:schemeClr val="tx1"/>
                </a:solidFill>
                <a:ea typeface="Times New Roman" panose="02020603050405020304" pitchFamily="18" charset="0"/>
              </a:rPr>
              <a:t>           أ. </a:t>
            </a:r>
            <a:r>
              <a:rPr lang="ar-SA" sz="2400" b="1" dirty="0">
                <a:solidFill>
                  <a:schemeClr val="tx1"/>
                </a:solidFill>
              </a:rPr>
              <a:t>تعريف البريد الإلكتروني والمواقع والحسابات الخاصة:</a:t>
            </a:r>
            <a:endParaRPr lang="ar-EG" sz="2400" b="1" dirty="0">
              <a:solidFill>
                <a:schemeClr val="tx1"/>
              </a:solidFill>
            </a:endParaRPr>
          </a:p>
          <a:p>
            <a:pPr marL="1714500" lvl="3" indent="-342900" algn="just" rtl="1">
              <a:buFont typeface="Wingdings" panose="05000000000000000000" pitchFamily="2" charset="2"/>
              <a:buChar char="ü"/>
            </a:pPr>
            <a:r>
              <a:rPr lang="ar-SA" sz="2400" b="1" dirty="0">
                <a:solidFill>
                  <a:schemeClr val="tx1"/>
                </a:solidFill>
              </a:rPr>
              <a:t>تعريف ال</a:t>
            </a:r>
            <a:r>
              <a:rPr lang="ar-EG" sz="2400" b="1" dirty="0">
                <a:solidFill>
                  <a:schemeClr val="tx1"/>
                </a:solidFill>
              </a:rPr>
              <a:t>موقع</a:t>
            </a:r>
            <a:r>
              <a:rPr lang="ar-SA" sz="2400" b="1" dirty="0">
                <a:solidFill>
                  <a:schemeClr val="tx1"/>
                </a:solidFill>
              </a:rPr>
              <a:t>:</a:t>
            </a:r>
            <a:endParaRPr lang="en-US" sz="2400" b="1" dirty="0">
              <a:solidFill>
                <a:schemeClr val="tx1"/>
              </a:solidFill>
              <a:ea typeface="Times New Roman" panose="02020603050405020304" pitchFamily="18" charset="0"/>
            </a:endParaRPr>
          </a:p>
        </p:txBody>
      </p:sp>
    </p:spTree>
    <p:custDataLst>
      <p:tags r:id="rId1"/>
    </p:custDataLst>
    <p:extLst>
      <p:ext uri="{BB962C8B-B14F-4D97-AF65-F5344CB8AC3E}">
        <p14:creationId xmlns:p14="http://schemas.microsoft.com/office/powerpoint/2010/main" val="341043770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122" name="Picture 2" descr="https://www.almrsal.com/wp-content/uploads/2020/08/16-1.png">
            <a:extLst>
              <a:ext uri="{FF2B5EF4-FFF2-40B4-BE49-F238E27FC236}">
                <a16:creationId xmlns:a16="http://schemas.microsoft.com/office/drawing/2014/main" id="{BD119B11-80A9-491F-8C3E-9DFD2A01884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21180" y="1521207"/>
            <a:ext cx="9174646" cy="394233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205318" y="3429000"/>
            <a:ext cx="8336606" cy="1714242"/>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EG" sz="2400" b="1" dirty="0">
                <a:solidFill>
                  <a:schemeClr val="accent6">
                    <a:lumMod val="75000"/>
                  </a:schemeClr>
                </a:solidFill>
              </a:rPr>
              <a:t>ثانيا : الجرائم المرتكبة بواسطة أنظمة المعلومات:</a:t>
            </a:r>
            <a:endParaRPr lang="en-US" sz="2400" b="1" dirty="0">
              <a:solidFill>
                <a:schemeClr val="accent6">
                  <a:lumMod val="75000"/>
                </a:schemeClr>
              </a:solidFill>
            </a:endParaRPr>
          </a:p>
          <a:p>
            <a:pPr algn="just" rtl="1">
              <a:spcAft>
                <a:spcPts val="500"/>
              </a:spcAft>
            </a:pPr>
            <a:r>
              <a:rPr lang="ar-EG" sz="2400" b="1" dirty="0">
                <a:solidFill>
                  <a:srgbClr val="FF0000"/>
                </a:solidFill>
                <a:ea typeface="Times New Roman" panose="02020603050405020304" pitchFamily="18" charset="0"/>
              </a:rPr>
              <a:t>        4. جرائم الإعتداء علي البريد الإلكتروني والمواقع والحسابات الخاصة:</a:t>
            </a:r>
            <a:endParaRPr lang="ar-EG" sz="2400" b="1" dirty="0">
              <a:solidFill>
                <a:schemeClr val="tx1"/>
              </a:solidFill>
              <a:ea typeface="Times New Roman" panose="02020603050405020304" pitchFamily="18" charset="0"/>
            </a:endParaRPr>
          </a:p>
          <a:p>
            <a:pPr lvl="0" algn="just" rtl="1"/>
            <a:r>
              <a:rPr lang="ar-EG" sz="2400" b="1" dirty="0">
                <a:solidFill>
                  <a:schemeClr val="tx1"/>
                </a:solidFill>
                <a:ea typeface="Times New Roman" panose="02020603050405020304" pitchFamily="18" charset="0"/>
              </a:rPr>
              <a:t>           أ. </a:t>
            </a:r>
            <a:r>
              <a:rPr lang="ar-SA" sz="2400" b="1" dirty="0">
                <a:solidFill>
                  <a:schemeClr val="tx1"/>
                </a:solidFill>
              </a:rPr>
              <a:t>تعريف البريد الإلكتروني والمواقع والحسابات الخاصة:</a:t>
            </a:r>
            <a:endParaRPr lang="ar-EG" sz="2400" b="1" dirty="0">
              <a:solidFill>
                <a:schemeClr val="tx1"/>
              </a:solidFill>
            </a:endParaRPr>
          </a:p>
          <a:p>
            <a:pPr marL="1714500" lvl="3" indent="-342900" algn="just" rtl="1">
              <a:buFont typeface="Wingdings" panose="05000000000000000000" pitchFamily="2" charset="2"/>
              <a:buChar char="ü"/>
            </a:pPr>
            <a:r>
              <a:rPr lang="ar-SA" sz="2400" b="1" dirty="0">
                <a:solidFill>
                  <a:schemeClr val="tx1"/>
                </a:solidFill>
              </a:rPr>
              <a:t>تعريف ال</a:t>
            </a:r>
            <a:r>
              <a:rPr lang="ar-EG" sz="2400" b="1" dirty="0">
                <a:solidFill>
                  <a:schemeClr val="tx1"/>
                </a:solidFill>
              </a:rPr>
              <a:t>حساب الخاص</a:t>
            </a:r>
            <a:r>
              <a:rPr lang="ar-SA" sz="2400" b="1" dirty="0">
                <a:solidFill>
                  <a:schemeClr val="tx1"/>
                </a:solidFill>
              </a:rPr>
              <a:t>:</a:t>
            </a:r>
            <a:endParaRPr lang="en-US" sz="2400" b="1" dirty="0">
              <a:solidFill>
                <a:schemeClr val="tx1"/>
              </a:solidFill>
              <a:ea typeface="Times New Roman" panose="02020603050405020304" pitchFamily="18" charset="0"/>
            </a:endParaRPr>
          </a:p>
        </p:txBody>
      </p:sp>
    </p:spTree>
    <p:custDataLst>
      <p:tags r:id="rId1"/>
    </p:custDataLst>
    <p:extLst>
      <p:ext uri="{BB962C8B-B14F-4D97-AF65-F5344CB8AC3E}">
        <p14:creationId xmlns:p14="http://schemas.microsoft.com/office/powerpoint/2010/main" val="81493996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9" name="Picture 2" descr="الجرائم الالكترونية ما هي وكيف تحمي نفسك منها - مُلهِمون">
            <a:extLst>
              <a:ext uri="{FF2B5EF4-FFF2-40B4-BE49-F238E27FC236}">
                <a16:creationId xmlns:a16="http://schemas.microsoft.com/office/drawing/2014/main" id="{88EDDC16-D451-4D96-82B2-8FD06C8573C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10871" y="1506074"/>
            <a:ext cx="9063317" cy="389068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205318" y="3429000"/>
            <a:ext cx="8336606" cy="1714242"/>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EG" sz="2400" b="1" dirty="0">
                <a:solidFill>
                  <a:schemeClr val="accent6">
                    <a:lumMod val="75000"/>
                  </a:schemeClr>
                </a:solidFill>
              </a:rPr>
              <a:t>ثانيا : الجرائم المرتكبة بواسطة أنظمة المعلومات:</a:t>
            </a:r>
            <a:endParaRPr lang="en-US" sz="2400" b="1" dirty="0">
              <a:solidFill>
                <a:schemeClr val="accent6">
                  <a:lumMod val="75000"/>
                </a:schemeClr>
              </a:solidFill>
            </a:endParaRPr>
          </a:p>
          <a:p>
            <a:pPr algn="just" rtl="1">
              <a:spcAft>
                <a:spcPts val="500"/>
              </a:spcAft>
            </a:pPr>
            <a:r>
              <a:rPr lang="ar-EG" sz="2400" b="1" dirty="0">
                <a:solidFill>
                  <a:srgbClr val="FF0000"/>
                </a:solidFill>
                <a:ea typeface="Times New Roman" panose="02020603050405020304" pitchFamily="18" charset="0"/>
              </a:rPr>
              <a:t>        4. جرائم الإعتداء علي البريد الإلكتروني والمواقع والحسابات الخاصة:</a:t>
            </a:r>
            <a:endParaRPr lang="ar-EG" sz="2400" b="1" dirty="0">
              <a:solidFill>
                <a:schemeClr val="tx1"/>
              </a:solidFill>
              <a:ea typeface="Times New Roman" panose="02020603050405020304" pitchFamily="18" charset="0"/>
            </a:endParaRPr>
          </a:p>
          <a:p>
            <a:pPr lvl="0" algn="just" rtl="1"/>
            <a:r>
              <a:rPr lang="ar-EG" sz="2400" b="1" dirty="0">
                <a:solidFill>
                  <a:schemeClr val="tx1"/>
                </a:solidFill>
                <a:ea typeface="Times New Roman" panose="02020603050405020304" pitchFamily="18" charset="0"/>
              </a:rPr>
              <a:t>           ب. المواجهة التشريعية لجرائم الإعتداء علي البريد والمواقع والحسابات الإلكترونية الخاصة:</a:t>
            </a:r>
            <a:endParaRPr lang="ar-EG" sz="2400" b="1" dirty="0">
              <a:solidFill>
                <a:schemeClr val="tx1"/>
              </a:solidFill>
            </a:endParaRPr>
          </a:p>
        </p:txBody>
      </p:sp>
    </p:spTree>
    <p:custDataLst>
      <p:tags r:id="rId1"/>
    </p:custDataLst>
    <p:extLst>
      <p:ext uri="{BB962C8B-B14F-4D97-AF65-F5344CB8AC3E}">
        <p14:creationId xmlns:p14="http://schemas.microsoft.com/office/powerpoint/2010/main" val="157372827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11" name="Picture 2" descr="مزايا وعيوب البريد الالكتروني الرسمي بالجهات العامة أو الخاصة">
            <a:extLst>
              <a:ext uri="{FF2B5EF4-FFF2-40B4-BE49-F238E27FC236}">
                <a16:creationId xmlns:a16="http://schemas.microsoft.com/office/drawing/2014/main" id="{19E1A1EA-5AA7-45B6-AA15-7E684D3E2DC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62758" y="1521953"/>
            <a:ext cx="8920385" cy="390553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808786" y="4107527"/>
            <a:ext cx="7028329" cy="1142742"/>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endParaRPr lang="ar-EG" sz="2400" b="1" dirty="0"/>
          </a:p>
          <a:p>
            <a:pPr algn="just" rtl="1"/>
            <a:r>
              <a:rPr lang="ar-EG" sz="2400" b="1" dirty="0">
                <a:solidFill>
                  <a:schemeClr val="accent6">
                    <a:lumMod val="75000"/>
                  </a:schemeClr>
                </a:solidFill>
              </a:rPr>
              <a:t>    ثانيا : الجرائم المرتكبة بواسطة أنظمة المعلومات:</a:t>
            </a:r>
            <a:endParaRPr lang="en-US" sz="2400" dirty="0">
              <a:solidFill>
                <a:schemeClr val="accent6">
                  <a:lumMod val="75000"/>
                </a:schemeClr>
              </a:solidFill>
            </a:endParaRPr>
          </a:p>
          <a:p>
            <a:pPr algn="just" rtl="1">
              <a:spcAft>
                <a:spcPts val="500"/>
              </a:spcAft>
            </a:pPr>
            <a:r>
              <a:rPr lang="ar-EG" sz="2400" b="1" dirty="0">
                <a:solidFill>
                  <a:srgbClr val="FF0000"/>
                </a:solidFill>
                <a:ea typeface="Times New Roman" panose="02020603050405020304" pitchFamily="18" charset="0"/>
              </a:rPr>
              <a:t>  5. جرائم إصطناع البريد والمواقع والحسابات الإلكترونية الزائفة:      </a:t>
            </a:r>
            <a:endParaRPr lang="en-US" sz="2400" b="1" dirty="0">
              <a:solidFill>
                <a:srgbClr val="FF0000"/>
              </a:solidFill>
              <a:ea typeface="Times New Roman" panose="02020603050405020304" pitchFamily="18" charset="0"/>
            </a:endParaRPr>
          </a:p>
          <a:p>
            <a:pPr algn="just" rtl="1"/>
            <a:endParaRPr lang="en-US" sz="2400" b="1" dirty="0">
              <a:solidFill>
                <a:srgbClr val="FF0000"/>
              </a:solidFill>
            </a:endParaRPr>
          </a:p>
        </p:txBody>
      </p:sp>
    </p:spTree>
    <p:custDataLst>
      <p:tags r:id="rId1"/>
    </p:custDataLst>
    <p:extLst>
      <p:ext uri="{BB962C8B-B14F-4D97-AF65-F5344CB8AC3E}">
        <p14:creationId xmlns:p14="http://schemas.microsoft.com/office/powerpoint/2010/main" val="175551202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11" name="Picture 2" descr="مزايا وعيوب البريد الالكتروني الرسمي بالجهات العامة أو الخاصة">
            <a:extLst>
              <a:ext uri="{FF2B5EF4-FFF2-40B4-BE49-F238E27FC236}">
                <a16:creationId xmlns:a16="http://schemas.microsoft.com/office/drawing/2014/main" id="{19E1A1EA-5AA7-45B6-AA15-7E684D3E2DC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62758" y="1521953"/>
            <a:ext cx="8920385" cy="390553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808786" y="3825240"/>
            <a:ext cx="7028329" cy="1425029"/>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endParaRPr lang="ar-EG" sz="2400" b="1" dirty="0"/>
          </a:p>
          <a:p>
            <a:pPr algn="just" rtl="1"/>
            <a:r>
              <a:rPr lang="ar-EG" sz="2400" b="1" dirty="0">
                <a:solidFill>
                  <a:schemeClr val="accent6">
                    <a:lumMod val="75000"/>
                  </a:schemeClr>
                </a:solidFill>
              </a:rPr>
              <a:t>    ثانيا : الجرائم المرتكبة بواسطة أنظمة المعلومات:</a:t>
            </a:r>
            <a:endParaRPr lang="en-US" sz="2400" dirty="0">
              <a:solidFill>
                <a:schemeClr val="accent6">
                  <a:lumMod val="75000"/>
                </a:schemeClr>
              </a:solidFill>
            </a:endParaRPr>
          </a:p>
          <a:p>
            <a:pPr algn="just" rtl="1">
              <a:spcAft>
                <a:spcPts val="500"/>
              </a:spcAft>
            </a:pPr>
            <a:r>
              <a:rPr lang="ar-EG" sz="2400" b="1" dirty="0">
                <a:solidFill>
                  <a:srgbClr val="FF0000"/>
                </a:solidFill>
                <a:ea typeface="Times New Roman" panose="02020603050405020304" pitchFamily="18" charset="0"/>
              </a:rPr>
              <a:t>  5. جرائم إصطناع البريد والمواقع والحسابات الإلكترونية الزائفة: </a:t>
            </a:r>
          </a:p>
          <a:p>
            <a:pPr marL="800100" lvl="1" indent="-342900" algn="just" rtl="1">
              <a:spcAft>
                <a:spcPts val="500"/>
              </a:spcAft>
              <a:buFont typeface="Wingdings" panose="05000000000000000000" pitchFamily="2" charset="2"/>
              <a:buChar char="ü"/>
            </a:pPr>
            <a:r>
              <a:rPr lang="ar-EG" sz="2400" b="1" dirty="0">
                <a:solidFill>
                  <a:schemeClr val="tx1"/>
                </a:solidFill>
                <a:ea typeface="Times New Roman" panose="02020603050405020304" pitchFamily="18" charset="0"/>
              </a:rPr>
              <a:t>جريمة إصطناع البريد:</a:t>
            </a:r>
            <a:endParaRPr lang="en-US" sz="2400" b="1" dirty="0">
              <a:solidFill>
                <a:schemeClr val="tx1"/>
              </a:solidFill>
              <a:ea typeface="Times New Roman" panose="02020603050405020304" pitchFamily="18" charset="0"/>
            </a:endParaRPr>
          </a:p>
          <a:p>
            <a:pPr algn="just" rtl="1"/>
            <a:endParaRPr lang="en-US" sz="2400" b="1" dirty="0">
              <a:solidFill>
                <a:srgbClr val="FF0000"/>
              </a:solidFill>
            </a:endParaRPr>
          </a:p>
        </p:txBody>
      </p:sp>
    </p:spTree>
    <p:custDataLst>
      <p:tags r:id="rId1"/>
    </p:custDataLst>
    <p:extLst>
      <p:ext uri="{BB962C8B-B14F-4D97-AF65-F5344CB8AC3E}">
        <p14:creationId xmlns:p14="http://schemas.microsoft.com/office/powerpoint/2010/main" val="411989114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12" name="Picture 2" descr="الجرائم الالكترونية ما هي وكيف تحمي نفسك منها - مُلهِمون">
            <a:extLst>
              <a:ext uri="{FF2B5EF4-FFF2-40B4-BE49-F238E27FC236}">
                <a16:creationId xmlns:a16="http://schemas.microsoft.com/office/drawing/2014/main" id="{0F83D26D-5A09-4A0B-A14E-C8E2D7AA916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10871" y="1506074"/>
            <a:ext cx="9063317" cy="389068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808786" y="3825240"/>
            <a:ext cx="7028329" cy="1425029"/>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endParaRPr lang="ar-EG" sz="2400" b="1" dirty="0"/>
          </a:p>
          <a:p>
            <a:pPr algn="just" rtl="1"/>
            <a:r>
              <a:rPr lang="ar-EG" sz="2400" b="1" dirty="0">
                <a:solidFill>
                  <a:schemeClr val="accent6">
                    <a:lumMod val="75000"/>
                  </a:schemeClr>
                </a:solidFill>
              </a:rPr>
              <a:t>    ثانيا : الجرائم المرتكبة بواسطة أنظمة المعلومات:</a:t>
            </a:r>
            <a:endParaRPr lang="en-US" sz="2400" dirty="0">
              <a:solidFill>
                <a:schemeClr val="accent6">
                  <a:lumMod val="75000"/>
                </a:schemeClr>
              </a:solidFill>
            </a:endParaRPr>
          </a:p>
          <a:p>
            <a:pPr algn="just" rtl="1">
              <a:spcAft>
                <a:spcPts val="500"/>
              </a:spcAft>
            </a:pPr>
            <a:r>
              <a:rPr lang="ar-EG" sz="2400" b="1" dirty="0">
                <a:solidFill>
                  <a:srgbClr val="FF0000"/>
                </a:solidFill>
                <a:ea typeface="Times New Roman" panose="02020603050405020304" pitchFamily="18" charset="0"/>
              </a:rPr>
              <a:t>  5. جرائم إصطناع البريد والمواقع والحسابات الإلكترونية الزائفة: </a:t>
            </a:r>
          </a:p>
          <a:p>
            <a:pPr marL="800100" lvl="1" indent="-342900" algn="just" rtl="1">
              <a:spcAft>
                <a:spcPts val="500"/>
              </a:spcAft>
              <a:buFont typeface="Wingdings" panose="05000000000000000000" pitchFamily="2" charset="2"/>
              <a:buChar char="ü"/>
            </a:pPr>
            <a:r>
              <a:rPr lang="ar-EG" sz="2400" b="1" dirty="0">
                <a:solidFill>
                  <a:schemeClr val="tx1"/>
                </a:solidFill>
                <a:ea typeface="Times New Roman" panose="02020603050405020304" pitchFamily="18" charset="0"/>
              </a:rPr>
              <a:t>جريمة إصطناع مواقع الإنترنت:</a:t>
            </a:r>
            <a:endParaRPr lang="en-US" sz="2400" b="1" dirty="0">
              <a:solidFill>
                <a:schemeClr val="tx1"/>
              </a:solidFill>
              <a:ea typeface="Times New Roman" panose="02020603050405020304" pitchFamily="18" charset="0"/>
            </a:endParaRPr>
          </a:p>
          <a:p>
            <a:pPr algn="just" rtl="1"/>
            <a:endParaRPr lang="en-US" sz="2400" b="1" dirty="0">
              <a:solidFill>
                <a:srgbClr val="FF0000"/>
              </a:solidFill>
            </a:endParaRPr>
          </a:p>
        </p:txBody>
      </p:sp>
    </p:spTree>
    <p:custDataLst>
      <p:tags r:id="rId1"/>
    </p:custDataLst>
    <p:extLst>
      <p:ext uri="{BB962C8B-B14F-4D97-AF65-F5344CB8AC3E}">
        <p14:creationId xmlns:p14="http://schemas.microsoft.com/office/powerpoint/2010/main" val="219394880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12" name="Picture 2" descr="الجرائم الالكترونية ما هي وكيف تحمي نفسك منها - مُلهِمون">
            <a:extLst>
              <a:ext uri="{FF2B5EF4-FFF2-40B4-BE49-F238E27FC236}">
                <a16:creationId xmlns:a16="http://schemas.microsoft.com/office/drawing/2014/main" id="{BFAA4A31-776C-4CFB-84F6-40D0249B3C5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10871" y="1506074"/>
            <a:ext cx="9063317" cy="389068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808786" y="3825240"/>
            <a:ext cx="7028329" cy="1425029"/>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endParaRPr lang="ar-EG" sz="2400" b="1" dirty="0"/>
          </a:p>
          <a:p>
            <a:pPr algn="just" rtl="1"/>
            <a:r>
              <a:rPr lang="ar-EG" sz="2400" b="1" dirty="0">
                <a:solidFill>
                  <a:schemeClr val="accent6">
                    <a:lumMod val="75000"/>
                  </a:schemeClr>
                </a:solidFill>
              </a:rPr>
              <a:t>    ثانيا : الجرائم المرتكبة بواسطة أنظمة المعلومات:</a:t>
            </a:r>
            <a:endParaRPr lang="en-US" sz="2400" dirty="0">
              <a:solidFill>
                <a:schemeClr val="accent6">
                  <a:lumMod val="75000"/>
                </a:schemeClr>
              </a:solidFill>
            </a:endParaRPr>
          </a:p>
          <a:p>
            <a:pPr algn="just" rtl="1">
              <a:spcAft>
                <a:spcPts val="500"/>
              </a:spcAft>
            </a:pPr>
            <a:r>
              <a:rPr lang="ar-EG" sz="2400" b="1" dirty="0">
                <a:solidFill>
                  <a:srgbClr val="FF0000"/>
                </a:solidFill>
                <a:ea typeface="Times New Roman" panose="02020603050405020304" pitchFamily="18" charset="0"/>
              </a:rPr>
              <a:t>  5. جرائم إصطناع البريد والمواقع والحسابات الإلكترونية الزائفة: </a:t>
            </a:r>
          </a:p>
          <a:p>
            <a:pPr marL="800100" lvl="1" indent="-342900" algn="just" rtl="1">
              <a:spcAft>
                <a:spcPts val="500"/>
              </a:spcAft>
              <a:buFont typeface="Wingdings" panose="05000000000000000000" pitchFamily="2" charset="2"/>
              <a:buChar char="ü"/>
            </a:pPr>
            <a:r>
              <a:rPr lang="ar-EG" sz="2400" b="1" dirty="0">
                <a:solidFill>
                  <a:schemeClr val="tx1"/>
                </a:solidFill>
                <a:ea typeface="Times New Roman" panose="02020603050405020304" pitchFamily="18" charset="0"/>
              </a:rPr>
              <a:t>جريمة إصطناع الحساب الشخصي الإلكتروني:</a:t>
            </a:r>
            <a:endParaRPr lang="en-US" sz="2400" b="1" dirty="0">
              <a:solidFill>
                <a:schemeClr val="tx1"/>
              </a:solidFill>
              <a:ea typeface="Times New Roman" panose="02020603050405020304" pitchFamily="18" charset="0"/>
            </a:endParaRPr>
          </a:p>
          <a:p>
            <a:pPr algn="just" rtl="1"/>
            <a:endParaRPr lang="en-US" sz="2400" b="1" dirty="0">
              <a:solidFill>
                <a:srgbClr val="FF0000"/>
              </a:solidFill>
            </a:endParaRPr>
          </a:p>
        </p:txBody>
      </p:sp>
    </p:spTree>
    <p:custDataLst>
      <p:tags r:id="rId1"/>
    </p:custDataLst>
    <p:extLst>
      <p:ext uri="{BB962C8B-B14F-4D97-AF65-F5344CB8AC3E}">
        <p14:creationId xmlns:p14="http://schemas.microsoft.com/office/powerpoint/2010/main" val="347759653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10" name="Picture 2" descr="الجريمة الإلكترونية في اليمن">
            <a:extLst>
              <a:ext uri="{FF2B5EF4-FFF2-40B4-BE49-F238E27FC236}">
                <a16:creationId xmlns:a16="http://schemas.microsoft.com/office/drawing/2014/main" id="{2012B783-A606-47C5-BBE6-3BBAF92FD4B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945340" y="1428064"/>
            <a:ext cx="9135035" cy="398661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4993340" y="2572871"/>
            <a:ext cx="4034119" cy="2097742"/>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الخاتمة</a:t>
            </a:r>
            <a:endParaRPr kumimoji="0" lang="ar-EG" sz="3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Tree>
    <p:custDataLst>
      <p:tags r:id="rId1"/>
    </p:custDataLst>
    <p:extLst>
      <p:ext uri="{BB962C8B-B14F-4D97-AF65-F5344CB8AC3E}">
        <p14:creationId xmlns:p14="http://schemas.microsoft.com/office/powerpoint/2010/main" val="228674339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chemeClr val="tx1"/>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4905" y="1257612"/>
            <a:ext cx="11269579" cy="4647542"/>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spcAft>
                <a:spcPts val="500"/>
              </a:spcAft>
              <a:defRPr/>
            </a:pPr>
            <a:r>
              <a:rPr lang="ar-EG" sz="4000" b="1" dirty="0">
                <a:solidFill>
                  <a:srgbClr val="FF0000"/>
                </a:solidFill>
                <a:ea typeface="Calibri" panose="020F0502020204030204" pitchFamily="34" charset="0"/>
                <a:cs typeface="Times New Roman" panose="02020603050405020304" pitchFamily="18" charset="0"/>
              </a:rPr>
              <a:t>المراجع</a:t>
            </a:r>
          </a:p>
          <a:p>
            <a:pPr marL="342900" lvl="0" indent="-342900" algn="just" rtl="1">
              <a:spcAft>
                <a:spcPts val="500"/>
              </a:spcAft>
              <a:buFont typeface="Symbol" panose="05050102010706020507" pitchFamily="18" charset="2"/>
              <a:buChar char=""/>
              <a:defRPr/>
            </a:pPr>
            <a:r>
              <a:rPr lang="ar-EG" sz="4000" b="1" dirty="0">
                <a:solidFill>
                  <a:srgbClr val="4472C4"/>
                </a:solidFill>
                <a:ea typeface="Calibri" panose="020F0502020204030204" pitchFamily="34" charset="0"/>
                <a:cs typeface="Times New Roman" panose="02020603050405020304" pitchFamily="18" charset="0"/>
              </a:rPr>
              <a:t>الكتب:</a:t>
            </a:r>
            <a:endParaRPr lang="ar-EG" sz="2800" b="1" dirty="0">
              <a:solidFill>
                <a:schemeClr val="tx1"/>
              </a:solidFill>
              <a:ea typeface="Calibri" panose="020F0502020204030204" pitchFamily="34" charset="0"/>
              <a:cs typeface="Times New Roman" panose="02020603050405020304" pitchFamily="18" charset="0"/>
            </a:endParaRPr>
          </a:p>
          <a:p>
            <a:pPr lvl="0" algn="just" rtl="1"/>
            <a:r>
              <a:rPr lang="ar-EG" sz="2800" dirty="0">
                <a:solidFill>
                  <a:schemeClr val="tx1"/>
                </a:solidFill>
              </a:rPr>
              <a:t>1.</a:t>
            </a:r>
            <a:r>
              <a:rPr lang="ar-IQ" sz="2800" dirty="0">
                <a:solidFill>
                  <a:schemeClr val="tx1"/>
                </a:solidFill>
              </a:rPr>
              <a:t>د. أحمد حسام طه تمام، الجرائم الناشئة عن إستخدام الحاسب الآلي، ( الحماية الجنائية للحاسب الآلي)، دراسة مقارنة، دار النهضة العربية، سنة 2000.</a:t>
            </a:r>
            <a:endParaRPr lang="en-US" sz="2800" dirty="0">
              <a:solidFill>
                <a:schemeClr val="tx1"/>
              </a:solidFill>
            </a:endParaRPr>
          </a:p>
          <a:p>
            <a:pPr lvl="0" algn="just" rtl="1"/>
            <a:r>
              <a:rPr lang="ar-EG" sz="2800" dirty="0">
                <a:solidFill>
                  <a:schemeClr val="tx1"/>
                </a:solidFill>
              </a:rPr>
              <a:t>2. </a:t>
            </a:r>
            <a:r>
              <a:rPr lang="ar-IQ" sz="2800" dirty="0">
                <a:solidFill>
                  <a:schemeClr val="tx1"/>
                </a:solidFill>
              </a:rPr>
              <a:t>د. أحمد خليفة الملط، الجرائم المعلوماتية، دراسة مقارنة، دار النهضة العربية، 2005.</a:t>
            </a:r>
            <a:endParaRPr lang="en-US" sz="2800" dirty="0">
              <a:solidFill>
                <a:schemeClr val="tx1"/>
              </a:solidFill>
            </a:endParaRPr>
          </a:p>
          <a:p>
            <a:pPr lvl="0" algn="just" rtl="1"/>
            <a:r>
              <a:rPr lang="ar-EG" sz="2800" dirty="0">
                <a:solidFill>
                  <a:schemeClr val="tx1"/>
                </a:solidFill>
              </a:rPr>
              <a:t>3. </a:t>
            </a:r>
            <a:r>
              <a:rPr lang="ar-IQ" sz="2800" dirty="0">
                <a:solidFill>
                  <a:schemeClr val="tx1"/>
                </a:solidFill>
              </a:rPr>
              <a:t>د. أحمد عبد اللاه المراغي، الجريمة الإلكترونية ودور القانون الجنائي في الحد منها، دراسة تحليلية تأصلية مقارنة، الطبعة الأولي، سنة 2017 .</a:t>
            </a:r>
            <a:endParaRPr lang="en-US" sz="2800" dirty="0">
              <a:solidFill>
                <a:schemeClr val="tx1"/>
              </a:solidFill>
            </a:endParaRPr>
          </a:p>
          <a:p>
            <a:pPr lvl="0" algn="just" rtl="1"/>
            <a:r>
              <a:rPr lang="ar-EG" sz="2800" dirty="0">
                <a:solidFill>
                  <a:schemeClr val="tx1"/>
                </a:solidFill>
              </a:rPr>
              <a:t>4. </a:t>
            </a:r>
            <a:r>
              <a:rPr lang="ar-IQ" sz="2800" dirty="0">
                <a:solidFill>
                  <a:schemeClr val="tx1"/>
                </a:solidFill>
              </a:rPr>
              <a:t>د. عبد الفتاح بيومي حجازي، مكافحة جرائم الكمبيوتر والإنترنت في القانون العربي النموذجي، دراسة متعمقة في القانون المعلوماتي، دار الفكر الجامعي، الطبعة الأولي، 2006.</a:t>
            </a:r>
            <a:endParaRPr lang="ar-EG" sz="2800" b="1" dirty="0">
              <a:solidFill>
                <a:schemeClr val="tx1"/>
              </a:solidFill>
              <a:ea typeface="Calibri" panose="020F0502020204030204" pitchFamily="34" charset="0"/>
              <a:cs typeface="Calibri" panose="020F0502020204030204" pitchFamily="34" charset="0"/>
            </a:endParaRPr>
          </a:p>
          <a:p>
            <a:pPr lvl="0" algn="just" rtl="1">
              <a:spcAft>
                <a:spcPts val="500"/>
              </a:spcAft>
              <a:defRPr/>
            </a:pPr>
            <a:endParaRPr lang="en-US" sz="2800" dirty="0">
              <a:solidFill>
                <a:schemeClr val="tx1"/>
              </a:solidFill>
              <a:latin typeface="Times New Roman" panose="02020603050405020304" pitchFamily="18" charset="0"/>
              <a:ea typeface="Times New Roman" panose="02020603050405020304" pitchFamily="18" charset="0"/>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87469382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4905" y="1257612"/>
            <a:ext cx="11269579" cy="4647542"/>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1" eaLnBrk="1" fontAlgn="auto" latinLnBrk="0" hangingPunct="1">
              <a:lnSpc>
                <a:spcPct val="100000"/>
              </a:lnSpc>
              <a:spcBef>
                <a:spcPts val="0"/>
              </a:spcBef>
              <a:spcAft>
                <a:spcPts val="500"/>
              </a:spcAft>
              <a:buClrTx/>
              <a:buSzTx/>
              <a:buFont typeface="Symbol" panose="05050102010706020507" pitchFamily="18" charset="2"/>
              <a:buChar char=""/>
              <a:tabLst/>
              <a:defRPr/>
            </a:pPr>
            <a:r>
              <a:rPr kumimoji="0" lang="ar-IQ" sz="4000" b="1" i="0" u="none" strike="noStrike" kern="1200" cap="none" spc="0" normalizeH="0" baseline="0" noProof="0" dirty="0">
                <a:ln>
                  <a:noFill/>
                </a:ln>
                <a:solidFill>
                  <a:srgbClr val="4472C4"/>
                </a:solidFill>
                <a:effectLst/>
                <a:uLnTx/>
                <a:uFillTx/>
                <a:latin typeface="Calibri" panose="020F0502020204030204"/>
                <a:ea typeface="Calibri" panose="020F0502020204030204" pitchFamily="34" charset="0"/>
                <a:cs typeface="Times New Roman" panose="02020603050405020304" pitchFamily="18" charset="0"/>
              </a:rPr>
              <a:t>ال</a:t>
            </a:r>
            <a:r>
              <a:rPr kumimoji="0" lang="ar-EG" sz="4000" b="1" i="0" u="none" strike="noStrike" kern="1200" cap="none" spc="0" normalizeH="0" baseline="0" noProof="0" dirty="0">
                <a:ln>
                  <a:noFill/>
                </a:ln>
                <a:solidFill>
                  <a:srgbClr val="4472C4"/>
                </a:solidFill>
                <a:effectLst/>
                <a:uLnTx/>
                <a:uFillTx/>
                <a:latin typeface="Calibri" panose="020F0502020204030204"/>
                <a:ea typeface="Calibri" panose="020F0502020204030204" pitchFamily="34" charset="0"/>
                <a:cs typeface="Times New Roman" panose="02020603050405020304" pitchFamily="18" charset="0"/>
              </a:rPr>
              <a:t>رسائل:</a:t>
            </a:r>
            <a:endParaRPr kumimoji="0" lang="ar-EG" sz="3200" b="1" i="0" u="none" strike="noStrike" kern="1200" cap="none" spc="0" normalizeH="0" baseline="0" noProof="0" dirty="0">
              <a:ln>
                <a:noFill/>
              </a:ln>
              <a:solidFill>
                <a:schemeClr val="tx1"/>
              </a:solidFill>
              <a:effectLst/>
              <a:uLnTx/>
              <a:uFillTx/>
              <a:ea typeface="Calibri" panose="020F0502020204030204" pitchFamily="34" charset="0"/>
              <a:cs typeface="Times New Roman" panose="02020603050405020304" pitchFamily="18" charset="0"/>
            </a:endParaRPr>
          </a:p>
          <a:p>
            <a:pPr lvl="0" algn="just" rtl="1"/>
            <a:r>
              <a:rPr lang="ar-EG" sz="3200" dirty="0">
                <a:solidFill>
                  <a:schemeClr val="tx1"/>
                </a:solidFill>
              </a:rPr>
              <a:t>1. </a:t>
            </a:r>
            <a:r>
              <a:rPr lang="ar-SA" sz="3200" dirty="0">
                <a:solidFill>
                  <a:schemeClr val="tx1"/>
                </a:solidFill>
                <a:highlight>
                  <a:srgbClr val="FFFF00"/>
                </a:highlight>
              </a:rPr>
              <a:t>د. أحمد طلعت عبد الحكيم عبد الحكيم عبد الرحمن، السياسة الجنائية في مواجهة جرائم تقنية المعلومات في ضوء القانون المصري رقم 175 لسنة 2018، رسالة دكتوراة، كلية الحقوق، جامعة القاهرة، 2022.  </a:t>
            </a:r>
            <a:endParaRPr lang="en-US" sz="3200" dirty="0">
              <a:solidFill>
                <a:schemeClr val="tx1"/>
              </a:solidFill>
              <a:highlight>
                <a:srgbClr val="FFFF00"/>
              </a:highlight>
            </a:endParaRPr>
          </a:p>
          <a:p>
            <a:pPr lvl="0" algn="just" rtl="1"/>
            <a:r>
              <a:rPr lang="ar-EG" sz="3200" dirty="0">
                <a:solidFill>
                  <a:schemeClr val="tx1"/>
                </a:solidFill>
              </a:rPr>
              <a:t>2. </a:t>
            </a:r>
            <a:r>
              <a:rPr lang="ar-SA" sz="3200" dirty="0">
                <a:solidFill>
                  <a:schemeClr val="tx1"/>
                </a:solidFill>
              </a:rPr>
              <a:t>د. محمد خالد إبراهيم، الجوانب الموضوعية لجرائم تقنية المعلومات، دراسة مقارنة، رسالة دكتوراة، كلية الحقوق، جامعة القاهرة، سنة 2023.</a:t>
            </a:r>
            <a:endParaRPr lang="en-US" sz="3200" dirty="0">
              <a:solidFill>
                <a:schemeClr val="tx1"/>
              </a:solidFill>
            </a:endParaRPr>
          </a:p>
          <a:p>
            <a:pPr lvl="0" algn="just" rtl="1"/>
            <a:r>
              <a:rPr lang="ar-EG" sz="3200" dirty="0">
                <a:solidFill>
                  <a:schemeClr val="tx1"/>
                </a:solidFill>
              </a:rPr>
              <a:t>3. </a:t>
            </a:r>
            <a:r>
              <a:rPr lang="ar-SA" sz="3200" dirty="0">
                <a:solidFill>
                  <a:schemeClr val="tx1"/>
                </a:solidFill>
              </a:rPr>
              <a:t>د. محمد صلاح محمد، الجرائم الإلكترونية وتحدياتها، دراسة مقارنة، رسالة دكتوراه، كلية الحقوق، جامعة المنصورة. </a:t>
            </a:r>
            <a:endParaRPr lang="en-US" sz="3200" dirty="0">
              <a:solidFill>
                <a:schemeClr val="tx1"/>
              </a:solidFill>
            </a:endParaRPr>
          </a:p>
          <a:p>
            <a:pPr marR="0" lvl="0" algn="just" rtl="1">
              <a:spcBef>
                <a:spcPts val="0"/>
              </a:spcBef>
              <a:spcAft>
                <a:spcPts val="500"/>
              </a:spcAft>
            </a:pPr>
            <a:endParaRPr kumimoji="0" lang="ar-EG" sz="4000" b="1" i="0" u="none" strike="noStrike" kern="1200" cap="none" spc="0" normalizeH="0" baseline="0" noProof="0" dirty="0">
              <a:ln>
                <a:noFill/>
              </a:ln>
              <a:solidFill>
                <a:srgbClr val="4472C4"/>
              </a:solidFill>
              <a:effectLst/>
              <a:uLnTx/>
              <a:uFillTx/>
              <a:latin typeface="Calibri" panose="020F0502020204030204"/>
              <a:ea typeface="Calibri" panose="020F0502020204030204" pitchFamily="34" charset="0"/>
              <a:cs typeface="Times New Roman" panose="02020603050405020304" pitchFamily="18" charset="0"/>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39068277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4905" y="1257612"/>
            <a:ext cx="11269579" cy="4151150"/>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r" defTabSz="914400" rtl="1" eaLnBrk="1" fontAlgn="auto" latinLnBrk="0" hangingPunct="1">
              <a:lnSpc>
                <a:spcPct val="100000"/>
              </a:lnSpc>
              <a:spcBef>
                <a:spcPts val="0"/>
              </a:spcBef>
              <a:spcAft>
                <a:spcPts val="500"/>
              </a:spcAft>
              <a:buClrTx/>
              <a:buSzTx/>
              <a:buFont typeface="Symbol" panose="05050102010706020507" pitchFamily="18" charset="2"/>
              <a:buChar char=""/>
              <a:tabLst/>
              <a:defRPr/>
            </a:pPr>
            <a:r>
              <a:rPr kumimoji="0" lang="ar-IQ" sz="4000" b="1" i="0" u="none" strike="noStrike" kern="1200" cap="none" spc="0" normalizeH="0" baseline="0" noProof="0" dirty="0">
                <a:ln>
                  <a:noFill/>
                </a:ln>
                <a:solidFill>
                  <a:srgbClr val="4472C4"/>
                </a:solidFill>
                <a:effectLst/>
                <a:uLnTx/>
                <a:uFillTx/>
                <a:latin typeface="Calibri" panose="020F0502020204030204"/>
                <a:ea typeface="Calibri" panose="020F0502020204030204" pitchFamily="34" charset="0"/>
                <a:cs typeface="Times New Roman" panose="02020603050405020304" pitchFamily="18" charset="0"/>
              </a:rPr>
              <a:t>ال</a:t>
            </a:r>
            <a:r>
              <a:rPr kumimoji="0" lang="ar-EG" sz="4000" b="1" i="0" u="none" strike="noStrike" kern="1200" cap="none" spc="0" normalizeH="0" baseline="0" noProof="0" dirty="0">
                <a:ln>
                  <a:noFill/>
                </a:ln>
                <a:solidFill>
                  <a:srgbClr val="4472C4"/>
                </a:solidFill>
                <a:effectLst/>
                <a:uLnTx/>
                <a:uFillTx/>
                <a:latin typeface="Calibri" panose="020F0502020204030204"/>
                <a:ea typeface="Calibri" panose="020F0502020204030204" pitchFamily="34" charset="0"/>
                <a:cs typeface="Times New Roman" panose="02020603050405020304" pitchFamily="18" charset="0"/>
              </a:rPr>
              <a:t>مواقع الإلكترونية</a:t>
            </a:r>
            <a:r>
              <a:rPr kumimoji="0" lang="ar-IQ" sz="4000" b="1" i="0" u="none" strike="noStrike" kern="1200" cap="none" spc="0" normalizeH="0" baseline="0" noProof="0" dirty="0">
                <a:ln>
                  <a:noFill/>
                </a:ln>
                <a:solidFill>
                  <a:srgbClr val="4472C4"/>
                </a:solidFill>
                <a:effectLst/>
                <a:uLnTx/>
                <a:uFillTx/>
                <a:latin typeface="Calibri" panose="020F0502020204030204"/>
                <a:ea typeface="Calibri" panose="020F0502020204030204" pitchFamily="34" charset="0"/>
                <a:cs typeface="Times New Roman" panose="02020603050405020304" pitchFamily="18" charset="0"/>
              </a:rPr>
              <a:t>:</a:t>
            </a:r>
            <a:endParaRPr kumimoji="0" lang="ar-EG" sz="3600" b="1" i="0" u="none" strike="noStrike" kern="1200" cap="none" spc="0" normalizeH="0" baseline="0" noProof="0" dirty="0">
              <a:ln>
                <a:noFill/>
              </a:ln>
              <a:solidFill>
                <a:schemeClr val="tx1"/>
              </a:solidFill>
              <a:effectLst/>
              <a:uLnTx/>
              <a:uFillTx/>
              <a:latin typeface="Calibri" panose="020F0502020204030204"/>
              <a:ea typeface="Calibri" panose="020F0502020204030204" pitchFamily="34" charset="0"/>
              <a:cs typeface="Times New Roman" panose="02020603050405020304" pitchFamily="18" charset="0"/>
            </a:endParaRPr>
          </a:p>
          <a:p>
            <a:pPr lvl="0" algn="r" rtl="1"/>
            <a:r>
              <a:rPr lang="ar-IQ" sz="3600" dirty="0">
                <a:solidFill>
                  <a:schemeClr val="tx1"/>
                </a:solidFill>
              </a:rPr>
              <a:t>د. </a:t>
            </a:r>
            <a:r>
              <a:rPr lang="ar-IQ" sz="3600" dirty="0">
                <a:solidFill>
                  <a:schemeClr val="tx1"/>
                </a:solidFill>
                <a:highlight>
                  <a:srgbClr val="FFFF00"/>
                </a:highlight>
              </a:rPr>
              <a:t>حاتم أحمد محمد بطيخ، تطور السياسة التشريعية في مجال مكافحة جرائم تقنية المعلومات، دراسة تحليلة مقارنة، منشور علي موقع:</a:t>
            </a:r>
            <a:endParaRPr lang="en-US" sz="3600" dirty="0">
              <a:solidFill>
                <a:schemeClr val="tx1"/>
              </a:solidFill>
              <a:highlight>
                <a:srgbClr val="FFFF00"/>
              </a:highlight>
            </a:endParaRPr>
          </a:p>
          <a:p>
            <a:r>
              <a:rPr lang="en-US" sz="3600" u="sng" dirty="0">
                <a:solidFill>
                  <a:schemeClr val="tx1"/>
                </a:solidFill>
                <a:highlight>
                  <a:srgbClr val="FFFF00"/>
                </a:highlight>
                <a:hlinkClick r:id="rId4">
                  <a:extLst>
                    <a:ext uri="{A12FA001-AC4F-418D-AE19-62706E023703}">
                      <ahyp:hlinkClr xmlns:ahyp="http://schemas.microsoft.com/office/drawing/2018/hyperlinkcolor" val="tx"/>
                    </a:ext>
                  </a:extLst>
                </a:hlinkClick>
              </a:rPr>
              <a:t>https://jdl.journals.ekb.eg</a:t>
            </a:r>
            <a:endParaRPr kumimoji="0" lang="ar-EG" sz="3600" b="1" i="0" u="none" strike="noStrike" kern="1200" cap="none" spc="0" normalizeH="0" baseline="0" noProof="0" dirty="0">
              <a:ln>
                <a:noFill/>
              </a:ln>
              <a:solidFill>
                <a:schemeClr val="tx1"/>
              </a:solidFill>
              <a:effectLst/>
              <a:highlight>
                <a:srgbClr val="FFFF00"/>
              </a:highlight>
              <a:uLnTx/>
              <a:uFillTx/>
              <a:latin typeface="Calibri" panose="020F0502020204030204"/>
              <a:ea typeface="Calibri" panose="020F0502020204030204" pitchFamily="34" charset="0"/>
              <a:cs typeface="Times New Roman" panose="02020603050405020304" pitchFamily="18" charset="0"/>
            </a:endParaRPr>
          </a:p>
          <a:p>
            <a:pPr marR="0" lvl="0" algn="just" rtl="1">
              <a:lnSpc>
                <a:spcPct val="107000"/>
              </a:lnSpc>
              <a:spcBef>
                <a:spcPts val="0"/>
              </a:spcBef>
              <a:spcAft>
                <a:spcPts val="800"/>
              </a:spcAft>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88151237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9" name="Picture 2" descr="الجريمة الإلكترونية في اليمن">
            <a:extLst>
              <a:ext uri="{FF2B5EF4-FFF2-40B4-BE49-F238E27FC236}">
                <a16:creationId xmlns:a16="http://schemas.microsoft.com/office/drawing/2014/main" id="{285419DF-762B-42D2-9341-FBB72D6E5A1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45340" y="1428064"/>
            <a:ext cx="9135035" cy="398661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2282118" y="2019744"/>
            <a:ext cx="8484645" cy="2949063"/>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457200" marR="0" algn="ctr" rtl="1">
              <a:lnSpc>
                <a:spcPct val="107000"/>
              </a:lnSpc>
              <a:spcBef>
                <a:spcPts val="0"/>
              </a:spcBef>
              <a:spcAft>
                <a:spcPts val="500"/>
              </a:spcAft>
            </a:pPr>
            <a:r>
              <a:rPr lang="ar-SA" sz="36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تم بحمد الله </a:t>
            </a:r>
            <a:endParaRPr lang="ar-EG" sz="3600" b="1"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pPr marL="457200" marR="0" algn="ctr" rtl="1">
              <a:lnSpc>
                <a:spcPct val="107000"/>
              </a:lnSpc>
              <a:spcBef>
                <a:spcPts val="0"/>
              </a:spcBef>
              <a:spcAft>
                <a:spcPts val="500"/>
              </a:spcAft>
            </a:pPr>
            <a:r>
              <a:rPr lang="ar-SA" sz="36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الإنتهاء من شرح المحاضرة ا</a:t>
            </a:r>
            <a:r>
              <a:rPr lang="ar-EG" sz="36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لتاسعة</a:t>
            </a:r>
            <a:endParaRPr lang="en-US" sz="2000" dirty="0">
              <a:latin typeface="Calibri" panose="020F0502020204030204" pitchFamily="34" charset="0"/>
              <a:ea typeface="Calibri" panose="020F0502020204030204" pitchFamily="34" charset="0"/>
              <a:cs typeface="Arial" panose="020B0604020202020204" pitchFamily="34" charset="0"/>
            </a:endParaRPr>
          </a:p>
          <a:p>
            <a:r>
              <a:rPr lang="ar-SA" sz="3600" b="1" dirty="0">
                <a:solidFill>
                  <a:srgbClr val="FF0000"/>
                </a:solidFill>
                <a:latin typeface="Calibri" panose="020F0502020204030204" pitchFamily="34" charset="0"/>
                <a:ea typeface="Calibri" panose="020F0502020204030204" pitchFamily="34" charset="0"/>
              </a:rPr>
              <a:t>مع تمنياتي بالتوفيق د. أسماء رويعي</a:t>
            </a:r>
            <a:endParaRPr kumimoji="0" lang="en-US"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mn-cs"/>
            </a:endParaRPr>
          </a:p>
        </p:txBody>
      </p:sp>
    </p:spTree>
    <p:custDataLst>
      <p:tags r:id="rId1"/>
    </p:custDataLst>
    <p:extLst>
      <p:ext uri="{BB962C8B-B14F-4D97-AF65-F5344CB8AC3E}">
        <p14:creationId xmlns:p14="http://schemas.microsoft.com/office/powerpoint/2010/main" val="407717394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26968791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0.7|0.8"/>
</p:tagLst>
</file>

<file path=ppt/tags/tag2.xml><?xml version="1.0" encoding="utf-8"?>
<p:tagLst xmlns:a="http://schemas.openxmlformats.org/drawingml/2006/main" xmlns:r="http://schemas.openxmlformats.org/officeDocument/2006/relationships" xmlns:p="http://schemas.openxmlformats.org/presentationml/2006/main">
  <p:tag name="TIMING" val="|0.7|0.8"/>
</p:tagLst>
</file>

<file path=ppt/tags/tag3.xml><?xml version="1.0" encoding="utf-8"?>
<p:tagLst xmlns:a="http://schemas.openxmlformats.org/drawingml/2006/main" xmlns:r="http://schemas.openxmlformats.org/officeDocument/2006/relationships" xmlns:p="http://schemas.openxmlformats.org/presentationml/2006/main">
  <p:tag name="TIMING" val="|0.7|0.8"/>
</p:tagLst>
</file>

<file path=ppt/tags/tag4.xml><?xml version="1.0" encoding="utf-8"?>
<p:tagLst xmlns:a="http://schemas.openxmlformats.org/drawingml/2006/main" xmlns:r="http://schemas.openxmlformats.org/officeDocument/2006/relationships" xmlns:p="http://schemas.openxmlformats.org/presentationml/2006/main">
  <p:tag name="TIMING" val="|0.7|0.8"/>
</p:tagLst>
</file>

<file path=ppt/tags/tag5.xml><?xml version="1.0" encoding="utf-8"?>
<p:tagLst xmlns:a="http://schemas.openxmlformats.org/drawingml/2006/main" xmlns:r="http://schemas.openxmlformats.org/officeDocument/2006/relationships" xmlns:p="http://schemas.openxmlformats.org/presentationml/2006/main">
  <p:tag name="TIMING" val="|0.7|0.8"/>
</p:tagLst>
</file>

<file path=ppt/tags/tag6.xml><?xml version="1.0" encoding="utf-8"?>
<p:tagLst xmlns:a="http://schemas.openxmlformats.org/drawingml/2006/main" xmlns:r="http://schemas.openxmlformats.org/officeDocument/2006/relationships" xmlns:p="http://schemas.openxmlformats.org/presentationml/2006/main">
  <p:tag name="TIMING" val="|0.7|0.8"/>
</p:tagLst>
</file>

<file path=ppt/tags/tag7.xml><?xml version="1.0" encoding="utf-8"?>
<p:tagLst xmlns:a="http://schemas.openxmlformats.org/drawingml/2006/main" xmlns:r="http://schemas.openxmlformats.org/officeDocument/2006/relationships" xmlns:p="http://schemas.openxmlformats.org/presentationml/2006/main">
  <p:tag name="TIMING" val="|0.7|0.8"/>
</p:tagLst>
</file>

<file path=ppt/tags/tag8.xml><?xml version="1.0" encoding="utf-8"?>
<p:tagLst xmlns:a="http://schemas.openxmlformats.org/drawingml/2006/main" xmlns:r="http://schemas.openxmlformats.org/officeDocument/2006/relationships" xmlns:p="http://schemas.openxmlformats.org/presentationml/2006/main">
  <p:tag name="TIMING" val="|0.7|0.8"/>
</p:tagLst>
</file>

<file path=ppt/tags/tag9.xml><?xml version="1.0" encoding="utf-8"?>
<p:tagLst xmlns:a="http://schemas.openxmlformats.org/drawingml/2006/main" xmlns:r="http://schemas.openxmlformats.org/officeDocument/2006/relationships" xmlns:p="http://schemas.openxmlformats.org/presentationml/2006/main">
  <p:tag name="TIMING" val="|0.7|0.8"/>
</p:tagLst>
</file>

<file path=ppt/tags/tag10.xml><?xml version="1.0" encoding="utf-8"?>
<p:tagLst xmlns:a="http://schemas.openxmlformats.org/drawingml/2006/main" xmlns:r="http://schemas.openxmlformats.org/officeDocument/2006/relationships" xmlns:p="http://schemas.openxmlformats.org/presentationml/2006/main">
  <p:tag name="TIMING" val="|0.7|0.8"/>
</p:tagLst>
</file>

<file path=ppt/tags/tag11.xml><?xml version="1.0" encoding="utf-8"?>
<p:tagLst xmlns:a="http://schemas.openxmlformats.org/drawingml/2006/main" xmlns:r="http://schemas.openxmlformats.org/officeDocument/2006/relationships" xmlns:p="http://schemas.openxmlformats.org/presentationml/2006/main">
  <p:tag name="TIMING" val="|0.7|0.8"/>
</p:tagLst>
</file>

<file path=ppt/tags/tag12.xml><?xml version="1.0" encoding="utf-8"?>
<p:tagLst xmlns:a="http://schemas.openxmlformats.org/drawingml/2006/main" xmlns:r="http://schemas.openxmlformats.org/officeDocument/2006/relationships" xmlns:p="http://schemas.openxmlformats.org/presentationml/2006/main">
  <p:tag name="TIMING" val="|0.7|0.8"/>
</p:tagLst>
</file>

<file path=ppt/tags/tag13.xml><?xml version="1.0" encoding="utf-8"?>
<p:tagLst xmlns:a="http://schemas.openxmlformats.org/drawingml/2006/main" xmlns:r="http://schemas.openxmlformats.org/officeDocument/2006/relationships" xmlns:p="http://schemas.openxmlformats.org/presentationml/2006/main">
  <p:tag name="TIMING" val="|0.7|0.8"/>
</p:tagLst>
</file>

<file path=ppt/tags/tag14.xml><?xml version="1.0" encoding="utf-8"?>
<p:tagLst xmlns:a="http://schemas.openxmlformats.org/drawingml/2006/main" xmlns:r="http://schemas.openxmlformats.org/officeDocument/2006/relationships" xmlns:p="http://schemas.openxmlformats.org/presentationml/2006/main">
  <p:tag name="TIMING" val="|0.7|0.8"/>
</p:tagLst>
</file>

<file path=ppt/tags/tag15.xml><?xml version="1.0" encoding="utf-8"?>
<p:tagLst xmlns:a="http://schemas.openxmlformats.org/drawingml/2006/main" xmlns:r="http://schemas.openxmlformats.org/officeDocument/2006/relationships" xmlns:p="http://schemas.openxmlformats.org/presentationml/2006/main">
  <p:tag name="TIMING" val="|0.7|0.8"/>
</p:tagLst>
</file>

<file path=ppt/tags/tag16.xml><?xml version="1.0" encoding="utf-8"?>
<p:tagLst xmlns:a="http://schemas.openxmlformats.org/drawingml/2006/main" xmlns:r="http://schemas.openxmlformats.org/officeDocument/2006/relationships" xmlns:p="http://schemas.openxmlformats.org/presentationml/2006/main">
  <p:tag name="TIMING" val="|0.7|0.8"/>
</p:tagLst>
</file>

<file path=ppt/tags/tag17.xml><?xml version="1.0" encoding="utf-8"?>
<p:tagLst xmlns:a="http://schemas.openxmlformats.org/drawingml/2006/main" xmlns:r="http://schemas.openxmlformats.org/officeDocument/2006/relationships" xmlns:p="http://schemas.openxmlformats.org/presentationml/2006/main">
  <p:tag name="TIMING" val="|0.7|0.8"/>
</p:tagLst>
</file>

<file path=ppt/tags/tag18.xml><?xml version="1.0" encoding="utf-8"?>
<p:tagLst xmlns:a="http://schemas.openxmlformats.org/drawingml/2006/main" xmlns:r="http://schemas.openxmlformats.org/officeDocument/2006/relationships" xmlns:p="http://schemas.openxmlformats.org/presentationml/2006/main">
  <p:tag name="TIMING" val="|0.7|0.8"/>
</p:tagLst>
</file>

<file path=ppt/tags/tag19.xml><?xml version="1.0" encoding="utf-8"?>
<p:tagLst xmlns:a="http://schemas.openxmlformats.org/drawingml/2006/main" xmlns:r="http://schemas.openxmlformats.org/officeDocument/2006/relationships" xmlns:p="http://schemas.openxmlformats.org/presentationml/2006/main">
  <p:tag name="TIMING" val="|0.7|0.8"/>
</p:tagLst>
</file>

<file path=ppt/tags/tag20.xml><?xml version="1.0" encoding="utf-8"?>
<p:tagLst xmlns:a="http://schemas.openxmlformats.org/drawingml/2006/main" xmlns:r="http://schemas.openxmlformats.org/officeDocument/2006/relationships" xmlns:p="http://schemas.openxmlformats.org/presentationml/2006/main">
  <p:tag name="TIMING" val="|0.7|0.8"/>
</p:tagLst>
</file>

<file path=ppt/tags/tag21.xml><?xml version="1.0" encoding="utf-8"?>
<p:tagLst xmlns:a="http://schemas.openxmlformats.org/drawingml/2006/main" xmlns:r="http://schemas.openxmlformats.org/officeDocument/2006/relationships" xmlns:p="http://schemas.openxmlformats.org/presentationml/2006/main">
  <p:tag name="TIMING" val="|0.7|0.8"/>
</p:tagLst>
</file>

<file path=ppt/tags/tag22.xml><?xml version="1.0" encoding="utf-8"?>
<p:tagLst xmlns:a="http://schemas.openxmlformats.org/drawingml/2006/main" xmlns:r="http://schemas.openxmlformats.org/officeDocument/2006/relationships" xmlns:p="http://schemas.openxmlformats.org/presentationml/2006/main">
  <p:tag name="TIMING" val="|0.7|0.8"/>
</p:tagLst>
</file>

<file path=ppt/tags/tag23.xml><?xml version="1.0" encoding="utf-8"?>
<p:tagLst xmlns:a="http://schemas.openxmlformats.org/drawingml/2006/main" xmlns:r="http://schemas.openxmlformats.org/officeDocument/2006/relationships" xmlns:p="http://schemas.openxmlformats.org/presentationml/2006/main">
  <p:tag name="TIMING" val="|0.7|0.8"/>
</p:tagLst>
</file>

<file path=ppt/tags/tag24.xml><?xml version="1.0" encoding="utf-8"?>
<p:tagLst xmlns:a="http://schemas.openxmlformats.org/drawingml/2006/main" xmlns:r="http://schemas.openxmlformats.org/officeDocument/2006/relationships" xmlns:p="http://schemas.openxmlformats.org/presentationml/2006/main">
  <p:tag name="TIMING" val="|0.7|0.8"/>
</p:tagLst>
</file>

<file path=ppt/tags/tag25.xml><?xml version="1.0" encoding="utf-8"?>
<p:tagLst xmlns:a="http://schemas.openxmlformats.org/drawingml/2006/main" xmlns:r="http://schemas.openxmlformats.org/officeDocument/2006/relationships" xmlns:p="http://schemas.openxmlformats.org/presentationml/2006/main">
  <p:tag name="TIMING" val="|0.7|0.8"/>
</p:tagLst>
</file>

<file path=ppt/tags/tag26.xml><?xml version="1.0" encoding="utf-8"?>
<p:tagLst xmlns:a="http://schemas.openxmlformats.org/drawingml/2006/main" xmlns:r="http://schemas.openxmlformats.org/officeDocument/2006/relationships" xmlns:p="http://schemas.openxmlformats.org/presentationml/2006/main">
  <p:tag name="TIMING" val="|0.7|0.8"/>
</p:tagLst>
</file>

<file path=ppt/tags/tag27.xml><?xml version="1.0" encoding="utf-8"?>
<p:tagLst xmlns:a="http://schemas.openxmlformats.org/drawingml/2006/main" xmlns:r="http://schemas.openxmlformats.org/officeDocument/2006/relationships" xmlns:p="http://schemas.openxmlformats.org/presentationml/2006/main">
  <p:tag name="TIMING" val="|0.7|0.8"/>
</p:tagLst>
</file>

<file path=ppt/tags/tag28.xml><?xml version="1.0" encoding="utf-8"?>
<p:tagLst xmlns:a="http://schemas.openxmlformats.org/drawingml/2006/main" xmlns:r="http://schemas.openxmlformats.org/officeDocument/2006/relationships" xmlns:p="http://schemas.openxmlformats.org/presentationml/2006/main">
  <p:tag name="TIMING" val="|0.7|0.8"/>
</p:tagLst>
</file>

<file path=ppt/tags/tag29.xml><?xml version="1.0" encoding="utf-8"?>
<p:tagLst xmlns:a="http://schemas.openxmlformats.org/drawingml/2006/main" xmlns:r="http://schemas.openxmlformats.org/officeDocument/2006/relationships" xmlns:p="http://schemas.openxmlformats.org/presentationml/2006/main">
  <p:tag name="TIMING" val="|0.7|0.8"/>
</p:tagLst>
</file>

<file path=ppt/tags/tag30.xml><?xml version="1.0" encoding="utf-8"?>
<p:tagLst xmlns:a="http://schemas.openxmlformats.org/drawingml/2006/main" xmlns:r="http://schemas.openxmlformats.org/officeDocument/2006/relationships" xmlns:p="http://schemas.openxmlformats.org/presentationml/2006/main">
  <p:tag name="TIMING" val="|0.7|0.8"/>
</p:tagLst>
</file>

<file path=ppt/tags/tag31.xml><?xml version="1.0" encoding="utf-8"?>
<p:tagLst xmlns:a="http://schemas.openxmlformats.org/drawingml/2006/main" xmlns:r="http://schemas.openxmlformats.org/officeDocument/2006/relationships" xmlns:p="http://schemas.openxmlformats.org/presentationml/2006/main">
  <p:tag name="TIMING" val="|0.7|0.8"/>
</p:tagLst>
</file>

<file path=ppt/tags/tag32.xml><?xml version="1.0" encoding="utf-8"?>
<p:tagLst xmlns:a="http://schemas.openxmlformats.org/drawingml/2006/main" xmlns:r="http://schemas.openxmlformats.org/officeDocument/2006/relationships" xmlns:p="http://schemas.openxmlformats.org/presentationml/2006/main">
  <p:tag name="TIMING" val="|0.7|0.8"/>
</p:tagLst>
</file>

<file path=ppt/tags/tag33.xml><?xml version="1.0" encoding="utf-8"?>
<p:tagLst xmlns:a="http://schemas.openxmlformats.org/drawingml/2006/main" xmlns:r="http://schemas.openxmlformats.org/officeDocument/2006/relationships" xmlns:p="http://schemas.openxmlformats.org/presentationml/2006/main">
  <p:tag name="TIMING" val="|0.7|0.8"/>
</p:tagLst>
</file>

<file path=ppt/tags/tag34.xml><?xml version="1.0" encoding="utf-8"?>
<p:tagLst xmlns:a="http://schemas.openxmlformats.org/drawingml/2006/main" xmlns:r="http://schemas.openxmlformats.org/officeDocument/2006/relationships" xmlns:p="http://schemas.openxmlformats.org/presentationml/2006/main">
  <p:tag name="TIMING" val="|0.7|0.8"/>
</p:tagLst>
</file>

<file path=ppt/tags/tag35.xml><?xml version="1.0" encoding="utf-8"?>
<p:tagLst xmlns:a="http://schemas.openxmlformats.org/drawingml/2006/main" xmlns:r="http://schemas.openxmlformats.org/officeDocument/2006/relationships" xmlns:p="http://schemas.openxmlformats.org/presentationml/2006/main">
  <p:tag name="TIMING" val="|0.7|0.8"/>
</p:tagLst>
</file>

<file path=ppt/tags/tag36.xml><?xml version="1.0" encoding="utf-8"?>
<p:tagLst xmlns:a="http://schemas.openxmlformats.org/drawingml/2006/main" xmlns:r="http://schemas.openxmlformats.org/officeDocument/2006/relationships" xmlns:p="http://schemas.openxmlformats.org/presentationml/2006/main">
  <p:tag name="TIMING" val="|0.7|0.8"/>
</p:tagLst>
</file>

<file path=ppt/tags/tag37.xml><?xml version="1.0" encoding="utf-8"?>
<p:tagLst xmlns:a="http://schemas.openxmlformats.org/drawingml/2006/main" xmlns:r="http://schemas.openxmlformats.org/officeDocument/2006/relationships" xmlns:p="http://schemas.openxmlformats.org/presentationml/2006/main">
  <p:tag name="TIMING" val="|0.7|0.8"/>
</p:tagLst>
</file>

<file path=ppt/tags/tag38.xml><?xml version="1.0" encoding="utf-8"?>
<p:tagLst xmlns:a="http://schemas.openxmlformats.org/drawingml/2006/main" xmlns:r="http://schemas.openxmlformats.org/officeDocument/2006/relationships" xmlns:p="http://schemas.openxmlformats.org/presentationml/2006/main">
  <p:tag name="TIMING" val="|0.7|0.8"/>
</p:tagLst>
</file>

<file path=ppt/tags/tag39.xml><?xml version="1.0" encoding="utf-8"?>
<p:tagLst xmlns:a="http://schemas.openxmlformats.org/drawingml/2006/main" xmlns:r="http://schemas.openxmlformats.org/officeDocument/2006/relationships" xmlns:p="http://schemas.openxmlformats.org/presentationml/2006/main">
  <p:tag name="TIMING" val="|0.7|0.8"/>
</p:tagLst>
</file>

<file path=ppt/tags/tag40.xml><?xml version="1.0" encoding="utf-8"?>
<p:tagLst xmlns:a="http://schemas.openxmlformats.org/drawingml/2006/main" xmlns:r="http://schemas.openxmlformats.org/officeDocument/2006/relationships" xmlns:p="http://schemas.openxmlformats.org/presentationml/2006/main">
  <p:tag name="TIMING" val="|0.7|0.8"/>
</p:tagLst>
</file>

<file path=ppt/tags/tag41.xml><?xml version="1.0" encoding="utf-8"?>
<p:tagLst xmlns:a="http://schemas.openxmlformats.org/drawingml/2006/main" xmlns:r="http://schemas.openxmlformats.org/officeDocument/2006/relationships" xmlns:p="http://schemas.openxmlformats.org/presentationml/2006/main">
  <p:tag name="TIMING" val="|3.2"/>
</p:tagLst>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Frosted Glass">
      <a:fillStyleLst>
        <a:solidFill>
          <a:schemeClr val="phClr"/>
        </a:solidFill>
        <a:gradFill rotWithShape="1">
          <a:gsLst>
            <a:gs pos="0">
              <a:schemeClr val="phClr">
                <a:tint val="1000"/>
                <a:satMod val="100000"/>
              </a:schemeClr>
            </a:gs>
            <a:gs pos="68000">
              <a:schemeClr val="phClr">
                <a:tint val="77000"/>
                <a:satMod val="100000"/>
              </a:schemeClr>
            </a:gs>
            <a:gs pos="81000">
              <a:schemeClr val="phClr">
                <a:tint val="79000"/>
                <a:satMod val="100000"/>
              </a:schemeClr>
            </a:gs>
            <a:gs pos="86000">
              <a:schemeClr val="phClr">
                <a:tint val="73000"/>
                <a:satMod val="100000"/>
              </a:schemeClr>
            </a:gs>
            <a:gs pos="100000">
              <a:schemeClr val="phClr">
                <a:tint val="35000"/>
                <a:satMod val="100000"/>
              </a:schemeClr>
            </a:gs>
          </a:gsLst>
          <a:lin ang="5400000" scaled="0"/>
        </a:gradFill>
        <a:gradFill rotWithShape="1">
          <a:gsLst>
            <a:gs pos="0">
              <a:schemeClr val="phClr">
                <a:tint val="73000"/>
                <a:shade val="100000"/>
                <a:satMod val="150000"/>
              </a:schemeClr>
            </a:gs>
            <a:gs pos="25000">
              <a:schemeClr val="phClr">
                <a:tint val="96000"/>
                <a:shade val="80000"/>
                <a:satMod val="105000"/>
              </a:schemeClr>
            </a:gs>
            <a:gs pos="38000">
              <a:schemeClr val="phClr">
                <a:tint val="96000"/>
                <a:shade val="59000"/>
                <a:satMod val="120000"/>
              </a:schemeClr>
            </a:gs>
            <a:gs pos="55000">
              <a:schemeClr val="phClr">
                <a:tint val="100000"/>
                <a:shade val="57000"/>
                <a:satMod val="120000"/>
              </a:schemeClr>
            </a:gs>
            <a:gs pos="80000">
              <a:schemeClr val="phClr">
                <a:tint val="100000"/>
                <a:shade val="56000"/>
                <a:satMod val="145000"/>
              </a:schemeClr>
            </a:gs>
            <a:gs pos="88000">
              <a:schemeClr val="phClr">
                <a:tint val="100000"/>
                <a:shade val="63000"/>
                <a:satMod val="160000"/>
              </a:schemeClr>
            </a:gs>
            <a:gs pos="100000">
              <a:schemeClr val="phClr">
                <a:tint val="99000"/>
                <a:shade val="100000"/>
                <a:satMod val="155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scene3d>
            <a:camera prst="orthographicFront">
              <a:rot lat="0" lon="0" rev="0"/>
            </a:camera>
            <a:lightRig rig="glow" dir="tl">
              <a:rot lat="0" lon="0" rev="1800000"/>
            </a:lightRig>
          </a:scene3d>
          <a:sp3d contourW="10160" prstMaterial="dkEdge">
            <a:bevelT w="0" h="0" prst="angle"/>
            <a:contourClr>
              <a:schemeClr val="phClr">
                <a:shade val="30000"/>
                <a:satMod val="150000"/>
              </a:schemeClr>
            </a:contourClr>
          </a:sp3d>
        </a:effectStyle>
        <a:effectStyle>
          <a:effectLst>
            <a:glow rad="50800">
              <a:schemeClr val="phClr">
                <a:tint val="68000"/>
                <a:shade val="93000"/>
                <a:alpha val="37000"/>
                <a:satMod val="250000"/>
              </a:schemeClr>
            </a:glow>
          </a:effectLst>
          <a:scene3d>
            <a:camera prst="orthographicFront">
              <a:rot lat="0" lon="0" rev="0"/>
            </a:camera>
            <a:lightRig rig="glow" dir="t">
              <a:rot lat="0" lon="0" rev="1800000"/>
            </a:lightRig>
          </a:scene3d>
          <a:sp3d contourW="10160" prstMaterial="dkEdge">
            <a:bevelT w="20320" h="19050" prst="angle"/>
            <a:contourClr>
              <a:schemeClr val="phClr">
                <a:shade val="30000"/>
                <a:satMod val="150000"/>
              </a:schemeClr>
            </a:contourClr>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a:spPr>
      <a:bodyPr rtlCol="0" anchor="ctr"/>
      <a:lstStyle>
        <a:defPPr marL="0" marR="0" indent="0" algn="just" defTabSz="914400" rtl="1" eaLnBrk="1" fontAlgn="auto" latinLnBrk="0" hangingPunct="1">
          <a:lnSpc>
            <a:spcPct val="100000"/>
          </a:lnSpc>
          <a:spcBef>
            <a:spcPts val="0"/>
          </a:spcBef>
          <a:spcAft>
            <a:spcPts val="0"/>
          </a:spcAft>
          <a:buClrTx/>
          <a:buSzTx/>
          <a:buFontTx/>
          <a:buNone/>
          <a:tabLst/>
          <a:defRPr kumimoji="0"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6021</TotalTime>
  <Words>1584</Words>
  <Application>Microsoft Office PowerPoint</Application>
  <PresentationFormat>Widescreen</PresentationFormat>
  <Paragraphs>276</Paragraphs>
  <Slides>47</Slides>
  <Notes>46</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47</vt:i4>
      </vt:variant>
    </vt:vector>
  </HeadingPairs>
  <TitlesOfParts>
    <vt:vector size="59" baseType="lpstr">
      <vt:lpstr>Arial</vt:lpstr>
      <vt:lpstr>Calibri</vt:lpstr>
      <vt:lpstr>Calibri Light</vt:lpstr>
      <vt:lpstr>Cascadia Code</vt:lpstr>
      <vt:lpstr>Helvetica</vt:lpstr>
      <vt:lpstr>Sakkal Majalla</vt:lpstr>
      <vt:lpstr>Symbol</vt:lpstr>
      <vt:lpstr>Tajawal Medium</vt:lpstr>
      <vt:lpstr>Times New Roman</vt:lpstr>
      <vt:lpstr>Wingdings</vt:lpstr>
      <vt:lpstr>1_Office Theme</vt:lpstr>
      <vt:lpstr>3_Office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Asmaa</cp:lastModifiedBy>
  <cp:revision>369</cp:revision>
  <dcterms:created xsi:type="dcterms:W3CDTF">2023-05-24T11:04:12Z</dcterms:created>
  <dcterms:modified xsi:type="dcterms:W3CDTF">2023-08-11T16:44:49Z</dcterms:modified>
</cp:coreProperties>
</file>