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54"/>
  </p:notesMasterIdLst>
  <p:handoutMasterIdLst>
    <p:handoutMasterId r:id="rId55"/>
  </p:handoutMasterIdLst>
  <p:sldIdLst>
    <p:sldId id="256" r:id="rId2"/>
    <p:sldId id="258" r:id="rId3"/>
    <p:sldId id="259" r:id="rId4"/>
    <p:sldId id="260" r:id="rId5"/>
    <p:sldId id="361" r:id="rId6"/>
    <p:sldId id="264" r:id="rId7"/>
    <p:sldId id="280" r:id="rId8"/>
    <p:sldId id="267" r:id="rId9"/>
    <p:sldId id="268" r:id="rId10"/>
    <p:sldId id="269" r:id="rId11"/>
    <p:sldId id="270" r:id="rId12"/>
    <p:sldId id="271" r:id="rId13"/>
    <p:sldId id="273" r:id="rId14"/>
    <p:sldId id="275" r:id="rId15"/>
    <p:sldId id="382" r:id="rId16"/>
    <p:sldId id="276" r:id="rId17"/>
    <p:sldId id="277" r:id="rId18"/>
    <p:sldId id="278" r:id="rId19"/>
    <p:sldId id="281" r:id="rId20"/>
    <p:sldId id="282" r:id="rId21"/>
    <p:sldId id="283" r:id="rId22"/>
    <p:sldId id="284" r:id="rId23"/>
    <p:sldId id="285" r:id="rId24"/>
    <p:sldId id="286" r:id="rId25"/>
    <p:sldId id="363" r:id="rId26"/>
    <p:sldId id="383" r:id="rId27"/>
    <p:sldId id="364" r:id="rId28"/>
    <p:sldId id="365" r:id="rId29"/>
    <p:sldId id="287" r:id="rId30"/>
    <p:sldId id="366" r:id="rId31"/>
    <p:sldId id="384" r:id="rId32"/>
    <p:sldId id="367" r:id="rId33"/>
    <p:sldId id="368" r:id="rId34"/>
    <p:sldId id="369" r:id="rId35"/>
    <p:sldId id="370" r:id="rId36"/>
    <p:sldId id="371" r:id="rId37"/>
    <p:sldId id="372" r:id="rId38"/>
    <p:sldId id="373" r:id="rId39"/>
    <p:sldId id="289" r:id="rId40"/>
    <p:sldId id="359" r:id="rId41"/>
    <p:sldId id="298" r:id="rId42"/>
    <p:sldId id="304" r:id="rId43"/>
    <p:sldId id="362" r:id="rId44"/>
    <p:sldId id="340" r:id="rId45"/>
    <p:sldId id="342" r:id="rId46"/>
    <p:sldId id="375" r:id="rId47"/>
    <p:sldId id="376" r:id="rId48"/>
    <p:sldId id="377" r:id="rId49"/>
    <p:sldId id="378" r:id="rId50"/>
    <p:sldId id="379" r:id="rId51"/>
    <p:sldId id="380" r:id="rId52"/>
    <p:sldId id="381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2664" autoAdjust="0"/>
  </p:normalViewPr>
  <p:slideViewPr>
    <p:cSldViewPr snapToGrid="0">
      <p:cViewPr varScale="1">
        <p:scale>
          <a:sx n="61" d="100"/>
          <a:sy n="61" d="100"/>
        </p:scale>
        <p:origin x="1074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6" d="100"/>
          <a:sy n="56" d="100"/>
        </p:scale>
        <p:origin x="2856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906951-D560-4592-A54A-3E3F3E34AFBA}" type="datetimeFigureOut">
              <a:rPr lang="en-US" smtClean="0"/>
              <a:t>8/15/2021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9CCFF2-9E87-47BA-BB54-AA4786D975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771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8C9439-AF84-4A8B-8340-13DCC62DE04C}" type="datetimeFigureOut">
              <a:rPr lang="en-US" smtClean="0"/>
              <a:t>8/15/2021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6C0AD9-F3EC-49D5-B219-D36EA4F2CD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464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C0AD9-F3EC-49D5-B219-D36EA4F2CDD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9091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D0A9950-6F3C-42FD-976C-5C822BF69BC5}" type="slidenum">
              <a:rPr lang="en-US" altLang="en-US"/>
              <a:pPr/>
              <a:t>43</a:t>
            </a:fld>
            <a:endParaRPr lang="en-US" altLang="en-US"/>
          </a:p>
        </p:txBody>
      </p:sp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961488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B7FCA4-0356-4C87-9B04-2E21405C0260}" type="slidenum">
              <a:rPr lang="en-US" altLang="en-US"/>
              <a:pPr/>
              <a:t>44</a:t>
            </a:fld>
            <a:endParaRPr lang="en-US" altLang="en-US"/>
          </a:p>
        </p:txBody>
      </p:sp>
      <p:sp>
        <p:nvSpPr>
          <p:cNvPr id="140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0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248536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FAB4F8F-D71B-4DAC-B13B-7686E6D5865E}" type="slidenum">
              <a:rPr lang="en-US" altLang="en-US"/>
              <a:pPr/>
              <a:t>45</a:t>
            </a:fld>
            <a:endParaRPr lang="en-US" altLang="en-US"/>
          </a:p>
        </p:txBody>
      </p:sp>
      <p:sp>
        <p:nvSpPr>
          <p:cNvPr id="142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2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890584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67618" y="1122363"/>
            <a:ext cx="9889588" cy="2387600"/>
          </a:xfrm>
        </p:spPr>
        <p:txBody>
          <a:bodyPr anchor="b">
            <a:normAutofit/>
          </a:bodyPr>
          <a:lstStyle>
            <a:lvl1pPr algn="ctr">
              <a:defRPr sz="5400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18186" y="6356350"/>
            <a:ext cx="330987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6777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9324882" cy="1325563"/>
          </a:xfrm>
          <a:solidFill>
            <a:srgbClr val="24A9E1"/>
          </a:solidFill>
        </p:spPr>
        <p:txBody>
          <a:bodyPr/>
          <a:lstStyle>
            <a:lvl1pPr algn="ctr">
              <a:defRPr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8800"/>
            <a:ext cx="10515600" cy="4348163"/>
          </a:xfrm>
        </p:spPr>
        <p:txBody>
          <a:bodyPr/>
          <a:lstStyle>
            <a:lvl1pPr>
              <a:defRPr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</a:lstStyle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3082" y="0"/>
            <a:ext cx="2154265" cy="1931831"/>
          </a:xfrm>
          <a:prstGeom prst="rect">
            <a:avLst/>
          </a:prstGeom>
        </p:spPr>
      </p:pic>
      <p:sp>
        <p:nvSpPr>
          <p:cNvPr id="8" name="Footer Placeholder 4"/>
          <p:cNvSpPr txBox="1">
            <a:spLocks/>
          </p:cNvSpPr>
          <p:nvPr userDrawn="1"/>
        </p:nvSpPr>
        <p:spPr>
          <a:xfrm>
            <a:off x="8651632" y="6356350"/>
            <a:ext cx="3338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Internet and Information Technology  - ITC202 </a:t>
            </a:r>
            <a:endParaRPr lang="en-US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Footer Placeholder 4"/>
          <p:cNvSpPr txBox="1">
            <a:spLocks/>
          </p:cNvSpPr>
          <p:nvPr userDrawn="1"/>
        </p:nvSpPr>
        <p:spPr>
          <a:xfrm>
            <a:off x="4542485" y="6356349"/>
            <a:ext cx="310702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Youssef </a:t>
            </a:r>
            <a:r>
              <a:rPr lang="en-US" b="1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Ntefeh</a:t>
            </a:r>
            <a:endParaRPr lang="en-US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Footer Placeholder 4"/>
          <p:cNvSpPr txBox="1">
            <a:spLocks/>
          </p:cNvSpPr>
          <p:nvPr userDrawn="1"/>
        </p:nvSpPr>
        <p:spPr>
          <a:xfrm>
            <a:off x="1" y="6356349"/>
            <a:ext cx="36562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2 -  Introduction to information technology </a:t>
            </a:r>
          </a:p>
        </p:txBody>
      </p:sp>
    </p:spTree>
    <p:extLst>
      <p:ext uri="{BB962C8B-B14F-4D97-AF65-F5344CB8AC3E}">
        <p14:creationId xmlns:p14="http://schemas.microsoft.com/office/powerpoint/2010/main" val="21768428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0517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199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3262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07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930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5267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693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353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4405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15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23.jpeg"/><Relationship Id="rId4" Type="http://schemas.openxmlformats.org/officeDocument/2006/relationships/image" Target="../media/image22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0" y="3454806"/>
            <a:ext cx="12192000" cy="2387600"/>
          </a:xfrm>
          <a:solidFill>
            <a:schemeClr val="accent1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en-US" sz="4400" dirty="0">
                <a:solidFill>
                  <a:schemeClr val="bg1"/>
                </a:solidFill>
              </a:rPr>
              <a:t>Internet and Information </a:t>
            </a:r>
            <a:r>
              <a:rPr lang="en-US" sz="4400" dirty="0" smtClean="0">
                <a:solidFill>
                  <a:schemeClr val="bg1"/>
                </a:solidFill>
              </a:rPr>
              <a:t>Technology</a:t>
            </a:r>
            <a:br>
              <a:rPr lang="en-US" sz="4400" dirty="0" smtClean="0">
                <a:solidFill>
                  <a:schemeClr val="bg1"/>
                </a:solidFill>
              </a:rPr>
            </a:br>
            <a:r>
              <a:rPr lang="en-US" sz="4400" dirty="0" smtClean="0">
                <a:solidFill>
                  <a:schemeClr val="bg1"/>
                </a:solidFill>
              </a:rPr>
              <a:t>ITC202</a:t>
            </a:r>
            <a:br>
              <a:rPr lang="en-US" sz="4400" dirty="0" smtClean="0">
                <a:solidFill>
                  <a:schemeClr val="bg1"/>
                </a:solidFill>
              </a:rPr>
            </a:br>
            <a:r>
              <a:rPr lang="en-US" sz="4400" dirty="0" smtClean="0">
                <a:solidFill>
                  <a:schemeClr val="bg1"/>
                </a:solidFill>
              </a:rPr>
              <a:t> </a:t>
            </a:r>
            <a:r>
              <a:rPr lang="en-US" sz="4400" dirty="0">
                <a:solidFill>
                  <a:schemeClr val="bg1"/>
                </a:solidFill>
              </a:rPr>
              <a:t>	</a:t>
            </a:r>
            <a:r>
              <a:rPr lang="en-US" sz="4400" dirty="0" smtClean="0">
                <a:solidFill>
                  <a:schemeClr val="bg1"/>
                </a:solidFill>
              </a:rPr>
              <a:t/>
            </a:r>
            <a:br>
              <a:rPr lang="en-US" sz="4400" dirty="0" smtClean="0">
                <a:solidFill>
                  <a:schemeClr val="bg1"/>
                </a:solidFill>
              </a:rPr>
            </a:br>
            <a:r>
              <a:rPr lang="en-US" sz="2800" dirty="0"/>
              <a:t>Lecture </a:t>
            </a:r>
            <a:r>
              <a:rPr lang="en-US" sz="2800" dirty="0" smtClean="0"/>
              <a:t>2 </a:t>
            </a:r>
            <a:r>
              <a:rPr lang="en-US" sz="2800" dirty="0"/>
              <a:t>-  </a:t>
            </a:r>
            <a:r>
              <a:rPr lang="en-US" sz="2800" dirty="0" smtClean="0"/>
              <a:t>Introduction to information technology 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8" name="Subtitle 7"/>
          <p:cNvSpPr>
            <a:spLocks noGrp="1"/>
          </p:cNvSpPr>
          <p:nvPr>
            <p:ph type="subTitle" idx="1"/>
          </p:nvPr>
        </p:nvSpPr>
        <p:spPr>
          <a:xfrm>
            <a:off x="1498209" y="6267866"/>
            <a:ext cx="9144000" cy="590134"/>
          </a:xfrm>
        </p:spPr>
        <p:txBody>
          <a:bodyPr>
            <a:normAutofit/>
          </a:bodyPr>
          <a:lstStyle/>
          <a:p>
            <a:r>
              <a:rPr lang="en-US" sz="2800" b="1" dirty="0" smtClean="0">
                <a:solidFill>
                  <a:schemeClr val="accent1">
                    <a:lumMod val="75000"/>
                  </a:schemeClr>
                </a:solidFill>
              </a:rPr>
              <a:t>Dr. Eng. Youssef </a:t>
            </a:r>
            <a:r>
              <a:rPr lang="en-US" sz="2800" b="1" dirty="0" err="1" smtClean="0">
                <a:solidFill>
                  <a:schemeClr val="accent1">
                    <a:lumMod val="75000"/>
                  </a:schemeClr>
                </a:solidFill>
              </a:rPr>
              <a:t>Ntefeh</a:t>
            </a:r>
            <a:endParaRPr lang="en-US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3203" y="0"/>
            <a:ext cx="4094012" cy="3671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8547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Course Topics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History of computing.</a:t>
            </a:r>
          </a:p>
          <a:p>
            <a:pPr lvl="0"/>
            <a:r>
              <a:rPr lang="en-US" dirty="0">
                <a:solidFill>
                  <a:srgbClr val="FF0000"/>
                </a:solidFill>
              </a:rPr>
              <a:t>Introduction to information technology.</a:t>
            </a:r>
          </a:p>
          <a:p>
            <a:pPr lvl="0"/>
            <a:r>
              <a:rPr lang="en-US" dirty="0"/>
              <a:t>System and application software</a:t>
            </a:r>
          </a:p>
          <a:p>
            <a:pPr lvl="0"/>
            <a:r>
              <a:rPr lang="en-US" dirty="0"/>
              <a:t>MS Word.</a:t>
            </a:r>
          </a:p>
          <a:p>
            <a:pPr lvl="0"/>
            <a:r>
              <a:rPr lang="en-US" dirty="0"/>
              <a:t>MS Excel.</a:t>
            </a:r>
          </a:p>
          <a:p>
            <a:pPr lvl="0"/>
            <a:r>
              <a:rPr lang="en-US" dirty="0"/>
              <a:t>MS PowerPoint.</a:t>
            </a:r>
          </a:p>
          <a:p>
            <a:r>
              <a:rPr lang="en-US" dirty="0"/>
              <a:t>Common web services and tools.</a:t>
            </a:r>
          </a:p>
        </p:txBody>
      </p:sp>
    </p:spTree>
    <p:extLst>
      <p:ext uri="{BB962C8B-B14F-4D97-AF65-F5344CB8AC3E}">
        <p14:creationId xmlns:p14="http://schemas.microsoft.com/office/powerpoint/2010/main" val="2756512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Learning </a:t>
            </a:r>
            <a:r>
              <a:rPr lang="en-US" b="1" dirty="0" smtClean="0"/>
              <a:t>Outcomes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>
                <a:solidFill>
                  <a:srgbClr val="FF0000"/>
                </a:solidFill>
              </a:rPr>
              <a:t>Using Technology Effectively.</a:t>
            </a:r>
          </a:p>
          <a:p>
            <a:pPr lvl="0"/>
            <a:r>
              <a:rPr lang="en-US" dirty="0" smtClean="0"/>
              <a:t>Understanding </a:t>
            </a:r>
            <a:r>
              <a:rPr lang="en-US" dirty="0"/>
              <a:t>the Computers Parts.</a:t>
            </a:r>
          </a:p>
          <a:p>
            <a:pPr lvl="0"/>
            <a:r>
              <a:rPr lang="en-US" dirty="0" smtClean="0"/>
              <a:t>Application </a:t>
            </a:r>
            <a:r>
              <a:rPr lang="en-US" dirty="0"/>
              <a:t>Software: Programs That Let You Work.</a:t>
            </a:r>
          </a:p>
          <a:p>
            <a:pPr lvl="0"/>
            <a:r>
              <a:rPr lang="en-US" dirty="0" smtClean="0"/>
              <a:t>Introduction </a:t>
            </a:r>
            <a:r>
              <a:rPr lang="en-US" dirty="0"/>
              <a:t>to Word, Excel, and PowerPoint</a:t>
            </a:r>
            <a:r>
              <a:rPr lang="en-US" dirty="0" smtClean="0"/>
              <a:t>.</a:t>
            </a:r>
          </a:p>
          <a:p>
            <a:r>
              <a:rPr lang="en-US" dirty="0"/>
              <a:t>Using the Internet and Web’s Resources</a:t>
            </a:r>
            <a:r>
              <a:rPr lang="en-US" dirty="0" smtClean="0"/>
              <a:t>.</a:t>
            </a:r>
          </a:p>
          <a:p>
            <a:r>
              <a:rPr lang="en-US" dirty="0"/>
              <a:t>Protecting Your Digital Data and Devices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4264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base"/>
            <a:r>
              <a:rPr lang="en-US" b="1" dirty="0"/>
              <a:t>Course </a:t>
            </a:r>
            <a:r>
              <a:rPr lang="en-US" b="1" dirty="0" smtClean="0"/>
              <a:t>Staff</a:t>
            </a:r>
            <a:endParaRPr lang="en-US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1960" y="1935125"/>
            <a:ext cx="3261122" cy="4348163"/>
          </a:xfrm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401782" y="1828800"/>
            <a:ext cx="5805054" cy="43481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Dr. Eng. Youssef </a:t>
            </a:r>
            <a:r>
              <a:rPr lang="en-US" dirty="0" err="1" smtClean="0"/>
              <a:t>Ntefeh</a:t>
            </a:r>
            <a:endParaRPr lang="en-US" dirty="0"/>
          </a:p>
          <a:p>
            <a:r>
              <a:rPr lang="en-US" dirty="0" smtClean="0"/>
              <a:t>E-mail: </a:t>
            </a:r>
            <a:r>
              <a:rPr lang="en-US" dirty="0" smtClean="0">
                <a:solidFill>
                  <a:srgbClr val="0070C0"/>
                </a:solidFill>
              </a:rPr>
              <a:t>Youssef@ESU.EDU.SA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6685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IT</a:t>
            </a:r>
            <a:endParaRPr lang="en-US" dirty="0"/>
          </a:p>
        </p:txBody>
      </p:sp>
      <p:pic>
        <p:nvPicPr>
          <p:cNvPr id="6" name="Information Technology. Have you heard about it_ (1)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end="15846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30438" y="1828800"/>
            <a:ext cx="7729537" cy="4348163"/>
          </a:xfrm>
        </p:spPr>
      </p:pic>
    </p:spTree>
    <p:extLst>
      <p:ext uri="{BB962C8B-B14F-4D97-AF65-F5344CB8AC3E}">
        <p14:creationId xmlns:p14="http://schemas.microsoft.com/office/powerpoint/2010/main" val="1019468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54545" mute="1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DEFINITIONS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838200" y="1849437"/>
            <a:ext cx="10515600" cy="434816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defRPr/>
            </a:pPr>
            <a:r>
              <a:rPr lang="en-US" b="1" i="1" dirty="0" smtClean="0"/>
              <a:t>Information </a:t>
            </a:r>
            <a:r>
              <a:rPr lang="en-US" b="1" i="1" dirty="0"/>
              <a:t>Technology (IT)</a:t>
            </a:r>
            <a:r>
              <a:rPr lang="en-US" i="1" dirty="0"/>
              <a:t> </a:t>
            </a:r>
            <a:r>
              <a:rPr lang="en-US" dirty="0"/>
              <a:t>describes any technology that helps to produce, manipulate, store, </a:t>
            </a:r>
            <a:r>
              <a:rPr lang="en-US" dirty="0" smtClean="0"/>
              <a:t>communicate information.</a:t>
            </a:r>
          </a:p>
          <a:p>
            <a:pPr algn="just">
              <a:lnSpc>
                <a:spcPct val="150000"/>
              </a:lnSpc>
              <a:defRPr/>
            </a:pPr>
            <a:r>
              <a:rPr lang="en-US" b="1" i="1" dirty="0" smtClean="0"/>
              <a:t>Computer technology</a:t>
            </a:r>
            <a:r>
              <a:rPr lang="en-US" dirty="0" smtClean="0"/>
              <a:t>: </a:t>
            </a:r>
            <a:r>
              <a:rPr lang="en-US" dirty="0"/>
              <a:t>A computer is a </a:t>
            </a:r>
            <a:r>
              <a:rPr lang="en-US" dirty="0" smtClean="0"/>
              <a:t>programmable, multiuse </a:t>
            </a:r>
            <a:r>
              <a:rPr lang="en-US" dirty="0"/>
              <a:t>machine that  accepts </a:t>
            </a:r>
            <a:r>
              <a:rPr lang="en-US" dirty="0" smtClean="0"/>
              <a:t>data and processes </a:t>
            </a:r>
            <a:r>
              <a:rPr lang="en-US" dirty="0"/>
              <a:t>it into information we can use, such as summaries, totals, or reports</a:t>
            </a:r>
            <a:r>
              <a:rPr lang="en-US" dirty="0" smtClean="0"/>
              <a:t>.</a:t>
            </a:r>
          </a:p>
          <a:p>
            <a:pPr algn="just">
              <a:lnSpc>
                <a:spcPct val="150000"/>
              </a:lnSpc>
              <a:defRPr/>
            </a:pPr>
            <a:r>
              <a:rPr lang="en-US" dirty="0" smtClean="0"/>
              <a:t> </a:t>
            </a:r>
            <a:r>
              <a:rPr lang="en-US" dirty="0"/>
              <a:t>Its purpose is to speed up problem solving and increase productivity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1295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DEFINITIONS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838199" y="1828800"/>
            <a:ext cx="10771909" cy="4348163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en-US" b="1" i="1" dirty="0" smtClean="0"/>
              <a:t>Communications technology</a:t>
            </a:r>
            <a:r>
              <a:rPr lang="en-US" altLang="en-US" b="1" dirty="0" smtClean="0"/>
              <a:t>: </a:t>
            </a:r>
            <a:r>
              <a:rPr lang="en-US" altLang="en-US" dirty="0" smtClean="0"/>
              <a:t>also </a:t>
            </a:r>
            <a:r>
              <a:rPr lang="en-US" altLang="en-US" dirty="0"/>
              <a:t>called telecommunications </a:t>
            </a:r>
            <a:r>
              <a:rPr lang="en-US" altLang="en-US" dirty="0" smtClean="0"/>
              <a:t>technology, </a:t>
            </a:r>
            <a:r>
              <a:rPr lang="en-US" altLang="en-US" dirty="0"/>
              <a:t>consists of electromagnetic devices and systems for communicating over long distances</a:t>
            </a:r>
            <a:r>
              <a:rPr lang="en-US" altLang="en-US" dirty="0" smtClean="0"/>
              <a:t>.</a:t>
            </a:r>
            <a:endParaRPr lang="en-US" altLang="en-US" b="1" dirty="0"/>
          </a:p>
          <a:p>
            <a:pPr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en-US" b="1" dirty="0"/>
              <a:t>E</a:t>
            </a:r>
            <a:r>
              <a:rPr lang="en-US" altLang="en-US" b="1" dirty="0" smtClean="0"/>
              <a:t>xamples </a:t>
            </a:r>
            <a:r>
              <a:rPr lang="en-US" altLang="en-US" dirty="0"/>
              <a:t>are telephone, radio, broadcast television. 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en-US" dirty="0"/>
              <a:t>In more recent times, there has been the addition of communication among </a:t>
            </a:r>
            <a:r>
              <a:rPr lang="en-US" altLang="en-US" dirty="0" smtClean="0"/>
              <a:t>computers which </a:t>
            </a:r>
            <a:r>
              <a:rPr lang="en-US" altLang="en-US" dirty="0"/>
              <a:t>is what happens when people “go online” on the internet.</a:t>
            </a:r>
          </a:p>
        </p:txBody>
      </p:sp>
    </p:spTree>
    <p:extLst>
      <p:ext uri="{BB962C8B-B14F-4D97-AF65-F5344CB8AC3E}">
        <p14:creationId xmlns:p14="http://schemas.microsoft.com/office/powerpoint/2010/main" val="277152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DEFINITIONS</a:t>
            </a:r>
          </a:p>
        </p:txBody>
      </p:sp>
      <p:sp>
        <p:nvSpPr>
          <p:cNvPr id="10243" name="TextBox 2"/>
          <p:cNvSpPr txBox="1">
            <a:spLocks noChangeArrowheads="1"/>
          </p:cNvSpPr>
          <p:nvPr/>
        </p:nvSpPr>
        <p:spPr bwMode="auto">
          <a:xfrm>
            <a:off x="838199" y="1973264"/>
            <a:ext cx="11206655" cy="397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lr>
                <a:srgbClr val="31859C"/>
              </a:buClr>
              <a:buSzPct val="120000"/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31859C"/>
              </a:buClr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31859C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31859C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31859C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1859C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1859C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1859C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1859C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Online</a:t>
            </a: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means using a computer or some other information device, connected through a network, to access information and services from another computer or information device. </a:t>
            </a: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en-US" alt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	Network 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a communications system connecting</a:t>
            </a: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	two 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 more computers; the internet is the </a:t>
            </a:r>
            <a:r>
              <a:rPr lang="en-US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largest network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2050" name="Picture 2" descr="Free Online Classes Glyph Icon - Available in SVG, PNG, EPS, AI &amp;amp; Icon font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1348" y="3033020"/>
            <a:ext cx="2497135" cy="2497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OSI Network Model Described – Technology News and Information by SeniorDB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580" y="4264309"/>
            <a:ext cx="2412620" cy="1809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91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dirty="0" smtClean="0"/>
              <a:t>How Is IT Being Used in Education?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456" y="1817689"/>
            <a:ext cx="10730344" cy="4308475"/>
          </a:xfrm>
        </p:spPr>
        <p:txBody>
          <a:bodyPr>
            <a:normAutofit/>
          </a:bodyPr>
          <a:lstStyle/>
          <a:p>
            <a:pPr marL="274320" indent="-274320" algn="just" defTabSz="1031875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Information technology is essential on college campuses.</a:t>
            </a:r>
          </a:p>
          <a:p>
            <a:pPr marL="274320" indent="-274320" algn="just" defTabSz="1031875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IT is used in teaching, labs, and in course management.</a:t>
            </a:r>
          </a:p>
          <a:p>
            <a:pPr marL="274320" indent="-274320" algn="just" defTabSz="1031875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Many college classes are either taught online or have a class </a:t>
            </a:r>
            <a:r>
              <a:rPr dirty="0" smtClean="0"/>
              <a:t>website</a:t>
            </a:r>
            <a:r>
              <a:rPr lang="en-US" dirty="0"/>
              <a:t>.</a:t>
            </a:r>
            <a:endParaRPr dirty="0"/>
          </a:p>
        </p:txBody>
      </p:sp>
      <p:pic>
        <p:nvPicPr>
          <p:cNvPr id="11269" name="Picture 6" descr="C:\Users\user\AppData\Local\Microsoft\Windows\Temporary Internet Files\Content.IE5\NJ54PAKZ\MC9004392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5807" y="3971926"/>
            <a:ext cx="2286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236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dirty="0" smtClean="0"/>
              <a:t>Rules for Computers in Classrooms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17688"/>
            <a:ext cx="9372601" cy="4483100"/>
          </a:xfrm>
        </p:spPr>
        <p:txBody>
          <a:bodyPr>
            <a:normAutofit/>
          </a:bodyPr>
          <a:lstStyle/>
          <a:p>
            <a:pPr marL="274320" indent="-274320" algn="just" defTabSz="1031875">
              <a:lnSpc>
                <a:spcPct val="85000"/>
              </a:lnSpc>
              <a:spcBef>
                <a:spcPts val="0"/>
              </a:spcBef>
              <a:spcAft>
                <a:spcPts val="600"/>
              </a:spcAft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Problem: Computers in the classroom can be used or misused.</a:t>
            </a:r>
          </a:p>
          <a:p>
            <a:pPr marL="274320" indent="-274320" algn="just" defTabSz="1031875">
              <a:lnSpc>
                <a:spcPct val="85000"/>
              </a:lnSpc>
              <a:spcBef>
                <a:spcPts val="1200"/>
              </a:spcBef>
              <a:spcAft>
                <a:spcPts val="600"/>
              </a:spcAft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What should they be used for?</a:t>
            </a:r>
          </a:p>
          <a:p>
            <a:pPr marL="730250" lvl="1" indent="-342900" algn="just" defTabSz="1031875">
              <a:lnSpc>
                <a:spcPct val="85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Following the </a:t>
            </a:r>
            <a:r>
              <a:rPr dirty="0" smtClean="0"/>
              <a:t>lecture</a:t>
            </a:r>
            <a:r>
              <a:rPr lang="en-US" dirty="0" smtClean="0"/>
              <a:t>.</a:t>
            </a:r>
            <a:endParaRPr dirty="0"/>
          </a:p>
          <a:p>
            <a:pPr marL="730250" lvl="1" indent="-342900" algn="just" defTabSz="1031875">
              <a:lnSpc>
                <a:spcPct val="85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Working along with the </a:t>
            </a:r>
            <a:r>
              <a:rPr dirty="0" smtClean="0"/>
              <a:t>instructor</a:t>
            </a:r>
            <a:r>
              <a:rPr lang="en-US" dirty="0" smtClean="0"/>
              <a:t>.</a:t>
            </a:r>
            <a:endParaRPr dirty="0"/>
          </a:p>
          <a:p>
            <a:pPr marL="730250" lvl="1" indent="-342900" algn="just" defTabSz="1031875">
              <a:lnSpc>
                <a:spcPct val="85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Performing instructor-assigned Internet </a:t>
            </a:r>
            <a:r>
              <a:rPr dirty="0" smtClean="0"/>
              <a:t>searches</a:t>
            </a:r>
            <a:r>
              <a:rPr lang="en-US" dirty="0" smtClean="0"/>
              <a:t>.</a:t>
            </a:r>
            <a:endParaRPr dirty="0"/>
          </a:p>
          <a:p>
            <a:pPr marL="730250" lvl="1" indent="-342900" algn="just" defTabSz="1031875">
              <a:lnSpc>
                <a:spcPct val="85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Completing assignments for this </a:t>
            </a:r>
            <a:r>
              <a:rPr dirty="0" smtClean="0"/>
              <a:t>class</a:t>
            </a:r>
            <a:r>
              <a:rPr lang="en-US" dirty="0" smtClean="0"/>
              <a:t>.</a:t>
            </a:r>
            <a:endParaRPr dirty="0"/>
          </a:p>
          <a:p>
            <a:pPr marL="274320" indent="-274320" algn="just" defTabSz="1031875">
              <a:lnSpc>
                <a:spcPct val="85000"/>
              </a:lnSpc>
              <a:spcBef>
                <a:spcPts val="1200"/>
              </a:spcBef>
              <a:spcAft>
                <a:spcPts val="600"/>
              </a:spcAft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What is misuse?</a:t>
            </a:r>
          </a:p>
          <a:p>
            <a:pPr marL="730250" lvl="1" indent="-342900" algn="just" defTabSz="1031875">
              <a:lnSpc>
                <a:spcPct val="85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Text messaging or emailing </a:t>
            </a:r>
            <a:r>
              <a:rPr dirty="0" smtClean="0"/>
              <a:t>friends</a:t>
            </a:r>
            <a:r>
              <a:rPr lang="en-US" dirty="0" smtClean="0"/>
              <a:t>.</a:t>
            </a:r>
            <a:endParaRPr dirty="0"/>
          </a:p>
          <a:p>
            <a:pPr marL="730250" lvl="1" indent="-342900" algn="just" defTabSz="1031875">
              <a:lnSpc>
                <a:spcPct val="85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Surfing the Internet for </a:t>
            </a:r>
            <a:r>
              <a:rPr dirty="0" smtClean="0"/>
              <a:t>entertainment</a:t>
            </a:r>
            <a:r>
              <a:rPr lang="en-US" dirty="0" smtClean="0"/>
              <a:t>.</a:t>
            </a:r>
            <a:endParaRPr dirty="0"/>
          </a:p>
          <a:p>
            <a:pPr marL="730250" lvl="1" indent="-342900" algn="just" defTabSz="1031875">
              <a:lnSpc>
                <a:spcPct val="85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Doing assignments for other </a:t>
            </a:r>
            <a:r>
              <a:rPr dirty="0" smtClean="0"/>
              <a:t>classes</a:t>
            </a:r>
            <a:r>
              <a:rPr lang="en-US" dirty="0" smtClean="0"/>
              <a:t>.</a:t>
            </a:r>
            <a:endParaRPr dirty="0"/>
          </a:p>
          <a:p>
            <a:pPr marL="274320" indent="-274320" algn="just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endParaRPr dirty="0"/>
          </a:p>
        </p:txBody>
      </p:sp>
      <p:pic>
        <p:nvPicPr>
          <p:cNvPr id="3074" name="Picture 2" descr="PC Classrooms Reservatio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2811" y="2512142"/>
            <a:ext cx="4135227" cy="309419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8130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dirty="0" smtClean="0"/>
              <a:t>Money: Cashless Society?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7310" y="1817689"/>
            <a:ext cx="10981876" cy="4308475"/>
          </a:xfrm>
        </p:spPr>
        <p:txBody>
          <a:bodyPr>
            <a:normAutofit/>
          </a:bodyPr>
          <a:lstStyle/>
          <a:p>
            <a:pPr marL="274320" indent="-274320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DEFINITION: </a:t>
            </a:r>
            <a:r>
              <a:rPr b="1" i="1" dirty="0"/>
              <a:t>Virtual</a:t>
            </a:r>
            <a:r>
              <a:rPr i="1" dirty="0"/>
              <a:t> </a:t>
            </a:r>
            <a:r>
              <a:rPr dirty="0"/>
              <a:t>means something that is created, simulated, or carried on by means of a computer or a computer network.</a:t>
            </a:r>
          </a:p>
          <a:p>
            <a:pPr marL="274320" indent="-274320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Virtual money </a:t>
            </a:r>
          </a:p>
          <a:p>
            <a:pPr lvl="1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 smtClean="0"/>
              <a:t>Electronic wallets </a:t>
            </a:r>
            <a:r>
              <a:rPr dirty="0"/>
              <a:t>(e.g., PayPal</a:t>
            </a:r>
            <a:r>
              <a:rPr dirty="0" smtClean="0"/>
              <a:t>)</a:t>
            </a:r>
            <a:r>
              <a:rPr lang="en-US" dirty="0" smtClean="0"/>
              <a:t>.</a:t>
            </a:r>
            <a:endParaRPr dirty="0"/>
          </a:p>
          <a:p>
            <a:pPr lvl="1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Online bill </a:t>
            </a:r>
            <a:r>
              <a:rPr dirty="0" smtClean="0"/>
              <a:t>paying</a:t>
            </a:r>
            <a:r>
              <a:rPr lang="en-US" dirty="0" smtClean="0"/>
              <a:t>.</a:t>
            </a:r>
            <a:endParaRPr dirty="0"/>
          </a:p>
          <a:p>
            <a:pPr lvl="1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lang="en-GB" dirty="0" smtClean="0"/>
              <a:t>E-Commerce</a:t>
            </a:r>
            <a:r>
              <a:rPr lang="en-GB" dirty="0"/>
              <a:t>.</a:t>
            </a:r>
            <a:endParaRPr dirty="0"/>
          </a:p>
          <a:p>
            <a:pPr marL="274320" indent="-274320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endParaRPr dirty="0"/>
          </a:p>
        </p:txBody>
      </p:sp>
      <p:pic>
        <p:nvPicPr>
          <p:cNvPr id="4100" name="Picture 4" descr="18 Examples of Electronic Wallet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8518" y="3538754"/>
            <a:ext cx="3108276" cy="1808452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41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dirty="0" smtClean="0"/>
              <a:t>E-commerce</a:t>
            </a:r>
            <a:endParaRPr dirty="0"/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0" y="1690688"/>
            <a:ext cx="12192000" cy="4363748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buFont typeface="Arial" charset="0"/>
              <a:buChar char="•"/>
              <a:defRPr/>
            </a:pPr>
            <a:r>
              <a:rPr sz="2400" b="1" i="1" dirty="0" smtClean="0"/>
              <a:t>Online </a:t>
            </a:r>
            <a:r>
              <a:rPr sz="2400" b="1" i="1" dirty="0"/>
              <a:t>bill </a:t>
            </a:r>
            <a:r>
              <a:rPr sz="2400" b="1" i="1" dirty="0" smtClean="0"/>
              <a:t>paying</a:t>
            </a:r>
            <a:r>
              <a:rPr sz="2400" b="1" dirty="0" smtClean="0"/>
              <a:t>: </a:t>
            </a:r>
            <a:r>
              <a:rPr sz="2400" dirty="0"/>
              <a:t>it has been possible to pay bills online, </a:t>
            </a:r>
            <a:r>
              <a:rPr sz="2400" dirty="0" smtClean="0"/>
              <a:t>such</a:t>
            </a:r>
            <a:r>
              <a:rPr lang="en-US" sz="2400" dirty="0" smtClean="0"/>
              <a:t> </a:t>
            </a:r>
            <a:r>
              <a:rPr sz="2400" dirty="0" smtClean="0"/>
              <a:t>as </a:t>
            </a:r>
            <a:r>
              <a:rPr sz="2400" dirty="0"/>
              <a:t>those from phone and utility companies, with special software and online connections to your bank</a:t>
            </a:r>
            <a:r>
              <a:rPr sz="2400" dirty="0" smtClean="0"/>
              <a:t>.</a:t>
            </a:r>
            <a:endParaRPr sz="2400" dirty="0"/>
          </a:p>
          <a:p>
            <a:pPr algn="just">
              <a:lnSpc>
                <a:spcPct val="150000"/>
              </a:lnSpc>
              <a:buFont typeface="Arial" charset="0"/>
              <a:buChar char="•"/>
              <a:defRPr/>
            </a:pPr>
            <a:r>
              <a:rPr sz="2400" dirty="0"/>
              <a:t>A </a:t>
            </a:r>
            <a:r>
              <a:rPr sz="2400" b="1" i="1" dirty="0"/>
              <a:t>digital </a:t>
            </a:r>
            <a:r>
              <a:rPr sz="2400" b="1" i="1" dirty="0" smtClean="0"/>
              <a:t>walle</a:t>
            </a:r>
            <a:r>
              <a:rPr lang="en-US" sz="2400" b="1" i="1" dirty="0" smtClean="0"/>
              <a:t>t </a:t>
            </a:r>
            <a:r>
              <a:rPr sz="2400" dirty="0" smtClean="0"/>
              <a:t>allows </a:t>
            </a:r>
            <a:r>
              <a:rPr sz="2400" dirty="0"/>
              <a:t>an individual to make electronic commerce transactions. This can include purchasing items on-line with a computer or using a smartphone to purchase something at a store</a:t>
            </a:r>
            <a:r>
              <a:rPr sz="2400" dirty="0" smtClean="0"/>
              <a:t>.</a:t>
            </a:r>
            <a:endParaRPr sz="2400" dirty="0"/>
          </a:p>
          <a:p>
            <a:pPr algn="just">
              <a:lnSpc>
                <a:spcPct val="150000"/>
              </a:lnSpc>
              <a:buFont typeface="Arial" charset="0"/>
              <a:buChar char="•"/>
              <a:defRPr/>
            </a:pPr>
            <a:r>
              <a:rPr sz="2400" b="1" i="1" dirty="0"/>
              <a:t>E-commerce</a:t>
            </a:r>
            <a:r>
              <a:rPr sz="2400" b="1" dirty="0"/>
              <a:t> </a:t>
            </a:r>
            <a:r>
              <a:rPr sz="2400" dirty="0"/>
              <a:t>The buying and selling of products and services by businesses and consumers through an electronic medium, without using any paper documents. </a:t>
            </a:r>
          </a:p>
        </p:txBody>
      </p:sp>
    </p:spTree>
    <p:extLst>
      <p:ext uri="{BB962C8B-B14F-4D97-AF65-F5344CB8AC3E}">
        <p14:creationId xmlns:p14="http://schemas.microsoft.com/office/powerpoint/2010/main" val="4252139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dirty="0"/>
              <a:t>Jobs &amp; Careers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17689"/>
            <a:ext cx="9372600" cy="4308475"/>
          </a:xfrm>
        </p:spPr>
        <p:txBody>
          <a:bodyPr>
            <a:normAutofit fontScale="92500" lnSpcReduction="10000"/>
          </a:bodyPr>
          <a:lstStyle/>
          <a:p>
            <a:pPr marL="274320" indent="-274320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3000" dirty="0"/>
              <a:t>Hotels: use computer reservations systems.</a:t>
            </a:r>
          </a:p>
          <a:p>
            <a:pPr marL="274320" indent="-274320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3000" dirty="0"/>
              <a:t>Law Enforcement: Officers use </a:t>
            </a:r>
            <a:r>
              <a:rPr sz="3000" dirty="0" smtClean="0"/>
              <a:t>compute</a:t>
            </a:r>
            <a:r>
              <a:rPr dirty="0" smtClean="0"/>
              <a:t>rs</a:t>
            </a:r>
            <a:r>
              <a:rPr lang="en-US" dirty="0"/>
              <a:t>:</a:t>
            </a:r>
            <a:endParaRPr dirty="0"/>
          </a:p>
          <a:p>
            <a:pPr lvl="1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600" dirty="0"/>
              <a:t>On </a:t>
            </a:r>
            <a:r>
              <a:rPr sz="2600" dirty="0" smtClean="0"/>
              <a:t>patrol</a:t>
            </a:r>
            <a:r>
              <a:rPr lang="en-US" sz="2600" dirty="0" smtClean="0"/>
              <a:t>.</a:t>
            </a:r>
            <a:endParaRPr sz="2600" dirty="0"/>
          </a:p>
          <a:p>
            <a:pPr lvl="1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600" dirty="0"/>
              <a:t>To check stolen </a:t>
            </a:r>
            <a:r>
              <a:rPr sz="2600" dirty="0" smtClean="0"/>
              <a:t>cars</a:t>
            </a:r>
            <a:r>
              <a:rPr lang="en-US" sz="2600" dirty="0" smtClean="0"/>
              <a:t>.</a:t>
            </a:r>
            <a:endParaRPr sz="2600" dirty="0"/>
          </a:p>
          <a:p>
            <a:pPr lvl="1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600" dirty="0"/>
              <a:t>To check criminal </a:t>
            </a:r>
            <a:r>
              <a:rPr sz="2600" dirty="0" smtClean="0"/>
              <a:t>records</a:t>
            </a:r>
            <a:r>
              <a:rPr lang="en-US" sz="2600" dirty="0" smtClean="0"/>
              <a:t>.</a:t>
            </a:r>
          </a:p>
          <a:p>
            <a:pPr marL="274320" indent="-274320" defTabSz="1031875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lang="en-US" b="1" dirty="0"/>
              <a:t>Office careers</a:t>
            </a:r>
            <a:r>
              <a:rPr lang="en-US" dirty="0"/>
              <a:t>: Budget, payroll, letter-writing, </a:t>
            </a:r>
            <a:r>
              <a:rPr lang="en-US" dirty="0" smtClean="0"/>
              <a:t>email.</a:t>
            </a:r>
            <a:endParaRPr lang="en-US" dirty="0"/>
          </a:p>
          <a:p>
            <a:pPr marL="274320" indent="-274320" defTabSz="1031875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lang="en-US" b="1" dirty="0"/>
              <a:t>Fashion</a:t>
            </a:r>
            <a:r>
              <a:rPr lang="en-US" dirty="0"/>
              <a:t>: Sales/inventory control systems, ordering, </a:t>
            </a:r>
            <a:r>
              <a:rPr lang="en-US" dirty="0" smtClean="0"/>
              <a:t>personnel.</a:t>
            </a:r>
            <a:endParaRPr lang="en-US" dirty="0"/>
          </a:p>
          <a:p>
            <a:pPr marL="274320" indent="-274320" defTabSz="1031875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lang="en-US" b="1" dirty="0"/>
              <a:t>Job-hunting</a:t>
            </a:r>
            <a:r>
              <a:rPr lang="en-US" dirty="0"/>
              <a:t>: </a:t>
            </a:r>
          </a:p>
          <a:p>
            <a:pPr marL="730250" lvl="1" indent="-342900" defTabSz="1031875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lang="en-US" dirty="0"/>
              <a:t>Use word processor to create </a:t>
            </a:r>
            <a:r>
              <a:rPr lang="en-US" dirty="0" smtClean="0"/>
              <a:t>CV.</a:t>
            </a:r>
            <a:endParaRPr lang="en-US" dirty="0"/>
          </a:p>
          <a:p>
            <a:pPr marL="730250" lvl="1" indent="-342900" defTabSz="1031875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lang="en-US" dirty="0"/>
              <a:t>Post </a:t>
            </a:r>
            <a:r>
              <a:rPr lang="en-US" dirty="0" smtClean="0"/>
              <a:t>CV online.</a:t>
            </a:r>
            <a:endParaRPr lang="en-US" dirty="0"/>
          </a:p>
          <a:p>
            <a:pPr marL="730250" lvl="1" indent="-342900" defTabSz="1031875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lang="en-US" dirty="0"/>
              <a:t>Online job </a:t>
            </a:r>
            <a:r>
              <a:rPr lang="en-US" dirty="0" smtClean="0"/>
              <a:t>searches.</a:t>
            </a:r>
            <a:endParaRPr lang="en-US" dirty="0"/>
          </a:p>
          <a:p>
            <a:pPr lvl="1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endParaRPr sz="2600" dirty="0"/>
          </a:p>
          <a:p>
            <a:pPr marL="274320" indent="-274320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endParaRPr dirty="0"/>
          </a:p>
        </p:txBody>
      </p:sp>
      <p:pic>
        <p:nvPicPr>
          <p:cNvPr id="5" name="Picture 6" descr="C:\Users\user\AppData\Local\Microsoft\Windows\Temporary Internet Files\Content.IE5\14NT4GSZ\MC900388734[1].wmf"/>
          <p:cNvPicPr>
            <a:picLocks noChangeAspect="1" noChangeArrowheads="1"/>
          </p:cNvPicPr>
          <p:nvPr/>
        </p:nvPicPr>
        <p:blipFill rotWithShape="1">
          <a:blip r:embed="rId2"/>
          <a:srcRect l="12369" t="1734" r="-1" b="17901"/>
          <a:stretch/>
        </p:blipFill>
        <p:spPr bwMode="auto">
          <a:xfrm rot="420000">
            <a:off x="7635889" y="2171557"/>
            <a:ext cx="2274887" cy="1311275"/>
          </a:xfrm>
          <a:prstGeom prst="rect">
            <a:avLst/>
          </a:prstGeom>
          <a:ln>
            <a:headEnd/>
            <a:tailEnd/>
          </a:ln>
          <a:ex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</p:pic>
      <p:pic>
        <p:nvPicPr>
          <p:cNvPr id="5122" name="Picture 2" descr="Why online job hunting is more beneficial! | Spurs Em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3332" y="4877100"/>
            <a:ext cx="1822890" cy="1094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0208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dirty="0" smtClean="0"/>
              <a:t>IT Is </a:t>
            </a:r>
            <a:r>
              <a:rPr lang="en-US" dirty="0"/>
              <a:t>E</a:t>
            </a:r>
            <a:r>
              <a:rPr lang="en-US" dirty="0" smtClean="0"/>
              <a:t>verywhere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17689"/>
            <a:ext cx="9372600" cy="4624387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Clr>
                <a:schemeClr val="accent5">
                  <a:lumMod val="75000"/>
                </a:schemeClr>
              </a:buClr>
              <a:buNone/>
              <a:tabLst>
                <a:tab pos="274320" algn="l"/>
              </a:tabLst>
              <a:defRPr/>
            </a:pPr>
            <a:r>
              <a:rPr sz="3300" b="1" dirty="0"/>
              <a:t>The Telephone Grows Up</a:t>
            </a:r>
          </a:p>
          <a:p>
            <a:pPr marL="274320" indent="-274320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3300" dirty="0"/>
              <a:t>1973: First cellphone </a:t>
            </a:r>
            <a:r>
              <a:rPr sz="3300" dirty="0" smtClean="0"/>
              <a:t>call</a:t>
            </a:r>
            <a:r>
              <a:rPr lang="en-US" sz="3300" dirty="0" smtClean="0"/>
              <a:t>.</a:t>
            </a:r>
            <a:endParaRPr lang="en-US" sz="3300" dirty="0"/>
          </a:p>
          <a:p>
            <a:pPr marL="274320" indent="-274320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3300" dirty="0" smtClean="0"/>
              <a:t>Today’s </a:t>
            </a:r>
            <a:r>
              <a:rPr sz="3300" dirty="0"/>
              <a:t>cellphones:</a:t>
            </a:r>
          </a:p>
          <a:p>
            <a:pPr lvl="1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800" dirty="0"/>
              <a:t>Can connect to Internet &amp; web for all sorts of </a:t>
            </a:r>
            <a:r>
              <a:rPr sz="2800" dirty="0" smtClean="0"/>
              <a:t>activities</a:t>
            </a:r>
            <a:r>
              <a:rPr lang="en-US" sz="2800" dirty="0" smtClean="0"/>
              <a:t>.</a:t>
            </a:r>
            <a:endParaRPr sz="2800" dirty="0"/>
          </a:p>
          <a:p>
            <a:pPr lvl="1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800" dirty="0"/>
              <a:t>Can send and receive text </a:t>
            </a:r>
            <a:r>
              <a:rPr sz="2800" dirty="0" smtClean="0"/>
              <a:t>messages</a:t>
            </a:r>
            <a:r>
              <a:rPr lang="en-US" sz="2800" dirty="0" smtClean="0"/>
              <a:t>.</a:t>
            </a:r>
            <a:endParaRPr sz="2800" dirty="0"/>
          </a:p>
          <a:p>
            <a:pPr lvl="1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800" dirty="0"/>
              <a:t>Can take and send pictures, download music &amp; </a:t>
            </a:r>
            <a:r>
              <a:rPr sz="2800" dirty="0" smtClean="0"/>
              <a:t>video</a:t>
            </a:r>
            <a:r>
              <a:rPr lang="en-US" sz="2800" dirty="0" smtClean="0"/>
              <a:t>.</a:t>
            </a:r>
            <a:endParaRPr sz="2800" dirty="0"/>
          </a:p>
          <a:p>
            <a:pPr lvl="1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800" dirty="0"/>
              <a:t>Can obtain news and TV </a:t>
            </a:r>
            <a:r>
              <a:rPr sz="2800" dirty="0" smtClean="0"/>
              <a:t>programs</a:t>
            </a:r>
            <a:r>
              <a:rPr lang="en-US" sz="2800" dirty="0" smtClean="0"/>
              <a:t>.</a:t>
            </a:r>
            <a:endParaRPr sz="2800" dirty="0"/>
          </a:p>
          <a:p>
            <a:pPr marL="274320" indent="-274320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endParaRPr dirty="0"/>
          </a:p>
        </p:txBody>
      </p:sp>
      <p:pic>
        <p:nvPicPr>
          <p:cNvPr id="5" name="Picture 8" descr="C:\Users\user\AppData\Local\Microsoft\Windows\Temporary Internet Files\Content.IE5\XGDJ0PHB\MP90040657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961341" y="1950925"/>
            <a:ext cx="2007729" cy="2867818"/>
          </a:xfrm>
          <a:prstGeom prst="rect">
            <a:avLst/>
          </a:prstGeom>
          <a:noFill/>
          <a:ln>
            <a:noFill/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  <a:extLst/>
        </p:spPr>
      </p:pic>
    </p:spTree>
    <p:extLst>
      <p:ext uri="{BB962C8B-B14F-4D97-AF65-F5344CB8AC3E}">
        <p14:creationId xmlns:p14="http://schemas.microsoft.com/office/powerpoint/2010/main" val="2637770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dirty="0"/>
              <a:t>Email’s Mass Impact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838200" y="1817689"/>
            <a:ext cx="9372601" cy="4308475"/>
          </a:xfrm>
        </p:spPr>
        <p:txBody>
          <a:bodyPr>
            <a:normAutofit fontScale="92500"/>
          </a:bodyPr>
          <a:lstStyle/>
          <a:p>
            <a:pPr algn="just" fontAlgn="base">
              <a:lnSpc>
                <a:spcPct val="150000"/>
              </a:lnSpc>
            </a:pPr>
            <a:r>
              <a:rPr lang="en-US" dirty="0"/>
              <a:t>1971: The Invention of </a:t>
            </a:r>
            <a:r>
              <a:rPr lang="en-US" dirty="0" smtClean="0"/>
              <a:t>Email.</a:t>
            </a:r>
            <a:endParaRPr lang="en-US" dirty="0"/>
          </a:p>
          <a:p>
            <a:pPr algn="just">
              <a:lnSpc>
                <a:spcPct val="150000"/>
              </a:lnSpc>
            </a:pPr>
            <a:r>
              <a:rPr lang="en-US" dirty="0"/>
              <a:t>1976: </a:t>
            </a:r>
            <a:r>
              <a:rPr lang="en-US" dirty="0" smtClean="0"/>
              <a:t>Queen </a:t>
            </a:r>
            <a:r>
              <a:rPr lang="en-US" dirty="0"/>
              <a:t>Elizabeth II was the first head-of-state to use </a:t>
            </a:r>
            <a:r>
              <a:rPr lang="en-US" dirty="0" smtClean="0"/>
              <a:t>email.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1978: The First Spam </a:t>
            </a:r>
            <a:r>
              <a:rPr lang="en-US" dirty="0" smtClean="0"/>
              <a:t>Email.</a:t>
            </a:r>
            <a:endParaRPr lang="en-US" dirty="0"/>
          </a:p>
          <a:p>
            <a:pPr algn="just" fontAlgn="base">
              <a:lnSpc>
                <a:spcPct val="150000"/>
              </a:lnSpc>
            </a:pPr>
            <a:r>
              <a:rPr lang="en-US" dirty="0"/>
              <a:t>1982: Making Email </a:t>
            </a:r>
            <a:r>
              <a:rPr lang="en-US" dirty="0" smtClean="0"/>
              <a:t>Simpler.</a:t>
            </a:r>
          </a:p>
          <a:p>
            <a:pPr algn="just" fontAlgn="base">
              <a:lnSpc>
                <a:spcPct val="150000"/>
              </a:lnSpc>
            </a:pPr>
            <a:r>
              <a:rPr lang="en-US" dirty="0"/>
              <a:t>1988: Outlook’s </a:t>
            </a:r>
            <a:r>
              <a:rPr lang="en-US" dirty="0" smtClean="0"/>
              <a:t>Ancestor:MSMail.</a:t>
            </a:r>
            <a:endParaRPr lang="en-US" dirty="0"/>
          </a:p>
          <a:p>
            <a:pPr algn="just" fontAlgn="base">
              <a:lnSpc>
                <a:spcPct val="150000"/>
              </a:lnSpc>
            </a:pPr>
            <a:r>
              <a:rPr lang="en-US" dirty="0"/>
              <a:t>1993: The Birth of </a:t>
            </a:r>
            <a:r>
              <a:rPr lang="en-US" dirty="0" smtClean="0"/>
              <a:t>Webmail.</a:t>
            </a:r>
          </a:p>
        </p:txBody>
      </p:sp>
      <p:pic>
        <p:nvPicPr>
          <p:cNvPr id="4098" name="Picture 2" descr="How the Queen of England Beat Everyone to the Internet | WIRE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7500" y="3459846"/>
            <a:ext cx="3630386" cy="2392755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4465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dirty="0"/>
              <a:t>Email’s Mass Impact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0" y="1690689"/>
            <a:ext cx="12192000" cy="5167312"/>
          </a:xfrm>
        </p:spPr>
        <p:txBody>
          <a:bodyPr>
            <a:normAutofit/>
          </a:bodyPr>
          <a:lstStyle/>
          <a:p>
            <a:pPr algn="just" fontAlgn="base">
              <a:lnSpc>
                <a:spcPct val="150000"/>
              </a:lnSpc>
            </a:pPr>
            <a:r>
              <a:rPr lang="en-US" sz="2400" dirty="0" smtClean="0"/>
              <a:t>1996</a:t>
            </a:r>
            <a:r>
              <a:rPr lang="en-US" sz="2400" dirty="0"/>
              <a:t>: The Rise of </a:t>
            </a:r>
            <a:r>
              <a:rPr lang="en-US" sz="2400" dirty="0" smtClean="0"/>
              <a:t>Hotmail and Yahoo </a:t>
            </a:r>
            <a:r>
              <a:rPr lang="en-US" sz="2400" dirty="0"/>
              <a:t>first free webmail services.</a:t>
            </a:r>
          </a:p>
          <a:p>
            <a:pPr algn="just" eaLnBrk="1" hangingPunct="1">
              <a:lnSpc>
                <a:spcPct val="150000"/>
              </a:lnSpc>
            </a:pPr>
            <a:r>
              <a:rPr altLang="en-US" sz="2400" dirty="0" smtClean="0"/>
              <a:t>1998 surpassed hand-delivered mail</a:t>
            </a:r>
            <a:r>
              <a:rPr lang="en-US" altLang="en-US" sz="2400" dirty="0" smtClean="0"/>
              <a:t>.</a:t>
            </a:r>
          </a:p>
          <a:p>
            <a:pPr algn="just" fontAlgn="base">
              <a:lnSpc>
                <a:spcPct val="150000"/>
              </a:lnSpc>
            </a:pPr>
            <a:r>
              <a:rPr lang="en-US" sz="2400" dirty="0"/>
              <a:t>2004: Gmail Changes the </a:t>
            </a:r>
            <a:r>
              <a:rPr lang="en-US" sz="2400" dirty="0" smtClean="0"/>
              <a:t>Game:</a:t>
            </a:r>
            <a:r>
              <a:rPr lang="en-US" sz="2400" dirty="0"/>
              <a:t> offered one </a:t>
            </a:r>
            <a:r>
              <a:rPr lang="en-US" sz="2400" dirty="0" smtClean="0"/>
              <a:t>whole </a:t>
            </a:r>
            <a:r>
              <a:rPr lang="en-US" sz="2400" dirty="0"/>
              <a:t>gigabyte of storage </a:t>
            </a:r>
            <a:r>
              <a:rPr lang="en-US" sz="2400" dirty="0" smtClean="0"/>
              <a:t>space.</a:t>
            </a:r>
            <a:endParaRPr lang="en-US" sz="2400" dirty="0"/>
          </a:p>
          <a:p>
            <a:pPr algn="just" fontAlgn="base">
              <a:lnSpc>
                <a:spcPct val="150000"/>
              </a:lnSpc>
            </a:pPr>
            <a:r>
              <a:rPr lang="en-US" sz="2400" dirty="0"/>
              <a:t>2020: A Year that Changed </a:t>
            </a:r>
            <a:r>
              <a:rPr lang="en-US" sz="2400" dirty="0" smtClean="0"/>
              <a:t>Everything:</a:t>
            </a:r>
            <a:endParaRPr lang="en-US" sz="2400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400" dirty="0"/>
              <a:t>Email was extremely important for crisis communication during the COVID-19 pandemic. Plus, there were changes like the shift to remote work and online learning, the increasing adoption of </a:t>
            </a:r>
            <a:r>
              <a:rPr lang="en-US" sz="2400" dirty="0" smtClean="0"/>
              <a:t>ecommerce, </a:t>
            </a:r>
            <a:r>
              <a:rPr lang="en-US" sz="2400" dirty="0"/>
              <a:t>and the impact of economic ups-and-downs.</a:t>
            </a:r>
            <a:endParaRPr altLang="en-US" sz="2400" dirty="0"/>
          </a:p>
        </p:txBody>
      </p:sp>
    </p:spTree>
    <p:extLst>
      <p:ext uri="{BB962C8B-B14F-4D97-AF65-F5344CB8AC3E}">
        <p14:creationId xmlns:p14="http://schemas.microsoft.com/office/powerpoint/2010/main" val="2448638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/>
              <a:t>Internet, World Wide Web, </a:t>
            </a:r>
            <a:r>
              <a:rPr smtClean="0"/>
              <a:t/>
            </a:r>
            <a:br>
              <a:rPr smtClean="0"/>
            </a:br>
            <a:r>
              <a:rPr smtClean="0"/>
              <a:t>&amp; </a:t>
            </a:r>
            <a:r>
              <a:rPr/>
              <a:t>Cyberspace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945" y="1817689"/>
            <a:ext cx="10903528" cy="4308475"/>
          </a:xfrm>
        </p:spPr>
        <p:txBody>
          <a:bodyPr>
            <a:noAutofit/>
          </a:bodyPr>
          <a:lstStyle/>
          <a:p>
            <a:pPr marL="274320" indent="-274320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400" b="1" dirty="0" smtClean="0"/>
              <a:t>Cyberspace</a:t>
            </a:r>
            <a:r>
              <a:rPr lang="en-US" sz="2400" b="1" dirty="0" smtClean="0"/>
              <a:t>:</a:t>
            </a:r>
          </a:p>
          <a:p>
            <a:pPr marL="274320" indent="-274320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400" dirty="0" smtClean="0"/>
              <a:t>The </a:t>
            </a:r>
            <a:r>
              <a:rPr sz="2400" dirty="0"/>
              <a:t>Internet &amp; the World Wide Web in </a:t>
            </a:r>
            <a:r>
              <a:rPr sz="2400" dirty="0" smtClean="0"/>
              <a:t>particula</a:t>
            </a:r>
            <a:r>
              <a:rPr lang="en-US" sz="2400" dirty="0" smtClean="0"/>
              <a:t>r.</a:t>
            </a:r>
          </a:p>
          <a:p>
            <a:pPr marL="274320" indent="-274320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400" dirty="0" smtClean="0"/>
              <a:t>The </a:t>
            </a:r>
            <a:r>
              <a:rPr sz="2400" dirty="0"/>
              <a:t>wired and wireless communications world in general </a:t>
            </a:r>
            <a:r>
              <a:rPr lang="en-US" sz="2400" dirty="0" smtClean="0"/>
              <a:t>.</a:t>
            </a:r>
          </a:p>
          <a:p>
            <a:pPr marL="274320" indent="-274320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400" dirty="0" smtClean="0"/>
              <a:t>Thus</a:t>
            </a:r>
            <a:r>
              <a:rPr sz="2400" dirty="0"/>
              <a:t>, cyberspace includes chat rooms, blogs, ATMs, conference calls, texting, </a:t>
            </a:r>
            <a:r>
              <a:rPr sz="2400" dirty="0" smtClean="0"/>
              <a:t>etc.</a:t>
            </a:r>
            <a:endParaRPr lang="en-US" sz="2400" dirty="0" smtClean="0"/>
          </a:p>
          <a:p>
            <a:pPr marL="274320" indent="-274320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lang="en-US" sz="2400" dirty="0" smtClean="0"/>
              <a:t>T</a:t>
            </a:r>
            <a:r>
              <a:rPr sz="2400" dirty="0" smtClean="0"/>
              <a:t>wo </a:t>
            </a:r>
            <a:r>
              <a:rPr sz="2400" dirty="0"/>
              <a:t>most important aspects: </a:t>
            </a:r>
            <a:r>
              <a:rPr sz="2400" dirty="0" smtClean="0"/>
              <a:t>Internet</a:t>
            </a:r>
            <a:r>
              <a:rPr lang="en-US" sz="2400" dirty="0" smtClean="0"/>
              <a:t> </a:t>
            </a:r>
            <a:r>
              <a:rPr sz="2400" dirty="0" smtClean="0"/>
              <a:t>and web</a:t>
            </a:r>
            <a:r>
              <a:rPr lang="en-US" sz="2400" dirty="0" smtClean="0"/>
              <a:t>.</a:t>
            </a:r>
            <a:endParaRPr sz="2400" dirty="0"/>
          </a:p>
        </p:txBody>
      </p:sp>
      <p:pic>
        <p:nvPicPr>
          <p:cNvPr id="5" name="Picture 6" descr="C:\Users\user\AppData\Local\Microsoft\Windows\Temporary Internet Files\Content.IE5\14NT4GSZ\MP900424388[1].jp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8938021" y="4754564"/>
            <a:ext cx="2088357" cy="1371600"/>
          </a:xfrm>
          <a:prstGeom prst="rect">
            <a:avLst/>
          </a:prstGeom>
          <a:noFill/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  <a:softEdge rad="317500"/>
          </a:effectLst>
          <a:extLst/>
        </p:spPr>
      </p:pic>
    </p:spTree>
    <p:extLst>
      <p:ext uri="{BB962C8B-B14F-4D97-AF65-F5344CB8AC3E}">
        <p14:creationId xmlns:p14="http://schemas.microsoft.com/office/powerpoint/2010/main" val="2494621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Internet and world wide web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828800"/>
            <a:ext cx="12192000" cy="4348163"/>
          </a:xfrm>
        </p:spPr>
        <p:txBody>
          <a:bodyPr>
            <a:normAutofit fontScale="92500" lnSpcReduction="20000"/>
          </a:bodyPr>
          <a:lstStyle/>
          <a:p>
            <a:pPr marL="457200" lvl="1" indent="0" algn="just">
              <a:lnSpc>
                <a:spcPct val="160000"/>
              </a:lnSpc>
              <a:buNone/>
              <a:defRPr/>
            </a:pPr>
            <a:r>
              <a:rPr lang="en-US" b="1" i="1" dirty="0" smtClean="0"/>
              <a:t>Internet</a:t>
            </a:r>
            <a:r>
              <a:rPr lang="en-US" b="1" dirty="0" smtClean="0"/>
              <a:t> : </a:t>
            </a:r>
            <a:r>
              <a:rPr lang="en-US" dirty="0" smtClean="0"/>
              <a:t>A global </a:t>
            </a:r>
            <a:r>
              <a:rPr lang="en-US" dirty="0"/>
              <a:t>computer network providing a variety of information and communication facilities, consisting of interconnected networks using standardized communication </a:t>
            </a:r>
            <a:r>
              <a:rPr lang="en-US" dirty="0" smtClean="0"/>
              <a:t>protocols.</a:t>
            </a:r>
          </a:p>
          <a:p>
            <a:pPr marL="457200" lvl="1" indent="0" algn="just">
              <a:lnSpc>
                <a:spcPct val="160000"/>
              </a:lnSpc>
              <a:buNone/>
              <a:defRPr/>
            </a:pPr>
            <a:r>
              <a:rPr lang="en-US" b="1" i="1" dirty="0" smtClean="0"/>
              <a:t>World </a:t>
            </a:r>
            <a:r>
              <a:rPr lang="en-US" b="1" i="1" dirty="0"/>
              <a:t>Wide </a:t>
            </a:r>
            <a:r>
              <a:rPr lang="en-US" b="1" i="1" dirty="0" smtClean="0"/>
              <a:t>Web vs. internet: </a:t>
            </a:r>
          </a:p>
          <a:p>
            <a:pPr marL="457200" lvl="1" indent="0" algn="just">
              <a:lnSpc>
                <a:spcPct val="160000"/>
              </a:lnSpc>
              <a:buNone/>
              <a:defRPr/>
            </a:pPr>
            <a:r>
              <a:rPr lang="en-US" dirty="0" smtClean="0"/>
              <a:t>The </a:t>
            </a:r>
            <a:r>
              <a:rPr lang="en-US" dirty="0"/>
              <a:t>world wide web, or web for short, are the pages you see when you're at a device and </a:t>
            </a:r>
            <a:r>
              <a:rPr lang="en-US" dirty="0" smtClean="0"/>
              <a:t>you're online.</a:t>
            </a:r>
          </a:p>
          <a:p>
            <a:pPr marL="457200" lvl="1" indent="0" algn="just">
              <a:lnSpc>
                <a:spcPct val="160000"/>
              </a:lnSpc>
              <a:buNone/>
              <a:defRPr/>
            </a:pPr>
            <a:r>
              <a:rPr lang="en-US" dirty="0" smtClean="0"/>
              <a:t>But </a:t>
            </a:r>
            <a:r>
              <a:rPr lang="en-US" dirty="0"/>
              <a:t>the internet is the network of connected computers that the web works on, as well as what emails and files travel </a:t>
            </a:r>
            <a:r>
              <a:rPr lang="en-US" dirty="0" smtClean="0"/>
              <a:t>across.</a:t>
            </a:r>
          </a:p>
          <a:p>
            <a:pPr marL="457200" lvl="1" indent="0" algn="just">
              <a:lnSpc>
                <a:spcPct val="160000"/>
              </a:lnSpc>
              <a:buNone/>
              <a:defRPr/>
            </a:pPr>
            <a:r>
              <a:rPr lang="en-US" dirty="0" smtClean="0"/>
              <a:t>Think </a:t>
            </a:r>
            <a:r>
              <a:rPr lang="en-US" dirty="0"/>
              <a:t>of the internet as the roads that connect towns and cities together. The world wide web contains the things you see on the roads like houses and shops.</a:t>
            </a:r>
          </a:p>
          <a:p>
            <a:pPr marL="0" indent="0" algn="just">
              <a:lnSpc>
                <a:spcPct val="160000"/>
              </a:lnSpc>
              <a:buNone/>
            </a:pPr>
            <a:endParaRPr lang="en-US" dirty="0"/>
          </a:p>
          <a:p>
            <a:pPr marL="457200" lvl="1" indent="0" algn="just">
              <a:lnSpc>
                <a:spcPct val="160000"/>
              </a:lnSpc>
              <a:buNone/>
              <a:defRPr/>
            </a:pPr>
            <a:endParaRPr lang="en-US" i="1" dirty="0" smtClean="0"/>
          </a:p>
          <a:p>
            <a:pPr marL="457200" lvl="1" indent="0" algn="just">
              <a:lnSpc>
                <a:spcPct val="160000"/>
              </a:lnSpc>
              <a:buNone/>
              <a:defRPr/>
            </a:pPr>
            <a:endParaRPr lang="en-US" dirty="0"/>
          </a:p>
        </p:txBody>
      </p:sp>
      <p:pic>
        <p:nvPicPr>
          <p:cNvPr id="4" name="Picture 5" descr="C:\Users\user\AppData\Local\Microsoft\Windows\Temporary Internet Files\Content.IE5\C79X6YT8\MP900442441[1].jp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 l="7430" r="3827"/>
          <a:stretch>
            <a:fillRect/>
          </a:stretch>
        </p:blipFill>
        <p:spPr bwMode="auto">
          <a:xfrm>
            <a:off x="8991167" y="558179"/>
            <a:ext cx="1030970" cy="911746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5" name="Text Placeholder 3"/>
          <p:cNvSpPr txBox="1">
            <a:spLocks/>
          </p:cNvSpPr>
          <p:nvPr/>
        </p:nvSpPr>
        <p:spPr>
          <a:xfrm>
            <a:off x="2782889" y="1828800"/>
            <a:ext cx="7623175" cy="4387850"/>
          </a:xfrm>
          <a:prstGeom prst="rect">
            <a:avLst/>
          </a:prstGeom>
        </p:spPr>
        <p:txBody>
          <a:bodyPr/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5">
                  <a:lumMod val="75000"/>
                </a:schemeClr>
              </a:buClr>
              <a:buSzPct val="120000"/>
              <a:buFont typeface="Arial" pitchFamily="34" charset="0"/>
              <a:buChar char="•"/>
              <a:tabLst>
                <a:tab pos="274320" algn="l"/>
              </a:tabLst>
              <a:defRPr lang="en-US" sz="2800" b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5">
                  <a:lumMod val="75000"/>
                </a:schemeClr>
              </a:buClr>
              <a:buFont typeface="Arial" pitchFamily="34" charset="0"/>
              <a:buChar char="•"/>
              <a:tabLst>
                <a:tab pos="274320" algn="l"/>
              </a:tabLst>
              <a:defRPr lang="en-US" sz="24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5">
                  <a:lumMod val="75000"/>
                </a:schemeClr>
              </a:buClr>
              <a:buFont typeface="Arial" pitchFamily="34" charset="0"/>
              <a:buChar char="•"/>
              <a:tabLst>
                <a:tab pos="274320" algn="l"/>
              </a:tabLst>
              <a:defRPr lang="en-US" sz="20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5">
                  <a:lumMod val="75000"/>
                </a:schemeClr>
              </a:buClr>
              <a:buFont typeface="Arial" pitchFamily="34" charset="0"/>
              <a:buChar char="•"/>
              <a:tabLst>
                <a:tab pos="274320" algn="l"/>
              </a:tabLst>
              <a:defRPr lang="en-US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5">
                  <a:lumMod val="75000"/>
                </a:schemeClr>
              </a:buClr>
              <a:buFont typeface="Arial" pitchFamily="34" charset="0"/>
              <a:buChar char="•"/>
              <a:tabLst>
                <a:tab pos="274320" algn="l"/>
              </a:tabLst>
              <a:defRPr lang="en-US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749848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/>
              <a:t>Types of computers: </a:t>
            </a:r>
            <a:r>
              <a:rPr dirty="0" smtClean="0"/>
              <a:t>Supercomputers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59" y="1828800"/>
            <a:ext cx="12081641" cy="4348163"/>
          </a:xfrm>
        </p:spPr>
        <p:txBody>
          <a:bodyPr>
            <a:normAutofit fontScale="92500"/>
          </a:bodyPr>
          <a:lstStyle/>
          <a:p>
            <a:pPr>
              <a:lnSpc>
                <a:spcPct val="17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 smtClean="0"/>
              <a:t>Priced </a:t>
            </a:r>
            <a:r>
              <a:rPr dirty="0"/>
              <a:t>from $1 million to over </a:t>
            </a:r>
            <a:r>
              <a:rPr dirty="0" smtClean="0"/>
              <a:t>$</a:t>
            </a:r>
            <a:r>
              <a:rPr dirty="0"/>
              <a:t>1 </a:t>
            </a:r>
            <a:r>
              <a:rPr dirty="0" smtClean="0"/>
              <a:t>billion</a:t>
            </a:r>
            <a:r>
              <a:rPr lang="en-US" dirty="0" smtClean="0"/>
              <a:t>.</a:t>
            </a:r>
            <a:endParaRPr dirty="0"/>
          </a:p>
          <a:p>
            <a:pPr marL="274320" indent="-274320">
              <a:lnSpc>
                <a:spcPct val="17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High-capacity machines with thousands </a:t>
            </a:r>
            <a:r>
              <a:rPr dirty="0" smtClean="0"/>
              <a:t>of processors</a:t>
            </a:r>
            <a:r>
              <a:rPr lang="en-US" dirty="0" smtClean="0"/>
              <a:t>.</a:t>
            </a:r>
            <a:endParaRPr dirty="0"/>
          </a:p>
          <a:p>
            <a:pPr marL="274320" indent="-274320">
              <a:lnSpc>
                <a:spcPct val="17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Multi-user </a:t>
            </a:r>
            <a:r>
              <a:rPr dirty="0" smtClean="0"/>
              <a:t>systems</a:t>
            </a:r>
            <a:r>
              <a:rPr lang="en-US" dirty="0" smtClean="0"/>
              <a:t>.</a:t>
            </a:r>
            <a:endParaRPr dirty="0"/>
          </a:p>
          <a:p>
            <a:pPr marL="274320" indent="-274320">
              <a:lnSpc>
                <a:spcPct val="17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Used for U.S. Census, weather forecasting, designing aircraft, scientific projects, etc.</a:t>
            </a:r>
          </a:p>
          <a:p>
            <a:pPr marL="274320" indent="-274320">
              <a:lnSpc>
                <a:spcPct val="17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Japan’s K Computer is the largest </a:t>
            </a:r>
            <a:r>
              <a:rPr dirty="0" smtClean="0"/>
              <a:t>supercomputer</a:t>
            </a:r>
            <a:r>
              <a:rPr lang="en-US" dirty="0" smtClean="0"/>
              <a:t>.</a:t>
            </a:r>
            <a:endParaRPr sz="20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699"/>
          <a:stretch/>
        </p:blipFill>
        <p:spPr bwMode="auto">
          <a:xfrm>
            <a:off x="8878105" y="1828800"/>
            <a:ext cx="3313895" cy="209246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8462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Types of computers: </a:t>
            </a:r>
            <a:r>
              <a:rPr dirty="0" smtClean="0"/>
              <a:t>Mainframes</a:t>
            </a:r>
            <a:endParaRPr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57200" y="1843088"/>
            <a:ext cx="11130455" cy="2468562"/>
          </a:xfrm>
        </p:spPr>
        <p:txBody>
          <a:bodyPr>
            <a:normAutofit fontScale="92500"/>
          </a:bodyPr>
          <a:lstStyle/>
          <a:p>
            <a:pPr lvl="1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800" dirty="0"/>
              <a:t>Priced from $5,000 to $5 </a:t>
            </a:r>
            <a:r>
              <a:rPr sz="2800" dirty="0" smtClean="0"/>
              <a:t>million</a:t>
            </a:r>
            <a:r>
              <a:rPr lang="en-US" sz="2800" dirty="0" smtClean="0"/>
              <a:t>.</a:t>
            </a:r>
            <a:endParaRPr sz="2800" dirty="0"/>
          </a:p>
          <a:p>
            <a:pPr lvl="1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800" dirty="0"/>
              <a:t>Water-cooled or </a:t>
            </a:r>
            <a:r>
              <a:rPr sz="2800" dirty="0" smtClean="0"/>
              <a:t>air-cooled</a:t>
            </a:r>
            <a:r>
              <a:rPr lang="en-US" sz="2800" dirty="0" smtClean="0"/>
              <a:t>.</a:t>
            </a:r>
            <a:endParaRPr sz="2800" dirty="0"/>
          </a:p>
          <a:p>
            <a:pPr lvl="1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800" dirty="0"/>
              <a:t>Used by banks, airlines, colleges, and the like for millions </a:t>
            </a:r>
            <a:r>
              <a:rPr sz="2800" dirty="0" smtClean="0"/>
              <a:t>of</a:t>
            </a:r>
            <a:r>
              <a:rPr lang="en-US" sz="2800" dirty="0" smtClean="0"/>
              <a:t> </a:t>
            </a:r>
            <a:r>
              <a:rPr sz="2800" dirty="0" smtClean="0"/>
              <a:t>transactions</a:t>
            </a:r>
            <a:r>
              <a:rPr lang="en-US" sz="2800" dirty="0" smtClean="0"/>
              <a:t>.</a:t>
            </a:r>
            <a:endParaRPr sz="2800" b="1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buNone/>
              <a:tabLst>
                <a:tab pos="274320" algn="l"/>
              </a:tabLst>
              <a:defRPr/>
            </a:pPr>
            <a:endParaRPr sz="2000" dirty="0"/>
          </a:p>
          <a:p>
            <a:pPr marL="274320" indent="-274320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endParaRPr dirty="0"/>
          </a:p>
        </p:txBody>
      </p:sp>
      <p:pic>
        <p:nvPicPr>
          <p:cNvPr id="6146" name="Picture 2" descr="C:\Users\user\AppData\Local\Microsoft\Windows\Temporary Internet Files\Content.IE5\14NT4GSZ\MC900044849[1].wmf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4532258" y="3845747"/>
            <a:ext cx="2200029" cy="2200029"/>
          </a:xfrm>
          <a:prstGeom prst="rect">
            <a:avLst/>
          </a:prstGeom>
          <a:noFill/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  <a:extLst/>
        </p:spPr>
      </p:pic>
    </p:spTree>
    <p:extLst>
      <p:ext uri="{BB962C8B-B14F-4D97-AF65-F5344CB8AC3E}">
        <p14:creationId xmlns:p14="http://schemas.microsoft.com/office/powerpoint/2010/main" val="2680958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Types of computers: </a:t>
            </a:r>
            <a:r>
              <a:rPr dirty="0" smtClean="0"/>
              <a:t>Workstations</a:t>
            </a:r>
            <a:endParaRPr dirty="0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-228601" y="1917700"/>
            <a:ext cx="11303001" cy="4308475"/>
          </a:xfrm>
        </p:spPr>
        <p:txBody>
          <a:bodyPr/>
          <a:lstStyle/>
          <a:p>
            <a:pPr lvl="1" algn="just">
              <a:lnSpc>
                <a:spcPct val="150000"/>
              </a:lnSpc>
              <a:spcBef>
                <a:spcPts val="400"/>
              </a:spcBef>
            </a:pPr>
            <a:r>
              <a:rPr altLang="en-US" sz="2800" dirty="0"/>
              <a:t>Introduced in early </a:t>
            </a:r>
            <a:r>
              <a:rPr altLang="en-US" sz="2800" dirty="0" smtClean="0"/>
              <a:t>1980s</a:t>
            </a:r>
            <a:r>
              <a:rPr lang="en-US" altLang="en-US" sz="2800" dirty="0" smtClean="0"/>
              <a:t>.</a:t>
            </a:r>
            <a:endParaRPr altLang="en-US" sz="2800" dirty="0"/>
          </a:p>
          <a:p>
            <a:pPr lvl="1" algn="just">
              <a:lnSpc>
                <a:spcPct val="150000"/>
              </a:lnSpc>
            </a:pPr>
            <a:r>
              <a:rPr altLang="en-US" sz="2800" dirty="0"/>
              <a:t>Expensive, powerful personal </a:t>
            </a:r>
            <a:r>
              <a:rPr altLang="en-US" sz="2800" dirty="0" smtClean="0"/>
              <a:t>computers</a:t>
            </a:r>
            <a:r>
              <a:rPr lang="en-US" altLang="en-US" sz="2800" dirty="0" smtClean="0"/>
              <a:t>.</a:t>
            </a:r>
            <a:endParaRPr altLang="en-US" sz="2800" dirty="0"/>
          </a:p>
          <a:p>
            <a:pPr lvl="1" algn="just">
              <a:lnSpc>
                <a:spcPct val="150000"/>
              </a:lnSpc>
            </a:pPr>
            <a:r>
              <a:rPr altLang="en-US" sz="2800" dirty="0"/>
              <a:t>Required for scientific, mathematical, engineering, computer-aided design (CAD), computer-aided manufacturing (CAM</a:t>
            </a:r>
            <a:r>
              <a:rPr altLang="en-US" sz="2800" dirty="0" smtClean="0"/>
              <a:t>)</a:t>
            </a:r>
            <a:r>
              <a:rPr lang="en-US" altLang="en-US" sz="2800" dirty="0" smtClean="0"/>
              <a:t>.</a:t>
            </a:r>
            <a:endParaRPr altLang="en-US" sz="2800" dirty="0"/>
          </a:p>
          <a:p>
            <a:pPr lvl="1" algn="just">
              <a:lnSpc>
                <a:spcPct val="150000"/>
              </a:lnSpc>
            </a:pPr>
            <a:r>
              <a:rPr altLang="en-US" sz="2800" dirty="0"/>
              <a:t>Used for designing cars, drugs, movie special </a:t>
            </a:r>
            <a:r>
              <a:rPr altLang="en-US" sz="2800" dirty="0" smtClean="0"/>
              <a:t>effects</a:t>
            </a:r>
            <a:r>
              <a:rPr lang="en-US" altLang="en-US" dirty="0"/>
              <a:t>.</a:t>
            </a:r>
            <a:endParaRPr altLang="en-US" sz="2800" dirty="0"/>
          </a:p>
        </p:txBody>
      </p:sp>
      <p:pic>
        <p:nvPicPr>
          <p:cNvPr id="5122" name="Picture 2" descr="Dell Workstation Computer, Maitri Technologies | ID: 1412628799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5347" y="1690688"/>
            <a:ext cx="238125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6572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dirty="0" smtClean="0"/>
              <a:t>Microcomputers</a:t>
            </a:r>
            <a:endParaRPr dirty="0"/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249382" y="1817689"/>
            <a:ext cx="11804073" cy="4308475"/>
          </a:xfrm>
        </p:spPr>
        <p:txBody>
          <a:bodyPr>
            <a:normAutofit/>
          </a:bodyPr>
          <a:lstStyle/>
          <a:p>
            <a:pPr lvl="1" algn="just" eaLnBrk="1" hangingPunct="1">
              <a:lnSpc>
                <a:spcPct val="150000"/>
              </a:lnSpc>
            </a:pPr>
            <a:r>
              <a:rPr altLang="en-US" sz="2800" dirty="0"/>
              <a:t>Personal computers that cost $500 to $</a:t>
            </a:r>
            <a:r>
              <a:rPr altLang="en-US" sz="2800" dirty="0" smtClean="0"/>
              <a:t>5,000</a:t>
            </a:r>
            <a:r>
              <a:rPr lang="en-US" altLang="en-US" sz="2800" dirty="0" smtClean="0"/>
              <a:t>.</a:t>
            </a:r>
            <a:endParaRPr altLang="en-US" sz="2800" dirty="0"/>
          </a:p>
          <a:p>
            <a:pPr lvl="1" algn="just" eaLnBrk="1" hangingPunct="1">
              <a:lnSpc>
                <a:spcPct val="150000"/>
              </a:lnSpc>
            </a:pPr>
            <a:r>
              <a:rPr altLang="en-US" sz="2800" dirty="0"/>
              <a:t>Used either stand-alone or in a </a:t>
            </a:r>
            <a:r>
              <a:rPr altLang="en-US" sz="2800" dirty="0" smtClean="0"/>
              <a:t>network</a:t>
            </a:r>
            <a:r>
              <a:rPr lang="en-US" altLang="en-US" sz="2800" dirty="0" smtClean="0"/>
              <a:t>.</a:t>
            </a:r>
            <a:endParaRPr altLang="en-US" sz="2800" dirty="0"/>
          </a:p>
          <a:p>
            <a:pPr lvl="1" algn="just" eaLnBrk="1" hangingPunct="1">
              <a:lnSpc>
                <a:spcPct val="150000"/>
              </a:lnSpc>
            </a:pPr>
            <a:r>
              <a:rPr altLang="en-US" sz="2800" dirty="0"/>
              <a:t>Types include: desktop, tower, notebooks (laptops), netbooks, tablets, mobile internet devices (MIDs), personal digital assistants (PDAs), </a:t>
            </a:r>
            <a:r>
              <a:rPr altLang="en-US" sz="2800" dirty="0" smtClean="0"/>
              <a:t>e-readers</a:t>
            </a:r>
            <a:r>
              <a:rPr lang="en-US" altLang="en-US" sz="2800" dirty="0" smtClean="0"/>
              <a:t>.</a:t>
            </a:r>
            <a:endParaRPr altLang="en-US" sz="2800" dirty="0"/>
          </a:p>
        </p:txBody>
      </p:sp>
      <p:pic>
        <p:nvPicPr>
          <p:cNvPr id="8197" name="Picture 6" descr="C:\Users\user\AppData\Local\Microsoft\Windows\Temporary Internet Files\Content.IE5\NJ54PAKZ\MC90043264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7800" y="1441306"/>
            <a:ext cx="2008476" cy="20084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5832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Types of computers: </a:t>
            </a:r>
            <a:r>
              <a:rPr dirty="0" smtClean="0"/>
              <a:t>Microcontrollers</a:t>
            </a:r>
            <a:endParaRPr dirty="0"/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4525" lvl="1" indent="-257175" algn="just" defTabSz="1031875">
              <a:lnSpc>
                <a:spcPct val="150000"/>
              </a:lnSpc>
            </a:pPr>
            <a:r>
              <a:rPr altLang="en-US" sz="2800" dirty="0"/>
              <a:t>Also called </a:t>
            </a:r>
            <a:r>
              <a:rPr altLang="en-US" sz="2800" i="1" dirty="0"/>
              <a:t>embedded </a:t>
            </a:r>
            <a:r>
              <a:rPr altLang="en-US" sz="2800" i="1" dirty="0" smtClean="0"/>
              <a:t>computers</a:t>
            </a:r>
            <a:r>
              <a:rPr lang="en-US" altLang="en-US" sz="2800" i="1" dirty="0" smtClean="0"/>
              <a:t>.</a:t>
            </a:r>
            <a:endParaRPr altLang="en-US" sz="2800" i="1" dirty="0"/>
          </a:p>
          <a:p>
            <a:pPr marL="644525" lvl="1" indent="-257175" algn="just" defTabSz="1031875">
              <a:lnSpc>
                <a:spcPct val="150000"/>
              </a:lnSpc>
            </a:pPr>
            <a:r>
              <a:rPr altLang="en-US" sz="2800" dirty="0"/>
              <a:t>Tiny, specialized microprocessors inside appliances &amp; </a:t>
            </a:r>
            <a:r>
              <a:rPr altLang="en-US" sz="2800" dirty="0" smtClean="0"/>
              <a:t>automobiles</a:t>
            </a:r>
            <a:r>
              <a:rPr lang="en-US" altLang="en-US" sz="2800" dirty="0" smtClean="0"/>
              <a:t>.</a:t>
            </a:r>
            <a:endParaRPr altLang="en-US" sz="2800" dirty="0"/>
          </a:p>
          <a:p>
            <a:pPr marL="644525" lvl="1" indent="-257175" algn="just" defTabSz="1031875">
              <a:lnSpc>
                <a:spcPct val="150000"/>
              </a:lnSpc>
            </a:pPr>
            <a:r>
              <a:rPr altLang="en-US" sz="2800" dirty="0"/>
              <a:t>They are in microwaves, programmable ovens, blood-pressure monitors, air bag sensors, vibration sensors, MP3 players, digital cameras, keyboards, car systems, etc.</a:t>
            </a:r>
          </a:p>
        </p:txBody>
      </p:sp>
      <p:pic>
        <p:nvPicPr>
          <p:cNvPr id="2050" name="Picture 2" descr="C:\Users\user\AppData\Local\Microsoft\Windows\Temporary Internet Files\Content.IE5\XGDJ0PHB\MP900400972[1].jp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494582" y="4669155"/>
            <a:ext cx="1316421" cy="164592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</p:spTree>
    <p:extLst>
      <p:ext uri="{BB962C8B-B14F-4D97-AF65-F5344CB8AC3E}">
        <p14:creationId xmlns:p14="http://schemas.microsoft.com/office/powerpoint/2010/main" val="3267847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Types of computers: </a:t>
            </a:r>
            <a:r>
              <a:rPr dirty="0" smtClean="0"/>
              <a:t>Servers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3964" y="1817689"/>
            <a:ext cx="11806742" cy="4308475"/>
          </a:xfrm>
        </p:spPr>
        <p:txBody>
          <a:bodyPr>
            <a:normAutofit fontScale="85000" lnSpcReduction="10000"/>
          </a:bodyPr>
          <a:lstStyle/>
          <a:p>
            <a:pPr marL="274320" indent="-274320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The word </a:t>
            </a:r>
            <a:r>
              <a:rPr b="1" i="1" dirty="0"/>
              <a:t>server</a:t>
            </a:r>
            <a:r>
              <a:rPr dirty="0"/>
              <a:t> describes the way a computer—whether mainframe, workstation, or PC—is used. </a:t>
            </a:r>
          </a:p>
          <a:p>
            <a:pPr marL="274320" indent="-274320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A central computer connected (wired or wirelessly) to other computers on a client/server </a:t>
            </a:r>
            <a:r>
              <a:rPr dirty="0" smtClean="0"/>
              <a:t>network</a:t>
            </a:r>
            <a:r>
              <a:rPr lang="en-US" dirty="0" smtClean="0"/>
              <a:t>.</a:t>
            </a:r>
            <a:endParaRPr dirty="0"/>
          </a:p>
          <a:p>
            <a:pPr marL="274320" indent="-274320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Purpose: Hold data and programs for clients to access and to supply services for </a:t>
            </a:r>
            <a:r>
              <a:rPr dirty="0" smtClean="0"/>
              <a:t>clients</a:t>
            </a:r>
            <a:r>
              <a:rPr lang="en-US" dirty="0"/>
              <a:t>.</a:t>
            </a:r>
            <a:endParaRPr dirty="0"/>
          </a:p>
          <a:p>
            <a:pPr lvl="1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800" dirty="0"/>
              <a:t>Clients are other computers, such as PCs or workstations, on which users run applications</a:t>
            </a:r>
          </a:p>
          <a:p>
            <a:pPr marL="274320" indent="-274320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endParaRPr dirty="0"/>
          </a:p>
        </p:txBody>
      </p:sp>
      <p:pic>
        <p:nvPicPr>
          <p:cNvPr id="5" name="Picture 10" descr="C:\Users\user\AppData\Local\Microsoft\Windows\Temporary Internet Files\Content.IE5\C79X6YT8\MC900199340[1].wmf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128642" y="5349875"/>
            <a:ext cx="1293813" cy="1189037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/>
        </p:spPr>
      </p:pic>
    </p:spTree>
    <p:extLst>
      <p:ext uri="{BB962C8B-B14F-4D97-AF65-F5344CB8AC3E}">
        <p14:creationId xmlns:p14="http://schemas.microsoft.com/office/powerpoint/2010/main" val="2418543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Computer Networks and the Internet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>
              <a:lnSpc>
                <a:spcPct val="160000"/>
              </a:lnSpc>
              <a:spcAft>
                <a:spcPct val="20000"/>
              </a:spcAft>
            </a:pPr>
            <a:r>
              <a:rPr lang="en-US" altLang="en-US" dirty="0"/>
              <a:t>Computer network: A collection of hardware and other devices that are connected together.</a:t>
            </a:r>
          </a:p>
          <a:p>
            <a:pPr lvl="1" algn="just">
              <a:lnSpc>
                <a:spcPct val="160000"/>
              </a:lnSpc>
              <a:spcAft>
                <a:spcPct val="20000"/>
              </a:spcAft>
            </a:pPr>
            <a:r>
              <a:rPr lang="en-US" altLang="en-US" sz="2200" dirty="0"/>
              <a:t>Users can share hardware, software, and </a:t>
            </a:r>
            <a:r>
              <a:rPr lang="en-US" altLang="en-US" sz="2200" dirty="0" smtClean="0"/>
              <a:t>data.</a:t>
            </a:r>
            <a:endParaRPr lang="en-US" altLang="en-US" sz="2200" dirty="0"/>
          </a:p>
          <a:p>
            <a:pPr lvl="1" algn="just">
              <a:lnSpc>
                <a:spcPct val="160000"/>
              </a:lnSpc>
              <a:spcAft>
                <a:spcPct val="20000"/>
              </a:spcAft>
            </a:pPr>
            <a:r>
              <a:rPr lang="en-US" altLang="en-US" sz="2200" dirty="0"/>
              <a:t>Users  can communicate with each </a:t>
            </a:r>
            <a:r>
              <a:rPr lang="en-US" altLang="en-US" sz="2200" dirty="0" smtClean="0"/>
              <a:t>other.</a:t>
            </a:r>
            <a:endParaRPr lang="en-US" altLang="en-US" sz="2200" dirty="0"/>
          </a:p>
          <a:p>
            <a:pPr algn="just">
              <a:lnSpc>
                <a:spcPct val="160000"/>
              </a:lnSpc>
              <a:spcAft>
                <a:spcPct val="20000"/>
              </a:spcAft>
            </a:pPr>
            <a:r>
              <a:rPr lang="en-US" altLang="en-US" dirty="0"/>
              <a:t>Network servers: Manage resources on a </a:t>
            </a:r>
            <a:r>
              <a:rPr lang="en-US" altLang="en-US" dirty="0" smtClean="0"/>
              <a:t>network.</a:t>
            </a:r>
            <a:endParaRPr lang="en-US" altLang="en-US" dirty="0"/>
          </a:p>
          <a:p>
            <a:pPr algn="just">
              <a:lnSpc>
                <a:spcPct val="160000"/>
              </a:lnSpc>
              <a:spcAft>
                <a:spcPct val="20000"/>
              </a:spcAft>
            </a:pPr>
            <a:r>
              <a:rPr lang="en-US" altLang="en-US" dirty="0"/>
              <a:t>Clients: Access resources through the network </a:t>
            </a:r>
            <a:r>
              <a:rPr lang="en-US" altLang="en-US" dirty="0" smtClean="0"/>
              <a:t>server.</a:t>
            </a:r>
            <a:endParaRPr lang="en-US" altLang="en-US" dirty="0"/>
          </a:p>
          <a:p>
            <a:pPr algn="just">
              <a:lnSpc>
                <a:spcPct val="16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9460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Computer Networks and the Internet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spcAft>
                <a:spcPct val="20000"/>
              </a:spcAft>
              <a:buNone/>
            </a:pPr>
            <a:r>
              <a:rPr lang="en-US" altLang="en-US" sz="3200" dirty="0" smtClean="0"/>
              <a:t>Computer </a:t>
            </a:r>
            <a:r>
              <a:rPr lang="en-US" altLang="en-US" sz="3200" dirty="0"/>
              <a:t>networks exist in many sizes and types</a:t>
            </a:r>
          </a:p>
          <a:p>
            <a:pPr lvl="1" algn="just"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Home </a:t>
            </a:r>
            <a:r>
              <a:rPr lang="en-US" altLang="en-US" dirty="0" smtClean="0"/>
              <a:t>networks.</a:t>
            </a:r>
            <a:endParaRPr lang="en-US" altLang="en-US" dirty="0"/>
          </a:p>
          <a:p>
            <a:pPr lvl="1" algn="just"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School and small business </a:t>
            </a:r>
            <a:r>
              <a:rPr lang="en-US" altLang="en-US" dirty="0" smtClean="0"/>
              <a:t>networks.</a:t>
            </a:r>
            <a:endParaRPr lang="en-US" altLang="en-US" dirty="0"/>
          </a:p>
          <a:p>
            <a:pPr lvl="1" algn="just"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Large </a:t>
            </a:r>
            <a:r>
              <a:rPr lang="en-US" altLang="en-US" dirty="0" smtClean="0"/>
              <a:t>corporate.</a:t>
            </a:r>
            <a:endParaRPr lang="en-US" altLang="en-US" dirty="0"/>
          </a:p>
          <a:p>
            <a:pPr lvl="1" algn="just"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Public wireless </a:t>
            </a:r>
            <a:r>
              <a:rPr lang="en-US" altLang="en-US" dirty="0" smtClean="0"/>
              <a:t>networks.</a:t>
            </a:r>
            <a:endParaRPr lang="en-US" altLang="en-US" dirty="0"/>
          </a:p>
          <a:p>
            <a:pPr lvl="1" algn="just"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The </a:t>
            </a:r>
            <a:r>
              <a:rPr lang="en-US" altLang="en-US" dirty="0" smtClean="0"/>
              <a:t>Internet.</a:t>
            </a:r>
            <a:endParaRPr lang="en-US" altLang="en-US" dirty="0"/>
          </a:p>
          <a:p>
            <a:pPr algn="just">
              <a:lnSpc>
                <a:spcPct val="150000"/>
              </a:lnSpc>
            </a:pP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210125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Computer Networks and the Internet</a:t>
            </a:r>
            <a:endParaRPr lang="en-US" dirty="0"/>
          </a:p>
        </p:txBody>
      </p:sp>
      <p:pic>
        <p:nvPicPr>
          <p:cNvPr id="7" name="a (25)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697288"/>
            <a:ext cx="609600" cy="609600"/>
          </a:xfrm>
        </p:spPr>
      </p:pic>
      <p:grpSp>
        <p:nvGrpSpPr>
          <p:cNvPr id="6" name="Group 5"/>
          <p:cNvGrpSpPr/>
          <p:nvPr/>
        </p:nvGrpSpPr>
        <p:grpSpPr>
          <a:xfrm>
            <a:off x="3343853" y="1959552"/>
            <a:ext cx="4947208" cy="4086657"/>
            <a:chOff x="3343853" y="1959552"/>
            <a:chExt cx="4947208" cy="4086657"/>
          </a:xfrm>
        </p:grpSpPr>
        <p:pic>
          <p:nvPicPr>
            <p:cNvPr id="4" name="Picture 4" descr="Fig1_20.jpg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28" t="1666" b="3334"/>
            <a:stretch>
              <a:fillRect/>
            </a:stretch>
          </p:blipFill>
          <p:spPr bwMode="auto">
            <a:xfrm>
              <a:off x="3343853" y="1959552"/>
              <a:ext cx="4947208" cy="4086657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3352800" y="5541818"/>
              <a:ext cx="1080655" cy="48490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537001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635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What Are the Internet and the </a:t>
            </a:r>
            <a:br>
              <a:rPr lang="en-US" altLang="en-US" dirty="0"/>
            </a:br>
            <a:r>
              <a:rPr lang="en-US" altLang="en-US" dirty="0"/>
              <a:t>World Wide Web?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8800"/>
            <a:ext cx="10515600" cy="4659086"/>
          </a:xfrm>
        </p:spPr>
        <p:txBody>
          <a:bodyPr>
            <a:normAutofit fontScale="77500" lnSpcReduction="20000"/>
          </a:bodyPr>
          <a:lstStyle/>
          <a:p>
            <a:pPr algn="just">
              <a:lnSpc>
                <a:spcPct val="170000"/>
              </a:lnSpc>
              <a:spcBef>
                <a:spcPct val="15000"/>
              </a:spcBef>
              <a:spcAft>
                <a:spcPct val="15000"/>
              </a:spcAft>
            </a:pPr>
            <a:r>
              <a:rPr lang="en-US" altLang="en-US" dirty="0"/>
              <a:t>Internet: The largest and most well-known computer network in the </a:t>
            </a:r>
            <a:r>
              <a:rPr lang="en-US" altLang="en-US" dirty="0" smtClean="0"/>
              <a:t>world.</a:t>
            </a:r>
            <a:endParaRPr lang="en-US" altLang="en-US" dirty="0"/>
          </a:p>
          <a:p>
            <a:pPr algn="just">
              <a:lnSpc>
                <a:spcPct val="170000"/>
              </a:lnSpc>
              <a:spcBef>
                <a:spcPct val="15000"/>
              </a:spcBef>
              <a:spcAft>
                <a:spcPct val="15000"/>
              </a:spcAft>
            </a:pPr>
            <a:r>
              <a:rPr lang="en-US" altLang="en-US" dirty="0"/>
              <a:t>Individuals connect to the Internet using an Internet service provider (ISP</a:t>
            </a:r>
            <a:r>
              <a:rPr lang="en-US" altLang="en-US" dirty="0" smtClean="0"/>
              <a:t>).</a:t>
            </a:r>
            <a:endParaRPr lang="en-US" altLang="en-US" dirty="0"/>
          </a:p>
          <a:p>
            <a:pPr algn="just">
              <a:lnSpc>
                <a:spcPct val="170000"/>
              </a:lnSpc>
              <a:spcBef>
                <a:spcPct val="15000"/>
              </a:spcBef>
              <a:spcAft>
                <a:spcPct val="15000"/>
              </a:spcAft>
            </a:pPr>
            <a:r>
              <a:rPr lang="en-US" altLang="en-US" dirty="0"/>
              <a:t>World Wide Web: One resource (a vast collection of Web pages) available through the </a:t>
            </a:r>
            <a:r>
              <a:rPr lang="en-US" altLang="en-US" dirty="0" smtClean="0"/>
              <a:t>Internet.</a:t>
            </a:r>
            <a:endParaRPr lang="en-US" altLang="en-US" dirty="0"/>
          </a:p>
          <a:p>
            <a:pPr lvl="1" algn="just">
              <a:lnSpc>
                <a:spcPct val="170000"/>
              </a:lnSpc>
              <a:spcBef>
                <a:spcPct val="15000"/>
              </a:spcBef>
              <a:spcAft>
                <a:spcPct val="15000"/>
              </a:spcAft>
            </a:pPr>
            <a:r>
              <a:rPr lang="en-US" altLang="en-US" dirty="0"/>
              <a:t>Web sites contain Web pages stored on Web </a:t>
            </a:r>
            <a:r>
              <a:rPr lang="en-US" altLang="en-US" dirty="0" smtClean="0"/>
              <a:t>servers.</a:t>
            </a:r>
            <a:endParaRPr lang="en-US" altLang="en-US" dirty="0"/>
          </a:p>
          <a:p>
            <a:pPr lvl="1" algn="just">
              <a:lnSpc>
                <a:spcPct val="170000"/>
              </a:lnSpc>
              <a:spcBef>
                <a:spcPct val="15000"/>
              </a:spcBef>
              <a:spcAft>
                <a:spcPct val="15000"/>
              </a:spcAft>
            </a:pPr>
            <a:r>
              <a:rPr lang="en-US" altLang="en-US" dirty="0"/>
              <a:t>Web pages viewed using a Web browser (Internet Explorer, Chrome, Safari, Firefox, Opera, etc</a:t>
            </a:r>
            <a:r>
              <a:rPr lang="en-US" altLang="en-US" dirty="0" smtClean="0"/>
              <a:t>.)</a:t>
            </a:r>
            <a:endParaRPr lang="en-US" altLang="en-US" dirty="0"/>
          </a:p>
          <a:p>
            <a:pPr algn="just">
              <a:lnSpc>
                <a:spcPct val="170000"/>
              </a:lnSpc>
              <a:spcBef>
                <a:spcPct val="15000"/>
              </a:spcBef>
              <a:spcAft>
                <a:spcPct val="15000"/>
              </a:spcAft>
            </a:pPr>
            <a:r>
              <a:rPr lang="en-US" altLang="en-US" dirty="0"/>
              <a:t>A wide variety of information is available through the </a:t>
            </a:r>
            <a:r>
              <a:rPr lang="en-US" altLang="en-US" dirty="0" smtClean="0"/>
              <a:t>Web.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31464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Why It’s </a:t>
            </a:r>
            <a:r>
              <a:rPr lang="en-US" altLang="en-US" dirty="0" smtClean="0"/>
              <a:t>Important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4855" y="1828800"/>
            <a:ext cx="10972799" cy="4348163"/>
          </a:xfrm>
        </p:spPr>
        <p:txBody>
          <a:bodyPr>
            <a:noAutofit/>
          </a:bodyPr>
          <a:lstStyle/>
          <a:p>
            <a:pPr marL="0" indent="0" algn="just">
              <a:lnSpc>
                <a:spcPct val="170000"/>
              </a:lnSpc>
              <a:buNone/>
            </a:pPr>
            <a:r>
              <a:rPr lang="en-US" altLang="en-US" sz="2400" dirty="0"/>
              <a:t>Knowing how technology has influenced business sheds light on new and future industries. 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US" altLang="en-US" sz="2400" dirty="0" smtClean="0"/>
              <a:t>Technology’s </a:t>
            </a:r>
            <a:r>
              <a:rPr lang="en-US" altLang="en-US" sz="2400" dirty="0"/>
              <a:t>Influence </a:t>
            </a:r>
            <a:r>
              <a:rPr lang="en-US" altLang="en-US" sz="2400" dirty="0" smtClean="0"/>
              <a:t>on Business:</a:t>
            </a:r>
          </a:p>
          <a:p>
            <a:pPr algn="just">
              <a:lnSpc>
                <a:spcPct val="170000"/>
              </a:lnSpc>
            </a:pPr>
            <a:r>
              <a:rPr lang="en-US" altLang="en-US" sz="2400" dirty="0" smtClean="0"/>
              <a:t>Technology </a:t>
            </a:r>
            <a:r>
              <a:rPr lang="en-US" altLang="en-US" sz="2400" dirty="0"/>
              <a:t>refers to the tools and machines people have invented to make life easier.  </a:t>
            </a:r>
            <a:endParaRPr lang="en-US" altLang="en-US" sz="2400" dirty="0" smtClean="0"/>
          </a:p>
          <a:p>
            <a:pPr algn="just">
              <a:lnSpc>
                <a:spcPct val="170000"/>
              </a:lnSpc>
            </a:pPr>
            <a:r>
              <a:rPr lang="en-US" altLang="en-US" sz="2400" dirty="0" smtClean="0"/>
              <a:t>Perhaps </a:t>
            </a:r>
            <a:r>
              <a:rPr lang="en-US" altLang="en-US" sz="2400" dirty="0"/>
              <a:t>the most common technology staple used in businesses today is the computer.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582388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Accessing a Network or the Internet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8800"/>
            <a:ext cx="11034486" cy="434816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spcBef>
                <a:spcPct val="5000"/>
              </a:spcBef>
              <a:spcAft>
                <a:spcPct val="5000"/>
              </a:spcAft>
            </a:pPr>
            <a:r>
              <a:rPr lang="en-US" altLang="en-US" sz="3200" dirty="0"/>
              <a:t>Need a modem or network </a:t>
            </a:r>
            <a:r>
              <a:rPr lang="en-US" altLang="en-US" sz="3200" dirty="0" smtClean="0"/>
              <a:t>adapter.</a:t>
            </a:r>
            <a:endParaRPr lang="en-US" altLang="en-US" sz="3200" dirty="0"/>
          </a:p>
          <a:p>
            <a:pPr algn="just">
              <a:lnSpc>
                <a:spcPct val="150000"/>
              </a:lnSpc>
              <a:spcBef>
                <a:spcPct val="5000"/>
              </a:spcBef>
              <a:spcAft>
                <a:spcPct val="5000"/>
              </a:spcAft>
            </a:pPr>
            <a:r>
              <a:rPr lang="en-US" altLang="en-US" sz="3200" dirty="0"/>
              <a:t>Some networks require a username and </a:t>
            </a:r>
            <a:r>
              <a:rPr lang="en-US" altLang="en-US" sz="3200" dirty="0" smtClean="0"/>
              <a:t>password.</a:t>
            </a:r>
            <a:endParaRPr lang="en-US" altLang="en-US" sz="3200" dirty="0"/>
          </a:p>
          <a:p>
            <a:pPr algn="just">
              <a:lnSpc>
                <a:spcPct val="150000"/>
              </a:lnSpc>
              <a:spcBef>
                <a:spcPct val="5000"/>
              </a:spcBef>
              <a:spcAft>
                <a:spcPct val="5000"/>
              </a:spcAft>
            </a:pPr>
            <a:r>
              <a:rPr lang="en-US" altLang="en-US" sz="3200" dirty="0"/>
              <a:t>Internet connections can be:</a:t>
            </a:r>
          </a:p>
          <a:p>
            <a:pPr lvl="1" algn="just">
              <a:lnSpc>
                <a:spcPct val="150000"/>
              </a:lnSpc>
              <a:spcBef>
                <a:spcPct val="5000"/>
              </a:spcBef>
              <a:spcAft>
                <a:spcPct val="5000"/>
              </a:spcAft>
            </a:pPr>
            <a:r>
              <a:rPr lang="en-US" altLang="en-US" dirty="0"/>
              <a:t>Direct (always-on) </a:t>
            </a:r>
            <a:r>
              <a:rPr lang="en-US" altLang="en-US" dirty="0" smtClean="0"/>
              <a:t>connections.</a:t>
            </a:r>
            <a:endParaRPr lang="en-US" altLang="en-US" dirty="0"/>
          </a:p>
          <a:p>
            <a:pPr lvl="1" algn="just">
              <a:lnSpc>
                <a:spcPct val="150000"/>
              </a:lnSpc>
              <a:spcBef>
                <a:spcPct val="5000"/>
              </a:spcBef>
              <a:spcAft>
                <a:spcPct val="5000"/>
              </a:spcAft>
            </a:pPr>
            <a:r>
              <a:rPr lang="en-US" altLang="en-US" dirty="0"/>
              <a:t>Dial-up </a:t>
            </a:r>
            <a:r>
              <a:rPr lang="en-US" altLang="en-US" dirty="0" smtClean="0"/>
              <a:t>connections.</a:t>
            </a:r>
            <a:endParaRPr lang="en-US" altLang="en-US" dirty="0"/>
          </a:p>
          <a:p>
            <a:pPr algn="just">
              <a:lnSpc>
                <a:spcPct val="150000"/>
              </a:lnSpc>
            </a:pP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50986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Accessing a Network or the Internet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8800"/>
            <a:ext cx="11034486" cy="434816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spcBef>
                <a:spcPct val="5000"/>
              </a:spcBef>
              <a:spcAft>
                <a:spcPct val="5000"/>
              </a:spcAft>
            </a:pPr>
            <a:r>
              <a:rPr lang="en-US" altLang="en-US" dirty="0" smtClean="0"/>
              <a:t>Internet </a:t>
            </a:r>
            <a:r>
              <a:rPr lang="en-US" altLang="en-US" dirty="0"/>
              <a:t>addresses</a:t>
            </a:r>
            <a:r>
              <a:rPr lang="en-US" altLang="en-US" i="1" dirty="0"/>
              <a:t> </a:t>
            </a:r>
            <a:r>
              <a:rPr lang="en-US" altLang="en-US" dirty="0"/>
              <a:t>are used to access resources on the Internet</a:t>
            </a:r>
          </a:p>
          <a:p>
            <a:pPr lvl="1" algn="just">
              <a:lnSpc>
                <a:spcPct val="150000"/>
              </a:lnSpc>
              <a:spcAft>
                <a:spcPct val="20000"/>
              </a:spcAft>
            </a:pPr>
            <a:r>
              <a:rPr lang="en-US" altLang="en-US" sz="2200" dirty="0"/>
              <a:t>IP address: Numeric address that identifies computers </a:t>
            </a:r>
            <a:r>
              <a:rPr lang="en-US" altLang="en-US" sz="2000" dirty="0"/>
              <a:t>(207.46.197.32</a:t>
            </a:r>
            <a:r>
              <a:rPr lang="en-US" altLang="en-US" sz="2000" dirty="0" smtClean="0"/>
              <a:t>).</a:t>
            </a:r>
            <a:endParaRPr lang="en-US" altLang="en-US" sz="2000" dirty="0"/>
          </a:p>
          <a:p>
            <a:pPr lvl="1" algn="just">
              <a:lnSpc>
                <a:spcPct val="150000"/>
              </a:lnSpc>
              <a:spcAft>
                <a:spcPct val="20000"/>
              </a:spcAft>
            </a:pPr>
            <a:r>
              <a:rPr lang="en-US" altLang="en-US" sz="2200" dirty="0"/>
              <a:t>Domain name: Text-based address that identifies computers </a:t>
            </a:r>
            <a:r>
              <a:rPr lang="en-US" altLang="en-US" sz="2000" dirty="0"/>
              <a:t>(microsoft.com</a:t>
            </a:r>
            <a:r>
              <a:rPr lang="en-US" altLang="en-US" sz="2000" dirty="0" smtClean="0"/>
              <a:t>).</a:t>
            </a:r>
            <a:endParaRPr lang="en-US" altLang="en-US" sz="2000" dirty="0"/>
          </a:p>
          <a:p>
            <a:pPr lvl="1" algn="just">
              <a:lnSpc>
                <a:spcPct val="150000"/>
              </a:lnSpc>
              <a:spcAft>
                <a:spcPct val="20000"/>
              </a:spcAft>
            </a:pPr>
            <a:r>
              <a:rPr lang="en-US" altLang="en-US" sz="2200" dirty="0"/>
              <a:t>Uniform resource locator (URL): Identifies Web pages </a:t>
            </a:r>
            <a:r>
              <a:rPr lang="en-US" altLang="en-US" sz="2000" dirty="0"/>
              <a:t>(http://twitter.com/jobs/index.html</a:t>
            </a:r>
            <a:r>
              <a:rPr lang="en-US" altLang="en-US" sz="2000" dirty="0" smtClean="0"/>
              <a:t>).</a:t>
            </a:r>
            <a:endParaRPr lang="en-US" altLang="en-US" sz="2000" dirty="0"/>
          </a:p>
          <a:p>
            <a:pPr lvl="1" algn="just">
              <a:lnSpc>
                <a:spcPct val="150000"/>
              </a:lnSpc>
              <a:spcAft>
                <a:spcPct val="20000"/>
              </a:spcAft>
            </a:pPr>
            <a:r>
              <a:rPr lang="en-US" altLang="en-US" sz="2200" dirty="0"/>
              <a:t>E-mail address: Identifies people for e-mail exchange </a:t>
            </a:r>
            <a:r>
              <a:rPr lang="en-US" altLang="en-US" sz="2000" dirty="0"/>
              <a:t>(</a:t>
            </a:r>
            <a:r>
              <a:rPr lang="en-US" altLang="en-US" sz="2000" dirty="0" smtClean="0"/>
              <a:t>jsmith@cengage.com).</a:t>
            </a:r>
            <a:endParaRPr lang="en-US" altLang="en-US" sz="2000" dirty="0"/>
          </a:p>
        </p:txBody>
      </p:sp>
    </p:spTree>
    <p:extLst>
      <p:ext uri="{BB962C8B-B14F-4D97-AF65-F5344CB8AC3E}">
        <p14:creationId xmlns:p14="http://schemas.microsoft.com/office/powerpoint/2010/main" val="1786924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IP Addresses and Domain Names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8800"/>
            <a:ext cx="6767946" cy="43481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altLang="en-US" dirty="0"/>
              <a:t>IP addresses are numeric and unique</a:t>
            </a:r>
          </a:p>
          <a:p>
            <a:pPr>
              <a:lnSpc>
                <a:spcPct val="150000"/>
              </a:lnSpc>
            </a:pPr>
            <a:r>
              <a:rPr lang="en-US" altLang="en-US" dirty="0"/>
              <a:t>Domain names: Correspond to IP addresses</a:t>
            </a:r>
          </a:p>
          <a:p>
            <a:pPr lvl="1">
              <a:lnSpc>
                <a:spcPct val="150000"/>
              </a:lnSpc>
            </a:pPr>
            <a:r>
              <a:rPr lang="en-US" altLang="en-US" dirty="0"/>
              <a:t>Top-level domains (</a:t>
            </a:r>
            <a:r>
              <a:rPr lang="en-US" altLang="en-US" dirty="0" smtClean="0"/>
              <a:t>TLDs) identifies </a:t>
            </a:r>
            <a:r>
              <a:rPr lang="en-US" altLang="en-US" dirty="0"/>
              <a:t>type of organization </a:t>
            </a:r>
            <a:r>
              <a:rPr lang="en-US" altLang="en-US" dirty="0" smtClean="0"/>
              <a:t>or </a:t>
            </a:r>
            <a:r>
              <a:rPr lang="en-US" altLang="en-US" dirty="0"/>
              <a:t>its </a:t>
            </a:r>
            <a:r>
              <a:rPr lang="en-US" altLang="en-US" dirty="0" smtClean="0"/>
              <a:t>location</a:t>
            </a:r>
            <a:endParaRPr lang="en-US" altLang="en-US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236"/>
          <a:stretch/>
        </p:blipFill>
        <p:spPr bwMode="auto">
          <a:xfrm>
            <a:off x="7606146" y="1828800"/>
            <a:ext cx="3415144" cy="449604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2902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Uniform Resource Locators (URLs)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URL: Uniquely identifies a Web page</a:t>
            </a:r>
          </a:p>
          <a:p>
            <a:pPr lvl="1"/>
            <a:r>
              <a:rPr lang="en-US" altLang="en-US" dirty="0"/>
              <a:t>Consists of:</a:t>
            </a:r>
          </a:p>
          <a:p>
            <a:pPr lvl="2"/>
            <a:r>
              <a:rPr lang="en-US" altLang="en-US" sz="2200" dirty="0"/>
              <a:t>Protocol or standard being </a:t>
            </a:r>
            <a:r>
              <a:rPr lang="en-US" altLang="en-US" sz="2200" dirty="0" smtClean="0"/>
              <a:t>used.</a:t>
            </a:r>
            <a:endParaRPr lang="en-US" altLang="en-US" sz="2200" dirty="0"/>
          </a:p>
          <a:p>
            <a:pPr lvl="2"/>
            <a:r>
              <a:rPr lang="en-US" altLang="en-US" sz="2200" dirty="0"/>
              <a:t>Identification of the Web </a:t>
            </a:r>
            <a:r>
              <a:rPr lang="en-US" altLang="en-US" sz="2200" dirty="0" smtClean="0"/>
              <a:t>server.</a:t>
            </a:r>
            <a:endParaRPr lang="en-US" altLang="en-US" sz="2200" dirty="0"/>
          </a:p>
          <a:p>
            <a:pPr lvl="2"/>
            <a:r>
              <a:rPr lang="en-US" altLang="en-US" sz="2200" dirty="0"/>
              <a:t>Names of folders in which the Web page file is </a:t>
            </a:r>
            <a:r>
              <a:rPr lang="en-US" altLang="en-US" sz="2200" dirty="0" smtClean="0"/>
              <a:t>stored.</a:t>
            </a:r>
            <a:endParaRPr lang="en-US" altLang="en-US" sz="2200" dirty="0"/>
          </a:p>
          <a:p>
            <a:pPr lvl="2"/>
            <a:r>
              <a:rPr lang="en-US" altLang="en-US" sz="2200" dirty="0"/>
              <a:t>Web page’s </a:t>
            </a:r>
            <a:r>
              <a:rPr lang="en-US" altLang="en-US" sz="2200" dirty="0" smtClean="0"/>
              <a:t>filename.</a:t>
            </a:r>
            <a:endParaRPr lang="en-US" altLang="en-US" sz="2200" dirty="0"/>
          </a:p>
          <a:p>
            <a:r>
              <a:rPr lang="en-US" altLang="en-US" dirty="0"/>
              <a:t>Protocols:</a:t>
            </a:r>
          </a:p>
          <a:p>
            <a:pPr lvl="1">
              <a:spcAft>
                <a:spcPct val="20000"/>
              </a:spcAft>
            </a:pPr>
            <a:r>
              <a:rPr lang="en-US" altLang="en-US" dirty="0"/>
              <a:t>Hypertext Transfer Protocol (http://) is typically used to display Web pages (https:// is used for secure Web pages</a:t>
            </a:r>
            <a:r>
              <a:rPr lang="en-US" altLang="en-US" dirty="0" smtClean="0"/>
              <a:t>).</a:t>
            </a:r>
            <a:endParaRPr lang="en-US" altLang="en-US" dirty="0"/>
          </a:p>
          <a:p>
            <a:pPr lvl="1">
              <a:spcAft>
                <a:spcPct val="20000"/>
              </a:spcAft>
            </a:pPr>
            <a:r>
              <a:rPr lang="en-US" altLang="en-US" dirty="0"/>
              <a:t>File Transfer Protocol (ftp://) is often used for file </a:t>
            </a:r>
            <a:r>
              <a:rPr lang="en-US" altLang="en-US" dirty="0" smtClean="0"/>
              <a:t>exchange.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321059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Uniform Resource Locators (URLs)</a:t>
            </a:r>
            <a:endParaRPr lang="en-US" dirty="0"/>
          </a:p>
        </p:txBody>
      </p:sp>
      <p:grpSp>
        <p:nvGrpSpPr>
          <p:cNvPr id="6" name="Group 5"/>
          <p:cNvGrpSpPr/>
          <p:nvPr/>
        </p:nvGrpSpPr>
        <p:grpSpPr>
          <a:xfrm>
            <a:off x="2798716" y="1828800"/>
            <a:ext cx="6497684" cy="4371239"/>
            <a:chOff x="2798716" y="1828800"/>
            <a:chExt cx="6497684" cy="4371239"/>
          </a:xfrm>
        </p:grpSpPr>
        <p:pic>
          <p:nvPicPr>
            <p:cNvPr id="4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716" y="1828800"/>
              <a:ext cx="6497684" cy="4371239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567055" y="5484214"/>
              <a:ext cx="2466109" cy="69274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32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E-Mail Addresses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8343" y="1828800"/>
            <a:ext cx="11843657" cy="4348163"/>
          </a:xfrm>
        </p:spPr>
        <p:txBody>
          <a:bodyPr/>
          <a:lstStyle/>
          <a:p>
            <a:pPr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E-mail addresses consist of:</a:t>
            </a:r>
          </a:p>
          <a:p>
            <a:pPr lvl="1"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Username: A person’s identifying name for a particular </a:t>
            </a:r>
            <a:r>
              <a:rPr lang="en-US" altLang="en-US" dirty="0" smtClean="0"/>
              <a:t>domain.</a:t>
            </a:r>
            <a:endParaRPr lang="en-US" altLang="en-US" dirty="0"/>
          </a:p>
          <a:p>
            <a:pPr lvl="1"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The @ </a:t>
            </a:r>
            <a:r>
              <a:rPr lang="en-US" altLang="en-US" dirty="0" smtClean="0"/>
              <a:t>symbol.</a:t>
            </a:r>
            <a:endParaRPr lang="en-US" altLang="en-US" dirty="0"/>
          </a:p>
          <a:p>
            <a:pPr lvl="1"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Domain name for the computer that will be handling the person’s e-mail (mail server</a:t>
            </a:r>
            <a:r>
              <a:rPr lang="en-US" altLang="en-US" dirty="0" smtClean="0"/>
              <a:t>).</a:t>
            </a:r>
            <a:endParaRPr lang="en-US" altLang="en-US" dirty="0"/>
          </a:p>
          <a:p>
            <a:pPr>
              <a:lnSpc>
                <a:spcPct val="15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6629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Surfing the Web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Web browser: Used to display Web </a:t>
            </a:r>
            <a:r>
              <a:rPr lang="en-US" altLang="en-US" dirty="0" smtClean="0"/>
              <a:t>pages.</a:t>
            </a:r>
            <a:endParaRPr lang="en-US" altLang="en-US" dirty="0"/>
          </a:p>
          <a:p>
            <a:pPr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Browser starting or home page: The first page displayed when the browser is </a:t>
            </a:r>
            <a:r>
              <a:rPr lang="en-US" altLang="en-US" dirty="0" smtClean="0"/>
              <a:t>opened.</a:t>
            </a:r>
            <a:endParaRPr lang="en-US" altLang="en-US" dirty="0"/>
          </a:p>
          <a:p>
            <a:pPr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To navigate to a Web page, you can:</a:t>
            </a:r>
          </a:p>
          <a:p>
            <a:pPr lvl="1"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Type a URL in the Address </a:t>
            </a:r>
            <a:r>
              <a:rPr lang="en-US" altLang="en-US" dirty="0" smtClean="0"/>
              <a:t>bar.</a:t>
            </a:r>
            <a:endParaRPr lang="en-US" altLang="en-US" dirty="0"/>
          </a:p>
          <a:p>
            <a:pPr lvl="1"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Click a hyperlink on a displayed Web </a:t>
            </a:r>
            <a:r>
              <a:rPr lang="en-US" altLang="en-US" dirty="0" smtClean="0"/>
              <a:t>page.</a:t>
            </a:r>
            <a:endParaRPr lang="en-US" altLang="en-US" dirty="0"/>
          </a:p>
          <a:p>
            <a:pPr lvl="1"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Select a Favorite/Bookmark or page from the History </a:t>
            </a:r>
            <a:r>
              <a:rPr lang="en-US" altLang="en-US" dirty="0" smtClean="0"/>
              <a:t>list.</a:t>
            </a:r>
            <a:endParaRPr lang="en-US" altLang="en-US" dirty="0"/>
          </a:p>
          <a:p>
            <a:pPr>
              <a:lnSpc>
                <a:spcPct val="15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2861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Surfing the Web</a:t>
            </a:r>
            <a:endParaRPr lang="en-US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835"/>
          <a:stretch/>
        </p:blipFill>
        <p:spPr bwMode="auto">
          <a:xfrm>
            <a:off x="1796508" y="1947575"/>
            <a:ext cx="8196083" cy="42293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1659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Searching the Web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8800"/>
            <a:ext cx="6130636" cy="43481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Search site: Web page that helps you find Web pages containing the information you are </a:t>
            </a:r>
            <a:r>
              <a:rPr lang="en-US" altLang="en-US" dirty="0" smtClean="0"/>
              <a:t>seeking.</a:t>
            </a:r>
            <a:endParaRPr lang="en-US" altLang="en-US" dirty="0"/>
          </a:p>
          <a:p>
            <a:pPr lvl="1"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Typically search using </a:t>
            </a:r>
            <a:r>
              <a:rPr lang="en-US" altLang="en-US" dirty="0" smtClean="0"/>
              <a:t>keywords.</a:t>
            </a:r>
            <a:endParaRPr lang="en-US" altLang="en-US" dirty="0"/>
          </a:p>
        </p:txBody>
      </p:sp>
      <p:pic>
        <p:nvPicPr>
          <p:cNvPr id="4" name="Picture 5" descr="Fig1_26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026"/>
          <a:stretch/>
        </p:blipFill>
        <p:spPr bwMode="auto">
          <a:xfrm>
            <a:off x="6917786" y="1965758"/>
            <a:ext cx="4958302" cy="323035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2779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Technology in the Past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70000"/>
              </a:lnSpc>
            </a:pPr>
            <a:r>
              <a:rPr lang="en-US" altLang="en-US" dirty="0"/>
              <a:t>Even the simplest invention, like the plow, had a huge impact on business. </a:t>
            </a:r>
            <a:endParaRPr lang="en-US" altLang="en-US" dirty="0" smtClean="0"/>
          </a:p>
          <a:p>
            <a:pPr>
              <a:lnSpc>
                <a:spcPct val="170000"/>
              </a:lnSpc>
            </a:pPr>
            <a:r>
              <a:rPr lang="en-US" altLang="en-US" dirty="0"/>
              <a:t>Before the plow was invented, people had to dig in the earth with their hands. </a:t>
            </a:r>
            <a:endParaRPr lang="en-US" altLang="en-US" dirty="0" smtClean="0"/>
          </a:p>
          <a:p>
            <a:pPr>
              <a:lnSpc>
                <a:spcPct val="170000"/>
              </a:lnSpc>
            </a:pPr>
            <a:r>
              <a:rPr lang="en-US" altLang="en-US" dirty="0"/>
              <a:t>Because of the plow, more corn could be planted which meant more corn could be produced. </a:t>
            </a:r>
            <a:endParaRPr lang="en-US" altLang="en-US" dirty="0" smtClean="0"/>
          </a:p>
          <a:p>
            <a:pPr>
              <a:lnSpc>
                <a:spcPct val="170000"/>
              </a:lnSpc>
            </a:pPr>
            <a:r>
              <a:rPr lang="en-US" altLang="en-US" dirty="0"/>
              <a:t>Increased corn production meant hiring more people to harvest the corn, selling more corn in the market, and building a corn-selling business. </a:t>
            </a:r>
          </a:p>
          <a:p>
            <a:pPr>
              <a:lnSpc>
                <a:spcPct val="17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7101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Modern Technology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8800"/>
            <a:ext cx="10515600" cy="4528457"/>
          </a:xfrm>
        </p:spPr>
        <p:txBody>
          <a:bodyPr>
            <a:normAutofit fontScale="775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US" altLang="en-US" dirty="0" smtClean="0"/>
              <a:t>In the past 50 years, electronics revolutionized business and society. </a:t>
            </a:r>
          </a:p>
          <a:p>
            <a:pPr algn="just">
              <a:lnSpc>
                <a:spcPct val="170000"/>
              </a:lnSpc>
            </a:pPr>
            <a:r>
              <a:rPr lang="en-US" altLang="en-US" dirty="0" smtClean="0">
                <a:cs typeface="Arial" panose="020B0604020202020204" pitchFamily="34" charset="0"/>
              </a:rPr>
              <a:t>There is a never-ending demand to make electronic goods smaller, faster, cheaper, and more powerful.</a:t>
            </a:r>
          </a:p>
          <a:p>
            <a:pPr algn="just">
              <a:lnSpc>
                <a:spcPct val="170000"/>
              </a:lnSpc>
            </a:pPr>
            <a:r>
              <a:rPr lang="en-US" altLang="en-US" dirty="0" smtClean="0"/>
              <a:t>Computers can store thousands of files electronically, saving time and office space. </a:t>
            </a:r>
          </a:p>
          <a:p>
            <a:pPr algn="just">
              <a:lnSpc>
                <a:spcPct val="170000"/>
              </a:lnSpc>
            </a:pPr>
            <a:r>
              <a:rPr lang="en-US" altLang="en-US" dirty="0" smtClean="0"/>
              <a:t>The computer created a boom in nearly all business industries. </a:t>
            </a:r>
          </a:p>
          <a:p>
            <a:pPr algn="just">
              <a:lnSpc>
                <a:spcPct val="170000"/>
              </a:lnSpc>
            </a:pPr>
            <a:r>
              <a:rPr lang="en-US" altLang="en-US" b="1" dirty="0">
                <a:solidFill>
                  <a:srgbClr val="AD253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New </a:t>
            </a:r>
            <a:r>
              <a:rPr lang="en-US" altLang="en-US" b="1" dirty="0" smtClean="0">
                <a:solidFill>
                  <a:srgbClr val="AD253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Jobs: </a:t>
            </a:r>
            <a:r>
              <a:rPr lang="en-US" altLang="en-US" dirty="0" smtClean="0"/>
              <a:t>The </a:t>
            </a:r>
            <a:r>
              <a:rPr lang="en-US" altLang="en-US" dirty="0"/>
              <a:t>Internet has created a demand for new jobs such as software writers, online writers, and Web page designers. </a:t>
            </a:r>
            <a:endParaRPr lang="en-US" altLang="en-US" b="1" dirty="0">
              <a:solidFill>
                <a:srgbClr val="AD253C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78972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Virtual Business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9545" y="1828800"/>
            <a:ext cx="11054255" cy="4348163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70000"/>
              </a:lnSpc>
            </a:pPr>
            <a:r>
              <a:rPr lang="en-US" altLang="en-US" dirty="0"/>
              <a:t>The ease of doing business online has created a boom in new businesses, or </a:t>
            </a:r>
            <a:r>
              <a:rPr lang="en-US" altLang="en-US" b="1" dirty="0"/>
              <a:t>start-ups</a:t>
            </a:r>
            <a:r>
              <a:rPr lang="en-US" altLang="en-US" dirty="0"/>
              <a:t>. </a:t>
            </a:r>
            <a:endParaRPr lang="en-US" altLang="en-US" dirty="0" smtClean="0"/>
          </a:p>
          <a:p>
            <a:pPr algn="just">
              <a:lnSpc>
                <a:spcPct val="170000"/>
              </a:lnSpc>
            </a:pPr>
            <a:r>
              <a:rPr lang="en-US" altLang="en-US" dirty="0"/>
              <a:t>This type of business is called a </a:t>
            </a:r>
            <a:r>
              <a:rPr lang="en-US" altLang="en-US" i="1" dirty="0"/>
              <a:t>virtual business</a:t>
            </a:r>
            <a:r>
              <a:rPr lang="en-US" altLang="en-US" dirty="0" smtClean="0"/>
              <a:t>.</a:t>
            </a:r>
          </a:p>
          <a:p>
            <a:pPr algn="just">
              <a:lnSpc>
                <a:spcPct val="170000"/>
              </a:lnSpc>
            </a:pPr>
            <a:r>
              <a:rPr lang="en-US" altLang="en-US" dirty="0"/>
              <a:t>Vocational schools, universities, colleges, and community centers offer technical training or degrees for people interested in expanding their technology skills.</a:t>
            </a:r>
          </a:p>
          <a:p>
            <a:pPr algn="just">
              <a:lnSpc>
                <a:spcPct val="170000"/>
              </a:lnSpc>
            </a:pPr>
            <a:r>
              <a:rPr lang="en-US" altLang="en-US" dirty="0" smtClean="0"/>
              <a:t>Technology </a:t>
            </a:r>
            <a:r>
              <a:rPr lang="en-US" altLang="en-US" dirty="0"/>
              <a:t>skills will make you very attractive to an employer</a:t>
            </a:r>
            <a:r>
              <a:rPr lang="en-US" altLang="en-US" dirty="0" smtClean="0"/>
              <a:t>.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47810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E-commerce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altLang="en-US" dirty="0"/>
              <a:t>Electronic commerce, or </a:t>
            </a:r>
            <a:r>
              <a:rPr lang="en-US" altLang="en-US" b="1" dirty="0" smtClean="0"/>
              <a:t>E-commerce</a:t>
            </a:r>
            <a:r>
              <a:rPr lang="en-US" altLang="en-US" dirty="0"/>
              <a:t>, has made it possible for businesses to directly reach customers anywhere in the world. </a:t>
            </a:r>
          </a:p>
          <a:p>
            <a:pPr>
              <a:lnSpc>
                <a:spcPct val="150000"/>
              </a:lnSpc>
            </a:pPr>
            <a:r>
              <a:rPr lang="en-US" altLang="en-US" b="1" dirty="0"/>
              <a:t>E-commerce </a:t>
            </a:r>
            <a:r>
              <a:rPr lang="en-US" altLang="en-US" dirty="0" smtClean="0"/>
              <a:t>is </a:t>
            </a:r>
            <a:r>
              <a:rPr lang="en-US" altLang="en-US" dirty="0"/>
              <a:t>a disadvantage to the consumer in four major ways:</a:t>
            </a:r>
          </a:p>
          <a:p>
            <a:pPr>
              <a:lnSpc>
                <a:spcPct val="150000"/>
              </a:lnSpc>
              <a:buClr>
                <a:srgbClr val="AD253C"/>
              </a:buClr>
              <a:buFontTx/>
              <a:buChar char="•"/>
            </a:pPr>
            <a:r>
              <a:rPr lang="en-US" altLang="en-US" dirty="0"/>
              <a:t>Buying power (overspending</a:t>
            </a:r>
            <a:r>
              <a:rPr lang="en-US" altLang="en-US" dirty="0" smtClean="0"/>
              <a:t>).</a:t>
            </a:r>
            <a:endParaRPr lang="en-US" altLang="en-US" dirty="0"/>
          </a:p>
          <a:p>
            <a:pPr>
              <a:lnSpc>
                <a:spcPct val="150000"/>
              </a:lnSpc>
              <a:buClr>
                <a:srgbClr val="AD253C"/>
              </a:buClr>
              <a:buFontTx/>
              <a:buChar char="•"/>
            </a:pPr>
            <a:r>
              <a:rPr lang="en-US" altLang="en-US" dirty="0"/>
              <a:t>Other charges (shipping</a:t>
            </a:r>
            <a:r>
              <a:rPr lang="en-US" altLang="en-US" dirty="0" smtClean="0"/>
              <a:t>).</a:t>
            </a:r>
            <a:endParaRPr lang="en-US" altLang="en-US" dirty="0"/>
          </a:p>
          <a:p>
            <a:pPr>
              <a:lnSpc>
                <a:spcPct val="150000"/>
              </a:lnSpc>
              <a:buClr>
                <a:srgbClr val="AD253C"/>
              </a:buClr>
              <a:buFontTx/>
              <a:buChar char="•"/>
            </a:pPr>
            <a:r>
              <a:rPr lang="en-US" altLang="en-US" dirty="0"/>
              <a:t>Immediacy (waiting for product</a:t>
            </a:r>
            <a:r>
              <a:rPr lang="en-US" altLang="en-US" dirty="0" smtClean="0"/>
              <a:t>).</a:t>
            </a:r>
            <a:endParaRPr lang="en-US" altLang="en-US" dirty="0"/>
          </a:p>
          <a:p>
            <a:pPr>
              <a:lnSpc>
                <a:spcPct val="150000"/>
              </a:lnSpc>
              <a:buClr>
                <a:srgbClr val="AD253C"/>
              </a:buClr>
              <a:buFontTx/>
              <a:buChar char="•"/>
            </a:pPr>
            <a:r>
              <a:rPr lang="en-US" altLang="en-US" dirty="0"/>
              <a:t>Relying on observation (not being able to see products directly</a:t>
            </a:r>
            <a:r>
              <a:rPr lang="en-US" altLang="en-US" dirty="0" smtClean="0"/>
              <a:t>).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6682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4000" dirty="0"/>
              <a:t>Fundamental Information system </a:t>
            </a:r>
            <a:r>
              <a:rPr lang="en-US" altLang="en-US" sz="4000" dirty="0" smtClean="0"/>
              <a:t>concepts</a:t>
            </a:r>
            <a:endParaRPr lang="en-US" altLang="en-US" sz="4000" dirty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828800"/>
            <a:ext cx="12191999" cy="446116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altLang="en-US" b="1" dirty="0"/>
              <a:t>What is a system?</a:t>
            </a:r>
          </a:p>
          <a:p>
            <a:pPr lvl="1" algn="just">
              <a:lnSpc>
                <a:spcPct val="150000"/>
              </a:lnSpc>
              <a:buClr>
                <a:schemeClr val="tx1"/>
              </a:buClr>
            </a:pPr>
            <a:r>
              <a:rPr lang="en-US" altLang="en-US" b="1" i="1" dirty="0"/>
              <a:t>A system </a:t>
            </a:r>
            <a:r>
              <a:rPr lang="en-US" altLang="en-US" dirty="0"/>
              <a:t>is a group of interrelated components working together toward a common goal by accepting inputs and producing outputs in an organized transformation process. </a:t>
            </a:r>
          </a:p>
          <a:p>
            <a:pPr lvl="1" algn="just">
              <a:lnSpc>
                <a:spcPct val="150000"/>
              </a:lnSpc>
              <a:buClr>
                <a:schemeClr val="tx1"/>
              </a:buClr>
            </a:pPr>
            <a:r>
              <a:rPr lang="en-US" altLang="en-US" dirty="0"/>
              <a:t>Such a system has three basic interacting components or functions: </a:t>
            </a:r>
            <a:r>
              <a:rPr lang="en-US" altLang="en-US" b="1" dirty="0"/>
              <a:t>input, processing, output</a:t>
            </a:r>
            <a:r>
              <a:rPr lang="en-US" altLang="en-US" dirty="0"/>
              <a:t>.  </a:t>
            </a:r>
            <a:endParaRPr lang="en-US" altLang="en-US" dirty="0" smtClean="0"/>
          </a:p>
          <a:p>
            <a:pPr lvl="1" algn="just">
              <a:lnSpc>
                <a:spcPct val="150000"/>
              </a:lnSpc>
              <a:buClr>
                <a:schemeClr val="tx1"/>
              </a:buClr>
            </a:pPr>
            <a:r>
              <a:rPr lang="en-US" altLang="en-US" dirty="0"/>
              <a:t>The systems concept can be made even more useful by including two additional components:  </a:t>
            </a:r>
            <a:r>
              <a:rPr lang="en-US" altLang="en-US" b="1" dirty="0"/>
              <a:t>feedback</a:t>
            </a:r>
            <a:r>
              <a:rPr lang="en-US" altLang="en-US" dirty="0"/>
              <a:t> and </a:t>
            </a:r>
            <a:r>
              <a:rPr lang="en-US" altLang="en-US" b="1" dirty="0"/>
              <a:t>control</a:t>
            </a:r>
            <a:r>
              <a:rPr lang="en-US" altLang="en-US" dirty="0"/>
              <a:t>. 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425922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609600" indent="-609600"/>
            <a:r>
              <a:rPr lang="en-US" altLang="en-US" b="1" dirty="0"/>
              <a:t>A business as a system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altLang="en-US" dirty="0" smtClean="0"/>
              <a:t>A </a:t>
            </a:r>
            <a:r>
              <a:rPr lang="en-US" altLang="en-US" dirty="0"/>
              <a:t>business consists of the following interrelated system components</a:t>
            </a:r>
            <a:r>
              <a:rPr lang="en-US" altLang="en-US" dirty="0" smtClean="0"/>
              <a:t>:</a:t>
            </a:r>
          </a:p>
          <a:p>
            <a:pPr algn="just">
              <a:lnSpc>
                <a:spcPct val="150000"/>
              </a:lnSpc>
            </a:pPr>
            <a:r>
              <a:rPr lang="en-US" altLang="en-US" sz="2100" b="1" dirty="0" smtClean="0"/>
              <a:t>Input:</a:t>
            </a:r>
            <a:r>
              <a:rPr lang="en-US" altLang="en-US" sz="2100" dirty="0"/>
              <a:t> </a:t>
            </a:r>
            <a:r>
              <a:rPr lang="en-US" altLang="en-US" sz="2100" dirty="0" smtClean="0"/>
              <a:t>Economic </a:t>
            </a:r>
            <a:r>
              <a:rPr lang="en-US" altLang="en-US" sz="2100" dirty="0"/>
              <a:t>resources such as people, money, material, machines, land, facilities, energy, and information are acquired by a business from its environment and used in its system activities.</a:t>
            </a:r>
            <a:endParaRPr lang="en-US" altLang="en-US" sz="2100" b="1" dirty="0"/>
          </a:p>
          <a:p>
            <a:pPr algn="just">
              <a:lnSpc>
                <a:spcPct val="150000"/>
              </a:lnSpc>
            </a:pPr>
            <a:r>
              <a:rPr lang="en-US" altLang="en-US" sz="2100" b="1" dirty="0"/>
              <a:t>Processing: </a:t>
            </a:r>
            <a:r>
              <a:rPr lang="en-US" altLang="en-US" sz="2100" dirty="0" smtClean="0"/>
              <a:t>Organizational </a:t>
            </a:r>
            <a:r>
              <a:rPr lang="en-US" altLang="en-US" sz="2100" dirty="0"/>
              <a:t>Processes such as marketing, manufacturing, and finance transform input into output.</a:t>
            </a:r>
            <a:endParaRPr lang="en-US" altLang="en-US" sz="2100" b="1" dirty="0"/>
          </a:p>
          <a:p>
            <a:pPr algn="just">
              <a:lnSpc>
                <a:spcPct val="150000"/>
              </a:lnSpc>
            </a:pPr>
            <a:r>
              <a:rPr lang="en-US" altLang="en-US" sz="2100" b="1" dirty="0"/>
              <a:t>Output: </a:t>
            </a:r>
            <a:r>
              <a:rPr lang="en-US" altLang="en-US" sz="2100" dirty="0" smtClean="0"/>
              <a:t>goods </a:t>
            </a:r>
            <a:r>
              <a:rPr lang="en-US" altLang="en-US" sz="2100" dirty="0"/>
              <a:t>and services, payments to employees and suppliers, dividends, taxes, and information are all outputs produced by a business and exchanged with or transferred to its </a:t>
            </a:r>
            <a:r>
              <a:rPr lang="en-US" altLang="en-US" sz="2100" dirty="0" smtClean="0"/>
              <a:t>environment.</a:t>
            </a:r>
            <a:endParaRPr lang="en-US" altLang="en-US" sz="2100" b="1" dirty="0"/>
          </a:p>
          <a:p>
            <a:pPr marL="990600" lvl="1" indent="-519113" algn="just">
              <a:lnSpc>
                <a:spcPct val="150000"/>
              </a:lnSpc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17244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A business as a </a:t>
            </a:r>
            <a:r>
              <a:rPr lang="en-US" altLang="en-US" b="1" dirty="0" smtClean="0"/>
              <a:t>system</a:t>
            </a:r>
            <a:endParaRPr lang="en-US" altLang="en-US" b="1" dirty="0"/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6483" y="1828800"/>
            <a:ext cx="11955517" cy="4348163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70000"/>
              </a:lnSpc>
            </a:pPr>
            <a:r>
              <a:rPr lang="en-US" altLang="en-US" sz="2400" b="1" dirty="0"/>
              <a:t>Feedback: </a:t>
            </a:r>
            <a:r>
              <a:rPr lang="en-US" altLang="en-US" sz="2400" dirty="0"/>
              <a:t>A primary role of information systems is serving as the feedback component of an organizational system.  They provide information to management concerning the performance of the organization.</a:t>
            </a:r>
            <a:endParaRPr lang="en-US" altLang="en-US" sz="2400" b="1" dirty="0"/>
          </a:p>
          <a:p>
            <a:pPr algn="just">
              <a:lnSpc>
                <a:spcPct val="170000"/>
              </a:lnSpc>
            </a:pPr>
            <a:r>
              <a:rPr lang="en-US" altLang="en-US" sz="2400" b="1" dirty="0"/>
              <a:t>Control: </a:t>
            </a:r>
            <a:r>
              <a:rPr lang="en-US" altLang="en-US" sz="2400" dirty="0"/>
              <a:t>management is the control component of an organizational system.</a:t>
            </a:r>
          </a:p>
          <a:p>
            <a:pPr lvl="1" algn="just">
              <a:lnSpc>
                <a:spcPct val="170000"/>
              </a:lnSpc>
            </a:pPr>
            <a:r>
              <a:rPr lang="en-US" altLang="en-US" dirty="0"/>
              <a:t>Managers control the operations of a business so that its performance meets organizational goals such as profitability, market share, and social responsibility.</a:t>
            </a:r>
          </a:p>
          <a:p>
            <a:pPr lvl="1" algn="just">
              <a:lnSpc>
                <a:spcPct val="170000"/>
              </a:lnSpc>
            </a:pPr>
            <a:r>
              <a:rPr lang="en-US" altLang="en-US" dirty="0"/>
              <a:t>Feedback about organizational performance is compared to standards of performance established by management.  Management then makes decisions to adjust performance to meet organizational goals.</a:t>
            </a:r>
          </a:p>
        </p:txBody>
      </p:sp>
    </p:spTree>
    <p:extLst>
      <p:ext uri="{BB962C8B-B14F-4D97-AF65-F5344CB8AC3E}">
        <p14:creationId xmlns:p14="http://schemas.microsoft.com/office/powerpoint/2010/main" val="2926795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Summary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Information </a:t>
            </a:r>
            <a:r>
              <a:rPr lang="en-US" dirty="0" smtClean="0"/>
              <a:t>Technology definitions</a:t>
            </a:r>
          </a:p>
          <a:p>
            <a:r>
              <a:rPr lang="en-US" dirty="0"/>
              <a:t>E-commerce</a:t>
            </a:r>
          </a:p>
          <a:p>
            <a:r>
              <a:rPr lang="en-US" dirty="0"/>
              <a:t>Types of </a:t>
            </a:r>
            <a:r>
              <a:rPr lang="en-US" dirty="0" smtClean="0"/>
              <a:t>computers</a:t>
            </a:r>
          </a:p>
          <a:p>
            <a:r>
              <a:rPr lang="en-US" altLang="en-US" dirty="0"/>
              <a:t>Computer Networks and the </a:t>
            </a:r>
            <a:r>
              <a:rPr lang="en-US" altLang="en-US" dirty="0" smtClean="0"/>
              <a:t>Internet</a:t>
            </a:r>
            <a:endParaRPr lang="en-US" dirty="0" smtClean="0"/>
          </a:p>
          <a:p>
            <a:r>
              <a:rPr lang="en-US" altLang="en-US" dirty="0"/>
              <a:t>Management Information System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285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Review: DEFINITIONS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b="1" i="1" dirty="0"/>
              <a:t>Information Technology (IT)</a:t>
            </a:r>
            <a:r>
              <a:rPr lang="en-US" i="1" dirty="0"/>
              <a:t> </a:t>
            </a:r>
            <a:r>
              <a:rPr lang="en-US" dirty="0"/>
              <a:t>describes any technology that helps to produce, manipulate, store, communicate, and/or disseminate </a:t>
            </a:r>
            <a:r>
              <a:rPr lang="en-US" dirty="0" smtClean="0"/>
              <a:t>information</a:t>
            </a:r>
            <a:r>
              <a:rPr lang="en-US" dirty="0" smtClean="0"/>
              <a:t>.</a:t>
            </a:r>
            <a:endParaRPr lang="en-US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en-US" altLang="en-US" b="1" i="1" dirty="0" smtClean="0"/>
              <a:t>Online</a:t>
            </a:r>
            <a:r>
              <a:rPr lang="en-US" altLang="en-US" b="1" dirty="0"/>
              <a:t>: </a:t>
            </a:r>
            <a:r>
              <a:rPr lang="en-US" altLang="en-US" dirty="0"/>
              <a:t>means using a computer or some other information device, connected through a network, to access information and services from another computer or information device</a:t>
            </a:r>
            <a:r>
              <a:rPr lang="en-US" altLang="en-US" dirty="0" smtClean="0"/>
              <a:t>.</a:t>
            </a:r>
            <a:endParaRPr lang="en-US" altLang="en-US" b="1" dirty="0"/>
          </a:p>
          <a:p>
            <a:pPr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en-US" b="1" dirty="0" smtClean="0"/>
              <a:t>A </a:t>
            </a:r>
            <a:r>
              <a:rPr lang="en-US" altLang="en-US" b="1" i="1" dirty="0"/>
              <a:t>network </a:t>
            </a:r>
            <a:r>
              <a:rPr lang="en-US" altLang="en-US" dirty="0"/>
              <a:t>is a communications system connecting</a:t>
            </a:r>
          </a:p>
          <a:p>
            <a:pPr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en-US" dirty="0"/>
              <a:t>two or more computers; the internet is the largest such network.</a:t>
            </a:r>
          </a:p>
          <a:p>
            <a:pPr>
              <a:lnSpc>
                <a:spcPct val="15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0135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Review: IT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US" b="1" i="1" dirty="0"/>
              <a:t>Cashless Society</a:t>
            </a:r>
            <a:r>
              <a:rPr lang="en-US" dirty="0"/>
              <a:t>: </a:t>
            </a:r>
            <a:r>
              <a:rPr lang="en-US" dirty="0" smtClean="0"/>
              <a:t>Electronic </a:t>
            </a:r>
            <a:r>
              <a:rPr lang="en-US" dirty="0"/>
              <a:t>wallets - Online bill paying - </a:t>
            </a:r>
            <a:r>
              <a:rPr lang="en-US" dirty="0" smtClean="0"/>
              <a:t>E-Commerce</a:t>
            </a:r>
            <a:r>
              <a:rPr lang="en-US" dirty="0"/>
              <a:t>.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en-US" b="1" i="1" dirty="0" smtClean="0"/>
              <a:t>Jobs </a:t>
            </a:r>
            <a:r>
              <a:rPr lang="en-US" b="1" i="1" dirty="0"/>
              <a:t>&amp; </a:t>
            </a:r>
            <a:r>
              <a:rPr lang="en-US" b="1" i="1" dirty="0" smtClean="0"/>
              <a:t>Careers</a:t>
            </a:r>
            <a:r>
              <a:rPr lang="en-US" dirty="0" smtClean="0"/>
              <a:t>: Hotels - </a:t>
            </a:r>
            <a:r>
              <a:rPr lang="en-US" dirty="0"/>
              <a:t>Law Enforcement - Office - Fashion - </a:t>
            </a:r>
            <a:r>
              <a:rPr lang="en-US" dirty="0" smtClean="0"/>
              <a:t>Job-hunting.</a:t>
            </a:r>
          </a:p>
          <a:p>
            <a:pPr>
              <a:lnSpc>
                <a:spcPct val="150000"/>
              </a:lnSpc>
            </a:pPr>
            <a:r>
              <a:rPr lang="en-US" b="1" i="1" dirty="0" smtClean="0"/>
              <a:t>Email</a:t>
            </a:r>
            <a:r>
              <a:rPr lang="en-US" dirty="0" smtClean="0"/>
              <a:t>: </a:t>
            </a:r>
            <a:r>
              <a:rPr lang="en-US" dirty="0"/>
              <a:t>Invention of </a:t>
            </a:r>
            <a:r>
              <a:rPr lang="en-US" dirty="0" smtClean="0"/>
              <a:t>Email 71 – Webmail 93 – Hotmail,Yahoo 96 – Gmail 2004.</a:t>
            </a:r>
          </a:p>
          <a:p>
            <a:pPr>
              <a:lnSpc>
                <a:spcPct val="150000"/>
              </a:lnSpc>
            </a:pPr>
            <a:r>
              <a:rPr lang="en-US" b="1" i="1" dirty="0" smtClean="0"/>
              <a:t>Cyberspace</a:t>
            </a:r>
            <a:r>
              <a:rPr lang="en-US" b="1" dirty="0" smtClean="0"/>
              <a:t>: </a:t>
            </a:r>
            <a:r>
              <a:rPr lang="en-US" dirty="0"/>
              <a:t>chat rooms, blogs, ATMs, conference calls, </a:t>
            </a:r>
            <a:r>
              <a:rPr lang="en-US" dirty="0" smtClean="0"/>
              <a:t>texting.</a:t>
            </a:r>
          </a:p>
          <a:p>
            <a:pPr>
              <a:lnSpc>
                <a:spcPct val="150000"/>
              </a:lnSpc>
            </a:pPr>
            <a:r>
              <a:rPr lang="en-US" b="1" i="1" dirty="0" smtClean="0"/>
              <a:t>Internet: </a:t>
            </a:r>
            <a:r>
              <a:rPr lang="en-US" dirty="0"/>
              <a:t>the roads that connect </a:t>
            </a:r>
            <a:r>
              <a:rPr lang="en-US" dirty="0" smtClean="0"/>
              <a:t>towns.</a:t>
            </a:r>
          </a:p>
          <a:p>
            <a:pPr>
              <a:lnSpc>
                <a:spcPct val="150000"/>
              </a:lnSpc>
            </a:pPr>
            <a:r>
              <a:rPr lang="en-US" b="1" i="1" dirty="0" smtClean="0"/>
              <a:t>web</a:t>
            </a:r>
            <a:r>
              <a:rPr lang="en-US" dirty="0" smtClean="0"/>
              <a:t>: </a:t>
            </a:r>
            <a:r>
              <a:rPr lang="en-US" dirty="0"/>
              <a:t>contains the things you see on the </a:t>
            </a:r>
            <a:r>
              <a:rPr lang="en-US" dirty="0" smtClean="0"/>
              <a:t>roads.</a:t>
            </a:r>
            <a:endParaRPr lang="en-US" dirty="0"/>
          </a:p>
          <a:p>
            <a:pPr>
              <a:lnSpc>
                <a:spcPct val="15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0048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Review: Types of computers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US" b="1" i="1" dirty="0" smtClean="0"/>
              <a:t>Supercomputers</a:t>
            </a:r>
            <a:r>
              <a:rPr lang="en-US" dirty="0" smtClean="0"/>
              <a:t>: (weather </a:t>
            </a:r>
            <a:r>
              <a:rPr lang="en-US" dirty="0"/>
              <a:t>forecasting, designing </a:t>
            </a:r>
            <a:r>
              <a:rPr lang="en-US" dirty="0" smtClean="0"/>
              <a:t>aircraft).</a:t>
            </a:r>
          </a:p>
          <a:p>
            <a:pPr>
              <a:lnSpc>
                <a:spcPct val="150000"/>
              </a:lnSpc>
            </a:pPr>
            <a:r>
              <a:rPr lang="en-US" b="1" i="1" dirty="0" smtClean="0"/>
              <a:t>Mainframes:</a:t>
            </a:r>
            <a:r>
              <a:rPr lang="en-US" dirty="0" smtClean="0"/>
              <a:t> (banks, airlines, colleges).</a:t>
            </a:r>
          </a:p>
          <a:p>
            <a:pPr>
              <a:lnSpc>
                <a:spcPct val="150000"/>
              </a:lnSpc>
            </a:pPr>
            <a:r>
              <a:rPr lang="en-US" b="1" i="1" dirty="0" smtClean="0"/>
              <a:t>Workstations</a:t>
            </a:r>
            <a:r>
              <a:rPr lang="en-US" dirty="0" smtClean="0"/>
              <a:t>: </a:t>
            </a:r>
            <a:r>
              <a:rPr lang="en-US" altLang="en-US" dirty="0"/>
              <a:t>powerful personal </a:t>
            </a:r>
            <a:r>
              <a:rPr lang="en-US" altLang="en-US" dirty="0" smtClean="0"/>
              <a:t>computers(designing </a:t>
            </a:r>
            <a:r>
              <a:rPr lang="en-US" altLang="en-US" dirty="0"/>
              <a:t>cars, drugs, movie special </a:t>
            </a:r>
            <a:r>
              <a:rPr lang="en-US" altLang="en-US" dirty="0" smtClean="0"/>
              <a:t>effects).</a:t>
            </a:r>
          </a:p>
          <a:p>
            <a:pPr>
              <a:lnSpc>
                <a:spcPct val="150000"/>
              </a:lnSpc>
            </a:pPr>
            <a:r>
              <a:rPr lang="en-US" b="1" i="1" dirty="0" smtClean="0"/>
              <a:t>Microcomputers</a:t>
            </a:r>
            <a:r>
              <a:rPr lang="en-US" dirty="0" smtClean="0"/>
              <a:t>: (</a:t>
            </a:r>
            <a:r>
              <a:rPr lang="en-US" altLang="en-US" dirty="0" smtClean="0"/>
              <a:t>desktop, laptops, </a:t>
            </a:r>
            <a:r>
              <a:rPr lang="en-US" altLang="en-US" dirty="0"/>
              <a:t>tablets, </a:t>
            </a:r>
            <a:r>
              <a:rPr lang="en-US" altLang="en-US" dirty="0" smtClean="0"/>
              <a:t>mobile).</a:t>
            </a:r>
          </a:p>
          <a:p>
            <a:pPr>
              <a:lnSpc>
                <a:spcPct val="150000"/>
              </a:lnSpc>
            </a:pPr>
            <a:r>
              <a:rPr lang="en-US" b="1" i="1" dirty="0" smtClean="0"/>
              <a:t>Microcontrollers</a:t>
            </a:r>
            <a:r>
              <a:rPr lang="en-US" dirty="0" smtClean="0"/>
              <a:t>: </a:t>
            </a:r>
            <a:r>
              <a:rPr lang="en-US" altLang="en-US" i="1" dirty="0"/>
              <a:t>embedded </a:t>
            </a:r>
            <a:r>
              <a:rPr lang="en-US" altLang="en-US" i="1" dirty="0" smtClean="0"/>
              <a:t>computers(</a:t>
            </a:r>
            <a:r>
              <a:rPr lang="en-US" altLang="en-US" dirty="0" smtClean="0"/>
              <a:t>microwaves, </a:t>
            </a:r>
            <a:r>
              <a:rPr lang="en-US" altLang="en-US" dirty="0"/>
              <a:t>air bag </a:t>
            </a:r>
            <a:r>
              <a:rPr lang="en-US" altLang="en-US" dirty="0" smtClean="0"/>
              <a:t>sensors, </a:t>
            </a:r>
            <a:r>
              <a:rPr lang="en-US" altLang="en-US" dirty="0"/>
              <a:t>MP3 players, digital cameras, keyboards, car </a:t>
            </a:r>
            <a:r>
              <a:rPr lang="en-US" altLang="en-US" dirty="0" smtClean="0"/>
              <a:t>systems).</a:t>
            </a:r>
          </a:p>
          <a:p>
            <a:pPr>
              <a:lnSpc>
                <a:spcPct val="150000"/>
              </a:lnSpc>
            </a:pPr>
            <a:r>
              <a:rPr lang="en-US" b="1" i="1" dirty="0" smtClean="0"/>
              <a:t>Servers</a:t>
            </a:r>
            <a:r>
              <a:rPr lang="en-US" dirty="0" smtClean="0"/>
              <a:t>: </a:t>
            </a:r>
            <a:r>
              <a:rPr lang="en-US" dirty="0"/>
              <a:t>central computer Hold data and programs for </a:t>
            </a:r>
            <a:r>
              <a:rPr lang="en-US" dirty="0" smtClean="0"/>
              <a:t>clients.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637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Review: </a:t>
            </a:r>
            <a:r>
              <a:rPr lang="en-US" altLang="en-US" b="1" dirty="0"/>
              <a:t>E-commerce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altLang="en-US" b="1" i="1" dirty="0"/>
              <a:t>Virtual </a:t>
            </a:r>
            <a:r>
              <a:rPr lang="en-US" altLang="en-US" b="1" i="1" dirty="0" smtClean="0"/>
              <a:t>Business</a:t>
            </a:r>
            <a:r>
              <a:rPr lang="en-US" altLang="en-US" dirty="0" smtClean="0"/>
              <a:t>: </a:t>
            </a:r>
            <a:r>
              <a:rPr lang="en-US" altLang="en-US" dirty="0"/>
              <a:t>doing business </a:t>
            </a:r>
            <a:r>
              <a:rPr lang="en-US" altLang="en-US" dirty="0" smtClean="0"/>
              <a:t>online.</a:t>
            </a:r>
          </a:p>
          <a:p>
            <a:pPr algn="just">
              <a:lnSpc>
                <a:spcPct val="150000"/>
              </a:lnSpc>
            </a:pPr>
            <a:r>
              <a:rPr lang="en-US" altLang="en-US" b="1" i="1" dirty="0" smtClean="0"/>
              <a:t>E-commerce</a:t>
            </a:r>
            <a:r>
              <a:rPr lang="en-US" altLang="en-US" dirty="0" smtClean="0"/>
              <a:t> disadvantage: overspending – shipping – Immediacy- observation.</a:t>
            </a:r>
          </a:p>
          <a:p>
            <a:pPr algn="just">
              <a:lnSpc>
                <a:spcPct val="150000"/>
              </a:lnSpc>
            </a:pPr>
            <a:r>
              <a:rPr lang="af-ZA" altLang="en-US" b="1" i="1" dirty="0" smtClean="0"/>
              <a:t>Data </a:t>
            </a:r>
            <a:r>
              <a:rPr lang="af-ZA" altLang="en-US" dirty="0" smtClean="0"/>
              <a:t>is</a:t>
            </a:r>
            <a:r>
              <a:rPr lang="af-ZA" altLang="en-US" dirty="0"/>
              <a:t> raw facts </a:t>
            </a:r>
            <a:r>
              <a:rPr lang="af-ZA" altLang="en-US" b="1" i="1" dirty="0" smtClean="0"/>
              <a:t>Information</a:t>
            </a:r>
            <a:r>
              <a:rPr lang="af-ZA" altLang="en-US" dirty="0"/>
              <a:t> is </a:t>
            </a:r>
            <a:r>
              <a:rPr lang="af-ZA" altLang="en-US" dirty="0" smtClean="0"/>
              <a:t>menaningful data.</a:t>
            </a:r>
          </a:p>
        </p:txBody>
      </p:sp>
    </p:spTree>
    <p:extLst>
      <p:ext uri="{BB962C8B-B14F-4D97-AF65-F5344CB8AC3E}">
        <p14:creationId xmlns:p14="http://schemas.microsoft.com/office/powerpoint/2010/main" val="977612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Review: </a:t>
            </a:r>
            <a:r>
              <a:rPr lang="en-US" altLang="en-US" b="1" i="1" dirty="0" smtClean="0"/>
              <a:t>System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>
              <a:lnSpc>
                <a:spcPct val="160000"/>
              </a:lnSpc>
            </a:pPr>
            <a:r>
              <a:rPr lang="en-US" altLang="en-US" sz="2000" b="1" i="1" dirty="0" smtClean="0"/>
              <a:t>Input</a:t>
            </a:r>
            <a:r>
              <a:rPr lang="en-US" altLang="en-US" sz="2000" b="1" dirty="0" smtClean="0"/>
              <a:t>: </a:t>
            </a:r>
            <a:r>
              <a:rPr lang="en-US" altLang="en-US" sz="2000" dirty="0"/>
              <a:t>Economic resources such as people, money, material, machines, land, facilities, energy, and </a:t>
            </a:r>
            <a:r>
              <a:rPr lang="en-US" altLang="en-US" sz="2000" dirty="0" smtClean="0"/>
              <a:t>information</a:t>
            </a:r>
          </a:p>
          <a:p>
            <a:pPr algn="just">
              <a:lnSpc>
                <a:spcPct val="160000"/>
              </a:lnSpc>
            </a:pPr>
            <a:r>
              <a:rPr lang="en-US" altLang="en-US" sz="2000" b="1" i="1" dirty="0" smtClean="0"/>
              <a:t>Processing</a:t>
            </a:r>
            <a:r>
              <a:rPr lang="en-US" altLang="en-US" sz="2000" b="1" dirty="0" smtClean="0"/>
              <a:t>: </a:t>
            </a:r>
            <a:r>
              <a:rPr lang="en-US" altLang="en-US" sz="2000" dirty="0"/>
              <a:t>marketing, manufacturing, and finance transform input into output.</a:t>
            </a:r>
            <a:endParaRPr lang="en-US" altLang="en-US" sz="2000" b="1" dirty="0"/>
          </a:p>
          <a:p>
            <a:pPr algn="just">
              <a:lnSpc>
                <a:spcPct val="160000"/>
              </a:lnSpc>
            </a:pPr>
            <a:r>
              <a:rPr lang="en-US" altLang="en-US" sz="2000" b="1" i="1" dirty="0" smtClean="0"/>
              <a:t>Output</a:t>
            </a:r>
            <a:r>
              <a:rPr lang="en-US" altLang="en-US" sz="2000" b="1" dirty="0" smtClean="0"/>
              <a:t>: </a:t>
            </a:r>
            <a:r>
              <a:rPr lang="en-US" altLang="en-US" sz="2000" dirty="0"/>
              <a:t>goods and services, payments to employees and </a:t>
            </a:r>
            <a:r>
              <a:rPr lang="en-US" altLang="en-US" sz="2000" dirty="0" smtClean="0"/>
              <a:t>suppliers, </a:t>
            </a:r>
            <a:r>
              <a:rPr lang="en-US" altLang="en-US" sz="2000" dirty="0"/>
              <a:t>taxes, and </a:t>
            </a:r>
            <a:r>
              <a:rPr lang="en-US" altLang="en-US" sz="2000" dirty="0" smtClean="0"/>
              <a:t>information.</a:t>
            </a:r>
            <a:endParaRPr lang="en-US" altLang="en-US" sz="2000" dirty="0" smtClean="0"/>
          </a:p>
          <a:p>
            <a:pPr algn="just">
              <a:lnSpc>
                <a:spcPct val="160000"/>
              </a:lnSpc>
            </a:pPr>
            <a:r>
              <a:rPr lang="en-US" altLang="en-US" sz="2000" b="1" i="1" dirty="0" smtClean="0"/>
              <a:t>Feedback</a:t>
            </a:r>
            <a:r>
              <a:rPr lang="en-US" altLang="en-US" sz="2000" b="1" dirty="0" smtClean="0"/>
              <a:t>: </a:t>
            </a:r>
            <a:r>
              <a:rPr lang="en-US" altLang="en-US" sz="2000" dirty="0" smtClean="0"/>
              <a:t>provide </a:t>
            </a:r>
            <a:r>
              <a:rPr lang="en-US" altLang="en-US" sz="2000" dirty="0"/>
              <a:t>information to management concerning the performance of the organization</a:t>
            </a:r>
            <a:r>
              <a:rPr lang="en-US" altLang="en-US" sz="2000" dirty="0" smtClean="0"/>
              <a:t>.</a:t>
            </a:r>
          </a:p>
          <a:p>
            <a:pPr algn="just">
              <a:lnSpc>
                <a:spcPct val="160000"/>
              </a:lnSpc>
            </a:pPr>
            <a:r>
              <a:rPr lang="en-US" altLang="en-US" sz="2000" b="1" i="1" dirty="0" smtClean="0"/>
              <a:t>Control</a:t>
            </a:r>
            <a:r>
              <a:rPr lang="en-US" altLang="en-US" sz="2000" b="1" dirty="0" smtClean="0"/>
              <a:t>: </a:t>
            </a:r>
            <a:r>
              <a:rPr lang="en-US" altLang="en-US" sz="2000" dirty="0"/>
              <a:t>control the operations of a business so that its performance meets organizational </a:t>
            </a:r>
            <a:r>
              <a:rPr lang="en-US" altLang="en-US" sz="2000" dirty="0" smtClean="0"/>
              <a:t>goals.</a:t>
            </a:r>
            <a:endParaRPr lang="en-US" altLang="en-US" sz="2000" b="1" i="1" dirty="0" smtClean="0"/>
          </a:p>
        </p:txBody>
      </p:sp>
    </p:spTree>
    <p:extLst>
      <p:ext uri="{BB962C8B-B14F-4D97-AF65-F5344CB8AC3E}">
        <p14:creationId xmlns:p14="http://schemas.microsoft.com/office/powerpoint/2010/main" val="2918463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</a:t>
            </a:r>
            <a:endParaRPr lang="en-US" dirty="0"/>
          </a:p>
        </p:txBody>
      </p:sp>
      <p:pic>
        <p:nvPicPr>
          <p:cNvPr id="1026" name="Picture 2" descr="https://images-na.ssl-images-amazon.com/images/I/517QlOwQ1lL._SX386_BO1,204,203,200_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173" y="1842655"/>
            <a:ext cx="3380936" cy="4348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4467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2107</TotalTime>
  <Words>2618</Words>
  <Application>Microsoft Office PowerPoint</Application>
  <PresentationFormat>Widescreen</PresentationFormat>
  <Paragraphs>280</Paragraphs>
  <Slides>52</Slides>
  <Notes>4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7" baseType="lpstr">
      <vt:lpstr>Arial</vt:lpstr>
      <vt:lpstr>Calibri</vt:lpstr>
      <vt:lpstr>Calibri Light</vt:lpstr>
      <vt:lpstr>Times New Roman</vt:lpstr>
      <vt:lpstr>Office Theme</vt:lpstr>
      <vt:lpstr>Internet and Information Technology ITC202    Lecture 2 -  Introduction to information technology </vt:lpstr>
      <vt:lpstr>Course Topics </vt:lpstr>
      <vt:lpstr>Learning Outcomes</vt:lpstr>
      <vt:lpstr>Course Staff</vt:lpstr>
      <vt:lpstr>IT</vt:lpstr>
      <vt:lpstr>DEFINITIONS</vt:lpstr>
      <vt:lpstr>DEFINITIONS</vt:lpstr>
      <vt:lpstr>DEFINITIONS</vt:lpstr>
      <vt:lpstr>How Is IT Being Used in Education?</vt:lpstr>
      <vt:lpstr>Rules for Computers in Classrooms</vt:lpstr>
      <vt:lpstr>Money: Cashless Society?</vt:lpstr>
      <vt:lpstr>E-commerce</vt:lpstr>
      <vt:lpstr>Jobs &amp; Careers</vt:lpstr>
      <vt:lpstr>IT Is Everywhere</vt:lpstr>
      <vt:lpstr>Email’s Mass Impact</vt:lpstr>
      <vt:lpstr>Email’s Mass Impact</vt:lpstr>
      <vt:lpstr>Internet, World Wide Web,  &amp; Cyberspace</vt:lpstr>
      <vt:lpstr>Internet and world wide web</vt:lpstr>
      <vt:lpstr>Types of computers: Supercomputers</vt:lpstr>
      <vt:lpstr>Types of computers: Mainframes</vt:lpstr>
      <vt:lpstr>Types of computers: Workstations</vt:lpstr>
      <vt:lpstr>Microcomputers</vt:lpstr>
      <vt:lpstr>Types of computers: Microcontrollers</vt:lpstr>
      <vt:lpstr>Types of computers: Servers</vt:lpstr>
      <vt:lpstr>Computer Networks and the Internet</vt:lpstr>
      <vt:lpstr>Computer Networks and the Internet</vt:lpstr>
      <vt:lpstr>Computer Networks and the Internet</vt:lpstr>
      <vt:lpstr>What Are the Internet and the  World Wide Web?</vt:lpstr>
      <vt:lpstr>Why It’s Important</vt:lpstr>
      <vt:lpstr>Accessing a Network or the Internet</vt:lpstr>
      <vt:lpstr>Accessing a Network or the Internet</vt:lpstr>
      <vt:lpstr>IP Addresses and Domain Names</vt:lpstr>
      <vt:lpstr>Uniform Resource Locators (URLs)</vt:lpstr>
      <vt:lpstr>Uniform Resource Locators (URLs)</vt:lpstr>
      <vt:lpstr>E-Mail Addresses</vt:lpstr>
      <vt:lpstr>Surfing the Web</vt:lpstr>
      <vt:lpstr>Surfing the Web</vt:lpstr>
      <vt:lpstr>Searching the Web</vt:lpstr>
      <vt:lpstr>Technology in the Past </vt:lpstr>
      <vt:lpstr>Modern Technology </vt:lpstr>
      <vt:lpstr>Virtual Business </vt:lpstr>
      <vt:lpstr>E-commerce</vt:lpstr>
      <vt:lpstr>Fundamental Information system concepts</vt:lpstr>
      <vt:lpstr>A business as a system</vt:lpstr>
      <vt:lpstr>A business as a system</vt:lpstr>
      <vt:lpstr>Summary</vt:lpstr>
      <vt:lpstr>Review: DEFINITIONS </vt:lpstr>
      <vt:lpstr>Review: IT </vt:lpstr>
      <vt:lpstr>Review: Types of computers </vt:lpstr>
      <vt:lpstr>Review: E-commerce </vt:lpstr>
      <vt:lpstr>Review: System 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Dr. Eng. Youssef Ntefeh</dc:creator>
  <cp:lastModifiedBy>zwa</cp:lastModifiedBy>
  <cp:revision>96</cp:revision>
  <dcterms:created xsi:type="dcterms:W3CDTF">2021-06-09T17:43:05Z</dcterms:created>
  <dcterms:modified xsi:type="dcterms:W3CDTF">2021-08-15T15:44:43Z</dcterms:modified>
</cp:coreProperties>
</file>