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6"/>
  </p:notesMasterIdLst>
  <p:sldIdLst>
    <p:sldId id="480" r:id="rId5"/>
    <p:sldId id="303" r:id="rId6"/>
    <p:sldId id="276" r:id="rId7"/>
    <p:sldId id="633" r:id="rId8"/>
    <p:sldId id="638" r:id="rId9"/>
    <p:sldId id="632" r:id="rId10"/>
    <p:sldId id="519" r:id="rId11"/>
    <p:sldId id="635" r:id="rId12"/>
    <p:sldId id="636" r:id="rId13"/>
    <p:sldId id="637" r:id="rId14"/>
    <p:sldId id="34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6"/>
            <p14:sldId id="633"/>
            <p14:sldId id="638"/>
            <p14:sldId id="632"/>
            <p14:sldId id="519"/>
            <p14:sldId id="635"/>
            <p14:sldId id="636"/>
            <p14:sldId id="63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5A6D"/>
    <a:srgbClr val="00AEEF"/>
    <a:srgbClr val="FFD200"/>
    <a:srgbClr val="203E5F"/>
    <a:srgbClr val="F58221"/>
    <a:srgbClr val="000000"/>
    <a:srgbClr val="669BBC"/>
    <a:srgbClr val="2D3956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3275" autoAdjust="0"/>
  </p:normalViewPr>
  <p:slideViewPr>
    <p:cSldViewPr snapToGrid="0">
      <p:cViewPr varScale="1">
        <p:scale>
          <a:sx n="94" d="100"/>
          <a:sy n="94" d="100"/>
        </p:scale>
        <p:origin x="674" y="8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868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9740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FB1E12-BFD8-640F-4001-CE5C2807ED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89BF0B3-5D47-6843-C61C-2E9695165B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E6EC263-A733-CDA2-CA68-2EC733785C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r" rtl="1">
              <a:buFont typeface="Wingdings" panose="05000000000000000000" pitchFamily="2" charset="2"/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30E920-7A8C-3DFC-3DBA-C457CD809C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00023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3965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2916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DED5D1-319A-5CF1-D93F-04E566A759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D674E29-CA88-0415-7091-B338D1CC7F2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A57E2E5-B553-09E4-0B09-DEE65B6BAE4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496327-BA34-F419-B19D-D0C9E2481F1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6716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522115-2167-6571-4FC9-57CCDA77D9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FD133DF-E18D-BE61-B543-642D75C76DA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18548F4-E174-7DB0-B347-039FF387C73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FF14BD-4A98-090F-EF6C-3C43D20B6F1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5357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046B41-4033-C6DA-7478-9A6FF6CD0F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8754434-AF00-F3AE-FF73-84BF8AE1276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D565A5B-6FE6-F034-38FB-859272DA68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59FD4F-9DF7-1B24-0761-9AC8E842488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2581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3138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45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26363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30268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13391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4" r:id="rId12"/>
    <p:sldLayoutId id="2147483667" r:id="rId13"/>
    <p:sldLayoutId id="2147483668" r:id="rId14"/>
    <p:sldLayoutId id="2147483669" r:id="rId15"/>
    <p:sldLayoutId id="2147483670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scholar.google.com.eg/citations?hl=en&amp;user=eGZioxgAAAAJ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6.png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5825203" y="59568"/>
            <a:ext cx="6304719" cy="654794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681130" y="4257713"/>
            <a:ext cx="412880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-74884" y="2230955"/>
            <a:ext cx="597304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System Administration (2)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455875" y="5983901"/>
            <a:ext cx="3136412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748145" y="3439517"/>
            <a:ext cx="10791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Alexandria" charset="0"/>
                <a:cs typeface="Alexandria" charset="0"/>
              </a:rPr>
              <a:t>IT401 </a:t>
            </a:r>
          </a:p>
        </p:txBody>
      </p:sp>
      <p:sp>
        <p:nvSpPr>
          <p:cNvPr id="14" name="Oval 13"/>
          <p:cNvSpPr/>
          <p:nvPr/>
        </p:nvSpPr>
        <p:spPr>
          <a:xfrm>
            <a:off x="5898161" y="136634"/>
            <a:ext cx="6158805" cy="633451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345648" y="3331886"/>
            <a:ext cx="58938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System Administration 2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002F6D-0DF4-504C-1A57-D34F6F823551}"/>
              </a:ext>
            </a:extLst>
          </p:cNvPr>
          <p:cNvSpPr txBox="1"/>
          <p:nvPr/>
        </p:nvSpPr>
        <p:spPr>
          <a:xfrm>
            <a:off x="6559119" y="4958995"/>
            <a:ext cx="25338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IT401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System Administration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1002343" y="1188684"/>
            <a:ext cx="8676507" cy="481090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371667" y="666714"/>
            <a:ext cx="1896617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Who Am I ?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094041" y="1315689"/>
            <a:ext cx="7116897" cy="467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96900" marR="317500" indent="-3429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24406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Source Sans Pro" panose="020B0503030403020204" pitchFamily="34" charset="0"/>
              </a:rPr>
              <a:t>December 2024 - Current </a:t>
            </a:r>
            <a:br>
              <a:rPr lang="en-US" sz="1600" dirty="0">
                <a:solidFill>
                  <a:srgbClr val="000000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Source Sans Pro" panose="020B0503030403020204" pitchFamily="34" charset="0"/>
              </a:rPr>
            </a:br>
            <a:r>
              <a:rPr lang="en-US" sz="1600" b="1" dirty="0">
                <a:solidFill>
                  <a:srgbClr val="8E5A6D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Source Sans Pro" panose="020B0503030403020204" pitchFamily="34" charset="0"/>
              </a:rPr>
              <a:t>Assistant Professor</a:t>
            </a:r>
            <a:r>
              <a:rPr lang="en-US" sz="1600" dirty="0">
                <a:solidFill>
                  <a:srgbClr val="000000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Source Sans Pro" panose="020B0503030403020204" pitchFamily="34" charset="0"/>
              </a:rPr>
              <a:t>, </a:t>
            </a:r>
            <a:r>
              <a:rPr lang="en-US" sz="1600" b="1" i="1" dirty="0">
                <a:solidFill>
                  <a:srgbClr val="000000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Source Sans Pro" panose="020B0503030403020204" pitchFamily="34" charset="0"/>
              </a:rPr>
              <a:t>Ashur University</a:t>
            </a:r>
            <a:r>
              <a:rPr lang="en-US" sz="1600" dirty="0">
                <a:solidFill>
                  <a:srgbClr val="000000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Source Sans Pro" panose="020B0503030403020204" pitchFamily="34" charset="0"/>
              </a:rPr>
              <a:t>, Baghdad, Iraq</a:t>
            </a:r>
          </a:p>
          <a:p>
            <a:pPr marL="254000" marR="317500">
              <a:spcBef>
                <a:spcPts val="0"/>
              </a:spcBef>
              <a:spcAft>
                <a:spcPts val="0"/>
              </a:spcAft>
            </a:pPr>
            <a:endParaRPr lang="en-US" sz="1600" dirty="0">
              <a:solidFill>
                <a:srgbClr val="000000"/>
              </a:solidFill>
              <a:latin typeface="Source Sans Pro" panose="020B0503030403020204" pitchFamily="34" charset="0"/>
              <a:ea typeface="Source Sans Pro" panose="020B0503030403020204" pitchFamily="34" charset="0"/>
              <a:cs typeface="Source Sans Pro" panose="020B0503030403020204" pitchFamily="34" charset="0"/>
            </a:endParaRPr>
          </a:p>
          <a:p>
            <a:pPr marL="596900" marR="317500" lvl="0" indent="-342900">
              <a:buFont typeface="Wingdings" panose="05000000000000000000" pitchFamily="2" charset="2"/>
              <a:buChar char="§"/>
              <a:defRPr/>
            </a:pPr>
            <a:r>
              <a:rPr lang="en-US" sz="1600" dirty="0">
                <a:solidFill>
                  <a:srgbClr val="24406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Source Sans Pro" panose="020B0503030403020204" pitchFamily="34" charset="0"/>
              </a:rPr>
              <a:t>2023 - 2024</a:t>
            </a:r>
            <a:br>
              <a:rPr lang="en-US" sz="1600" dirty="0">
                <a:solidFill>
                  <a:srgbClr val="000000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Source Sans Pro" panose="020B0503030403020204" pitchFamily="34" charset="0"/>
              </a:rPr>
            </a:br>
            <a:r>
              <a:rPr lang="en-US" sz="1600" b="1" dirty="0">
                <a:solidFill>
                  <a:srgbClr val="8E5A6D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Source Sans Pro" panose="020B0503030403020204" pitchFamily="34" charset="0"/>
              </a:rPr>
              <a:t>Lecturer</a:t>
            </a:r>
            <a:r>
              <a:rPr lang="en-US" sz="1600" dirty="0">
                <a:solidFill>
                  <a:srgbClr val="000000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Source Sans Pro" panose="020B0503030403020204" pitchFamily="34" charset="0"/>
              </a:rPr>
              <a:t>, </a:t>
            </a:r>
            <a:r>
              <a:rPr lang="en-US" sz="1600" b="1" i="1" dirty="0">
                <a:solidFill>
                  <a:srgbClr val="000000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Source Sans Pro" panose="020B0503030403020204" pitchFamily="34" charset="0"/>
              </a:rPr>
              <a:t>October 6 University</a:t>
            </a:r>
            <a:r>
              <a:rPr lang="en-US" sz="1600" dirty="0">
                <a:solidFill>
                  <a:srgbClr val="000000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Source Sans Pro" panose="020B0503030403020204" pitchFamily="34" charset="0"/>
              </a:rPr>
              <a:t>, Egypt</a:t>
            </a:r>
          </a:p>
          <a:p>
            <a:pPr marL="254000" marR="317500" lvl="0">
              <a:defRPr/>
            </a:pPr>
            <a:endParaRPr lang="en-US" sz="1600" dirty="0">
              <a:solidFill>
                <a:srgbClr val="000000"/>
              </a:solidFill>
              <a:latin typeface="Source Sans Pro" panose="020B0503030403020204" pitchFamily="34" charset="0"/>
              <a:ea typeface="Source Sans Pro" panose="020B0503030403020204" pitchFamily="34" charset="0"/>
              <a:cs typeface="Source Sans Pro" panose="020B0503030403020204" pitchFamily="34" charset="0"/>
            </a:endParaRPr>
          </a:p>
          <a:p>
            <a:pPr marL="254000" marR="317500" lvl="0">
              <a:defRPr/>
            </a:pPr>
            <a:r>
              <a:rPr lang="nl-NL" sz="1600" dirty="0"/>
              <a:t>• Google Scholar: </a:t>
            </a:r>
          </a:p>
          <a:p>
            <a:pPr marL="254000" marR="317500" lvl="0">
              <a:defRPr/>
            </a:pPr>
            <a:r>
              <a:rPr lang="nl-NL" sz="1600" dirty="0">
                <a:hlinkClick r:id="rId3"/>
              </a:rPr>
              <a:t>https://scholar.google.com.eg/citations?hl=en&amp;user=eGZioxgAAAAJ </a:t>
            </a:r>
            <a:endParaRPr lang="en-US" sz="1600" dirty="0">
              <a:solidFill>
                <a:srgbClr val="000000"/>
              </a:solidFill>
              <a:latin typeface="Source Sans Pro" panose="020B0503030403020204" pitchFamily="34" charset="0"/>
              <a:ea typeface="Source Sans Pro" panose="020B0503030403020204" pitchFamily="34" charset="0"/>
              <a:cs typeface="Source Sans Pro" panose="020B0503030403020204" pitchFamily="34" charset="0"/>
            </a:endParaRPr>
          </a:p>
          <a:p>
            <a:pPr marL="88900" marR="317500">
              <a:lnSpc>
                <a:spcPct val="90000"/>
              </a:lnSpc>
              <a:spcAft>
                <a:spcPts val="600"/>
              </a:spcAft>
            </a:pPr>
            <a:endParaRPr lang="en-US" sz="1600" b="1" dirty="0">
              <a:solidFill>
                <a:schemeClr val="accent2">
                  <a:lumMod val="50000"/>
                </a:schemeClr>
              </a:solidFill>
            </a:endParaRPr>
          </a:p>
          <a:p>
            <a:pPr marL="431800" marR="317500" indent="-342900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1600" b="1" dirty="0">
                <a:solidFill>
                  <a:schemeClr val="accent2">
                    <a:lumMod val="50000"/>
                  </a:schemeClr>
                </a:solidFill>
              </a:rPr>
              <a:t>Ph.D.: Cyber Security - 2022</a:t>
            </a:r>
            <a:endParaRPr lang="en-US" sz="1600" dirty="0">
              <a:solidFill>
                <a:schemeClr val="accent2">
                  <a:lumMod val="50000"/>
                </a:schemeClr>
              </a:solidFill>
            </a:endParaRPr>
          </a:p>
          <a:p>
            <a:pPr marL="317500" marR="3175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/>
              <a:t>Huazhong University of Science and Technology</a:t>
            </a:r>
            <a:endParaRPr lang="en-US" sz="1600" dirty="0"/>
          </a:p>
          <a:p>
            <a:pPr marL="317500" marR="3175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/>
              <a:t>School of Cyber Science and Engineering,</a:t>
            </a:r>
            <a:r>
              <a:rPr lang="en-US" sz="1600" dirty="0"/>
              <a:t> China </a:t>
            </a:r>
          </a:p>
          <a:p>
            <a:pPr marL="317500" marR="3175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u="sng" dirty="0">
                <a:solidFill>
                  <a:srgbClr val="0070C0"/>
                </a:solidFill>
              </a:rPr>
              <a:t>Awarded</a:t>
            </a:r>
            <a:r>
              <a:rPr lang="en-US" sz="1600" dirty="0"/>
              <a:t> [ HUST University Outstanding Students Award 2022]</a:t>
            </a:r>
            <a:r>
              <a:rPr lang="en-US" sz="1600" b="1" dirty="0"/>
              <a:t> </a:t>
            </a:r>
          </a:p>
          <a:p>
            <a:pPr marL="317500" marR="3175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dirty="0"/>
          </a:p>
          <a:p>
            <a:pPr marL="431800" marR="317500" indent="-342900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1600" b="1" dirty="0">
                <a:solidFill>
                  <a:schemeClr val="accent2">
                    <a:lumMod val="50000"/>
                  </a:schemeClr>
                </a:solidFill>
              </a:rPr>
              <a:t>M.D.: Big Data - 2019</a:t>
            </a:r>
          </a:p>
          <a:p>
            <a:pPr marL="317500" marR="3175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/>
              <a:t>Cairo University</a:t>
            </a:r>
            <a:endParaRPr lang="en-US" sz="1600" dirty="0"/>
          </a:p>
          <a:p>
            <a:pPr marL="317500" marR="3175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/>
              <a:t>Faculty of Computers and Artificial Intelligence</a:t>
            </a:r>
            <a:r>
              <a:rPr lang="en-US" sz="1600" dirty="0"/>
              <a:t>, Egypt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 descr="A person in a suit and tie&#10;&#10;AI-generated content may be incorrect.">
            <a:extLst>
              <a:ext uri="{FF2B5EF4-FFF2-40B4-BE49-F238E27FC236}">
                <a16:creationId xmlns:a16="http://schemas.microsoft.com/office/drawing/2014/main" id="{FE2E1497-F653-D9BD-28FF-855F065A879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9676" y="1419951"/>
            <a:ext cx="1265920" cy="15375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2E5268-819B-EE9C-363C-777E9F42FC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EA53ED-2AC2-4D6A-B177-F1D748071FB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C484B1-C75C-99AB-28F5-A9CF00351F6E}"/>
              </a:ext>
            </a:extLst>
          </p:cNvPr>
          <p:cNvSpPr txBox="1"/>
          <p:nvPr/>
        </p:nvSpPr>
        <p:spPr>
          <a:xfrm>
            <a:off x="782508" y="992181"/>
            <a:ext cx="5313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2800" b="1" i="0" dirty="0">
                <a:solidFill>
                  <a:srgbClr val="273239"/>
                </a:solidFill>
                <a:effectLst/>
                <a:latin typeface="Nunito" pitchFamily="2" charset="0"/>
              </a:rPr>
              <a:t>Course Description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960EAD9-7936-F4DE-5397-74C6BA1DB6A5}"/>
              </a:ext>
            </a:extLst>
          </p:cNvPr>
          <p:cNvSpPr txBox="1"/>
          <p:nvPr/>
        </p:nvSpPr>
        <p:spPr>
          <a:xfrm>
            <a:off x="956664" y="2048266"/>
            <a:ext cx="10133952" cy="1891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0" i="0" u="none" strike="noStrike" baseline="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This course provides a practical introduction to Linux system administration in enterprise environments. Students will learn core concepts such as system architecture, command-line usage, file and user management, networking, and security. The course emphasizes hands-on experience through real-world lab exercises.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61576A0-480A-2EC5-5840-85F3339B52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04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79DCAA-2B5F-C934-7D04-4579F98A3A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0D64E25-502C-5E34-7289-BC7232E16DCD}"/>
              </a:ext>
            </a:extLst>
          </p:cNvPr>
          <p:cNvSpPr/>
          <p:nvPr/>
        </p:nvSpPr>
        <p:spPr>
          <a:xfrm>
            <a:off x="617280" y="1685495"/>
            <a:ext cx="10812720" cy="45193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D84631A-7312-C659-8C9C-2CE9A6751823}"/>
              </a:ext>
            </a:extLst>
          </p:cNvPr>
          <p:cNvSpPr txBox="1"/>
          <p:nvPr/>
        </p:nvSpPr>
        <p:spPr>
          <a:xfrm>
            <a:off x="2273308" y="1068307"/>
            <a:ext cx="5313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2800" b="1" i="0" dirty="0">
                <a:solidFill>
                  <a:srgbClr val="273239"/>
                </a:solidFill>
                <a:effectLst/>
                <a:latin typeface="Nunito" pitchFamily="2" charset="0"/>
              </a:rPr>
              <a:t>Course Learning Outcomes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EA9293D-7AD8-8935-0796-32E5AC11380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4A471C1-B8A9-D81D-FC4E-8333B55E019F}"/>
              </a:ext>
            </a:extLst>
          </p:cNvPr>
          <p:cNvSpPr txBox="1"/>
          <p:nvPr/>
        </p:nvSpPr>
        <p:spPr>
          <a:xfrm>
            <a:off x="762000" y="1685495"/>
            <a:ext cx="10333749" cy="38302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After learning the course, the students should be able to: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Describe Linux history, architecture, and system components.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Install and configure Linux operating systems.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Apply essential GNU/Linux commands and manage the file system hierarchy.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Administer users, groups, processes, and system services.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Configure networking and implement basic security measures.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Develop shell scripts to automate administrative tasks.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Analyze system performance and manage logs effectively.</a:t>
            </a:r>
          </a:p>
        </p:txBody>
      </p:sp>
    </p:spTree>
    <p:extLst>
      <p:ext uri="{BB962C8B-B14F-4D97-AF65-F5344CB8AC3E}">
        <p14:creationId xmlns:p14="http://schemas.microsoft.com/office/powerpoint/2010/main" val="2487029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CB9C79-EAE1-5C43-4467-F98CFFE385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6A3F959-1172-7992-F66D-83BDD668ED1E}"/>
              </a:ext>
            </a:extLst>
          </p:cNvPr>
          <p:cNvSpPr/>
          <p:nvPr/>
        </p:nvSpPr>
        <p:spPr>
          <a:xfrm>
            <a:off x="894756" y="1509036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510597D5-59D8-3CCE-2E1B-2F4800BA40A9}"/>
              </a:ext>
            </a:extLst>
          </p:cNvPr>
          <p:cNvSpPr txBox="1"/>
          <p:nvPr/>
        </p:nvSpPr>
        <p:spPr>
          <a:xfrm>
            <a:off x="4173018" y="848659"/>
            <a:ext cx="20345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i="0" dirty="0">
                <a:solidFill>
                  <a:srgbClr val="273239"/>
                </a:solidFill>
                <a:effectLst/>
                <a:latin typeface="Nunito" pitchFamily="2" charset="0"/>
              </a:rPr>
              <a:t>References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FBCD516-677F-9952-2403-A35EC9C37CD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845279F-B856-58AD-44F1-DBD6943431A2}"/>
              </a:ext>
            </a:extLst>
          </p:cNvPr>
          <p:cNvSpPr txBox="1"/>
          <p:nvPr/>
        </p:nvSpPr>
        <p:spPr>
          <a:xfrm>
            <a:off x="522514" y="2099656"/>
            <a:ext cx="7791062" cy="43442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dirty="0">
                <a:solidFill>
                  <a:prstClr val="black"/>
                </a:solidFill>
                <a:latin typeface="Calibri" panose="020F0502020204030204"/>
              </a:rPr>
              <a:t>Required Textbook</a:t>
            </a:r>
            <a:r>
              <a:rPr lang="en-US" sz="2000" dirty="0">
                <a:solidFill>
                  <a:prstClr val="black"/>
                </a:solidFill>
                <a:latin typeface="Calibri" panose="020F0502020204030204"/>
              </a:rPr>
              <a:t>:</a:t>
            </a:r>
          </a:p>
          <a:p>
            <a:pPr marL="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0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  <a:p>
            <a:pPr marL="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000" dirty="0">
                <a:solidFill>
                  <a:prstClr val="black"/>
                </a:solidFill>
                <a:latin typeface="Calibri" panose="020F0502020204030204"/>
              </a:rPr>
              <a:t>Title: "UNIX and Linux System Administration Handbook" (5th Edition) </a:t>
            </a:r>
          </a:p>
          <a:p>
            <a:pPr marL="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000" dirty="0">
                <a:solidFill>
                  <a:prstClr val="black"/>
                </a:solidFill>
                <a:latin typeface="Calibri" panose="020F0502020204030204"/>
              </a:rPr>
              <a:t>Author: Evi Nemeth, Garth Snyder, Trent R. Hein, and Ben Whaley</a:t>
            </a:r>
          </a:p>
          <a:p>
            <a:pPr marL="342900" indent="-342900" defTabSz="6858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Red Hat System Administration 9 Training Material.</a:t>
            </a:r>
          </a:p>
          <a:p>
            <a:pPr defTabSz="685800">
              <a:lnSpc>
                <a:spcPct val="200000"/>
              </a:lnSpc>
              <a:defRPr/>
            </a:pPr>
            <a:endParaRPr lang="en-US" sz="2000" dirty="0"/>
          </a:p>
          <a:p>
            <a:pPr defTabSz="685800">
              <a:lnSpc>
                <a:spcPct val="150000"/>
              </a:lnSpc>
              <a:defRPr/>
            </a:pPr>
            <a:r>
              <a:rPr lang="en-US" sz="2000" b="1" dirty="0">
                <a:solidFill>
                  <a:prstClr val="black"/>
                </a:solidFill>
                <a:latin typeface="Calibri" panose="020F0502020204030204"/>
              </a:rPr>
              <a:t>Note</a:t>
            </a:r>
            <a:r>
              <a:rPr lang="en-US" sz="2000" dirty="0">
                <a:solidFill>
                  <a:prstClr val="black"/>
                </a:solidFill>
                <a:latin typeface="Calibri" panose="020F0502020204030204"/>
              </a:rPr>
              <a:t>: The main material and reference for each course will be the Lecture notes and slides that the professor prepares. Textbook and other materials are additional resources. </a:t>
            </a:r>
          </a:p>
          <a:p>
            <a:pPr defTabSz="685800">
              <a:lnSpc>
                <a:spcPct val="150000"/>
              </a:lnSpc>
              <a:defRPr/>
            </a:pPr>
            <a:endParaRPr lang="en-US" sz="20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3" name="Picture 2" descr="Buy UNIX System Administration Handbook Book Online at Low Prices in India  | UNIX System Administration Handbook Reviews &amp; Ratings - Amazon.in">
            <a:extLst>
              <a:ext uri="{FF2B5EF4-FFF2-40B4-BE49-F238E27FC236}">
                <a16:creationId xmlns:a16="http://schemas.microsoft.com/office/drawing/2014/main" id="{84A4853F-0286-0931-FEB4-409570BDB7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1683" y="1907923"/>
            <a:ext cx="2884487" cy="3835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29662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94756" y="1509036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4678698" y="880426"/>
            <a:ext cx="22060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i="0" dirty="0">
                <a:solidFill>
                  <a:srgbClr val="273239"/>
                </a:solidFill>
                <a:effectLst/>
                <a:latin typeface="Nunito" pitchFamily="2" charset="0"/>
              </a:rPr>
              <a:t>Course Plan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9C2899D-0677-CB39-977F-A2E770D6E1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4142163"/>
              </p:ext>
            </p:extLst>
          </p:nvPr>
        </p:nvGraphicFramePr>
        <p:xfrm>
          <a:off x="180431" y="1756813"/>
          <a:ext cx="6557826" cy="43545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3373">
                  <a:extLst>
                    <a:ext uri="{9D8B030D-6E8A-4147-A177-3AD203B41FA5}">
                      <a16:colId xmlns:a16="http://schemas.microsoft.com/office/drawing/2014/main" val="322344654"/>
                    </a:ext>
                  </a:extLst>
                </a:gridCol>
                <a:gridCol w="5924453">
                  <a:extLst>
                    <a:ext uri="{9D8B030D-6E8A-4147-A177-3AD203B41FA5}">
                      <a16:colId xmlns:a16="http://schemas.microsoft.com/office/drawing/2014/main" val="4250518272"/>
                    </a:ext>
                  </a:extLst>
                </a:gridCol>
              </a:tblGrid>
              <a:tr h="365392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Week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Topics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3282059"/>
                  </a:ext>
                </a:extLst>
              </a:tr>
              <a:tr h="365392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b="0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Orientation week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8933375"/>
                  </a:ext>
                </a:extLst>
              </a:tr>
              <a:tr h="365392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b="0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Core Concepts in System Administration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4730687"/>
                  </a:ext>
                </a:extLst>
              </a:tr>
              <a:tr h="365392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b="0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Introduction to Linux &amp; System Architecture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5184604"/>
                  </a:ext>
                </a:extLst>
              </a:tr>
              <a:tr h="27992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b="0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Access the command line &amp; Manage files from the command line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928430"/>
                  </a:ext>
                </a:extLst>
              </a:tr>
              <a:tr h="365392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b="0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Get help in Red Hat Enterprise Linux &amp; Create, view, and edit text files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903670"/>
                  </a:ext>
                </a:extLst>
              </a:tr>
              <a:tr h="365392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b="0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Manage local Users and Groups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1664338"/>
                  </a:ext>
                </a:extLst>
              </a:tr>
              <a:tr h="365392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b="0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Control Access to Files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9177847"/>
                  </a:ext>
                </a:extLst>
              </a:tr>
              <a:tr h="365392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b="0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Monitor and manage Linux processes &amp; Control Services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9499055"/>
                  </a:ext>
                </a:extLst>
              </a:tr>
              <a:tr h="365392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b="0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Configure and Secure SSH &amp; Manage Networking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7473535"/>
                  </a:ext>
                </a:extLst>
              </a:tr>
              <a:tr h="365392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b="0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Analyze and Store logs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3750836"/>
                  </a:ext>
                </a:extLst>
              </a:tr>
              <a:tr h="365392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b="0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Install and Update Software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0746545"/>
                  </a:ext>
                </a:extLst>
              </a:tr>
            </a:tbl>
          </a:graphicData>
        </a:graphic>
      </p:graphicFrame>
      <p:pic>
        <p:nvPicPr>
          <p:cNvPr id="1026" name="Picture 2" descr="10 System Administration Tasks to Automate">
            <a:extLst>
              <a:ext uri="{FF2B5EF4-FFF2-40B4-BE49-F238E27FC236}">
                <a16:creationId xmlns:a16="http://schemas.microsoft.com/office/drawing/2014/main" id="{26328BB1-E888-61AF-5DED-1776D01180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073" y="2458617"/>
            <a:ext cx="4953752" cy="2788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1832B2-FA05-D4F2-0D4F-D05C3D089D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74C9A57-84B2-1571-5990-BCAE71FA0CDD}"/>
              </a:ext>
            </a:extLst>
          </p:cNvPr>
          <p:cNvSpPr/>
          <p:nvPr/>
        </p:nvSpPr>
        <p:spPr>
          <a:xfrm>
            <a:off x="617280" y="1685495"/>
            <a:ext cx="10812720" cy="45193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AC2B5B5-E8C7-7BE5-7966-5D08A89E2DB4}"/>
              </a:ext>
            </a:extLst>
          </p:cNvPr>
          <p:cNvSpPr txBox="1"/>
          <p:nvPr/>
        </p:nvSpPr>
        <p:spPr>
          <a:xfrm>
            <a:off x="2273308" y="1068307"/>
            <a:ext cx="5313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2800" b="1" i="0" dirty="0">
                <a:solidFill>
                  <a:srgbClr val="273239"/>
                </a:solidFill>
                <a:effectLst/>
                <a:latin typeface="Nunito" pitchFamily="2" charset="0"/>
              </a:rPr>
              <a:t>Teaching </a:t>
            </a:r>
            <a:r>
              <a:rPr lang="en-US" sz="2800" b="1" dirty="0">
                <a:solidFill>
                  <a:srgbClr val="273239"/>
                </a:solidFill>
                <a:latin typeface="Nunito" pitchFamily="2" charset="0"/>
              </a:rPr>
              <a:t>Methodology</a:t>
            </a:r>
            <a:endParaRPr lang="en-US" sz="2800" b="1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C6625C6-7431-ADB0-C003-F59AB077FD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8C23846-8637-F50C-2DBC-85ACA5B784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8396" y="1989913"/>
            <a:ext cx="9164329" cy="3658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614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060B6A-9B35-BBDF-DD06-9D874688FB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3B0FE5E-55B3-9CC1-A891-F37037844454}"/>
              </a:ext>
            </a:extLst>
          </p:cNvPr>
          <p:cNvSpPr/>
          <p:nvPr/>
        </p:nvSpPr>
        <p:spPr>
          <a:xfrm>
            <a:off x="617280" y="1685495"/>
            <a:ext cx="10812720" cy="41819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749F17-4694-D081-742B-48A754DCF214}"/>
              </a:ext>
            </a:extLst>
          </p:cNvPr>
          <p:cNvSpPr txBox="1"/>
          <p:nvPr/>
        </p:nvSpPr>
        <p:spPr>
          <a:xfrm>
            <a:off x="2273308" y="1068307"/>
            <a:ext cx="5313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2800" b="1" i="0" dirty="0">
                <a:solidFill>
                  <a:srgbClr val="273239"/>
                </a:solidFill>
                <a:effectLst/>
                <a:latin typeface="Nunito" pitchFamily="2" charset="0"/>
              </a:rPr>
              <a:t>Study System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70E3331-A8D6-8133-9843-34CB190C9C1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DC0466A-560B-ED05-3AAF-A80BAF9E31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017" y="1907510"/>
            <a:ext cx="10607245" cy="3822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247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2691D8-B431-0422-4D0F-4D8375C373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82BCAB4-DB43-C0E0-9BE4-E827CFB1AC45}"/>
              </a:ext>
            </a:extLst>
          </p:cNvPr>
          <p:cNvSpPr/>
          <p:nvPr/>
        </p:nvSpPr>
        <p:spPr>
          <a:xfrm>
            <a:off x="617280" y="1685495"/>
            <a:ext cx="10812720" cy="41819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13A32F1-083E-3BC0-1F5A-0CC4C812C827}"/>
              </a:ext>
            </a:extLst>
          </p:cNvPr>
          <p:cNvSpPr txBox="1"/>
          <p:nvPr/>
        </p:nvSpPr>
        <p:spPr>
          <a:xfrm>
            <a:off x="2273308" y="1068307"/>
            <a:ext cx="56623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2800" b="1" i="0" dirty="0">
                <a:solidFill>
                  <a:srgbClr val="273239"/>
                </a:solidFill>
                <a:effectLst/>
                <a:latin typeface="Nunito" pitchFamily="2" charset="0"/>
              </a:rPr>
              <a:t>Course Information - Evaluation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2CDFF28-AE8A-DBFD-AED2-8D16B7F0AC4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B10684D-AB75-6A53-CA0E-EF00BE1958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3568" y="1931716"/>
            <a:ext cx="8954750" cy="3458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064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5" ma:contentTypeDescription="إنشاء مستند جديد." ma:contentTypeScope="" ma:versionID="369b9b7f71df9ddc00dc4a5a5798ad62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c88d2f4c137c6d539df53e258ea29d8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417483E3-E198-4092-A990-299EB8D55D4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purl.org/dc/dcmitype/"/>
    <ds:schemaRef ds:uri="http://schemas.microsoft.com/office/2006/documentManagement/types"/>
    <ds:schemaRef ds:uri="d13aca44-ef33-4cf4-9980-7f0b00e6eeb9"/>
    <ds:schemaRef ds:uri="http://purl.org/dc/elements/1.1/"/>
    <ds:schemaRef ds:uri="http://schemas.openxmlformats.org/package/2006/metadata/core-properties"/>
    <ds:schemaRef ds:uri="http://schemas.microsoft.com/office/infopath/2007/PartnerControls"/>
    <ds:schemaRef ds:uri="49100919-8a76-4266-be0c-7dc583902cb4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793</TotalTime>
  <Words>439</Words>
  <Application>Microsoft Office PowerPoint</Application>
  <PresentationFormat>Widescreen</PresentationFormat>
  <Paragraphs>86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0" baseType="lpstr">
      <vt:lpstr>Alexandria</vt:lpstr>
      <vt:lpstr>Arial</vt:lpstr>
      <vt:lpstr>Calibri</vt:lpstr>
      <vt:lpstr>Calibri Light</vt:lpstr>
      <vt:lpstr>Nunito</vt:lpstr>
      <vt:lpstr>Source Sans Pro</vt:lpstr>
      <vt:lpstr>Tajawal ExtraBold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Hussein Mogahed</cp:lastModifiedBy>
  <cp:revision>78</cp:revision>
  <dcterms:created xsi:type="dcterms:W3CDTF">2023-04-29T09:08:00Z</dcterms:created>
  <dcterms:modified xsi:type="dcterms:W3CDTF">2026-01-30T14:58:55Z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