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7" r:id="rId2"/>
    <p:sldId id="462" r:id="rId3"/>
    <p:sldId id="569" r:id="rId4"/>
    <p:sldId id="572" r:id="rId5"/>
    <p:sldId id="573" r:id="rId6"/>
    <p:sldId id="552" r:id="rId7"/>
    <p:sldId id="608" r:id="rId8"/>
    <p:sldId id="609" r:id="rId9"/>
    <p:sldId id="610" r:id="rId10"/>
    <p:sldId id="611" r:id="rId11"/>
    <p:sldId id="612" r:id="rId12"/>
    <p:sldId id="613" r:id="rId13"/>
    <p:sldId id="616" r:id="rId14"/>
    <p:sldId id="618" r:id="rId15"/>
    <p:sldId id="620" r:id="rId16"/>
    <p:sldId id="619" r:id="rId17"/>
    <p:sldId id="622" r:id="rId18"/>
    <p:sldId id="621" r:id="rId19"/>
    <p:sldId id="624" r:id="rId20"/>
    <p:sldId id="626" r:id="rId21"/>
    <p:sldId id="628" r:id="rId22"/>
    <p:sldId id="627" r:id="rId23"/>
    <p:sldId id="629" r:id="rId24"/>
    <p:sldId id="630" r:id="rId25"/>
    <p:sldId id="631" r:id="rId26"/>
    <p:sldId id="473" r:id="rId27"/>
    <p:sldId id="601" r:id="rId28"/>
    <p:sldId id="587" r:id="rId29"/>
    <p:sldId id="603" r:id="rId30"/>
    <p:sldId id="604" r:id="rId31"/>
    <p:sldId id="605" r:id="rId32"/>
    <p:sldId id="606" r:id="rId33"/>
    <p:sldId id="607" r:id="rId34"/>
    <p:sldId id="639" r:id="rId35"/>
    <p:sldId id="586" r:id="rId36"/>
    <p:sldId id="602" r:id="rId37"/>
    <p:sldId id="632" r:id="rId38"/>
    <p:sldId id="633" r:id="rId39"/>
    <p:sldId id="634" r:id="rId40"/>
    <p:sldId id="635" r:id="rId41"/>
    <p:sldId id="637" r:id="rId42"/>
    <p:sldId id="640" r:id="rId43"/>
    <p:sldId id="641" r:id="rId44"/>
    <p:sldId id="649" r:id="rId45"/>
    <p:sldId id="642" r:id="rId46"/>
    <p:sldId id="643" r:id="rId47"/>
    <p:sldId id="644" r:id="rId48"/>
    <p:sldId id="645" r:id="rId49"/>
    <p:sldId id="646" r:id="rId50"/>
    <p:sldId id="647" r:id="rId51"/>
    <p:sldId id="648" r:id="rId52"/>
    <p:sldId id="297" r:id="rId53"/>
    <p:sldId id="260" r:id="rId54"/>
    <p:sldId id="304"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5EA0"/>
    <a:srgbClr val="0A1F61"/>
    <a:srgbClr val="E20402"/>
    <a:srgbClr val="FF8C01"/>
    <a:srgbClr val="0141E6"/>
    <a:srgbClr val="F4C233"/>
    <a:srgbClr val="3E4F58"/>
    <a:srgbClr val="00C4AD"/>
    <a:srgbClr val="FF9518"/>
    <a:srgbClr val="2B59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dirty="0"/>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27</a:t>
            </a:fld>
            <a:endParaRPr lang="en-US"/>
          </a:p>
        </p:txBody>
      </p:sp>
    </p:spTree>
    <p:extLst>
      <p:ext uri="{BB962C8B-B14F-4D97-AF65-F5344CB8AC3E}">
        <p14:creationId xmlns:p14="http://schemas.microsoft.com/office/powerpoint/2010/main" val="444776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7"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10.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emf"/><Relationship Id="rId5" Type="http://schemas.openxmlformats.org/officeDocument/2006/relationships/image" Target="../media/image20.emf"/><Relationship Id="rId4" Type="http://schemas.openxmlformats.org/officeDocument/2006/relationships/image" Target="../media/image10.emf"/></Relationships>
</file>

<file path=ppt/slides/_rels/slide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10.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3.emf"/><Relationship Id="rId4" Type="http://schemas.openxmlformats.org/officeDocument/2006/relationships/image" Target="../media/image10.emf"/></Relationships>
</file>

<file path=ppt/slides/_rels/slide5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82601"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W10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W10 Lecture outline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6A432C2D-778F-0F72-14B8-F5DE34A69602}"/>
              </a:ext>
            </a:extLst>
          </p:cNvPr>
          <p:cNvSpPr txBox="1"/>
          <p:nvPr/>
        </p:nvSpPr>
        <p:spPr>
          <a:xfrm>
            <a:off x="4751813" y="665341"/>
            <a:ext cx="8623659" cy="3642023"/>
          </a:xfrm>
          <a:prstGeom prst="rect">
            <a:avLst/>
          </a:prstGeom>
          <a:noFill/>
        </p:spPr>
        <p:txBody>
          <a:bodyPr wrap="square" rtlCol="0">
            <a:spAutoFit/>
          </a:bodyPr>
          <a:lstStyle/>
          <a:p>
            <a:pPr algn="just">
              <a:lnSpc>
                <a:spcPct val="200000"/>
              </a:lnSpc>
            </a:pPr>
            <a:r>
              <a:rPr lang="en-US" sz="18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Literacy Skills</a:t>
            </a:r>
          </a:p>
        </p:txBody>
      </p:sp>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67000"/>
    </mc:Choice>
    <mc:Fallback xmlns="">
      <p:transition spd="slow" advTm="67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W10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370213"/>
            <a:ext cx="6698815" cy="6196633"/>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analyst</a:t>
            </a:r>
            <a:endParaRPr lang="en-US" sz="22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80100"/>
    </mc:Choice>
    <mc:Fallback xmlns="">
      <p:transition spd="slow" advTm="801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24186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W10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endParaRPr lang="en-US" sz="2400" b="1" dirty="0">
              <a:solidFill>
                <a:srgbClr val="FF0000"/>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Leading Digital Media and Social Media  with the consideration of Digital Media Ethics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the relation between Leaders and Social Media through the six dimensions of social-media-literate leadership</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Ethical leadership and its components and the difference </a:t>
            </a:r>
            <a:r>
              <a:rPr lang="en-US" sz="2400" b="1">
                <a:solidFill>
                  <a:srgbClr val="0A1F61"/>
                </a:solidFill>
                <a:cs typeface="Tajawal ExtraBold" panose="00000800000000000000" pitchFamily="2" charset="-78"/>
              </a:rPr>
              <a:t>between Cross-Cultural &amp; </a:t>
            </a:r>
            <a:r>
              <a:rPr lang="en-US" sz="2400" b="1" dirty="0">
                <a:solidFill>
                  <a:srgbClr val="0A1F61"/>
                </a:solidFill>
                <a:cs typeface="Tajawal ExtraBold" panose="00000800000000000000" pitchFamily="2" charset="-78"/>
              </a:rPr>
              <a:t>Diversity</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how innovation and Leadership in the Media Industry are important for having unique products</a:t>
            </a:r>
          </a:p>
        </p:txBody>
      </p:sp>
    </p:spTree>
    <p:extLst>
      <p:ext uri="{BB962C8B-B14F-4D97-AF65-F5344CB8AC3E}">
        <p14:creationId xmlns:p14="http://schemas.microsoft.com/office/powerpoint/2010/main" val="3074467796"/>
      </p:ext>
    </p:extLst>
  </p:cSld>
  <p:clrMapOvr>
    <a:masterClrMapping/>
  </p:clrMapOvr>
  <mc:AlternateContent xmlns:mc="http://schemas.openxmlformats.org/markup-compatibility/2006" xmlns:p14="http://schemas.microsoft.com/office/powerpoint/2010/main">
    <mc:Choice Requires="p14">
      <p:transition spd="slow" p14:dur="2000" advTm="82100"/>
    </mc:Choice>
    <mc:Fallback xmlns="">
      <p:transition spd="slow" advTm="821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31197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W10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208296"/>
            <a:ext cx="6684960" cy="6247864"/>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algn="just"/>
            <a:endParaRPr lang="en-US" sz="2400" b="1" u="sng" dirty="0">
              <a:solidFill>
                <a:srgbClr val="FF8C01"/>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People are the most important resource for a leader to manage. And the leader must have it very clear to achieve success within the media industry. </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distinguishing feature of a leader’s job is the ability to motivate others, his/her creativity to encourage others, the innovation he/she develops, the talent to keep people in the organization and the future vision he/she has and conveys to the team. </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leader should have to be able to develop a series of actions to fulfill the goal driving successfully the media and entertainment company.</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Thus, creativity and innovation must become a key issue.</a:t>
            </a:r>
          </a:p>
        </p:txBody>
      </p:sp>
    </p:spTree>
    <p:extLst>
      <p:ext uri="{BB962C8B-B14F-4D97-AF65-F5344CB8AC3E}">
        <p14:creationId xmlns:p14="http://schemas.microsoft.com/office/powerpoint/2010/main" val="3260424978"/>
      </p:ext>
    </p:extLst>
  </p:cSld>
  <p:clrMapOvr>
    <a:masterClrMapping/>
  </p:clrMapOvr>
  <mc:AlternateContent xmlns:mc="http://schemas.openxmlformats.org/markup-compatibility/2006" xmlns:p14="http://schemas.microsoft.com/office/powerpoint/2010/main">
    <mc:Choice Requires="p14">
      <p:transition spd="slow" p14:dur="2000" advTm="135000"/>
    </mc:Choice>
    <mc:Fallback xmlns="">
      <p:transition spd="slow" advTm="135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W10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595933" y="1089596"/>
            <a:ext cx="6904454" cy="646331"/>
          </a:xfrm>
          <a:prstGeom prst="rect">
            <a:avLst/>
          </a:prstGeom>
          <a:noFill/>
        </p:spPr>
        <p:txBody>
          <a:bodyPr wrap="none" rtlCol="0">
            <a:spAutoFit/>
          </a:bodyPr>
          <a:lstStyle/>
          <a:p>
            <a:r>
              <a:rPr lang="es-ES" sz="3600" b="1" dirty="0">
                <a:solidFill>
                  <a:srgbClr val="2B5984"/>
                </a:solidFill>
                <a:latin typeface="Tajawal Medium" panose="00000600000000000000" pitchFamily="2" charset="-78"/>
                <a:cs typeface="Tajawal Medium" panose="00000600000000000000" pitchFamily="2" charset="-78"/>
              </a:rPr>
              <a:t>Digital Media and Social Media</a:t>
            </a:r>
          </a:p>
        </p:txBody>
      </p:sp>
      <p:pic>
        <p:nvPicPr>
          <p:cNvPr id="4" name="Picture 3" descr="Diagram&#10;&#10;Description automatically generated">
            <a:extLst>
              <a:ext uri="{FF2B5EF4-FFF2-40B4-BE49-F238E27FC236}">
                <a16:creationId xmlns:a16="http://schemas.microsoft.com/office/drawing/2014/main" id="{82BD5C94-9C7E-F20A-8E19-9B8875E5B4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5326" y="2249446"/>
            <a:ext cx="6957811" cy="3640715"/>
          </a:xfrm>
          <a:prstGeom prst="rect">
            <a:avLst/>
          </a:prstGeom>
        </p:spPr>
      </p:pic>
    </p:spTree>
    <p:extLst>
      <p:ext uri="{BB962C8B-B14F-4D97-AF65-F5344CB8AC3E}">
        <p14:creationId xmlns:p14="http://schemas.microsoft.com/office/powerpoint/2010/main" val="144735497"/>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b="1" dirty="0">
                <a:solidFill>
                  <a:srgbClr val="0A1F61"/>
                </a:solidFill>
                <a:latin typeface="Tajawal ExtraBold" panose="00000800000000000000" pitchFamily="2" charset="-78"/>
                <a:cs typeface="Tajawal ExtraBold" panose="00000800000000000000" pitchFamily="2" charset="-78"/>
              </a:rPr>
              <a:t>are any media that are encoded in a machine-readable format.</a:t>
            </a:r>
          </a:p>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b="1" dirty="0">
                <a:solidFill>
                  <a:srgbClr val="0A1F61"/>
                </a:solidFill>
                <a:latin typeface="Tajawal ExtraBold" panose="00000800000000000000" pitchFamily="2" charset="-78"/>
                <a:cs typeface="Tajawal ExtraBold" panose="00000800000000000000" pitchFamily="2" charset="-78"/>
              </a:rPr>
              <a:t>can be created, viewed, distributed, modified and preserved on digital electronics devices. Computer programs and software; digital imagery, digital video; video games; web pages and websites, including social media; data and databases; digital audio, such as mp3s; and e-books are examples of digital media. </a:t>
            </a:r>
          </a:p>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b="1" dirty="0">
                <a:solidFill>
                  <a:srgbClr val="0A1F61"/>
                </a:solidFill>
                <a:latin typeface="Tajawal ExtraBold" panose="00000800000000000000" pitchFamily="2" charset="-78"/>
                <a:cs typeface="Tajawal ExtraBold" panose="00000800000000000000" pitchFamily="2" charset="-78"/>
              </a:rPr>
              <a:t>are frequently contrasted with print media, such as printed books, newspapers and magazines, and other traditional or analog media, such as pictures, film or audio tape.</a:t>
            </a:r>
          </a:p>
        </p:txBody>
      </p:sp>
    </p:spTree>
    <p:extLst>
      <p:ext uri="{BB962C8B-B14F-4D97-AF65-F5344CB8AC3E}">
        <p14:creationId xmlns:p14="http://schemas.microsoft.com/office/powerpoint/2010/main" val="3724358320"/>
      </p:ext>
    </p:extLst>
  </p:cSld>
  <p:clrMapOvr>
    <a:masterClrMapping/>
  </p:clrMapOvr>
  <mc:AlternateContent xmlns:mc="http://schemas.openxmlformats.org/markup-compatibility/2006" xmlns:p14="http://schemas.microsoft.com/office/powerpoint/2010/main">
    <mc:Choice Requires="p14">
      <p:transition p14:dur="10" advTm="190000"/>
    </mc:Choice>
    <mc:Fallback xmlns="">
      <p:transition advTm="19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Combined with the Internet and personal computing, digital media has caused disruption in publishing, journalism, entertainment, education, commerce and politics.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media has also posed </a:t>
            </a:r>
            <a:r>
              <a:rPr lang="en-US" sz="2400" b="1" dirty="0">
                <a:solidFill>
                  <a:srgbClr val="C00000"/>
                </a:solidFill>
                <a:latin typeface="Tajawal ExtraBold" panose="00000800000000000000" pitchFamily="2" charset="-78"/>
                <a:cs typeface="Tajawal ExtraBold" panose="00000800000000000000" pitchFamily="2" charset="-78"/>
              </a:rPr>
              <a:t>new challenges </a:t>
            </a:r>
            <a:r>
              <a:rPr lang="en-US" sz="2400" b="1" dirty="0">
                <a:solidFill>
                  <a:srgbClr val="0A1F61"/>
                </a:solidFill>
                <a:latin typeface="Tajawal ExtraBold" panose="00000800000000000000" pitchFamily="2" charset="-78"/>
                <a:cs typeface="Tajawal ExtraBold" panose="00000800000000000000" pitchFamily="2" charset="-78"/>
              </a:rPr>
              <a:t>to copyright and intellectual property laws, fostering an open content movement in which content creators voluntarily give up some or all of their legal rights to their work.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ubiquity of </a:t>
            </a:r>
            <a:r>
              <a:rPr lang="en-US" sz="2400" b="1" dirty="0">
                <a:solidFill>
                  <a:srgbClr val="C00000"/>
                </a:solidFill>
                <a:latin typeface="Tajawal ExtraBold" panose="00000800000000000000" pitchFamily="2" charset="-78"/>
                <a:cs typeface="Tajawal ExtraBold" panose="00000800000000000000" pitchFamily="2" charset="-78"/>
              </a:rPr>
              <a:t>digital media and its effects on society </a:t>
            </a:r>
            <a:r>
              <a:rPr lang="en-US" sz="2400" b="1" dirty="0">
                <a:solidFill>
                  <a:srgbClr val="0A1F61"/>
                </a:solidFill>
                <a:latin typeface="Tajawal ExtraBold" panose="00000800000000000000" pitchFamily="2" charset="-78"/>
                <a:cs typeface="Tajawal ExtraBold" panose="00000800000000000000" pitchFamily="2" charset="-78"/>
              </a:rPr>
              <a:t>suggest that we are at the start of a new era in industrial history, called the Information Age, perhaps leading to a paperless society in which all media are produced and consumed on computers.</a:t>
            </a:r>
          </a:p>
        </p:txBody>
      </p:sp>
    </p:spTree>
    <p:extLst>
      <p:ext uri="{BB962C8B-B14F-4D97-AF65-F5344CB8AC3E}">
        <p14:creationId xmlns:p14="http://schemas.microsoft.com/office/powerpoint/2010/main" val="1962814183"/>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However, </a:t>
            </a:r>
            <a:r>
              <a:rPr lang="en-US" sz="2400" b="1" dirty="0">
                <a:solidFill>
                  <a:srgbClr val="C00000"/>
                </a:solidFill>
                <a:latin typeface="Tajawal ExtraBold" panose="00000800000000000000" pitchFamily="2" charset="-78"/>
                <a:cs typeface="Tajawal ExtraBold" panose="00000800000000000000" pitchFamily="2" charset="-78"/>
              </a:rPr>
              <a:t>challenges</a:t>
            </a:r>
            <a:r>
              <a:rPr lang="en-US" sz="2400" b="1" dirty="0">
                <a:solidFill>
                  <a:srgbClr val="0A1F61"/>
                </a:solidFill>
                <a:latin typeface="Tajawal ExtraBold" panose="00000800000000000000" pitchFamily="2" charset="-78"/>
                <a:cs typeface="Tajawal ExtraBold" panose="00000800000000000000" pitchFamily="2" charset="-78"/>
              </a:rPr>
              <a:t> to a digital transition remain, including outdated copyright laws, censorship, the digital divide, in which older media becomes inaccessible to new or upgraded information systems.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media has a significant, wide-ranging and complex impact on society and culture.</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impact of digital media on other media industries is similarly sweeping and complex.</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journalism, digital media and </a:t>
            </a:r>
            <a:r>
              <a:rPr lang="en-US" sz="2400" b="1" dirty="0">
                <a:solidFill>
                  <a:srgbClr val="C00000"/>
                </a:solidFill>
                <a:latin typeface="Tajawal ExtraBold" panose="00000800000000000000" pitchFamily="2" charset="-78"/>
                <a:cs typeface="Tajawal ExtraBold" panose="00000800000000000000" pitchFamily="2" charset="-78"/>
              </a:rPr>
              <a:t>citizen journalism </a:t>
            </a:r>
            <a:r>
              <a:rPr lang="en-US" sz="2400" b="1" dirty="0">
                <a:solidFill>
                  <a:srgbClr val="0A1F61"/>
                </a:solidFill>
                <a:latin typeface="Tajawal ExtraBold" panose="00000800000000000000" pitchFamily="2" charset="-78"/>
                <a:cs typeface="Tajawal ExtraBold" panose="00000800000000000000" pitchFamily="2" charset="-78"/>
              </a:rPr>
              <a:t>have led to the loss of thousands of jobs in print media and the bankruptcy of many major newspapers. But the rise of digital journalism has also created thousands of new jobs and specializations.</a:t>
            </a:r>
          </a:p>
        </p:txBody>
      </p:sp>
    </p:spTree>
    <p:extLst>
      <p:ext uri="{BB962C8B-B14F-4D97-AF65-F5344CB8AC3E}">
        <p14:creationId xmlns:p14="http://schemas.microsoft.com/office/powerpoint/2010/main" val="901647959"/>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7258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media has also allowed </a:t>
            </a:r>
            <a:r>
              <a:rPr lang="en-US" sz="2000" b="1" dirty="0">
                <a:solidFill>
                  <a:srgbClr val="C00000"/>
                </a:solidFill>
                <a:latin typeface="Tajawal ExtraBold" panose="00000800000000000000" pitchFamily="2" charset="-78"/>
                <a:cs typeface="Tajawal ExtraBold" panose="00000800000000000000" pitchFamily="2" charset="-78"/>
              </a:rPr>
              <a:t>individuals</a:t>
            </a:r>
            <a:r>
              <a:rPr lang="en-US" sz="2000" b="1" dirty="0">
                <a:solidFill>
                  <a:srgbClr val="0A1F61"/>
                </a:solidFill>
                <a:latin typeface="Tajawal ExtraBold" panose="00000800000000000000" pitchFamily="2" charset="-78"/>
                <a:cs typeface="Tajawal ExtraBold" panose="00000800000000000000" pitchFamily="2" charset="-78"/>
              </a:rPr>
              <a:t> to be much </a:t>
            </a:r>
            <a:r>
              <a:rPr lang="en-US" sz="2000" b="1" dirty="0">
                <a:solidFill>
                  <a:srgbClr val="C00000"/>
                </a:solidFill>
                <a:latin typeface="Tajawal ExtraBold" panose="00000800000000000000" pitchFamily="2" charset="-78"/>
                <a:cs typeface="Tajawal ExtraBold" panose="00000800000000000000" pitchFamily="2" charset="-78"/>
              </a:rPr>
              <a:t>more active </a:t>
            </a:r>
            <a:r>
              <a:rPr lang="en-US" sz="2000" b="1" dirty="0">
                <a:solidFill>
                  <a:srgbClr val="0A1F61"/>
                </a:solidFill>
                <a:latin typeface="Tajawal ExtraBold" panose="00000800000000000000" pitchFamily="2" charset="-78"/>
                <a:cs typeface="Tajawal ExtraBold" panose="00000800000000000000" pitchFamily="2" charset="-78"/>
              </a:rPr>
              <a:t>in </a:t>
            </a:r>
            <a:r>
              <a:rPr lang="en-US" sz="2000" b="1" dirty="0">
                <a:solidFill>
                  <a:srgbClr val="C00000"/>
                </a:solidFill>
                <a:latin typeface="Tajawal ExtraBold" panose="00000800000000000000" pitchFamily="2" charset="-78"/>
                <a:cs typeface="Tajawal ExtraBold" panose="00000800000000000000" pitchFamily="2" charset="-78"/>
              </a:rPr>
              <a:t>content creation</a:t>
            </a:r>
            <a:r>
              <a:rPr lang="en-US" sz="2000" b="1" dirty="0">
                <a:solidFill>
                  <a:srgbClr val="0A1F61"/>
                </a:solidFill>
                <a:latin typeface="Tajawal ExtraBold" panose="00000800000000000000" pitchFamily="2" charset="-78"/>
                <a:cs typeface="Tajawal ExtraBold" panose="00000800000000000000" pitchFamily="2" charset="-78"/>
              </a:rPr>
              <a:t>. Anyone with access to computers and the Internet can participate in social media and contribute their own writing, art, videos, photography and commentary to the Internet, as well as conduct business online. This has come to be known as citizen journalism. This spike in user created content is due to the development of the internet as well as the way in which users interact with media today.</a:t>
            </a:r>
          </a:p>
          <a:p>
            <a:pPr marL="974725" indent="-4572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User-generated content </a:t>
            </a:r>
            <a:r>
              <a:rPr lang="en-US" sz="2000" b="1" dirty="0">
                <a:solidFill>
                  <a:srgbClr val="0A1F61"/>
                </a:solidFill>
                <a:latin typeface="Tajawal ExtraBold" panose="00000800000000000000" pitchFamily="2" charset="-78"/>
                <a:cs typeface="Tajawal ExtraBold" panose="00000800000000000000" pitchFamily="2" charset="-78"/>
              </a:rPr>
              <a:t>raises issues of privacy, credibility, civility and compensation for cultural, intellectual and artistic contributions. The spread of digital media, and the wide range of literacy and communications skills necessary to use it effectively, have deepened the digital divide between those who have access to digital media and those who don't.</a:t>
            </a:r>
          </a:p>
        </p:txBody>
      </p:sp>
    </p:spTree>
    <p:extLst>
      <p:ext uri="{BB962C8B-B14F-4D97-AF65-F5344CB8AC3E}">
        <p14:creationId xmlns:p14="http://schemas.microsoft.com/office/powerpoint/2010/main" val="93561419"/>
      </p:ext>
    </p:extLst>
  </p:cSld>
  <p:clrMapOvr>
    <a:masterClrMapping/>
  </p:clrMapOvr>
  <mc:AlternateContent xmlns:mc="http://schemas.openxmlformats.org/markup-compatibility/2006" xmlns:p14="http://schemas.microsoft.com/office/powerpoint/2010/main">
    <mc:Choice Requires="p14">
      <p:transition p14:dur="10" advTm="155100"/>
    </mc:Choice>
    <mc:Fallback xmlns="">
      <p:transition advTm="1551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4185"/>
          </a:xfrm>
          <a:prstGeom prst="rect">
            <a:avLst/>
          </a:prstGeom>
          <a:noFill/>
        </p:spPr>
        <p:txBody>
          <a:bodyPr wrap="square" rtlCol="0">
            <a:spAutoFit/>
          </a:bodyPr>
          <a:lstStyle/>
          <a:p>
            <a:pPr marL="517525" algn="ctr">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Digital Media Ethics</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Changes occur at such a rapid rate, meticulous attention must be paid to the potential impacts of digital media that may threaten traditional ethical standards. In response to such rapid changes, academics work to keep pace with the transformation of our society into a digitally mediated world controlled by technological tools. </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Ethics</a:t>
            </a:r>
            <a:r>
              <a:rPr lang="en-US" sz="2400" b="1" dirty="0">
                <a:solidFill>
                  <a:srgbClr val="0A1F61"/>
                </a:solidFill>
                <a:latin typeface="Tajawal ExtraBold" panose="00000800000000000000" pitchFamily="2" charset="-78"/>
                <a:cs typeface="Tajawal ExtraBold" panose="00000800000000000000" pitchFamily="2" charset="-78"/>
              </a:rPr>
              <a:t>, focuses on the implications of digital media advancements in our world.</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Ethics </a:t>
            </a:r>
            <a:r>
              <a:rPr lang="en-US" sz="2400" b="1" dirty="0">
                <a:solidFill>
                  <a:srgbClr val="0A1F61"/>
                </a:solidFill>
                <a:latin typeface="Tajawal ExtraBold" panose="00000800000000000000" pitchFamily="2" charset="-78"/>
                <a:cs typeface="Tajawal ExtraBold" panose="00000800000000000000" pitchFamily="2" charset="-78"/>
              </a:rPr>
              <a:t>is best suited for university undergraduate students studying communication, media, and information technology.</a:t>
            </a:r>
          </a:p>
        </p:txBody>
      </p:sp>
    </p:spTree>
    <p:extLst>
      <p:ext uri="{BB962C8B-B14F-4D97-AF65-F5344CB8AC3E}">
        <p14:creationId xmlns:p14="http://schemas.microsoft.com/office/powerpoint/2010/main" val="246454843"/>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39455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Ethics </a:t>
            </a:r>
            <a:r>
              <a:rPr lang="en-US" sz="2400" b="1" dirty="0">
                <a:solidFill>
                  <a:srgbClr val="0A1F61"/>
                </a:solidFill>
                <a:latin typeface="Tajawal ExtraBold" panose="00000800000000000000" pitchFamily="2" charset="-78"/>
                <a:cs typeface="Tajawal ExtraBold" panose="00000800000000000000" pitchFamily="2" charset="-78"/>
              </a:rPr>
              <a:t>develops a deep understanding of the most current struggles that communication media ethicists face today.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Though these challenges can be viewed as opportunities for improvement in our individual and societal ethical standards .</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introduction of new digital technology poses to traditional ethics</a:t>
            </a:r>
            <a:r>
              <a:rPr lang="en-US" sz="2400" b="1" dirty="0">
                <a:solidFill>
                  <a:srgbClr val="0A1F61"/>
                </a:solidFill>
                <a:latin typeface="Tajawal ExtraBold" panose="00000800000000000000" pitchFamily="2" charset="-78"/>
                <a:cs typeface="Tajawal ExtraBold" panose="00000800000000000000" pitchFamily="2" charset="-78"/>
              </a:rPr>
              <a:t>: One prominent issue that digital media ethics face is that the media tend to sensationalize the issues that have emerged with these new introductions. This process has developed a societal perception of a false dichotomy between “good technology vs. bad technology.”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polarization is misleading and detrimental of creating and implementing new ethical standards.</a:t>
            </a:r>
          </a:p>
          <a:p>
            <a:pPr marL="974725" indent="-457200" algn="just">
              <a:lnSpc>
                <a:spcPts val="32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73497783"/>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3924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271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Understanding our relationship with digital media, and our perceptions must remain open and flexible, these are two of most influential elements.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three main distinct characteristics of new digital media which are: </a:t>
            </a:r>
            <a:r>
              <a:rPr lang="en-US" sz="2400" b="1" dirty="0">
                <a:solidFill>
                  <a:srgbClr val="C00000"/>
                </a:solidFill>
                <a:latin typeface="Tajawal ExtraBold" panose="00000800000000000000" pitchFamily="2" charset="-78"/>
                <a:cs typeface="Tajawal ExtraBold" panose="00000800000000000000" pitchFamily="2" charset="-78"/>
              </a:rPr>
              <a:t>convergence, “greased” media, and global implications</a:t>
            </a:r>
            <a:r>
              <a:rPr lang="en-US" sz="2400" b="1" dirty="0">
                <a:solidFill>
                  <a:srgbClr val="0A1F61"/>
                </a:solidFill>
                <a:latin typeface="Tajawal ExtraBold" panose="00000800000000000000" pitchFamily="2" charset="-78"/>
                <a:cs typeface="Tajawal ExtraBold" panose="00000800000000000000" pitchFamily="2" charset="-78"/>
              </a:rPr>
              <a:t>. Each characteristic illustrates how digital media have allowed for vast changes in our communication capabilities in terms of accessibility, speed, and scope. </a:t>
            </a:r>
          </a:p>
        </p:txBody>
      </p:sp>
    </p:spTree>
    <p:extLst>
      <p:ext uri="{BB962C8B-B14F-4D97-AF65-F5344CB8AC3E}">
        <p14:creationId xmlns:p14="http://schemas.microsoft.com/office/powerpoint/2010/main" val="661385929"/>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now possible to share media on </a:t>
            </a:r>
            <a:r>
              <a:rPr lang="en-US" sz="2400" b="1" dirty="0">
                <a:solidFill>
                  <a:srgbClr val="C00000"/>
                </a:solidFill>
                <a:latin typeface="Tajawal ExtraBold" panose="00000800000000000000" pitchFamily="2" charset="-78"/>
                <a:cs typeface="Tajawal ExtraBold" panose="00000800000000000000" pitchFamily="2" charset="-78"/>
              </a:rPr>
              <a:t>a variety of different systems </a:t>
            </a:r>
            <a:r>
              <a:rPr lang="en-US" sz="2400" b="1" dirty="0">
                <a:solidFill>
                  <a:srgbClr val="0A1F61"/>
                </a:solidFill>
                <a:latin typeface="Tajawal ExtraBold" panose="00000800000000000000" pitchFamily="2" charset="-78"/>
                <a:cs typeface="Tajawal ExtraBold" panose="00000800000000000000" pitchFamily="2" charset="-78"/>
              </a:rPr>
              <a:t>for many different uses. For example, once a music recording is digitally inscribed, it is possible to listen to it on an iPod, utilize it in the creation of a video for YouTube, or make it a new ringtone for a cell phone.</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“greasing” of media </a:t>
            </a:r>
            <a:r>
              <a:rPr lang="en-US" sz="2400" b="1" dirty="0">
                <a:solidFill>
                  <a:srgbClr val="0A1F61"/>
                </a:solidFill>
                <a:latin typeface="Tajawal ExtraBold" panose="00000800000000000000" pitchFamily="2" charset="-78"/>
                <a:cs typeface="Tajawal ExtraBold" panose="00000800000000000000" pitchFamily="2" charset="-78"/>
              </a:rPr>
              <a:t>is a metaphorical phrase that alludes to the fact that information can be sent and shared instantaneously. </a:t>
            </a:r>
            <a:r>
              <a:rPr lang="en-US" sz="2400" b="1" dirty="0">
                <a:solidFill>
                  <a:srgbClr val="C00000"/>
                </a:solidFill>
                <a:latin typeface="Tajawal ExtraBold" panose="00000800000000000000" pitchFamily="2" charset="-78"/>
                <a:cs typeface="Tajawal ExtraBold" panose="00000800000000000000" pitchFamily="2" charset="-78"/>
              </a:rPr>
              <a:t>The global scope </a:t>
            </a:r>
            <a:r>
              <a:rPr lang="en-US" sz="2400" b="1" dirty="0">
                <a:solidFill>
                  <a:srgbClr val="0A1F61"/>
                </a:solidFill>
                <a:latin typeface="Tajawal ExtraBold" panose="00000800000000000000" pitchFamily="2" charset="-78"/>
                <a:cs typeface="Tajawal ExtraBold" panose="00000800000000000000" pitchFamily="2" charset="-78"/>
              </a:rPr>
              <a:t>of communication is an amazing element of digital media, as it allows us to connect with people beyond geographical boundaries in real time.</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Facing these issues has sparked debate with regards to how these characteristics impact our cultural and societal standards. </a:t>
            </a:r>
          </a:p>
        </p:txBody>
      </p:sp>
    </p:spTree>
    <p:extLst>
      <p:ext uri="{BB962C8B-B14F-4D97-AF65-F5344CB8AC3E}">
        <p14:creationId xmlns:p14="http://schemas.microsoft.com/office/powerpoint/2010/main" val="2028766197"/>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7381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Privacy</a:t>
            </a:r>
            <a:r>
              <a:rPr lang="en-US" sz="2400" b="1" dirty="0">
                <a:solidFill>
                  <a:srgbClr val="0A1F61"/>
                </a:solidFill>
                <a:latin typeface="Tajawal ExtraBold" panose="00000800000000000000" pitchFamily="2" charset="-78"/>
                <a:cs typeface="Tajawal ExtraBold" panose="00000800000000000000" pitchFamily="2" charset="-78"/>
              </a:rPr>
              <a:t> is one of the main concerns that has emerged with these new changes, as many aspects of our lives leak into cyberspace. New tools such as cell phones and digital cameras can invade one’s privacy, unbeknownst to the victim.</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some people choose to share images with others online, it has also become apparent that others can capture images without consent, and share them online without the knowledge of the victim, risking their reputation, credibility, and relationships.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issue of privacy also interacts with cultural differences. Some cultures have different standards and expectations of communicative practices and privacy than others.</a:t>
            </a:r>
          </a:p>
        </p:txBody>
      </p:sp>
    </p:spTree>
    <p:extLst>
      <p:ext uri="{BB962C8B-B14F-4D97-AF65-F5344CB8AC3E}">
        <p14:creationId xmlns:p14="http://schemas.microsoft.com/office/powerpoint/2010/main" val="2075318273"/>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cultural imperialism </a:t>
            </a:r>
            <a:r>
              <a:rPr lang="en-US" sz="2400" b="1" dirty="0">
                <a:solidFill>
                  <a:srgbClr val="0A1F61"/>
                </a:solidFill>
                <a:latin typeface="Tajawal ExtraBold" panose="00000800000000000000" pitchFamily="2" charset="-78"/>
                <a:cs typeface="Tajawal ExtraBold" panose="00000800000000000000" pitchFamily="2" charset="-78"/>
              </a:rPr>
              <a:t>is a common problem that has emerged, especially on the Internet, as many people often choose to impose their own practices and expectations on those who do not share a similar standard.</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the same time, skilled users of new technologies tend to be of a younger generation who see the use of such technology as second nature, while older generations have much different experiences.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Thus, the expectations of older generations about new digital media greatly differ from younger generations. </a:t>
            </a:r>
          </a:p>
        </p:txBody>
      </p:sp>
    </p:spTree>
    <p:extLst>
      <p:ext uri="{BB962C8B-B14F-4D97-AF65-F5344CB8AC3E}">
        <p14:creationId xmlns:p14="http://schemas.microsoft.com/office/powerpoint/2010/main" val="1772592586"/>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67698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50" b="1" dirty="0">
                <a:solidFill>
                  <a:srgbClr val="0A1F61"/>
                </a:solidFill>
                <a:latin typeface="Tajawal ExtraBold" panose="00000800000000000000" pitchFamily="2" charset="-78"/>
                <a:cs typeface="Tajawal ExtraBold" panose="00000800000000000000" pitchFamily="2" charset="-78"/>
              </a:rPr>
              <a:t>These differences result in difficult implications when looking at issues of privacy and self-disclosure on the Internet; while younger people feel more comfortable with divulging personal elements of their lives, older people feel that such behavior is wrong and unethical.</a:t>
            </a:r>
          </a:p>
          <a:p>
            <a:pPr marL="974725" indent="-457200" algn="just">
              <a:lnSpc>
                <a:spcPts val="3000"/>
              </a:lnSpc>
              <a:buFont typeface="Wingdings" panose="05000000000000000000" pitchFamily="2" charset="2"/>
              <a:buChar char="q"/>
            </a:pPr>
            <a:r>
              <a:rPr lang="en-US" sz="2250" b="1" dirty="0">
                <a:solidFill>
                  <a:srgbClr val="0A1F61"/>
                </a:solidFill>
                <a:latin typeface="Tajawal ExtraBold" panose="00000800000000000000" pitchFamily="2" charset="-78"/>
                <a:cs typeface="Tajawal ExtraBold" panose="00000800000000000000" pitchFamily="2" charset="-78"/>
              </a:rPr>
              <a:t>However, it is completely possible for both generations to be ethically developed, while each side exhibits different standards due to circumstances. Given all of these difficulties, we should understand the importance of developing an understanding for different cultural practices and generational differences to avoid misunderstandings during communication with people from other backgrounds. </a:t>
            </a:r>
          </a:p>
          <a:p>
            <a:pPr marL="974725" indent="-457200" algn="just">
              <a:lnSpc>
                <a:spcPts val="3000"/>
              </a:lnSpc>
              <a:buFont typeface="Wingdings" panose="05000000000000000000" pitchFamily="2" charset="2"/>
              <a:buChar char="q"/>
            </a:pPr>
            <a:r>
              <a:rPr lang="en-US" sz="2250" b="1" dirty="0">
                <a:solidFill>
                  <a:srgbClr val="0A1F61"/>
                </a:solidFill>
                <a:latin typeface="Tajawal ExtraBold" panose="00000800000000000000" pitchFamily="2" charset="-78"/>
                <a:cs typeface="Tajawal ExtraBold" panose="00000800000000000000" pitchFamily="2" charset="-78"/>
              </a:rPr>
              <a:t>Although it can be frustrating, it is important to be patient with the process and adapt a balanced perspective on the situation.</a:t>
            </a:r>
          </a:p>
        </p:txBody>
      </p:sp>
    </p:spTree>
    <p:extLst>
      <p:ext uri="{BB962C8B-B14F-4D97-AF65-F5344CB8AC3E}">
        <p14:creationId xmlns:p14="http://schemas.microsoft.com/office/powerpoint/2010/main" val="3565275102"/>
      </p:ext>
    </p:extLst>
  </p:cSld>
  <p:clrMapOvr>
    <a:masterClrMapping/>
  </p:clrMapOvr>
  <mc:AlternateContent xmlns:mc="http://schemas.openxmlformats.org/markup-compatibility/2006" xmlns:p14="http://schemas.microsoft.com/office/powerpoint/2010/main">
    <mc:Choice Requires="p14">
      <p:transition p14:dur="10" advTm="150100"/>
    </mc:Choice>
    <mc:Fallback xmlns="">
      <p:transition advTm="1501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93767"/>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It was thought that through being able to communicate worldwide, we could shed our consciousness of physical and cultural differences because they would become invisible. </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a:t>
            </a:r>
            <a:r>
              <a:rPr lang="en-US" sz="2200" b="1" dirty="0">
                <a:solidFill>
                  <a:srgbClr val="C00000"/>
                </a:solidFill>
                <a:latin typeface="Tajawal ExtraBold" panose="00000800000000000000" pitchFamily="2" charset="-78"/>
                <a:cs typeface="Tajawal ExtraBold" panose="00000800000000000000" pitchFamily="2" charset="-78"/>
              </a:rPr>
              <a:t>this process known as “disembodiment” </a:t>
            </a:r>
            <a:r>
              <a:rPr lang="en-US" sz="2200" b="1" dirty="0">
                <a:solidFill>
                  <a:srgbClr val="0A1F61"/>
                </a:solidFill>
                <a:latin typeface="Tajawal ExtraBold" panose="00000800000000000000" pitchFamily="2" charset="-78"/>
                <a:cs typeface="Tajawal ExtraBold" panose="00000800000000000000" pitchFamily="2" charset="-78"/>
              </a:rPr>
              <a:t>has contributed to a rise in communicative ignorance and ethnocentrism in intercultural engagements mediated by digital communication technology. </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when involved in a face-to-face interaction it is possible to be conscious of the cultural differences among people, and therefore be sensitive to others’ backgrounds.</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Furthermore, because we are able to remove ourselves from communicative situations, hurtful speech can be committed with little consequences. Essentially, the process of disembodiment has given rise to ignorant behavior because people do not always have to take on the responsibilities of their actions.</a:t>
            </a:r>
          </a:p>
        </p:txBody>
      </p:sp>
    </p:spTree>
    <p:extLst>
      <p:ext uri="{BB962C8B-B14F-4D97-AF65-F5344CB8AC3E}">
        <p14:creationId xmlns:p14="http://schemas.microsoft.com/office/powerpoint/2010/main" val="1354021280"/>
      </p:ext>
    </p:extLst>
  </p:cSld>
  <p:clrMapOvr>
    <a:masterClrMapping/>
  </p:clrMapOvr>
  <mc:AlternateContent xmlns:mc="http://schemas.openxmlformats.org/markup-compatibility/2006" xmlns:p14="http://schemas.microsoft.com/office/powerpoint/2010/main">
    <mc:Choice Requires="p14">
      <p:transition p14:dur="10" advTm="171000"/>
    </mc:Choice>
    <mc:Fallback xmlns="">
      <p:transition advTm="171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7835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occurs whenever we are dealing with a process of communication between two or more people - transmitter and receiver - between which there is a circulation of meanings.</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significations movement between these two poles affects the counterparts in some way by these significations, for long or short term. Some influences are deliberately pursued by the transmitter in the short term and the receiver cannot be aware of this influence. We talk here about advertising, political and media influences.</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During this period the term leadership is used in place of the commander. Thus, the manager must lead not only as a commander, but he has to influence subordinates and to consent to be influenced by them so as to create a consensus that can be translated into actions.</a:t>
            </a:r>
          </a:p>
        </p:txBody>
      </p:sp>
    </p:spTree>
    <p:extLst>
      <p:ext uri="{BB962C8B-B14F-4D97-AF65-F5344CB8AC3E}">
        <p14:creationId xmlns:p14="http://schemas.microsoft.com/office/powerpoint/2010/main" val="1612128734"/>
      </p:ext>
    </p:extLst>
  </p:cSld>
  <p:clrMapOvr>
    <a:masterClrMapping/>
  </p:clrMapOvr>
  <mc:AlternateContent xmlns:mc="http://schemas.openxmlformats.org/markup-compatibility/2006" xmlns:p14="http://schemas.microsoft.com/office/powerpoint/2010/main">
    <mc:Choice Requires="p14">
      <p:transition p14:dur="10" advTm="161000"/>
    </mc:Choice>
    <mc:Fallback xmlns="">
      <p:transition advTm="161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Also, the use of new media increases transparency of management decisions.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new media increases top managers leadership. Top manager gains through social media greater visibility which can be tangible what he thinks, how he expresses himself, that attitude he shows, that opinion he has, etc.</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contrast at the level of middle management, there is no such a problem: his message is addressed to a small group, which interacts and communicates directly.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Social media, through free access of persons in the group, flattens hierarchical structures and creates a personalized relationship between management and employees.</a:t>
            </a:r>
          </a:p>
        </p:txBody>
      </p:sp>
    </p:spTree>
    <p:extLst>
      <p:ext uri="{BB962C8B-B14F-4D97-AF65-F5344CB8AC3E}">
        <p14:creationId xmlns:p14="http://schemas.microsoft.com/office/powerpoint/2010/main" val="4108268775"/>
      </p:ext>
    </p:extLst>
  </p:cSld>
  <p:clrMapOvr>
    <a:masterClrMapping/>
  </p:clrMapOvr>
  <mc:AlternateContent xmlns:mc="http://schemas.openxmlformats.org/markup-compatibility/2006" xmlns:p14="http://schemas.microsoft.com/office/powerpoint/2010/main">
    <mc:Choice Requires="p14">
      <p:transition p14:dur="10" advTm="165000"/>
    </mc:Choice>
    <mc:Fallback xmlns="">
      <p:transition advTm="165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461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Under these conditions, the type recommended is that transformational leadership.</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that uses the new media is a collective leadership. However, it should not replace control as management function.</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becomes fragile by opening in new media and exposure to critical opinions.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Feedback from bottom to top can be critical and opinions are interrelated and influence each other and can cause currents of opinion for or against the management style practiced in the firm.</a:t>
            </a:r>
          </a:p>
        </p:txBody>
      </p:sp>
    </p:spTree>
    <p:extLst>
      <p:ext uri="{BB962C8B-B14F-4D97-AF65-F5344CB8AC3E}">
        <p14:creationId xmlns:p14="http://schemas.microsoft.com/office/powerpoint/2010/main" val="4176659082"/>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emergence of informal leaders who influence individual messages and lead to the structuring of group views; also, the use of social networking and the attraction of a large number of friends can lead to the discovery of the structure leading to the person concerned.</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Employees are also beneficiaries of the company. Expressing their opinions in social media influences company general opinion of the beneficiaries of the company. These employees send out a high degree of credibility they are meant witness of corporate image to give a positive image of the organization, managers must increase the level of accountability and motivation of their employees.</a:t>
            </a:r>
          </a:p>
        </p:txBody>
      </p:sp>
    </p:spTree>
    <p:extLst>
      <p:ext uri="{BB962C8B-B14F-4D97-AF65-F5344CB8AC3E}">
        <p14:creationId xmlns:p14="http://schemas.microsoft.com/office/powerpoint/2010/main" val="2184783830"/>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683" y="1439368"/>
            <a:ext cx="8171374" cy="509671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leaders blog is less visible. The possible explanation is that the companies have managers and leadership and are not concerned with the transmission of the vision and mission of the organization they lead.</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image transmitted through social media organization should be related to existing organizational culture type. A negative image transmitted from the organization can harm fragile company. </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This may however have a </a:t>
            </a:r>
            <a:r>
              <a:rPr lang="en-US" sz="2300" b="1" dirty="0">
                <a:solidFill>
                  <a:srgbClr val="C00000"/>
                </a:solidFill>
                <a:latin typeface="Tajawal ExtraBold" panose="00000800000000000000" pitchFamily="2" charset="-78"/>
                <a:cs typeface="Tajawal ExtraBold" panose="00000800000000000000" pitchFamily="2" charset="-78"/>
              </a:rPr>
              <a:t>boomerang effect </a:t>
            </a:r>
            <a:r>
              <a:rPr lang="en-US" sz="2300" b="1" dirty="0">
                <a:solidFill>
                  <a:srgbClr val="0A1F61"/>
                </a:solidFill>
                <a:latin typeface="Tajawal ExtraBold" panose="00000800000000000000" pitchFamily="2" charset="-78"/>
                <a:cs typeface="Tajawal ExtraBold" panose="00000800000000000000" pitchFamily="2" charset="-78"/>
              </a:rPr>
              <a:t>on employees: if their organization is in decline, their own situation may be endangered, employees are the ones who bear direct consequences.</a:t>
            </a:r>
          </a:p>
        </p:txBody>
      </p:sp>
      <p:sp>
        <p:nvSpPr>
          <p:cNvPr id="10" name="Scroll: Vertical 9">
            <a:extLst>
              <a:ext uri="{FF2B5EF4-FFF2-40B4-BE49-F238E27FC236}">
                <a16:creationId xmlns:a16="http://schemas.microsoft.com/office/drawing/2014/main" id="{D44602B8-BBCA-BF7E-7C55-68501F9F23FD}"/>
              </a:ext>
            </a:extLst>
          </p:cNvPr>
          <p:cNvSpPr/>
          <p:nvPr/>
        </p:nvSpPr>
        <p:spPr>
          <a:xfrm>
            <a:off x="8823611" y="1718835"/>
            <a:ext cx="3368389" cy="3292555"/>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n w="6350">
                  <a:noFill/>
                </a:ln>
                <a:solidFill>
                  <a:srgbClr val="C00000"/>
                </a:solidFill>
                <a:effectLst>
                  <a:outerShdw blurRad="38100" dist="19050" dir="2700000" algn="tl" rotWithShape="0">
                    <a:schemeClr val="dk1">
                      <a:alpha val="40000"/>
                    </a:schemeClr>
                  </a:outerShdw>
                </a:effectLst>
              </a:rPr>
              <a:t>The boomerang effect </a:t>
            </a:r>
            <a:r>
              <a:rPr lang="en-US" sz="2000" b="1" dirty="0">
                <a:ln w="0"/>
                <a:solidFill>
                  <a:schemeClr val="tx1"/>
                </a:solidFill>
                <a:effectLst>
                  <a:outerShdw blurRad="38100" dist="19050" dir="2700000" algn="tl" rotWithShape="0">
                    <a:schemeClr val="dk1">
                      <a:alpha val="40000"/>
                    </a:schemeClr>
                  </a:outerShdw>
                </a:effectLst>
              </a:rPr>
              <a:t>is a situation where people tend to pick the opposite of what something or someone is saying or doing because of how it is presented to them.</a:t>
            </a:r>
          </a:p>
        </p:txBody>
      </p:sp>
      <p:pic>
        <p:nvPicPr>
          <p:cNvPr id="12" name="Picture 11" descr="Icon&#10;&#10;Description automatically generated">
            <a:extLst>
              <a:ext uri="{FF2B5EF4-FFF2-40B4-BE49-F238E27FC236}">
                <a16:creationId xmlns:a16="http://schemas.microsoft.com/office/drawing/2014/main" id="{116BE67F-23DD-E17E-FB24-4BFEC8623FE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81706" y="638850"/>
            <a:ext cx="1424661" cy="1234706"/>
          </a:xfrm>
          <a:prstGeom prst="rect">
            <a:avLst/>
          </a:prstGeom>
        </p:spPr>
      </p:pic>
    </p:spTree>
    <p:extLst>
      <p:ext uri="{BB962C8B-B14F-4D97-AF65-F5344CB8AC3E}">
        <p14:creationId xmlns:p14="http://schemas.microsoft.com/office/powerpoint/2010/main" val="2781677326"/>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9862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image spread outside organization involves the opinions of the employees related with the company internal communication.</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public relations departments send a positive global image of the organization, while social media is transmitted through personalized messages, individual testimonies of leaders and employees who are found in proximity relationship with the hierarchy.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positive feedback received from group/person on a social network increases self-esteem and confidence of the employees.</a:t>
            </a:r>
          </a:p>
        </p:txBody>
      </p:sp>
    </p:spTree>
    <p:extLst>
      <p:ext uri="{BB962C8B-B14F-4D97-AF65-F5344CB8AC3E}">
        <p14:creationId xmlns:p14="http://schemas.microsoft.com/office/powerpoint/2010/main" val="1968342315"/>
      </p:ext>
    </p:extLst>
  </p:cSld>
  <p:clrMapOvr>
    <a:masterClrMapping/>
  </p:clrMapOvr>
  <mc:AlternateContent xmlns:mc="http://schemas.openxmlformats.org/markup-compatibility/2006" xmlns:p14="http://schemas.microsoft.com/office/powerpoint/2010/main">
    <mc:Choice Requires="p14">
      <p:transition p14:dur="10" advTm="82000"/>
    </mc:Choice>
    <mc:Fallback xmlns="">
      <p:transition advTm="8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917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9902229"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example of a negative reaction to the message group was a formal New Year greeting sent by a multinational CEO: </a:t>
            </a:r>
          </a:p>
          <a:p>
            <a:pPr marL="1431925" lvl="1"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only 50% of employees surveyed have opened that email and </a:t>
            </a:r>
          </a:p>
          <a:p>
            <a:pPr marL="1431925" lvl="1"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only 5% read the message until the end.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explanations: the message was formal without being adapted to the group (survey conducted at the Master of Corporate Communications.</a:t>
            </a:r>
          </a:p>
          <a:p>
            <a:pPr marL="974725" indent="-457200" algn="just">
              <a:lnSpc>
                <a:spcPts val="32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59184060"/>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8F86D8C-7F83-FAD0-35C4-AF0119D3DCAB}"/>
              </a:ext>
            </a:extLst>
          </p:cNvPr>
          <p:cNvPicPr>
            <a:picLocks noChangeAspect="1"/>
          </p:cNvPicPr>
          <p:nvPr/>
        </p:nvPicPr>
        <p:blipFill>
          <a:blip r:embed="rId2">
            <a:lum contrast="20000"/>
          </a:blip>
          <a:stretch>
            <a:fillRect/>
          </a:stretch>
        </p:blipFill>
        <p:spPr>
          <a:xfrm>
            <a:off x="6315734" y="1232184"/>
            <a:ext cx="5865236" cy="501107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31026" y="1387574"/>
            <a:ext cx="5772811" cy="5078313"/>
          </a:xfrm>
          <a:prstGeom prst="rect">
            <a:avLst/>
          </a:prstGeom>
          <a:noFill/>
        </p:spPr>
        <p:txBody>
          <a:bodyPr wrap="square" rtlCol="0">
            <a:spAutoFit/>
          </a:bodyPr>
          <a:lstStyle/>
          <a:p>
            <a:pPr marL="974725" indent="-4572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As defined by Welch and Jackson (2007) </a:t>
            </a:r>
            <a:r>
              <a:rPr lang="en-US" b="1" dirty="0">
                <a:solidFill>
                  <a:srgbClr val="C00000"/>
                </a:solidFill>
                <a:latin typeface="Tajawal ExtraBold" panose="00000800000000000000" pitchFamily="2" charset="-78"/>
                <a:cs typeface="Tajawal ExtraBold" panose="00000800000000000000" pitchFamily="2" charset="-78"/>
              </a:rPr>
              <a:t>internal corporate communication </a:t>
            </a:r>
            <a:r>
              <a:rPr lang="en-US" b="1" dirty="0">
                <a:solidFill>
                  <a:srgbClr val="0A1F61"/>
                </a:solidFill>
                <a:latin typeface="Tajawal ExtraBold" panose="00000800000000000000" pitchFamily="2" charset="-78"/>
                <a:cs typeface="Tajawal ExtraBold" panose="00000800000000000000" pitchFamily="2" charset="-78"/>
              </a:rPr>
              <a:t>is defined as “communication between an organization's strategic managers and its internal stakeholders, designed to promote commitment to the organization, a sense of belonging to it, awareness of its changing environment and understanding of its evolving aims”. Going back to the alternative definitions for internal communication we believe this sounds a lot like employee communication.</a:t>
            </a:r>
          </a:p>
          <a:p>
            <a:pPr marL="974725" indent="-4572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model suggests communication from the top management to employees as predominantly one-way, but two-way communication is important for successful internal communication.</a:t>
            </a:r>
          </a:p>
        </p:txBody>
      </p:sp>
      <p:sp>
        <p:nvSpPr>
          <p:cNvPr id="12" name="TextBox 11">
            <a:extLst>
              <a:ext uri="{FF2B5EF4-FFF2-40B4-BE49-F238E27FC236}">
                <a16:creationId xmlns:a16="http://schemas.microsoft.com/office/drawing/2014/main" id="{087FBA55-1747-F31F-A913-CBCA652F2505}"/>
              </a:ext>
            </a:extLst>
          </p:cNvPr>
          <p:cNvSpPr txBox="1"/>
          <p:nvPr/>
        </p:nvSpPr>
        <p:spPr>
          <a:xfrm>
            <a:off x="7118877" y="6035993"/>
            <a:ext cx="4181786" cy="369332"/>
          </a:xfrm>
          <a:prstGeom prst="rect">
            <a:avLst/>
          </a:prstGeom>
          <a:noFill/>
        </p:spPr>
        <p:txBody>
          <a:bodyPr wrap="none" rtlCol="0">
            <a:spAutoFit/>
          </a:bodyPr>
          <a:lstStyle/>
          <a:p>
            <a:r>
              <a:rPr lang="en-US" b="1" dirty="0">
                <a:solidFill>
                  <a:srgbClr val="C00000"/>
                </a:solidFill>
              </a:rPr>
              <a:t>Internal Corporate Communication Model</a:t>
            </a:r>
          </a:p>
        </p:txBody>
      </p:sp>
    </p:spTree>
    <p:extLst>
      <p:ext uri="{BB962C8B-B14F-4D97-AF65-F5344CB8AC3E}">
        <p14:creationId xmlns:p14="http://schemas.microsoft.com/office/powerpoint/2010/main" val="641650270"/>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W10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936587" y="1372542"/>
            <a:ext cx="5827236" cy="646331"/>
          </a:xfrm>
          <a:prstGeom prst="rect">
            <a:avLst/>
          </a:prstGeom>
          <a:noFill/>
        </p:spPr>
        <p:txBody>
          <a:bodyPr wrap="none" rtlCol="0">
            <a:spAutoFit/>
          </a:bodyPr>
          <a:lstStyle/>
          <a:p>
            <a:r>
              <a:rPr lang="es-ES" sz="3600" b="1" dirty="0" err="1">
                <a:solidFill>
                  <a:srgbClr val="445EA0"/>
                </a:solidFill>
                <a:latin typeface="Tajawal Medium" panose="00000600000000000000" pitchFamily="2" charset="-78"/>
                <a:cs typeface="Tajawal Medium" panose="00000600000000000000" pitchFamily="2" charset="-78"/>
              </a:rPr>
              <a:t>Leaders</a:t>
            </a:r>
            <a:r>
              <a:rPr lang="es-ES" sz="3600" b="1" dirty="0">
                <a:solidFill>
                  <a:srgbClr val="445EA0"/>
                </a:solidFill>
                <a:latin typeface="Tajawal Medium" panose="00000600000000000000" pitchFamily="2" charset="-78"/>
                <a:cs typeface="Tajawal Medium" panose="00000600000000000000" pitchFamily="2" charset="-78"/>
              </a:rPr>
              <a:t> and Social Media</a:t>
            </a:r>
          </a:p>
        </p:txBody>
      </p:sp>
      <p:pic>
        <p:nvPicPr>
          <p:cNvPr id="11" name="Picture 10">
            <a:extLst>
              <a:ext uri="{FF2B5EF4-FFF2-40B4-BE49-F238E27FC236}">
                <a16:creationId xmlns:a16="http://schemas.microsoft.com/office/drawing/2014/main" id="{DE89C133-81AB-AA24-DCC4-E1DD3D1247C2}"/>
              </a:ext>
            </a:extLst>
          </p:cNvPr>
          <p:cNvPicPr>
            <a:picLocks noChangeAspect="1"/>
          </p:cNvPicPr>
          <p:nvPr/>
        </p:nvPicPr>
        <p:blipFill rotWithShape="1">
          <a:blip r:embed="rId4">
            <a:extLst>
              <a:ext uri="{28A0092B-C50C-407E-A947-70E740481C1C}">
                <a14:useLocalDpi xmlns:a14="http://schemas.microsoft.com/office/drawing/2010/main" val="0"/>
              </a:ext>
            </a:extLst>
          </a:blip>
          <a:srcRect l="3538" b="17846"/>
          <a:stretch/>
        </p:blipFill>
        <p:spPr>
          <a:xfrm>
            <a:off x="4092488" y="2483731"/>
            <a:ext cx="2869397" cy="2443793"/>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B98D0D97-F601-8EBF-8CA5-1DD9A08041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74301" y="2322955"/>
            <a:ext cx="5595753" cy="3162503"/>
          </a:xfrm>
          <a:prstGeom prst="rect">
            <a:avLst/>
          </a:prstGeom>
        </p:spPr>
      </p:pic>
    </p:spTree>
    <p:extLst>
      <p:ext uri="{BB962C8B-B14F-4D97-AF65-F5344CB8AC3E}">
        <p14:creationId xmlns:p14="http://schemas.microsoft.com/office/powerpoint/2010/main" val="286411806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278094"/>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1. The leader as producer: Creating compelling content</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With video cameras achieving near ubiquity and film clips uploading in the blink of an eye to YouTube or other platforms, the tools for producing and sharing rich media are in everyone's hands.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Leaders incorporate video streams into their blogs.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As video communication rises in importance, effective leadership will increasingly require the kind of creative skills we know from the world of "auteur" filmmaking—an authentic voice, imagination, and the ability to craft compelling stories and to turn them into media products that make people take note and "lean forward." To engage in real time on a personal level, executives will also need the technical skills to master the basics of digital-multimedia production, including how to shoot and, if necessary, edit videos.</a:t>
            </a: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585871"/>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2. The leader as distributor: Leveraging dissemination dynamics</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While traditional distribution pathways won't disappear, social media revolutionizes the standard information process by reversing it. Social communication makes distribution the starting point and then invites company audiences to cocreate and contextualize content to create new meaning. Messages are rebroadcast and repurposed at will by recipients who repost videos, retweet and comment on blogs, and use fragments of other people's content to create their own mash-ups.</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As the (vertical) broadcast media and the (horizontal) participatory media converge, leaders need to master the interplay of two fundamentally different paradigms: those of the traditional channels, which follow the logic of control, and of the new channels, where it is essential to let the system's dynamics work without too much direct intervention. </a:t>
            </a:r>
          </a:p>
        </p:txBody>
      </p:sp>
    </p:spTree>
    <p:extLst>
      <p:ext uri="{BB962C8B-B14F-4D97-AF65-F5344CB8AC3E}">
        <p14:creationId xmlns:p14="http://schemas.microsoft.com/office/powerpoint/2010/main" val="1021240263"/>
      </p:ext>
    </p:extLst>
  </p:cSld>
  <p:clrMapOvr>
    <a:masterClrMapping/>
  </p:clrMapOvr>
  <mc:AlternateContent xmlns:mc="http://schemas.openxmlformats.org/markup-compatibility/2006" xmlns:p14="http://schemas.microsoft.com/office/powerpoint/2010/main">
    <mc:Choice Requires="p14">
      <p:transition p14:dur="10" advTm="163100"/>
    </mc:Choice>
    <mc:Fallback xmlns="">
      <p:transition advTm="1631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585871"/>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3. The leader as recipient: Managing communication overflow</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Social media has created an ocean of information. We are drowning in a never-ending flood of e-mails, tweets, Facebook updates, RSS feeds, and more that's often hard to navigate.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In traditional corporate communications, consumption is a mostly passive act: you are pretty much left alone to make sense of messages and to assess their authenticity and credibility. In the social-media realm, information gets shared and commented on within seconds, and executives must decide when (and when not) to reply, what messages should be linked to their blogs, when to copy material and mash it up with their own, and what to share with their various communities. The creation of meaning becomes a collaborative process in which leaders have to play a thoughtful part, as this is the very place where acceptance of or resistance to messages will be built.</a:t>
            </a:r>
          </a:p>
        </p:txBody>
      </p:sp>
    </p:spTree>
    <p:extLst>
      <p:ext uri="{BB962C8B-B14F-4D97-AF65-F5344CB8AC3E}">
        <p14:creationId xmlns:p14="http://schemas.microsoft.com/office/powerpoint/2010/main" val="2687719965"/>
      </p:ext>
    </p:extLst>
  </p:cSld>
  <p:clrMapOvr>
    <a:masterClrMapping/>
  </p:clrMapOvr>
  <mc:AlternateContent xmlns:mc="http://schemas.openxmlformats.org/markup-compatibility/2006" xmlns:p14="http://schemas.microsoft.com/office/powerpoint/2010/main">
    <mc:Choice Requires="p14">
      <p:transition p14:dur="10" advTm="155000"/>
    </mc:Choice>
    <mc:Fallback xmlns="">
      <p:transition advTm="15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7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955203"/>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4. The leader as adviser and orchestrator: Driving strategic social-media utilization</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In most companies, social-media literacy is in its infancy. Excitement often runs high for the technology's potential to span functional and divisional silos. But without guidance and coordination, and without the capabilities we discuss here, social-media enthusiasm can backfire and cause severe damage.</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To harvest the potential of social media, leaders must play a proactive role in raising the media literacy of their immediate reports and stakeholders. Within this 360-degree span, executives should become trusted advisers, enabling and supporting their environment in the use of social tools, while ensuring that a culture of learning and reflection takes hold. As a new and media-savvy generation enters the workplace, smart leaders can accelerate organizational change by harnessing these digital natives' expertise through "reverse mentoring" systems</a:t>
            </a:r>
          </a:p>
        </p:txBody>
      </p:sp>
    </p:spTree>
    <p:extLst>
      <p:ext uri="{BB962C8B-B14F-4D97-AF65-F5344CB8AC3E}">
        <p14:creationId xmlns:p14="http://schemas.microsoft.com/office/powerpoint/2010/main" val="138168661"/>
      </p:ext>
    </p:extLst>
  </p:cSld>
  <p:clrMapOvr>
    <a:masterClrMapping/>
  </p:clrMapOvr>
  <mc:AlternateContent xmlns:mc="http://schemas.openxmlformats.org/markup-compatibility/2006" xmlns:p14="http://schemas.microsoft.com/office/powerpoint/2010/main">
    <mc:Choice Requires="p14">
      <p:transition p14:dur="10" advTm="158000"/>
    </mc:Choice>
    <mc:Fallback xmlns="">
      <p:transition advTm="15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7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647426"/>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5. The leader as architect: Creating an enabling organizational infrastructure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Leaders who have steeped themselves in new media will testify that it requires them to navigate between potentially conflicting goals: they must strive to establish an organizational and technical infrastructure that encourages free exchange but also enforce controls that mitigate the risks of irresponsible use. This is a tough organizational-design challenge.</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Most companies have a defined formal organization, with explicit vertical systems of accountability. But below the surface of org charts and process manuals we find an implicit, less manageable "informal organization," which has always been important and now gets amplified through social media. The leader's task is to merge vertical accountability with networked horizontal collaboration in a way that is not mutually destructive.</a:t>
            </a:r>
          </a:p>
        </p:txBody>
      </p:sp>
    </p:spTree>
    <p:extLst>
      <p:ext uri="{BB962C8B-B14F-4D97-AF65-F5344CB8AC3E}">
        <p14:creationId xmlns:p14="http://schemas.microsoft.com/office/powerpoint/2010/main" val="789343510"/>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7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278094"/>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6. The leader as analyst: Staying ahead of the curve</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The next generation of connectivity—the Internet of Things—will link together appliances, cars, and all kinds of objects.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As a result, there is about 50 billion connected devices. This transformation opens new opportunities, spawn new business models, and herald yet another major inflection point that leaders must manage.</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It's imperative to keep abreast of such emerging trends and innovations—not just their competitive and marketplace implications, but also what they mean for communications technologies, which are fundamental for creating an agile, responsive organization. Executives who monitor weak signals and experiment with new technologies and devices will be able to act more quickly and capture the advantages of early adoption.</a:t>
            </a:r>
          </a:p>
        </p:txBody>
      </p:sp>
    </p:spTree>
    <p:extLst>
      <p:ext uri="{BB962C8B-B14F-4D97-AF65-F5344CB8AC3E}">
        <p14:creationId xmlns:p14="http://schemas.microsoft.com/office/powerpoint/2010/main" val="810227591"/>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7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3" name="Group 12">
            <a:extLst>
              <a:ext uri="{FF2B5EF4-FFF2-40B4-BE49-F238E27FC236}">
                <a16:creationId xmlns:a16="http://schemas.microsoft.com/office/drawing/2014/main" id="{E2EA0407-D331-F20D-87AC-7932992A174D}"/>
              </a:ext>
            </a:extLst>
          </p:cNvPr>
          <p:cNvGrpSpPr/>
          <p:nvPr/>
        </p:nvGrpSpPr>
        <p:grpSpPr>
          <a:xfrm>
            <a:off x="2064170" y="1303434"/>
            <a:ext cx="9451943" cy="4827232"/>
            <a:chOff x="1874165" y="1490142"/>
            <a:chExt cx="9451943" cy="4827232"/>
          </a:xfrm>
        </p:grpSpPr>
        <p:pic>
          <p:nvPicPr>
            <p:cNvPr id="11" name="Picture 10">
              <a:extLst>
                <a:ext uri="{FF2B5EF4-FFF2-40B4-BE49-F238E27FC236}">
                  <a16:creationId xmlns:a16="http://schemas.microsoft.com/office/drawing/2014/main" id="{36B2B027-81EF-6664-AEA1-9FB634178252}"/>
                </a:ext>
              </a:extLst>
            </p:cNvPr>
            <p:cNvPicPr>
              <a:picLocks noChangeAspect="1"/>
            </p:cNvPicPr>
            <p:nvPr/>
          </p:nvPicPr>
          <p:blipFill rotWithShape="1">
            <a:blip r:embed="rId6">
              <a:duotone>
                <a:schemeClr val="accent5">
                  <a:shade val="45000"/>
                  <a:satMod val="135000"/>
                </a:schemeClr>
                <a:prstClr val="white"/>
              </a:duotone>
              <a:extLst>
                <a:ext uri="{BEBA8EAE-BF5A-486C-A8C5-ECC9F3942E4B}">
                  <a14:imgProps xmlns:a14="http://schemas.microsoft.com/office/drawing/2010/main">
                    <a14:imgLayer r:embed="rId7">
                      <a14:imgEffect>
                        <a14:sharpenSoften amount="50000"/>
                      </a14:imgEffect>
                      <a14:imgEffect>
                        <a14:brightnessContrast contrast="20000"/>
                      </a14:imgEffect>
                    </a14:imgLayer>
                  </a14:imgProps>
                </a:ext>
              </a:extLst>
            </a:blip>
            <a:srcRect l="23474" t="23479" r="11656" b="17922"/>
            <a:stretch/>
          </p:blipFill>
          <p:spPr>
            <a:xfrm>
              <a:off x="1874165" y="1514653"/>
              <a:ext cx="9451943" cy="4802721"/>
            </a:xfrm>
            <a:prstGeom prst="rect">
              <a:avLst/>
            </a:prstGeom>
          </p:spPr>
        </p:pic>
        <p:sp>
          <p:nvSpPr>
            <p:cNvPr id="12" name="TextBox 11">
              <a:extLst>
                <a:ext uri="{FF2B5EF4-FFF2-40B4-BE49-F238E27FC236}">
                  <a16:creationId xmlns:a16="http://schemas.microsoft.com/office/drawing/2014/main" id="{C17A10BC-3509-A75E-C547-C3A094304261}"/>
                </a:ext>
              </a:extLst>
            </p:cNvPr>
            <p:cNvSpPr txBox="1"/>
            <p:nvPr/>
          </p:nvSpPr>
          <p:spPr>
            <a:xfrm>
              <a:off x="2222885" y="1490142"/>
              <a:ext cx="1141963" cy="527928"/>
            </a:xfrm>
            <a:prstGeom prst="rect">
              <a:avLst/>
            </a:prstGeom>
            <a:solidFill>
              <a:schemeClr val="bg1"/>
            </a:solidFill>
            <a:ln>
              <a:solidFill>
                <a:schemeClr val="bg1"/>
              </a:solidFill>
            </a:ln>
          </p:spPr>
          <p:txBody>
            <a:bodyPr wrap="square" rtlCol="0">
              <a:spAutoFit/>
            </a:bodyPr>
            <a:lstStyle/>
            <a:p>
              <a:endParaRPr lang="en-US" dirty="0"/>
            </a:p>
          </p:txBody>
        </p:sp>
      </p:grpSp>
    </p:spTree>
    <p:extLst>
      <p:ext uri="{BB962C8B-B14F-4D97-AF65-F5344CB8AC3E}">
        <p14:creationId xmlns:p14="http://schemas.microsoft.com/office/powerpoint/2010/main" val="3466663043"/>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W10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766034" y="834972"/>
            <a:ext cx="4288353" cy="646331"/>
          </a:xfrm>
          <a:prstGeom prst="rect">
            <a:avLst/>
          </a:prstGeom>
          <a:noFill/>
          <a:ln>
            <a:noFill/>
          </a:ln>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Ethical Leadership</a:t>
            </a:r>
            <a:endParaRPr lang="en-US" sz="3600" b="1" dirty="0">
              <a:solidFill>
                <a:srgbClr val="C00000"/>
              </a:solidFill>
              <a:latin typeface="Tajawal Medium" panose="00000600000000000000" pitchFamily="2" charset="-78"/>
              <a:cs typeface="Tajawal Medium" panose="00000600000000000000" pitchFamily="2" charset="-78"/>
            </a:endParaRPr>
          </a:p>
        </p:txBody>
      </p:sp>
      <p:pic>
        <p:nvPicPr>
          <p:cNvPr id="4" name="Picture 3" descr="A group of people holding a sign&#10;&#10;Description automatically generated with medium confidence">
            <a:extLst>
              <a:ext uri="{FF2B5EF4-FFF2-40B4-BE49-F238E27FC236}">
                <a16:creationId xmlns:a16="http://schemas.microsoft.com/office/drawing/2014/main" id="{A6E65DF6-CEA9-81B2-C48B-FEC4260683B3}"/>
              </a:ext>
            </a:extLst>
          </p:cNvPr>
          <p:cNvPicPr>
            <a:picLocks noChangeAspect="1"/>
          </p:cNvPicPr>
          <p:nvPr/>
        </p:nvPicPr>
        <p:blipFill rotWithShape="1">
          <a:blip r:embed="rId3">
            <a:extLst>
              <a:ext uri="{28A0092B-C50C-407E-A947-70E740481C1C}">
                <a14:useLocalDpi xmlns:a14="http://schemas.microsoft.com/office/drawing/2010/main" val="0"/>
              </a:ext>
            </a:extLst>
          </a:blip>
          <a:srcRect t="8485" b="10823"/>
          <a:stretch/>
        </p:blipFill>
        <p:spPr>
          <a:xfrm>
            <a:off x="5083772" y="1784464"/>
            <a:ext cx="5928780" cy="4784059"/>
          </a:xfrm>
          <a:prstGeom prst="rect">
            <a:avLst/>
          </a:prstGeom>
        </p:spPr>
      </p:pic>
    </p:spTree>
    <p:extLst>
      <p:ext uri="{BB962C8B-B14F-4D97-AF65-F5344CB8AC3E}">
        <p14:creationId xmlns:p14="http://schemas.microsoft.com/office/powerpoint/2010/main" val="148369528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07523" y="1706640"/>
            <a:ext cx="11162981" cy="310546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What is ethical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Ethical leadership involves both acting and leading ethically over time all the time.</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and by whom should ethical leadership be practiced?</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Ethical leadership should be practiced all the time by anyone in a formal or informal leadership position.</a:t>
            </a:r>
          </a:p>
        </p:txBody>
      </p:sp>
    </p:spTree>
    <p:extLst>
      <p:ext uri="{BB962C8B-B14F-4D97-AF65-F5344CB8AC3E}">
        <p14:creationId xmlns:p14="http://schemas.microsoft.com/office/powerpoint/2010/main" val="3593627430"/>
      </p:ext>
    </p:extLst>
  </p:cSld>
  <p:clrMapOvr>
    <a:masterClrMapping/>
  </p:clrMapOvr>
  <mc:AlternateContent xmlns:mc="http://schemas.openxmlformats.org/markup-compatibility/2006" xmlns:p14="http://schemas.microsoft.com/office/powerpoint/2010/main">
    <mc:Choice Requires="p14">
      <p:transition p14:dur="10" advTm="58000"/>
    </mc:Choice>
    <mc:Fallback xmlns="">
      <p:transition advTm="5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13164" y="1303434"/>
            <a:ext cx="10486088" cy="4679935"/>
          </a:xfrm>
          <a:prstGeom prst="rect">
            <a:avLst/>
          </a:prstGeom>
          <a:noFill/>
        </p:spPr>
        <p:txBody>
          <a:bodyPr wrap="square" rtlCol="0">
            <a:spAutoFit/>
          </a:bodyPr>
          <a:lstStyle/>
          <a:p>
            <a:pPr marL="517525" algn="ctr">
              <a:lnSpc>
                <a:spcPts val="3000"/>
              </a:lnSpc>
            </a:pPr>
            <a:r>
              <a:rPr lang="en-US" sz="2800" b="1" dirty="0">
                <a:solidFill>
                  <a:srgbClr val="C00000"/>
                </a:solidFill>
                <a:latin typeface="Tajawal ExtraBold" panose="00000800000000000000" pitchFamily="2" charset="-78"/>
                <a:cs typeface="Tajawal ExtraBold" panose="00000800000000000000" pitchFamily="2" charset="-78"/>
              </a:rPr>
              <a:t>Why practice ethical leadership?</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models ethical behavior to the organization and the community.</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builds trust.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brings credibility and respect, both for you and for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can lead to collaboration.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creates a good climate within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 have opposition, or are strongly supporting a position, ethical leadership allows you to occupy the moral high ground.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is simply the right way to go.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affords self-respect.</a:t>
            </a:r>
          </a:p>
        </p:txBody>
      </p:sp>
    </p:spTree>
    <p:extLst>
      <p:ext uri="{BB962C8B-B14F-4D97-AF65-F5344CB8AC3E}">
        <p14:creationId xmlns:p14="http://schemas.microsoft.com/office/powerpoint/2010/main" val="1414032227"/>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7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1288" y="1303434"/>
            <a:ext cx="10497964"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practice ethical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General guidelines: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Ethical leadership requires a clear and coherent ethical framework on which the leader can draw in making decisions and taking action.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Your ethical framework should agree with the ethical framework, vision, and mission of the organization or initiative.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Ethics should be a topic of discussion.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Ethics should be out in the open.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Ethical thought must be connected to action.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Ethical leadership is a shared process. </a:t>
            </a:r>
          </a:p>
        </p:txBody>
      </p:sp>
    </p:spTree>
    <p:extLst>
      <p:ext uri="{BB962C8B-B14F-4D97-AF65-F5344CB8AC3E}">
        <p14:creationId xmlns:p14="http://schemas.microsoft.com/office/powerpoint/2010/main" val="3566927527"/>
      </p:ext>
    </p:extLst>
  </p:cSld>
  <p:clrMapOvr>
    <a:masterClrMapping/>
  </p:clrMapOvr>
  <mc:AlternateContent xmlns:mc="http://schemas.openxmlformats.org/markup-compatibility/2006" xmlns:p14="http://schemas.microsoft.com/office/powerpoint/2010/main">
    <mc:Choice Requires="p14">
      <p:transition p14:dur="10" advTm="84100"/>
    </mc:Choice>
    <mc:Fallback xmlns="">
      <p:transition advTm="841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7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1288" y="1303434"/>
            <a:ext cx="10497964" cy="4760278"/>
          </a:xfrm>
          <a:prstGeom prst="rect">
            <a:avLst/>
          </a:prstGeom>
          <a:noFill/>
        </p:spPr>
        <p:txBody>
          <a:bodyPr wrap="square" rtlCol="0">
            <a:spAutoFit/>
          </a:bodyPr>
          <a:lstStyle/>
          <a:p>
            <a:pPr marL="517525" algn="ctr">
              <a:lnSpc>
                <a:spcPts val="2800"/>
              </a:lnSpc>
            </a:pPr>
            <a:r>
              <a:rPr lang="en-US" sz="2800" b="1" dirty="0">
                <a:solidFill>
                  <a:srgbClr val="C00000"/>
                </a:solidFill>
                <a:latin typeface="Tajawal ExtraBold" panose="00000800000000000000" pitchFamily="2" charset="-78"/>
                <a:cs typeface="Tajawal ExtraBold" panose="00000800000000000000" pitchFamily="2" charset="-78"/>
              </a:rPr>
              <a:t>Specific components of ethical leadership:</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Put the good of the organization and the general good before your own interests and ego.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Encourage the discussion of ethics in general and of the ethical choices involved in specific situations and decisions as an ongoing feature of the organizational culture.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Institutionalize ways for people to question your authority.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Don’t take yourself too seriously.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Consider the consequences to others of your decisions, and look for ways to minimize harm.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Treat everyone with fairness, honesty, and respect all the time.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Treat other organizations in the same way you treat other people – with fairness, honesty, and respect. </a:t>
            </a:r>
          </a:p>
        </p:txBody>
      </p:sp>
    </p:spTree>
    <p:extLst>
      <p:ext uri="{BB962C8B-B14F-4D97-AF65-F5344CB8AC3E}">
        <p14:creationId xmlns:p14="http://schemas.microsoft.com/office/powerpoint/2010/main" val="703210432"/>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7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1288" y="1303434"/>
            <a:ext cx="10497964" cy="4401205"/>
          </a:xfrm>
          <a:prstGeom prst="rect">
            <a:avLst/>
          </a:prstGeom>
          <a:noFill/>
        </p:spPr>
        <p:txBody>
          <a:bodyPr wrap="square" rtlCol="0">
            <a:spAutoFit/>
          </a:bodyPr>
          <a:lstStyle/>
          <a:p>
            <a:pPr marL="517525" algn="ctr">
              <a:lnSpc>
                <a:spcPts val="2800"/>
              </a:lnSpc>
            </a:pPr>
            <a:r>
              <a:rPr lang="en-US" sz="2800" b="1" dirty="0">
                <a:solidFill>
                  <a:srgbClr val="C00000"/>
                </a:solidFill>
                <a:latin typeface="Tajawal ExtraBold" panose="00000800000000000000" pitchFamily="2" charset="-78"/>
                <a:cs typeface="Tajawal ExtraBold" panose="00000800000000000000" pitchFamily="2" charset="-78"/>
              </a:rPr>
              <a:t>Specific components of ethical leadership:</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Collaborate inside and outside the organization.</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Communicate.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Work to become increasingly culturally and interpersonally competent.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Take cultural sensitivity and cultural competence seriously.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Work to be inclusive.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Take your leadership responsibility seriously, and be accountable for fulfilling it.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Constantly strive to increase your competence.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Don’t outstay your usefulness.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Never stop reexamining your ethics and your leadership</a:t>
            </a:r>
          </a:p>
        </p:txBody>
      </p:sp>
    </p:spTree>
    <p:extLst>
      <p:ext uri="{BB962C8B-B14F-4D97-AF65-F5344CB8AC3E}">
        <p14:creationId xmlns:p14="http://schemas.microsoft.com/office/powerpoint/2010/main" val="411896940"/>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7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1288" y="1303434"/>
            <a:ext cx="10497964" cy="4401205"/>
          </a:xfrm>
          <a:prstGeom prst="rect">
            <a:avLst/>
          </a:prstGeom>
          <a:noFill/>
        </p:spPr>
        <p:txBody>
          <a:bodyPr wrap="square" rtlCol="0">
            <a:spAutoFit/>
          </a:bodyPr>
          <a:lstStyle/>
          <a:p>
            <a:pPr marL="517525" algn="ctr">
              <a:lnSpc>
                <a:spcPts val="2800"/>
              </a:lnSpc>
            </a:pPr>
            <a:r>
              <a:rPr lang="en-US" sz="2800" b="1" dirty="0">
                <a:solidFill>
                  <a:srgbClr val="C00000"/>
                </a:solidFill>
                <a:latin typeface="Tajawal ExtraBold" panose="00000800000000000000" pitchFamily="2" charset="-78"/>
                <a:cs typeface="Tajawal ExtraBold" panose="00000800000000000000" pitchFamily="2" charset="-78"/>
              </a:rPr>
              <a:t>Cross-Cultural Versus Diversity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While culturally based conceptions of leadership are important to diversity and leadership, we need to differentiate between cross-cultural and diversity.</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Cross-cultural studies compare differences between societies and countries while diversity often compares differences within countries. The latter includes issues of power, privilege, and equity important to diverse groups within a country or culture. Often, those subgroups with less privilege, which are in the minority, who share struggles from oppression have a sense of commonality and affinity among its members. These differences could be based on race, ethnicity, gender, and so forth.</a:t>
            </a:r>
          </a:p>
        </p:txBody>
      </p:sp>
    </p:spTree>
    <p:extLst>
      <p:ext uri="{BB962C8B-B14F-4D97-AF65-F5344CB8AC3E}">
        <p14:creationId xmlns:p14="http://schemas.microsoft.com/office/powerpoint/2010/main" val="1006190433"/>
      </p:ext>
    </p:extLst>
  </p:cSld>
  <p:clrMapOvr>
    <a:masterClrMapping/>
  </p:clrMapOvr>
  <mc:AlternateContent xmlns:mc="http://schemas.openxmlformats.org/markup-compatibility/2006" xmlns:p14="http://schemas.microsoft.com/office/powerpoint/2010/main">
    <mc:Choice Requires="p14">
      <p:transition p14:dur="10" advTm="144000"/>
    </mc:Choice>
    <mc:Fallback xmlns="">
      <p:transition advTm="144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W10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81176" y="870597"/>
            <a:ext cx="6058070" cy="1200329"/>
          </a:xfrm>
          <a:prstGeom prst="rect">
            <a:avLst/>
          </a:prstGeom>
          <a:noFill/>
          <a:ln>
            <a:noFill/>
          </a:ln>
        </p:spPr>
        <p:txBody>
          <a:bodyPr wrap="none" rtlCol="0">
            <a:spAutoFit/>
          </a:bodyPr>
          <a:lstStyle/>
          <a:p>
            <a:pPr algn="ctr"/>
            <a:r>
              <a:rPr lang="en-US" sz="3600" b="1" dirty="0">
                <a:solidFill>
                  <a:srgbClr val="E20402"/>
                </a:solidFill>
                <a:latin typeface="Tajawal Medium" panose="00000600000000000000" pitchFamily="2" charset="-78"/>
                <a:cs typeface="Tajawal Medium" panose="00000600000000000000" pitchFamily="2" charset="-78"/>
              </a:rPr>
              <a:t>Innovation and Leadership</a:t>
            </a:r>
          </a:p>
          <a:p>
            <a:pPr algn="ctr"/>
            <a:r>
              <a:rPr lang="en-US" sz="3600" b="1" dirty="0">
                <a:solidFill>
                  <a:srgbClr val="E20402"/>
                </a:solidFill>
                <a:latin typeface="Tajawal Medium" panose="00000600000000000000" pitchFamily="2" charset="-78"/>
                <a:cs typeface="Tajawal Medium" panose="00000600000000000000" pitchFamily="2" charset="-78"/>
              </a:rPr>
              <a:t>in the Media Industry</a:t>
            </a:r>
          </a:p>
        </p:txBody>
      </p:sp>
      <p:pic>
        <p:nvPicPr>
          <p:cNvPr id="5" name="Picture 4" descr="A picture containing table, cup, light&#10;&#10;Description automatically generated">
            <a:extLst>
              <a:ext uri="{FF2B5EF4-FFF2-40B4-BE49-F238E27FC236}">
                <a16:creationId xmlns:a16="http://schemas.microsoft.com/office/drawing/2014/main" id="{363FE0A1-5B1A-6B33-4EB5-661535F3C1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34641" y="2194967"/>
            <a:ext cx="6427042" cy="4283021"/>
          </a:xfrm>
          <a:prstGeom prst="rect">
            <a:avLst/>
          </a:prstGeom>
        </p:spPr>
      </p:pic>
    </p:spTree>
    <p:extLst>
      <p:ext uri="{BB962C8B-B14F-4D97-AF65-F5344CB8AC3E}">
        <p14:creationId xmlns:p14="http://schemas.microsoft.com/office/powerpoint/2010/main" val="1645278784"/>
      </p:ext>
    </p:extLst>
  </p:cSld>
  <p:clrMapOvr>
    <a:masterClrMapping/>
  </p:clrMapOvr>
  <mc:AlternateContent xmlns:mc="http://schemas.openxmlformats.org/markup-compatibility/2006" xmlns:p14="http://schemas.microsoft.com/office/powerpoint/2010/main">
    <mc:Choice Requires="p14">
      <p:transition spd="slow" p14:dur="2000" advTm="32100"/>
    </mc:Choice>
    <mc:Fallback xmlns="">
      <p:transition spd="slow" advTm="321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95647" y="1469133"/>
            <a:ext cx="11162981" cy="4459682"/>
          </a:xfrm>
          <a:prstGeom prst="rect">
            <a:avLst/>
          </a:prstGeom>
          <a:noFill/>
        </p:spPr>
        <p:txBody>
          <a:bodyPr wrap="square" rtlCol="0">
            <a:spAutoFit/>
          </a:bodyPr>
          <a:lstStyle/>
          <a:p>
            <a:pPr marL="517525" algn="ctr">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Innovation equals survival</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It’s well documented that in this age of widespread disruption, companies must innovate continuously, creating new markets, experiences, products, services, content or processes.</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So, how can leaders encourage innovation? </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It’s more than recruiting the brightest minds. While having the best talent is clearly an asset, people need the right culture to flourish.</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92305215"/>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3777" y="1355749"/>
            <a:ext cx="10949225" cy="4407681"/>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media need innovation?</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answer is in its own nature. The characteristics of the media products make it moves continuously, unlike other industries where products are more stable and lasting. Yesterday’s news is not the same of today and although journalists have a working routine to prepare them, wrapping and present the content every day, it is hard because they have to think on how to delight the consumer.</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tastes and preferences change continuously, in the same way that technologies does so as to get better quality informative and entertaining products.</a:t>
            </a:r>
          </a:p>
        </p:txBody>
      </p:sp>
    </p:spTree>
    <p:extLst>
      <p:ext uri="{BB962C8B-B14F-4D97-AF65-F5344CB8AC3E}">
        <p14:creationId xmlns:p14="http://schemas.microsoft.com/office/powerpoint/2010/main" val="42809654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C4BB7A5-E640-3C24-69F9-CFCBA53BD1CE}"/>
              </a:ext>
            </a:extLst>
          </p:cNvPr>
          <p:cNvPicPr>
            <a:picLocks noChangeAspect="1"/>
          </p:cNvPicPr>
          <p:nvPr/>
        </p:nvPicPr>
        <p:blipFill>
          <a:blip r:embed="rId6">
            <a:lum contrast="20000"/>
          </a:blip>
          <a:stretch>
            <a:fillRect/>
          </a:stretch>
        </p:blipFill>
        <p:spPr>
          <a:xfrm>
            <a:off x="203345" y="3057451"/>
            <a:ext cx="4307119" cy="585304"/>
          </a:xfrm>
          <a:prstGeom prst="rect">
            <a:avLst/>
          </a:prstGeom>
        </p:spPr>
      </p:pic>
      <p:pic>
        <p:nvPicPr>
          <p:cNvPr id="13" name="Picture 12">
            <a:extLst>
              <a:ext uri="{FF2B5EF4-FFF2-40B4-BE49-F238E27FC236}">
                <a16:creationId xmlns:a16="http://schemas.microsoft.com/office/drawing/2014/main" id="{36A4EE90-63E9-AA6F-A058-59958F98EB5F}"/>
              </a:ext>
            </a:extLst>
          </p:cNvPr>
          <p:cNvPicPr>
            <a:picLocks noChangeAspect="1"/>
          </p:cNvPicPr>
          <p:nvPr/>
        </p:nvPicPr>
        <p:blipFill>
          <a:blip r:embed="rId7">
            <a:lum contrast="20000"/>
          </a:blip>
          <a:stretch>
            <a:fillRect/>
          </a:stretch>
        </p:blipFill>
        <p:spPr>
          <a:xfrm>
            <a:off x="4583196" y="1610201"/>
            <a:ext cx="7494746" cy="3747374"/>
          </a:xfrm>
          <a:prstGeom prst="rect">
            <a:avLst/>
          </a:prstGeom>
        </p:spPr>
      </p:pic>
    </p:spTree>
    <p:extLst>
      <p:ext uri="{BB962C8B-B14F-4D97-AF65-F5344CB8AC3E}">
        <p14:creationId xmlns:p14="http://schemas.microsoft.com/office/powerpoint/2010/main" val="546149094"/>
      </p:ext>
    </p:extLst>
  </p:cSld>
  <p:clrMapOvr>
    <a:masterClrMapping/>
  </p:clrMapOvr>
  <mc:AlternateContent xmlns:mc="http://schemas.openxmlformats.org/markup-compatibility/2006" xmlns:p14="http://schemas.microsoft.com/office/powerpoint/2010/main">
    <mc:Choice Requires="p14">
      <p:transition p14:dur="10" advTm="99100"/>
    </mc:Choice>
    <mc:Fallback xmlns="">
      <p:transition advTm="991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035379B5-AEBE-4322-BE99-9D70E39059C6}"/>
              </a:ext>
            </a:extLst>
          </p:cNvPr>
          <p:cNvPicPr>
            <a:picLocks noChangeAspect="1"/>
          </p:cNvPicPr>
          <p:nvPr/>
        </p:nvPicPr>
        <p:blipFill>
          <a:blip r:embed="rId5">
            <a:lum contrast="20000"/>
          </a:blip>
          <a:stretch>
            <a:fillRect/>
          </a:stretch>
        </p:blipFill>
        <p:spPr>
          <a:xfrm>
            <a:off x="232694" y="3330989"/>
            <a:ext cx="4754880" cy="457200"/>
          </a:xfrm>
          <a:prstGeom prst="rect">
            <a:avLst/>
          </a:prstGeom>
        </p:spPr>
      </p:pic>
      <p:pic>
        <p:nvPicPr>
          <p:cNvPr id="14" name="Picture 13">
            <a:extLst>
              <a:ext uri="{FF2B5EF4-FFF2-40B4-BE49-F238E27FC236}">
                <a16:creationId xmlns:a16="http://schemas.microsoft.com/office/drawing/2014/main" id="{8DDAEC0C-A306-D457-F2F6-F197F50E6D3A}"/>
              </a:ext>
            </a:extLst>
          </p:cNvPr>
          <p:cNvPicPr>
            <a:picLocks noChangeAspect="1"/>
          </p:cNvPicPr>
          <p:nvPr/>
        </p:nvPicPr>
        <p:blipFill>
          <a:blip r:embed="rId6">
            <a:lum contrast="20000"/>
          </a:blip>
          <a:stretch>
            <a:fillRect/>
          </a:stretch>
        </p:blipFill>
        <p:spPr>
          <a:xfrm>
            <a:off x="5089654" y="1343222"/>
            <a:ext cx="6717255" cy="5354461"/>
          </a:xfrm>
          <a:prstGeom prst="rect">
            <a:avLst/>
          </a:prstGeom>
        </p:spPr>
      </p:pic>
    </p:spTree>
    <p:extLst>
      <p:ext uri="{BB962C8B-B14F-4D97-AF65-F5344CB8AC3E}">
        <p14:creationId xmlns:p14="http://schemas.microsoft.com/office/powerpoint/2010/main" val="87304863"/>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25B44FAC-3AFC-D155-AD2F-ED041565B6B4}"/>
              </a:ext>
            </a:extLst>
          </p:cNvPr>
          <p:cNvPicPr>
            <a:picLocks noChangeAspect="1"/>
          </p:cNvPicPr>
          <p:nvPr/>
        </p:nvPicPr>
        <p:blipFill>
          <a:blip r:embed="rId6">
            <a:lum contrast="30000"/>
          </a:blip>
          <a:stretch>
            <a:fillRect/>
          </a:stretch>
        </p:blipFill>
        <p:spPr>
          <a:xfrm>
            <a:off x="2370775" y="1593425"/>
            <a:ext cx="9701900" cy="4349949"/>
          </a:xfrm>
          <a:prstGeom prst="rect">
            <a:avLst/>
          </a:prstGeom>
        </p:spPr>
      </p:pic>
      <p:sp>
        <p:nvSpPr>
          <p:cNvPr id="15" name="TextBox 14">
            <a:extLst>
              <a:ext uri="{FF2B5EF4-FFF2-40B4-BE49-F238E27FC236}">
                <a16:creationId xmlns:a16="http://schemas.microsoft.com/office/drawing/2014/main" id="{6D7E0A6C-C0D2-EE2F-32B8-F5E6AED9DD06}"/>
              </a:ext>
            </a:extLst>
          </p:cNvPr>
          <p:cNvSpPr txBox="1"/>
          <p:nvPr/>
        </p:nvSpPr>
        <p:spPr>
          <a:xfrm>
            <a:off x="1874165" y="1486550"/>
            <a:ext cx="3451274" cy="132343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2000" b="1" dirty="0">
                <a:ln w="0"/>
                <a:solidFill>
                  <a:srgbClr val="0A1F61"/>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A Model explains how Digital leadership influences exploratory innovation </a:t>
            </a:r>
            <a:endParaRPr lang="en-US" sz="2000" b="1" dirty="0">
              <a:ln w="0"/>
              <a:solidFill>
                <a:srgbClr val="0A1F6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48264033"/>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036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86A8A44B-06FB-D061-741C-D08E3EB8C167}"/>
              </a:ext>
            </a:extLst>
          </p:cNvPr>
          <p:cNvSpPr txBox="1"/>
          <p:nvPr/>
        </p:nvSpPr>
        <p:spPr>
          <a:xfrm>
            <a:off x="938151" y="1350934"/>
            <a:ext cx="10961101" cy="4735335"/>
          </a:xfrm>
          <a:prstGeom prst="rect">
            <a:avLst/>
          </a:prstGeom>
          <a:noFill/>
        </p:spPr>
        <p:txBody>
          <a:bodyPr wrap="square" rtlCol="0">
            <a:spAutoFit/>
          </a:bodyPr>
          <a:lstStyle/>
          <a:p>
            <a:pPr marL="517525" algn="just">
              <a:lnSpc>
                <a:spcPts val="26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u="sng" dirty="0">
                <a:solidFill>
                  <a:srgbClr val="0A1F61"/>
                </a:solidFill>
                <a:latin typeface="Tajawal ExtraBold" panose="00000800000000000000" pitchFamily="2" charset="-78"/>
                <a:cs typeface="Tajawal ExtraBold" panose="00000800000000000000" pitchFamily="2" charset="-78"/>
              </a:rPr>
              <a:t>Digital leadership influences exploratory innovation via three routes: </a:t>
            </a:r>
          </a:p>
          <a:p>
            <a:pPr marL="860425" indent="-342900" algn="just">
              <a:lnSpc>
                <a:spcPts val="26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First</a:t>
            </a:r>
            <a:r>
              <a:rPr lang="en-US" sz="2000" b="1" dirty="0">
                <a:solidFill>
                  <a:srgbClr val="0A1F61"/>
                </a:solidFill>
                <a:latin typeface="Tajawal ExtraBold" panose="00000800000000000000" pitchFamily="2" charset="-78"/>
                <a:cs typeface="Tajawal ExtraBold" panose="00000800000000000000" pitchFamily="2" charset="-78"/>
              </a:rPr>
              <a:t>, digital leaders steer organizational management changes to build a digital organizational culture, which is driven by internal conditions to mobilize members’ participation and creativity, forming a positive interaction between people and innovation and then promoting exploratory innovation behaviors. </a:t>
            </a:r>
          </a:p>
          <a:p>
            <a:pPr marL="860425" indent="-342900" algn="just">
              <a:lnSpc>
                <a:spcPts val="26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Second</a:t>
            </a:r>
            <a:r>
              <a:rPr lang="en-US" sz="2000" b="1" dirty="0">
                <a:solidFill>
                  <a:srgbClr val="0A1F61"/>
                </a:solidFill>
                <a:latin typeface="Tajawal ExtraBold" panose="00000800000000000000" pitchFamily="2" charset="-78"/>
                <a:cs typeface="Tajawal ExtraBold" panose="00000800000000000000" pitchFamily="2" charset="-78"/>
              </a:rPr>
              <a:t>, digital leaders conduct business management remodeling to establish the digital entrepreneurial orientation, which is driven by changing market demands, leading companies to enhance exploratory innovation activities earlier and faster. </a:t>
            </a:r>
          </a:p>
          <a:p>
            <a:pPr marL="860425" indent="-342900" algn="just">
              <a:lnSpc>
                <a:spcPts val="26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Third</a:t>
            </a:r>
            <a:r>
              <a:rPr lang="en-US" sz="2000" b="1" dirty="0">
                <a:solidFill>
                  <a:srgbClr val="0A1F61"/>
                </a:solidFill>
                <a:latin typeface="Tajawal ExtraBold" panose="00000800000000000000" pitchFamily="2" charset="-78"/>
                <a:cs typeface="Tajawal ExtraBold" panose="00000800000000000000" pitchFamily="2" charset="-78"/>
              </a:rPr>
              <a:t>, digital leaders transform both organizational management and business management. Digitalization of products and digitalization of actors are given equal importance. Exploratory innovation behaviors are reinforced by the combined force of digital entrepreneurial orientation and digital organizational culture. </a:t>
            </a:r>
          </a:p>
        </p:txBody>
      </p:sp>
    </p:spTree>
    <p:extLst>
      <p:ext uri="{BB962C8B-B14F-4D97-AF65-F5344CB8AC3E}">
        <p14:creationId xmlns:p14="http://schemas.microsoft.com/office/powerpoint/2010/main" val="125224981"/>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1901" y="1469133"/>
            <a:ext cx="10996727"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Uniqueness of media companies</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Media companies are social organizations, usually with complex structures, and regulate a series of activities that must be organized and implemented to develop it. They are also important because they exist, because the role they play is to inform, entertain, while others are focused to the social role in order to contribute to development and the correct working of democracy, owing to its controller role. And also, some of them work with a mixture of them.</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management of media companies requires making-decisions that incorporate efficiently the content and the audience, where it is understood as all people participating in a communication channel.</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71703480"/>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33153" y="1469133"/>
            <a:ext cx="10925475" cy="4837927"/>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the important aspect in media products is the capacity to satisfy the needs and wishes of the potential clients by means of providing informative, persuasive or entertaining content and not during the material process which tend to be similar. Furthermore, one of the main characteristics that the assets share, such as content, is the multiplication of utilities that can produce. In that sense, they are considered as dual assets, as I previously mentioned, because they are aimed to audience and advertisers who hope to get the attention of that audience.</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 most of the society perceives the communication media as a bridge between both; customers see a supermarket where supply and demand are together, and a place where these two customers can satisfy their needs.</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57088"/>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A85CFDB-9B0C-F24B-A5B4-70ECFF8D5D8A}"/>
              </a:ext>
            </a:extLst>
          </p:cNvPr>
          <p:cNvPicPr>
            <a:picLocks noChangeAspect="1"/>
          </p:cNvPicPr>
          <p:nvPr/>
        </p:nvPicPr>
        <p:blipFill>
          <a:blip r:embed="rId5">
            <a:lum bright="-20000" contrast="40000"/>
          </a:blip>
          <a:stretch>
            <a:fillRect/>
          </a:stretch>
        </p:blipFill>
        <p:spPr>
          <a:xfrm>
            <a:off x="4503755" y="0"/>
            <a:ext cx="7807570" cy="6858000"/>
          </a:xfrm>
          <a:prstGeom prst="rect">
            <a:avLst/>
          </a:prstGeom>
        </p:spPr>
      </p:pic>
      <p:sp>
        <p:nvSpPr>
          <p:cNvPr id="7" name="TextBox 6"/>
          <p:cNvSpPr txBox="1"/>
          <p:nvPr/>
        </p:nvSpPr>
        <p:spPr>
          <a:xfrm>
            <a:off x="2313859" y="390107"/>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a:t>
            </a:r>
            <a:r>
              <a:rPr lang="en-US" sz="2800" b="1" dirty="0">
                <a:solidFill>
                  <a:srgbClr val="0A1F61"/>
                </a:solidFill>
                <a:latin typeface="Tajawal Medium" panose="00000600000000000000" pitchFamily="2" charset="-78"/>
                <a:cs typeface="Tajawal Medium" panose="00000600000000000000" pitchFamily="2" charset="-78"/>
              </a:rPr>
              <a:t>nd Leadership</a:t>
            </a:r>
          </a:p>
          <a:p>
            <a:r>
              <a:rPr lang="en-US" sz="2800" b="1" dirty="0">
                <a:solidFill>
                  <a:schemeClr val="bg1"/>
                </a:solidFill>
                <a:latin typeface="Tajawal Medium" panose="00000600000000000000" pitchFamily="2" charset="-78"/>
                <a:cs typeface="Tajawal Medium" panose="00000600000000000000" pitchFamily="2" charset="-78"/>
              </a:rPr>
              <a:t>in the Media </a:t>
            </a:r>
            <a:r>
              <a:rPr lang="en-US" sz="2800" b="1" dirty="0">
                <a:solidFill>
                  <a:srgbClr val="0A1F61"/>
                </a:solidFill>
                <a:latin typeface="Tajawal Medium" panose="00000600000000000000" pitchFamily="2" charset="-78"/>
                <a:cs typeface="Tajawal Medium" panose="00000600000000000000" pitchFamily="2" charset="-78"/>
              </a:rPr>
              <a:t>Industry</a:t>
            </a:r>
          </a:p>
        </p:txBody>
      </p:sp>
      <p:sp>
        <p:nvSpPr>
          <p:cNvPr id="13" name="TextBox 12">
            <a:extLst>
              <a:ext uri="{FF2B5EF4-FFF2-40B4-BE49-F238E27FC236}">
                <a16:creationId xmlns:a16="http://schemas.microsoft.com/office/drawing/2014/main" id="{09BD8A3E-3DCD-07DA-6790-1453989CFC4B}"/>
              </a:ext>
            </a:extLst>
          </p:cNvPr>
          <p:cNvSpPr txBox="1"/>
          <p:nvPr/>
        </p:nvSpPr>
        <p:spPr>
          <a:xfrm>
            <a:off x="60974" y="1512876"/>
            <a:ext cx="4442782" cy="4093428"/>
          </a:xfrm>
          <a:prstGeom prst="rect">
            <a:avLst/>
          </a:prstGeom>
          <a:noFill/>
        </p:spPr>
        <p:txBody>
          <a:bodyPr wrap="square">
            <a:spAutoFit/>
          </a:bodyPr>
          <a:lstStyle/>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Organizational creativity and innovation theory suggests that if we stimulate the way of thinking in a creative way, the conflicts will minimize, barriers between employees and managers will be broken, and it will considerably increase the creative capital within the organization.</a:t>
            </a:r>
            <a:endParaRPr lang="en-US" sz="1100" b="1" i="0" u="none" strike="noStrike" baseline="0" dirty="0">
              <a:solidFill>
                <a:srgbClr val="0A1F61"/>
              </a:solidFill>
              <a:latin typeface="Times New Roman" panose="02020603050405020304" pitchFamily="18" charset="0"/>
            </a:endParaRPr>
          </a:p>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The objective is to generate sustainable competitive advantages and mark the difference with the competitors.</a:t>
            </a:r>
            <a:endParaRPr lang="en-US" sz="2000" b="1" dirty="0">
              <a:solidFill>
                <a:srgbClr val="0A1F61"/>
              </a:solidFill>
            </a:endParaRPr>
          </a:p>
        </p:txBody>
      </p:sp>
    </p:spTree>
    <p:extLst>
      <p:ext uri="{BB962C8B-B14F-4D97-AF65-F5344CB8AC3E}">
        <p14:creationId xmlns:p14="http://schemas.microsoft.com/office/powerpoint/2010/main" val="37219189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909791" y="1386981"/>
            <a:ext cx="10055058" cy="5388719"/>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analyst</a:t>
            </a:r>
            <a:endParaRPr lang="en-US" sz="22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69100"/>
    </mc:Choice>
    <mc:Fallback xmlns="">
      <p:transition spd="slow" advTm="691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334407"/>
            <a:ext cx="10232110" cy="5493812"/>
          </a:xfrm>
          <a:prstGeom prst="rect">
            <a:avLst/>
          </a:prstGeom>
          <a:noFill/>
        </p:spPr>
        <p:txBody>
          <a:bodyPr wrap="square" rtlCol="0">
            <a:spAutoFit/>
          </a:bodyPr>
          <a:lstStyle/>
          <a:p>
            <a:pPr marL="285750" indent="-285750">
              <a:buFont typeface="Wingdings" panose="05000000000000000000" pitchFamily="2" charset="2"/>
              <a:buChar char="q"/>
            </a:pPr>
            <a:r>
              <a:rPr lang="en-US" sz="1300" dirty="0">
                <a:effectLst/>
              </a:rPr>
              <a:t>Rabinowitz, P. (n.d.). </a:t>
            </a:r>
            <a:r>
              <a:rPr lang="en-US" sz="1300" i="1" dirty="0">
                <a:effectLst/>
              </a:rPr>
              <a:t>Leadership and Management chapter 13:16. Community Tool Box</a:t>
            </a:r>
            <a:r>
              <a:rPr lang="en-US" sz="1300" dirty="0">
                <a:effectLst/>
              </a:rPr>
              <a:t>. Retrieved January 4, 2023, from https://ctb.ku.edu/en/table-of-contents</a:t>
            </a:r>
            <a:endParaRPr lang="en-US" sz="1300" dirty="0">
              <a:cs typeface="Tajawal Medium" panose="00000600000000000000" pitchFamily="2" charset="-78"/>
            </a:endParaRPr>
          </a:p>
          <a:p>
            <a:pPr marL="285750" indent="-285750">
              <a:buFont typeface="Wingdings" panose="05000000000000000000" pitchFamily="2" charset="2"/>
              <a:buChar char="q"/>
            </a:pPr>
            <a:r>
              <a:rPr lang="en-US" sz="1300" dirty="0" err="1">
                <a:cs typeface="Tajawal Medium" panose="00000600000000000000" pitchFamily="2" charset="-78"/>
              </a:rPr>
              <a:t>Bli</a:t>
            </a:r>
            <a:r>
              <a:rPr lang="en-US" sz="1300" dirty="0">
                <a:cs typeface="Tajawal Medium" panose="00000600000000000000" pitchFamily="2" charset="-78"/>
              </a:rPr>
              <a:t>-Group-Wp. (2011</a:t>
            </a:r>
            <a:r>
              <a:rPr lang="en-US" sz="1300" i="1" dirty="0">
                <a:cs typeface="Tajawal Medium" panose="00000600000000000000" pitchFamily="2" charset="-78"/>
              </a:rPr>
              <a:t>). Leadership Course material</a:t>
            </a:r>
            <a:r>
              <a:rPr lang="en-US" sz="1300" dirty="0">
                <a:cs typeface="Tajawal Medium" panose="00000600000000000000" pitchFamily="2" charset="-78"/>
              </a:rPr>
              <a:t>. </a:t>
            </a:r>
            <a:r>
              <a:rPr lang="en-US" sz="1300" dirty="0" err="1">
                <a:cs typeface="Tajawal Medium" panose="00000600000000000000" pitchFamily="2" charset="-78"/>
              </a:rPr>
              <a:t>Amideast</a:t>
            </a:r>
            <a:r>
              <a:rPr lang="en-US" sz="13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1300" dirty="0">
                <a:effectLst/>
              </a:rPr>
              <a:t> </a:t>
            </a:r>
            <a:r>
              <a:rPr lang="en-US" sz="1300" dirty="0" err="1">
                <a:effectLst/>
              </a:rPr>
              <a:t>Deiser</a:t>
            </a:r>
            <a:r>
              <a:rPr lang="en-US" sz="1300" dirty="0">
                <a:effectLst/>
              </a:rPr>
              <a:t>, R., &amp; Newton, S. (2013, February 1). </a:t>
            </a:r>
            <a:r>
              <a:rPr lang="en-US" sz="1300" i="1" dirty="0">
                <a:effectLst/>
              </a:rPr>
              <a:t>Six social-media skills every leader needs</a:t>
            </a:r>
            <a:r>
              <a:rPr lang="en-US" sz="1300" dirty="0">
                <a:effectLst/>
              </a:rPr>
              <a:t>. McKinsey &amp; Company. Retrieved March 27, 2023, from https://www.mckinsey.com/industries/technology-media-and-telecommunications/our-insights/six-social-media-skills-every-leader-needs </a:t>
            </a:r>
          </a:p>
          <a:p>
            <a:pPr marL="285750" indent="-285750">
              <a:buFont typeface="Wingdings" panose="05000000000000000000" pitchFamily="2" charset="2"/>
              <a:buChar char="q"/>
            </a:pPr>
            <a:r>
              <a:rPr lang="en-US" sz="1300" dirty="0">
                <a:effectLst/>
              </a:rPr>
              <a:t>Westman, D., &amp; </a:t>
            </a:r>
            <a:r>
              <a:rPr lang="en-US" sz="1300" dirty="0" err="1">
                <a:effectLst/>
              </a:rPr>
              <a:t>Lindfors</a:t>
            </a:r>
            <a:r>
              <a:rPr lang="en-US" sz="1300" dirty="0">
                <a:effectLst/>
              </a:rPr>
              <a:t>, P. (2012, October 23). </a:t>
            </a:r>
            <a:r>
              <a:rPr lang="en-US" sz="1300" i="1" dirty="0">
                <a:effectLst/>
              </a:rPr>
              <a:t>Leaders and social media: Improving HRM through better internal communication</a:t>
            </a:r>
            <a:r>
              <a:rPr lang="en-US" sz="1300" dirty="0">
                <a:effectLst/>
              </a:rPr>
              <a:t>. DIVA. Retrieved March 27, 2023, from https://www.semanticscholar.org/paper/Leaders-and-Social-Media-%3A-Improving-HRM-through-Westman-Lindfors/416441e40428f602f40026460777082c41d0663a</a:t>
            </a:r>
          </a:p>
          <a:p>
            <a:pPr marL="285750" indent="-285750">
              <a:buFont typeface="Wingdings" panose="05000000000000000000" pitchFamily="2" charset="2"/>
              <a:buChar char="q"/>
            </a:pPr>
            <a:r>
              <a:rPr lang="en-US" sz="1300" dirty="0">
                <a:effectLst/>
              </a:rPr>
              <a:t>Hwang. (2014). </a:t>
            </a:r>
            <a:r>
              <a:rPr lang="en-US" sz="1300" i="1" dirty="0">
                <a:effectLst/>
              </a:rPr>
              <a:t>Digital Media</a:t>
            </a:r>
            <a:r>
              <a:rPr lang="en-US" sz="1300" dirty="0">
                <a:effectLst/>
              </a:rPr>
              <a:t>. Studocu.com. Retrieved March 27, 2023, from https://www.studocu.com/en-us/document/elmwood-park-high-school/english/digital-media/29579962 </a:t>
            </a:r>
          </a:p>
          <a:p>
            <a:pPr marL="285750" indent="-285750">
              <a:buFont typeface="Wingdings" panose="05000000000000000000" pitchFamily="2" charset="2"/>
              <a:buChar char="q"/>
            </a:pPr>
            <a:r>
              <a:rPr lang="en-US" sz="1300" dirty="0">
                <a:effectLst/>
              </a:rPr>
              <a:t>Eid, M. (2012, October-December). </a:t>
            </a:r>
            <a:r>
              <a:rPr lang="en-US" sz="1300" i="1" dirty="0">
                <a:effectLst/>
              </a:rPr>
              <a:t>Digital Media Ethics</a:t>
            </a:r>
            <a:r>
              <a:rPr lang="en-US" sz="1300" dirty="0">
                <a:effectLst/>
              </a:rPr>
              <a:t>. International Journal of Mobile and Blended Learning. Retrieved March 27, 2023, from https://www.academia.edu/15288650/Digital_Media_Ethics </a:t>
            </a:r>
          </a:p>
          <a:p>
            <a:pPr marL="285750" indent="-285750">
              <a:buFont typeface="Wingdings" panose="05000000000000000000" pitchFamily="2" charset="2"/>
              <a:buChar char="q"/>
            </a:pPr>
            <a:r>
              <a:rPr lang="en-US" sz="1300" dirty="0">
                <a:effectLst/>
              </a:rPr>
              <a:t>Paus, V. (2016, December 9). </a:t>
            </a:r>
            <a:r>
              <a:rPr lang="en-US" sz="1300" i="1" dirty="0">
                <a:effectLst/>
              </a:rPr>
              <a:t>New Media and Leadership: Social Media and open organizational communication</a:t>
            </a:r>
            <a:r>
              <a:rPr lang="en-US" sz="1300" dirty="0">
                <a:effectLst/>
              </a:rPr>
              <a:t>. Manager Journal. Retrieved March 27, 2023, from https://www.academia.edu/30358336/New_Media_and_Leadership_Social_Media_and_Open_Organizational_Communication </a:t>
            </a:r>
          </a:p>
          <a:p>
            <a:pPr marL="285750" indent="-285750">
              <a:buFont typeface="Wingdings" panose="05000000000000000000" pitchFamily="2" charset="2"/>
              <a:buChar char="q"/>
            </a:pPr>
            <a:r>
              <a:rPr lang="en-US" sz="1300" dirty="0" err="1">
                <a:effectLst/>
              </a:rPr>
              <a:t>Kvalnes</a:t>
            </a:r>
            <a:r>
              <a:rPr lang="en-US" sz="1300" dirty="0">
                <a:effectLst/>
              </a:rPr>
              <a:t>, Ø. (2020). Leadership and Ethics in Social Media. In </a:t>
            </a:r>
            <a:r>
              <a:rPr lang="en-US" sz="1300" i="1" dirty="0">
                <a:effectLst/>
              </a:rPr>
              <a:t>Digital Dilemmas. exploring Social Media Ethics in organizations</a:t>
            </a:r>
            <a:r>
              <a:rPr lang="en-US" sz="1300" dirty="0">
                <a:effectLst/>
              </a:rPr>
              <a:t> (p. 7). essay, Springer International Publishing. Retrieved March 27, 2023, from https://link.springer.com/book/10.1007/978-3-030-45927-7. </a:t>
            </a:r>
          </a:p>
          <a:p>
            <a:pPr marL="285750" indent="-285750">
              <a:buFont typeface="Wingdings" panose="05000000000000000000" pitchFamily="2" charset="2"/>
              <a:buChar char="q"/>
            </a:pPr>
            <a:r>
              <a:rPr lang="en-US" sz="1300" dirty="0">
                <a:effectLst/>
              </a:rPr>
              <a:t>Lau Chin, J., &amp; E Trimble, J. (2015, January). </a:t>
            </a:r>
            <a:r>
              <a:rPr lang="en-US" sz="1300" i="1" dirty="0">
                <a:effectLst/>
              </a:rPr>
              <a:t>diversity and leadership</a:t>
            </a:r>
            <a:r>
              <a:rPr lang="en-US" sz="1300" dirty="0">
                <a:effectLst/>
              </a:rPr>
              <a:t>. Research Gate. Retrieved March 28, 2023, from https://www.researchgate.net/publication/341207394_Diversity_and_Leadership </a:t>
            </a:r>
          </a:p>
          <a:p>
            <a:pPr marL="285750" indent="-285750">
              <a:buFont typeface="Wingdings" panose="05000000000000000000" pitchFamily="2" charset="2"/>
              <a:buChar char="q"/>
            </a:pPr>
            <a:r>
              <a:rPr lang="en-US" sz="1300" dirty="0"/>
              <a:t>Wang T, Lin X and Sheng F (2022) Digital leadership and exploratory innovation: From the dual perspectives of strategic orientation and organizational culture.  </a:t>
            </a:r>
            <a:r>
              <a:rPr lang="en-US" sz="1300" dirty="0" err="1"/>
              <a:t>doi</a:t>
            </a:r>
            <a:r>
              <a:rPr lang="en-US" sz="1300" dirty="0"/>
              <a:t>: 10.3389/fpsyg.2022.902693 </a:t>
            </a:r>
            <a:r>
              <a:rPr lang="en-US" sz="1300" dirty="0">
                <a:effectLst/>
              </a:rPr>
              <a:t>Retrieved March 28, 2023, from </a:t>
            </a:r>
            <a:r>
              <a:rPr lang="en-US" sz="1300" dirty="0"/>
              <a:t>https://www.frontiersin.org/articles/10.3389/fpsyg.2022.902693/full</a:t>
            </a:r>
          </a:p>
          <a:p>
            <a:pPr marL="285750" indent="-285750">
              <a:buFont typeface="Wingdings" panose="05000000000000000000" pitchFamily="2" charset="2"/>
              <a:buChar char="q"/>
            </a:pPr>
            <a:r>
              <a:rPr lang="en-US" sz="1300" dirty="0">
                <a:effectLst/>
              </a:rPr>
              <a:t>Netherlands, A. the. (2021, April 19). </a:t>
            </a:r>
            <a:r>
              <a:rPr lang="en-US" sz="1300" i="1" dirty="0">
                <a:effectLst/>
              </a:rPr>
              <a:t>Workplace innovation with culture of equality: Accenture</a:t>
            </a:r>
            <a:r>
              <a:rPr lang="en-US" sz="1300" dirty="0">
                <a:effectLst/>
              </a:rPr>
              <a:t>. Insights. Retrieved March 28, 2023, from https://www.accenture.com/nl-en/blogs/insights/why-a-culture-of-equality-will-boost-workplace-innovation </a:t>
            </a:r>
          </a:p>
          <a:p>
            <a:pPr marL="285750" indent="-285750">
              <a:buFont typeface="Wingdings" panose="05000000000000000000" pitchFamily="2" charset="2"/>
              <a:buChar char="q"/>
            </a:pPr>
            <a:r>
              <a:rPr lang="en-US" sz="1300" i="1" dirty="0"/>
              <a:t>Benavides, C.L. (2012). Innovation and Leadership in the Media Industry. </a:t>
            </a:r>
            <a:r>
              <a:rPr lang="en-US" sz="1300" dirty="0">
                <a:effectLst/>
              </a:rPr>
              <a:t>Retrieved March 28, 2023, from https://www.semanticscholar.org/paper/Innovation-and-Leadership-in-the-Media-Industry-Benavides/5d9a831cfa39e4e6c04594df4928d295de00d739</a:t>
            </a:r>
            <a:endParaRPr lang="en-US" sz="1300" dirty="0"/>
          </a:p>
        </p:txBody>
      </p:sp>
      <p:sp>
        <p:nvSpPr>
          <p:cNvPr id="5" name="TextBox 4">
            <a:extLst>
              <a:ext uri="{FF2B5EF4-FFF2-40B4-BE49-F238E27FC236}">
                <a16:creationId xmlns:a16="http://schemas.microsoft.com/office/drawing/2014/main" id="{05E975C6-0EC6-6740-A2B5-41459D46FA52}"/>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3100"/>
    </mc:Choice>
    <mc:Fallback xmlns="">
      <p:transition spd="slow" advTm="131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6889</TotalTime>
  <Words>5458</Words>
  <Application>Microsoft Office PowerPoint</Application>
  <PresentationFormat>Widescreen</PresentationFormat>
  <Paragraphs>333</Paragraphs>
  <Slides>54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155</cp:revision>
  <dcterms:created xsi:type="dcterms:W3CDTF">2021-08-03T13:03:26Z</dcterms:created>
  <dcterms:modified xsi:type="dcterms:W3CDTF">2023-03-30T17:06:36Z</dcterms:modified>
</cp:coreProperties>
</file>