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8"/>
  </p:notesMasterIdLst>
  <p:sldIdLst>
    <p:sldId id="295" r:id="rId4"/>
    <p:sldId id="381" r:id="rId5"/>
    <p:sldId id="358" r:id="rId6"/>
    <p:sldId id="363" r:id="rId7"/>
    <p:sldId id="259" r:id="rId8"/>
    <p:sldId id="387" r:id="rId9"/>
    <p:sldId id="636" r:id="rId10"/>
    <p:sldId id="574" r:id="rId11"/>
    <p:sldId id="333" r:id="rId12"/>
    <p:sldId id="637" r:id="rId13"/>
    <p:sldId id="575" r:id="rId14"/>
    <p:sldId id="594" r:id="rId15"/>
    <p:sldId id="595" r:id="rId16"/>
    <p:sldId id="596" r:id="rId17"/>
    <p:sldId id="257" r:id="rId18"/>
    <p:sldId id="258" r:id="rId19"/>
    <p:sldId id="639" r:id="rId20"/>
    <p:sldId id="635" r:id="rId21"/>
    <p:sldId id="617" r:id="rId22"/>
    <p:sldId id="618" r:id="rId23"/>
    <p:sldId id="619" r:id="rId24"/>
    <p:sldId id="620" r:id="rId25"/>
    <p:sldId id="621" r:id="rId26"/>
    <p:sldId id="622" r:id="rId27"/>
    <p:sldId id="638" r:id="rId28"/>
    <p:sldId id="597" r:id="rId29"/>
    <p:sldId id="599" r:id="rId30"/>
    <p:sldId id="607" r:id="rId31"/>
    <p:sldId id="600" r:id="rId32"/>
    <p:sldId id="615" r:id="rId33"/>
    <p:sldId id="616" r:id="rId34"/>
    <p:sldId id="623" r:id="rId35"/>
    <p:sldId id="624" r:id="rId36"/>
    <p:sldId id="625" r:id="rId37"/>
    <p:sldId id="626" r:id="rId38"/>
    <p:sldId id="628" r:id="rId39"/>
    <p:sldId id="608" r:id="rId40"/>
    <p:sldId id="611" r:id="rId41"/>
    <p:sldId id="612" r:id="rId42"/>
    <p:sldId id="260" r:id="rId43"/>
    <p:sldId id="614" r:id="rId44"/>
    <p:sldId id="613" r:id="rId45"/>
    <p:sldId id="609" r:id="rId46"/>
    <p:sldId id="261" r:id="rId47"/>
    <p:sldId id="610" r:id="rId48"/>
    <p:sldId id="300" r:id="rId49"/>
    <p:sldId id="629" r:id="rId50"/>
    <p:sldId id="630" r:id="rId51"/>
    <p:sldId id="640" r:id="rId52"/>
    <p:sldId id="631" r:id="rId53"/>
    <p:sldId id="632" r:id="rId54"/>
    <p:sldId id="380" r:id="rId55"/>
    <p:sldId id="634" r:id="rId56"/>
    <p:sldId id="29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Scheduling</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200000"/>
            </a:lnSpc>
          </a:pPr>
          <a:r>
            <a:rPr lang="en-US" altLang="en-US" sz="2400" kern="1200" dirty="0"/>
            <a:t>What is Scheduling?</a:t>
          </a:r>
          <a:endParaRPr lang="en-US" sz="2400" kern="1200" dirty="0">
            <a:solidFill>
              <a:prstClr val="black">
                <a:hueOff val="0"/>
                <a:satOff val="0"/>
                <a:lumOff val="0"/>
                <a:alphaOff val="0"/>
              </a:prstClr>
            </a:solidFill>
            <a:latin typeface="Calibri" panose="020F0502020204030204"/>
            <a:ea typeface="+mn-ea"/>
            <a:cs typeface="+mn-cs"/>
          </a:endParaRP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16D4C890-8EF7-4C8E-835D-20BCF8FF2760}">
      <dgm:prSet custT="1"/>
      <dgm:spPr/>
      <dgm:t>
        <a:bodyPr/>
        <a:lstStyle/>
        <a:p>
          <a:pPr>
            <a:lnSpc>
              <a:spcPct val="200000"/>
            </a:lnSpc>
          </a:pPr>
          <a:r>
            <a:rPr lang="en-US" altLang="en-US" sz="2400" kern="1200" dirty="0"/>
            <a:t>Planning vs. Scheduling</a:t>
          </a:r>
          <a:endParaRPr lang="en-US" sz="2400" kern="1200" dirty="0">
            <a:solidFill>
              <a:prstClr val="black">
                <a:hueOff val="0"/>
                <a:satOff val="0"/>
                <a:lumOff val="0"/>
                <a:alphaOff val="0"/>
              </a:prstClr>
            </a:solidFill>
            <a:latin typeface="Calibri" panose="020F0502020204030204"/>
            <a:ea typeface="+mn-ea"/>
            <a:cs typeface="+mn-cs"/>
          </a:endParaRPr>
        </a:p>
      </dgm:t>
    </dgm:pt>
    <dgm:pt modelId="{259EFE64-10CF-409E-8BF2-ADBB93CA17AB}" type="parTrans" cxnId="{1B4D19A7-BD3D-41BA-9B0A-25A2C979C734}">
      <dgm:prSet/>
      <dgm:spPr/>
      <dgm:t>
        <a:bodyPr/>
        <a:lstStyle/>
        <a:p>
          <a:pPr>
            <a:lnSpc>
              <a:spcPct val="200000"/>
            </a:lnSpc>
          </a:pPr>
          <a:endParaRPr lang="en-US"/>
        </a:p>
      </dgm:t>
    </dgm:pt>
    <dgm:pt modelId="{2A460CB8-AAE3-4743-BD5B-54E53F9B6815}" type="sibTrans" cxnId="{1B4D19A7-BD3D-41BA-9B0A-25A2C979C734}">
      <dgm:prSet/>
      <dgm:spPr/>
      <dgm:t>
        <a:bodyPr/>
        <a:lstStyle/>
        <a:p>
          <a:pPr>
            <a:lnSpc>
              <a:spcPct val="200000"/>
            </a:lnSpc>
          </a:pPr>
          <a:endParaRPr lang="en-US"/>
        </a:p>
      </dgm:t>
    </dgm:pt>
    <dgm:pt modelId="{310E9248-5573-4E44-8CFF-FB8E315F0CF0}">
      <dgm:prSet custT="1"/>
      <dgm:spPr/>
      <dgm:t>
        <a:bodyPr/>
        <a:lstStyle/>
        <a:p>
          <a:pPr>
            <a:lnSpc>
              <a:spcPct val="200000"/>
            </a:lnSpc>
          </a:pPr>
          <a:r>
            <a:rPr lang="en-US" altLang="en-US" sz="2400" kern="1200" dirty="0"/>
            <a:t>Project Scheduling Process</a:t>
          </a:r>
          <a:endParaRPr lang="en-US" sz="2400" kern="1200" dirty="0">
            <a:solidFill>
              <a:prstClr val="black">
                <a:hueOff val="0"/>
                <a:satOff val="0"/>
                <a:lumOff val="0"/>
                <a:alphaOff val="0"/>
              </a:prstClr>
            </a:solidFill>
            <a:latin typeface="Calibri" panose="020F0502020204030204"/>
            <a:ea typeface="+mn-ea"/>
            <a:cs typeface="+mn-cs"/>
          </a:endParaRPr>
        </a:p>
      </dgm:t>
    </dgm:pt>
    <dgm:pt modelId="{04C4093C-20AC-499B-ACC3-39F984340D93}" type="parTrans" cxnId="{A7DBE55D-CC04-419B-B373-522434589A40}">
      <dgm:prSet/>
      <dgm:spPr/>
      <dgm:t>
        <a:bodyPr/>
        <a:lstStyle/>
        <a:p>
          <a:pPr>
            <a:lnSpc>
              <a:spcPct val="200000"/>
            </a:lnSpc>
          </a:pPr>
          <a:endParaRPr lang="en-US"/>
        </a:p>
      </dgm:t>
    </dgm:pt>
    <dgm:pt modelId="{3FB960D9-25B4-46F7-A862-3065857B3F02}" type="sibTrans" cxnId="{A7DBE55D-CC04-419B-B373-522434589A40}">
      <dgm:prSet/>
      <dgm:spPr/>
      <dgm:t>
        <a:bodyPr/>
        <a:lstStyle/>
        <a:p>
          <a:pPr>
            <a:lnSpc>
              <a:spcPct val="200000"/>
            </a:lnSpc>
          </a:pPr>
          <a:endParaRPr lang="en-US"/>
        </a:p>
      </dgm:t>
    </dgm:pt>
    <dgm:pt modelId="{13EBEF49-356F-43BF-8229-A52F13A4862B}">
      <dgm:prSet custT="1"/>
      <dgm:spPr/>
      <dgm:t>
        <a:bodyPr/>
        <a:lstStyle/>
        <a:p>
          <a:pPr>
            <a:lnSpc>
              <a:spcPct val="200000"/>
            </a:lnSpc>
          </a:pPr>
          <a:endParaRPr lang="en-US" sz="2400" kern="1200" dirty="0">
            <a:solidFill>
              <a:prstClr val="black">
                <a:hueOff val="0"/>
                <a:satOff val="0"/>
                <a:lumOff val="0"/>
                <a:alphaOff val="0"/>
              </a:prstClr>
            </a:solidFill>
            <a:latin typeface="Calibri" panose="020F0502020204030204"/>
            <a:ea typeface="+mn-ea"/>
            <a:cs typeface="+mn-cs"/>
          </a:endParaRPr>
        </a:p>
      </dgm:t>
    </dgm:pt>
    <dgm:pt modelId="{5F59779F-E2E2-4F97-BC13-7C442CD19FE5}" type="parTrans" cxnId="{1D973FBE-8A6C-40F7-AE97-D9E1ACFD94C6}">
      <dgm:prSet/>
      <dgm:spPr/>
      <dgm:t>
        <a:bodyPr/>
        <a:lstStyle/>
        <a:p>
          <a:pPr>
            <a:lnSpc>
              <a:spcPct val="200000"/>
            </a:lnSpc>
          </a:pPr>
          <a:endParaRPr lang="en-US"/>
        </a:p>
      </dgm:t>
    </dgm:pt>
    <dgm:pt modelId="{0C661E45-6782-4420-A0F0-3B65286D5711}" type="sibTrans" cxnId="{1D973FBE-8A6C-40F7-AE97-D9E1ACFD94C6}">
      <dgm:prSet/>
      <dgm:spPr/>
      <dgm:t>
        <a:bodyPr/>
        <a:lstStyle/>
        <a:p>
          <a:pPr>
            <a:lnSpc>
              <a:spcPct val="200000"/>
            </a:lnSpc>
          </a:pPr>
          <a:endParaRPr lang="en-US"/>
        </a:p>
      </dgm:t>
    </dgm:pt>
    <dgm:pt modelId="{053A4B2A-89D1-4E40-91D2-694C6F927444}">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Baseline </a:t>
          </a:r>
        </a:p>
      </dgm:t>
    </dgm:pt>
    <dgm:pt modelId="{A1E1D347-06C6-4E9B-BF25-067DAA0F6CBC}" type="parTrans" cxnId="{CBE71B53-06B4-4814-A5F8-1755187823F6}">
      <dgm:prSet/>
      <dgm:spPr/>
      <dgm:t>
        <a:bodyPr/>
        <a:lstStyle/>
        <a:p>
          <a:pPr>
            <a:lnSpc>
              <a:spcPct val="200000"/>
            </a:lnSpc>
          </a:pPr>
          <a:endParaRPr lang="en-US"/>
        </a:p>
      </dgm:t>
    </dgm:pt>
    <dgm:pt modelId="{9CB7A308-E74F-497D-9F99-2644FC6F5FF5}" type="sibTrans" cxnId="{CBE71B53-06B4-4814-A5F8-1755187823F6}">
      <dgm:prSet/>
      <dgm:spPr/>
      <dgm:t>
        <a:bodyPr/>
        <a:lstStyle/>
        <a:p>
          <a:pPr>
            <a:lnSpc>
              <a:spcPct val="200000"/>
            </a:lnSpc>
          </a:pPr>
          <a:endParaRPr lang="en-US"/>
        </a:p>
      </dgm:t>
    </dgm:pt>
    <dgm:pt modelId="{A01F440A-2CA2-43AB-B168-90D0DE973C70}">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Summary </a:t>
          </a:r>
        </a:p>
      </dgm:t>
    </dgm:pt>
    <dgm:pt modelId="{634B360B-8AB1-4643-99C4-2C47269B2C4A}" type="parTrans" cxnId="{AC3E375B-2195-4F6E-B060-2067DBD72640}">
      <dgm:prSet/>
      <dgm:spPr/>
      <dgm:t>
        <a:bodyPr/>
        <a:lstStyle/>
        <a:p>
          <a:endParaRPr lang="en-US"/>
        </a:p>
      </dgm:t>
    </dgm:pt>
    <dgm:pt modelId="{BB336225-6456-4F40-B65D-07EB0E62F578}" type="sibTrans" cxnId="{AC3E375B-2195-4F6E-B060-2067DBD72640}">
      <dgm:prSet/>
      <dgm:spPr/>
      <dgm:t>
        <a:bodyPr/>
        <a:lstStyle/>
        <a:p>
          <a:endParaRPr lang="en-US"/>
        </a:p>
      </dgm:t>
    </dgm:pt>
    <dgm:pt modelId="{7FB5F854-93E4-4208-8EDF-757C4CACB72B}">
      <dgm:prSet custT="1"/>
      <dgm:spPr/>
      <dgm:t>
        <a:bodyPr/>
        <a:lstStyle/>
        <a:p>
          <a:pPr>
            <a:lnSpc>
              <a:spcPct val="200000"/>
            </a:lnSpc>
          </a:pPr>
          <a:r>
            <a:rPr lang="en-US" altLang="en-US" sz="2400" kern="1200" dirty="0"/>
            <a:t>Project Scheduling Terms</a:t>
          </a:r>
          <a:endParaRPr lang="en-US" sz="2400" kern="1200" dirty="0">
            <a:solidFill>
              <a:prstClr val="black">
                <a:hueOff val="0"/>
                <a:satOff val="0"/>
                <a:lumOff val="0"/>
                <a:alphaOff val="0"/>
              </a:prstClr>
            </a:solidFill>
            <a:latin typeface="Calibri" panose="020F0502020204030204"/>
            <a:ea typeface="+mn-ea"/>
            <a:cs typeface="+mn-cs"/>
          </a:endParaRPr>
        </a:p>
      </dgm:t>
    </dgm:pt>
    <dgm:pt modelId="{E7D61A61-6F1E-4C73-9FFD-334304315DA7}" type="parTrans" cxnId="{65047963-D5EA-4EF6-8D48-6F5B3B4A36B7}">
      <dgm:prSet/>
      <dgm:spPr/>
    </dgm:pt>
    <dgm:pt modelId="{15654D5D-6E4D-4EF2-913C-12FF3ADFF43C}" type="sibTrans" cxnId="{65047963-D5EA-4EF6-8D48-6F5B3B4A36B7}">
      <dgm:prSet/>
      <dgm:spPr/>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4E4E951B-7324-4527-A113-08F4AB1B99DF}" type="presOf" srcId="{91871ACD-0AD2-4277-BEA3-75E6B1505319}" destId="{897CB477-63AF-4C54-A6C6-26EFE54EB411}" srcOrd="0" destOrd="0" presId="urn:microsoft.com/office/officeart/2005/8/layout/vList2"/>
    <dgm:cxn modelId="{5432892B-0022-45FA-B0BF-D3C5181F621F}" type="presOf" srcId="{7FB5F854-93E4-4208-8EDF-757C4CACB72B}" destId="{897CB477-63AF-4C54-A6C6-26EFE54EB411}" srcOrd="0" destOrd="2" presId="urn:microsoft.com/office/officeart/2005/8/layout/vList2"/>
    <dgm:cxn modelId="{AC3E375B-2195-4F6E-B060-2067DBD72640}" srcId="{58CC7B93-9F82-4042-A1CD-FD418701A725}" destId="{A01F440A-2CA2-43AB-B168-90D0DE973C70}" srcOrd="5" destOrd="0" parTransId="{634B360B-8AB1-4643-99C4-2C47269B2C4A}" sibTransId="{BB336225-6456-4F40-B65D-07EB0E62F578}"/>
    <dgm:cxn modelId="{A7DBE55D-CC04-419B-B373-522434589A40}" srcId="{58CC7B93-9F82-4042-A1CD-FD418701A725}" destId="{310E9248-5573-4E44-8CFF-FB8E315F0CF0}" srcOrd="3" destOrd="0" parTransId="{04C4093C-20AC-499B-ACC3-39F984340D93}" sibTransId="{3FB960D9-25B4-46F7-A862-3065857B3F02}"/>
    <dgm:cxn modelId="{A18AD162-6496-4605-B373-30AEB3776BC6}" type="presOf" srcId="{13EBEF49-356F-43BF-8229-A52F13A4862B}" destId="{897CB477-63AF-4C54-A6C6-26EFE54EB411}" srcOrd="0" destOrd="6" presId="urn:microsoft.com/office/officeart/2005/8/layout/vList2"/>
    <dgm:cxn modelId="{65047963-D5EA-4EF6-8D48-6F5B3B4A36B7}" srcId="{58CC7B93-9F82-4042-A1CD-FD418701A725}" destId="{7FB5F854-93E4-4208-8EDF-757C4CACB72B}" srcOrd="2" destOrd="0" parTransId="{E7D61A61-6F1E-4C73-9FFD-334304315DA7}" sibTransId="{15654D5D-6E4D-4EF2-913C-12FF3ADFF43C}"/>
    <dgm:cxn modelId="{4D56B06C-E5B3-4B56-B387-65AD8DDD3AA4}" type="presOf" srcId="{DB71BC6C-1DC7-4D16-A3CC-8F6A927E9A64}" destId="{09E8FE90-B015-4B8D-8DA9-FA66FFA6C6D6}" srcOrd="0" destOrd="0" presId="urn:microsoft.com/office/officeart/2005/8/layout/vList2"/>
    <dgm:cxn modelId="{84A7894D-3371-4973-A126-E3A22A0A12F0}" type="presOf" srcId="{A01F440A-2CA2-43AB-B168-90D0DE973C70}" destId="{897CB477-63AF-4C54-A6C6-26EFE54EB411}" srcOrd="0" destOrd="5"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CBE71B53-06B4-4814-A5F8-1755187823F6}" srcId="{58CC7B93-9F82-4042-A1CD-FD418701A725}" destId="{053A4B2A-89D1-4E40-91D2-694C6F927444}" srcOrd="4" destOrd="0" parTransId="{A1E1D347-06C6-4E9B-BF25-067DAA0F6CBC}" sibTransId="{9CB7A308-E74F-497D-9F99-2644FC6F5FF5}"/>
    <dgm:cxn modelId="{9F310558-6EDD-4845-B633-93E86DBFA85F}" type="presOf" srcId="{310E9248-5573-4E44-8CFF-FB8E315F0CF0}" destId="{897CB477-63AF-4C54-A6C6-26EFE54EB411}" srcOrd="0" destOrd="3" presId="urn:microsoft.com/office/officeart/2005/8/layout/vList2"/>
    <dgm:cxn modelId="{6518CF83-C2E0-4135-84B1-547A1CE756B5}" type="presOf" srcId="{16D4C890-8EF7-4C8E-835D-20BCF8FF2760}" destId="{897CB477-63AF-4C54-A6C6-26EFE54EB411}" srcOrd="0" destOrd="1" presId="urn:microsoft.com/office/officeart/2005/8/layout/vList2"/>
    <dgm:cxn modelId="{31263E9F-0A13-4EDC-A238-D71EC68816B5}" type="presOf" srcId="{053A4B2A-89D1-4E40-91D2-694C6F927444}" destId="{897CB477-63AF-4C54-A6C6-26EFE54EB411}" srcOrd="0" destOrd="4" presId="urn:microsoft.com/office/officeart/2005/8/layout/vList2"/>
    <dgm:cxn modelId="{1B4D19A7-BD3D-41BA-9B0A-25A2C979C734}" srcId="{58CC7B93-9F82-4042-A1CD-FD418701A725}" destId="{16D4C890-8EF7-4C8E-835D-20BCF8FF2760}" srcOrd="1" destOrd="0" parTransId="{259EFE64-10CF-409E-8BF2-ADBB93CA17AB}" sibTransId="{2A460CB8-AAE3-4743-BD5B-54E53F9B6815}"/>
    <dgm:cxn modelId="{1D973FBE-8A6C-40F7-AE97-D9E1ACFD94C6}" srcId="{58CC7B93-9F82-4042-A1CD-FD418701A725}" destId="{13EBEF49-356F-43BF-8229-A52F13A4862B}" srcOrd="6" destOrd="0" parTransId="{5F59779F-E2E2-4F97-BC13-7C442CD19FE5}" sibTransId="{0C661E45-6782-4420-A0F0-3B65286D5711}"/>
    <dgm:cxn modelId="{D9BF79C3-3101-45EA-B7EA-E56F3F562678}" srcId="{DB71BC6C-1DC7-4D16-A3CC-8F6A927E9A64}" destId="{58CC7B93-9F82-4042-A1CD-FD418701A725}" srcOrd="0" destOrd="0" parTransId="{236776CA-0BCB-423D-922E-906E1564C4D7}" sibTransId="{834D3694-29DE-42DE-BFEC-8DB79937CD0C}"/>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FEC81A-1FCB-4F18-9E16-6B1C0A49965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0D504F6-DF83-4053-80D3-517BF5575948}">
      <dgm:prSet custT="1"/>
      <dgm:spPr/>
      <dgm:t>
        <a:bodyPr/>
        <a:lstStyle/>
        <a:p>
          <a:pPr>
            <a:lnSpc>
              <a:spcPct val="100000"/>
            </a:lnSpc>
          </a:pPr>
          <a:r>
            <a:rPr lang="en-US" sz="2400"/>
            <a:t>To support good decisions.</a:t>
          </a:r>
        </a:p>
      </dgm:t>
    </dgm:pt>
    <dgm:pt modelId="{4182E0A2-1943-43F7-B136-257A384BC1EF}" type="parTrans" cxnId="{1306505D-50C1-4EAB-A483-1F96A4A5EDED}">
      <dgm:prSet/>
      <dgm:spPr/>
      <dgm:t>
        <a:bodyPr/>
        <a:lstStyle/>
        <a:p>
          <a:endParaRPr lang="en-US" sz="2800"/>
        </a:p>
      </dgm:t>
    </dgm:pt>
    <dgm:pt modelId="{4568AF5E-904E-4EF7-8351-7BEA4F0630AA}" type="sibTrans" cxnId="{1306505D-50C1-4EAB-A483-1F96A4A5EDED}">
      <dgm:prSet/>
      <dgm:spPr/>
      <dgm:t>
        <a:bodyPr/>
        <a:lstStyle/>
        <a:p>
          <a:pPr>
            <a:lnSpc>
              <a:spcPct val="100000"/>
            </a:lnSpc>
          </a:pPr>
          <a:endParaRPr lang="en-US" sz="2800"/>
        </a:p>
      </dgm:t>
    </dgm:pt>
    <dgm:pt modelId="{84D66CDE-67B0-4EAD-87E2-B1BCAEEE4898}">
      <dgm:prSet custT="1"/>
      <dgm:spPr/>
      <dgm:t>
        <a:bodyPr/>
        <a:lstStyle/>
        <a:p>
          <a:pPr>
            <a:lnSpc>
              <a:spcPct val="100000"/>
            </a:lnSpc>
          </a:pPr>
          <a:r>
            <a:rPr lang="en-US" sz="2400" dirty="0"/>
            <a:t>To schedule work.</a:t>
          </a:r>
        </a:p>
      </dgm:t>
    </dgm:pt>
    <dgm:pt modelId="{6EDE403E-AE0D-4E61-B52B-2570BDBE2932}" type="parTrans" cxnId="{95F26949-B5F2-41EC-937C-DB9CAE7AB8B5}">
      <dgm:prSet/>
      <dgm:spPr/>
      <dgm:t>
        <a:bodyPr/>
        <a:lstStyle/>
        <a:p>
          <a:endParaRPr lang="en-US" sz="2800"/>
        </a:p>
      </dgm:t>
    </dgm:pt>
    <dgm:pt modelId="{7AADD5F8-C987-4217-81E6-C1BE2D04997D}" type="sibTrans" cxnId="{95F26949-B5F2-41EC-937C-DB9CAE7AB8B5}">
      <dgm:prSet/>
      <dgm:spPr/>
      <dgm:t>
        <a:bodyPr/>
        <a:lstStyle/>
        <a:p>
          <a:pPr>
            <a:lnSpc>
              <a:spcPct val="100000"/>
            </a:lnSpc>
          </a:pPr>
          <a:endParaRPr lang="en-US" sz="2800"/>
        </a:p>
      </dgm:t>
    </dgm:pt>
    <dgm:pt modelId="{FB287A28-E421-4707-90AD-B1A7D537F6FA}">
      <dgm:prSet custT="1"/>
      <dgm:spPr/>
      <dgm:t>
        <a:bodyPr/>
        <a:lstStyle/>
        <a:p>
          <a:pPr>
            <a:lnSpc>
              <a:spcPct val="100000"/>
            </a:lnSpc>
          </a:pPr>
          <a:r>
            <a:rPr lang="en-US" sz="2400"/>
            <a:t>To determine how long the project should take and its cost.</a:t>
          </a:r>
        </a:p>
      </dgm:t>
    </dgm:pt>
    <dgm:pt modelId="{A51F39EF-29B9-4478-950B-C367242018D2}" type="parTrans" cxnId="{F76B32DE-11E2-4FA9-B2D3-0001CE0DCB02}">
      <dgm:prSet/>
      <dgm:spPr/>
      <dgm:t>
        <a:bodyPr/>
        <a:lstStyle/>
        <a:p>
          <a:endParaRPr lang="en-US" sz="2800"/>
        </a:p>
      </dgm:t>
    </dgm:pt>
    <dgm:pt modelId="{C7962F05-5712-42E8-B50A-06E4BA18F519}" type="sibTrans" cxnId="{F76B32DE-11E2-4FA9-B2D3-0001CE0DCB02}">
      <dgm:prSet/>
      <dgm:spPr/>
      <dgm:t>
        <a:bodyPr/>
        <a:lstStyle/>
        <a:p>
          <a:pPr>
            <a:lnSpc>
              <a:spcPct val="100000"/>
            </a:lnSpc>
          </a:pPr>
          <a:endParaRPr lang="en-US" sz="2800"/>
        </a:p>
      </dgm:t>
    </dgm:pt>
    <dgm:pt modelId="{78F7E610-6321-49A5-B8F0-65AC0BBA8C73}">
      <dgm:prSet custT="1"/>
      <dgm:spPr/>
      <dgm:t>
        <a:bodyPr/>
        <a:lstStyle/>
        <a:p>
          <a:pPr>
            <a:lnSpc>
              <a:spcPct val="100000"/>
            </a:lnSpc>
          </a:pPr>
          <a:r>
            <a:rPr lang="en-US" sz="2400"/>
            <a:t>To determine whether the project is worth doing.</a:t>
          </a:r>
        </a:p>
      </dgm:t>
    </dgm:pt>
    <dgm:pt modelId="{B0741835-C781-410B-84D4-A7A2FFC797E4}" type="parTrans" cxnId="{B610622E-5AA6-4590-A53A-37AFCCE3C412}">
      <dgm:prSet/>
      <dgm:spPr/>
      <dgm:t>
        <a:bodyPr/>
        <a:lstStyle/>
        <a:p>
          <a:endParaRPr lang="en-US" sz="2800"/>
        </a:p>
      </dgm:t>
    </dgm:pt>
    <dgm:pt modelId="{F8AC7965-7184-4746-BBB9-784E5D7C4CAB}" type="sibTrans" cxnId="{B610622E-5AA6-4590-A53A-37AFCCE3C412}">
      <dgm:prSet/>
      <dgm:spPr/>
      <dgm:t>
        <a:bodyPr/>
        <a:lstStyle/>
        <a:p>
          <a:pPr>
            <a:lnSpc>
              <a:spcPct val="100000"/>
            </a:lnSpc>
          </a:pPr>
          <a:endParaRPr lang="en-US" sz="2800"/>
        </a:p>
      </dgm:t>
    </dgm:pt>
    <dgm:pt modelId="{DACF211E-8457-4CB0-AFDC-0C063F4BE01C}">
      <dgm:prSet custT="1"/>
      <dgm:spPr/>
      <dgm:t>
        <a:bodyPr/>
        <a:lstStyle/>
        <a:p>
          <a:pPr>
            <a:lnSpc>
              <a:spcPct val="100000"/>
            </a:lnSpc>
          </a:pPr>
          <a:r>
            <a:rPr lang="en-US" sz="2400"/>
            <a:t>To develop cash flow needs.</a:t>
          </a:r>
        </a:p>
      </dgm:t>
    </dgm:pt>
    <dgm:pt modelId="{35E30592-4388-408F-BD49-4BBC6BB023BF}" type="parTrans" cxnId="{4EAFCFF1-A922-4B81-BFBC-49F318896D27}">
      <dgm:prSet/>
      <dgm:spPr/>
      <dgm:t>
        <a:bodyPr/>
        <a:lstStyle/>
        <a:p>
          <a:endParaRPr lang="en-US" sz="2800"/>
        </a:p>
      </dgm:t>
    </dgm:pt>
    <dgm:pt modelId="{0EAF1354-5DFD-47D7-8F43-DB01C07630B6}" type="sibTrans" cxnId="{4EAFCFF1-A922-4B81-BFBC-49F318896D27}">
      <dgm:prSet/>
      <dgm:spPr/>
      <dgm:t>
        <a:bodyPr/>
        <a:lstStyle/>
        <a:p>
          <a:pPr>
            <a:lnSpc>
              <a:spcPct val="100000"/>
            </a:lnSpc>
          </a:pPr>
          <a:endParaRPr lang="en-US" sz="2800"/>
        </a:p>
      </dgm:t>
    </dgm:pt>
    <dgm:pt modelId="{C2C91F69-8B30-466D-8D2B-E0BDCBCC1385}">
      <dgm:prSet custT="1"/>
      <dgm:spPr/>
      <dgm:t>
        <a:bodyPr/>
        <a:lstStyle/>
        <a:p>
          <a:pPr>
            <a:lnSpc>
              <a:spcPct val="100000"/>
            </a:lnSpc>
          </a:pPr>
          <a:r>
            <a:rPr lang="en-US" sz="2400"/>
            <a:t>To determine how well the project is progressing.</a:t>
          </a:r>
        </a:p>
      </dgm:t>
    </dgm:pt>
    <dgm:pt modelId="{C0596B36-ABC4-4D18-B90D-B83042D2B314}" type="parTrans" cxnId="{8B9AFF84-03B8-42CF-AC1A-A6A446E3D1A0}">
      <dgm:prSet/>
      <dgm:spPr/>
      <dgm:t>
        <a:bodyPr/>
        <a:lstStyle/>
        <a:p>
          <a:endParaRPr lang="en-US" sz="2800"/>
        </a:p>
      </dgm:t>
    </dgm:pt>
    <dgm:pt modelId="{6B478F17-E5F4-46DC-8BF9-4361C42F7A2B}" type="sibTrans" cxnId="{8B9AFF84-03B8-42CF-AC1A-A6A446E3D1A0}">
      <dgm:prSet/>
      <dgm:spPr/>
      <dgm:t>
        <a:bodyPr/>
        <a:lstStyle/>
        <a:p>
          <a:pPr>
            <a:lnSpc>
              <a:spcPct val="100000"/>
            </a:lnSpc>
          </a:pPr>
          <a:endParaRPr lang="en-US" sz="2800"/>
        </a:p>
      </dgm:t>
    </dgm:pt>
    <dgm:pt modelId="{8106B51C-15CA-4327-9511-164677CFB19D}">
      <dgm:prSet custT="1"/>
      <dgm:spPr/>
      <dgm:t>
        <a:bodyPr/>
        <a:lstStyle/>
        <a:p>
          <a:pPr>
            <a:lnSpc>
              <a:spcPct val="100000"/>
            </a:lnSpc>
          </a:pPr>
          <a:r>
            <a:rPr lang="en-US" sz="2400" dirty="0"/>
            <a:t>To develop time-phased budgets and establish the project baseline.</a:t>
          </a:r>
        </a:p>
      </dgm:t>
    </dgm:pt>
    <dgm:pt modelId="{F8BE1D00-49C5-4B86-BECC-55E16C5EE445}" type="parTrans" cxnId="{FD9E6B31-BC67-47D0-BB8D-C25CEF062BDF}">
      <dgm:prSet/>
      <dgm:spPr/>
      <dgm:t>
        <a:bodyPr/>
        <a:lstStyle/>
        <a:p>
          <a:endParaRPr lang="en-US" sz="2800"/>
        </a:p>
      </dgm:t>
    </dgm:pt>
    <dgm:pt modelId="{EEF2D074-3433-4E11-8601-557D7483CC82}" type="sibTrans" cxnId="{FD9E6B31-BC67-47D0-BB8D-C25CEF062BDF}">
      <dgm:prSet/>
      <dgm:spPr/>
      <dgm:t>
        <a:bodyPr/>
        <a:lstStyle/>
        <a:p>
          <a:endParaRPr lang="en-US" sz="2800"/>
        </a:p>
      </dgm:t>
    </dgm:pt>
    <dgm:pt modelId="{62070F16-AA87-47E6-8510-C6D95974778B}" type="pres">
      <dgm:prSet presAssocID="{1DFEC81A-1FCB-4F18-9E16-6B1C0A49965E}" presName="root" presStyleCnt="0">
        <dgm:presLayoutVars>
          <dgm:dir/>
          <dgm:resizeHandles val="exact"/>
        </dgm:presLayoutVars>
      </dgm:prSet>
      <dgm:spPr/>
    </dgm:pt>
    <dgm:pt modelId="{2DDED2A6-132A-452F-B769-A0E906FB07F2}" type="pres">
      <dgm:prSet presAssocID="{1DFEC81A-1FCB-4F18-9E16-6B1C0A49965E}" presName="container" presStyleCnt="0">
        <dgm:presLayoutVars>
          <dgm:dir/>
          <dgm:resizeHandles val="exact"/>
        </dgm:presLayoutVars>
      </dgm:prSet>
      <dgm:spPr/>
    </dgm:pt>
    <dgm:pt modelId="{9071B15C-4794-448E-9287-7B09A9B43849}" type="pres">
      <dgm:prSet presAssocID="{F0D504F6-DF83-4053-80D3-517BF5575948}" presName="compNode" presStyleCnt="0"/>
      <dgm:spPr/>
    </dgm:pt>
    <dgm:pt modelId="{BA69EE96-5108-470C-8214-AE4BBF0C100A}" type="pres">
      <dgm:prSet presAssocID="{F0D504F6-DF83-4053-80D3-517BF5575948}" presName="iconBgRect" presStyleLbl="bgShp" presStyleIdx="0" presStyleCnt="7"/>
      <dgm:spPr/>
    </dgm:pt>
    <dgm:pt modelId="{0ED27C88-D53A-4D9A-A8B0-9FF2688DC22B}" type="pres">
      <dgm:prSet presAssocID="{F0D504F6-DF83-4053-80D3-517BF557594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722841AB-1A12-4A5F-A621-163A1112EB58}" type="pres">
      <dgm:prSet presAssocID="{F0D504F6-DF83-4053-80D3-517BF5575948}" presName="spaceRect" presStyleCnt="0"/>
      <dgm:spPr/>
    </dgm:pt>
    <dgm:pt modelId="{16F545FF-F3FA-42A9-B8ED-C45AC0EE7DF0}" type="pres">
      <dgm:prSet presAssocID="{F0D504F6-DF83-4053-80D3-517BF5575948}" presName="textRect" presStyleLbl="revTx" presStyleIdx="0" presStyleCnt="7">
        <dgm:presLayoutVars>
          <dgm:chMax val="1"/>
          <dgm:chPref val="1"/>
        </dgm:presLayoutVars>
      </dgm:prSet>
      <dgm:spPr/>
    </dgm:pt>
    <dgm:pt modelId="{F603811F-FCE0-456C-BBA9-9660015880FC}" type="pres">
      <dgm:prSet presAssocID="{4568AF5E-904E-4EF7-8351-7BEA4F0630AA}" presName="sibTrans" presStyleLbl="sibTrans2D1" presStyleIdx="0" presStyleCnt="0"/>
      <dgm:spPr/>
    </dgm:pt>
    <dgm:pt modelId="{22139BD8-98CA-456D-9D68-EDC029BCB85A}" type="pres">
      <dgm:prSet presAssocID="{84D66CDE-67B0-4EAD-87E2-B1BCAEEE4898}" presName="compNode" presStyleCnt="0"/>
      <dgm:spPr/>
    </dgm:pt>
    <dgm:pt modelId="{AA06F1C1-8536-464B-A32A-D0D3504AF19D}" type="pres">
      <dgm:prSet presAssocID="{84D66CDE-67B0-4EAD-87E2-B1BCAEEE4898}" presName="iconBgRect" presStyleLbl="bgShp" presStyleIdx="1" presStyleCnt="7"/>
      <dgm:spPr/>
    </dgm:pt>
    <dgm:pt modelId="{E583A1CA-DE78-4B92-875A-0204DB00126D}" type="pres">
      <dgm:prSet presAssocID="{84D66CDE-67B0-4EAD-87E2-B1BCAEEE4898}"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ily Calendar"/>
        </a:ext>
      </dgm:extLst>
    </dgm:pt>
    <dgm:pt modelId="{7837FE84-1C37-478F-A803-3965B49F6594}" type="pres">
      <dgm:prSet presAssocID="{84D66CDE-67B0-4EAD-87E2-B1BCAEEE4898}" presName="spaceRect" presStyleCnt="0"/>
      <dgm:spPr/>
    </dgm:pt>
    <dgm:pt modelId="{DC22866A-F16C-46F7-B878-BA9170478EB3}" type="pres">
      <dgm:prSet presAssocID="{84D66CDE-67B0-4EAD-87E2-B1BCAEEE4898}" presName="textRect" presStyleLbl="revTx" presStyleIdx="1" presStyleCnt="7">
        <dgm:presLayoutVars>
          <dgm:chMax val="1"/>
          <dgm:chPref val="1"/>
        </dgm:presLayoutVars>
      </dgm:prSet>
      <dgm:spPr/>
    </dgm:pt>
    <dgm:pt modelId="{A3A0F468-0102-4974-93BF-A234ACF5E184}" type="pres">
      <dgm:prSet presAssocID="{7AADD5F8-C987-4217-81E6-C1BE2D04997D}" presName="sibTrans" presStyleLbl="sibTrans2D1" presStyleIdx="0" presStyleCnt="0"/>
      <dgm:spPr/>
    </dgm:pt>
    <dgm:pt modelId="{6173536F-FB99-4529-B835-8924FF8E1FB6}" type="pres">
      <dgm:prSet presAssocID="{FB287A28-E421-4707-90AD-B1A7D537F6FA}" presName="compNode" presStyleCnt="0"/>
      <dgm:spPr/>
    </dgm:pt>
    <dgm:pt modelId="{12606FCA-9AD2-4679-97CE-11E460534AA7}" type="pres">
      <dgm:prSet presAssocID="{FB287A28-E421-4707-90AD-B1A7D537F6FA}" presName="iconBgRect" presStyleLbl="bgShp" presStyleIdx="2" presStyleCnt="7"/>
      <dgm:spPr/>
    </dgm:pt>
    <dgm:pt modelId="{765AFB58-CED3-4F4A-89F2-ACFA466E56F7}" type="pres">
      <dgm:prSet presAssocID="{FB287A28-E421-4707-90AD-B1A7D537F6FA}"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36CC2F55-4F75-4083-A06D-1FB34958ED5A}" type="pres">
      <dgm:prSet presAssocID="{FB287A28-E421-4707-90AD-B1A7D537F6FA}" presName="spaceRect" presStyleCnt="0"/>
      <dgm:spPr/>
    </dgm:pt>
    <dgm:pt modelId="{45AE4361-B7BC-4ED6-A018-8AC1ADE43D88}" type="pres">
      <dgm:prSet presAssocID="{FB287A28-E421-4707-90AD-B1A7D537F6FA}" presName="textRect" presStyleLbl="revTx" presStyleIdx="2" presStyleCnt="7">
        <dgm:presLayoutVars>
          <dgm:chMax val="1"/>
          <dgm:chPref val="1"/>
        </dgm:presLayoutVars>
      </dgm:prSet>
      <dgm:spPr/>
    </dgm:pt>
    <dgm:pt modelId="{3BD3586C-0A2F-45F1-845E-1A14C11E75F7}" type="pres">
      <dgm:prSet presAssocID="{C7962F05-5712-42E8-B50A-06E4BA18F519}" presName="sibTrans" presStyleLbl="sibTrans2D1" presStyleIdx="0" presStyleCnt="0"/>
      <dgm:spPr/>
    </dgm:pt>
    <dgm:pt modelId="{CB9CC6B5-2C29-4FDE-AA17-00CA2234601D}" type="pres">
      <dgm:prSet presAssocID="{78F7E610-6321-49A5-B8F0-65AC0BBA8C73}" presName="compNode" presStyleCnt="0"/>
      <dgm:spPr/>
    </dgm:pt>
    <dgm:pt modelId="{D56F122B-1441-4F76-8747-38AB1C465131}" type="pres">
      <dgm:prSet presAssocID="{78F7E610-6321-49A5-B8F0-65AC0BBA8C73}" presName="iconBgRect" presStyleLbl="bgShp" presStyleIdx="3" presStyleCnt="7"/>
      <dgm:spPr/>
    </dgm:pt>
    <dgm:pt modelId="{8A43CF11-F66E-45DD-94ED-54E166D03F61}" type="pres">
      <dgm:prSet presAssocID="{78F7E610-6321-49A5-B8F0-65AC0BBA8C73}"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atistics"/>
        </a:ext>
      </dgm:extLst>
    </dgm:pt>
    <dgm:pt modelId="{8D30059F-0F49-4D05-9087-3DE67099EBD5}" type="pres">
      <dgm:prSet presAssocID="{78F7E610-6321-49A5-B8F0-65AC0BBA8C73}" presName="spaceRect" presStyleCnt="0"/>
      <dgm:spPr/>
    </dgm:pt>
    <dgm:pt modelId="{82D03EE7-849D-46E7-9A85-C42C1DE041C8}" type="pres">
      <dgm:prSet presAssocID="{78F7E610-6321-49A5-B8F0-65AC0BBA8C73}" presName="textRect" presStyleLbl="revTx" presStyleIdx="3" presStyleCnt="7">
        <dgm:presLayoutVars>
          <dgm:chMax val="1"/>
          <dgm:chPref val="1"/>
        </dgm:presLayoutVars>
      </dgm:prSet>
      <dgm:spPr/>
    </dgm:pt>
    <dgm:pt modelId="{B98E5ED4-5D1A-4885-B6B1-7F9215C63271}" type="pres">
      <dgm:prSet presAssocID="{F8AC7965-7184-4746-BBB9-784E5D7C4CAB}" presName="sibTrans" presStyleLbl="sibTrans2D1" presStyleIdx="0" presStyleCnt="0"/>
      <dgm:spPr/>
    </dgm:pt>
    <dgm:pt modelId="{9212D063-9232-4CED-8634-9227B8DBB853}" type="pres">
      <dgm:prSet presAssocID="{DACF211E-8457-4CB0-AFDC-0C063F4BE01C}" presName="compNode" presStyleCnt="0"/>
      <dgm:spPr/>
    </dgm:pt>
    <dgm:pt modelId="{254D9E1F-3278-4DBC-BC07-539EDBB5F789}" type="pres">
      <dgm:prSet presAssocID="{DACF211E-8457-4CB0-AFDC-0C063F4BE01C}" presName="iconBgRect" presStyleLbl="bgShp" presStyleIdx="4" presStyleCnt="7"/>
      <dgm:spPr/>
    </dgm:pt>
    <dgm:pt modelId="{C0A66534-5E6F-403C-A577-05049D0AC489}" type="pres">
      <dgm:prSet presAssocID="{DACF211E-8457-4CB0-AFDC-0C063F4BE01C}"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llar"/>
        </a:ext>
      </dgm:extLst>
    </dgm:pt>
    <dgm:pt modelId="{152AB97A-588E-45E1-B060-964CB892242C}" type="pres">
      <dgm:prSet presAssocID="{DACF211E-8457-4CB0-AFDC-0C063F4BE01C}" presName="spaceRect" presStyleCnt="0"/>
      <dgm:spPr/>
    </dgm:pt>
    <dgm:pt modelId="{4ADD03A8-0FB1-48F8-BDD5-ABEB982DC033}" type="pres">
      <dgm:prSet presAssocID="{DACF211E-8457-4CB0-AFDC-0C063F4BE01C}" presName="textRect" presStyleLbl="revTx" presStyleIdx="4" presStyleCnt="7">
        <dgm:presLayoutVars>
          <dgm:chMax val="1"/>
          <dgm:chPref val="1"/>
        </dgm:presLayoutVars>
      </dgm:prSet>
      <dgm:spPr/>
    </dgm:pt>
    <dgm:pt modelId="{42D903C0-D99E-496E-8DF1-A4F2A3350119}" type="pres">
      <dgm:prSet presAssocID="{0EAF1354-5DFD-47D7-8F43-DB01C07630B6}" presName="sibTrans" presStyleLbl="sibTrans2D1" presStyleIdx="0" presStyleCnt="0"/>
      <dgm:spPr/>
    </dgm:pt>
    <dgm:pt modelId="{A1CFEDFC-433D-4E5C-B85F-3F38F3B28E93}" type="pres">
      <dgm:prSet presAssocID="{C2C91F69-8B30-466D-8D2B-E0BDCBCC1385}" presName="compNode" presStyleCnt="0"/>
      <dgm:spPr/>
    </dgm:pt>
    <dgm:pt modelId="{8BA0E870-6894-424E-8972-0760F66A66CA}" type="pres">
      <dgm:prSet presAssocID="{C2C91F69-8B30-466D-8D2B-E0BDCBCC1385}" presName="iconBgRect" presStyleLbl="bgShp" presStyleIdx="5" presStyleCnt="7"/>
      <dgm:spPr/>
    </dgm:pt>
    <dgm:pt modelId="{D324DB86-3CF0-473F-A114-46BCBD7264E6}" type="pres">
      <dgm:prSet presAssocID="{C2C91F69-8B30-466D-8D2B-E0BDCBCC138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Bullseye"/>
        </a:ext>
      </dgm:extLst>
    </dgm:pt>
    <dgm:pt modelId="{765D4FEC-9ABC-4259-AE8D-513DB46434CF}" type="pres">
      <dgm:prSet presAssocID="{C2C91F69-8B30-466D-8D2B-E0BDCBCC1385}" presName="spaceRect" presStyleCnt="0"/>
      <dgm:spPr/>
    </dgm:pt>
    <dgm:pt modelId="{8D04AC87-DC38-4813-B33C-E790D87614A8}" type="pres">
      <dgm:prSet presAssocID="{C2C91F69-8B30-466D-8D2B-E0BDCBCC1385}" presName="textRect" presStyleLbl="revTx" presStyleIdx="5" presStyleCnt="7">
        <dgm:presLayoutVars>
          <dgm:chMax val="1"/>
          <dgm:chPref val="1"/>
        </dgm:presLayoutVars>
      </dgm:prSet>
      <dgm:spPr/>
    </dgm:pt>
    <dgm:pt modelId="{A4D73A77-56E9-4ADC-A679-7B0FBD39CC7F}" type="pres">
      <dgm:prSet presAssocID="{6B478F17-E5F4-46DC-8BF9-4361C42F7A2B}" presName="sibTrans" presStyleLbl="sibTrans2D1" presStyleIdx="0" presStyleCnt="0"/>
      <dgm:spPr/>
    </dgm:pt>
    <dgm:pt modelId="{80A86233-E1F6-4895-A897-0D5A6F4CD2B6}" type="pres">
      <dgm:prSet presAssocID="{8106B51C-15CA-4327-9511-164677CFB19D}" presName="compNode" presStyleCnt="0"/>
      <dgm:spPr/>
    </dgm:pt>
    <dgm:pt modelId="{3FA3E94E-8779-4C73-8116-50E824A07B7C}" type="pres">
      <dgm:prSet presAssocID="{8106B51C-15CA-4327-9511-164677CFB19D}" presName="iconBgRect" presStyleLbl="bgShp" presStyleIdx="6" presStyleCnt="7"/>
      <dgm:spPr/>
    </dgm:pt>
    <dgm:pt modelId="{1036B6ED-8881-4502-ACE6-BCA69297CE7B}" type="pres">
      <dgm:prSet presAssocID="{8106B51C-15CA-4327-9511-164677CFB19D}"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onthly calendar"/>
        </a:ext>
      </dgm:extLst>
    </dgm:pt>
    <dgm:pt modelId="{05E5B58A-4E48-4B2C-A635-78200F1D0CF5}" type="pres">
      <dgm:prSet presAssocID="{8106B51C-15CA-4327-9511-164677CFB19D}" presName="spaceRect" presStyleCnt="0"/>
      <dgm:spPr/>
    </dgm:pt>
    <dgm:pt modelId="{17C8A4D2-25BF-42ED-9219-6D095134574E}" type="pres">
      <dgm:prSet presAssocID="{8106B51C-15CA-4327-9511-164677CFB19D}" presName="textRect" presStyleLbl="revTx" presStyleIdx="6" presStyleCnt="7">
        <dgm:presLayoutVars>
          <dgm:chMax val="1"/>
          <dgm:chPref val="1"/>
        </dgm:presLayoutVars>
      </dgm:prSet>
      <dgm:spPr/>
    </dgm:pt>
  </dgm:ptLst>
  <dgm:cxnLst>
    <dgm:cxn modelId="{56DF8F22-536F-4AFB-BBCD-7460CBDE1CD4}" type="presOf" srcId="{C7962F05-5712-42E8-B50A-06E4BA18F519}" destId="{3BD3586C-0A2F-45F1-845E-1A14C11E75F7}" srcOrd="0" destOrd="0" presId="urn:microsoft.com/office/officeart/2018/2/layout/IconCircleList"/>
    <dgm:cxn modelId="{B610622E-5AA6-4590-A53A-37AFCCE3C412}" srcId="{1DFEC81A-1FCB-4F18-9E16-6B1C0A49965E}" destId="{78F7E610-6321-49A5-B8F0-65AC0BBA8C73}" srcOrd="3" destOrd="0" parTransId="{B0741835-C781-410B-84D4-A7A2FFC797E4}" sibTransId="{F8AC7965-7184-4746-BBB9-784E5D7C4CAB}"/>
    <dgm:cxn modelId="{FD9E6B31-BC67-47D0-BB8D-C25CEF062BDF}" srcId="{1DFEC81A-1FCB-4F18-9E16-6B1C0A49965E}" destId="{8106B51C-15CA-4327-9511-164677CFB19D}" srcOrd="6" destOrd="0" parTransId="{F8BE1D00-49C5-4B86-BECC-55E16C5EE445}" sibTransId="{EEF2D074-3433-4E11-8601-557D7483CC82}"/>
    <dgm:cxn modelId="{EFB89A3B-6266-452E-B166-68C015CBED53}" type="presOf" srcId="{F0D504F6-DF83-4053-80D3-517BF5575948}" destId="{16F545FF-F3FA-42A9-B8ED-C45AC0EE7DF0}" srcOrd="0" destOrd="0" presId="urn:microsoft.com/office/officeart/2018/2/layout/IconCircleList"/>
    <dgm:cxn modelId="{1306505D-50C1-4EAB-A483-1F96A4A5EDED}" srcId="{1DFEC81A-1FCB-4F18-9E16-6B1C0A49965E}" destId="{F0D504F6-DF83-4053-80D3-517BF5575948}" srcOrd="0" destOrd="0" parTransId="{4182E0A2-1943-43F7-B136-257A384BC1EF}" sibTransId="{4568AF5E-904E-4EF7-8351-7BEA4F0630AA}"/>
    <dgm:cxn modelId="{6F451564-5C04-43D7-818D-69926369BA30}" type="presOf" srcId="{DACF211E-8457-4CB0-AFDC-0C063F4BE01C}" destId="{4ADD03A8-0FB1-48F8-BDD5-ABEB982DC033}" srcOrd="0" destOrd="0" presId="urn:microsoft.com/office/officeart/2018/2/layout/IconCircleList"/>
    <dgm:cxn modelId="{5EC72965-5CF4-4F89-90F1-A78248D4FFB3}" type="presOf" srcId="{F8AC7965-7184-4746-BBB9-784E5D7C4CAB}" destId="{B98E5ED4-5D1A-4885-B6B1-7F9215C63271}" srcOrd="0" destOrd="0" presId="urn:microsoft.com/office/officeart/2018/2/layout/IconCircleList"/>
    <dgm:cxn modelId="{95F26949-B5F2-41EC-937C-DB9CAE7AB8B5}" srcId="{1DFEC81A-1FCB-4F18-9E16-6B1C0A49965E}" destId="{84D66CDE-67B0-4EAD-87E2-B1BCAEEE4898}" srcOrd="1" destOrd="0" parTransId="{6EDE403E-AE0D-4E61-B52B-2570BDBE2932}" sibTransId="{7AADD5F8-C987-4217-81E6-C1BE2D04997D}"/>
    <dgm:cxn modelId="{5325B051-73D9-4BD8-8DD8-6E5A727B24F3}" type="presOf" srcId="{78F7E610-6321-49A5-B8F0-65AC0BBA8C73}" destId="{82D03EE7-849D-46E7-9A85-C42C1DE041C8}" srcOrd="0" destOrd="0" presId="urn:microsoft.com/office/officeart/2018/2/layout/IconCircleList"/>
    <dgm:cxn modelId="{8B9AFF84-03B8-42CF-AC1A-A6A446E3D1A0}" srcId="{1DFEC81A-1FCB-4F18-9E16-6B1C0A49965E}" destId="{C2C91F69-8B30-466D-8D2B-E0BDCBCC1385}" srcOrd="5" destOrd="0" parTransId="{C0596B36-ABC4-4D18-B90D-B83042D2B314}" sibTransId="{6B478F17-E5F4-46DC-8BF9-4361C42F7A2B}"/>
    <dgm:cxn modelId="{8770A78D-679F-4FD0-9C86-96082B02AFFE}" type="presOf" srcId="{4568AF5E-904E-4EF7-8351-7BEA4F0630AA}" destId="{F603811F-FCE0-456C-BBA9-9660015880FC}" srcOrd="0" destOrd="0" presId="urn:microsoft.com/office/officeart/2018/2/layout/IconCircleList"/>
    <dgm:cxn modelId="{94832090-47C6-46B5-B067-FE473C166EBF}" type="presOf" srcId="{8106B51C-15CA-4327-9511-164677CFB19D}" destId="{17C8A4D2-25BF-42ED-9219-6D095134574E}" srcOrd="0" destOrd="0" presId="urn:microsoft.com/office/officeart/2018/2/layout/IconCircleList"/>
    <dgm:cxn modelId="{7C4B3B97-F263-4B8F-AF04-5753E96019EB}" type="presOf" srcId="{FB287A28-E421-4707-90AD-B1A7D537F6FA}" destId="{45AE4361-B7BC-4ED6-A018-8AC1ADE43D88}" srcOrd="0" destOrd="0" presId="urn:microsoft.com/office/officeart/2018/2/layout/IconCircleList"/>
    <dgm:cxn modelId="{83E70CA3-7D84-4354-A3CC-31995837BE49}" type="presOf" srcId="{7AADD5F8-C987-4217-81E6-C1BE2D04997D}" destId="{A3A0F468-0102-4974-93BF-A234ACF5E184}" srcOrd="0" destOrd="0" presId="urn:microsoft.com/office/officeart/2018/2/layout/IconCircleList"/>
    <dgm:cxn modelId="{67E662B6-341B-4AED-AAB7-305133C1397B}" type="presOf" srcId="{C2C91F69-8B30-466D-8D2B-E0BDCBCC1385}" destId="{8D04AC87-DC38-4813-B33C-E790D87614A8}" srcOrd="0" destOrd="0" presId="urn:microsoft.com/office/officeart/2018/2/layout/IconCircleList"/>
    <dgm:cxn modelId="{A00E30D8-1FB6-46F1-AF6A-8D169EEE5011}" type="presOf" srcId="{84D66CDE-67B0-4EAD-87E2-B1BCAEEE4898}" destId="{DC22866A-F16C-46F7-B878-BA9170478EB3}" srcOrd="0" destOrd="0" presId="urn:microsoft.com/office/officeart/2018/2/layout/IconCircleList"/>
    <dgm:cxn modelId="{F76B32DE-11E2-4FA9-B2D3-0001CE0DCB02}" srcId="{1DFEC81A-1FCB-4F18-9E16-6B1C0A49965E}" destId="{FB287A28-E421-4707-90AD-B1A7D537F6FA}" srcOrd="2" destOrd="0" parTransId="{A51F39EF-29B9-4478-950B-C367242018D2}" sibTransId="{C7962F05-5712-42E8-B50A-06E4BA18F519}"/>
    <dgm:cxn modelId="{97246ADE-0E1C-490F-8526-849915E11BFF}" type="presOf" srcId="{0EAF1354-5DFD-47D7-8F43-DB01C07630B6}" destId="{42D903C0-D99E-496E-8DF1-A4F2A3350119}" srcOrd="0" destOrd="0" presId="urn:microsoft.com/office/officeart/2018/2/layout/IconCircleList"/>
    <dgm:cxn modelId="{A143FDEE-74F5-4E63-BFBC-47A952BDA797}" type="presOf" srcId="{6B478F17-E5F4-46DC-8BF9-4361C42F7A2B}" destId="{A4D73A77-56E9-4ADC-A679-7B0FBD39CC7F}" srcOrd="0" destOrd="0" presId="urn:microsoft.com/office/officeart/2018/2/layout/IconCircleList"/>
    <dgm:cxn modelId="{A5EB72F0-1ED3-47D9-8108-4F61A841EE95}" type="presOf" srcId="{1DFEC81A-1FCB-4F18-9E16-6B1C0A49965E}" destId="{62070F16-AA87-47E6-8510-C6D95974778B}" srcOrd="0" destOrd="0" presId="urn:microsoft.com/office/officeart/2018/2/layout/IconCircleList"/>
    <dgm:cxn modelId="{4EAFCFF1-A922-4B81-BFBC-49F318896D27}" srcId="{1DFEC81A-1FCB-4F18-9E16-6B1C0A49965E}" destId="{DACF211E-8457-4CB0-AFDC-0C063F4BE01C}" srcOrd="4" destOrd="0" parTransId="{35E30592-4388-408F-BD49-4BBC6BB023BF}" sibTransId="{0EAF1354-5DFD-47D7-8F43-DB01C07630B6}"/>
    <dgm:cxn modelId="{BFB0F884-294E-4E08-917B-F09353AF1456}" type="presParOf" srcId="{62070F16-AA87-47E6-8510-C6D95974778B}" destId="{2DDED2A6-132A-452F-B769-A0E906FB07F2}" srcOrd="0" destOrd="0" presId="urn:microsoft.com/office/officeart/2018/2/layout/IconCircleList"/>
    <dgm:cxn modelId="{1ED846E4-A2B1-4E00-B017-B25895832C96}" type="presParOf" srcId="{2DDED2A6-132A-452F-B769-A0E906FB07F2}" destId="{9071B15C-4794-448E-9287-7B09A9B43849}" srcOrd="0" destOrd="0" presId="urn:microsoft.com/office/officeart/2018/2/layout/IconCircleList"/>
    <dgm:cxn modelId="{625B8616-DF70-4458-93B5-121845BBB369}" type="presParOf" srcId="{9071B15C-4794-448E-9287-7B09A9B43849}" destId="{BA69EE96-5108-470C-8214-AE4BBF0C100A}" srcOrd="0" destOrd="0" presId="urn:microsoft.com/office/officeart/2018/2/layout/IconCircleList"/>
    <dgm:cxn modelId="{87FF2436-6ACC-4947-87DB-4296BAD810B4}" type="presParOf" srcId="{9071B15C-4794-448E-9287-7B09A9B43849}" destId="{0ED27C88-D53A-4D9A-A8B0-9FF2688DC22B}" srcOrd="1" destOrd="0" presId="urn:microsoft.com/office/officeart/2018/2/layout/IconCircleList"/>
    <dgm:cxn modelId="{CAE6DD5E-351A-4FCF-884B-33AA56D0DA17}" type="presParOf" srcId="{9071B15C-4794-448E-9287-7B09A9B43849}" destId="{722841AB-1A12-4A5F-A621-163A1112EB58}" srcOrd="2" destOrd="0" presId="urn:microsoft.com/office/officeart/2018/2/layout/IconCircleList"/>
    <dgm:cxn modelId="{4814D0E2-AFB2-4968-8615-3D6249CE75A0}" type="presParOf" srcId="{9071B15C-4794-448E-9287-7B09A9B43849}" destId="{16F545FF-F3FA-42A9-B8ED-C45AC0EE7DF0}" srcOrd="3" destOrd="0" presId="urn:microsoft.com/office/officeart/2018/2/layout/IconCircleList"/>
    <dgm:cxn modelId="{0A1F4F10-6BFE-4A64-BFC5-056640EF97FE}" type="presParOf" srcId="{2DDED2A6-132A-452F-B769-A0E906FB07F2}" destId="{F603811F-FCE0-456C-BBA9-9660015880FC}" srcOrd="1" destOrd="0" presId="urn:microsoft.com/office/officeart/2018/2/layout/IconCircleList"/>
    <dgm:cxn modelId="{B70F8C8B-21E2-4961-B18D-07A8442A37C8}" type="presParOf" srcId="{2DDED2A6-132A-452F-B769-A0E906FB07F2}" destId="{22139BD8-98CA-456D-9D68-EDC029BCB85A}" srcOrd="2" destOrd="0" presId="urn:microsoft.com/office/officeart/2018/2/layout/IconCircleList"/>
    <dgm:cxn modelId="{95DAE76A-C73A-46A7-8296-A0462565AF81}" type="presParOf" srcId="{22139BD8-98CA-456D-9D68-EDC029BCB85A}" destId="{AA06F1C1-8536-464B-A32A-D0D3504AF19D}" srcOrd="0" destOrd="0" presId="urn:microsoft.com/office/officeart/2018/2/layout/IconCircleList"/>
    <dgm:cxn modelId="{03B61369-C21B-4801-94CD-4B76A5294B6F}" type="presParOf" srcId="{22139BD8-98CA-456D-9D68-EDC029BCB85A}" destId="{E583A1CA-DE78-4B92-875A-0204DB00126D}" srcOrd="1" destOrd="0" presId="urn:microsoft.com/office/officeart/2018/2/layout/IconCircleList"/>
    <dgm:cxn modelId="{17F0D6A5-22B0-4935-B2B6-C4E96BE653C6}" type="presParOf" srcId="{22139BD8-98CA-456D-9D68-EDC029BCB85A}" destId="{7837FE84-1C37-478F-A803-3965B49F6594}" srcOrd="2" destOrd="0" presId="urn:microsoft.com/office/officeart/2018/2/layout/IconCircleList"/>
    <dgm:cxn modelId="{D3328EA9-607F-43A9-902F-B5F2465BEC44}" type="presParOf" srcId="{22139BD8-98CA-456D-9D68-EDC029BCB85A}" destId="{DC22866A-F16C-46F7-B878-BA9170478EB3}" srcOrd="3" destOrd="0" presId="urn:microsoft.com/office/officeart/2018/2/layout/IconCircleList"/>
    <dgm:cxn modelId="{50D27880-AC68-481F-8557-5EA51D837296}" type="presParOf" srcId="{2DDED2A6-132A-452F-B769-A0E906FB07F2}" destId="{A3A0F468-0102-4974-93BF-A234ACF5E184}" srcOrd="3" destOrd="0" presId="urn:microsoft.com/office/officeart/2018/2/layout/IconCircleList"/>
    <dgm:cxn modelId="{CD21ECF1-A2BF-4C5D-8443-3905F91AFF36}" type="presParOf" srcId="{2DDED2A6-132A-452F-B769-A0E906FB07F2}" destId="{6173536F-FB99-4529-B835-8924FF8E1FB6}" srcOrd="4" destOrd="0" presId="urn:microsoft.com/office/officeart/2018/2/layout/IconCircleList"/>
    <dgm:cxn modelId="{9432DA24-C7BF-4FF5-9FAB-6C007C98B3AE}" type="presParOf" srcId="{6173536F-FB99-4529-B835-8924FF8E1FB6}" destId="{12606FCA-9AD2-4679-97CE-11E460534AA7}" srcOrd="0" destOrd="0" presId="urn:microsoft.com/office/officeart/2018/2/layout/IconCircleList"/>
    <dgm:cxn modelId="{6A3DC65F-205F-4CFE-BD6E-3D67568FE46F}" type="presParOf" srcId="{6173536F-FB99-4529-B835-8924FF8E1FB6}" destId="{765AFB58-CED3-4F4A-89F2-ACFA466E56F7}" srcOrd="1" destOrd="0" presId="urn:microsoft.com/office/officeart/2018/2/layout/IconCircleList"/>
    <dgm:cxn modelId="{1B486B26-F1F2-49C3-87E3-8317E79933B4}" type="presParOf" srcId="{6173536F-FB99-4529-B835-8924FF8E1FB6}" destId="{36CC2F55-4F75-4083-A06D-1FB34958ED5A}" srcOrd="2" destOrd="0" presId="urn:microsoft.com/office/officeart/2018/2/layout/IconCircleList"/>
    <dgm:cxn modelId="{211ABF38-9EF9-49C5-BC1F-5534DD78FEE1}" type="presParOf" srcId="{6173536F-FB99-4529-B835-8924FF8E1FB6}" destId="{45AE4361-B7BC-4ED6-A018-8AC1ADE43D88}" srcOrd="3" destOrd="0" presId="urn:microsoft.com/office/officeart/2018/2/layout/IconCircleList"/>
    <dgm:cxn modelId="{65883E5A-19D3-44B2-9D8B-C3A8EE278B83}" type="presParOf" srcId="{2DDED2A6-132A-452F-B769-A0E906FB07F2}" destId="{3BD3586C-0A2F-45F1-845E-1A14C11E75F7}" srcOrd="5" destOrd="0" presId="urn:microsoft.com/office/officeart/2018/2/layout/IconCircleList"/>
    <dgm:cxn modelId="{6B783C42-D5B4-4B14-B1FA-FD9AF000092D}" type="presParOf" srcId="{2DDED2A6-132A-452F-B769-A0E906FB07F2}" destId="{CB9CC6B5-2C29-4FDE-AA17-00CA2234601D}" srcOrd="6" destOrd="0" presId="urn:microsoft.com/office/officeart/2018/2/layout/IconCircleList"/>
    <dgm:cxn modelId="{C3CE2D72-98F0-4396-BA56-DF8D66C21836}" type="presParOf" srcId="{CB9CC6B5-2C29-4FDE-AA17-00CA2234601D}" destId="{D56F122B-1441-4F76-8747-38AB1C465131}" srcOrd="0" destOrd="0" presId="urn:microsoft.com/office/officeart/2018/2/layout/IconCircleList"/>
    <dgm:cxn modelId="{9436428A-37BE-4FB3-AC46-991787EEE844}" type="presParOf" srcId="{CB9CC6B5-2C29-4FDE-AA17-00CA2234601D}" destId="{8A43CF11-F66E-45DD-94ED-54E166D03F61}" srcOrd="1" destOrd="0" presId="urn:microsoft.com/office/officeart/2018/2/layout/IconCircleList"/>
    <dgm:cxn modelId="{E227B861-504B-46B5-AFAF-08A1772B5906}" type="presParOf" srcId="{CB9CC6B5-2C29-4FDE-AA17-00CA2234601D}" destId="{8D30059F-0F49-4D05-9087-3DE67099EBD5}" srcOrd="2" destOrd="0" presId="urn:microsoft.com/office/officeart/2018/2/layout/IconCircleList"/>
    <dgm:cxn modelId="{D1C11DFE-65EE-473B-98A6-5DEF88293D99}" type="presParOf" srcId="{CB9CC6B5-2C29-4FDE-AA17-00CA2234601D}" destId="{82D03EE7-849D-46E7-9A85-C42C1DE041C8}" srcOrd="3" destOrd="0" presId="urn:microsoft.com/office/officeart/2018/2/layout/IconCircleList"/>
    <dgm:cxn modelId="{B74EC57D-C501-4A66-9F01-262144895853}" type="presParOf" srcId="{2DDED2A6-132A-452F-B769-A0E906FB07F2}" destId="{B98E5ED4-5D1A-4885-B6B1-7F9215C63271}" srcOrd="7" destOrd="0" presId="urn:microsoft.com/office/officeart/2018/2/layout/IconCircleList"/>
    <dgm:cxn modelId="{A67FF6D6-0C1D-4F94-8736-52C311B1632D}" type="presParOf" srcId="{2DDED2A6-132A-452F-B769-A0E906FB07F2}" destId="{9212D063-9232-4CED-8634-9227B8DBB853}" srcOrd="8" destOrd="0" presId="urn:microsoft.com/office/officeart/2018/2/layout/IconCircleList"/>
    <dgm:cxn modelId="{DFD87832-5CC5-450C-A7E1-F57916ED295F}" type="presParOf" srcId="{9212D063-9232-4CED-8634-9227B8DBB853}" destId="{254D9E1F-3278-4DBC-BC07-539EDBB5F789}" srcOrd="0" destOrd="0" presId="urn:microsoft.com/office/officeart/2018/2/layout/IconCircleList"/>
    <dgm:cxn modelId="{52CD9A9B-C516-4898-9E68-5B2DDC98C428}" type="presParOf" srcId="{9212D063-9232-4CED-8634-9227B8DBB853}" destId="{C0A66534-5E6F-403C-A577-05049D0AC489}" srcOrd="1" destOrd="0" presId="urn:microsoft.com/office/officeart/2018/2/layout/IconCircleList"/>
    <dgm:cxn modelId="{A204F1A9-EFDF-4AA6-BEFD-5EAE86379D22}" type="presParOf" srcId="{9212D063-9232-4CED-8634-9227B8DBB853}" destId="{152AB97A-588E-45E1-B060-964CB892242C}" srcOrd="2" destOrd="0" presId="urn:microsoft.com/office/officeart/2018/2/layout/IconCircleList"/>
    <dgm:cxn modelId="{910D1013-D816-4460-B89A-F2EAB61168F0}" type="presParOf" srcId="{9212D063-9232-4CED-8634-9227B8DBB853}" destId="{4ADD03A8-0FB1-48F8-BDD5-ABEB982DC033}" srcOrd="3" destOrd="0" presId="urn:microsoft.com/office/officeart/2018/2/layout/IconCircleList"/>
    <dgm:cxn modelId="{BA99DEB4-1C3D-46EB-BBEA-DA03F8D47D9E}" type="presParOf" srcId="{2DDED2A6-132A-452F-B769-A0E906FB07F2}" destId="{42D903C0-D99E-496E-8DF1-A4F2A3350119}" srcOrd="9" destOrd="0" presId="urn:microsoft.com/office/officeart/2018/2/layout/IconCircleList"/>
    <dgm:cxn modelId="{4C739666-FEA3-4169-B7FF-1E295618285D}" type="presParOf" srcId="{2DDED2A6-132A-452F-B769-A0E906FB07F2}" destId="{A1CFEDFC-433D-4E5C-B85F-3F38F3B28E93}" srcOrd="10" destOrd="0" presId="urn:microsoft.com/office/officeart/2018/2/layout/IconCircleList"/>
    <dgm:cxn modelId="{69BE6379-B112-45C7-8BF8-F99DB8174A79}" type="presParOf" srcId="{A1CFEDFC-433D-4E5C-B85F-3F38F3B28E93}" destId="{8BA0E870-6894-424E-8972-0760F66A66CA}" srcOrd="0" destOrd="0" presId="urn:microsoft.com/office/officeart/2018/2/layout/IconCircleList"/>
    <dgm:cxn modelId="{7B294DB9-76DB-449E-BB38-A00689EF5C7F}" type="presParOf" srcId="{A1CFEDFC-433D-4E5C-B85F-3F38F3B28E93}" destId="{D324DB86-3CF0-473F-A114-46BCBD7264E6}" srcOrd="1" destOrd="0" presId="urn:microsoft.com/office/officeart/2018/2/layout/IconCircleList"/>
    <dgm:cxn modelId="{A8D7C390-2E20-4A10-B7BD-5106F9E60DB9}" type="presParOf" srcId="{A1CFEDFC-433D-4E5C-B85F-3F38F3B28E93}" destId="{765D4FEC-9ABC-4259-AE8D-513DB46434CF}" srcOrd="2" destOrd="0" presId="urn:microsoft.com/office/officeart/2018/2/layout/IconCircleList"/>
    <dgm:cxn modelId="{9ECF2AC7-9D20-458C-91A4-7019FF1A8D68}" type="presParOf" srcId="{A1CFEDFC-433D-4E5C-B85F-3F38F3B28E93}" destId="{8D04AC87-DC38-4813-B33C-E790D87614A8}" srcOrd="3" destOrd="0" presId="urn:microsoft.com/office/officeart/2018/2/layout/IconCircleList"/>
    <dgm:cxn modelId="{DA962EF4-F4D1-43F2-ADBA-8C6DBA8B837D}" type="presParOf" srcId="{2DDED2A6-132A-452F-B769-A0E906FB07F2}" destId="{A4D73A77-56E9-4ADC-A679-7B0FBD39CC7F}" srcOrd="11" destOrd="0" presId="urn:microsoft.com/office/officeart/2018/2/layout/IconCircleList"/>
    <dgm:cxn modelId="{81B2CE1F-2C66-4101-9591-24189EB2C1E1}" type="presParOf" srcId="{2DDED2A6-132A-452F-B769-A0E906FB07F2}" destId="{80A86233-E1F6-4895-A897-0D5A6F4CD2B6}" srcOrd="12" destOrd="0" presId="urn:microsoft.com/office/officeart/2018/2/layout/IconCircleList"/>
    <dgm:cxn modelId="{2509C597-3A10-48B9-8313-C37F3CA2F97E}" type="presParOf" srcId="{80A86233-E1F6-4895-A897-0D5A6F4CD2B6}" destId="{3FA3E94E-8779-4C73-8116-50E824A07B7C}" srcOrd="0" destOrd="0" presId="urn:microsoft.com/office/officeart/2018/2/layout/IconCircleList"/>
    <dgm:cxn modelId="{C54C5ABB-FA7D-402E-95B2-189FD1B16156}" type="presParOf" srcId="{80A86233-E1F6-4895-A897-0D5A6F4CD2B6}" destId="{1036B6ED-8881-4502-ACE6-BCA69297CE7B}" srcOrd="1" destOrd="0" presId="urn:microsoft.com/office/officeart/2018/2/layout/IconCircleList"/>
    <dgm:cxn modelId="{2D4E6CE2-7F4F-4753-B958-68CFBEE1EA58}" type="presParOf" srcId="{80A86233-E1F6-4895-A897-0D5A6F4CD2B6}" destId="{05E5B58A-4E48-4B2C-A635-78200F1D0CF5}" srcOrd="2" destOrd="0" presId="urn:microsoft.com/office/officeart/2018/2/layout/IconCircleList"/>
    <dgm:cxn modelId="{2552F23C-1716-4408-A967-4752AD014265}" type="presParOf" srcId="{80A86233-E1F6-4895-A897-0D5A6F4CD2B6}" destId="{17C8A4D2-25BF-42ED-9219-6D095134574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C357E4-EA66-492B-AE90-1335497C814F}" type="doc">
      <dgm:prSet loTypeId="urn:microsoft.com/office/officeart/2016/7/layout/BasicLinearProcessNumbered" loCatId="process" qsTypeId="urn:microsoft.com/office/officeart/2005/8/quickstyle/simple2" qsCatId="simple" csTypeId="urn:microsoft.com/office/officeart/2005/8/colors/colorful1" csCatId="colorful" phldr="1"/>
      <dgm:spPr/>
      <dgm:t>
        <a:bodyPr/>
        <a:lstStyle/>
        <a:p>
          <a:endParaRPr lang="en-US"/>
        </a:p>
      </dgm:t>
    </dgm:pt>
    <dgm:pt modelId="{6C71B12F-189F-4559-918D-A99ACA3DAF81}">
      <dgm:prSet custT="1"/>
      <dgm:spPr/>
      <dgm:t>
        <a:bodyPr tIns="9144"/>
        <a:lstStyle/>
        <a:p>
          <a:r>
            <a:rPr lang="en-US" sz="1800" dirty="0"/>
            <a:t>Develop the list of project activities</a:t>
          </a:r>
        </a:p>
      </dgm:t>
    </dgm:pt>
    <dgm:pt modelId="{AC62085B-159E-481C-92F7-644D85AE0E7F}" type="parTrans" cxnId="{00D83C7D-300A-478E-B672-4ACE6654BCEF}">
      <dgm:prSet/>
      <dgm:spPr/>
      <dgm:t>
        <a:bodyPr/>
        <a:lstStyle/>
        <a:p>
          <a:endParaRPr lang="en-US" sz="2800"/>
        </a:p>
      </dgm:t>
    </dgm:pt>
    <dgm:pt modelId="{A2DE2FB8-963C-40F2-A328-FCD3598BFAEE}" type="sibTrans" cxnId="{00D83C7D-300A-478E-B672-4ACE6654BCEF}">
      <dgm:prSet phldrT="1" phldr="0" custT="1"/>
      <dgm:spPr/>
      <dgm:t>
        <a:bodyPr/>
        <a:lstStyle/>
        <a:p>
          <a:r>
            <a:rPr lang="en-US" sz="4400"/>
            <a:t>1</a:t>
          </a:r>
        </a:p>
      </dgm:t>
    </dgm:pt>
    <dgm:pt modelId="{C98DFC34-5D59-4000-AF0A-6F5EB865A870}">
      <dgm:prSet custT="1"/>
      <dgm:spPr/>
      <dgm:t>
        <a:bodyPr tIns="9144"/>
        <a:lstStyle/>
        <a:p>
          <a:r>
            <a:rPr lang="en-US" sz="1800" dirty="0"/>
            <a:t>Establish the duration for each activities</a:t>
          </a:r>
        </a:p>
      </dgm:t>
    </dgm:pt>
    <dgm:pt modelId="{DE9BC212-1469-4FEE-9154-F3B55B2C91E1}" type="parTrans" cxnId="{CD315104-C363-421F-8922-39007129D230}">
      <dgm:prSet/>
      <dgm:spPr/>
      <dgm:t>
        <a:bodyPr/>
        <a:lstStyle/>
        <a:p>
          <a:endParaRPr lang="en-US" sz="2800"/>
        </a:p>
      </dgm:t>
    </dgm:pt>
    <dgm:pt modelId="{9940FA3F-8CB1-4264-B5B3-65DF9C39445B}" type="sibTrans" cxnId="{CD315104-C363-421F-8922-39007129D230}">
      <dgm:prSet phldrT="2" phldr="0" custT="1"/>
      <dgm:spPr/>
      <dgm:t>
        <a:bodyPr/>
        <a:lstStyle/>
        <a:p>
          <a:r>
            <a:rPr lang="en-US" sz="4400"/>
            <a:t>2</a:t>
          </a:r>
        </a:p>
      </dgm:t>
    </dgm:pt>
    <dgm:pt modelId="{99971B28-3408-4894-A666-A873737E827B}">
      <dgm:prSet custT="1"/>
      <dgm:spPr/>
      <dgm:t>
        <a:bodyPr tIns="9144"/>
        <a:lstStyle/>
        <a:p>
          <a:r>
            <a:rPr lang="en-US" sz="1800" dirty="0"/>
            <a:t>Sequence of project activities</a:t>
          </a:r>
        </a:p>
      </dgm:t>
    </dgm:pt>
    <dgm:pt modelId="{7119FFC9-62C9-4621-93D1-3C04FE13A4A1}" type="parTrans" cxnId="{A9386508-A184-4F8B-86D3-7D7723A7DD19}">
      <dgm:prSet/>
      <dgm:spPr/>
      <dgm:t>
        <a:bodyPr/>
        <a:lstStyle/>
        <a:p>
          <a:endParaRPr lang="en-US" sz="2800"/>
        </a:p>
      </dgm:t>
    </dgm:pt>
    <dgm:pt modelId="{F98D8A97-5D7E-49D4-9FBB-ADF1CE0D4884}" type="sibTrans" cxnId="{A9386508-A184-4F8B-86D3-7D7723A7DD19}">
      <dgm:prSet phldrT="3" phldr="0" custT="1"/>
      <dgm:spPr/>
      <dgm:t>
        <a:bodyPr/>
        <a:lstStyle/>
        <a:p>
          <a:r>
            <a:rPr lang="en-US" sz="4400"/>
            <a:t>3</a:t>
          </a:r>
        </a:p>
      </dgm:t>
    </dgm:pt>
    <dgm:pt modelId="{D79A611B-FA1F-43F2-8C34-6A3ED06B4058}">
      <dgm:prSet custT="1"/>
      <dgm:spPr/>
      <dgm:t>
        <a:bodyPr tIns="9144"/>
        <a:lstStyle/>
        <a:p>
          <a:r>
            <a:rPr lang="en-US" sz="1800"/>
            <a:t>Determine the relationships between activities</a:t>
          </a:r>
        </a:p>
      </dgm:t>
    </dgm:pt>
    <dgm:pt modelId="{C2400168-F145-4172-AEC1-14F7D568AF8E}" type="parTrans" cxnId="{CDF1F78B-4A08-49D1-9BA2-7A545CB18BEF}">
      <dgm:prSet/>
      <dgm:spPr/>
      <dgm:t>
        <a:bodyPr/>
        <a:lstStyle/>
        <a:p>
          <a:endParaRPr lang="en-US" sz="2800"/>
        </a:p>
      </dgm:t>
    </dgm:pt>
    <dgm:pt modelId="{0D4B7103-B87D-460B-8275-DD101285D416}" type="sibTrans" cxnId="{CDF1F78B-4A08-49D1-9BA2-7A545CB18BEF}">
      <dgm:prSet phldrT="4" phldr="0" custT="1"/>
      <dgm:spPr/>
      <dgm:t>
        <a:bodyPr/>
        <a:lstStyle/>
        <a:p>
          <a:r>
            <a:rPr lang="en-US" sz="4400"/>
            <a:t>4</a:t>
          </a:r>
        </a:p>
      </dgm:t>
    </dgm:pt>
    <dgm:pt modelId="{CFF5BA88-7F8D-4E92-8E0E-5180BD16CAAE}">
      <dgm:prSet custT="1"/>
      <dgm:spPr/>
      <dgm:t>
        <a:bodyPr tIns="9144"/>
        <a:lstStyle/>
        <a:p>
          <a:r>
            <a:rPr lang="en-US" sz="1800" dirty="0"/>
            <a:t>Develop graphic representation of the logical relationships of project activities</a:t>
          </a:r>
        </a:p>
      </dgm:t>
    </dgm:pt>
    <dgm:pt modelId="{800593EC-65B8-4790-BC5A-9C9F85025953}" type="parTrans" cxnId="{C50F187D-ACB3-4875-8717-20B3DC266EDF}">
      <dgm:prSet/>
      <dgm:spPr/>
      <dgm:t>
        <a:bodyPr/>
        <a:lstStyle/>
        <a:p>
          <a:endParaRPr lang="en-US" sz="2800"/>
        </a:p>
      </dgm:t>
    </dgm:pt>
    <dgm:pt modelId="{4E6F0FF1-69C6-41A2-A252-1595606B6AA8}" type="sibTrans" cxnId="{C50F187D-ACB3-4875-8717-20B3DC266EDF}">
      <dgm:prSet phldrT="5" phldr="0" custT="1"/>
      <dgm:spPr/>
      <dgm:t>
        <a:bodyPr/>
        <a:lstStyle/>
        <a:p>
          <a:r>
            <a:rPr lang="en-US" sz="4400"/>
            <a:t>5</a:t>
          </a:r>
        </a:p>
      </dgm:t>
    </dgm:pt>
    <dgm:pt modelId="{A8071148-A0BC-4180-829E-18E4F897126B}">
      <dgm:prSet custT="1"/>
      <dgm:spPr/>
      <dgm:t>
        <a:bodyPr tIns="9144"/>
        <a:lstStyle/>
        <a:p>
          <a:r>
            <a:rPr lang="en-US" sz="1800" dirty="0"/>
            <a:t>Determine the project duration (start and completion dates)</a:t>
          </a:r>
        </a:p>
      </dgm:t>
    </dgm:pt>
    <dgm:pt modelId="{8CE64F4D-E468-46D4-A5C6-6597151B3C19}" type="parTrans" cxnId="{75E697E2-10FD-427B-8CE4-ABD3F474D931}">
      <dgm:prSet/>
      <dgm:spPr/>
      <dgm:t>
        <a:bodyPr/>
        <a:lstStyle/>
        <a:p>
          <a:endParaRPr lang="en-US" sz="2800"/>
        </a:p>
      </dgm:t>
    </dgm:pt>
    <dgm:pt modelId="{EEFE2E2C-2134-4B2E-87BD-754E92CB434C}" type="sibTrans" cxnId="{75E697E2-10FD-427B-8CE4-ABD3F474D931}">
      <dgm:prSet phldrT="6" phldr="0" custT="1"/>
      <dgm:spPr/>
      <dgm:t>
        <a:bodyPr/>
        <a:lstStyle/>
        <a:p>
          <a:r>
            <a:rPr lang="en-US" sz="4400"/>
            <a:t>6</a:t>
          </a:r>
        </a:p>
      </dgm:t>
    </dgm:pt>
    <dgm:pt modelId="{26E7D94D-5CBD-4781-8237-AE45D0C7A4F9}" type="pres">
      <dgm:prSet presAssocID="{75C357E4-EA66-492B-AE90-1335497C814F}" presName="Name0" presStyleCnt="0">
        <dgm:presLayoutVars>
          <dgm:animLvl val="lvl"/>
          <dgm:resizeHandles val="exact"/>
        </dgm:presLayoutVars>
      </dgm:prSet>
      <dgm:spPr/>
    </dgm:pt>
    <dgm:pt modelId="{717B2809-DEEB-43FB-BB72-F7F23F498061}" type="pres">
      <dgm:prSet presAssocID="{6C71B12F-189F-4559-918D-A99ACA3DAF81}" presName="compositeNode" presStyleCnt="0">
        <dgm:presLayoutVars>
          <dgm:bulletEnabled val="1"/>
        </dgm:presLayoutVars>
      </dgm:prSet>
      <dgm:spPr/>
    </dgm:pt>
    <dgm:pt modelId="{35A6C138-9F64-405E-B993-4EB641F51DB9}" type="pres">
      <dgm:prSet presAssocID="{6C71B12F-189F-4559-918D-A99ACA3DAF81}" presName="bgRect" presStyleLbl="bgAccFollowNode1" presStyleIdx="0" presStyleCnt="6" custScaleY="153011"/>
      <dgm:spPr/>
    </dgm:pt>
    <dgm:pt modelId="{4E8BC8C7-C471-4013-96C5-081F68FA3C42}" type="pres">
      <dgm:prSet presAssocID="{A2DE2FB8-963C-40F2-A328-FCD3598BFAEE}" presName="sibTransNodeCircle" presStyleLbl="alignNode1" presStyleIdx="0" presStyleCnt="12" custLinFactY="-6176" custLinFactNeighborY="-100000">
        <dgm:presLayoutVars>
          <dgm:chMax val="0"/>
          <dgm:bulletEnabled/>
        </dgm:presLayoutVars>
      </dgm:prSet>
      <dgm:spPr/>
    </dgm:pt>
    <dgm:pt modelId="{6A3590D9-D316-4239-AA1B-3F880A1C39B2}" type="pres">
      <dgm:prSet presAssocID="{6C71B12F-189F-4559-918D-A99ACA3DAF81}" presName="bottomLine" presStyleLbl="alignNode1" presStyleIdx="1" presStyleCnt="12" custLinFactY="295600000" custLinFactNeighborY="295616666">
        <dgm:presLayoutVars/>
      </dgm:prSet>
      <dgm:spPr/>
    </dgm:pt>
    <dgm:pt modelId="{C5B0C107-4C72-436D-835B-C5CAC59AEC90}" type="pres">
      <dgm:prSet presAssocID="{6C71B12F-189F-4559-918D-A99ACA3DAF81}" presName="nodeText" presStyleLbl="bgAccFollowNode1" presStyleIdx="0" presStyleCnt="6">
        <dgm:presLayoutVars>
          <dgm:bulletEnabled val="1"/>
        </dgm:presLayoutVars>
      </dgm:prSet>
      <dgm:spPr/>
    </dgm:pt>
    <dgm:pt modelId="{B32A4327-BC0D-4264-B98A-3ABA1EAF461F}" type="pres">
      <dgm:prSet presAssocID="{A2DE2FB8-963C-40F2-A328-FCD3598BFAEE}" presName="sibTrans" presStyleCnt="0"/>
      <dgm:spPr/>
    </dgm:pt>
    <dgm:pt modelId="{E7D3968C-7EC2-47A8-87F2-7399C3F03203}" type="pres">
      <dgm:prSet presAssocID="{C98DFC34-5D59-4000-AF0A-6F5EB865A870}" presName="compositeNode" presStyleCnt="0">
        <dgm:presLayoutVars>
          <dgm:bulletEnabled val="1"/>
        </dgm:presLayoutVars>
      </dgm:prSet>
      <dgm:spPr/>
    </dgm:pt>
    <dgm:pt modelId="{0F10F2C2-F00E-45FE-A5D9-6EF7004A38B4}" type="pres">
      <dgm:prSet presAssocID="{C98DFC34-5D59-4000-AF0A-6F5EB865A870}" presName="bgRect" presStyleLbl="bgAccFollowNode1" presStyleIdx="1" presStyleCnt="6" custScaleY="153011"/>
      <dgm:spPr/>
    </dgm:pt>
    <dgm:pt modelId="{0280EB46-F765-4228-8693-9CEA65E28B2E}" type="pres">
      <dgm:prSet presAssocID="{9940FA3F-8CB1-4264-B5B3-65DF9C39445B}" presName="sibTransNodeCircle" presStyleLbl="alignNode1" presStyleIdx="2" presStyleCnt="12" custLinFactY="-6176" custLinFactNeighborY="-100000">
        <dgm:presLayoutVars>
          <dgm:chMax val="0"/>
          <dgm:bulletEnabled/>
        </dgm:presLayoutVars>
      </dgm:prSet>
      <dgm:spPr/>
    </dgm:pt>
    <dgm:pt modelId="{72AA9E30-463B-44B2-BFEE-B6FF9E89A455}" type="pres">
      <dgm:prSet presAssocID="{C98DFC34-5D59-4000-AF0A-6F5EB865A870}" presName="bottomLine" presStyleLbl="alignNode1" presStyleIdx="3" presStyleCnt="12" custLinFactY="295600000" custLinFactNeighborY="295616666">
        <dgm:presLayoutVars/>
      </dgm:prSet>
      <dgm:spPr/>
    </dgm:pt>
    <dgm:pt modelId="{C456CD54-93B5-44B6-B609-B25D3EAD1F15}" type="pres">
      <dgm:prSet presAssocID="{C98DFC34-5D59-4000-AF0A-6F5EB865A870}" presName="nodeText" presStyleLbl="bgAccFollowNode1" presStyleIdx="1" presStyleCnt="6">
        <dgm:presLayoutVars>
          <dgm:bulletEnabled val="1"/>
        </dgm:presLayoutVars>
      </dgm:prSet>
      <dgm:spPr/>
    </dgm:pt>
    <dgm:pt modelId="{8D0AC332-3537-4A89-9DCD-E61A3799BAB7}" type="pres">
      <dgm:prSet presAssocID="{9940FA3F-8CB1-4264-B5B3-65DF9C39445B}" presName="sibTrans" presStyleCnt="0"/>
      <dgm:spPr/>
    </dgm:pt>
    <dgm:pt modelId="{D57B68C7-9D90-43D6-BC43-BC17AB7BBA99}" type="pres">
      <dgm:prSet presAssocID="{99971B28-3408-4894-A666-A873737E827B}" presName="compositeNode" presStyleCnt="0">
        <dgm:presLayoutVars>
          <dgm:bulletEnabled val="1"/>
        </dgm:presLayoutVars>
      </dgm:prSet>
      <dgm:spPr/>
    </dgm:pt>
    <dgm:pt modelId="{ACF86056-0FF4-4E67-826A-8FE5CAAB184F}" type="pres">
      <dgm:prSet presAssocID="{99971B28-3408-4894-A666-A873737E827B}" presName="bgRect" presStyleLbl="bgAccFollowNode1" presStyleIdx="2" presStyleCnt="6" custScaleY="153011"/>
      <dgm:spPr/>
    </dgm:pt>
    <dgm:pt modelId="{E7264107-F36C-47D7-9E0D-CB1D03291D98}" type="pres">
      <dgm:prSet presAssocID="{F98D8A97-5D7E-49D4-9FBB-ADF1CE0D4884}" presName="sibTransNodeCircle" presStyleLbl="alignNode1" presStyleIdx="4" presStyleCnt="12" custLinFactY="-6176" custLinFactNeighborY="-100000">
        <dgm:presLayoutVars>
          <dgm:chMax val="0"/>
          <dgm:bulletEnabled/>
        </dgm:presLayoutVars>
      </dgm:prSet>
      <dgm:spPr/>
    </dgm:pt>
    <dgm:pt modelId="{8C9854F9-F637-4456-93FD-43694EA3275B}" type="pres">
      <dgm:prSet presAssocID="{99971B28-3408-4894-A666-A873737E827B}" presName="bottomLine" presStyleLbl="alignNode1" presStyleIdx="5" presStyleCnt="12" custLinFactY="295600000" custLinFactNeighborY="295616666">
        <dgm:presLayoutVars/>
      </dgm:prSet>
      <dgm:spPr/>
    </dgm:pt>
    <dgm:pt modelId="{698EDDBD-3182-4A30-9E4F-83150F9E35C0}" type="pres">
      <dgm:prSet presAssocID="{99971B28-3408-4894-A666-A873737E827B}" presName="nodeText" presStyleLbl="bgAccFollowNode1" presStyleIdx="2" presStyleCnt="6">
        <dgm:presLayoutVars>
          <dgm:bulletEnabled val="1"/>
        </dgm:presLayoutVars>
      </dgm:prSet>
      <dgm:spPr/>
    </dgm:pt>
    <dgm:pt modelId="{C7B4E7D8-DA10-4EB3-AA0F-C506DF0FE544}" type="pres">
      <dgm:prSet presAssocID="{F98D8A97-5D7E-49D4-9FBB-ADF1CE0D4884}" presName="sibTrans" presStyleCnt="0"/>
      <dgm:spPr/>
    </dgm:pt>
    <dgm:pt modelId="{F135E4F7-988F-452E-8EAF-603BFCB68D26}" type="pres">
      <dgm:prSet presAssocID="{D79A611B-FA1F-43F2-8C34-6A3ED06B4058}" presName="compositeNode" presStyleCnt="0">
        <dgm:presLayoutVars>
          <dgm:bulletEnabled val="1"/>
        </dgm:presLayoutVars>
      </dgm:prSet>
      <dgm:spPr/>
    </dgm:pt>
    <dgm:pt modelId="{0136983B-D781-44B2-B5AC-05D2F79065E2}" type="pres">
      <dgm:prSet presAssocID="{D79A611B-FA1F-43F2-8C34-6A3ED06B4058}" presName="bgRect" presStyleLbl="bgAccFollowNode1" presStyleIdx="3" presStyleCnt="6" custScaleY="153011"/>
      <dgm:spPr/>
    </dgm:pt>
    <dgm:pt modelId="{70E1C108-B0D7-4ABB-B6DC-2097ECBE1667}" type="pres">
      <dgm:prSet presAssocID="{0D4B7103-B87D-460B-8275-DD101285D416}" presName="sibTransNodeCircle" presStyleLbl="alignNode1" presStyleIdx="6" presStyleCnt="12" custLinFactY="-6176" custLinFactNeighborY="-100000">
        <dgm:presLayoutVars>
          <dgm:chMax val="0"/>
          <dgm:bulletEnabled/>
        </dgm:presLayoutVars>
      </dgm:prSet>
      <dgm:spPr/>
    </dgm:pt>
    <dgm:pt modelId="{E0EF4CF4-D0B2-4D1A-966D-508EA4C1B3D0}" type="pres">
      <dgm:prSet presAssocID="{D79A611B-FA1F-43F2-8C34-6A3ED06B4058}" presName="bottomLine" presStyleLbl="alignNode1" presStyleIdx="7" presStyleCnt="12" custLinFactY="295600000" custLinFactNeighborY="295616666">
        <dgm:presLayoutVars/>
      </dgm:prSet>
      <dgm:spPr/>
    </dgm:pt>
    <dgm:pt modelId="{B3614933-D5CE-4FF5-A1D8-9FDBAB33C437}" type="pres">
      <dgm:prSet presAssocID="{D79A611B-FA1F-43F2-8C34-6A3ED06B4058}" presName="nodeText" presStyleLbl="bgAccFollowNode1" presStyleIdx="3" presStyleCnt="6">
        <dgm:presLayoutVars>
          <dgm:bulletEnabled val="1"/>
        </dgm:presLayoutVars>
      </dgm:prSet>
      <dgm:spPr/>
    </dgm:pt>
    <dgm:pt modelId="{20EF8840-784E-4ED3-B1AA-85164C5C2012}" type="pres">
      <dgm:prSet presAssocID="{0D4B7103-B87D-460B-8275-DD101285D416}" presName="sibTrans" presStyleCnt="0"/>
      <dgm:spPr/>
    </dgm:pt>
    <dgm:pt modelId="{6478DCB6-4C55-4544-8BB5-47FF3413FD07}" type="pres">
      <dgm:prSet presAssocID="{CFF5BA88-7F8D-4E92-8E0E-5180BD16CAAE}" presName="compositeNode" presStyleCnt="0">
        <dgm:presLayoutVars>
          <dgm:bulletEnabled val="1"/>
        </dgm:presLayoutVars>
      </dgm:prSet>
      <dgm:spPr/>
    </dgm:pt>
    <dgm:pt modelId="{2681D42D-3853-4345-9348-B02DA83100FF}" type="pres">
      <dgm:prSet presAssocID="{CFF5BA88-7F8D-4E92-8E0E-5180BD16CAAE}" presName="bgRect" presStyleLbl="bgAccFollowNode1" presStyleIdx="4" presStyleCnt="6" custScaleY="153011"/>
      <dgm:spPr/>
    </dgm:pt>
    <dgm:pt modelId="{6F070094-59EC-4969-98C7-0FD5B0A1CD74}" type="pres">
      <dgm:prSet presAssocID="{4E6F0FF1-69C6-41A2-A252-1595606B6AA8}" presName="sibTransNodeCircle" presStyleLbl="alignNode1" presStyleIdx="8" presStyleCnt="12" custLinFactY="-6176" custLinFactNeighborY="-100000">
        <dgm:presLayoutVars>
          <dgm:chMax val="0"/>
          <dgm:bulletEnabled/>
        </dgm:presLayoutVars>
      </dgm:prSet>
      <dgm:spPr/>
    </dgm:pt>
    <dgm:pt modelId="{987A6E9D-3737-4ED0-8C44-E82D26B7280E}" type="pres">
      <dgm:prSet presAssocID="{CFF5BA88-7F8D-4E92-8E0E-5180BD16CAAE}" presName="bottomLine" presStyleLbl="alignNode1" presStyleIdx="9" presStyleCnt="12" custLinFactY="295600000" custLinFactNeighborY="295616666">
        <dgm:presLayoutVars/>
      </dgm:prSet>
      <dgm:spPr/>
    </dgm:pt>
    <dgm:pt modelId="{8D693335-B4AF-445F-9CC0-7C480F86FB2C}" type="pres">
      <dgm:prSet presAssocID="{CFF5BA88-7F8D-4E92-8E0E-5180BD16CAAE}" presName="nodeText" presStyleLbl="bgAccFollowNode1" presStyleIdx="4" presStyleCnt="6">
        <dgm:presLayoutVars>
          <dgm:bulletEnabled val="1"/>
        </dgm:presLayoutVars>
      </dgm:prSet>
      <dgm:spPr/>
    </dgm:pt>
    <dgm:pt modelId="{1862EFE5-1222-41AB-BE49-F2715DD7F279}" type="pres">
      <dgm:prSet presAssocID="{4E6F0FF1-69C6-41A2-A252-1595606B6AA8}" presName="sibTrans" presStyleCnt="0"/>
      <dgm:spPr/>
    </dgm:pt>
    <dgm:pt modelId="{652453A3-1B26-4EB7-ABE6-9F0CE1645217}" type="pres">
      <dgm:prSet presAssocID="{A8071148-A0BC-4180-829E-18E4F897126B}" presName="compositeNode" presStyleCnt="0">
        <dgm:presLayoutVars>
          <dgm:bulletEnabled val="1"/>
        </dgm:presLayoutVars>
      </dgm:prSet>
      <dgm:spPr/>
    </dgm:pt>
    <dgm:pt modelId="{64F6658C-FB81-4703-A738-B2099DA1856D}" type="pres">
      <dgm:prSet presAssocID="{A8071148-A0BC-4180-829E-18E4F897126B}" presName="bgRect" presStyleLbl="bgAccFollowNode1" presStyleIdx="5" presStyleCnt="6" custScaleY="153011"/>
      <dgm:spPr/>
    </dgm:pt>
    <dgm:pt modelId="{42CB5B0F-66F3-4727-B5F1-D6C8B132BBDC}" type="pres">
      <dgm:prSet presAssocID="{EEFE2E2C-2134-4B2E-87BD-754E92CB434C}" presName="sibTransNodeCircle" presStyleLbl="alignNode1" presStyleIdx="10" presStyleCnt="12" custLinFactY="-6176" custLinFactNeighborY="-100000">
        <dgm:presLayoutVars>
          <dgm:chMax val="0"/>
          <dgm:bulletEnabled/>
        </dgm:presLayoutVars>
      </dgm:prSet>
      <dgm:spPr/>
    </dgm:pt>
    <dgm:pt modelId="{9B33BEA6-5733-42C3-AF22-AF5F26F225CF}" type="pres">
      <dgm:prSet presAssocID="{A8071148-A0BC-4180-829E-18E4F897126B}" presName="bottomLine" presStyleLbl="alignNode1" presStyleIdx="11" presStyleCnt="12" custLinFactY="295600000" custLinFactNeighborY="295616666">
        <dgm:presLayoutVars/>
      </dgm:prSet>
      <dgm:spPr/>
    </dgm:pt>
    <dgm:pt modelId="{DCB93E4A-CF80-4C66-97A0-49F7DE3AFCB4}" type="pres">
      <dgm:prSet presAssocID="{A8071148-A0BC-4180-829E-18E4F897126B}" presName="nodeText" presStyleLbl="bgAccFollowNode1" presStyleIdx="5" presStyleCnt="6">
        <dgm:presLayoutVars>
          <dgm:bulletEnabled val="1"/>
        </dgm:presLayoutVars>
      </dgm:prSet>
      <dgm:spPr/>
    </dgm:pt>
  </dgm:ptLst>
  <dgm:cxnLst>
    <dgm:cxn modelId="{CD315104-C363-421F-8922-39007129D230}" srcId="{75C357E4-EA66-492B-AE90-1335497C814F}" destId="{C98DFC34-5D59-4000-AF0A-6F5EB865A870}" srcOrd="1" destOrd="0" parTransId="{DE9BC212-1469-4FEE-9154-F3B55B2C91E1}" sibTransId="{9940FA3F-8CB1-4264-B5B3-65DF9C39445B}"/>
    <dgm:cxn modelId="{1A7A9F05-82DE-4E4B-81D8-46304B446CB6}" type="presOf" srcId="{9940FA3F-8CB1-4264-B5B3-65DF9C39445B}" destId="{0280EB46-F765-4228-8693-9CEA65E28B2E}" srcOrd="0" destOrd="0" presId="urn:microsoft.com/office/officeart/2016/7/layout/BasicLinearProcessNumbered"/>
    <dgm:cxn modelId="{A9386508-A184-4F8B-86D3-7D7723A7DD19}" srcId="{75C357E4-EA66-492B-AE90-1335497C814F}" destId="{99971B28-3408-4894-A666-A873737E827B}" srcOrd="2" destOrd="0" parTransId="{7119FFC9-62C9-4621-93D1-3C04FE13A4A1}" sibTransId="{F98D8A97-5D7E-49D4-9FBB-ADF1CE0D4884}"/>
    <dgm:cxn modelId="{914EC809-F9EA-46E7-90AE-73656EE981E3}" type="presOf" srcId="{F98D8A97-5D7E-49D4-9FBB-ADF1CE0D4884}" destId="{E7264107-F36C-47D7-9E0D-CB1D03291D98}" srcOrd="0" destOrd="0" presId="urn:microsoft.com/office/officeart/2016/7/layout/BasicLinearProcessNumbered"/>
    <dgm:cxn modelId="{FF88E75B-65A1-438F-91EC-15BE6C791815}" type="presOf" srcId="{D79A611B-FA1F-43F2-8C34-6A3ED06B4058}" destId="{0136983B-D781-44B2-B5AC-05D2F79065E2}" srcOrd="0" destOrd="0" presId="urn:microsoft.com/office/officeart/2016/7/layout/BasicLinearProcessNumbered"/>
    <dgm:cxn modelId="{AF3F4B5F-EF68-4716-96F4-9E039DE6789E}" type="presOf" srcId="{A8071148-A0BC-4180-829E-18E4F897126B}" destId="{DCB93E4A-CF80-4C66-97A0-49F7DE3AFCB4}" srcOrd="1" destOrd="0" presId="urn:microsoft.com/office/officeart/2016/7/layout/BasicLinearProcessNumbered"/>
    <dgm:cxn modelId="{32B33562-9C84-48C9-829C-07FC4AAA1D4B}" type="presOf" srcId="{A2DE2FB8-963C-40F2-A328-FCD3598BFAEE}" destId="{4E8BC8C7-C471-4013-96C5-081F68FA3C42}" srcOrd="0" destOrd="0" presId="urn:microsoft.com/office/officeart/2016/7/layout/BasicLinearProcessNumbered"/>
    <dgm:cxn modelId="{97870468-8185-4B34-B34F-70C14DA29B6C}" type="presOf" srcId="{C98DFC34-5D59-4000-AF0A-6F5EB865A870}" destId="{0F10F2C2-F00E-45FE-A5D9-6EF7004A38B4}" srcOrd="0" destOrd="0" presId="urn:microsoft.com/office/officeart/2016/7/layout/BasicLinearProcessNumbered"/>
    <dgm:cxn modelId="{075C4F69-378A-4049-BE7F-33BE493FAEFC}" type="presOf" srcId="{A8071148-A0BC-4180-829E-18E4F897126B}" destId="{64F6658C-FB81-4703-A738-B2099DA1856D}" srcOrd="0" destOrd="0" presId="urn:microsoft.com/office/officeart/2016/7/layout/BasicLinearProcessNumbered"/>
    <dgm:cxn modelId="{C1A6146B-1C7F-4160-B6CA-B3EDB0C6054F}" type="presOf" srcId="{D79A611B-FA1F-43F2-8C34-6A3ED06B4058}" destId="{B3614933-D5CE-4FF5-A1D8-9FDBAB33C437}" srcOrd="1" destOrd="0" presId="urn:microsoft.com/office/officeart/2016/7/layout/BasicLinearProcessNumbered"/>
    <dgm:cxn modelId="{39A72D55-8CA6-485E-A9E2-84E0528AD37F}" type="presOf" srcId="{99971B28-3408-4894-A666-A873737E827B}" destId="{698EDDBD-3182-4A30-9E4F-83150F9E35C0}" srcOrd="1" destOrd="0" presId="urn:microsoft.com/office/officeart/2016/7/layout/BasicLinearProcessNumbered"/>
    <dgm:cxn modelId="{8DA73F58-BDB2-44E6-8A66-CD4A17B9DCFF}" type="presOf" srcId="{CFF5BA88-7F8D-4E92-8E0E-5180BD16CAAE}" destId="{8D693335-B4AF-445F-9CC0-7C480F86FB2C}" srcOrd="1" destOrd="0" presId="urn:microsoft.com/office/officeart/2016/7/layout/BasicLinearProcessNumbered"/>
    <dgm:cxn modelId="{5D9FFC78-52E1-4C9B-8DF2-A587B9ACEC2D}" type="presOf" srcId="{CFF5BA88-7F8D-4E92-8E0E-5180BD16CAAE}" destId="{2681D42D-3853-4345-9348-B02DA83100FF}" srcOrd="0" destOrd="0" presId="urn:microsoft.com/office/officeart/2016/7/layout/BasicLinearProcessNumbered"/>
    <dgm:cxn modelId="{C50F187D-ACB3-4875-8717-20B3DC266EDF}" srcId="{75C357E4-EA66-492B-AE90-1335497C814F}" destId="{CFF5BA88-7F8D-4E92-8E0E-5180BD16CAAE}" srcOrd="4" destOrd="0" parTransId="{800593EC-65B8-4790-BC5A-9C9F85025953}" sibTransId="{4E6F0FF1-69C6-41A2-A252-1595606B6AA8}"/>
    <dgm:cxn modelId="{00D83C7D-300A-478E-B672-4ACE6654BCEF}" srcId="{75C357E4-EA66-492B-AE90-1335497C814F}" destId="{6C71B12F-189F-4559-918D-A99ACA3DAF81}" srcOrd="0" destOrd="0" parTransId="{AC62085B-159E-481C-92F7-644D85AE0E7F}" sibTransId="{A2DE2FB8-963C-40F2-A328-FCD3598BFAEE}"/>
    <dgm:cxn modelId="{D75AD581-D63D-4FCC-ABA2-066D228895E3}" type="presOf" srcId="{75C357E4-EA66-492B-AE90-1335497C814F}" destId="{26E7D94D-5CBD-4781-8237-AE45D0C7A4F9}" srcOrd="0" destOrd="0" presId="urn:microsoft.com/office/officeart/2016/7/layout/BasicLinearProcessNumbered"/>
    <dgm:cxn modelId="{CDF1F78B-4A08-49D1-9BA2-7A545CB18BEF}" srcId="{75C357E4-EA66-492B-AE90-1335497C814F}" destId="{D79A611B-FA1F-43F2-8C34-6A3ED06B4058}" srcOrd="3" destOrd="0" parTransId="{C2400168-F145-4172-AEC1-14F7D568AF8E}" sibTransId="{0D4B7103-B87D-460B-8275-DD101285D416}"/>
    <dgm:cxn modelId="{341003AE-E265-4A41-A923-BA3F73B94439}" type="presOf" srcId="{C98DFC34-5D59-4000-AF0A-6F5EB865A870}" destId="{C456CD54-93B5-44B6-B609-B25D3EAD1F15}" srcOrd="1" destOrd="0" presId="urn:microsoft.com/office/officeart/2016/7/layout/BasicLinearProcessNumbered"/>
    <dgm:cxn modelId="{96C55DB8-9B6A-4CE0-AD45-E9EE68C50638}" type="presOf" srcId="{EEFE2E2C-2134-4B2E-87BD-754E92CB434C}" destId="{42CB5B0F-66F3-4727-B5F1-D6C8B132BBDC}" srcOrd="0" destOrd="0" presId="urn:microsoft.com/office/officeart/2016/7/layout/BasicLinearProcessNumbered"/>
    <dgm:cxn modelId="{289A83BA-66BA-4845-85D1-3BA2A9DD0B1C}" type="presOf" srcId="{6C71B12F-189F-4559-918D-A99ACA3DAF81}" destId="{35A6C138-9F64-405E-B993-4EB641F51DB9}" srcOrd="0" destOrd="0" presId="urn:microsoft.com/office/officeart/2016/7/layout/BasicLinearProcessNumbered"/>
    <dgm:cxn modelId="{15D4BEBE-BB34-41EF-B4A4-041C51A33E56}" type="presOf" srcId="{99971B28-3408-4894-A666-A873737E827B}" destId="{ACF86056-0FF4-4E67-826A-8FE5CAAB184F}" srcOrd="0" destOrd="0" presId="urn:microsoft.com/office/officeart/2016/7/layout/BasicLinearProcessNumbered"/>
    <dgm:cxn modelId="{75E697E2-10FD-427B-8CE4-ABD3F474D931}" srcId="{75C357E4-EA66-492B-AE90-1335497C814F}" destId="{A8071148-A0BC-4180-829E-18E4F897126B}" srcOrd="5" destOrd="0" parTransId="{8CE64F4D-E468-46D4-A5C6-6597151B3C19}" sibTransId="{EEFE2E2C-2134-4B2E-87BD-754E92CB434C}"/>
    <dgm:cxn modelId="{E7AD09EA-7C12-4659-AA1E-9997CEA5470A}" type="presOf" srcId="{0D4B7103-B87D-460B-8275-DD101285D416}" destId="{70E1C108-B0D7-4ABB-B6DC-2097ECBE1667}" srcOrd="0" destOrd="0" presId="urn:microsoft.com/office/officeart/2016/7/layout/BasicLinearProcessNumbered"/>
    <dgm:cxn modelId="{40D525EC-70EA-4F86-84A5-4339C2C74296}" type="presOf" srcId="{4E6F0FF1-69C6-41A2-A252-1595606B6AA8}" destId="{6F070094-59EC-4969-98C7-0FD5B0A1CD74}" srcOrd="0" destOrd="0" presId="urn:microsoft.com/office/officeart/2016/7/layout/BasicLinearProcessNumbered"/>
    <dgm:cxn modelId="{3C2CFBEC-9B25-4099-9269-7E827A42B142}" type="presOf" srcId="{6C71B12F-189F-4559-918D-A99ACA3DAF81}" destId="{C5B0C107-4C72-436D-835B-C5CAC59AEC90}" srcOrd="1" destOrd="0" presId="urn:microsoft.com/office/officeart/2016/7/layout/BasicLinearProcessNumbered"/>
    <dgm:cxn modelId="{BDBC78A3-46D7-42DD-993B-F181C77BE0F8}" type="presParOf" srcId="{26E7D94D-5CBD-4781-8237-AE45D0C7A4F9}" destId="{717B2809-DEEB-43FB-BB72-F7F23F498061}" srcOrd="0" destOrd="0" presId="urn:microsoft.com/office/officeart/2016/7/layout/BasicLinearProcessNumbered"/>
    <dgm:cxn modelId="{122F4763-F885-4195-BAD7-9778399B3517}" type="presParOf" srcId="{717B2809-DEEB-43FB-BB72-F7F23F498061}" destId="{35A6C138-9F64-405E-B993-4EB641F51DB9}" srcOrd="0" destOrd="0" presId="urn:microsoft.com/office/officeart/2016/7/layout/BasicLinearProcessNumbered"/>
    <dgm:cxn modelId="{FC6E554F-7149-4540-A997-7073204D3BF1}" type="presParOf" srcId="{717B2809-DEEB-43FB-BB72-F7F23F498061}" destId="{4E8BC8C7-C471-4013-96C5-081F68FA3C42}" srcOrd="1" destOrd="0" presId="urn:microsoft.com/office/officeart/2016/7/layout/BasicLinearProcessNumbered"/>
    <dgm:cxn modelId="{F0E69C5B-1F9F-4C95-B116-D494F8344894}" type="presParOf" srcId="{717B2809-DEEB-43FB-BB72-F7F23F498061}" destId="{6A3590D9-D316-4239-AA1B-3F880A1C39B2}" srcOrd="2" destOrd="0" presId="urn:microsoft.com/office/officeart/2016/7/layout/BasicLinearProcessNumbered"/>
    <dgm:cxn modelId="{9007A152-7BD3-4FCB-BA00-2D6AB3856C48}" type="presParOf" srcId="{717B2809-DEEB-43FB-BB72-F7F23F498061}" destId="{C5B0C107-4C72-436D-835B-C5CAC59AEC90}" srcOrd="3" destOrd="0" presId="urn:microsoft.com/office/officeart/2016/7/layout/BasicLinearProcessNumbered"/>
    <dgm:cxn modelId="{CF3BFF08-A922-4BF5-9C64-2FD6C615BA7F}" type="presParOf" srcId="{26E7D94D-5CBD-4781-8237-AE45D0C7A4F9}" destId="{B32A4327-BC0D-4264-B98A-3ABA1EAF461F}" srcOrd="1" destOrd="0" presId="urn:microsoft.com/office/officeart/2016/7/layout/BasicLinearProcessNumbered"/>
    <dgm:cxn modelId="{1BBB2726-E696-4E0A-AF12-3EBC86D78295}" type="presParOf" srcId="{26E7D94D-5CBD-4781-8237-AE45D0C7A4F9}" destId="{E7D3968C-7EC2-47A8-87F2-7399C3F03203}" srcOrd="2" destOrd="0" presId="urn:microsoft.com/office/officeart/2016/7/layout/BasicLinearProcessNumbered"/>
    <dgm:cxn modelId="{DE972BDC-2F0E-447D-A6AF-9020B14DEA57}" type="presParOf" srcId="{E7D3968C-7EC2-47A8-87F2-7399C3F03203}" destId="{0F10F2C2-F00E-45FE-A5D9-6EF7004A38B4}" srcOrd="0" destOrd="0" presId="urn:microsoft.com/office/officeart/2016/7/layout/BasicLinearProcessNumbered"/>
    <dgm:cxn modelId="{EEC934F4-731E-4DA6-AA8F-0F09C92F658F}" type="presParOf" srcId="{E7D3968C-7EC2-47A8-87F2-7399C3F03203}" destId="{0280EB46-F765-4228-8693-9CEA65E28B2E}" srcOrd="1" destOrd="0" presId="urn:microsoft.com/office/officeart/2016/7/layout/BasicLinearProcessNumbered"/>
    <dgm:cxn modelId="{100CC092-9EF3-48DE-B597-A0BFF6AEB000}" type="presParOf" srcId="{E7D3968C-7EC2-47A8-87F2-7399C3F03203}" destId="{72AA9E30-463B-44B2-BFEE-B6FF9E89A455}" srcOrd="2" destOrd="0" presId="urn:microsoft.com/office/officeart/2016/7/layout/BasicLinearProcessNumbered"/>
    <dgm:cxn modelId="{E32112CD-0A2D-42ED-9AD4-D50871C1599C}" type="presParOf" srcId="{E7D3968C-7EC2-47A8-87F2-7399C3F03203}" destId="{C456CD54-93B5-44B6-B609-B25D3EAD1F15}" srcOrd="3" destOrd="0" presId="urn:microsoft.com/office/officeart/2016/7/layout/BasicLinearProcessNumbered"/>
    <dgm:cxn modelId="{B9695706-4054-4B8D-A51D-B5D03EB4A6D8}" type="presParOf" srcId="{26E7D94D-5CBD-4781-8237-AE45D0C7A4F9}" destId="{8D0AC332-3537-4A89-9DCD-E61A3799BAB7}" srcOrd="3" destOrd="0" presId="urn:microsoft.com/office/officeart/2016/7/layout/BasicLinearProcessNumbered"/>
    <dgm:cxn modelId="{8C880522-D530-498F-BF70-6D54E5B4EA35}" type="presParOf" srcId="{26E7D94D-5CBD-4781-8237-AE45D0C7A4F9}" destId="{D57B68C7-9D90-43D6-BC43-BC17AB7BBA99}" srcOrd="4" destOrd="0" presId="urn:microsoft.com/office/officeart/2016/7/layout/BasicLinearProcessNumbered"/>
    <dgm:cxn modelId="{572CF08A-1016-4220-B351-57A73FC8126A}" type="presParOf" srcId="{D57B68C7-9D90-43D6-BC43-BC17AB7BBA99}" destId="{ACF86056-0FF4-4E67-826A-8FE5CAAB184F}" srcOrd="0" destOrd="0" presId="urn:microsoft.com/office/officeart/2016/7/layout/BasicLinearProcessNumbered"/>
    <dgm:cxn modelId="{A187B8E8-59E4-4A22-9FAA-682D3AE77DFE}" type="presParOf" srcId="{D57B68C7-9D90-43D6-BC43-BC17AB7BBA99}" destId="{E7264107-F36C-47D7-9E0D-CB1D03291D98}" srcOrd="1" destOrd="0" presId="urn:microsoft.com/office/officeart/2016/7/layout/BasicLinearProcessNumbered"/>
    <dgm:cxn modelId="{63208C6B-3D54-43C4-8D13-39E28300B50A}" type="presParOf" srcId="{D57B68C7-9D90-43D6-BC43-BC17AB7BBA99}" destId="{8C9854F9-F637-4456-93FD-43694EA3275B}" srcOrd="2" destOrd="0" presId="urn:microsoft.com/office/officeart/2016/7/layout/BasicLinearProcessNumbered"/>
    <dgm:cxn modelId="{2080A74D-290E-4B29-8629-659EA41310EB}" type="presParOf" srcId="{D57B68C7-9D90-43D6-BC43-BC17AB7BBA99}" destId="{698EDDBD-3182-4A30-9E4F-83150F9E35C0}" srcOrd="3" destOrd="0" presId="urn:microsoft.com/office/officeart/2016/7/layout/BasicLinearProcessNumbered"/>
    <dgm:cxn modelId="{0A1D7565-7C91-4FDA-8025-A9E4EDC0D4AD}" type="presParOf" srcId="{26E7D94D-5CBD-4781-8237-AE45D0C7A4F9}" destId="{C7B4E7D8-DA10-4EB3-AA0F-C506DF0FE544}" srcOrd="5" destOrd="0" presId="urn:microsoft.com/office/officeart/2016/7/layout/BasicLinearProcessNumbered"/>
    <dgm:cxn modelId="{97D5B2C1-213A-424E-AA8A-9D59D0D6CBDA}" type="presParOf" srcId="{26E7D94D-5CBD-4781-8237-AE45D0C7A4F9}" destId="{F135E4F7-988F-452E-8EAF-603BFCB68D26}" srcOrd="6" destOrd="0" presId="urn:microsoft.com/office/officeart/2016/7/layout/BasicLinearProcessNumbered"/>
    <dgm:cxn modelId="{FDA48798-B9FC-42A9-9B85-6E869AD73756}" type="presParOf" srcId="{F135E4F7-988F-452E-8EAF-603BFCB68D26}" destId="{0136983B-D781-44B2-B5AC-05D2F79065E2}" srcOrd="0" destOrd="0" presId="urn:microsoft.com/office/officeart/2016/7/layout/BasicLinearProcessNumbered"/>
    <dgm:cxn modelId="{7DC1B6D9-6969-4D75-B871-0A4ECCB9EFFD}" type="presParOf" srcId="{F135E4F7-988F-452E-8EAF-603BFCB68D26}" destId="{70E1C108-B0D7-4ABB-B6DC-2097ECBE1667}" srcOrd="1" destOrd="0" presId="urn:microsoft.com/office/officeart/2016/7/layout/BasicLinearProcessNumbered"/>
    <dgm:cxn modelId="{77CAC4CD-5680-4D6F-A251-BB037CF56E3B}" type="presParOf" srcId="{F135E4F7-988F-452E-8EAF-603BFCB68D26}" destId="{E0EF4CF4-D0B2-4D1A-966D-508EA4C1B3D0}" srcOrd="2" destOrd="0" presId="urn:microsoft.com/office/officeart/2016/7/layout/BasicLinearProcessNumbered"/>
    <dgm:cxn modelId="{9CCDBA77-0870-4688-BBDA-A28CCF599421}" type="presParOf" srcId="{F135E4F7-988F-452E-8EAF-603BFCB68D26}" destId="{B3614933-D5CE-4FF5-A1D8-9FDBAB33C437}" srcOrd="3" destOrd="0" presId="urn:microsoft.com/office/officeart/2016/7/layout/BasicLinearProcessNumbered"/>
    <dgm:cxn modelId="{E4EBC407-99B1-4E9D-A866-213D3173942F}" type="presParOf" srcId="{26E7D94D-5CBD-4781-8237-AE45D0C7A4F9}" destId="{20EF8840-784E-4ED3-B1AA-85164C5C2012}" srcOrd="7" destOrd="0" presId="urn:microsoft.com/office/officeart/2016/7/layout/BasicLinearProcessNumbered"/>
    <dgm:cxn modelId="{952E99E9-A156-405A-94FE-DEC2EDE17479}" type="presParOf" srcId="{26E7D94D-5CBD-4781-8237-AE45D0C7A4F9}" destId="{6478DCB6-4C55-4544-8BB5-47FF3413FD07}" srcOrd="8" destOrd="0" presId="urn:microsoft.com/office/officeart/2016/7/layout/BasicLinearProcessNumbered"/>
    <dgm:cxn modelId="{D36C743A-83F9-413F-BCC6-01D4A42FB486}" type="presParOf" srcId="{6478DCB6-4C55-4544-8BB5-47FF3413FD07}" destId="{2681D42D-3853-4345-9348-B02DA83100FF}" srcOrd="0" destOrd="0" presId="urn:microsoft.com/office/officeart/2016/7/layout/BasicLinearProcessNumbered"/>
    <dgm:cxn modelId="{660B0D02-9F79-4DA5-A5BD-72BDC262C40C}" type="presParOf" srcId="{6478DCB6-4C55-4544-8BB5-47FF3413FD07}" destId="{6F070094-59EC-4969-98C7-0FD5B0A1CD74}" srcOrd="1" destOrd="0" presId="urn:microsoft.com/office/officeart/2016/7/layout/BasicLinearProcessNumbered"/>
    <dgm:cxn modelId="{00C98091-E29C-4394-903C-F6687596BC73}" type="presParOf" srcId="{6478DCB6-4C55-4544-8BB5-47FF3413FD07}" destId="{987A6E9D-3737-4ED0-8C44-E82D26B7280E}" srcOrd="2" destOrd="0" presId="urn:microsoft.com/office/officeart/2016/7/layout/BasicLinearProcessNumbered"/>
    <dgm:cxn modelId="{DE5237C6-552A-44FC-B55A-53BE391C1C17}" type="presParOf" srcId="{6478DCB6-4C55-4544-8BB5-47FF3413FD07}" destId="{8D693335-B4AF-445F-9CC0-7C480F86FB2C}" srcOrd="3" destOrd="0" presId="urn:microsoft.com/office/officeart/2016/7/layout/BasicLinearProcessNumbered"/>
    <dgm:cxn modelId="{6C1B59FA-7A2F-4864-9BDC-FF073F82706F}" type="presParOf" srcId="{26E7D94D-5CBD-4781-8237-AE45D0C7A4F9}" destId="{1862EFE5-1222-41AB-BE49-F2715DD7F279}" srcOrd="9" destOrd="0" presId="urn:microsoft.com/office/officeart/2016/7/layout/BasicLinearProcessNumbered"/>
    <dgm:cxn modelId="{8EBC73B3-3176-4E58-BDFF-2787DEE3C928}" type="presParOf" srcId="{26E7D94D-5CBD-4781-8237-AE45D0C7A4F9}" destId="{652453A3-1B26-4EB7-ABE6-9F0CE1645217}" srcOrd="10" destOrd="0" presId="urn:microsoft.com/office/officeart/2016/7/layout/BasicLinearProcessNumbered"/>
    <dgm:cxn modelId="{5E15B097-5D46-4F30-8BEC-8CBF157B962B}" type="presParOf" srcId="{652453A3-1B26-4EB7-ABE6-9F0CE1645217}" destId="{64F6658C-FB81-4703-A738-B2099DA1856D}" srcOrd="0" destOrd="0" presId="urn:microsoft.com/office/officeart/2016/7/layout/BasicLinearProcessNumbered"/>
    <dgm:cxn modelId="{316C58A5-9419-4006-B0E2-2A8BC06EF5CE}" type="presParOf" srcId="{652453A3-1B26-4EB7-ABE6-9F0CE1645217}" destId="{42CB5B0F-66F3-4727-B5F1-D6C8B132BBDC}" srcOrd="1" destOrd="0" presId="urn:microsoft.com/office/officeart/2016/7/layout/BasicLinearProcessNumbered"/>
    <dgm:cxn modelId="{578AC45C-3A37-491E-9BCF-5CED63E1B3E2}" type="presParOf" srcId="{652453A3-1B26-4EB7-ABE6-9F0CE1645217}" destId="{9B33BEA6-5733-42C3-AF22-AF5F26F225CF}" srcOrd="2" destOrd="0" presId="urn:microsoft.com/office/officeart/2016/7/layout/BasicLinearProcessNumbered"/>
    <dgm:cxn modelId="{D833F0B9-D2A8-4A71-B451-7CD5AD2C8532}" type="presParOf" srcId="{652453A3-1B26-4EB7-ABE6-9F0CE1645217}" destId="{DCB93E4A-CF80-4C66-97A0-49F7DE3AFC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8720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Scheduling</a:t>
          </a:r>
          <a:endParaRPr lang="en-US" sz="2800" b="1" kern="1200" dirty="0"/>
        </a:p>
      </dsp:txBody>
      <dsp:txXfrm>
        <a:off x="42571" y="42571"/>
        <a:ext cx="8202895" cy="786929"/>
      </dsp:txXfrm>
    </dsp:sp>
    <dsp:sp modelId="{897CB477-63AF-4C54-A6C6-26EFE54EB411}">
      <dsp:nvSpPr>
        <dsp:cNvPr id="0" name=""/>
        <dsp:cNvSpPr/>
      </dsp:nvSpPr>
      <dsp:spPr>
        <a:xfrm>
          <a:off x="0" y="892019"/>
          <a:ext cx="8288037" cy="5630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altLang="en-US" sz="2400" kern="1200" dirty="0"/>
            <a:t>What is Scheduling?</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200000"/>
            </a:lnSpc>
            <a:spcBef>
              <a:spcPct val="0"/>
            </a:spcBef>
            <a:spcAft>
              <a:spcPct val="20000"/>
            </a:spcAft>
            <a:buChar char="•"/>
          </a:pPr>
          <a:r>
            <a:rPr lang="en-US" altLang="en-US" sz="2400" kern="1200" dirty="0"/>
            <a:t>Planning vs. Scheduling</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200000"/>
            </a:lnSpc>
            <a:spcBef>
              <a:spcPct val="0"/>
            </a:spcBef>
            <a:spcAft>
              <a:spcPct val="20000"/>
            </a:spcAft>
            <a:buChar char="•"/>
          </a:pPr>
          <a:r>
            <a:rPr lang="en-US" altLang="en-US" sz="2400" kern="1200" dirty="0"/>
            <a:t>Project Scheduling Terms</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200000"/>
            </a:lnSpc>
            <a:spcBef>
              <a:spcPct val="0"/>
            </a:spcBef>
            <a:spcAft>
              <a:spcPct val="20000"/>
            </a:spcAft>
            <a:buChar char="•"/>
          </a:pPr>
          <a:r>
            <a:rPr lang="en-US" altLang="en-US" sz="2400" kern="1200" dirty="0"/>
            <a:t>Project Scheduling Process</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Baseline </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Summary </a:t>
          </a:r>
        </a:p>
        <a:p>
          <a:pPr marL="228600" lvl="1" indent="-228600" algn="l" defTabSz="1066800">
            <a:lnSpc>
              <a:spcPct val="200000"/>
            </a:lnSpc>
            <a:spcBef>
              <a:spcPct val="0"/>
            </a:spcBef>
            <a:spcAft>
              <a:spcPct val="20000"/>
            </a:spcAft>
            <a:buChar char="•"/>
          </a:pPr>
          <a:endParaRPr lang="en-US" sz="2400" kern="1200" dirty="0">
            <a:solidFill>
              <a:prstClr val="black">
                <a:hueOff val="0"/>
                <a:satOff val="0"/>
                <a:lumOff val="0"/>
                <a:alphaOff val="0"/>
              </a:prstClr>
            </a:solidFill>
            <a:latin typeface="Calibri" panose="020F0502020204030204"/>
            <a:ea typeface="+mn-ea"/>
            <a:cs typeface="+mn-cs"/>
          </a:endParaRPr>
        </a:p>
      </dsp:txBody>
      <dsp:txXfrm>
        <a:off x="0" y="892019"/>
        <a:ext cx="8288037" cy="5630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9EE96-5108-470C-8214-AE4BBF0C100A}">
      <dsp:nvSpPr>
        <dsp:cNvPr id="0" name=""/>
        <dsp:cNvSpPr/>
      </dsp:nvSpPr>
      <dsp:spPr>
        <a:xfrm>
          <a:off x="26678" y="344989"/>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D27C88-D53A-4D9A-A8B0-9FF2688DC22B}">
      <dsp:nvSpPr>
        <dsp:cNvPr id="0" name=""/>
        <dsp:cNvSpPr/>
      </dsp:nvSpPr>
      <dsp:spPr>
        <a:xfrm>
          <a:off x="244022" y="562333"/>
          <a:ext cx="600283" cy="6002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545FF-F3FA-42A9-B8ED-C45AC0EE7DF0}">
      <dsp:nvSpPr>
        <dsp:cNvPr id="0" name=""/>
        <dsp:cNvSpPr/>
      </dsp:nvSpPr>
      <dsp:spPr>
        <a:xfrm>
          <a:off x="1283430" y="344989"/>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To support good decisions.</a:t>
          </a:r>
        </a:p>
      </dsp:txBody>
      <dsp:txXfrm>
        <a:off x="1283430" y="344989"/>
        <a:ext cx="2439576" cy="1034971"/>
      </dsp:txXfrm>
    </dsp:sp>
    <dsp:sp modelId="{AA06F1C1-8536-464B-A32A-D0D3504AF19D}">
      <dsp:nvSpPr>
        <dsp:cNvPr id="0" name=""/>
        <dsp:cNvSpPr/>
      </dsp:nvSpPr>
      <dsp:spPr>
        <a:xfrm>
          <a:off x="4148083" y="344989"/>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83A1CA-DE78-4B92-875A-0204DB00126D}">
      <dsp:nvSpPr>
        <dsp:cNvPr id="0" name=""/>
        <dsp:cNvSpPr/>
      </dsp:nvSpPr>
      <dsp:spPr>
        <a:xfrm>
          <a:off x="4365427" y="562333"/>
          <a:ext cx="600283" cy="6002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2866A-F16C-46F7-B878-BA9170478EB3}">
      <dsp:nvSpPr>
        <dsp:cNvPr id="0" name=""/>
        <dsp:cNvSpPr/>
      </dsp:nvSpPr>
      <dsp:spPr>
        <a:xfrm>
          <a:off x="5404835" y="344989"/>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To schedule work.</a:t>
          </a:r>
        </a:p>
      </dsp:txBody>
      <dsp:txXfrm>
        <a:off x="5404835" y="344989"/>
        <a:ext cx="2439576" cy="1034971"/>
      </dsp:txXfrm>
    </dsp:sp>
    <dsp:sp modelId="{12606FCA-9AD2-4679-97CE-11E460534AA7}">
      <dsp:nvSpPr>
        <dsp:cNvPr id="0" name=""/>
        <dsp:cNvSpPr/>
      </dsp:nvSpPr>
      <dsp:spPr>
        <a:xfrm>
          <a:off x="8269488" y="344989"/>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5AFB58-CED3-4F4A-89F2-ACFA466E56F7}">
      <dsp:nvSpPr>
        <dsp:cNvPr id="0" name=""/>
        <dsp:cNvSpPr/>
      </dsp:nvSpPr>
      <dsp:spPr>
        <a:xfrm>
          <a:off x="8486832" y="562333"/>
          <a:ext cx="600283" cy="6002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AE4361-B7BC-4ED6-A018-8AC1ADE43D88}">
      <dsp:nvSpPr>
        <dsp:cNvPr id="0" name=""/>
        <dsp:cNvSpPr/>
      </dsp:nvSpPr>
      <dsp:spPr>
        <a:xfrm>
          <a:off x="9526240" y="344989"/>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To determine how long the project should take and its cost.</a:t>
          </a:r>
        </a:p>
      </dsp:txBody>
      <dsp:txXfrm>
        <a:off x="9526240" y="344989"/>
        <a:ext cx="2439576" cy="1034971"/>
      </dsp:txXfrm>
    </dsp:sp>
    <dsp:sp modelId="{D56F122B-1441-4F76-8747-38AB1C465131}">
      <dsp:nvSpPr>
        <dsp:cNvPr id="0" name=""/>
        <dsp:cNvSpPr/>
      </dsp:nvSpPr>
      <dsp:spPr>
        <a:xfrm>
          <a:off x="26678" y="2357433"/>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43CF11-F66E-45DD-94ED-54E166D03F61}">
      <dsp:nvSpPr>
        <dsp:cNvPr id="0" name=""/>
        <dsp:cNvSpPr/>
      </dsp:nvSpPr>
      <dsp:spPr>
        <a:xfrm>
          <a:off x="244022" y="2574777"/>
          <a:ext cx="600283" cy="6002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D03EE7-849D-46E7-9A85-C42C1DE041C8}">
      <dsp:nvSpPr>
        <dsp:cNvPr id="0" name=""/>
        <dsp:cNvSpPr/>
      </dsp:nvSpPr>
      <dsp:spPr>
        <a:xfrm>
          <a:off x="1283430" y="2357433"/>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To determine whether the project is worth doing.</a:t>
          </a:r>
        </a:p>
      </dsp:txBody>
      <dsp:txXfrm>
        <a:off x="1283430" y="2357433"/>
        <a:ext cx="2439576" cy="1034971"/>
      </dsp:txXfrm>
    </dsp:sp>
    <dsp:sp modelId="{254D9E1F-3278-4DBC-BC07-539EDBB5F789}">
      <dsp:nvSpPr>
        <dsp:cNvPr id="0" name=""/>
        <dsp:cNvSpPr/>
      </dsp:nvSpPr>
      <dsp:spPr>
        <a:xfrm>
          <a:off x="4148083" y="2357433"/>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A66534-5E6F-403C-A577-05049D0AC489}">
      <dsp:nvSpPr>
        <dsp:cNvPr id="0" name=""/>
        <dsp:cNvSpPr/>
      </dsp:nvSpPr>
      <dsp:spPr>
        <a:xfrm>
          <a:off x="4365427" y="2574777"/>
          <a:ext cx="600283" cy="6002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DD03A8-0FB1-48F8-BDD5-ABEB982DC033}">
      <dsp:nvSpPr>
        <dsp:cNvPr id="0" name=""/>
        <dsp:cNvSpPr/>
      </dsp:nvSpPr>
      <dsp:spPr>
        <a:xfrm>
          <a:off x="5404835" y="2357433"/>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To develop cash flow needs.</a:t>
          </a:r>
        </a:p>
      </dsp:txBody>
      <dsp:txXfrm>
        <a:off x="5404835" y="2357433"/>
        <a:ext cx="2439576" cy="1034971"/>
      </dsp:txXfrm>
    </dsp:sp>
    <dsp:sp modelId="{8BA0E870-6894-424E-8972-0760F66A66CA}">
      <dsp:nvSpPr>
        <dsp:cNvPr id="0" name=""/>
        <dsp:cNvSpPr/>
      </dsp:nvSpPr>
      <dsp:spPr>
        <a:xfrm>
          <a:off x="8269488" y="2357433"/>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24DB86-3CF0-473F-A114-46BCBD7264E6}">
      <dsp:nvSpPr>
        <dsp:cNvPr id="0" name=""/>
        <dsp:cNvSpPr/>
      </dsp:nvSpPr>
      <dsp:spPr>
        <a:xfrm>
          <a:off x="8486832" y="2574777"/>
          <a:ext cx="600283" cy="6002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4AC87-DC38-4813-B33C-E790D87614A8}">
      <dsp:nvSpPr>
        <dsp:cNvPr id="0" name=""/>
        <dsp:cNvSpPr/>
      </dsp:nvSpPr>
      <dsp:spPr>
        <a:xfrm>
          <a:off x="9526240" y="2357433"/>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To determine how well the project is progressing.</a:t>
          </a:r>
        </a:p>
      </dsp:txBody>
      <dsp:txXfrm>
        <a:off x="9526240" y="2357433"/>
        <a:ext cx="2439576" cy="1034971"/>
      </dsp:txXfrm>
    </dsp:sp>
    <dsp:sp modelId="{3FA3E94E-8779-4C73-8116-50E824A07B7C}">
      <dsp:nvSpPr>
        <dsp:cNvPr id="0" name=""/>
        <dsp:cNvSpPr/>
      </dsp:nvSpPr>
      <dsp:spPr>
        <a:xfrm>
          <a:off x="26678" y="4369877"/>
          <a:ext cx="1034971" cy="103497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36B6ED-8881-4502-ACE6-BCA69297CE7B}">
      <dsp:nvSpPr>
        <dsp:cNvPr id="0" name=""/>
        <dsp:cNvSpPr/>
      </dsp:nvSpPr>
      <dsp:spPr>
        <a:xfrm>
          <a:off x="244022" y="4587222"/>
          <a:ext cx="600283" cy="60028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C8A4D2-25BF-42ED-9219-6D095134574E}">
      <dsp:nvSpPr>
        <dsp:cNvPr id="0" name=""/>
        <dsp:cNvSpPr/>
      </dsp:nvSpPr>
      <dsp:spPr>
        <a:xfrm>
          <a:off x="1283430" y="4369877"/>
          <a:ext cx="2439576" cy="1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To develop time-phased budgets and establish the project baseline.</a:t>
          </a:r>
        </a:p>
      </dsp:txBody>
      <dsp:txXfrm>
        <a:off x="1283430" y="4369877"/>
        <a:ext cx="2439576" cy="10349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6C138-9F64-405E-B993-4EB641F51DB9}">
      <dsp:nvSpPr>
        <dsp:cNvPr id="0" name=""/>
        <dsp:cNvSpPr/>
      </dsp:nvSpPr>
      <dsp:spPr>
        <a:xfrm>
          <a:off x="1424" y="269525"/>
          <a:ext cx="1795213" cy="384562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dirty="0"/>
            <a:t>Develop the list of project activities</a:t>
          </a:r>
        </a:p>
      </dsp:txBody>
      <dsp:txXfrm>
        <a:off x="1424" y="1730862"/>
        <a:ext cx="1795213" cy="2307374"/>
      </dsp:txXfrm>
    </dsp:sp>
    <dsp:sp modelId="{4E8BC8C7-C471-4013-96C5-081F68FA3C42}">
      <dsp:nvSpPr>
        <dsp:cNvPr id="0" name=""/>
        <dsp:cNvSpPr/>
      </dsp:nvSpPr>
      <dsp:spPr>
        <a:xfrm>
          <a:off x="522036" y="386461"/>
          <a:ext cx="753989" cy="753989"/>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1</a:t>
          </a:r>
        </a:p>
      </dsp:txBody>
      <dsp:txXfrm>
        <a:off x="632455" y="496880"/>
        <a:ext cx="533151" cy="533151"/>
      </dsp:txXfrm>
    </dsp:sp>
    <dsp:sp modelId="{6A3590D9-D316-4239-AA1B-3F880A1C39B2}">
      <dsp:nvSpPr>
        <dsp:cNvPr id="0" name=""/>
        <dsp:cNvSpPr/>
      </dsp:nvSpPr>
      <dsp:spPr>
        <a:xfrm>
          <a:off x="1424" y="3874590"/>
          <a:ext cx="1795213"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F10F2C2-F00E-45FE-A5D9-6EF7004A38B4}">
      <dsp:nvSpPr>
        <dsp:cNvPr id="0" name=""/>
        <dsp:cNvSpPr/>
      </dsp:nvSpPr>
      <dsp:spPr>
        <a:xfrm>
          <a:off x="1976159" y="269525"/>
          <a:ext cx="1795213" cy="3845623"/>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dirty="0"/>
            <a:t>Establish the duration for each activities</a:t>
          </a:r>
        </a:p>
      </dsp:txBody>
      <dsp:txXfrm>
        <a:off x="1976159" y="1730862"/>
        <a:ext cx="1795213" cy="2307374"/>
      </dsp:txXfrm>
    </dsp:sp>
    <dsp:sp modelId="{0280EB46-F765-4228-8693-9CEA65E28B2E}">
      <dsp:nvSpPr>
        <dsp:cNvPr id="0" name=""/>
        <dsp:cNvSpPr/>
      </dsp:nvSpPr>
      <dsp:spPr>
        <a:xfrm>
          <a:off x="2496771" y="386461"/>
          <a:ext cx="753989" cy="753989"/>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2</a:t>
          </a:r>
        </a:p>
      </dsp:txBody>
      <dsp:txXfrm>
        <a:off x="2607190" y="496880"/>
        <a:ext cx="533151" cy="533151"/>
      </dsp:txXfrm>
    </dsp:sp>
    <dsp:sp modelId="{72AA9E30-463B-44B2-BFEE-B6FF9E89A455}">
      <dsp:nvSpPr>
        <dsp:cNvPr id="0" name=""/>
        <dsp:cNvSpPr/>
      </dsp:nvSpPr>
      <dsp:spPr>
        <a:xfrm>
          <a:off x="1976159" y="3874590"/>
          <a:ext cx="1795213"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CF86056-0FF4-4E67-826A-8FE5CAAB184F}">
      <dsp:nvSpPr>
        <dsp:cNvPr id="0" name=""/>
        <dsp:cNvSpPr/>
      </dsp:nvSpPr>
      <dsp:spPr>
        <a:xfrm>
          <a:off x="3950894" y="269525"/>
          <a:ext cx="1795213" cy="3845623"/>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dirty="0"/>
            <a:t>Sequence of project activities</a:t>
          </a:r>
        </a:p>
      </dsp:txBody>
      <dsp:txXfrm>
        <a:off x="3950894" y="1730862"/>
        <a:ext cx="1795213" cy="2307374"/>
      </dsp:txXfrm>
    </dsp:sp>
    <dsp:sp modelId="{E7264107-F36C-47D7-9E0D-CB1D03291D98}">
      <dsp:nvSpPr>
        <dsp:cNvPr id="0" name=""/>
        <dsp:cNvSpPr/>
      </dsp:nvSpPr>
      <dsp:spPr>
        <a:xfrm>
          <a:off x="4471506" y="386461"/>
          <a:ext cx="753989" cy="753989"/>
        </a:xfrm>
        <a:prstGeom prst="ellips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3</a:t>
          </a:r>
        </a:p>
      </dsp:txBody>
      <dsp:txXfrm>
        <a:off x="4581925" y="496880"/>
        <a:ext cx="533151" cy="533151"/>
      </dsp:txXfrm>
    </dsp:sp>
    <dsp:sp modelId="{8C9854F9-F637-4456-93FD-43694EA3275B}">
      <dsp:nvSpPr>
        <dsp:cNvPr id="0" name=""/>
        <dsp:cNvSpPr/>
      </dsp:nvSpPr>
      <dsp:spPr>
        <a:xfrm>
          <a:off x="3950894" y="3874590"/>
          <a:ext cx="1795213"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136983B-D781-44B2-B5AC-05D2F79065E2}">
      <dsp:nvSpPr>
        <dsp:cNvPr id="0" name=""/>
        <dsp:cNvSpPr/>
      </dsp:nvSpPr>
      <dsp:spPr>
        <a:xfrm>
          <a:off x="5925629" y="269525"/>
          <a:ext cx="1795213" cy="3845623"/>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a:t>Determine the relationships between activities</a:t>
          </a:r>
        </a:p>
      </dsp:txBody>
      <dsp:txXfrm>
        <a:off x="5925629" y="1730862"/>
        <a:ext cx="1795213" cy="2307374"/>
      </dsp:txXfrm>
    </dsp:sp>
    <dsp:sp modelId="{70E1C108-B0D7-4ABB-B6DC-2097ECBE1667}">
      <dsp:nvSpPr>
        <dsp:cNvPr id="0" name=""/>
        <dsp:cNvSpPr/>
      </dsp:nvSpPr>
      <dsp:spPr>
        <a:xfrm>
          <a:off x="6446241" y="386461"/>
          <a:ext cx="753989" cy="753989"/>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4</a:t>
          </a:r>
        </a:p>
      </dsp:txBody>
      <dsp:txXfrm>
        <a:off x="6556660" y="496880"/>
        <a:ext cx="533151" cy="533151"/>
      </dsp:txXfrm>
    </dsp:sp>
    <dsp:sp modelId="{E0EF4CF4-D0B2-4D1A-966D-508EA4C1B3D0}">
      <dsp:nvSpPr>
        <dsp:cNvPr id="0" name=""/>
        <dsp:cNvSpPr/>
      </dsp:nvSpPr>
      <dsp:spPr>
        <a:xfrm>
          <a:off x="5925629" y="3874590"/>
          <a:ext cx="1795213"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681D42D-3853-4345-9348-B02DA83100FF}">
      <dsp:nvSpPr>
        <dsp:cNvPr id="0" name=""/>
        <dsp:cNvSpPr/>
      </dsp:nvSpPr>
      <dsp:spPr>
        <a:xfrm>
          <a:off x="7900363" y="269525"/>
          <a:ext cx="1795213" cy="3845623"/>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dirty="0"/>
            <a:t>Develop graphic representation of the logical relationships of project activities</a:t>
          </a:r>
        </a:p>
      </dsp:txBody>
      <dsp:txXfrm>
        <a:off x="7900363" y="1730862"/>
        <a:ext cx="1795213" cy="2307374"/>
      </dsp:txXfrm>
    </dsp:sp>
    <dsp:sp modelId="{6F070094-59EC-4969-98C7-0FD5B0A1CD74}">
      <dsp:nvSpPr>
        <dsp:cNvPr id="0" name=""/>
        <dsp:cNvSpPr/>
      </dsp:nvSpPr>
      <dsp:spPr>
        <a:xfrm>
          <a:off x="8420975" y="386461"/>
          <a:ext cx="753989" cy="753989"/>
        </a:xfrm>
        <a:prstGeom prst="ellips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5</a:t>
          </a:r>
        </a:p>
      </dsp:txBody>
      <dsp:txXfrm>
        <a:off x="8531394" y="496880"/>
        <a:ext cx="533151" cy="533151"/>
      </dsp:txXfrm>
    </dsp:sp>
    <dsp:sp modelId="{987A6E9D-3737-4ED0-8C44-E82D26B7280E}">
      <dsp:nvSpPr>
        <dsp:cNvPr id="0" name=""/>
        <dsp:cNvSpPr/>
      </dsp:nvSpPr>
      <dsp:spPr>
        <a:xfrm>
          <a:off x="7900363" y="3874590"/>
          <a:ext cx="1795213" cy="72"/>
        </a:xfrm>
        <a:prstGeom prst="rect">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4F6658C-FB81-4703-A738-B2099DA1856D}">
      <dsp:nvSpPr>
        <dsp:cNvPr id="0" name=""/>
        <dsp:cNvSpPr/>
      </dsp:nvSpPr>
      <dsp:spPr>
        <a:xfrm>
          <a:off x="9875098" y="269525"/>
          <a:ext cx="1795213" cy="384562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962" tIns="9144" rIns="139962" bIns="330200" numCol="1" spcCol="1270" anchor="t" anchorCtr="0">
          <a:noAutofit/>
        </a:bodyPr>
        <a:lstStyle/>
        <a:p>
          <a:pPr marL="0" lvl="0" indent="0" algn="l" defTabSz="800100">
            <a:lnSpc>
              <a:spcPct val="90000"/>
            </a:lnSpc>
            <a:spcBef>
              <a:spcPct val="0"/>
            </a:spcBef>
            <a:spcAft>
              <a:spcPct val="35000"/>
            </a:spcAft>
            <a:buNone/>
          </a:pPr>
          <a:r>
            <a:rPr lang="en-US" sz="1800" kern="1200" dirty="0"/>
            <a:t>Determine the project duration (start and completion dates)</a:t>
          </a:r>
        </a:p>
      </dsp:txBody>
      <dsp:txXfrm>
        <a:off x="9875098" y="1730862"/>
        <a:ext cx="1795213" cy="2307374"/>
      </dsp:txXfrm>
    </dsp:sp>
    <dsp:sp modelId="{42CB5B0F-66F3-4727-B5F1-D6C8B132BBDC}">
      <dsp:nvSpPr>
        <dsp:cNvPr id="0" name=""/>
        <dsp:cNvSpPr/>
      </dsp:nvSpPr>
      <dsp:spPr>
        <a:xfrm>
          <a:off x="10395710" y="386461"/>
          <a:ext cx="753989" cy="753989"/>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8784" tIns="12700" rIns="58784" bIns="12700" numCol="1" spcCol="1270" anchor="ctr" anchorCtr="0">
          <a:noAutofit/>
        </a:bodyPr>
        <a:lstStyle/>
        <a:p>
          <a:pPr marL="0" lvl="0" indent="0" algn="ctr" defTabSz="1955800">
            <a:lnSpc>
              <a:spcPct val="90000"/>
            </a:lnSpc>
            <a:spcBef>
              <a:spcPct val="0"/>
            </a:spcBef>
            <a:spcAft>
              <a:spcPct val="35000"/>
            </a:spcAft>
            <a:buNone/>
          </a:pPr>
          <a:r>
            <a:rPr lang="en-US" sz="4400" kern="1200"/>
            <a:t>6</a:t>
          </a:r>
        </a:p>
      </dsp:txBody>
      <dsp:txXfrm>
        <a:off x="10506129" y="496880"/>
        <a:ext cx="533151" cy="533151"/>
      </dsp:txXfrm>
    </dsp:sp>
    <dsp:sp modelId="{9B33BEA6-5733-42C3-AF22-AF5F26F225CF}">
      <dsp:nvSpPr>
        <dsp:cNvPr id="0" name=""/>
        <dsp:cNvSpPr/>
      </dsp:nvSpPr>
      <dsp:spPr>
        <a:xfrm>
          <a:off x="9875098" y="3874590"/>
          <a:ext cx="1795213"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6/10/2021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F58AF123-CF14-8D4C-B258-083452227D3C}"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457200" rtl="0" eaLnBrk="1" fontAlgn="base" latinLnBrk="0" hangingPunct="1">
                <a:lnSpc>
                  <a:spcPct val="100000"/>
                </a:lnSpc>
                <a:spcBef>
                  <a:spcPct val="0"/>
                </a:spcBef>
                <a:spcAft>
                  <a:spcPct val="0"/>
                </a:spcAft>
                <a:buClrTx/>
                <a:buSzTx/>
                <a:buFontTx/>
                <a:buNone/>
                <a:tabLst/>
                <a:defRPr/>
              </a:pPr>
              <a:t>3</a:t>
            </a:fld>
            <a:endPar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endParaRPr>
          </a:p>
        </p:txBody>
      </p:sp>
      <p:sp>
        <p:nvSpPr>
          <p:cNvPr id="409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a typeface="MS PGothic" charset="0"/>
              <a:cs typeface="MS PGothic" charset="0"/>
            </a:endParaRPr>
          </a:p>
        </p:txBody>
      </p:sp>
    </p:spTree>
    <p:extLst>
      <p:ext uri="{BB962C8B-B14F-4D97-AF65-F5344CB8AC3E}">
        <p14:creationId xmlns:p14="http://schemas.microsoft.com/office/powerpoint/2010/main" val="854706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DC6F518D-6B6A-6246-BD6A-57272A58C622}"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457200" rtl="0" eaLnBrk="1" fontAlgn="base" latinLnBrk="0" hangingPunct="1">
                <a:lnSpc>
                  <a:spcPct val="100000"/>
                </a:lnSpc>
                <a:spcBef>
                  <a:spcPct val="0"/>
                </a:spcBef>
                <a:spcAft>
                  <a:spcPct val="0"/>
                </a:spcAft>
                <a:buClrTx/>
                <a:buSzTx/>
                <a:buFontTx/>
                <a:buNone/>
                <a:tabLst/>
                <a:defRPr/>
              </a:pPr>
              <a:t>4</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5120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120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247245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C9DADA47-4A9D-477E-8437-4E20FFA837E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DA913538-BE27-4F39-B37E-6C89714DB3D8}" type="slidenum">
              <a:rPr lang="en-US" altLang="en-US" sz="1200">
                <a:solidFill>
                  <a:schemeClr val="tx1"/>
                </a:solidFill>
                <a:latin typeface="Times New Roman" panose="02020603050405020304" pitchFamily="18" charset="0"/>
              </a:rPr>
              <a:pPr algn="r">
                <a:spcBef>
                  <a:spcPct val="0"/>
                </a:spcBef>
              </a:pPr>
              <a:t>8</a:t>
            </a:fld>
            <a:endParaRPr lang="en-US" altLang="en-US" sz="1200">
              <a:solidFill>
                <a:schemeClr val="tx1"/>
              </a:solidFill>
              <a:latin typeface="Times New Roman" panose="02020603050405020304" pitchFamily="18" charset="0"/>
            </a:endParaRPr>
          </a:p>
        </p:txBody>
      </p:sp>
      <p:sp>
        <p:nvSpPr>
          <p:cNvPr id="9219" name="Rectangle 2">
            <a:extLst>
              <a:ext uri="{FF2B5EF4-FFF2-40B4-BE49-F238E27FC236}">
                <a16:creationId xmlns:a16="http://schemas.microsoft.com/office/drawing/2014/main" id="{36287E07-8513-4D3B-8805-37D23AA180C6}"/>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7438FA49-ADDE-440F-A3AF-3404B2D8387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B8665C52-945C-40EA-AF9E-09503AAA0D0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28D0FED2-0A62-4031-85F4-DA77D2BE36E2}" type="slidenum">
              <a:rPr lang="en-US" altLang="en-US" sz="1200">
                <a:solidFill>
                  <a:schemeClr val="tx1"/>
                </a:solidFill>
                <a:latin typeface="Times New Roman" panose="02020603050405020304" pitchFamily="18" charset="0"/>
              </a:rPr>
              <a:pPr algn="r">
                <a:spcBef>
                  <a:spcPct val="0"/>
                </a:spcBef>
              </a:pPr>
              <a:t>11</a:t>
            </a:fld>
            <a:endParaRPr lang="en-US" altLang="en-US" sz="1200">
              <a:solidFill>
                <a:schemeClr val="tx1"/>
              </a:solidFill>
              <a:latin typeface="Times New Roman" panose="02020603050405020304" pitchFamily="18" charset="0"/>
            </a:endParaRPr>
          </a:p>
        </p:txBody>
      </p:sp>
      <p:sp>
        <p:nvSpPr>
          <p:cNvPr id="11267" name="Rectangle 2">
            <a:extLst>
              <a:ext uri="{FF2B5EF4-FFF2-40B4-BE49-F238E27FC236}">
                <a16:creationId xmlns:a16="http://schemas.microsoft.com/office/drawing/2014/main" id="{6520F449-7DE5-486C-8CE0-59C2D1A2C9B6}"/>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81AAF948-7219-4DE7-8532-AFBC336FAD5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F0435492-6EBF-445D-A5BE-75D5883A89C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4EDE7890-8A66-4496-91FB-04035F01A5A2}" type="slidenum">
              <a:rPr lang="en-US" altLang="en-US" sz="1200">
                <a:solidFill>
                  <a:schemeClr val="tx1"/>
                </a:solidFill>
                <a:latin typeface="Times New Roman" panose="02020603050405020304" pitchFamily="18" charset="0"/>
              </a:rPr>
              <a:pPr algn="r">
                <a:spcBef>
                  <a:spcPct val="0"/>
                </a:spcBef>
              </a:pPr>
              <a:t>12</a:t>
            </a:fld>
            <a:endParaRPr lang="en-US" altLang="en-US" sz="1200">
              <a:solidFill>
                <a:schemeClr val="tx1"/>
              </a:solidFill>
              <a:latin typeface="Times New Roman" panose="02020603050405020304" pitchFamily="18" charset="0"/>
            </a:endParaRPr>
          </a:p>
        </p:txBody>
      </p:sp>
      <p:sp>
        <p:nvSpPr>
          <p:cNvPr id="13315" name="Rectangle 2">
            <a:extLst>
              <a:ext uri="{FF2B5EF4-FFF2-40B4-BE49-F238E27FC236}">
                <a16:creationId xmlns:a16="http://schemas.microsoft.com/office/drawing/2014/main" id="{AE307096-3F0E-4085-B772-E049AA551C3E}"/>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D5B73E35-2E16-498D-B0B3-E42D3F36AD1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CBDC3B48-EDBF-4DBE-A4B2-F735386DE78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6B66E51A-DDDE-4EAE-9701-99449895DE00}" type="slidenum">
              <a:rPr lang="en-US" altLang="en-US" sz="1200">
                <a:solidFill>
                  <a:schemeClr val="tx1"/>
                </a:solidFill>
                <a:latin typeface="Times New Roman" panose="02020603050405020304" pitchFamily="18" charset="0"/>
              </a:rPr>
              <a:pPr algn="r">
                <a:spcBef>
                  <a:spcPct val="0"/>
                </a:spcBef>
              </a:pPr>
              <a:t>13</a:t>
            </a:fld>
            <a:endParaRPr lang="en-US" altLang="en-US" sz="1200">
              <a:solidFill>
                <a:schemeClr val="tx1"/>
              </a:solidFill>
              <a:latin typeface="Times New Roman" panose="02020603050405020304" pitchFamily="18" charset="0"/>
            </a:endParaRPr>
          </a:p>
        </p:txBody>
      </p:sp>
      <p:sp>
        <p:nvSpPr>
          <p:cNvPr id="15363" name="Rectangle 2">
            <a:extLst>
              <a:ext uri="{FF2B5EF4-FFF2-40B4-BE49-F238E27FC236}">
                <a16:creationId xmlns:a16="http://schemas.microsoft.com/office/drawing/2014/main" id="{24BE0257-A7D2-4C7F-8B4E-362E557FC03D}"/>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8A6C560F-3069-495B-AEE0-A81B0F7250A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FBBC03E7-6D2B-459F-B531-6817EE495B1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BFA17FC4-3BA3-4D52-AF1D-93141A9AE37E}" type="slidenum">
              <a:rPr lang="en-US" altLang="en-US" sz="1200">
                <a:solidFill>
                  <a:schemeClr val="tx1"/>
                </a:solidFill>
                <a:latin typeface="Times New Roman" panose="02020603050405020304" pitchFamily="18" charset="0"/>
              </a:rPr>
              <a:pPr algn="r">
                <a:spcBef>
                  <a:spcPct val="0"/>
                </a:spcBef>
              </a:pPr>
              <a:t>14</a:t>
            </a:fld>
            <a:endParaRPr lang="en-US" altLang="en-US" sz="1200">
              <a:solidFill>
                <a:schemeClr val="tx1"/>
              </a:solidFill>
              <a:latin typeface="Times New Roman" panose="02020603050405020304" pitchFamily="18" charset="0"/>
            </a:endParaRPr>
          </a:p>
        </p:txBody>
      </p:sp>
      <p:sp>
        <p:nvSpPr>
          <p:cNvPr id="17411" name="Rectangle 2">
            <a:extLst>
              <a:ext uri="{FF2B5EF4-FFF2-40B4-BE49-F238E27FC236}">
                <a16:creationId xmlns:a16="http://schemas.microsoft.com/office/drawing/2014/main" id="{C5266D30-FB1C-43BE-B2BF-8FBBD32D32D3}"/>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6B245FD6-6217-4DFA-8DE7-1EEB5A8EDF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18</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1067168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19</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1440206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811627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21</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84037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22</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0511317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2199463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24</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1107945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28033271-C92C-46A9-8276-085FB46D750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9EB881A4-D4DB-4083-8FFD-2AE254633A39}" type="slidenum">
              <a:rPr lang="en-US" altLang="en-US" sz="1200">
                <a:solidFill>
                  <a:schemeClr val="tx1"/>
                </a:solidFill>
                <a:latin typeface="Times New Roman" panose="02020603050405020304" pitchFamily="18" charset="0"/>
              </a:rPr>
              <a:pPr algn="r">
                <a:spcBef>
                  <a:spcPct val="0"/>
                </a:spcBef>
              </a:pPr>
              <a:t>26</a:t>
            </a:fld>
            <a:endParaRPr lang="en-US" altLang="en-US" sz="1200">
              <a:solidFill>
                <a:schemeClr val="tx1"/>
              </a:solidFill>
              <a:latin typeface="Times New Roman" panose="02020603050405020304" pitchFamily="18" charset="0"/>
            </a:endParaRPr>
          </a:p>
        </p:txBody>
      </p:sp>
      <p:sp>
        <p:nvSpPr>
          <p:cNvPr id="19459" name="Rectangle 2">
            <a:extLst>
              <a:ext uri="{FF2B5EF4-FFF2-40B4-BE49-F238E27FC236}">
                <a16:creationId xmlns:a16="http://schemas.microsoft.com/office/drawing/2014/main" id="{DFD563F9-D143-4C71-98D8-2FB661B84186}"/>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7CDE4B7D-1FC0-4C70-8E50-160E253A645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3EAB9A34-5B85-425E-A3ED-ED8D7662338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93B69DBB-4DB1-49FD-818D-CE62C7584889}" type="slidenum">
              <a:rPr lang="en-US" altLang="en-US" sz="1200">
                <a:solidFill>
                  <a:schemeClr val="tx1"/>
                </a:solidFill>
                <a:latin typeface="Times New Roman" panose="02020603050405020304" pitchFamily="18" charset="0"/>
              </a:rPr>
              <a:pPr algn="r">
                <a:spcBef>
                  <a:spcPct val="0"/>
                </a:spcBef>
              </a:pPr>
              <a:t>27</a:t>
            </a:fld>
            <a:endParaRPr lang="en-US" altLang="en-US" sz="1200">
              <a:solidFill>
                <a:schemeClr val="tx1"/>
              </a:solidFill>
              <a:latin typeface="Times New Roman" panose="02020603050405020304" pitchFamily="18" charset="0"/>
            </a:endParaRPr>
          </a:p>
        </p:txBody>
      </p:sp>
      <p:sp>
        <p:nvSpPr>
          <p:cNvPr id="23555" name="Rectangle 2">
            <a:extLst>
              <a:ext uri="{FF2B5EF4-FFF2-40B4-BE49-F238E27FC236}">
                <a16:creationId xmlns:a16="http://schemas.microsoft.com/office/drawing/2014/main" id="{E31DA708-F145-4468-B406-C0A6E5810C5D}"/>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D9242609-1406-4D04-B44F-79C2B680A82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A chart with two columns, WBS and Activity List.  The Activity List column are those activities needed to complete the project.  The WBS column is the WBS element for each activity.</a:t>
            </a: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algn="r">
              <a:spcBef>
                <a:spcPct val="0"/>
              </a:spcBef>
            </a:pPr>
            <a:fld id="{F600F867-21F0-4FE5-B0FE-2161047CAAE4}" type="slidenum">
              <a:rPr lang="en-US" altLang="en-US" sz="1200">
                <a:solidFill>
                  <a:schemeClr val="tx1"/>
                </a:solidFill>
                <a:latin typeface="Times New Roman" panose="02020603050405020304" pitchFamily="18" charset="0"/>
              </a:rPr>
              <a:pPr algn="r">
                <a:spcBef>
                  <a:spcPct val="0"/>
                </a:spcBef>
              </a:pPr>
              <a:t>29</a:t>
            </a:fld>
            <a:endParaRPr lang="en-US" altLang="en-US" sz="1200">
              <a:solidFill>
                <a:schemeClr val="tx1"/>
              </a:solidFill>
              <a:latin typeface="Times New Roman" panose="02020603050405020304" pitchFamily="18" charset="0"/>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39927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4188248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32</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23216810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33</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20332134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34</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2674144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37</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775438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47</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650933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48</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672472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6/10/2021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6/10/2021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6/10/2021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6/10/2021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6/10/2021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6/10/2021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6/10/2021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6/10/2021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6/10/2021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6/10/2021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6/10/2021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6/10/2021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6/10/2021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6/10/2021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6/10/2021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6/10/2021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6/10/2021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6/10/2021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6/10/2021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6/10/2021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6/10/2021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6/10/2021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6/10/2021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6/10/2021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4.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a:bodyPr>
          <a:lstStyle/>
          <a:p>
            <a:r>
              <a:rPr lang="en-US" sz="4400" b="1" dirty="0">
                <a:solidFill>
                  <a:schemeClr val="bg1"/>
                </a:solidFill>
                <a:latin typeface="+mn-lt"/>
              </a:rPr>
              <a:t>Lecture 3:</a:t>
            </a:r>
            <a:br>
              <a:rPr lang="en-US" sz="4400" b="1" dirty="0">
                <a:solidFill>
                  <a:schemeClr val="bg1"/>
                </a:solidFill>
                <a:latin typeface="+mn-lt"/>
              </a:rPr>
            </a:br>
            <a:br>
              <a:rPr lang="en-US" sz="4400" dirty="0">
                <a:solidFill>
                  <a:schemeClr val="bg1"/>
                </a:solidFill>
                <a:latin typeface="+mn-lt"/>
              </a:rPr>
            </a:br>
            <a:r>
              <a:rPr lang="en-US" sz="4400" dirty="0">
                <a:solidFill>
                  <a:schemeClr val="bg1"/>
                </a:solidFill>
                <a:latin typeface="+mn-lt"/>
              </a:rPr>
              <a:t>Scheduling</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053657163"/>
              </p:ext>
            </p:extLst>
          </p:nvPr>
        </p:nvGraphicFramePr>
        <p:xfrm>
          <a:off x="3554713" y="283517"/>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a:t>
            </a:fld>
            <a:endParaRPr lang="en-US" sz="1600" dirty="0">
              <a:solidFill>
                <a:srgbClr val="44546A"/>
              </a:solidFill>
            </a:endParaRPr>
          </a:p>
        </p:txBody>
      </p:sp>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reeform 2"/>
          <p:cNvSpPr>
            <a:spLocks/>
          </p:cNvSpPr>
          <p:nvPr/>
        </p:nvSpPr>
        <p:spPr bwMode="auto">
          <a:xfrm>
            <a:off x="4419600" y="3700464"/>
            <a:ext cx="3333750" cy="1697037"/>
          </a:xfrm>
          <a:custGeom>
            <a:avLst/>
            <a:gdLst>
              <a:gd name="T0" fmla="*/ 2147483647 w 1527"/>
              <a:gd name="T1" fmla="*/ 2147483647 h 777"/>
              <a:gd name="T2" fmla="*/ 2147483647 w 1527"/>
              <a:gd name="T3" fmla="*/ 2147483647 h 777"/>
              <a:gd name="T4" fmla="*/ 2147483647 w 1527"/>
              <a:gd name="T5" fmla="*/ 2147483647 h 777"/>
              <a:gd name="T6" fmla="*/ 2147483647 w 1527"/>
              <a:gd name="T7" fmla="*/ 2147483647 h 777"/>
              <a:gd name="T8" fmla="*/ 2147483647 w 1527"/>
              <a:gd name="T9" fmla="*/ 2147483647 h 777"/>
              <a:gd name="T10" fmla="*/ 2147483647 w 1527"/>
              <a:gd name="T11" fmla="*/ 2147483647 h 777"/>
              <a:gd name="T12" fmla="*/ 2147483647 w 1527"/>
              <a:gd name="T13" fmla="*/ 2147483647 h 777"/>
              <a:gd name="T14" fmla="*/ 2147483647 w 1527"/>
              <a:gd name="T15" fmla="*/ 2147483647 h 777"/>
              <a:gd name="T16" fmla="*/ 2147483647 w 1527"/>
              <a:gd name="T17" fmla="*/ 2147483647 h 777"/>
              <a:gd name="T18" fmla="*/ 2020942292 w 1527"/>
              <a:gd name="T19" fmla="*/ 2147483647 h 777"/>
              <a:gd name="T20" fmla="*/ 1854119486 w 1527"/>
              <a:gd name="T21" fmla="*/ 2147483647 h 777"/>
              <a:gd name="T22" fmla="*/ 1715894440 w 1527"/>
              <a:gd name="T23" fmla="*/ 2147483647 h 777"/>
              <a:gd name="T24" fmla="*/ 1491873934 w 1527"/>
              <a:gd name="T25" fmla="*/ 2147483647 h 777"/>
              <a:gd name="T26" fmla="*/ 1282153400 w 1527"/>
              <a:gd name="T27" fmla="*/ 2147483647 h 777"/>
              <a:gd name="T28" fmla="*/ 1120098434 w 1527"/>
              <a:gd name="T29" fmla="*/ 2147483647 h 777"/>
              <a:gd name="T30" fmla="*/ 953273445 w 1527"/>
              <a:gd name="T31" fmla="*/ 2051204374 h 777"/>
              <a:gd name="T32" fmla="*/ 786450640 w 1527"/>
              <a:gd name="T33" fmla="*/ 1812693215 h 777"/>
              <a:gd name="T34" fmla="*/ 767386923 w 1527"/>
              <a:gd name="T35" fmla="*/ 0 h 777"/>
              <a:gd name="T36" fmla="*/ 2147483647 w 1527"/>
              <a:gd name="T37" fmla="*/ 887266414 h 777"/>
              <a:gd name="T38" fmla="*/ 2147483647 w 1527"/>
              <a:gd name="T39" fmla="*/ 1068534807 h 777"/>
              <a:gd name="T40" fmla="*/ 2147483647 w 1527"/>
              <a:gd name="T41" fmla="*/ 1235493328 h 777"/>
              <a:gd name="T42" fmla="*/ 2147483647 w 1527"/>
              <a:gd name="T43" fmla="*/ 1364289004 h 777"/>
              <a:gd name="T44" fmla="*/ 2147483647 w 1527"/>
              <a:gd name="T45" fmla="*/ 1478776719 h 777"/>
              <a:gd name="T46" fmla="*/ 2147483647 w 1527"/>
              <a:gd name="T47" fmla="*/ 1598032298 h 777"/>
              <a:gd name="T48" fmla="*/ 2147483647 w 1527"/>
              <a:gd name="T49" fmla="*/ 1693437636 h 777"/>
              <a:gd name="T50" fmla="*/ 2147483647 w 1527"/>
              <a:gd name="T51" fmla="*/ 1755450449 h 777"/>
              <a:gd name="T52" fmla="*/ 2147483647 w 1527"/>
              <a:gd name="T53" fmla="*/ 1812693215 h 777"/>
              <a:gd name="T54" fmla="*/ 2147483647 w 1527"/>
              <a:gd name="T55" fmla="*/ 1841313506 h 777"/>
              <a:gd name="T56" fmla="*/ 2147483647 w 1527"/>
              <a:gd name="T57" fmla="*/ 1855625835 h 777"/>
              <a:gd name="T58" fmla="*/ 2147483647 w 1527"/>
              <a:gd name="T59" fmla="*/ 1793610837 h 777"/>
              <a:gd name="T60" fmla="*/ 2147483647 w 1527"/>
              <a:gd name="T61" fmla="*/ 1674355258 h 777"/>
              <a:gd name="T62" fmla="*/ 2147483647 w 1527"/>
              <a:gd name="T63" fmla="*/ 1497856913 h 777"/>
              <a:gd name="T64" fmla="*/ 2147483647 w 1527"/>
              <a:gd name="T65" fmla="*/ 2147483647 h 777"/>
              <a:gd name="T66" fmla="*/ 2147483647 w 1527"/>
              <a:gd name="T67" fmla="*/ 2147483647 h 777"/>
              <a:gd name="T68" fmla="*/ 2147483647 w 1527"/>
              <a:gd name="T69" fmla="*/ 2147483647 h 777"/>
              <a:gd name="T70" fmla="*/ 2147483647 w 1527"/>
              <a:gd name="T71" fmla="*/ 2147483647 h 777"/>
              <a:gd name="T72" fmla="*/ 2147483647 w 1527"/>
              <a:gd name="T73" fmla="*/ 2147483647 h 777"/>
              <a:gd name="T74" fmla="*/ 2147483647 w 1527"/>
              <a:gd name="T75" fmla="*/ 2147483647 h 777"/>
              <a:gd name="T76" fmla="*/ 2147483647 w 1527"/>
              <a:gd name="T77" fmla="*/ 2147483647 h 777"/>
              <a:gd name="T78" fmla="*/ 2147483647 w 1527"/>
              <a:gd name="T79" fmla="*/ 2147483647 h 777"/>
              <a:gd name="T80" fmla="*/ 2147483647 w 1527"/>
              <a:gd name="T81" fmla="*/ 2147483647 h 777"/>
              <a:gd name="T82" fmla="*/ 2147483647 w 1527"/>
              <a:gd name="T83" fmla="*/ 2147483647 h 777"/>
              <a:gd name="T84" fmla="*/ 2147483647 w 1527"/>
              <a:gd name="T85" fmla="*/ 2147483647 h 777"/>
              <a:gd name="T86" fmla="*/ 2147483647 w 1527"/>
              <a:gd name="T87" fmla="*/ 2147483647 h 777"/>
              <a:gd name="T88" fmla="*/ 2147483647 w 1527"/>
              <a:gd name="T89" fmla="*/ 2147483647 h 777"/>
              <a:gd name="T90" fmla="*/ 2147483647 w 1527"/>
              <a:gd name="T91" fmla="*/ 2147483647 h 777"/>
              <a:gd name="T92" fmla="*/ 2147483647 w 1527"/>
              <a:gd name="T93" fmla="*/ 2147483647 h 777"/>
              <a:gd name="T94" fmla="*/ 2147483647 w 1527"/>
              <a:gd name="T95" fmla="*/ 2147483647 h 777"/>
              <a:gd name="T96" fmla="*/ 2147483647 w 1527"/>
              <a:gd name="T97" fmla="*/ 2147483647 h 777"/>
              <a:gd name="T98" fmla="*/ 2147483647 w 1527"/>
              <a:gd name="T99" fmla="*/ 2147483647 h 77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27"/>
              <a:gd name="T151" fmla="*/ 0 h 777"/>
              <a:gd name="T152" fmla="*/ 1527 w 1527"/>
              <a:gd name="T153" fmla="*/ 777 h 77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27" h="777">
                <a:moveTo>
                  <a:pt x="760" y="767"/>
                </a:moveTo>
                <a:lnTo>
                  <a:pt x="744" y="764"/>
                </a:lnTo>
                <a:lnTo>
                  <a:pt x="723" y="761"/>
                </a:lnTo>
                <a:lnTo>
                  <a:pt x="702" y="757"/>
                </a:lnTo>
                <a:lnTo>
                  <a:pt x="687" y="753"/>
                </a:lnTo>
                <a:lnTo>
                  <a:pt x="669" y="749"/>
                </a:lnTo>
                <a:lnTo>
                  <a:pt x="652" y="744"/>
                </a:lnTo>
                <a:lnTo>
                  <a:pt x="634" y="740"/>
                </a:lnTo>
                <a:lnTo>
                  <a:pt x="619" y="735"/>
                </a:lnTo>
                <a:lnTo>
                  <a:pt x="601" y="728"/>
                </a:lnTo>
                <a:lnTo>
                  <a:pt x="579" y="720"/>
                </a:lnTo>
                <a:lnTo>
                  <a:pt x="561" y="713"/>
                </a:lnTo>
                <a:lnTo>
                  <a:pt x="543" y="705"/>
                </a:lnTo>
                <a:lnTo>
                  <a:pt x="523" y="697"/>
                </a:lnTo>
                <a:lnTo>
                  <a:pt x="504" y="687"/>
                </a:lnTo>
                <a:lnTo>
                  <a:pt x="487" y="679"/>
                </a:lnTo>
                <a:lnTo>
                  <a:pt x="471" y="669"/>
                </a:lnTo>
                <a:lnTo>
                  <a:pt x="456" y="660"/>
                </a:lnTo>
                <a:lnTo>
                  <a:pt x="441" y="650"/>
                </a:lnTo>
                <a:lnTo>
                  <a:pt x="424" y="641"/>
                </a:lnTo>
                <a:lnTo>
                  <a:pt x="406" y="629"/>
                </a:lnTo>
                <a:lnTo>
                  <a:pt x="389" y="617"/>
                </a:lnTo>
                <a:lnTo>
                  <a:pt x="374" y="605"/>
                </a:lnTo>
                <a:lnTo>
                  <a:pt x="360" y="595"/>
                </a:lnTo>
                <a:lnTo>
                  <a:pt x="335" y="577"/>
                </a:lnTo>
                <a:lnTo>
                  <a:pt x="313" y="558"/>
                </a:lnTo>
                <a:lnTo>
                  <a:pt x="291" y="537"/>
                </a:lnTo>
                <a:lnTo>
                  <a:pt x="269" y="512"/>
                </a:lnTo>
                <a:lnTo>
                  <a:pt x="253" y="495"/>
                </a:lnTo>
                <a:lnTo>
                  <a:pt x="235" y="474"/>
                </a:lnTo>
                <a:lnTo>
                  <a:pt x="216" y="452"/>
                </a:lnTo>
                <a:lnTo>
                  <a:pt x="200" y="430"/>
                </a:lnTo>
                <a:lnTo>
                  <a:pt x="184" y="407"/>
                </a:lnTo>
                <a:lnTo>
                  <a:pt x="165" y="380"/>
                </a:lnTo>
                <a:lnTo>
                  <a:pt x="0" y="473"/>
                </a:lnTo>
                <a:lnTo>
                  <a:pt x="161" y="0"/>
                </a:lnTo>
                <a:lnTo>
                  <a:pt x="683" y="90"/>
                </a:lnTo>
                <a:lnTo>
                  <a:pt x="508" y="186"/>
                </a:lnTo>
                <a:lnTo>
                  <a:pt x="522" y="206"/>
                </a:lnTo>
                <a:lnTo>
                  <a:pt x="538" y="224"/>
                </a:lnTo>
                <a:lnTo>
                  <a:pt x="554" y="242"/>
                </a:lnTo>
                <a:lnTo>
                  <a:pt x="570" y="259"/>
                </a:lnTo>
                <a:lnTo>
                  <a:pt x="583" y="271"/>
                </a:lnTo>
                <a:lnTo>
                  <a:pt x="597" y="286"/>
                </a:lnTo>
                <a:lnTo>
                  <a:pt x="613" y="298"/>
                </a:lnTo>
                <a:lnTo>
                  <a:pt x="630" y="310"/>
                </a:lnTo>
                <a:lnTo>
                  <a:pt x="651" y="324"/>
                </a:lnTo>
                <a:lnTo>
                  <a:pt x="669" y="335"/>
                </a:lnTo>
                <a:lnTo>
                  <a:pt x="683" y="343"/>
                </a:lnTo>
                <a:lnTo>
                  <a:pt x="705" y="355"/>
                </a:lnTo>
                <a:lnTo>
                  <a:pt x="725" y="363"/>
                </a:lnTo>
                <a:lnTo>
                  <a:pt x="741" y="368"/>
                </a:lnTo>
                <a:lnTo>
                  <a:pt x="759" y="374"/>
                </a:lnTo>
                <a:lnTo>
                  <a:pt x="784" y="380"/>
                </a:lnTo>
                <a:lnTo>
                  <a:pt x="809" y="384"/>
                </a:lnTo>
                <a:lnTo>
                  <a:pt x="835" y="386"/>
                </a:lnTo>
                <a:lnTo>
                  <a:pt x="872" y="388"/>
                </a:lnTo>
                <a:lnTo>
                  <a:pt x="921" y="389"/>
                </a:lnTo>
                <a:lnTo>
                  <a:pt x="958" y="384"/>
                </a:lnTo>
                <a:lnTo>
                  <a:pt x="992" y="376"/>
                </a:lnTo>
                <a:lnTo>
                  <a:pt x="1032" y="365"/>
                </a:lnTo>
                <a:lnTo>
                  <a:pt x="1067" y="351"/>
                </a:lnTo>
                <a:lnTo>
                  <a:pt x="1102" y="334"/>
                </a:lnTo>
                <a:lnTo>
                  <a:pt x="1133" y="314"/>
                </a:lnTo>
                <a:lnTo>
                  <a:pt x="1164" y="288"/>
                </a:lnTo>
                <a:lnTo>
                  <a:pt x="1526" y="490"/>
                </a:lnTo>
                <a:lnTo>
                  <a:pt x="1511" y="507"/>
                </a:lnTo>
                <a:lnTo>
                  <a:pt x="1490" y="527"/>
                </a:lnTo>
                <a:lnTo>
                  <a:pt x="1473" y="544"/>
                </a:lnTo>
                <a:lnTo>
                  <a:pt x="1455" y="560"/>
                </a:lnTo>
                <a:lnTo>
                  <a:pt x="1438" y="576"/>
                </a:lnTo>
                <a:lnTo>
                  <a:pt x="1417" y="593"/>
                </a:lnTo>
                <a:lnTo>
                  <a:pt x="1397" y="607"/>
                </a:lnTo>
                <a:lnTo>
                  <a:pt x="1378" y="620"/>
                </a:lnTo>
                <a:lnTo>
                  <a:pt x="1356" y="634"/>
                </a:lnTo>
                <a:lnTo>
                  <a:pt x="1335" y="648"/>
                </a:lnTo>
                <a:lnTo>
                  <a:pt x="1313" y="662"/>
                </a:lnTo>
                <a:lnTo>
                  <a:pt x="1293" y="673"/>
                </a:lnTo>
                <a:lnTo>
                  <a:pt x="1273" y="684"/>
                </a:lnTo>
                <a:lnTo>
                  <a:pt x="1254" y="693"/>
                </a:lnTo>
                <a:lnTo>
                  <a:pt x="1228" y="705"/>
                </a:lnTo>
                <a:lnTo>
                  <a:pt x="1203" y="715"/>
                </a:lnTo>
                <a:lnTo>
                  <a:pt x="1175" y="725"/>
                </a:lnTo>
                <a:lnTo>
                  <a:pt x="1154" y="733"/>
                </a:lnTo>
                <a:lnTo>
                  <a:pt x="1134" y="740"/>
                </a:lnTo>
                <a:lnTo>
                  <a:pt x="1110" y="747"/>
                </a:lnTo>
                <a:lnTo>
                  <a:pt x="1088" y="753"/>
                </a:lnTo>
                <a:lnTo>
                  <a:pt x="1065" y="758"/>
                </a:lnTo>
                <a:lnTo>
                  <a:pt x="1039" y="763"/>
                </a:lnTo>
                <a:lnTo>
                  <a:pt x="1012" y="768"/>
                </a:lnTo>
                <a:lnTo>
                  <a:pt x="985" y="771"/>
                </a:lnTo>
                <a:lnTo>
                  <a:pt x="957" y="773"/>
                </a:lnTo>
                <a:lnTo>
                  <a:pt x="936" y="774"/>
                </a:lnTo>
                <a:lnTo>
                  <a:pt x="907" y="776"/>
                </a:lnTo>
                <a:lnTo>
                  <a:pt x="879" y="776"/>
                </a:lnTo>
                <a:lnTo>
                  <a:pt x="857" y="775"/>
                </a:lnTo>
                <a:lnTo>
                  <a:pt x="832" y="774"/>
                </a:lnTo>
                <a:lnTo>
                  <a:pt x="805" y="773"/>
                </a:lnTo>
                <a:lnTo>
                  <a:pt x="781" y="769"/>
                </a:lnTo>
                <a:lnTo>
                  <a:pt x="760" y="767"/>
                </a:lnTo>
              </a:path>
            </a:pathLst>
          </a:custGeom>
          <a:solidFill>
            <a:schemeClr val="folHlink"/>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a:solidFill>
                <a:srgbClr val="000000"/>
              </a:solidFill>
              <a:latin typeface="Arial" charset="0"/>
              <a:ea typeface="ＭＳ Ｐゴシック" charset="0"/>
              <a:cs typeface="Arial" charset="0"/>
            </a:endParaRPr>
          </a:p>
        </p:txBody>
      </p:sp>
      <p:sp>
        <p:nvSpPr>
          <p:cNvPr id="39939" name="Freeform 3"/>
          <p:cNvSpPr>
            <a:spLocks/>
          </p:cNvSpPr>
          <p:nvPr/>
        </p:nvSpPr>
        <p:spPr bwMode="auto">
          <a:xfrm>
            <a:off x="6646864" y="1847850"/>
            <a:ext cx="1684337" cy="3036888"/>
          </a:xfrm>
          <a:custGeom>
            <a:avLst/>
            <a:gdLst>
              <a:gd name="T0" fmla="*/ 80922365 w 772"/>
              <a:gd name="T1" fmla="*/ 14319254 h 1390"/>
              <a:gd name="T2" fmla="*/ 266570314 w 772"/>
              <a:gd name="T3" fmla="*/ 47733762 h 1390"/>
              <a:gd name="T4" fmla="*/ 428417226 w 772"/>
              <a:gd name="T5" fmla="*/ 90693713 h 1390"/>
              <a:gd name="T6" fmla="*/ 590262024 w 772"/>
              <a:gd name="T7" fmla="*/ 133655831 h 1390"/>
              <a:gd name="T8" fmla="*/ 752108868 w 772"/>
              <a:gd name="T9" fmla="*/ 190935049 h 1390"/>
              <a:gd name="T10" fmla="*/ 932996132 w 772"/>
              <a:gd name="T11" fmla="*/ 262537851 h 1390"/>
              <a:gd name="T12" fmla="*/ 1109122746 w 772"/>
              <a:gd name="T13" fmla="*/ 338912349 h 1390"/>
              <a:gd name="T14" fmla="*/ 1285249632 w 772"/>
              <a:gd name="T15" fmla="*/ 424832216 h 1390"/>
              <a:gd name="T16" fmla="*/ 1432814524 w 772"/>
              <a:gd name="T17" fmla="*/ 515528080 h 1390"/>
              <a:gd name="T18" fmla="*/ 1585140067 w 772"/>
              <a:gd name="T19" fmla="*/ 606221895 h 1390"/>
              <a:gd name="T20" fmla="*/ 1751745380 w 772"/>
              <a:gd name="T21" fmla="*/ 725556258 h 1390"/>
              <a:gd name="T22" fmla="*/ 1894551804 w 772"/>
              <a:gd name="T23" fmla="*/ 830571371 h 1390"/>
              <a:gd name="T24" fmla="*/ 2127799678 w 772"/>
              <a:gd name="T25" fmla="*/ 1035827786 h 1390"/>
              <a:gd name="T26" fmla="*/ 2147483647 w 772"/>
              <a:gd name="T27" fmla="*/ 1231536851 h 1390"/>
              <a:gd name="T28" fmla="*/ 2147483647 w 772"/>
              <a:gd name="T29" fmla="*/ 1412926393 h 1390"/>
              <a:gd name="T30" fmla="*/ 2147483647 w 772"/>
              <a:gd name="T31" fmla="*/ 1622956620 h 1390"/>
              <a:gd name="T32" fmla="*/ 2147483647 w 772"/>
              <a:gd name="T33" fmla="*/ 1856853718 h 1390"/>
              <a:gd name="T34" fmla="*/ 2147483647 w 772"/>
              <a:gd name="T35" fmla="*/ 2081203194 h 1390"/>
              <a:gd name="T36" fmla="*/ 2147483647 w 772"/>
              <a:gd name="T37" fmla="*/ 2147483647 h 1390"/>
              <a:gd name="T38" fmla="*/ 2147483647 w 772"/>
              <a:gd name="T39" fmla="*/ 2147483647 h 1390"/>
              <a:gd name="T40" fmla="*/ 2147483647 w 772"/>
              <a:gd name="T41" fmla="*/ 2147483647 h 1390"/>
              <a:gd name="T42" fmla="*/ 2147483647 w 772"/>
              <a:gd name="T43" fmla="*/ 2147483647 h 1390"/>
              <a:gd name="T44" fmla="*/ 2147483647 w 772"/>
              <a:gd name="T45" fmla="*/ 2147483647 h 1390"/>
              <a:gd name="T46" fmla="*/ 2147483647 w 772"/>
              <a:gd name="T47" fmla="*/ 2147483647 h 1390"/>
              <a:gd name="T48" fmla="*/ 2147483647 w 772"/>
              <a:gd name="T49" fmla="*/ 2147483647 h 1390"/>
              <a:gd name="T50" fmla="*/ 2147483647 w 772"/>
              <a:gd name="T51" fmla="*/ 2147483647 h 1390"/>
              <a:gd name="T52" fmla="*/ 2147483647 w 772"/>
              <a:gd name="T53" fmla="*/ 2147483647 h 1390"/>
              <a:gd name="T54" fmla="*/ 2147483647 w 772"/>
              <a:gd name="T55" fmla="*/ 2147483647 h 1390"/>
              <a:gd name="T56" fmla="*/ 2147483647 w 772"/>
              <a:gd name="T57" fmla="*/ 2147483647 h 1390"/>
              <a:gd name="T58" fmla="*/ 1151964509 w 772"/>
              <a:gd name="T59" fmla="*/ 2147483647 h 1390"/>
              <a:gd name="T60" fmla="*/ 1194806000 w 772"/>
              <a:gd name="T61" fmla="*/ 2147483647 h 1390"/>
              <a:gd name="T62" fmla="*/ 1347131543 w 772"/>
              <a:gd name="T63" fmla="*/ 2147483647 h 1390"/>
              <a:gd name="T64" fmla="*/ 1437575175 w 772"/>
              <a:gd name="T65" fmla="*/ 2147483647 h 1390"/>
              <a:gd name="T66" fmla="*/ 1470895365 w 772"/>
              <a:gd name="T67" fmla="*/ 2147483647 h 1390"/>
              <a:gd name="T68" fmla="*/ 1485177316 w 772"/>
              <a:gd name="T69" fmla="*/ 2147483647 h 1390"/>
              <a:gd name="T70" fmla="*/ 1461376246 w 772"/>
              <a:gd name="T71" fmla="*/ 2147483647 h 1390"/>
              <a:gd name="T72" fmla="*/ 1389973034 w 772"/>
              <a:gd name="T73" fmla="*/ 2147483647 h 1390"/>
              <a:gd name="T74" fmla="*/ 1280488982 w 772"/>
              <a:gd name="T75" fmla="*/ 2147483647 h 1390"/>
              <a:gd name="T76" fmla="*/ 1151964509 w 772"/>
              <a:gd name="T77" fmla="*/ 2147483647 h 1390"/>
              <a:gd name="T78" fmla="*/ 1037719534 w 772"/>
              <a:gd name="T79" fmla="*/ 2147483647 h 1390"/>
              <a:gd name="T80" fmla="*/ 899673761 w 772"/>
              <a:gd name="T81" fmla="*/ 2147483647 h 1390"/>
              <a:gd name="T82" fmla="*/ 766388638 w 772"/>
              <a:gd name="T83" fmla="*/ 2147483647 h 1390"/>
              <a:gd name="T84" fmla="*/ 614063095 w 772"/>
              <a:gd name="T85" fmla="*/ 2147483647 h 1390"/>
              <a:gd name="T86" fmla="*/ 433175695 w 772"/>
              <a:gd name="T87" fmla="*/ 2081203194 h 1390"/>
              <a:gd name="T88" fmla="*/ 257049013 w 772"/>
              <a:gd name="T89" fmla="*/ 1980961893 h 1390"/>
              <a:gd name="T90" fmla="*/ 0 w 772"/>
              <a:gd name="T91" fmla="*/ 1895039841 h 139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2"/>
              <a:gd name="T139" fmla="*/ 0 h 1390"/>
              <a:gd name="T140" fmla="*/ 772 w 772"/>
              <a:gd name="T141" fmla="*/ 1390 h 139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2" h="1390">
                <a:moveTo>
                  <a:pt x="0" y="0"/>
                </a:moveTo>
                <a:lnTo>
                  <a:pt x="17" y="3"/>
                </a:lnTo>
                <a:lnTo>
                  <a:pt x="33" y="5"/>
                </a:lnTo>
                <a:lnTo>
                  <a:pt x="56" y="10"/>
                </a:lnTo>
                <a:lnTo>
                  <a:pt x="72" y="14"/>
                </a:lnTo>
                <a:lnTo>
                  <a:pt x="90" y="19"/>
                </a:lnTo>
                <a:lnTo>
                  <a:pt x="106" y="24"/>
                </a:lnTo>
                <a:lnTo>
                  <a:pt x="124" y="28"/>
                </a:lnTo>
                <a:lnTo>
                  <a:pt x="140" y="33"/>
                </a:lnTo>
                <a:lnTo>
                  <a:pt x="158" y="40"/>
                </a:lnTo>
                <a:lnTo>
                  <a:pt x="179" y="48"/>
                </a:lnTo>
                <a:lnTo>
                  <a:pt x="196" y="55"/>
                </a:lnTo>
                <a:lnTo>
                  <a:pt x="214" y="63"/>
                </a:lnTo>
                <a:lnTo>
                  <a:pt x="233" y="71"/>
                </a:lnTo>
                <a:lnTo>
                  <a:pt x="253" y="81"/>
                </a:lnTo>
                <a:lnTo>
                  <a:pt x="270" y="89"/>
                </a:lnTo>
                <a:lnTo>
                  <a:pt x="287" y="99"/>
                </a:lnTo>
                <a:lnTo>
                  <a:pt x="301" y="108"/>
                </a:lnTo>
                <a:lnTo>
                  <a:pt x="316" y="118"/>
                </a:lnTo>
                <a:lnTo>
                  <a:pt x="333" y="127"/>
                </a:lnTo>
                <a:lnTo>
                  <a:pt x="351" y="139"/>
                </a:lnTo>
                <a:lnTo>
                  <a:pt x="368" y="152"/>
                </a:lnTo>
                <a:lnTo>
                  <a:pt x="383" y="164"/>
                </a:lnTo>
                <a:lnTo>
                  <a:pt x="398" y="174"/>
                </a:lnTo>
                <a:lnTo>
                  <a:pt x="423" y="194"/>
                </a:lnTo>
                <a:lnTo>
                  <a:pt x="447" y="217"/>
                </a:lnTo>
                <a:lnTo>
                  <a:pt x="466" y="233"/>
                </a:lnTo>
                <a:lnTo>
                  <a:pt x="489" y="258"/>
                </a:lnTo>
                <a:lnTo>
                  <a:pt x="504" y="276"/>
                </a:lnTo>
                <a:lnTo>
                  <a:pt x="522" y="296"/>
                </a:lnTo>
                <a:lnTo>
                  <a:pt x="541" y="319"/>
                </a:lnTo>
                <a:lnTo>
                  <a:pt x="557" y="340"/>
                </a:lnTo>
                <a:lnTo>
                  <a:pt x="572" y="365"/>
                </a:lnTo>
                <a:lnTo>
                  <a:pt x="588" y="389"/>
                </a:lnTo>
                <a:lnTo>
                  <a:pt x="604" y="414"/>
                </a:lnTo>
                <a:lnTo>
                  <a:pt x="617" y="436"/>
                </a:lnTo>
                <a:lnTo>
                  <a:pt x="629" y="464"/>
                </a:lnTo>
                <a:lnTo>
                  <a:pt x="641" y="490"/>
                </a:lnTo>
                <a:lnTo>
                  <a:pt x="652" y="517"/>
                </a:lnTo>
                <a:lnTo>
                  <a:pt x="662" y="547"/>
                </a:lnTo>
                <a:lnTo>
                  <a:pt x="675" y="583"/>
                </a:lnTo>
                <a:lnTo>
                  <a:pt x="684" y="617"/>
                </a:lnTo>
                <a:lnTo>
                  <a:pt x="693" y="652"/>
                </a:lnTo>
                <a:lnTo>
                  <a:pt x="697" y="686"/>
                </a:lnTo>
                <a:lnTo>
                  <a:pt x="703" y="725"/>
                </a:lnTo>
                <a:lnTo>
                  <a:pt x="707" y="774"/>
                </a:lnTo>
                <a:lnTo>
                  <a:pt x="708" y="813"/>
                </a:lnTo>
                <a:lnTo>
                  <a:pt x="707" y="852"/>
                </a:lnTo>
                <a:lnTo>
                  <a:pt x="704" y="888"/>
                </a:lnTo>
                <a:lnTo>
                  <a:pt x="700" y="922"/>
                </a:lnTo>
                <a:lnTo>
                  <a:pt x="695" y="958"/>
                </a:lnTo>
                <a:lnTo>
                  <a:pt x="687" y="994"/>
                </a:lnTo>
                <a:lnTo>
                  <a:pt x="677" y="1033"/>
                </a:lnTo>
                <a:lnTo>
                  <a:pt x="664" y="1073"/>
                </a:lnTo>
                <a:lnTo>
                  <a:pt x="651" y="1111"/>
                </a:lnTo>
                <a:lnTo>
                  <a:pt x="636" y="1147"/>
                </a:lnTo>
                <a:lnTo>
                  <a:pt x="619" y="1183"/>
                </a:lnTo>
                <a:lnTo>
                  <a:pt x="598" y="1217"/>
                </a:lnTo>
                <a:lnTo>
                  <a:pt x="771" y="1313"/>
                </a:lnTo>
                <a:lnTo>
                  <a:pt x="242" y="1389"/>
                </a:lnTo>
                <a:lnTo>
                  <a:pt x="48" y="915"/>
                </a:lnTo>
                <a:lnTo>
                  <a:pt x="251" y="1021"/>
                </a:lnTo>
                <a:lnTo>
                  <a:pt x="271" y="991"/>
                </a:lnTo>
                <a:lnTo>
                  <a:pt x="283" y="964"/>
                </a:lnTo>
                <a:lnTo>
                  <a:pt x="294" y="936"/>
                </a:lnTo>
                <a:lnTo>
                  <a:pt x="302" y="908"/>
                </a:lnTo>
                <a:lnTo>
                  <a:pt x="308" y="880"/>
                </a:lnTo>
                <a:lnTo>
                  <a:pt x="309" y="854"/>
                </a:lnTo>
                <a:lnTo>
                  <a:pt x="312" y="828"/>
                </a:lnTo>
                <a:lnTo>
                  <a:pt x="312" y="801"/>
                </a:lnTo>
                <a:lnTo>
                  <a:pt x="310" y="770"/>
                </a:lnTo>
                <a:lnTo>
                  <a:pt x="307" y="739"/>
                </a:lnTo>
                <a:lnTo>
                  <a:pt x="300" y="706"/>
                </a:lnTo>
                <a:lnTo>
                  <a:pt x="292" y="679"/>
                </a:lnTo>
                <a:lnTo>
                  <a:pt x="280" y="649"/>
                </a:lnTo>
                <a:lnTo>
                  <a:pt x="269" y="622"/>
                </a:lnTo>
                <a:lnTo>
                  <a:pt x="254" y="597"/>
                </a:lnTo>
                <a:lnTo>
                  <a:pt x="242" y="577"/>
                </a:lnTo>
                <a:lnTo>
                  <a:pt x="230" y="561"/>
                </a:lnTo>
                <a:lnTo>
                  <a:pt x="218" y="545"/>
                </a:lnTo>
                <a:lnTo>
                  <a:pt x="204" y="529"/>
                </a:lnTo>
                <a:lnTo>
                  <a:pt x="189" y="512"/>
                </a:lnTo>
                <a:lnTo>
                  <a:pt x="176" y="500"/>
                </a:lnTo>
                <a:lnTo>
                  <a:pt x="161" y="485"/>
                </a:lnTo>
                <a:lnTo>
                  <a:pt x="146" y="473"/>
                </a:lnTo>
                <a:lnTo>
                  <a:pt x="129" y="460"/>
                </a:lnTo>
                <a:lnTo>
                  <a:pt x="108" y="447"/>
                </a:lnTo>
                <a:lnTo>
                  <a:pt x="91" y="436"/>
                </a:lnTo>
                <a:lnTo>
                  <a:pt x="76" y="427"/>
                </a:lnTo>
                <a:lnTo>
                  <a:pt x="54" y="415"/>
                </a:lnTo>
                <a:lnTo>
                  <a:pt x="33" y="407"/>
                </a:lnTo>
                <a:lnTo>
                  <a:pt x="0" y="397"/>
                </a:lnTo>
                <a:lnTo>
                  <a:pt x="0" y="0"/>
                </a:lnTo>
              </a:path>
            </a:pathLst>
          </a:custGeom>
          <a:solidFill>
            <a:schemeClr val="hlink"/>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a:solidFill>
                <a:srgbClr val="000000"/>
              </a:solidFill>
              <a:latin typeface="Arial" charset="0"/>
              <a:ea typeface="ＭＳ Ｐゴシック" charset="0"/>
              <a:cs typeface="Arial" charset="0"/>
            </a:endParaRPr>
          </a:p>
        </p:txBody>
      </p:sp>
      <p:sp>
        <p:nvSpPr>
          <p:cNvPr id="39940" name="Freeform 4"/>
          <p:cNvSpPr>
            <a:spLocks/>
          </p:cNvSpPr>
          <p:nvPr/>
        </p:nvSpPr>
        <p:spPr bwMode="auto">
          <a:xfrm>
            <a:off x="4502150" y="1447801"/>
            <a:ext cx="2508250" cy="2747963"/>
          </a:xfrm>
          <a:custGeom>
            <a:avLst/>
            <a:gdLst>
              <a:gd name="T0" fmla="*/ 2147483647 w 1149"/>
              <a:gd name="T1" fmla="*/ 892281862 h 1258"/>
              <a:gd name="T2" fmla="*/ 2147483647 w 1149"/>
              <a:gd name="T3" fmla="*/ 930454067 h 1258"/>
              <a:gd name="T4" fmla="*/ 2147483647 w 1149"/>
              <a:gd name="T5" fmla="*/ 968626273 h 1258"/>
              <a:gd name="T6" fmla="*/ 2147483647 w 1149"/>
              <a:gd name="T7" fmla="*/ 1016342076 h 1258"/>
              <a:gd name="T8" fmla="*/ 2147483647 w 1149"/>
              <a:gd name="T9" fmla="*/ 1068828586 h 1258"/>
              <a:gd name="T10" fmla="*/ 2147483647 w 1149"/>
              <a:gd name="T11" fmla="*/ 1140402291 h 1258"/>
              <a:gd name="T12" fmla="*/ 2147483647 w 1149"/>
              <a:gd name="T13" fmla="*/ 1216749160 h 1258"/>
              <a:gd name="T14" fmla="*/ 2092022051 w 1149"/>
              <a:gd name="T15" fmla="*/ 1302637169 h 1258"/>
              <a:gd name="T16" fmla="*/ 1944292956 w 1149"/>
              <a:gd name="T17" fmla="*/ 1393295884 h 1258"/>
              <a:gd name="T18" fmla="*/ 1796563861 w 1149"/>
              <a:gd name="T19" fmla="*/ 1483954600 h 1258"/>
              <a:gd name="T20" fmla="*/ 1629775130 w 1149"/>
              <a:gd name="T21" fmla="*/ 1598473401 h 1258"/>
              <a:gd name="T22" fmla="*/ 1482046035 w 1149"/>
              <a:gd name="T23" fmla="*/ 1708219312 h 1258"/>
              <a:gd name="T24" fmla="*/ 1253306394 w 1149"/>
              <a:gd name="T25" fmla="*/ 1908623938 h 1258"/>
              <a:gd name="T26" fmla="*/ 1053159207 w 1149"/>
              <a:gd name="T27" fmla="*/ 2104257858 h 1258"/>
              <a:gd name="T28" fmla="*/ 895899203 w 1149"/>
              <a:gd name="T29" fmla="*/ 2147483647 h 1258"/>
              <a:gd name="T30" fmla="*/ 729110472 w 1149"/>
              <a:gd name="T31" fmla="*/ 2147483647 h 1258"/>
              <a:gd name="T32" fmla="*/ 576615923 w 1149"/>
              <a:gd name="T33" fmla="*/ 2147483647 h 1258"/>
              <a:gd name="T34" fmla="*/ 443185238 w 1149"/>
              <a:gd name="T35" fmla="*/ 2147483647 h 1258"/>
              <a:gd name="T36" fmla="*/ 319283417 w 1149"/>
              <a:gd name="T37" fmla="*/ 2147483647 h 1258"/>
              <a:gd name="T38" fmla="*/ 219208800 w 1149"/>
              <a:gd name="T39" fmla="*/ 2147483647 h 1258"/>
              <a:gd name="T40" fmla="*/ 114370946 w 1149"/>
              <a:gd name="T41" fmla="*/ 2147483647 h 1258"/>
              <a:gd name="T42" fmla="*/ 52420018 w 1149"/>
              <a:gd name="T43" fmla="*/ 2147483647 h 1258"/>
              <a:gd name="T44" fmla="*/ 4765457 w 1149"/>
              <a:gd name="T45" fmla="*/ 2147483647 h 1258"/>
              <a:gd name="T46" fmla="*/ 4765457 w 1149"/>
              <a:gd name="T47" fmla="*/ 2147483647 h 1258"/>
              <a:gd name="T48" fmla="*/ 42889109 w 1149"/>
              <a:gd name="T49" fmla="*/ 2147483647 h 1258"/>
              <a:gd name="T50" fmla="*/ 100074582 w 1149"/>
              <a:gd name="T51" fmla="*/ 2147483647 h 1258"/>
              <a:gd name="T52" fmla="*/ 214443346 w 1149"/>
              <a:gd name="T53" fmla="*/ 2147483647 h 1258"/>
              <a:gd name="T54" fmla="*/ 1934762046 w 1149"/>
              <a:gd name="T55" fmla="*/ 2147483647 h 1258"/>
              <a:gd name="T56" fmla="*/ 1896638409 w 1149"/>
              <a:gd name="T57" fmla="*/ 2147483647 h 1258"/>
              <a:gd name="T58" fmla="*/ 1901403864 w 1149"/>
              <a:gd name="T59" fmla="*/ 2147483647 h 1258"/>
              <a:gd name="T60" fmla="*/ 1953823865 w 1149"/>
              <a:gd name="T61" fmla="*/ 2147483647 h 1258"/>
              <a:gd name="T62" fmla="*/ 2049132959 w 1149"/>
              <a:gd name="T63" fmla="*/ 2147483647 h 1258"/>
              <a:gd name="T64" fmla="*/ 2147483647 w 1149"/>
              <a:gd name="T65" fmla="*/ 2147483647 h 1258"/>
              <a:gd name="T66" fmla="*/ 2147483647 w 1149"/>
              <a:gd name="T67" fmla="*/ 2147483647 h 1258"/>
              <a:gd name="T68" fmla="*/ 2147483647 w 1149"/>
              <a:gd name="T69" fmla="*/ 2147483647 h 1258"/>
              <a:gd name="T70" fmla="*/ 2147483647 w 1149"/>
              <a:gd name="T71" fmla="*/ 2147483647 h 1258"/>
              <a:gd name="T72" fmla="*/ 2147483647 w 1149"/>
              <a:gd name="T73" fmla="*/ 2147483647 h 1258"/>
              <a:gd name="T74" fmla="*/ 2147483647 w 1149"/>
              <a:gd name="T75" fmla="*/ 2147483647 h 1258"/>
              <a:gd name="T76" fmla="*/ 2147483647 w 1149"/>
              <a:gd name="T77" fmla="*/ 2147483647 h 1258"/>
              <a:gd name="T78" fmla="*/ 2147483647 w 1149"/>
              <a:gd name="T79" fmla="*/ 2147483647 h 1258"/>
              <a:gd name="T80" fmla="*/ 2147483647 w 1149"/>
              <a:gd name="T81" fmla="*/ 2147483647 h 1258"/>
              <a:gd name="T82" fmla="*/ 2147483647 w 1149"/>
              <a:gd name="T83" fmla="*/ 2147483647 h 1258"/>
              <a:gd name="T84" fmla="*/ 2147483647 w 1149"/>
              <a:gd name="T85" fmla="*/ 2147483647 h 1258"/>
              <a:gd name="T86" fmla="*/ 2147483647 w 1149"/>
              <a:gd name="T87" fmla="*/ 2147483647 h 1258"/>
              <a:gd name="T88" fmla="*/ 2147483647 w 1149"/>
              <a:gd name="T89" fmla="*/ 0 h 1258"/>
              <a:gd name="T90" fmla="*/ 2147483647 w 1149"/>
              <a:gd name="T91" fmla="*/ 844566058 h 1258"/>
              <a:gd name="T92" fmla="*/ 2147483647 w 1149"/>
              <a:gd name="T93" fmla="*/ 854109656 h 1258"/>
              <a:gd name="T94" fmla="*/ 2147483647 w 1149"/>
              <a:gd name="T95" fmla="*/ 877967558 h 125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49"/>
              <a:gd name="T145" fmla="*/ 0 h 1258"/>
              <a:gd name="T146" fmla="*/ 1149 w 1149"/>
              <a:gd name="T147" fmla="*/ 1258 h 125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49" h="1258">
                <a:moveTo>
                  <a:pt x="711" y="184"/>
                </a:moveTo>
                <a:lnTo>
                  <a:pt x="695" y="187"/>
                </a:lnTo>
                <a:lnTo>
                  <a:pt x="674" y="190"/>
                </a:lnTo>
                <a:lnTo>
                  <a:pt x="654" y="195"/>
                </a:lnTo>
                <a:lnTo>
                  <a:pt x="639" y="199"/>
                </a:lnTo>
                <a:lnTo>
                  <a:pt x="621" y="203"/>
                </a:lnTo>
                <a:lnTo>
                  <a:pt x="605" y="208"/>
                </a:lnTo>
                <a:lnTo>
                  <a:pt x="587" y="213"/>
                </a:lnTo>
                <a:lnTo>
                  <a:pt x="571" y="217"/>
                </a:lnTo>
                <a:lnTo>
                  <a:pt x="553" y="224"/>
                </a:lnTo>
                <a:lnTo>
                  <a:pt x="532" y="233"/>
                </a:lnTo>
                <a:lnTo>
                  <a:pt x="514" y="239"/>
                </a:lnTo>
                <a:lnTo>
                  <a:pt x="496" y="247"/>
                </a:lnTo>
                <a:lnTo>
                  <a:pt x="476" y="255"/>
                </a:lnTo>
                <a:lnTo>
                  <a:pt x="457" y="265"/>
                </a:lnTo>
                <a:lnTo>
                  <a:pt x="439" y="273"/>
                </a:lnTo>
                <a:lnTo>
                  <a:pt x="423" y="283"/>
                </a:lnTo>
                <a:lnTo>
                  <a:pt x="408" y="292"/>
                </a:lnTo>
                <a:lnTo>
                  <a:pt x="393" y="302"/>
                </a:lnTo>
                <a:lnTo>
                  <a:pt x="377" y="311"/>
                </a:lnTo>
                <a:lnTo>
                  <a:pt x="358" y="323"/>
                </a:lnTo>
                <a:lnTo>
                  <a:pt x="342" y="335"/>
                </a:lnTo>
                <a:lnTo>
                  <a:pt x="326" y="347"/>
                </a:lnTo>
                <a:lnTo>
                  <a:pt x="311" y="358"/>
                </a:lnTo>
                <a:lnTo>
                  <a:pt x="287" y="378"/>
                </a:lnTo>
                <a:lnTo>
                  <a:pt x="263" y="400"/>
                </a:lnTo>
                <a:lnTo>
                  <a:pt x="244" y="417"/>
                </a:lnTo>
                <a:lnTo>
                  <a:pt x="221" y="441"/>
                </a:lnTo>
                <a:lnTo>
                  <a:pt x="205" y="459"/>
                </a:lnTo>
                <a:lnTo>
                  <a:pt x="188" y="480"/>
                </a:lnTo>
                <a:lnTo>
                  <a:pt x="169" y="502"/>
                </a:lnTo>
                <a:lnTo>
                  <a:pt x="153" y="525"/>
                </a:lnTo>
                <a:lnTo>
                  <a:pt x="137" y="549"/>
                </a:lnTo>
                <a:lnTo>
                  <a:pt x="121" y="573"/>
                </a:lnTo>
                <a:lnTo>
                  <a:pt x="107" y="598"/>
                </a:lnTo>
                <a:lnTo>
                  <a:pt x="93" y="620"/>
                </a:lnTo>
                <a:lnTo>
                  <a:pt x="80" y="648"/>
                </a:lnTo>
                <a:lnTo>
                  <a:pt x="67" y="674"/>
                </a:lnTo>
                <a:lnTo>
                  <a:pt x="57" y="701"/>
                </a:lnTo>
                <a:lnTo>
                  <a:pt x="46" y="731"/>
                </a:lnTo>
                <a:lnTo>
                  <a:pt x="33" y="767"/>
                </a:lnTo>
                <a:lnTo>
                  <a:pt x="24" y="801"/>
                </a:lnTo>
                <a:lnTo>
                  <a:pt x="16" y="836"/>
                </a:lnTo>
                <a:lnTo>
                  <a:pt x="11" y="870"/>
                </a:lnTo>
                <a:lnTo>
                  <a:pt x="5" y="909"/>
                </a:lnTo>
                <a:lnTo>
                  <a:pt x="1" y="958"/>
                </a:lnTo>
                <a:lnTo>
                  <a:pt x="0" y="996"/>
                </a:lnTo>
                <a:lnTo>
                  <a:pt x="1" y="1035"/>
                </a:lnTo>
                <a:lnTo>
                  <a:pt x="4" y="1071"/>
                </a:lnTo>
                <a:lnTo>
                  <a:pt x="9" y="1105"/>
                </a:lnTo>
                <a:lnTo>
                  <a:pt x="13" y="1141"/>
                </a:lnTo>
                <a:lnTo>
                  <a:pt x="21" y="1177"/>
                </a:lnTo>
                <a:lnTo>
                  <a:pt x="31" y="1216"/>
                </a:lnTo>
                <a:lnTo>
                  <a:pt x="45" y="1257"/>
                </a:lnTo>
                <a:lnTo>
                  <a:pt x="120" y="1030"/>
                </a:lnTo>
                <a:lnTo>
                  <a:pt x="406" y="1077"/>
                </a:lnTo>
                <a:lnTo>
                  <a:pt x="400" y="1037"/>
                </a:lnTo>
                <a:lnTo>
                  <a:pt x="398" y="1012"/>
                </a:lnTo>
                <a:lnTo>
                  <a:pt x="398" y="985"/>
                </a:lnTo>
                <a:lnTo>
                  <a:pt x="399" y="953"/>
                </a:lnTo>
                <a:lnTo>
                  <a:pt x="404" y="923"/>
                </a:lnTo>
                <a:lnTo>
                  <a:pt x="410" y="890"/>
                </a:lnTo>
                <a:lnTo>
                  <a:pt x="418" y="863"/>
                </a:lnTo>
                <a:lnTo>
                  <a:pt x="430" y="833"/>
                </a:lnTo>
                <a:lnTo>
                  <a:pt x="441" y="806"/>
                </a:lnTo>
                <a:lnTo>
                  <a:pt x="455" y="781"/>
                </a:lnTo>
                <a:lnTo>
                  <a:pt x="467" y="761"/>
                </a:lnTo>
                <a:lnTo>
                  <a:pt x="480" y="745"/>
                </a:lnTo>
                <a:lnTo>
                  <a:pt x="492" y="729"/>
                </a:lnTo>
                <a:lnTo>
                  <a:pt x="506" y="713"/>
                </a:lnTo>
                <a:lnTo>
                  <a:pt x="522" y="696"/>
                </a:lnTo>
                <a:lnTo>
                  <a:pt x="535" y="684"/>
                </a:lnTo>
                <a:lnTo>
                  <a:pt x="550" y="670"/>
                </a:lnTo>
                <a:lnTo>
                  <a:pt x="564" y="657"/>
                </a:lnTo>
                <a:lnTo>
                  <a:pt x="582" y="644"/>
                </a:lnTo>
                <a:lnTo>
                  <a:pt x="603" y="631"/>
                </a:lnTo>
                <a:lnTo>
                  <a:pt x="620" y="620"/>
                </a:lnTo>
                <a:lnTo>
                  <a:pt x="635" y="612"/>
                </a:lnTo>
                <a:lnTo>
                  <a:pt x="657" y="599"/>
                </a:lnTo>
                <a:lnTo>
                  <a:pt x="676" y="592"/>
                </a:lnTo>
                <a:lnTo>
                  <a:pt x="693" y="586"/>
                </a:lnTo>
                <a:lnTo>
                  <a:pt x="710" y="581"/>
                </a:lnTo>
                <a:lnTo>
                  <a:pt x="737" y="575"/>
                </a:lnTo>
                <a:lnTo>
                  <a:pt x="761" y="570"/>
                </a:lnTo>
                <a:lnTo>
                  <a:pt x="786" y="568"/>
                </a:lnTo>
                <a:lnTo>
                  <a:pt x="812" y="566"/>
                </a:lnTo>
                <a:lnTo>
                  <a:pt x="826" y="565"/>
                </a:lnTo>
                <a:lnTo>
                  <a:pt x="826" y="770"/>
                </a:lnTo>
                <a:lnTo>
                  <a:pt x="1148" y="390"/>
                </a:lnTo>
                <a:lnTo>
                  <a:pt x="826" y="0"/>
                </a:lnTo>
                <a:lnTo>
                  <a:pt x="826" y="176"/>
                </a:lnTo>
                <a:lnTo>
                  <a:pt x="809" y="177"/>
                </a:lnTo>
                <a:lnTo>
                  <a:pt x="784" y="177"/>
                </a:lnTo>
                <a:lnTo>
                  <a:pt x="757" y="179"/>
                </a:lnTo>
                <a:lnTo>
                  <a:pt x="732" y="182"/>
                </a:lnTo>
                <a:lnTo>
                  <a:pt x="711" y="184"/>
                </a:lnTo>
              </a:path>
            </a:pathLst>
          </a:custGeom>
          <a:solidFill>
            <a:schemeClr val="accent2"/>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a:solidFill>
                <a:srgbClr val="000000"/>
              </a:solidFill>
              <a:latin typeface="Arial" charset="0"/>
              <a:ea typeface="ＭＳ Ｐゴシック" charset="0"/>
              <a:cs typeface="Arial" charset="0"/>
            </a:endParaRPr>
          </a:p>
        </p:txBody>
      </p:sp>
      <p:sp>
        <p:nvSpPr>
          <p:cNvPr id="39941" name="Rectangle 5"/>
          <p:cNvSpPr>
            <a:spLocks noChangeArrowheads="1"/>
          </p:cNvSpPr>
          <p:nvPr/>
        </p:nvSpPr>
        <p:spPr bwMode="auto">
          <a:xfrm>
            <a:off x="0" y="1293814"/>
            <a:ext cx="4787899"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 Planning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Objectives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Resources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Work break-down structure</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Organization</a:t>
            </a:r>
          </a:p>
        </p:txBody>
      </p:sp>
      <p:sp>
        <p:nvSpPr>
          <p:cNvPr id="39942" name="Rectangle 6"/>
          <p:cNvSpPr>
            <a:spLocks noChangeArrowheads="1"/>
          </p:cNvSpPr>
          <p:nvPr/>
        </p:nvSpPr>
        <p:spPr bwMode="auto">
          <a:xfrm>
            <a:off x="8271673" y="1346201"/>
            <a:ext cx="3836985"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Scheduling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Project activities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Start and end times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Network</a:t>
            </a:r>
          </a:p>
        </p:txBody>
      </p:sp>
      <p:sp>
        <p:nvSpPr>
          <p:cNvPr id="39943" name="Rectangle 7"/>
          <p:cNvSpPr>
            <a:spLocks noChangeArrowheads="1"/>
          </p:cNvSpPr>
          <p:nvPr/>
        </p:nvSpPr>
        <p:spPr bwMode="auto">
          <a:xfrm>
            <a:off x="3949700" y="5564984"/>
            <a:ext cx="60325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Controlling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sz="2400">
                <a:solidFill>
                  <a:srgbClr val="000000"/>
                </a:solidFill>
                <a:latin typeface="Arial" charset="0"/>
                <a:ea typeface="ＭＳ Ｐゴシック" charset="0"/>
                <a:cs typeface="Arial" charset="0"/>
              </a:rPr>
              <a:t>Monitor, compare, revise, action</a:t>
            </a:r>
          </a:p>
        </p:txBody>
      </p:sp>
      <p:sp>
        <p:nvSpPr>
          <p:cNvPr id="39944" name="Rectangle 8"/>
          <p:cNvSpPr>
            <a:spLocks noGrp="1" noChangeArrowheads="1"/>
          </p:cNvSpPr>
          <p:nvPr>
            <p:ph type="title"/>
          </p:nvPr>
        </p:nvSpPr>
        <p:spPr>
          <a:xfrm>
            <a:off x="2760664" y="48418"/>
            <a:ext cx="7772400" cy="1231900"/>
          </a:xfrm>
        </p:spPr>
        <p:txBody>
          <a:bodyPr vert="horz" lIns="91440" tIns="45720" rIns="91440" bIns="45720" rtlCol="0" anchor="ctr">
            <a:normAutofit/>
          </a:bodyPr>
          <a:lstStyle/>
          <a:p>
            <a:r>
              <a:rPr lang="en-US" sz="3600" dirty="0">
                <a:solidFill>
                  <a:schemeClr val="accent1"/>
                </a:solidFill>
              </a:rPr>
              <a:t>Project Management Activities</a:t>
            </a:r>
          </a:p>
        </p:txBody>
      </p:sp>
      <p:sp>
        <p:nvSpPr>
          <p:cNvPr id="10" name="Slide Number Placeholder 4">
            <a:extLst>
              <a:ext uri="{FF2B5EF4-FFF2-40B4-BE49-F238E27FC236}">
                <a16:creationId xmlns:a16="http://schemas.microsoft.com/office/drawing/2014/main" id="{842DA4D9-FEB0-4CCB-9B59-143DACCDEB2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a:t>
            </a:fld>
            <a:endParaRPr lang="en-US" sz="1600" dirty="0">
              <a:solidFill>
                <a:srgbClr val="44546A"/>
              </a:solidFill>
            </a:endParaRPr>
          </a:p>
        </p:txBody>
      </p:sp>
    </p:spTree>
    <p:extLst>
      <p:ext uri="{BB962C8B-B14F-4D97-AF65-F5344CB8AC3E}">
        <p14:creationId xmlns:p14="http://schemas.microsoft.com/office/powerpoint/2010/main" val="1990200587"/>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grpId="0" nodeType="afterEffect">
                                  <p:stCondLst>
                                    <p:cond delay="1000"/>
                                  </p:stCondLst>
                                  <p:childTnLst>
                                    <p:set>
                                      <p:cBhvr>
                                        <p:cTn id="6" dur="1" fill="hold">
                                          <p:stCondLst>
                                            <p:cond delay="0"/>
                                          </p:stCondLst>
                                        </p:cTn>
                                        <p:tgtEl>
                                          <p:spTgt spid="39940"/>
                                        </p:tgtEl>
                                        <p:attrNameLst>
                                          <p:attrName>style.visibility</p:attrName>
                                        </p:attrNameLst>
                                      </p:cBhvr>
                                      <p:to>
                                        <p:strVal val="visible"/>
                                      </p:to>
                                    </p:set>
                                    <p:animEffect transition="in" filter="strips(upRight)">
                                      <p:cBhvr>
                                        <p:cTn id="7" dur="1000"/>
                                        <p:tgtEl>
                                          <p:spTgt spid="39940"/>
                                        </p:tgtEl>
                                      </p:cBhvr>
                                    </p:animEffect>
                                  </p:childTnLst>
                                </p:cTn>
                              </p:par>
                              <p:par>
                                <p:cTn id="8" presetID="18" presetClass="entr" presetSubtype="6" fill="hold" grpId="0" nodeType="withEffect">
                                  <p:stCondLst>
                                    <p:cond delay="1000"/>
                                  </p:stCondLst>
                                  <p:childTnLst>
                                    <p:set>
                                      <p:cBhvr>
                                        <p:cTn id="9" dur="1" fill="hold">
                                          <p:stCondLst>
                                            <p:cond delay="0"/>
                                          </p:stCondLst>
                                        </p:cTn>
                                        <p:tgtEl>
                                          <p:spTgt spid="39941"/>
                                        </p:tgtEl>
                                        <p:attrNameLst>
                                          <p:attrName>style.visibility</p:attrName>
                                        </p:attrNameLst>
                                      </p:cBhvr>
                                      <p:to>
                                        <p:strVal val="visible"/>
                                      </p:to>
                                    </p:set>
                                    <p:animEffect transition="in" filter="strips(downRight)">
                                      <p:cBhvr>
                                        <p:cTn id="10" dur="1000"/>
                                        <p:tgtEl>
                                          <p:spTgt spid="399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39939"/>
                                        </p:tgtEl>
                                        <p:attrNameLst>
                                          <p:attrName>style.visibility</p:attrName>
                                        </p:attrNameLst>
                                      </p:cBhvr>
                                      <p:to>
                                        <p:strVal val="visible"/>
                                      </p:to>
                                    </p:set>
                                    <p:animEffect transition="in" filter="strips(downRight)">
                                      <p:cBhvr>
                                        <p:cTn id="15" dur="1000"/>
                                        <p:tgtEl>
                                          <p:spTgt spid="39939"/>
                                        </p:tgtEl>
                                      </p:cBhvr>
                                    </p:animEffect>
                                  </p:childTnLst>
                                </p:cTn>
                              </p:par>
                              <p:par>
                                <p:cTn id="16" presetID="18" presetClass="entr" presetSubtype="6" fill="hold" grpId="0" nodeType="withEffect">
                                  <p:stCondLst>
                                    <p:cond delay="0"/>
                                  </p:stCondLst>
                                  <p:childTnLst>
                                    <p:set>
                                      <p:cBhvr>
                                        <p:cTn id="17" dur="1" fill="hold">
                                          <p:stCondLst>
                                            <p:cond delay="0"/>
                                          </p:stCondLst>
                                        </p:cTn>
                                        <p:tgtEl>
                                          <p:spTgt spid="39942"/>
                                        </p:tgtEl>
                                        <p:attrNameLst>
                                          <p:attrName>style.visibility</p:attrName>
                                        </p:attrNameLst>
                                      </p:cBhvr>
                                      <p:to>
                                        <p:strVal val="visible"/>
                                      </p:to>
                                    </p:set>
                                    <p:animEffect transition="in" filter="strips(downRight)">
                                      <p:cBhvr>
                                        <p:cTn id="18" dur="1000"/>
                                        <p:tgtEl>
                                          <p:spTgt spid="3994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8" presetClass="entr" presetSubtype="9" fill="hold" grpId="0" nodeType="clickEffect">
                                  <p:stCondLst>
                                    <p:cond delay="0"/>
                                  </p:stCondLst>
                                  <p:childTnLst>
                                    <p:set>
                                      <p:cBhvr>
                                        <p:cTn id="22" dur="1" fill="hold">
                                          <p:stCondLst>
                                            <p:cond delay="0"/>
                                          </p:stCondLst>
                                        </p:cTn>
                                        <p:tgtEl>
                                          <p:spTgt spid="39938"/>
                                        </p:tgtEl>
                                        <p:attrNameLst>
                                          <p:attrName>style.visibility</p:attrName>
                                        </p:attrNameLst>
                                      </p:cBhvr>
                                      <p:to>
                                        <p:strVal val="visible"/>
                                      </p:to>
                                    </p:set>
                                    <p:animEffect transition="in" filter="strips(upLeft)">
                                      <p:cBhvr>
                                        <p:cTn id="23" dur="1000"/>
                                        <p:tgtEl>
                                          <p:spTgt spid="39938"/>
                                        </p:tgtEl>
                                      </p:cBhvr>
                                    </p:animEffect>
                                  </p:childTnLst>
                                </p:cTn>
                              </p:par>
                              <p:par>
                                <p:cTn id="24" presetID="18" presetClass="entr" presetSubtype="6" fill="hold" grpId="0" nodeType="withEffect">
                                  <p:stCondLst>
                                    <p:cond delay="0"/>
                                  </p:stCondLst>
                                  <p:childTnLst>
                                    <p:set>
                                      <p:cBhvr>
                                        <p:cTn id="25" dur="1" fill="hold">
                                          <p:stCondLst>
                                            <p:cond delay="0"/>
                                          </p:stCondLst>
                                        </p:cTn>
                                        <p:tgtEl>
                                          <p:spTgt spid="39943"/>
                                        </p:tgtEl>
                                        <p:attrNameLst>
                                          <p:attrName>style.visibility</p:attrName>
                                        </p:attrNameLst>
                                      </p:cBhvr>
                                      <p:to>
                                        <p:strVal val="visible"/>
                                      </p:to>
                                    </p:set>
                                    <p:animEffect transition="in" filter="strips(downRight)">
                                      <p:cBhvr>
                                        <p:cTn id="26" dur="10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nimBg="1"/>
      <p:bldP spid="39939" grpId="0" animBg="1"/>
      <p:bldP spid="39940" grpId="0" animBg="1"/>
      <p:bldP spid="39941" grpId="0"/>
      <p:bldP spid="39942" grpId="0"/>
      <p:bldP spid="399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80886" y="54371"/>
            <a:ext cx="10515600" cy="978695"/>
          </a:xfrm>
        </p:spPr>
        <p:txBody>
          <a:bodyPr vert="horz" lIns="91440" tIns="45720" rIns="91440" bIns="45720" rtlCol="0" anchor="ctr">
            <a:normAutofit/>
          </a:bodyPr>
          <a:lstStyle/>
          <a:p>
            <a:r>
              <a:rPr lang="en-US" sz="3600" dirty="0">
                <a:solidFill>
                  <a:schemeClr val="accent1"/>
                </a:solidFill>
              </a:rPr>
              <a:t>Project Planning, Scheduling, and Controlling</a:t>
            </a:r>
          </a:p>
        </p:txBody>
      </p:sp>
      <p:grpSp>
        <p:nvGrpSpPr>
          <p:cNvPr id="7" name="Group 12"/>
          <p:cNvGrpSpPr>
            <a:grpSpLocks/>
          </p:cNvGrpSpPr>
          <p:nvPr/>
        </p:nvGrpSpPr>
        <p:grpSpPr bwMode="auto">
          <a:xfrm>
            <a:off x="8305006" y="3275014"/>
            <a:ext cx="3292475" cy="1749426"/>
            <a:chOff x="3520" y="1959"/>
            <a:chExt cx="2074" cy="1102"/>
          </a:xfrm>
        </p:grpSpPr>
        <p:sp>
          <p:nvSpPr>
            <p:cNvPr id="50189" name="Line 13"/>
            <p:cNvSpPr>
              <a:spLocks noChangeShapeType="1"/>
            </p:cNvSpPr>
            <p:nvPr/>
          </p:nvSpPr>
          <p:spPr bwMode="auto">
            <a:xfrm flipV="1">
              <a:off x="4089" y="2424"/>
              <a:ext cx="423" cy="637"/>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90" name="Text Box 14"/>
            <p:cNvSpPr txBox="1">
              <a:spLocks noChangeArrowheads="1"/>
            </p:cNvSpPr>
            <p:nvPr/>
          </p:nvSpPr>
          <p:spPr bwMode="auto">
            <a:xfrm>
              <a:off x="3520" y="1959"/>
              <a:ext cx="2074" cy="801"/>
            </a:xfrm>
            <a:prstGeom prst="rect">
              <a:avLst/>
            </a:prstGeom>
            <a:solidFill>
              <a:srgbClr val="D33320"/>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Budgets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Delayed activities report</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Slack activities report</a:t>
              </a:r>
              <a:endParaRPr lang="en-AU" sz="2000" b="1" dirty="0">
                <a:solidFill>
                  <a:srgbClr val="000000"/>
                </a:solidFill>
                <a:latin typeface="Arial" charset="0"/>
                <a:ea typeface="MS PGothic" charset="0"/>
                <a:cs typeface="MS PGothic" charset="0"/>
              </a:endParaRPr>
            </a:p>
          </p:txBody>
        </p:sp>
      </p:grpSp>
      <p:grpSp>
        <p:nvGrpSpPr>
          <p:cNvPr id="10" name="Group 15"/>
          <p:cNvGrpSpPr>
            <a:grpSpLocks/>
          </p:cNvGrpSpPr>
          <p:nvPr/>
        </p:nvGrpSpPr>
        <p:grpSpPr bwMode="auto">
          <a:xfrm>
            <a:off x="6600826" y="948532"/>
            <a:ext cx="4727576" cy="1995487"/>
            <a:chOff x="1851" y="255"/>
            <a:chExt cx="2978" cy="1257"/>
          </a:xfrm>
        </p:grpSpPr>
        <p:sp>
          <p:nvSpPr>
            <p:cNvPr id="50187" name="Line 16"/>
            <p:cNvSpPr>
              <a:spLocks noChangeShapeType="1"/>
            </p:cNvSpPr>
            <p:nvPr/>
          </p:nvSpPr>
          <p:spPr bwMode="auto">
            <a:xfrm>
              <a:off x="1851" y="849"/>
              <a:ext cx="805" cy="39"/>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88" name="Text Box 17"/>
            <p:cNvSpPr txBox="1">
              <a:spLocks noChangeArrowheads="1"/>
            </p:cNvSpPr>
            <p:nvPr/>
          </p:nvSpPr>
          <p:spPr bwMode="auto">
            <a:xfrm>
              <a:off x="2600" y="255"/>
              <a:ext cx="2229" cy="1257"/>
            </a:xfrm>
            <a:prstGeom prst="rect">
              <a:avLst/>
            </a:prstGeom>
            <a:solidFill>
              <a:schemeClr val="accent1"/>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Time/cost estimates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Budgets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Engineering diagrams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Cash flow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Material availability details</a:t>
              </a:r>
              <a:endParaRPr lang="en-AU" sz="2000" b="1" dirty="0">
                <a:solidFill>
                  <a:srgbClr val="000000"/>
                </a:solidFill>
                <a:latin typeface="Arial" charset="0"/>
                <a:ea typeface="MS PGothic" charset="0"/>
                <a:cs typeface="MS PGothic" charset="0"/>
              </a:endParaRPr>
            </a:p>
          </p:txBody>
        </p:sp>
      </p:grpSp>
      <p:grpSp>
        <p:nvGrpSpPr>
          <p:cNvPr id="13" name="Group 18"/>
          <p:cNvGrpSpPr>
            <a:grpSpLocks/>
          </p:cNvGrpSpPr>
          <p:nvPr/>
        </p:nvGrpSpPr>
        <p:grpSpPr bwMode="auto">
          <a:xfrm>
            <a:off x="265111" y="4602163"/>
            <a:ext cx="2846387" cy="2139950"/>
            <a:chOff x="136" y="2121"/>
            <a:chExt cx="1793" cy="1348"/>
          </a:xfrm>
        </p:grpSpPr>
        <p:sp>
          <p:nvSpPr>
            <p:cNvPr id="50185" name="Line 19"/>
            <p:cNvSpPr>
              <a:spLocks noChangeShapeType="1"/>
            </p:cNvSpPr>
            <p:nvPr/>
          </p:nvSpPr>
          <p:spPr bwMode="auto">
            <a:xfrm flipV="1">
              <a:off x="1345" y="2121"/>
              <a:ext cx="170" cy="381"/>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86" name="Text Box 20"/>
            <p:cNvSpPr txBox="1">
              <a:spLocks noChangeArrowheads="1"/>
            </p:cNvSpPr>
            <p:nvPr/>
          </p:nvSpPr>
          <p:spPr bwMode="auto">
            <a:xfrm>
              <a:off x="136" y="2423"/>
              <a:ext cx="1793" cy="1046"/>
            </a:xfrm>
            <a:prstGeom prst="rect">
              <a:avLst/>
            </a:prstGeom>
            <a:solidFill>
              <a:srgbClr val="D33320"/>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CPM/PERT</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Gantt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Milestone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Cash flow schedules</a:t>
              </a:r>
              <a:endParaRPr lang="en-AU" sz="2000" b="1" dirty="0">
                <a:solidFill>
                  <a:srgbClr val="000000"/>
                </a:solidFill>
                <a:latin typeface="Arial" charset="0"/>
                <a:ea typeface="MS PGothic" charset="0"/>
                <a:cs typeface="MS PGothic" charset="0"/>
              </a:endParaRPr>
            </a:p>
          </p:txBody>
        </p:sp>
      </p:grpSp>
      <p:pic>
        <p:nvPicPr>
          <p:cNvPr id="50180" name="Picture 2" descr="f3-1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7249" y="2968230"/>
            <a:ext cx="6683375" cy="1697037"/>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0181" name="Picture 1" descr="f3-1b.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73564" y="5041901"/>
            <a:ext cx="5826125" cy="1577975"/>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0177"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0763" y="1182687"/>
            <a:ext cx="4767262" cy="15970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 name="Slide Number Placeholder 4">
            <a:extLst>
              <a:ext uri="{FF2B5EF4-FFF2-40B4-BE49-F238E27FC236}">
                <a16:creationId xmlns:a16="http://schemas.microsoft.com/office/drawing/2014/main" id="{37E9E7F0-CBCA-403C-980D-1281DE0FF80A}"/>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774492225"/>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100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1000"/>
                                        <p:tgtEl>
                                          <p:spTgt spid="13"/>
                                        </p:tgtEl>
                                      </p:cBhvr>
                                    </p:animEffect>
                                  </p:childTnLst>
                                </p:cTn>
                              </p:par>
                            </p:childTnLst>
                          </p:cTn>
                        </p:par>
                        <p:par>
                          <p:cTn id="8" fill="hold" nodeType="afterGroup">
                            <p:stCondLst>
                              <p:cond delay="2000"/>
                            </p:stCondLst>
                            <p:childTnLst>
                              <p:par>
                                <p:cTn id="9" presetID="22" presetClass="entr" presetSubtype="8" fill="hold" nodeType="afterEffect">
                                  <p:stCondLst>
                                    <p:cond delay="1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1000"/>
                                        <p:tgtEl>
                                          <p:spTgt spid="10"/>
                                        </p:tgtEl>
                                      </p:cBhvr>
                                    </p:animEffect>
                                  </p:childTnLst>
                                </p:cTn>
                              </p:par>
                            </p:childTnLst>
                          </p:cTn>
                        </p:par>
                        <p:par>
                          <p:cTn id="12" fill="hold" nodeType="afterGroup">
                            <p:stCondLst>
                              <p:cond delay="4000"/>
                            </p:stCondLst>
                            <p:childTnLst>
                              <p:par>
                                <p:cTn id="13" presetID="22" presetClass="entr" presetSubtype="4" fill="hold" nodeType="after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9" y="0"/>
            <a:ext cx="10515600" cy="1325563"/>
          </a:xfrm>
        </p:spPr>
        <p:txBody>
          <a:bodyPr>
            <a:normAutofit/>
          </a:bodyPr>
          <a:lstStyle/>
          <a:p>
            <a:r>
              <a:rPr lang="en-US" sz="3600" dirty="0"/>
              <a:t>Why Estimating Project Times and Costs are Important?</a:t>
            </a:r>
          </a:p>
        </p:txBody>
      </p:sp>
      <p:graphicFrame>
        <p:nvGraphicFramePr>
          <p:cNvPr id="11" name="Content Placeholder 6">
            <a:extLst>
              <a:ext uri="{FF2B5EF4-FFF2-40B4-BE49-F238E27FC236}">
                <a16:creationId xmlns:a16="http://schemas.microsoft.com/office/drawing/2014/main" id="{395D976C-FCDA-4B1E-A3CB-FCEB542CADC7}"/>
              </a:ext>
            </a:extLst>
          </p:cNvPr>
          <p:cNvGraphicFramePr>
            <a:graphicFrameLocks noGrp="1"/>
          </p:cNvGraphicFramePr>
          <p:nvPr>
            <p:ph idx="1"/>
            <p:extLst>
              <p:ext uri="{D42A27DB-BD31-4B8C-83A1-F6EECF244321}">
                <p14:modId xmlns:p14="http://schemas.microsoft.com/office/powerpoint/2010/main" val="1876591031"/>
              </p:ext>
            </p:extLst>
          </p:nvPr>
        </p:nvGraphicFramePr>
        <p:xfrm>
          <a:off x="94210" y="1108161"/>
          <a:ext cx="11992495" cy="574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4">
            <a:extLst>
              <a:ext uri="{FF2B5EF4-FFF2-40B4-BE49-F238E27FC236}">
                <a16:creationId xmlns:a16="http://schemas.microsoft.com/office/drawing/2014/main" id="{FBA6A912-9FE9-49C0-887F-89D7C48EFC6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spTree>
    <p:extLst>
      <p:ext uri="{BB962C8B-B14F-4D97-AF65-F5344CB8AC3E}">
        <p14:creationId xmlns:p14="http://schemas.microsoft.com/office/powerpoint/2010/main" val="502664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F6EB8-82EE-4A97-A0A4-8C12DA5DEF91}"/>
              </a:ext>
            </a:extLst>
          </p:cNvPr>
          <p:cNvSpPr>
            <a:spLocks noGrp="1"/>
          </p:cNvSpPr>
          <p:nvPr>
            <p:ph type="title"/>
          </p:nvPr>
        </p:nvSpPr>
        <p:spPr>
          <a:xfrm>
            <a:off x="0" y="136017"/>
            <a:ext cx="6096000" cy="974459"/>
          </a:xfrm>
        </p:spPr>
        <p:txBody>
          <a:bodyPr>
            <a:normAutofit/>
          </a:bodyPr>
          <a:lstStyle/>
          <a:p>
            <a:r>
              <a:rPr lang="en-US" sz="4000" dirty="0"/>
              <a:t>Estimating Process Output</a:t>
            </a:r>
          </a:p>
        </p:txBody>
      </p:sp>
      <p:sp>
        <p:nvSpPr>
          <p:cNvPr id="5" name="Rectangle: Rounded Corners 4">
            <a:extLst>
              <a:ext uri="{FF2B5EF4-FFF2-40B4-BE49-F238E27FC236}">
                <a16:creationId xmlns:a16="http://schemas.microsoft.com/office/drawing/2014/main" id="{2EDEC484-B0AA-4D46-BE07-C01B7665644B}"/>
              </a:ext>
            </a:extLst>
          </p:cNvPr>
          <p:cNvSpPr/>
          <p:nvPr/>
        </p:nvSpPr>
        <p:spPr>
          <a:xfrm>
            <a:off x="353568" y="4011168"/>
            <a:ext cx="3401568" cy="1024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b="1" i="1" dirty="0">
                <a:solidFill>
                  <a:schemeClr val="accent2">
                    <a:lumMod val="60000"/>
                    <a:lumOff val="40000"/>
                  </a:schemeClr>
                </a:solidFill>
              </a:rPr>
              <a:t>Time</a:t>
            </a:r>
            <a:r>
              <a:rPr lang="en-US" sz="2000" dirty="0"/>
              <a:t> fore each Task (Work Package / Activity) </a:t>
            </a:r>
          </a:p>
        </p:txBody>
      </p:sp>
      <p:sp>
        <p:nvSpPr>
          <p:cNvPr id="6" name="Slide Number Placeholder 4">
            <a:extLst>
              <a:ext uri="{FF2B5EF4-FFF2-40B4-BE49-F238E27FC236}">
                <a16:creationId xmlns:a16="http://schemas.microsoft.com/office/drawing/2014/main" id="{23E163A1-E1FD-4480-A734-2AF0C7E635BE}"/>
              </a:ext>
            </a:extLst>
          </p:cNvPr>
          <p:cNvSpPr txBox="1">
            <a:spLocks/>
          </p:cNvSpPr>
          <p:nvPr/>
        </p:nvSpPr>
        <p:spPr>
          <a:xfrm>
            <a:off x="11548872" y="6566916"/>
            <a:ext cx="640080" cy="297180"/>
          </a:xfrm>
          <a:prstGeom prst="rect">
            <a:avLst/>
          </a:prstGeom>
        </p:spPr>
        <p:txBody>
          <a:bodyPr vert="horz" lIns="91440" tIns="45720" rIns="91440" bIns="45720" rtlCol="0" anchor="ctr">
            <a:normAutofit fontScale="925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pic>
        <p:nvPicPr>
          <p:cNvPr id="9" name="Picture 8">
            <a:extLst>
              <a:ext uri="{FF2B5EF4-FFF2-40B4-BE49-F238E27FC236}">
                <a16:creationId xmlns:a16="http://schemas.microsoft.com/office/drawing/2014/main" id="{67CAC995-67ED-4E10-A946-3955885F861F}"/>
              </a:ext>
            </a:extLst>
          </p:cNvPr>
          <p:cNvPicPr>
            <a:picLocks noChangeAspect="1"/>
          </p:cNvPicPr>
          <p:nvPr/>
        </p:nvPicPr>
        <p:blipFill>
          <a:blip r:embed="rId2"/>
          <a:stretch>
            <a:fillRect/>
          </a:stretch>
        </p:blipFill>
        <p:spPr>
          <a:xfrm>
            <a:off x="3694063" y="877823"/>
            <a:ext cx="4791173" cy="2694317"/>
          </a:xfrm>
          <a:prstGeom prst="rect">
            <a:avLst/>
          </a:prstGeom>
          <a:ln>
            <a:solidFill>
              <a:schemeClr val="tx1"/>
            </a:solidFill>
            <a:prstDash val="dashDot"/>
          </a:ln>
        </p:spPr>
      </p:pic>
      <p:sp>
        <p:nvSpPr>
          <p:cNvPr id="12" name="Rectangle: Rounded Corners 11">
            <a:extLst>
              <a:ext uri="{FF2B5EF4-FFF2-40B4-BE49-F238E27FC236}">
                <a16:creationId xmlns:a16="http://schemas.microsoft.com/office/drawing/2014/main" id="{FE9DB9DF-60D1-447F-99D8-4BC54D3CB1C9}"/>
              </a:ext>
            </a:extLst>
          </p:cNvPr>
          <p:cNvSpPr/>
          <p:nvPr/>
        </p:nvSpPr>
        <p:spPr>
          <a:xfrm>
            <a:off x="4395216" y="3986784"/>
            <a:ext cx="3401568" cy="1024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i="1" dirty="0">
                <a:solidFill>
                  <a:schemeClr val="accent6">
                    <a:lumMod val="60000"/>
                    <a:lumOff val="40000"/>
                  </a:schemeClr>
                </a:solidFill>
              </a:rPr>
              <a:t>Resources</a:t>
            </a:r>
            <a:r>
              <a:rPr lang="en-US" sz="2000" dirty="0"/>
              <a:t> fore each Task (Work Package / Activity) </a:t>
            </a:r>
          </a:p>
        </p:txBody>
      </p:sp>
      <p:sp>
        <p:nvSpPr>
          <p:cNvPr id="13" name="Rectangle: Rounded Corners 12">
            <a:extLst>
              <a:ext uri="{FF2B5EF4-FFF2-40B4-BE49-F238E27FC236}">
                <a16:creationId xmlns:a16="http://schemas.microsoft.com/office/drawing/2014/main" id="{9829665A-A0E1-4FC3-AC5C-979FB014F5B4}"/>
              </a:ext>
            </a:extLst>
          </p:cNvPr>
          <p:cNvSpPr/>
          <p:nvPr/>
        </p:nvSpPr>
        <p:spPr>
          <a:xfrm>
            <a:off x="8467344" y="4011168"/>
            <a:ext cx="3401568" cy="1024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b="1" i="1" dirty="0">
                <a:solidFill>
                  <a:srgbClr val="FF0000"/>
                </a:solidFill>
              </a:rPr>
              <a:t>Cost</a:t>
            </a:r>
            <a:r>
              <a:rPr lang="en-US" sz="2000" dirty="0"/>
              <a:t>  fore each Task (Work Package / Activity) </a:t>
            </a:r>
          </a:p>
        </p:txBody>
      </p:sp>
      <p:cxnSp>
        <p:nvCxnSpPr>
          <p:cNvPr id="15" name="Connector: Elbow 14">
            <a:extLst>
              <a:ext uri="{FF2B5EF4-FFF2-40B4-BE49-F238E27FC236}">
                <a16:creationId xmlns:a16="http://schemas.microsoft.com/office/drawing/2014/main" id="{6472ABFF-A6EA-49EB-B5A1-DF968FBB2968}"/>
              </a:ext>
            </a:extLst>
          </p:cNvPr>
          <p:cNvCxnSpPr>
            <a:stCxn id="9" idx="2"/>
            <a:endCxn id="5" idx="0"/>
          </p:cNvCxnSpPr>
          <p:nvPr/>
        </p:nvCxnSpPr>
        <p:spPr>
          <a:xfrm rot="5400000">
            <a:off x="3852487" y="1774005"/>
            <a:ext cx="439028" cy="4035298"/>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Connector: Elbow 16">
            <a:extLst>
              <a:ext uri="{FF2B5EF4-FFF2-40B4-BE49-F238E27FC236}">
                <a16:creationId xmlns:a16="http://schemas.microsoft.com/office/drawing/2014/main" id="{46F8DCC6-1DB2-475F-AD45-7CDC3804EB1B}"/>
              </a:ext>
            </a:extLst>
          </p:cNvPr>
          <p:cNvCxnSpPr>
            <a:stCxn id="9" idx="2"/>
            <a:endCxn id="12" idx="0"/>
          </p:cNvCxnSpPr>
          <p:nvPr/>
        </p:nvCxnSpPr>
        <p:spPr>
          <a:xfrm rot="16200000" flipH="1">
            <a:off x="5885503" y="3776287"/>
            <a:ext cx="414644" cy="6350"/>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Connector: Elbow 19">
            <a:extLst>
              <a:ext uri="{FF2B5EF4-FFF2-40B4-BE49-F238E27FC236}">
                <a16:creationId xmlns:a16="http://schemas.microsoft.com/office/drawing/2014/main" id="{CB52DAB5-AFEB-45A0-BC48-F451C4D68D60}"/>
              </a:ext>
            </a:extLst>
          </p:cNvPr>
          <p:cNvCxnSpPr>
            <a:stCxn id="9" idx="2"/>
            <a:endCxn id="13" idx="0"/>
          </p:cNvCxnSpPr>
          <p:nvPr/>
        </p:nvCxnSpPr>
        <p:spPr>
          <a:xfrm rot="16200000" flipH="1">
            <a:off x="7909375" y="1752415"/>
            <a:ext cx="439028" cy="4078478"/>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5" name="Rectangle: Rounded Corners 24">
            <a:extLst>
              <a:ext uri="{FF2B5EF4-FFF2-40B4-BE49-F238E27FC236}">
                <a16:creationId xmlns:a16="http://schemas.microsoft.com/office/drawing/2014/main" id="{36862A49-839E-4BAB-8909-DB9DE1AA22E9}"/>
              </a:ext>
            </a:extLst>
          </p:cNvPr>
          <p:cNvSpPr/>
          <p:nvPr/>
        </p:nvSpPr>
        <p:spPr>
          <a:xfrm>
            <a:off x="365760" y="5448704"/>
            <a:ext cx="3401568" cy="1228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dirty="0"/>
              <a:t>Project Scheduling</a:t>
            </a:r>
          </a:p>
          <a:p>
            <a:pPr algn="ctr">
              <a:lnSpc>
                <a:spcPct val="150000"/>
              </a:lnSpc>
            </a:pPr>
            <a:r>
              <a:rPr lang="en-US" altLang="en-US" sz="2000" dirty="0">
                <a:latin typeface="Arial" panose="020B0604020202020204" pitchFamily="34" charset="0"/>
              </a:rPr>
              <a:t>Project Schedule Baseline</a:t>
            </a:r>
            <a:r>
              <a:rPr lang="en-US" sz="1600" b="1" dirty="0"/>
              <a:t> </a:t>
            </a:r>
          </a:p>
        </p:txBody>
      </p:sp>
      <p:sp>
        <p:nvSpPr>
          <p:cNvPr id="26" name="Rectangle: Rounded Corners 25">
            <a:extLst>
              <a:ext uri="{FF2B5EF4-FFF2-40B4-BE49-F238E27FC236}">
                <a16:creationId xmlns:a16="http://schemas.microsoft.com/office/drawing/2014/main" id="{DB899EEA-7D08-428E-BFF7-B9DC9FA99FCC}"/>
              </a:ext>
            </a:extLst>
          </p:cNvPr>
          <p:cNvSpPr/>
          <p:nvPr/>
        </p:nvSpPr>
        <p:spPr>
          <a:xfrm>
            <a:off x="4388865" y="5493258"/>
            <a:ext cx="3401568" cy="1228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dirty="0"/>
              <a:t>Resources Planning </a:t>
            </a:r>
          </a:p>
        </p:txBody>
      </p:sp>
      <p:sp>
        <p:nvSpPr>
          <p:cNvPr id="27" name="Rectangle: Rounded Corners 26">
            <a:extLst>
              <a:ext uri="{FF2B5EF4-FFF2-40B4-BE49-F238E27FC236}">
                <a16:creationId xmlns:a16="http://schemas.microsoft.com/office/drawing/2014/main" id="{6E16781A-BA4B-4A2E-A3DA-2EB57763DF9F}"/>
              </a:ext>
            </a:extLst>
          </p:cNvPr>
          <p:cNvSpPr/>
          <p:nvPr/>
        </p:nvSpPr>
        <p:spPr>
          <a:xfrm>
            <a:off x="8467344" y="5493258"/>
            <a:ext cx="3401568" cy="1228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dirty="0"/>
              <a:t>Project Budget</a:t>
            </a:r>
          </a:p>
          <a:p>
            <a:pPr algn="ctr">
              <a:lnSpc>
                <a:spcPct val="150000"/>
              </a:lnSpc>
            </a:pPr>
            <a:r>
              <a:rPr lang="en-US" sz="2000" dirty="0">
                <a:latin typeface="Arial" panose="020B0604020202020204" pitchFamily="34" charset="0"/>
              </a:rPr>
              <a:t>Project Cost Baseline</a:t>
            </a:r>
          </a:p>
        </p:txBody>
      </p:sp>
      <p:cxnSp>
        <p:nvCxnSpPr>
          <p:cNvPr id="29" name="Connector: Elbow 28">
            <a:extLst>
              <a:ext uri="{FF2B5EF4-FFF2-40B4-BE49-F238E27FC236}">
                <a16:creationId xmlns:a16="http://schemas.microsoft.com/office/drawing/2014/main" id="{2F665632-699C-4282-A31F-3FC658B85D4D}"/>
              </a:ext>
            </a:extLst>
          </p:cNvPr>
          <p:cNvCxnSpPr>
            <a:cxnSpLocks/>
            <a:stCxn id="5" idx="2"/>
            <a:endCxn id="25" idx="0"/>
          </p:cNvCxnSpPr>
          <p:nvPr/>
        </p:nvCxnSpPr>
        <p:spPr>
          <a:xfrm rot="16200000" flipH="1">
            <a:off x="1853744" y="5235904"/>
            <a:ext cx="413408" cy="12192"/>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1" name="Connector: Elbow 30">
            <a:extLst>
              <a:ext uri="{FF2B5EF4-FFF2-40B4-BE49-F238E27FC236}">
                <a16:creationId xmlns:a16="http://schemas.microsoft.com/office/drawing/2014/main" id="{7E6EE80C-2867-4018-A2A0-5E2DF2FCEF78}"/>
              </a:ext>
            </a:extLst>
          </p:cNvPr>
          <p:cNvCxnSpPr>
            <a:cxnSpLocks/>
            <a:stCxn id="12" idx="2"/>
            <a:endCxn id="26" idx="0"/>
          </p:cNvCxnSpPr>
          <p:nvPr/>
        </p:nvCxnSpPr>
        <p:spPr>
          <a:xfrm rot="5400000">
            <a:off x="5851652" y="5248910"/>
            <a:ext cx="482346" cy="6351"/>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3" name="Connector: Elbow 32">
            <a:extLst>
              <a:ext uri="{FF2B5EF4-FFF2-40B4-BE49-F238E27FC236}">
                <a16:creationId xmlns:a16="http://schemas.microsoft.com/office/drawing/2014/main" id="{DAEFF9A9-AB21-4182-8CC7-3C923EC53B0D}"/>
              </a:ext>
            </a:extLst>
          </p:cNvPr>
          <p:cNvCxnSpPr>
            <a:cxnSpLocks/>
            <a:stCxn id="13" idx="2"/>
            <a:endCxn id="27" idx="0"/>
          </p:cNvCxnSpPr>
          <p:nvPr/>
        </p:nvCxnSpPr>
        <p:spPr>
          <a:xfrm rot="5400000">
            <a:off x="9939147" y="5264277"/>
            <a:ext cx="457962" cy="12700"/>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1087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What is Scheduling?</a:t>
            </a:r>
            <a:endParaRPr lang="en-US" sz="4400" kern="1200" dirty="0">
              <a:solidFill>
                <a:schemeClr val="accent5">
                  <a:lumMod val="75000"/>
                </a:schemeClr>
              </a:solidFill>
              <a:latin typeface="Amasis MT Pro Black" panose="020B0604020202020204" pitchFamily="18" charset="0"/>
            </a:endParaRPr>
          </a:p>
          <a:p>
            <a:pPr marL="0" indent="0" algn="ctr">
              <a:buNone/>
            </a:pPr>
            <a:endParaRPr lang="en-US" sz="4400" dirty="0">
              <a:solidFill>
                <a:schemeClr val="accent5">
                  <a:lumMod val="75000"/>
                </a:schemeClr>
              </a:solidFill>
              <a:latin typeface="Amasis MT Pro Black" panose="020B0604020202020204" pitchFamily="18" charset="0"/>
            </a:endParaRPr>
          </a:p>
        </p:txBody>
      </p:sp>
      <p:pic>
        <p:nvPicPr>
          <p:cNvPr id="7" name="Picture 6">
            <a:extLst>
              <a:ext uri="{FF2B5EF4-FFF2-40B4-BE49-F238E27FC236}">
                <a16:creationId xmlns:a16="http://schemas.microsoft.com/office/drawing/2014/main" id="{3B79E416-BFE7-4F40-97EA-5298A11711DA}"/>
              </a:ext>
            </a:extLst>
          </p:cNvPr>
          <p:cNvPicPr>
            <a:picLocks noChangeAspect="1"/>
          </p:cNvPicPr>
          <p:nvPr/>
        </p:nvPicPr>
        <p:blipFill>
          <a:blip r:embed="rId3"/>
          <a:stretch>
            <a:fillRect/>
          </a:stretch>
        </p:blipFill>
        <p:spPr>
          <a:xfrm>
            <a:off x="4826120" y="3184337"/>
            <a:ext cx="5693858" cy="3138739"/>
          </a:xfrm>
          <a:prstGeom prst="rect">
            <a:avLst/>
          </a:prstGeom>
        </p:spPr>
      </p:pic>
    </p:spTree>
    <p:extLst>
      <p:ext uri="{BB962C8B-B14F-4D97-AF65-F5344CB8AC3E}">
        <p14:creationId xmlns:p14="http://schemas.microsoft.com/office/powerpoint/2010/main" val="2849884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a:extLst>
              <a:ext uri="{FF2B5EF4-FFF2-40B4-BE49-F238E27FC236}">
                <a16:creationId xmlns:a16="http://schemas.microsoft.com/office/drawing/2014/main" id="{8C5CADC3-407B-40B1-B3AB-85D0B792A22B}"/>
              </a:ext>
            </a:extLst>
          </p:cNvPr>
          <p:cNvSpPr>
            <a:spLocks noGrp="1" noChangeArrowheads="1"/>
          </p:cNvSpPr>
          <p:nvPr>
            <p:ph type="title"/>
          </p:nvPr>
        </p:nvSpPr>
        <p:spPr/>
        <p:txBody>
          <a:bodyPr vert="horz" lIns="91440" tIns="45720" rIns="91440" bIns="45720" rtlCol="0" anchor="ctr">
            <a:normAutofit/>
          </a:bodyPr>
          <a:lstStyle/>
          <a:p>
            <a:r>
              <a:rPr lang="en-US" altLang="en-US" sz="4000" dirty="0"/>
              <a:t>What is Scheduling?</a:t>
            </a:r>
          </a:p>
        </p:txBody>
      </p:sp>
      <p:sp>
        <p:nvSpPr>
          <p:cNvPr id="8196" name="Rectangle 3">
            <a:extLst>
              <a:ext uri="{FF2B5EF4-FFF2-40B4-BE49-F238E27FC236}">
                <a16:creationId xmlns:a16="http://schemas.microsoft.com/office/drawing/2014/main" id="{DD0A1FCC-7A9C-490D-A0C7-9FFC7B7B30F1}"/>
              </a:ext>
            </a:extLst>
          </p:cNvPr>
          <p:cNvSpPr>
            <a:spLocks noGrp="1" noChangeArrowheads="1"/>
          </p:cNvSpPr>
          <p:nvPr>
            <p:ph idx="1"/>
          </p:nvPr>
        </p:nvSpPr>
        <p:spPr>
          <a:xfrm>
            <a:off x="177800" y="1122172"/>
            <a:ext cx="11728704" cy="5599811"/>
          </a:xfrm>
        </p:spPr>
        <p:txBody>
          <a:bodyPr>
            <a:normAutofit/>
          </a:bodyPr>
          <a:lstStyle/>
          <a:p>
            <a:pPr>
              <a:buClr>
                <a:schemeClr val="tx1"/>
              </a:buClr>
            </a:pPr>
            <a:r>
              <a:rPr lang="en-US" altLang="en-US" sz="2000" dirty="0">
                <a:latin typeface="Arial" panose="020B0604020202020204" pitchFamily="34" charset="0"/>
              </a:rPr>
              <a:t>There are multiple ways of defining scheduling. Scheduling is:</a:t>
            </a:r>
          </a:p>
          <a:p>
            <a:pPr lvl="1">
              <a:lnSpc>
                <a:spcPct val="120000"/>
              </a:lnSpc>
              <a:buClr>
                <a:schemeClr val="tx1"/>
              </a:buClr>
              <a:buFont typeface="Arial" panose="020B0604020202020204" pitchFamily="34" charset="0"/>
              <a:buChar char="–"/>
            </a:pPr>
            <a:r>
              <a:rPr lang="en-US" altLang="en-US" sz="1800" dirty="0">
                <a:latin typeface="Arial" panose="020B0604020202020204" pitchFamily="34" charset="0"/>
              </a:rPr>
              <a:t>Planned completion of a project based on the logical arrangement of activities, resources…</a:t>
            </a:r>
          </a:p>
          <a:p>
            <a:pPr lvl="1">
              <a:lnSpc>
                <a:spcPct val="120000"/>
              </a:lnSpc>
              <a:spcBef>
                <a:spcPct val="50000"/>
              </a:spcBef>
              <a:buClr>
                <a:schemeClr val="tx1"/>
              </a:buClr>
              <a:buFont typeface="Arial" panose="020B0604020202020204" pitchFamily="34" charset="0"/>
              <a:buChar char="–"/>
            </a:pPr>
            <a:r>
              <a:rPr lang="en-US" altLang="en-US" sz="1800" dirty="0">
                <a:latin typeface="Arial" panose="020B0604020202020204" pitchFamily="34" charset="0"/>
              </a:rPr>
              <a:t>Placing the project and its activities in a workable sequenced timetable…</a:t>
            </a:r>
          </a:p>
          <a:p>
            <a:pPr lvl="1">
              <a:lnSpc>
                <a:spcPct val="120000"/>
              </a:lnSpc>
              <a:spcBef>
                <a:spcPct val="50000"/>
              </a:spcBef>
              <a:buClr>
                <a:schemeClr val="tx1"/>
              </a:buClr>
              <a:buFont typeface="Arial" panose="020B0604020202020204" pitchFamily="34" charset="0"/>
              <a:buChar char="–"/>
            </a:pPr>
            <a:r>
              <a:rPr lang="en-US" altLang="en-US" sz="1800" dirty="0">
                <a:latin typeface="Arial" panose="020B0604020202020204" pitchFamily="34" charset="0"/>
              </a:rPr>
              <a:t>A detailed outline of activities/tasks with respect to time…</a:t>
            </a:r>
          </a:p>
          <a:p>
            <a:pPr>
              <a:buClr>
                <a:schemeClr val="tx1"/>
              </a:buClr>
            </a:pPr>
            <a:r>
              <a:rPr lang="en-US" altLang="en-US" sz="2000" dirty="0">
                <a:latin typeface="Arial" panose="020B0604020202020204" pitchFamily="34" charset="0"/>
              </a:rPr>
              <a:t>While scheduling is all of these things, the main thing to remember is that </a:t>
            </a:r>
          </a:p>
          <a:p>
            <a:pPr algn="ctr">
              <a:buClr>
                <a:schemeClr val="tx1"/>
              </a:buClr>
              <a:buNone/>
            </a:pPr>
            <a:r>
              <a:rPr lang="en-US" altLang="en-US" sz="2000" b="1" dirty="0">
                <a:latin typeface="Arial" panose="020B0604020202020204" pitchFamily="34" charset="0"/>
              </a:rPr>
              <a:t>scheduling is the development of planned dates </a:t>
            </a:r>
          </a:p>
          <a:p>
            <a:pPr algn="ctr">
              <a:buClr>
                <a:schemeClr val="tx1"/>
              </a:buClr>
              <a:buNone/>
            </a:pPr>
            <a:r>
              <a:rPr lang="en-US" altLang="en-US" sz="2000" b="1" dirty="0">
                <a:latin typeface="Arial" panose="020B0604020202020204" pitchFamily="34" charset="0"/>
              </a:rPr>
              <a:t>for performing project activities and meeting milestones.</a:t>
            </a:r>
          </a:p>
          <a:p>
            <a:pPr>
              <a:buClr>
                <a:schemeClr val="tx1"/>
              </a:buClr>
            </a:pPr>
            <a:r>
              <a:rPr lang="en-US" altLang="en-US" sz="2000" dirty="0">
                <a:latin typeface="Arial" panose="020B0604020202020204" pitchFamily="34" charset="0"/>
              </a:rPr>
              <a:t>By looking at the abovementioned definitions of scheduling, do you see a difference between planning and scheduling?</a:t>
            </a:r>
          </a:p>
        </p:txBody>
      </p:sp>
      <p:sp>
        <p:nvSpPr>
          <p:cNvPr id="6" name="Slide Number Placeholder 4">
            <a:extLst>
              <a:ext uri="{FF2B5EF4-FFF2-40B4-BE49-F238E27FC236}">
                <a16:creationId xmlns:a16="http://schemas.microsoft.com/office/drawing/2014/main" id="{3647ABC0-F45A-471F-AE84-E725F2133ED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2">
            <a:extLst>
              <a:ext uri="{FF2B5EF4-FFF2-40B4-BE49-F238E27FC236}">
                <a16:creationId xmlns:a16="http://schemas.microsoft.com/office/drawing/2014/main" id="{945D3FF7-B6E1-4139-835D-9DA5E104AEE2}"/>
              </a:ext>
            </a:extLst>
          </p:cNvPr>
          <p:cNvSpPr>
            <a:spLocks noGrp="1"/>
          </p:cNvSpPr>
          <p:nvPr>
            <p:ph type="title"/>
          </p:nvPr>
        </p:nvSpPr>
        <p:spPr>
          <a:xfrm>
            <a:off x="309679" y="-18528"/>
            <a:ext cx="6303264" cy="987552"/>
          </a:xfrm>
        </p:spPr>
        <p:txBody>
          <a:bodyPr>
            <a:normAutofit/>
          </a:bodyPr>
          <a:lstStyle/>
          <a:p>
            <a:pPr eaLnBrk="1" hangingPunct="1">
              <a:defRPr/>
            </a:pPr>
            <a:r>
              <a:rPr lang="en-US" sz="4000" dirty="0">
                <a:ea typeface="+mj-ea"/>
              </a:rPr>
              <a:t>Project Scheduling</a:t>
            </a:r>
          </a:p>
        </p:txBody>
      </p:sp>
      <p:sp>
        <p:nvSpPr>
          <p:cNvPr id="4" name="Content Placeholder 3">
            <a:extLst>
              <a:ext uri="{FF2B5EF4-FFF2-40B4-BE49-F238E27FC236}">
                <a16:creationId xmlns:a16="http://schemas.microsoft.com/office/drawing/2014/main" id="{6D877561-0674-4391-ACF7-EF1F5898C697}"/>
              </a:ext>
            </a:extLst>
          </p:cNvPr>
          <p:cNvSpPr>
            <a:spLocks noGrp="1"/>
          </p:cNvSpPr>
          <p:nvPr>
            <p:ph idx="1"/>
          </p:nvPr>
        </p:nvSpPr>
        <p:spPr>
          <a:xfrm>
            <a:off x="692513" y="1011936"/>
            <a:ext cx="9475616" cy="2809295"/>
          </a:xfrm>
          <a:solidFill>
            <a:schemeClr val="accent1">
              <a:lumMod val="40000"/>
              <a:lumOff val="60000"/>
            </a:schemeClr>
          </a:solidFill>
          <a:ln>
            <a:solidFill>
              <a:schemeClr val="accent1">
                <a:lumMod val="20000"/>
                <a:lumOff val="80000"/>
              </a:schemeClr>
            </a:solidFill>
          </a:ln>
        </p:spPr>
        <p:txBody>
          <a:bodyPr>
            <a:noAutofit/>
          </a:bodyPr>
          <a:lstStyle/>
          <a:p>
            <a:pPr marL="0" indent="0">
              <a:lnSpc>
                <a:spcPct val="100000"/>
              </a:lnSpc>
              <a:buClr>
                <a:schemeClr val="accent3"/>
              </a:buClr>
              <a:buNone/>
              <a:defRPr/>
            </a:pPr>
            <a:r>
              <a:rPr lang="en-US" b="1" i="1" dirty="0">
                <a:solidFill>
                  <a:schemeClr val="accent5">
                    <a:lumMod val="75000"/>
                  </a:schemeClr>
                </a:solidFill>
              </a:rPr>
              <a:t>Project Planning</a:t>
            </a:r>
            <a:r>
              <a:rPr lang="en-US" dirty="0"/>
              <a:t>, as it relates to the scheduling process, has been defined by the PMBoK as:</a:t>
            </a:r>
          </a:p>
          <a:p>
            <a:pPr marL="393192" lvl="1" indent="0">
              <a:spcBef>
                <a:spcPts val="2000"/>
              </a:spcBef>
              <a:buNone/>
              <a:defRPr/>
            </a:pPr>
            <a:r>
              <a:rPr lang="en-US" i="1" dirty="0"/>
              <a:t>The identification of the project objectives and the ordered activity necessary to complete the project including the identification of resource types and quantities required to carry out each activity or task.</a:t>
            </a:r>
          </a:p>
        </p:txBody>
      </p:sp>
      <p:sp>
        <p:nvSpPr>
          <p:cNvPr id="5" name="TextBox 4">
            <a:extLst>
              <a:ext uri="{FF2B5EF4-FFF2-40B4-BE49-F238E27FC236}">
                <a16:creationId xmlns:a16="http://schemas.microsoft.com/office/drawing/2014/main" id="{A8B6B419-3EE2-4943-A1C0-56B740F92252}"/>
              </a:ext>
            </a:extLst>
          </p:cNvPr>
          <p:cNvSpPr txBox="1"/>
          <p:nvPr/>
        </p:nvSpPr>
        <p:spPr>
          <a:xfrm>
            <a:off x="1875136" y="3907056"/>
            <a:ext cx="9475615" cy="2809295"/>
          </a:xfrm>
          <a:prstGeom prst="rect">
            <a:avLst/>
          </a:prstGeom>
          <a:solidFill>
            <a:schemeClr val="accent1">
              <a:lumMod val="40000"/>
              <a:lumOff val="60000"/>
            </a:schemeClr>
          </a:solidFill>
          <a:ln>
            <a:solidFill>
              <a:schemeClr val="accent1">
                <a:lumMod val="20000"/>
                <a:lumOff val="80000"/>
              </a:schemeClr>
            </a:solidFill>
          </a:ln>
        </p:spPr>
        <p:txBody>
          <a:bodyPr wrap="square">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a:lnSpc>
                <a:spcPct val="150000"/>
              </a:lnSpc>
            </a:pPr>
            <a:r>
              <a:rPr lang="en-US" altLang="en-US" b="1" i="1" dirty="0">
                <a:solidFill>
                  <a:srgbClr val="C00000"/>
                </a:solidFill>
              </a:rPr>
              <a:t>Project Scheduling </a:t>
            </a:r>
            <a:r>
              <a:rPr lang="en-US" altLang="en-US" dirty="0"/>
              <a:t>requires us to follow some carefully laid-out steps, in order, for the schedule to take shape. </a:t>
            </a:r>
          </a:p>
          <a:p>
            <a:pPr>
              <a:lnSpc>
                <a:spcPct val="150000"/>
              </a:lnSpc>
            </a:pPr>
            <a:r>
              <a:rPr lang="en-US" altLang="en-US" dirty="0" err="1"/>
              <a:t>PMBoK</a:t>
            </a:r>
            <a:r>
              <a:rPr lang="en-US" altLang="en-US" dirty="0"/>
              <a:t> states, </a:t>
            </a:r>
          </a:p>
          <a:p>
            <a:pPr>
              <a:lnSpc>
                <a:spcPct val="150000"/>
              </a:lnSpc>
            </a:pPr>
            <a:r>
              <a:rPr lang="ja-JP" altLang="en-US" i="1" dirty="0">
                <a:latin typeface="+mn-lt"/>
                <a:ea typeface="+mn-ea"/>
              </a:rPr>
              <a:t>“</a:t>
            </a:r>
            <a:r>
              <a:rPr lang="en-US" altLang="ja-JP" i="1" dirty="0">
                <a:latin typeface="+mn-lt"/>
                <a:ea typeface="+mn-ea"/>
              </a:rPr>
              <a:t>an output of a </a:t>
            </a:r>
            <a:r>
              <a:rPr lang="en-US" altLang="ja-JP" i="1" u="sng" dirty="0">
                <a:latin typeface="+mn-lt"/>
                <a:ea typeface="+mn-ea"/>
              </a:rPr>
              <a:t>schedule model </a:t>
            </a:r>
            <a:r>
              <a:rPr lang="en-US" altLang="ja-JP" i="1" dirty="0">
                <a:latin typeface="+mn-lt"/>
                <a:ea typeface="+mn-ea"/>
              </a:rPr>
              <a:t>that presents linked </a:t>
            </a:r>
            <a:r>
              <a:rPr lang="en-US" altLang="en-US" i="1" dirty="0">
                <a:latin typeface="+mn-lt"/>
                <a:ea typeface="+mn-ea"/>
              </a:rPr>
              <a:t>activities with planned dates, durations, milestones, and resources.</a:t>
            </a:r>
            <a:r>
              <a:rPr lang="ja-JP" altLang="en-US" i="1" dirty="0">
                <a:latin typeface="+mn-lt"/>
                <a:ea typeface="+mn-ea"/>
              </a:rPr>
              <a:t>”</a:t>
            </a:r>
            <a:endParaRPr lang="en-US" altLang="en-US" i="1" dirty="0">
              <a:latin typeface="+mn-lt"/>
              <a:ea typeface="+mn-ea"/>
            </a:endParaRPr>
          </a:p>
        </p:txBody>
      </p:sp>
      <p:sp>
        <p:nvSpPr>
          <p:cNvPr id="7" name="Slide Number Placeholder 4">
            <a:extLst>
              <a:ext uri="{FF2B5EF4-FFF2-40B4-BE49-F238E27FC236}">
                <a16:creationId xmlns:a16="http://schemas.microsoft.com/office/drawing/2014/main" id="{76030563-9943-45E1-907F-1BFC38088FE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Planning vs. Scheduling</a:t>
            </a:r>
            <a:endParaRPr lang="en-US" sz="4400" dirty="0">
              <a:solidFill>
                <a:schemeClr val="accent5">
                  <a:lumMod val="75000"/>
                </a:schemeClr>
              </a:solidFill>
              <a:latin typeface="Amasis MT Pro Black" panose="020B0604020202020204" pitchFamily="18" charset="0"/>
            </a:endParaRPr>
          </a:p>
        </p:txBody>
      </p:sp>
      <p:pic>
        <p:nvPicPr>
          <p:cNvPr id="2" name="Picture 1">
            <a:extLst>
              <a:ext uri="{FF2B5EF4-FFF2-40B4-BE49-F238E27FC236}">
                <a16:creationId xmlns:a16="http://schemas.microsoft.com/office/drawing/2014/main" id="{3CC80BFF-3E87-498D-91C6-3BA6AA2EDEAB}"/>
              </a:ext>
            </a:extLst>
          </p:cNvPr>
          <p:cNvPicPr>
            <a:picLocks noChangeAspect="1"/>
          </p:cNvPicPr>
          <p:nvPr/>
        </p:nvPicPr>
        <p:blipFill rotWithShape="1">
          <a:blip r:embed="rId3"/>
          <a:srcRect l="11598" t="7705" r="7839" b="15862"/>
          <a:stretch/>
        </p:blipFill>
        <p:spPr>
          <a:xfrm>
            <a:off x="8791743" y="2825255"/>
            <a:ext cx="3088678" cy="3164807"/>
          </a:xfrm>
          <a:prstGeom prst="rect">
            <a:avLst/>
          </a:prstGeom>
        </p:spPr>
      </p:pic>
      <p:pic>
        <p:nvPicPr>
          <p:cNvPr id="1026" name="Picture 2" descr="Business Planning And Scheduling Stock Illustration - Illustration of  planning, infographic: 85078217">
            <a:extLst>
              <a:ext uri="{FF2B5EF4-FFF2-40B4-BE49-F238E27FC236}">
                <a16:creationId xmlns:a16="http://schemas.microsoft.com/office/drawing/2014/main" id="{46DA6F09-0F32-41A6-815D-49B8E5B550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137" t="8624" r="16821" b="21026"/>
          <a:stretch/>
        </p:blipFill>
        <p:spPr bwMode="auto">
          <a:xfrm>
            <a:off x="3910619" y="2825255"/>
            <a:ext cx="2926080" cy="3164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132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a:extLst>
              <a:ext uri="{FF2B5EF4-FFF2-40B4-BE49-F238E27FC236}">
                <a16:creationId xmlns:a16="http://schemas.microsoft.com/office/drawing/2014/main" id="{7B8ACF4B-420F-43F4-8671-3B2EBF499196}"/>
              </a:ext>
            </a:extLst>
          </p:cNvPr>
          <p:cNvSpPr>
            <a:spLocks noGrp="1" noChangeArrowheads="1"/>
          </p:cNvSpPr>
          <p:nvPr>
            <p:ph type="title"/>
          </p:nvPr>
        </p:nvSpPr>
        <p:spPr>
          <a:xfrm>
            <a:off x="92456" y="36164"/>
            <a:ext cx="10515600" cy="1021811"/>
          </a:xfrm>
        </p:spPr>
        <p:txBody>
          <a:bodyPr vert="horz" lIns="91440" tIns="45720" rIns="91440" bIns="45720" rtlCol="0" anchor="ctr">
            <a:normAutofit/>
          </a:bodyPr>
          <a:lstStyle/>
          <a:p>
            <a:r>
              <a:rPr lang="en-US" altLang="en-US" sz="4000" dirty="0"/>
              <a:t>Planning vs. Scheduling</a:t>
            </a:r>
          </a:p>
        </p:txBody>
      </p:sp>
      <p:sp>
        <p:nvSpPr>
          <p:cNvPr id="10244" name="Rectangle 3">
            <a:extLst>
              <a:ext uri="{FF2B5EF4-FFF2-40B4-BE49-F238E27FC236}">
                <a16:creationId xmlns:a16="http://schemas.microsoft.com/office/drawing/2014/main" id="{A43EBBF9-EA1B-4D8F-9643-C81C744CEC31}"/>
              </a:ext>
            </a:extLst>
          </p:cNvPr>
          <p:cNvSpPr>
            <a:spLocks noGrp="1" noChangeArrowheads="1"/>
          </p:cNvSpPr>
          <p:nvPr>
            <p:ph idx="1"/>
          </p:nvPr>
        </p:nvSpPr>
        <p:spPr>
          <a:xfrm>
            <a:off x="341376" y="1057976"/>
            <a:ext cx="11399520" cy="5602128"/>
          </a:xfrm>
        </p:spPr>
        <p:txBody>
          <a:bodyPr vert="horz" lIns="91440" tIns="45720" rIns="91440" bIns="45720" rtlCol="0">
            <a:normAutofit lnSpcReduction="10000"/>
          </a:bodyPr>
          <a:lstStyle/>
          <a:p>
            <a:pPr marL="0" indent="0">
              <a:buClr>
                <a:schemeClr val="tx1"/>
              </a:buClr>
              <a:buNone/>
            </a:pPr>
            <a:r>
              <a:rPr lang="en-US" altLang="en-US" sz="2000" dirty="0">
                <a:latin typeface="Arial" panose="020B0604020202020204" pitchFamily="34" charset="0"/>
              </a:rPr>
              <a:t>“I keep six honest serving men (they taught me all I knew); their names are </a:t>
            </a:r>
            <a:r>
              <a:rPr lang="en-US" altLang="en-US" sz="2000" b="1" dirty="0">
                <a:solidFill>
                  <a:schemeClr val="accent1"/>
                </a:solidFill>
                <a:latin typeface="Arial" panose="020B0604020202020204" pitchFamily="34" charset="0"/>
              </a:rPr>
              <a:t>What</a:t>
            </a:r>
            <a:r>
              <a:rPr lang="en-US" altLang="en-US" sz="2000" dirty="0">
                <a:latin typeface="Arial" panose="020B0604020202020204" pitchFamily="34" charset="0"/>
              </a:rPr>
              <a:t> and </a:t>
            </a:r>
            <a:r>
              <a:rPr lang="en-US" altLang="en-US" sz="2100" b="1" dirty="0">
                <a:solidFill>
                  <a:schemeClr val="accent1"/>
                </a:solidFill>
                <a:latin typeface="Arial" panose="020B0604020202020204" pitchFamily="34" charset="0"/>
              </a:rPr>
              <a:t>Why</a:t>
            </a:r>
            <a:r>
              <a:rPr lang="en-US" altLang="en-US" sz="2000" dirty="0">
                <a:latin typeface="Arial" panose="020B0604020202020204" pitchFamily="34" charset="0"/>
              </a:rPr>
              <a:t> and </a:t>
            </a:r>
            <a:r>
              <a:rPr lang="en-US" altLang="en-US" sz="2100" b="1" dirty="0">
                <a:solidFill>
                  <a:schemeClr val="accent1"/>
                </a:solidFill>
                <a:latin typeface="Arial" panose="020B0604020202020204" pitchFamily="34" charset="0"/>
              </a:rPr>
              <a:t>How</a:t>
            </a:r>
            <a:r>
              <a:rPr lang="en-US" altLang="en-US" sz="2000" dirty="0">
                <a:latin typeface="Arial" panose="020B0604020202020204" pitchFamily="34" charset="0"/>
              </a:rPr>
              <a:t> and </a:t>
            </a:r>
            <a:r>
              <a:rPr lang="en-US" altLang="en-US" sz="2100" b="1" dirty="0">
                <a:solidFill>
                  <a:schemeClr val="accent1"/>
                </a:solidFill>
                <a:latin typeface="Arial" panose="020B0604020202020204" pitchFamily="34" charset="0"/>
              </a:rPr>
              <a:t>Where</a:t>
            </a:r>
            <a:r>
              <a:rPr lang="en-US" altLang="en-US" sz="2000" dirty="0">
                <a:latin typeface="Arial" panose="020B0604020202020204" pitchFamily="34" charset="0"/>
              </a:rPr>
              <a:t> and </a:t>
            </a:r>
            <a:r>
              <a:rPr lang="en-US" altLang="en-US" sz="2100" b="1" dirty="0">
                <a:solidFill>
                  <a:schemeClr val="accent1"/>
                </a:solidFill>
                <a:latin typeface="Arial" panose="020B0604020202020204" pitchFamily="34" charset="0"/>
              </a:rPr>
              <a:t>Who</a:t>
            </a:r>
            <a:r>
              <a:rPr lang="en-US" altLang="en-US" sz="2000" dirty="0">
                <a:latin typeface="Arial" panose="020B0604020202020204" pitchFamily="34" charset="0"/>
              </a:rPr>
              <a:t> and </a:t>
            </a:r>
            <a:r>
              <a:rPr lang="en-US" altLang="en-US" sz="2100" b="1" dirty="0">
                <a:solidFill>
                  <a:schemeClr val="accent1"/>
                </a:solidFill>
                <a:latin typeface="Arial" panose="020B0604020202020204" pitchFamily="34" charset="0"/>
              </a:rPr>
              <a:t>When</a:t>
            </a:r>
            <a:r>
              <a:rPr lang="en-US" altLang="en-US" sz="2000" dirty="0">
                <a:latin typeface="Arial" panose="020B0604020202020204" pitchFamily="34" charset="0"/>
              </a:rPr>
              <a:t>.” ---  Rudyard Kipling</a:t>
            </a:r>
          </a:p>
          <a:p>
            <a:pPr>
              <a:buClr>
                <a:schemeClr val="tx1"/>
              </a:buClr>
            </a:pPr>
            <a:r>
              <a:rPr lang="en-US" altLang="en-US" sz="2000" dirty="0">
                <a:latin typeface="Arial" panose="020B0604020202020204" pitchFamily="34" charset="0"/>
              </a:rPr>
              <a:t>Planning involves making decisions with the objective of influencing the future. Another way to consider planning is as the “thinking” phase.  Defining activities, their logical sequence, and their relationship to each other are all planning functions. In planning you answer the following questions:</a:t>
            </a:r>
          </a:p>
          <a:p>
            <a:pPr>
              <a:buClr>
                <a:schemeClr val="tx1"/>
              </a:buClr>
            </a:pPr>
            <a:r>
              <a:rPr lang="en-US" altLang="en-US" sz="1800" b="1" dirty="0">
                <a:solidFill>
                  <a:schemeClr val="accent1"/>
                </a:solidFill>
                <a:latin typeface="Arial" panose="020B0604020202020204" pitchFamily="34" charset="0"/>
              </a:rPr>
              <a:t>What</a:t>
            </a:r>
            <a:r>
              <a:rPr lang="en-US" altLang="en-US" sz="2000" dirty="0">
                <a:latin typeface="Arial" panose="020B0604020202020204" pitchFamily="34" charset="0"/>
              </a:rPr>
              <a:t> will be performed? </a:t>
            </a:r>
          </a:p>
          <a:p>
            <a:pPr lvl="1">
              <a:buClr>
                <a:schemeClr val="tx1"/>
              </a:buClr>
              <a:buFont typeface="Arial" panose="020B0604020202020204" pitchFamily="34" charset="0"/>
              <a:buChar char="–"/>
            </a:pPr>
            <a:r>
              <a:rPr lang="en-US" altLang="en-US" sz="1900" dirty="0">
                <a:latin typeface="Arial" panose="020B0604020202020204" pitchFamily="34" charset="0"/>
              </a:rPr>
              <a:t>This question is answered by determining the final project product necessary for achieving project success</a:t>
            </a:r>
            <a:r>
              <a:rPr lang="en-US" altLang="en-US" sz="2000" dirty="0">
                <a:latin typeface="Arial" panose="020B0604020202020204" pitchFamily="34" charset="0"/>
              </a:rPr>
              <a:t>.  This is done in the initiation phase before the development of your WBS. </a:t>
            </a:r>
          </a:p>
          <a:p>
            <a:pPr>
              <a:buClr>
                <a:schemeClr val="tx1"/>
              </a:buClr>
            </a:pPr>
            <a:r>
              <a:rPr lang="en-US" altLang="en-US" sz="1800" b="1" dirty="0">
                <a:solidFill>
                  <a:schemeClr val="accent1"/>
                </a:solidFill>
                <a:latin typeface="Arial" panose="020B0604020202020204" pitchFamily="34" charset="0"/>
              </a:rPr>
              <a:t>Why</a:t>
            </a:r>
            <a:r>
              <a:rPr lang="en-US" altLang="en-US" sz="2000" dirty="0">
                <a:latin typeface="Arial" panose="020B0604020202020204" pitchFamily="34" charset="0"/>
              </a:rPr>
              <a:t> it will be performed? </a:t>
            </a:r>
          </a:p>
          <a:p>
            <a:pPr lvl="1">
              <a:buClr>
                <a:schemeClr val="tx1"/>
              </a:buClr>
              <a:buFont typeface="Arial" panose="020B0604020202020204" pitchFamily="34" charset="0"/>
              <a:buChar char="–"/>
            </a:pPr>
            <a:r>
              <a:rPr lang="en-US" altLang="en-US" sz="2000" dirty="0">
                <a:latin typeface="Arial" panose="020B0604020202020204" pitchFamily="34" charset="0"/>
              </a:rPr>
              <a:t>This question is answered by determining the project objective.</a:t>
            </a:r>
          </a:p>
          <a:p>
            <a:pPr lvl="1">
              <a:buClr>
                <a:schemeClr val="tx1"/>
              </a:buClr>
              <a:buFont typeface="Arial" panose="020B0604020202020204" pitchFamily="34" charset="0"/>
              <a:buChar char="–"/>
            </a:pPr>
            <a:endParaRPr lang="en-US" altLang="en-US" sz="2000" dirty="0">
              <a:latin typeface="Arial" panose="020B0604020202020204" pitchFamily="34" charset="0"/>
            </a:endParaRPr>
          </a:p>
        </p:txBody>
      </p:sp>
      <p:sp>
        <p:nvSpPr>
          <p:cNvPr id="6" name="Slide Number Placeholder 4">
            <a:extLst>
              <a:ext uri="{FF2B5EF4-FFF2-40B4-BE49-F238E27FC236}">
                <a16:creationId xmlns:a16="http://schemas.microsoft.com/office/drawing/2014/main" id="{9FCE732E-8D1A-4452-89DB-8EEFCE5B137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a:extLst>
              <a:ext uri="{FF2B5EF4-FFF2-40B4-BE49-F238E27FC236}">
                <a16:creationId xmlns:a16="http://schemas.microsoft.com/office/drawing/2014/main" id="{2A366BDA-7F2B-46C5-B693-2E4C880506D1}"/>
              </a:ext>
            </a:extLst>
          </p:cNvPr>
          <p:cNvSpPr>
            <a:spLocks noGrp="1" noChangeArrowheads="1"/>
          </p:cNvSpPr>
          <p:nvPr>
            <p:ph type="title"/>
          </p:nvPr>
        </p:nvSpPr>
        <p:spPr>
          <a:xfrm>
            <a:off x="153416" y="87249"/>
            <a:ext cx="7332472" cy="949071"/>
          </a:xfrm>
        </p:spPr>
        <p:txBody>
          <a:bodyPr vert="horz" lIns="91440" tIns="45720" rIns="91440" bIns="45720" rtlCol="0" anchor="ctr">
            <a:normAutofit/>
          </a:bodyPr>
          <a:lstStyle/>
          <a:p>
            <a:r>
              <a:rPr lang="en-US" altLang="en-US" sz="4000" dirty="0"/>
              <a:t>Planning vs. Scheduling</a:t>
            </a:r>
          </a:p>
        </p:txBody>
      </p:sp>
      <p:sp>
        <p:nvSpPr>
          <p:cNvPr id="12292" name="Rectangle 3">
            <a:extLst>
              <a:ext uri="{FF2B5EF4-FFF2-40B4-BE49-F238E27FC236}">
                <a16:creationId xmlns:a16="http://schemas.microsoft.com/office/drawing/2014/main" id="{B141C656-619F-4852-A5CD-DA5931B68F41}"/>
              </a:ext>
            </a:extLst>
          </p:cNvPr>
          <p:cNvSpPr>
            <a:spLocks noGrp="1" noChangeArrowheads="1"/>
          </p:cNvSpPr>
          <p:nvPr>
            <p:ph type="body" idx="1"/>
          </p:nvPr>
        </p:nvSpPr>
        <p:spPr>
          <a:xfrm>
            <a:off x="304800" y="1036320"/>
            <a:ext cx="11362944" cy="5734432"/>
          </a:xfrm>
        </p:spPr>
        <p:txBody>
          <a:bodyPr vert="horz" lIns="91440" tIns="45720" rIns="91440" bIns="45720" rtlCol="0">
            <a:normAutofit/>
          </a:bodyPr>
          <a:lstStyle/>
          <a:p>
            <a:pPr>
              <a:lnSpc>
                <a:spcPct val="160000"/>
              </a:lnSpc>
              <a:buClr>
                <a:schemeClr val="tx1"/>
              </a:buClr>
            </a:pPr>
            <a:r>
              <a:rPr lang="en-US" altLang="en-US" sz="1800" b="1" dirty="0">
                <a:solidFill>
                  <a:schemeClr val="accent1"/>
                </a:solidFill>
                <a:latin typeface="Arial" panose="020B0604020202020204" pitchFamily="34" charset="0"/>
              </a:rPr>
              <a:t>How</a:t>
            </a:r>
            <a:r>
              <a:rPr lang="en-US" altLang="en-US" sz="1800" dirty="0">
                <a:latin typeface="Arial" panose="020B0604020202020204" pitchFamily="34" charset="0"/>
              </a:rPr>
              <a:t> will it be performed?  </a:t>
            </a:r>
          </a:p>
          <a:p>
            <a:pPr lvl="1">
              <a:lnSpc>
                <a:spcPct val="160000"/>
              </a:lnSpc>
              <a:buClr>
                <a:schemeClr val="tx1"/>
              </a:buClr>
              <a:buFont typeface="Arial" panose="020B0604020202020204" pitchFamily="34" charset="0"/>
              <a:buChar char="–"/>
            </a:pPr>
            <a:r>
              <a:rPr lang="en-US" altLang="en-US" sz="1800" dirty="0">
                <a:latin typeface="Arial" panose="020B0604020202020204" pitchFamily="34" charset="0"/>
              </a:rPr>
              <a:t>This question is answered by determining the processes, procedures, and methodologies used to complete the project.</a:t>
            </a:r>
          </a:p>
          <a:p>
            <a:pPr>
              <a:lnSpc>
                <a:spcPct val="160000"/>
              </a:lnSpc>
              <a:buClr>
                <a:schemeClr val="tx1"/>
              </a:buClr>
            </a:pPr>
            <a:r>
              <a:rPr lang="en-US" altLang="en-US" sz="1800" b="1" dirty="0">
                <a:solidFill>
                  <a:schemeClr val="accent1"/>
                </a:solidFill>
                <a:latin typeface="Arial" panose="020B0604020202020204" pitchFamily="34" charset="0"/>
              </a:rPr>
              <a:t>Where</a:t>
            </a:r>
            <a:r>
              <a:rPr lang="en-US" altLang="en-US" sz="1800" dirty="0">
                <a:latin typeface="Arial" panose="020B0604020202020204" pitchFamily="34" charset="0"/>
              </a:rPr>
              <a:t> will it be performed?  </a:t>
            </a:r>
          </a:p>
          <a:p>
            <a:pPr lvl="1">
              <a:lnSpc>
                <a:spcPct val="160000"/>
              </a:lnSpc>
              <a:buClr>
                <a:schemeClr val="tx1"/>
              </a:buClr>
              <a:buFont typeface="Arial" panose="020B0604020202020204" pitchFamily="34" charset="0"/>
              <a:buChar char="–"/>
            </a:pPr>
            <a:r>
              <a:rPr lang="en-US" altLang="en-US" sz="1800" dirty="0">
                <a:latin typeface="Arial" panose="020B0604020202020204" pitchFamily="34" charset="0"/>
              </a:rPr>
              <a:t>This answer varies for each type of project.  For example, if it’s a construction project, the “where” will be the physical location of the building or road etc. If the project is a software development project, the answer could be the physical location of the project team or the final location of the project software. </a:t>
            </a:r>
          </a:p>
          <a:p>
            <a:pPr>
              <a:lnSpc>
                <a:spcPct val="160000"/>
              </a:lnSpc>
              <a:buClr>
                <a:schemeClr val="tx1"/>
              </a:buClr>
            </a:pPr>
            <a:r>
              <a:rPr lang="en-US" altLang="en-US" sz="1800" b="1" dirty="0">
                <a:solidFill>
                  <a:schemeClr val="accent1"/>
                </a:solidFill>
                <a:latin typeface="Arial" panose="020B0604020202020204" pitchFamily="34" charset="0"/>
              </a:rPr>
              <a:t>Who</a:t>
            </a:r>
            <a:r>
              <a:rPr lang="en-US" altLang="en-US" sz="1800" dirty="0">
                <a:latin typeface="Arial" panose="020B0604020202020204" pitchFamily="34" charset="0"/>
              </a:rPr>
              <a:t> will perform the work?</a:t>
            </a:r>
          </a:p>
          <a:p>
            <a:pPr lvl="1">
              <a:lnSpc>
                <a:spcPct val="160000"/>
              </a:lnSpc>
              <a:buClr>
                <a:schemeClr val="tx1"/>
              </a:buClr>
              <a:buFont typeface="Arial" panose="020B0604020202020204" pitchFamily="34" charset="0"/>
              <a:buChar char="–"/>
            </a:pPr>
            <a:r>
              <a:rPr lang="en-US" altLang="en-US" sz="1800" dirty="0">
                <a:latin typeface="Arial" panose="020B0604020202020204" pitchFamily="34" charset="0"/>
              </a:rPr>
              <a:t>This question is answered by determining if the work will be contracted or will use in-house resources. Then, the question will be examined in even more detail: if a contractor, what type of contractor, and if company resource, what department and who in each department?</a:t>
            </a:r>
          </a:p>
        </p:txBody>
      </p:sp>
      <p:sp>
        <p:nvSpPr>
          <p:cNvPr id="6" name="Slide Number Placeholder 4">
            <a:extLst>
              <a:ext uri="{FF2B5EF4-FFF2-40B4-BE49-F238E27FC236}">
                <a16:creationId xmlns:a16="http://schemas.microsoft.com/office/drawing/2014/main" id="{4753A831-0BC6-400E-A693-557A8991085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a:extLst>
              <a:ext uri="{FF2B5EF4-FFF2-40B4-BE49-F238E27FC236}">
                <a16:creationId xmlns:a16="http://schemas.microsoft.com/office/drawing/2014/main" id="{D4331DD8-FB1E-48A8-8DA9-07E09C3F978E}"/>
              </a:ext>
            </a:extLst>
          </p:cNvPr>
          <p:cNvSpPr>
            <a:spLocks noGrp="1" noChangeArrowheads="1"/>
          </p:cNvSpPr>
          <p:nvPr>
            <p:ph type="title"/>
          </p:nvPr>
        </p:nvSpPr>
        <p:spPr>
          <a:xfrm>
            <a:off x="177800" y="136525"/>
            <a:ext cx="9387840" cy="1044639"/>
          </a:xfrm>
        </p:spPr>
        <p:txBody>
          <a:bodyPr vert="horz" lIns="91440" tIns="45720" rIns="91440" bIns="45720" rtlCol="0" anchor="ctr">
            <a:normAutofit/>
          </a:bodyPr>
          <a:lstStyle/>
          <a:p>
            <a:r>
              <a:rPr lang="en-US" altLang="en-US" sz="4000" dirty="0"/>
              <a:t>Planning vs. Scheduling</a:t>
            </a:r>
          </a:p>
        </p:txBody>
      </p:sp>
      <p:sp>
        <p:nvSpPr>
          <p:cNvPr id="14340" name="Rectangle 3">
            <a:extLst>
              <a:ext uri="{FF2B5EF4-FFF2-40B4-BE49-F238E27FC236}">
                <a16:creationId xmlns:a16="http://schemas.microsoft.com/office/drawing/2014/main" id="{D9D409F2-16E4-4CB9-BBB2-4674489D346E}"/>
              </a:ext>
            </a:extLst>
          </p:cNvPr>
          <p:cNvSpPr>
            <a:spLocks noGrp="1" noChangeArrowheads="1"/>
          </p:cNvSpPr>
          <p:nvPr>
            <p:ph idx="1"/>
          </p:nvPr>
        </p:nvSpPr>
        <p:spPr>
          <a:xfrm>
            <a:off x="177800" y="1181164"/>
            <a:ext cx="11734800" cy="5540311"/>
          </a:xfrm>
        </p:spPr>
        <p:txBody>
          <a:bodyPr vert="horz" lIns="91440" tIns="45720" rIns="91440" bIns="45720" rtlCol="0">
            <a:normAutofit lnSpcReduction="10000"/>
          </a:bodyPr>
          <a:lstStyle/>
          <a:p>
            <a:pPr>
              <a:buClr>
                <a:schemeClr val="tx1"/>
              </a:buClr>
            </a:pPr>
            <a:r>
              <a:rPr lang="en-US" altLang="en-US" sz="2000" dirty="0"/>
              <a:t>With five main questions answered, only one last question remains: </a:t>
            </a:r>
            <a:r>
              <a:rPr lang="en-US" altLang="en-US" sz="2000" b="1" dirty="0">
                <a:solidFill>
                  <a:schemeClr val="accent1"/>
                </a:solidFill>
              </a:rPr>
              <a:t>when</a:t>
            </a:r>
            <a:r>
              <a:rPr lang="en-US" altLang="en-US" sz="2000" dirty="0"/>
              <a:t>. </a:t>
            </a:r>
          </a:p>
          <a:p>
            <a:pPr>
              <a:buClr>
                <a:schemeClr val="tx1"/>
              </a:buClr>
            </a:pPr>
            <a:r>
              <a:rPr lang="en-US" altLang="en-US" sz="2000" dirty="0"/>
              <a:t>This question involves scheduling. </a:t>
            </a:r>
          </a:p>
          <a:p>
            <a:pPr>
              <a:lnSpc>
                <a:spcPct val="200000"/>
              </a:lnSpc>
              <a:buClr>
                <a:schemeClr val="tx1"/>
              </a:buClr>
            </a:pPr>
            <a:r>
              <a:rPr lang="en-US" altLang="en-US" sz="2000" dirty="0"/>
              <a:t>Scheduling determines the timing of operations in the project. The schedule will determine the specific start and completion dates for the project and all project activities. Another way to look at scheduling is to consider it the “action” or “doing it” phase.  In scheduling you answer the question:</a:t>
            </a:r>
          </a:p>
          <a:p>
            <a:pPr>
              <a:buClr>
                <a:schemeClr val="tx1"/>
              </a:buClr>
            </a:pPr>
            <a:r>
              <a:rPr lang="en-US" altLang="en-US" sz="2000" b="1" dirty="0">
                <a:solidFill>
                  <a:schemeClr val="accent1"/>
                </a:solidFill>
              </a:rPr>
              <a:t>When</a:t>
            </a:r>
            <a:r>
              <a:rPr lang="en-US" altLang="en-US" sz="2000" dirty="0"/>
              <a:t> will the work be performed?</a:t>
            </a:r>
          </a:p>
          <a:p>
            <a:pPr lvl="1">
              <a:buClr>
                <a:schemeClr val="tx1"/>
              </a:buClr>
              <a:buFont typeface="Arial" panose="020B0604020202020204" pitchFamily="34" charset="0"/>
              <a:buChar char="–"/>
            </a:pPr>
            <a:r>
              <a:rPr lang="en-US" altLang="en-US" sz="2000" dirty="0"/>
              <a:t>This question involves determining the order in which activities will be performed to complete the project (Sequence).</a:t>
            </a:r>
          </a:p>
          <a:p>
            <a:pPr lvl="1">
              <a:buClr>
                <a:schemeClr val="tx1"/>
              </a:buClr>
              <a:buFont typeface="Arial" panose="020B0604020202020204" pitchFamily="34" charset="0"/>
              <a:buChar char="–"/>
            </a:pPr>
            <a:r>
              <a:rPr lang="en-US" altLang="en-US" sz="2000" dirty="0"/>
              <a:t>Scheduling includes the project start and completion dates, project deliverables and milestones dates, and the start and completion dates for all activities needed to successfully complete the project.</a:t>
            </a:r>
          </a:p>
        </p:txBody>
      </p:sp>
      <p:sp>
        <p:nvSpPr>
          <p:cNvPr id="6" name="Slide Number Placeholder 4">
            <a:extLst>
              <a:ext uri="{FF2B5EF4-FFF2-40B4-BE49-F238E27FC236}">
                <a16:creationId xmlns:a16="http://schemas.microsoft.com/office/drawing/2014/main" id="{66C638A4-A332-49B4-9398-A02BF4AC056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a:extLst>
              <a:ext uri="{FF2B5EF4-FFF2-40B4-BE49-F238E27FC236}">
                <a16:creationId xmlns:a16="http://schemas.microsoft.com/office/drawing/2014/main" id="{C6EA46A9-B600-4BF4-8507-5F1175416A28}"/>
              </a:ext>
            </a:extLst>
          </p:cNvPr>
          <p:cNvSpPr>
            <a:spLocks noGrp="1" noChangeArrowheads="1"/>
          </p:cNvSpPr>
          <p:nvPr>
            <p:ph type="title"/>
          </p:nvPr>
        </p:nvSpPr>
        <p:spPr>
          <a:xfrm>
            <a:off x="92456" y="1460"/>
            <a:ext cx="10515600" cy="1217740"/>
          </a:xfrm>
        </p:spPr>
        <p:txBody>
          <a:bodyPr vert="horz" lIns="91440" tIns="45720" rIns="91440" bIns="45720" rtlCol="0" anchor="ctr">
            <a:normAutofit/>
          </a:bodyPr>
          <a:lstStyle/>
          <a:p>
            <a:r>
              <a:rPr lang="en-US" altLang="en-US" sz="4000" dirty="0"/>
              <a:t>Project Scheduling</a:t>
            </a:r>
          </a:p>
        </p:txBody>
      </p:sp>
      <p:sp>
        <p:nvSpPr>
          <p:cNvPr id="16388" name="Rectangle 3">
            <a:extLst>
              <a:ext uri="{FF2B5EF4-FFF2-40B4-BE49-F238E27FC236}">
                <a16:creationId xmlns:a16="http://schemas.microsoft.com/office/drawing/2014/main" id="{84D94526-7F21-48E4-81B7-E39B44C1AE9A}"/>
              </a:ext>
            </a:extLst>
          </p:cNvPr>
          <p:cNvSpPr>
            <a:spLocks noGrp="1" noChangeArrowheads="1"/>
          </p:cNvSpPr>
          <p:nvPr>
            <p:ph idx="1"/>
          </p:nvPr>
        </p:nvSpPr>
        <p:spPr>
          <a:xfrm>
            <a:off x="177800" y="1219200"/>
            <a:ext cx="11734800" cy="5502275"/>
          </a:xfrm>
        </p:spPr>
        <p:txBody>
          <a:bodyPr vert="horz" lIns="91440" tIns="45720" rIns="91440" bIns="45720" rtlCol="0">
            <a:normAutofit/>
          </a:bodyPr>
          <a:lstStyle/>
          <a:p>
            <a:pPr>
              <a:lnSpc>
                <a:spcPct val="200000"/>
              </a:lnSpc>
              <a:buClr>
                <a:schemeClr val="tx1"/>
              </a:buClr>
            </a:pPr>
            <a:r>
              <a:rPr lang="en-US" altLang="en-US" dirty="0"/>
              <a:t>The schedule must:</a:t>
            </a:r>
          </a:p>
          <a:p>
            <a:pPr lvl="1">
              <a:lnSpc>
                <a:spcPct val="200000"/>
              </a:lnSpc>
              <a:buClr>
                <a:schemeClr val="tx1"/>
              </a:buClr>
            </a:pPr>
            <a:r>
              <a:rPr lang="en-US" altLang="en-US" dirty="0"/>
              <a:t>Include logical ties for all activities</a:t>
            </a:r>
          </a:p>
          <a:p>
            <a:pPr lvl="1">
              <a:lnSpc>
                <a:spcPct val="200000"/>
              </a:lnSpc>
              <a:buClr>
                <a:schemeClr val="tx1"/>
              </a:buClr>
            </a:pPr>
            <a:r>
              <a:rPr lang="en-US" altLang="en-US" dirty="0"/>
              <a:t>Include all key milestones and deliverables </a:t>
            </a:r>
          </a:p>
          <a:p>
            <a:pPr lvl="1">
              <a:lnSpc>
                <a:spcPct val="200000"/>
              </a:lnSpc>
              <a:buClr>
                <a:schemeClr val="tx1"/>
              </a:buClr>
            </a:pPr>
            <a:r>
              <a:rPr lang="en-US" altLang="en-US" dirty="0"/>
              <a:t>Reflect the agreed to project baseline</a:t>
            </a:r>
          </a:p>
          <a:p>
            <a:pPr lvl="1">
              <a:lnSpc>
                <a:spcPct val="200000"/>
              </a:lnSpc>
              <a:buClr>
                <a:schemeClr val="tx1"/>
              </a:buClr>
            </a:pPr>
            <a:r>
              <a:rPr lang="en-US" altLang="en-US" dirty="0"/>
              <a:t>Integrate with the cost baseline</a:t>
            </a:r>
          </a:p>
        </p:txBody>
      </p:sp>
      <p:sp>
        <p:nvSpPr>
          <p:cNvPr id="6" name="Slide Number Placeholder 4">
            <a:extLst>
              <a:ext uri="{FF2B5EF4-FFF2-40B4-BE49-F238E27FC236}">
                <a16:creationId xmlns:a16="http://schemas.microsoft.com/office/drawing/2014/main" id="{9BAD0041-1657-499E-BB95-CFDCEDF54F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5BB2D545-B8E4-3242-8CEF-CC533D0D9468}"/>
              </a:ext>
            </a:extLst>
          </p:cNvPr>
          <p:cNvSpPr>
            <a:spLocks noGrp="1" noChangeArrowheads="1"/>
          </p:cNvSpPr>
          <p:nvPr>
            <p:ph type="title"/>
          </p:nvPr>
        </p:nvSpPr>
        <p:spPr>
          <a:xfrm>
            <a:off x="99532" y="90364"/>
            <a:ext cx="4899188" cy="1109472"/>
          </a:xfrm>
        </p:spPr>
        <p:txBody>
          <a:bodyPr>
            <a:normAutofit/>
          </a:bodyPr>
          <a:lstStyle/>
          <a:p>
            <a:r>
              <a:rPr lang="en-US" altLang="en-US" sz="4000" dirty="0">
                <a:solidFill>
                  <a:schemeClr val="accent1"/>
                </a:solidFill>
              </a:rPr>
              <a:t>Project Scheduling</a:t>
            </a:r>
          </a:p>
        </p:txBody>
      </p:sp>
      <p:sp>
        <p:nvSpPr>
          <p:cNvPr id="6147" name="Rectangle 3">
            <a:extLst>
              <a:ext uri="{FF2B5EF4-FFF2-40B4-BE49-F238E27FC236}">
                <a16:creationId xmlns:a16="http://schemas.microsoft.com/office/drawing/2014/main" id="{ECD638C1-756B-2B41-8AA8-C71F698C2554}"/>
              </a:ext>
            </a:extLst>
          </p:cNvPr>
          <p:cNvSpPr>
            <a:spLocks noGrp="1" noChangeArrowheads="1"/>
          </p:cNvSpPr>
          <p:nvPr>
            <p:ph type="body" idx="1"/>
          </p:nvPr>
        </p:nvSpPr>
        <p:spPr>
          <a:xfrm>
            <a:off x="218440" y="1194626"/>
            <a:ext cx="8596376" cy="5395912"/>
          </a:xfrm>
        </p:spPr>
        <p:txBody>
          <a:bodyPr>
            <a:normAutofit/>
          </a:bodyPr>
          <a:lstStyle/>
          <a:p>
            <a:r>
              <a:rPr lang="en-US" altLang="en-US" dirty="0">
                <a:solidFill>
                  <a:schemeClr val="accent1">
                    <a:lumMod val="75000"/>
                  </a:schemeClr>
                </a:solidFill>
              </a:rPr>
              <a:t>Project planning </a:t>
            </a:r>
            <a:r>
              <a:rPr lang="en-US" altLang="en-US" dirty="0"/>
              <a:t>is a </a:t>
            </a:r>
            <a:r>
              <a:rPr lang="en-US" altLang="en-US" i="1" dirty="0"/>
              <a:t>prerequisite</a:t>
            </a:r>
            <a:r>
              <a:rPr lang="en-US" altLang="en-US" dirty="0"/>
              <a:t> to </a:t>
            </a:r>
            <a:r>
              <a:rPr lang="en-US" altLang="en-US" dirty="0">
                <a:solidFill>
                  <a:srgbClr val="C00000"/>
                </a:solidFill>
              </a:rPr>
              <a:t>Project Scheduling </a:t>
            </a:r>
            <a:r>
              <a:rPr lang="en-US" altLang="en-US" dirty="0"/>
              <a:t>because there is no way to determine the sequence or start and finish dates of activities until they are identified.</a:t>
            </a:r>
          </a:p>
          <a:p>
            <a:r>
              <a:rPr lang="en-US" altLang="en-US" dirty="0"/>
              <a:t>Terms of project planning and scheduling are often used synonymously because planning and scheduling are performed interactively.</a:t>
            </a:r>
          </a:p>
          <a:p>
            <a:r>
              <a:rPr lang="en-US" altLang="en-US" dirty="0"/>
              <a:t>Planning is more difficult to accomplish than scheduling. </a:t>
            </a:r>
          </a:p>
          <a:p>
            <a:r>
              <a:rPr lang="en-US" altLang="en-US" dirty="0"/>
              <a:t>The real test of the project planner/scheduler is his or her ability to identify all the work required to complete the project.</a:t>
            </a:r>
          </a:p>
        </p:txBody>
      </p:sp>
      <p:sp>
        <p:nvSpPr>
          <p:cNvPr id="5" name="Slide Number Placeholder 4">
            <a:extLst>
              <a:ext uri="{FF2B5EF4-FFF2-40B4-BE49-F238E27FC236}">
                <a16:creationId xmlns:a16="http://schemas.microsoft.com/office/drawing/2014/main" id="{1EABB8D6-5396-4DBF-9658-D57BE537BDD9}"/>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26E52EB5-55AB-4E11-9045-01D6199B1D76}"/>
              </a:ext>
            </a:extLst>
          </p:cNvPr>
          <p:cNvPicPr>
            <a:picLocks noChangeAspect="1"/>
          </p:cNvPicPr>
          <p:nvPr/>
        </p:nvPicPr>
        <p:blipFill rotWithShape="1">
          <a:blip r:embed="rId2"/>
          <a:srcRect b="30935"/>
          <a:stretch/>
        </p:blipFill>
        <p:spPr>
          <a:xfrm>
            <a:off x="8442040" y="1391752"/>
            <a:ext cx="3531520" cy="1233197"/>
          </a:xfrm>
          <a:prstGeom prst="rect">
            <a:avLst/>
          </a:prstGeom>
        </p:spPr>
      </p:pic>
      <p:pic>
        <p:nvPicPr>
          <p:cNvPr id="3" name="Picture 2">
            <a:extLst>
              <a:ext uri="{FF2B5EF4-FFF2-40B4-BE49-F238E27FC236}">
                <a16:creationId xmlns:a16="http://schemas.microsoft.com/office/drawing/2014/main" id="{62A180BC-422E-4072-A707-DEB77B2D056F}"/>
              </a:ext>
            </a:extLst>
          </p:cNvPr>
          <p:cNvPicPr>
            <a:picLocks noChangeAspect="1"/>
          </p:cNvPicPr>
          <p:nvPr/>
        </p:nvPicPr>
        <p:blipFill>
          <a:blip r:embed="rId3"/>
          <a:stretch>
            <a:fillRect/>
          </a:stretch>
        </p:blipFill>
        <p:spPr>
          <a:xfrm>
            <a:off x="8859810" y="4182760"/>
            <a:ext cx="3113750" cy="1872234"/>
          </a:xfrm>
          <a:prstGeom prst="rect">
            <a:avLst/>
          </a:prstGeom>
        </p:spPr>
      </p:pic>
    </p:spTree>
    <p:extLst>
      <p:ext uri="{BB962C8B-B14F-4D97-AF65-F5344CB8AC3E}">
        <p14:creationId xmlns:p14="http://schemas.microsoft.com/office/powerpoint/2010/main" val="1241569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D918847F-7CBB-B048-93AE-01F117CEF7DF}"/>
              </a:ext>
            </a:extLst>
          </p:cNvPr>
          <p:cNvSpPr>
            <a:spLocks noGrp="1" noChangeArrowheads="1"/>
          </p:cNvSpPr>
          <p:nvPr>
            <p:ph type="title"/>
          </p:nvPr>
        </p:nvSpPr>
        <p:spPr>
          <a:xfrm>
            <a:off x="279400" y="136525"/>
            <a:ext cx="10515600" cy="1042416"/>
          </a:xfrm>
        </p:spPr>
        <p:txBody>
          <a:bodyPr vert="horz" lIns="91440" tIns="45720" rIns="91440" bIns="45720" rtlCol="0" anchor="ctr">
            <a:normAutofit/>
          </a:bodyPr>
          <a:lstStyle/>
          <a:p>
            <a:r>
              <a:rPr lang="en-US" altLang="en-US" sz="3600" dirty="0">
                <a:solidFill>
                  <a:schemeClr val="accent1"/>
                </a:solidFill>
              </a:rPr>
              <a:t>Some Benefits of Successful Scheduling</a:t>
            </a:r>
          </a:p>
        </p:txBody>
      </p:sp>
      <p:sp>
        <p:nvSpPr>
          <p:cNvPr id="7171" name="Rectangle 3">
            <a:extLst>
              <a:ext uri="{FF2B5EF4-FFF2-40B4-BE49-F238E27FC236}">
                <a16:creationId xmlns:a16="http://schemas.microsoft.com/office/drawing/2014/main" id="{04A26664-0BBB-7A47-A0E4-2499347A8265}"/>
              </a:ext>
            </a:extLst>
          </p:cNvPr>
          <p:cNvSpPr>
            <a:spLocks noGrp="1" noChangeArrowheads="1"/>
          </p:cNvSpPr>
          <p:nvPr>
            <p:ph type="body" idx="1"/>
          </p:nvPr>
        </p:nvSpPr>
        <p:spPr>
          <a:xfrm>
            <a:off x="279400" y="1365504"/>
            <a:ext cx="11645900" cy="5169408"/>
          </a:xfrm>
        </p:spPr>
        <p:txBody>
          <a:bodyPr>
            <a:normAutofit/>
          </a:bodyPr>
          <a:lstStyle/>
          <a:p>
            <a:r>
              <a:rPr lang="en-US" altLang="en-US" sz="2800" dirty="0"/>
              <a:t>Illustrates interdependence of all tasks</a:t>
            </a:r>
          </a:p>
          <a:p>
            <a:r>
              <a:rPr lang="en-US" altLang="en-US" sz="2800" dirty="0"/>
              <a:t>Identifies times when resources must be available</a:t>
            </a:r>
          </a:p>
          <a:p>
            <a:r>
              <a:rPr lang="en-US" altLang="en-US" sz="2800" dirty="0"/>
              <a:t>Facilitates communication throughout the project</a:t>
            </a:r>
          </a:p>
          <a:p>
            <a:r>
              <a:rPr lang="en-US" altLang="en-US" sz="2800" dirty="0"/>
              <a:t>Determines critical activities/critical path</a:t>
            </a:r>
          </a:p>
          <a:p>
            <a:r>
              <a:rPr lang="en-US" altLang="en-US" sz="2800" dirty="0"/>
              <a:t>Affects client expectations through establishment of activities, milestones, and completion dates</a:t>
            </a:r>
          </a:p>
          <a:p>
            <a:endParaRPr lang="en-US" altLang="en-US" sz="2800" dirty="0"/>
          </a:p>
        </p:txBody>
      </p:sp>
      <p:sp>
        <p:nvSpPr>
          <p:cNvPr id="5" name="Slide Number Placeholder 4">
            <a:extLst>
              <a:ext uri="{FF2B5EF4-FFF2-40B4-BE49-F238E27FC236}">
                <a16:creationId xmlns:a16="http://schemas.microsoft.com/office/drawing/2014/main" id="{28235D4D-2DAB-4DDC-96A8-1C27233B6D7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78809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Project Scheduling Terms</a:t>
            </a:r>
            <a:endParaRPr lang="en-US" sz="4400" dirty="0">
              <a:solidFill>
                <a:schemeClr val="accent5">
                  <a:lumMod val="75000"/>
                </a:schemeClr>
              </a:solidFill>
              <a:latin typeface="Amasis MT Pro Black" panose="020B0604020202020204" pitchFamily="18" charset="0"/>
            </a:endParaRPr>
          </a:p>
        </p:txBody>
      </p:sp>
      <p:pic>
        <p:nvPicPr>
          <p:cNvPr id="4" name="Picture 3">
            <a:extLst>
              <a:ext uri="{FF2B5EF4-FFF2-40B4-BE49-F238E27FC236}">
                <a16:creationId xmlns:a16="http://schemas.microsoft.com/office/drawing/2014/main" id="{063938E4-082B-45B1-A034-4B63BACD4D7A}"/>
              </a:ext>
            </a:extLst>
          </p:cNvPr>
          <p:cNvPicPr>
            <a:picLocks noChangeAspect="1"/>
          </p:cNvPicPr>
          <p:nvPr/>
        </p:nvPicPr>
        <p:blipFill>
          <a:blip r:embed="rId3"/>
          <a:stretch>
            <a:fillRect/>
          </a:stretch>
        </p:blipFill>
        <p:spPr>
          <a:xfrm>
            <a:off x="4947434" y="2915477"/>
            <a:ext cx="5451231" cy="3114016"/>
          </a:xfrm>
          <a:prstGeom prst="rect">
            <a:avLst/>
          </a:prstGeom>
        </p:spPr>
      </p:pic>
    </p:spTree>
    <p:extLst>
      <p:ext uri="{BB962C8B-B14F-4D97-AF65-F5344CB8AC3E}">
        <p14:creationId xmlns:p14="http://schemas.microsoft.com/office/powerpoint/2010/main" val="449715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2059119" y="1097280"/>
            <a:ext cx="4036881" cy="5669280"/>
          </a:xfrm>
        </p:spPr>
        <p:txBody>
          <a:bodyPr vert="horz" lIns="91440" tIns="45720" rIns="91440" bIns="45720" rtlCol="0">
            <a:normAutofit/>
          </a:bodyPr>
          <a:lstStyle/>
          <a:p>
            <a:r>
              <a:rPr lang="en-US" altLang="en-US" dirty="0">
                <a:solidFill>
                  <a:srgbClr val="C00000"/>
                </a:solidFill>
              </a:rPr>
              <a:t>The Project Network</a:t>
            </a:r>
          </a:p>
          <a:p>
            <a:r>
              <a:rPr lang="en-US" altLang="en-US" dirty="0">
                <a:solidFill>
                  <a:srgbClr val="C00000"/>
                </a:solidFill>
              </a:rPr>
              <a:t>Activity</a:t>
            </a:r>
          </a:p>
          <a:p>
            <a:r>
              <a:rPr lang="en-US" altLang="en-US" dirty="0">
                <a:solidFill>
                  <a:srgbClr val="C00000"/>
                </a:solidFill>
              </a:rPr>
              <a:t>Predecessors</a:t>
            </a:r>
          </a:p>
          <a:p>
            <a:r>
              <a:rPr lang="en-US" altLang="en-US" dirty="0">
                <a:solidFill>
                  <a:srgbClr val="C00000"/>
                </a:solidFill>
              </a:rPr>
              <a:t>Successors</a:t>
            </a:r>
          </a:p>
          <a:p>
            <a:r>
              <a:rPr lang="en-US" altLang="en-US" dirty="0">
                <a:solidFill>
                  <a:srgbClr val="C00000"/>
                </a:solidFill>
              </a:rPr>
              <a:t>Merge Activity</a:t>
            </a:r>
          </a:p>
          <a:p>
            <a:r>
              <a:rPr lang="en-US" altLang="en-US" dirty="0">
                <a:solidFill>
                  <a:srgbClr val="C00000"/>
                </a:solidFill>
              </a:rPr>
              <a:t>Burst activity</a:t>
            </a:r>
          </a:p>
          <a:p>
            <a:r>
              <a:rPr lang="en-US" altLang="en-US" dirty="0">
                <a:solidFill>
                  <a:srgbClr val="C00000"/>
                </a:solidFill>
              </a:rPr>
              <a:t>Path</a:t>
            </a:r>
          </a:p>
          <a:p>
            <a:r>
              <a:rPr lang="en-US" altLang="en-US" dirty="0">
                <a:solidFill>
                  <a:srgbClr val="C00000"/>
                </a:solidFill>
              </a:rPr>
              <a:t>Critical Path</a:t>
            </a:r>
          </a:p>
        </p:txBody>
      </p:sp>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7" name="Rectangle 3">
            <a:extLst>
              <a:ext uri="{FF2B5EF4-FFF2-40B4-BE49-F238E27FC236}">
                <a16:creationId xmlns:a16="http://schemas.microsoft.com/office/drawing/2014/main" id="{3847F365-CCF1-42A9-82D6-31795BF98287}"/>
              </a:ext>
            </a:extLst>
          </p:cNvPr>
          <p:cNvSpPr txBox="1">
            <a:spLocks noChangeArrowheads="1"/>
          </p:cNvSpPr>
          <p:nvPr/>
        </p:nvSpPr>
        <p:spPr>
          <a:xfrm>
            <a:off x="7227119" y="1130105"/>
            <a:ext cx="4036881" cy="5669280"/>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Duration (D)</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C00000"/>
                </a:solidFill>
                <a:effectLst/>
                <a:uLnTx/>
                <a:uFillTx/>
                <a:latin typeface="Calibri" panose="020F0502020204030204"/>
                <a:ea typeface="+mn-ea"/>
                <a:cs typeface="+mn-cs"/>
              </a:rPr>
              <a:t>Early start (ES) date</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Early Finish (EF) date</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C00000"/>
                </a:solidFill>
                <a:effectLst/>
                <a:uLnTx/>
                <a:uFillTx/>
                <a:latin typeface="Calibri" panose="020F0502020204030204"/>
                <a:ea typeface="+mn-ea"/>
                <a:cs typeface="+mn-cs"/>
              </a:rPr>
              <a:t>Late start (LS) date</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C00000"/>
                </a:solidFill>
                <a:effectLst/>
                <a:uLnTx/>
                <a:uFillTx/>
                <a:latin typeface="Calibri" panose="020F0502020204030204"/>
                <a:ea typeface="+mn-ea"/>
                <a:cs typeface="+mn-cs"/>
              </a:rPr>
              <a:t>Late Finish (LF) date</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Total Float (TF)</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C00000"/>
                </a:solidFill>
                <a:effectLst/>
                <a:uLnTx/>
                <a:uFillTx/>
                <a:latin typeface="Calibri" panose="020F0502020204030204"/>
                <a:ea typeface="+mn-ea"/>
                <a:cs typeface="+mn-cs"/>
              </a:rPr>
              <a:t>Free Float (FF)</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C00000"/>
                </a:solidFill>
                <a:effectLst/>
                <a:uLnTx/>
                <a:uFillTx/>
                <a:latin typeface="Calibri" panose="020F0502020204030204"/>
                <a:ea typeface="+mn-ea"/>
                <a:cs typeface="+mn-cs"/>
              </a:rPr>
              <a:t>Lags</a:t>
            </a:r>
          </a:p>
        </p:txBody>
      </p:sp>
    </p:spTree>
    <p:extLst>
      <p:ext uri="{BB962C8B-B14F-4D97-AF65-F5344CB8AC3E}">
        <p14:creationId xmlns:p14="http://schemas.microsoft.com/office/powerpoint/2010/main" val="1772400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B6909B-3046-4230-884A-A6460E6CA987}"/>
              </a:ext>
            </a:extLst>
          </p:cNvPr>
          <p:cNvPicPr>
            <a:picLocks noChangeAspect="1"/>
          </p:cNvPicPr>
          <p:nvPr/>
        </p:nvPicPr>
        <p:blipFill rotWithShape="1">
          <a:blip r:embed="rId3"/>
          <a:srcRect t="28241"/>
          <a:stretch/>
        </p:blipFill>
        <p:spPr>
          <a:xfrm>
            <a:off x="7283998" y="3312695"/>
            <a:ext cx="4904954" cy="2237553"/>
          </a:xfrm>
          <a:prstGeom prst="rect">
            <a:avLst/>
          </a:prstGeom>
        </p:spPr>
      </p:pic>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41224" y="975360"/>
            <a:ext cx="11836400" cy="5669280"/>
          </a:xfrm>
        </p:spPr>
        <p:txBody>
          <a:bodyPr vert="horz" lIns="91440" tIns="45720" rIns="91440" bIns="45720" rtlCol="0">
            <a:normAutofit/>
          </a:bodyPr>
          <a:lstStyle/>
          <a:p>
            <a:r>
              <a:rPr lang="en-US" altLang="en-US" dirty="0">
                <a:solidFill>
                  <a:srgbClr val="C00000"/>
                </a:solidFill>
              </a:rPr>
              <a:t>The Project Network</a:t>
            </a:r>
          </a:p>
          <a:p>
            <a:pPr lvl="1"/>
            <a:r>
              <a:rPr lang="en-US" altLang="en-US" dirty="0"/>
              <a:t>Flow chart that graphically depicts the sequence, interdependencies, and start and finish times of the project job plan of activities that is the critical path through the network.</a:t>
            </a:r>
          </a:p>
          <a:p>
            <a:pPr lvl="1"/>
            <a:r>
              <a:rPr lang="en-US" altLang="en-US" dirty="0"/>
              <a:t>Provides the basis for scheduling labor and equipment.</a:t>
            </a:r>
          </a:p>
          <a:p>
            <a:pPr lvl="1"/>
            <a:r>
              <a:rPr lang="en-US" altLang="en-US" dirty="0"/>
              <a:t>Enhances communication among project participants.</a:t>
            </a:r>
          </a:p>
          <a:p>
            <a:pPr lvl="1"/>
            <a:r>
              <a:rPr lang="en-US" altLang="en-US" dirty="0"/>
              <a:t>Provides an estimate of the project’s duration.</a:t>
            </a:r>
          </a:p>
          <a:p>
            <a:pPr lvl="1"/>
            <a:r>
              <a:rPr lang="en-US" altLang="en-US" dirty="0"/>
              <a:t>Provides a basis for budgeting cash flow.</a:t>
            </a:r>
          </a:p>
          <a:p>
            <a:pPr lvl="1"/>
            <a:r>
              <a:rPr lang="en-US" altLang="en-US" dirty="0"/>
              <a:t>Highlight activities that are “critical” and can not be delayed.</a:t>
            </a:r>
          </a:p>
          <a:p>
            <a:pPr lvl="1"/>
            <a:r>
              <a:rPr lang="en-US" altLang="en-US" dirty="0"/>
              <a:t>Help managers get and stay on plan.</a:t>
            </a:r>
          </a:p>
        </p:txBody>
      </p:sp>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34719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7B3CA1D-6ACF-4474-9DA8-0593409078FA}"/>
              </a:ext>
            </a:extLst>
          </p:cNvPr>
          <p:cNvPicPr>
            <a:picLocks noChangeAspect="1"/>
          </p:cNvPicPr>
          <p:nvPr/>
        </p:nvPicPr>
        <p:blipFill rotWithShape="1">
          <a:blip r:embed="rId3"/>
          <a:srcRect t="28241"/>
          <a:stretch/>
        </p:blipFill>
        <p:spPr>
          <a:xfrm>
            <a:off x="6479676" y="4585522"/>
            <a:ext cx="4904954" cy="2237553"/>
          </a:xfrm>
          <a:prstGeom prst="rect">
            <a:avLst/>
          </a:prstGeom>
        </p:spPr>
      </p:pic>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228600" y="1097280"/>
            <a:ext cx="11414760" cy="5474208"/>
          </a:xfrm>
        </p:spPr>
        <p:txBody>
          <a:bodyPr vert="horz" lIns="91440" tIns="45720" rIns="91440" bIns="45720" rtlCol="0">
            <a:normAutofit/>
          </a:bodyPr>
          <a:lstStyle/>
          <a:p>
            <a:r>
              <a:rPr lang="en-US" altLang="en-US" dirty="0">
                <a:solidFill>
                  <a:srgbClr val="C00000"/>
                </a:solidFill>
              </a:rPr>
              <a:t>Activity: </a:t>
            </a:r>
            <a:r>
              <a:rPr lang="en-US" altLang="en-US" dirty="0"/>
              <a:t>an element of the project that requires time. </a:t>
            </a:r>
          </a:p>
          <a:p>
            <a:endParaRPr lang="en-US" altLang="en-US" sz="2800" dirty="0"/>
          </a:p>
          <a:p>
            <a:r>
              <a:rPr lang="en-US" altLang="en-US" dirty="0">
                <a:solidFill>
                  <a:srgbClr val="C00000"/>
                </a:solidFill>
              </a:rPr>
              <a:t>Predecessors:</a:t>
            </a:r>
            <a:r>
              <a:rPr lang="en-US" altLang="en-US" dirty="0"/>
              <a:t> Those activities that must be completed prior to initiation of a later activity in the network.</a:t>
            </a:r>
          </a:p>
          <a:p>
            <a:r>
              <a:rPr lang="en-US" altLang="en-US" dirty="0">
                <a:solidFill>
                  <a:srgbClr val="C00000"/>
                </a:solidFill>
              </a:rPr>
              <a:t>Successors:</a:t>
            </a:r>
            <a:r>
              <a:rPr lang="en-US" altLang="en-US" dirty="0"/>
              <a:t> Activities that cannot be started until previous activities have been completed. These activities follow predecessor tasks.</a:t>
            </a:r>
          </a:p>
          <a:p>
            <a:pPr marL="0" indent="0">
              <a:buNone/>
            </a:pPr>
            <a:endParaRPr lang="en-US" altLang="en-US" dirty="0"/>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963EBC2C-99F1-4718-982B-C831D310C42B}"/>
              </a:ext>
            </a:extLst>
          </p:cNvPr>
          <p:cNvPicPr>
            <a:picLocks noChangeAspect="1"/>
          </p:cNvPicPr>
          <p:nvPr/>
        </p:nvPicPr>
        <p:blipFill>
          <a:blip r:embed="rId4"/>
          <a:stretch>
            <a:fillRect/>
          </a:stretch>
        </p:blipFill>
        <p:spPr>
          <a:xfrm>
            <a:off x="7573300" y="566102"/>
            <a:ext cx="2261931" cy="1848612"/>
          </a:xfrm>
          <a:prstGeom prst="rect">
            <a:avLst/>
          </a:prstGeom>
        </p:spPr>
      </p:pic>
    </p:spTree>
    <p:extLst>
      <p:ext uri="{BB962C8B-B14F-4D97-AF65-F5344CB8AC3E}">
        <p14:creationId xmlns:p14="http://schemas.microsoft.com/office/powerpoint/2010/main" val="5139731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228600" y="1097279"/>
            <a:ext cx="4319016" cy="5725795"/>
          </a:xfrm>
        </p:spPr>
        <p:txBody>
          <a:bodyPr vert="horz" lIns="91440" tIns="45720" rIns="91440" bIns="45720" rtlCol="0">
            <a:normAutofit/>
          </a:bodyPr>
          <a:lstStyle/>
          <a:p>
            <a:r>
              <a:rPr lang="en-US" altLang="en-US" dirty="0">
                <a:solidFill>
                  <a:srgbClr val="C00000"/>
                </a:solidFill>
              </a:rPr>
              <a:t>Merge Activity: </a:t>
            </a:r>
            <a:r>
              <a:rPr lang="en-US" altLang="en-US" dirty="0"/>
              <a:t>An activity with two or more immediate predecessors.</a:t>
            </a:r>
          </a:p>
          <a:p>
            <a:endParaRPr lang="en-US" altLang="en-US" dirty="0"/>
          </a:p>
          <a:p>
            <a:endParaRPr lang="en-US" altLang="en-US" dirty="0"/>
          </a:p>
          <a:p>
            <a:r>
              <a:rPr lang="en-US" altLang="en-US" dirty="0">
                <a:solidFill>
                  <a:srgbClr val="C00000"/>
                </a:solidFill>
              </a:rPr>
              <a:t>Burst activity: </a:t>
            </a:r>
            <a:r>
              <a:rPr lang="en-US" altLang="en-US" dirty="0"/>
              <a:t>An activity with two or more immediate successors.</a:t>
            </a:r>
          </a:p>
          <a:p>
            <a:endParaRPr lang="en-US" altLang="en-US" dirty="0"/>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B674FBD8-E257-427F-85EB-0D9C9299CCFB}"/>
              </a:ext>
            </a:extLst>
          </p:cNvPr>
          <p:cNvPicPr>
            <a:picLocks noChangeAspect="1"/>
          </p:cNvPicPr>
          <p:nvPr/>
        </p:nvPicPr>
        <p:blipFill>
          <a:blip r:embed="rId3"/>
          <a:stretch>
            <a:fillRect/>
          </a:stretch>
        </p:blipFill>
        <p:spPr>
          <a:xfrm>
            <a:off x="5564485" y="950977"/>
            <a:ext cx="4793784" cy="2331720"/>
          </a:xfrm>
          <a:prstGeom prst="rect">
            <a:avLst/>
          </a:prstGeom>
        </p:spPr>
      </p:pic>
      <p:pic>
        <p:nvPicPr>
          <p:cNvPr id="4" name="Picture 3">
            <a:extLst>
              <a:ext uri="{FF2B5EF4-FFF2-40B4-BE49-F238E27FC236}">
                <a16:creationId xmlns:a16="http://schemas.microsoft.com/office/drawing/2014/main" id="{5DF8C664-ACF7-4960-92E5-7D7B29AE59FF}"/>
              </a:ext>
            </a:extLst>
          </p:cNvPr>
          <p:cNvPicPr>
            <a:picLocks noChangeAspect="1"/>
          </p:cNvPicPr>
          <p:nvPr/>
        </p:nvPicPr>
        <p:blipFill>
          <a:blip r:embed="rId4"/>
          <a:stretch>
            <a:fillRect/>
          </a:stretch>
        </p:blipFill>
        <p:spPr>
          <a:xfrm>
            <a:off x="5496560" y="4198749"/>
            <a:ext cx="4620786" cy="2331720"/>
          </a:xfrm>
          <a:prstGeom prst="rect">
            <a:avLst/>
          </a:prstGeom>
        </p:spPr>
      </p:pic>
    </p:spTree>
    <p:extLst>
      <p:ext uri="{BB962C8B-B14F-4D97-AF65-F5344CB8AC3E}">
        <p14:creationId xmlns:p14="http://schemas.microsoft.com/office/powerpoint/2010/main" val="3734180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006602"/>
            <a:ext cx="11836400" cy="4613910"/>
          </a:xfrm>
        </p:spPr>
        <p:txBody>
          <a:bodyPr vert="horz" lIns="91440" tIns="45720" rIns="91440" bIns="45720" rtlCol="0">
            <a:normAutofit/>
          </a:bodyPr>
          <a:lstStyle/>
          <a:p>
            <a:r>
              <a:rPr lang="en-US" altLang="en-US" dirty="0">
                <a:solidFill>
                  <a:srgbClr val="C00000"/>
                </a:solidFill>
              </a:rPr>
              <a:t>Path: </a:t>
            </a:r>
            <a:r>
              <a:rPr lang="en-US" altLang="en-US" dirty="0"/>
              <a:t>a sequence of connected, dependent activities.</a:t>
            </a:r>
          </a:p>
          <a:p>
            <a:r>
              <a:rPr lang="en-US" altLang="en-US" dirty="0">
                <a:solidFill>
                  <a:srgbClr val="C00000"/>
                </a:solidFill>
              </a:rPr>
              <a:t>Critical Path: </a:t>
            </a:r>
            <a:r>
              <a:rPr lang="en-US" altLang="en-US" dirty="0"/>
              <a:t>the longest path through the activity network that allows for the completion of all project related activities; the shortest expected time in which the entire project can be completed. Delays on the critical path will delay completion of the entire project.</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2F92C368-AA11-40A0-89FD-B7CCA4D4BD7A}"/>
              </a:ext>
            </a:extLst>
          </p:cNvPr>
          <p:cNvPicPr>
            <a:picLocks noChangeAspect="1"/>
          </p:cNvPicPr>
          <p:nvPr/>
        </p:nvPicPr>
        <p:blipFill>
          <a:blip r:embed="rId3"/>
          <a:stretch>
            <a:fillRect/>
          </a:stretch>
        </p:blipFill>
        <p:spPr>
          <a:xfrm>
            <a:off x="3263833" y="3429000"/>
            <a:ext cx="5664334" cy="3165894"/>
          </a:xfrm>
          <a:prstGeom prst="rect">
            <a:avLst/>
          </a:prstGeom>
        </p:spPr>
      </p:pic>
    </p:spTree>
    <p:extLst>
      <p:ext uri="{BB962C8B-B14F-4D97-AF65-F5344CB8AC3E}">
        <p14:creationId xmlns:p14="http://schemas.microsoft.com/office/powerpoint/2010/main" val="4195435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921258"/>
            <a:ext cx="11836400" cy="5669280"/>
          </a:xfrm>
        </p:spPr>
        <p:txBody>
          <a:bodyPr vert="horz" lIns="91440" tIns="45720" rIns="91440" bIns="45720" rtlCol="0">
            <a:normAutofit/>
          </a:bodyPr>
          <a:lstStyle/>
          <a:p>
            <a:pPr>
              <a:lnSpc>
                <a:spcPct val="200000"/>
              </a:lnSpc>
            </a:pPr>
            <a:r>
              <a:rPr lang="en-US" dirty="0">
                <a:solidFill>
                  <a:srgbClr val="C00000"/>
                </a:solidFill>
              </a:rPr>
              <a:t>Duration (D): </a:t>
            </a:r>
            <a:r>
              <a:rPr lang="en-US" dirty="0"/>
              <a:t>The estimated time required to perform an activity</a:t>
            </a:r>
            <a:endParaRPr lang="en-US" altLang="en-US" dirty="0"/>
          </a:p>
          <a:p>
            <a:pPr>
              <a:lnSpc>
                <a:spcPct val="200000"/>
              </a:lnSpc>
            </a:pPr>
            <a:r>
              <a:rPr lang="en-US" altLang="en-US" dirty="0">
                <a:solidFill>
                  <a:srgbClr val="C00000"/>
                </a:solidFill>
              </a:rPr>
              <a:t>Early start (ES) date: </a:t>
            </a:r>
            <a:r>
              <a:rPr lang="en-US" altLang="en-US" dirty="0"/>
              <a:t>The earliest time an activity can be started</a:t>
            </a:r>
          </a:p>
          <a:p>
            <a:pPr algn="l">
              <a:lnSpc>
                <a:spcPct val="200000"/>
              </a:lnSpc>
            </a:pPr>
            <a:r>
              <a:rPr lang="en-US" dirty="0">
                <a:solidFill>
                  <a:srgbClr val="C00000"/>
                </a:solidFill>
              </a:rPr>
              <a:t>Early Finish (EF) date: </a:t>
            </a:r>
            <a:r>
              <a:rPr lang="en-US" dirty="0"/>
              <a:t>The earliest time an activity can be finished and is equal to the early start plus the duration</a:t>
            </a:r>
            <a:endParaRPr lang="en-US" altLang="en-US" dirty="0"/>
          </a:p>
          <a:p>
            <a:pPr>
              <a:lnSpc>
                <a:spcPct val="200000"/>
              </a:lnSpc>
            </a:pPr>
            <a:r>
              <a:rPr lang="en-US" altLang="en-US" dirty="0">
                <a:solidFill>
                  <a:srgbClr val="C00000"/>
                </a:solidFill>
              </a:rPr>
              <a:t>Late start (LS) date: </a:t>
            </a:r>
            <a:r>
              <a:rPr lang="en-US" altLang="en-US" dirty="0"/>
              <a:t>The latest time an activity can be started without delaying the completion date of the project</a:t>
            </a:r>
          </a:p>
          <a:p>
            <a:pPr>
              <a:lnSpc>
                <a:spcPct val="200000"/>
              </a:lnSpc>
            </a:pPr>
            <a:r>
              <a:rPr lang="en-US" altLang="en-US" dirty="0">
                <a:solidFill>
                  <a:srgbClr val="C00000"/>
                </a:solidFill>
              </a:rPr>
              <a:t>Late Finish (LF) date: </a:t>
            </a:r>
            <a:r>
              <a:rPr lang="en-US" altLang="en-US" dirty="0"/>
              <a:t>-The latest time an activity can be finished.</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9339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Project Scheduling Terms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006602"/>
            <a:ext cx="11836400" cy="5669280"/>
          </a:xfrm>
        </p:spPr>
        <p:txBody>
          <a:bodyPr vert="horz" lIns="91440" tIns="45720" rIns="91440" bIns="45720" rtlCol="0">
            <a:normAutofit/>
          </a:bodyPr>
          <a:lstStyle/>
          <a:p>
            <a:pPr>
              <a:lnSpc>
                <a:spcPct val="200000"/>
              </a:lnSpc>
            </a:pPr>
            <a:r>
              <a:rPr lang="en-US" dirty="0">
                <a:solidFill>
                  <a:srgbClr val="C00000"/>
                </a:solidFill>
              </a:rPr>
              <a:t>Total Float (TF): </a:t>
            </a:r>
            <a:r>
              <a:rPr lang="en-US" dirty="0"/>
              <a:t>The amount of time an activity may be delayed without delaying the completion date of the project</a:t>
            </a:r>
          </a:p>
          <a:p>
            <a:pPr>
              <a:lnSpc>
                <a:spcPct val="200000"/>
              </a:lnSpc>
            </a:pPr>
            <a:r>
              <a:rPr lang="en-US" altLang="en-US" dirty="0">
                <a:solidFill>
                  <a:srgbClr val="C00000"/>
                </a:solidFill>
              </a:rPr>
              <a:t>Free Float (FF): </a:t>
            </a:r>
            <a:r>
              <a:rPr lang="en-US" altLang="en-US" dirty="0"/>
              <a:t>The amount of time an activity may be delayed without delaying the early start time of the immediately following activity</a:t>
            </a:r>
          </a:p>
          <a:p>
            <a:pPr>
              <a:lnSpc>
                <a:spcPct val="200000"/>
              </a:lnSpc>
            </a:pPr>
            <a:r>
              <a:rPr lang="en-US" altLang="en-US" dirty="0">
                <a:solidFill>
                  <a:srgbClr val="C00000"/>
                </a:solidFill>
              </a:rPr>
              <a:t>Lags:</a:t>
            </a:r>
            <a:r>
              <a:rPr lang="en-US" altLang="en-US" dirty="0"/>
              <a:t> The amount of time a dependent activity must be delayed to begin or end</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579998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Project Scheduling Process</a:t>
            </a:r>
            <a:endParaRPr lang="en-US" sz="4400" dirty="0">
              <a:solidFill>
                <a:schemeClr val="accent5">
                  <a:lumMod val="75000"/>
                </a:schemeClr>
              </a:solidFill>
              <a:latin typeface="Amasis MT Pro Black" panose="020B0604020202020204" pitchFamily="18" charset="0"/>
            </a:endParaRPr>
          </a:p>
        </p:txBody>
      </p:sp>
      <p:pic>
        <p:nvPicPr>
          <p:cNvPr id="7170" name="Picture 2" descr="UNESCO Project Planner – Top Tips for Youth Action | Top Tips for Youth  Action">
            <a:extLst>
              <a:ext uri="{FF2B5EF4-FFF2-40B4-BE49-F238E27FC236}">
                <a16:creationId xmlns:a16="http://schemas.microsoft.com/office/drawing/2014/main" id="{8D5F5AF4-0706-4BCD-A9CB-F13EE580B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2254" y="2381377"/>
            <a:ext cx="4521591" cy="3875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425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a:extLst>
              <a:ext uri="{FF2B5EF4-FFF2-40B4-BE49-F238E27FC236}">
                <a16:creationId xmlns:a16="http://schemas.microsoft.com/office/drawing/2014/main" id="{711755E3-8915-470E-BDEE-69216E709559}"/>
              </a:ext>
            </a:extLst>
          </p:cNvPr>
          <p:cNvSpPr>
            <a:spLocks noGrp="1" noChangeArrowheads="1"/>
          </p:cNvSpPr>
          <p:nvPr>
            <p:ph type="title"/>
          </p:nvPr>
        </p:nvSpPr>
        <p:spPr/>
        <p:txBody>
          <a:bodyPr vert="horz" lIns="91440" tIns="45720" rIns="91440" bIns="45720" rtlCol="0" anchor="ctr">
            <a:normAutofit/>
          </a:bodyPr>
          <a:lstStyle/>
          <a:p>
            <a:r>
              <a:rPr lang="en-US" altLang="en-US" sz="4000" dirty="0"/>
              <a:t>Project Scheduling Process</a:t>
            </a:r>
          </a:p>
        </p:txBody>
      </p:sp>
      <p:sp>
        <p:nvSpPr>
          <p:cNvPr id="18436" name="Rectangle 3">
            <a:extLst>
              <a:ext uri="{FF2B5EF4-FFF2-40B4-BE49-F238E27FC236}">
                <a16:creationId xmlns:a16="http://schemas.microsoft.com/office/drawing/2014/main" id="{1CF21485-65C0-4D6C-BEC4-C976E4C3E368}"/>
              </a:ext>
            </a:extLst>
          </p:cNvPr>
          <p:cNvSpPr>
            <a:spLocks noGrp="1" noChangeArrowheads="1"/>
          </p:cNvSpPr>
          <p:nvPr>
            <p:ph idx="1"/>
          </p:nvPr>
        </p:nvSpPr>
        <p:spPr>
          <a:xfrm>
            <a:off x="284445" y="857377"/>
            <a:ext cx="11734800" cy="5465699"/>
          </a:xfrm>
        </p:spPr>
        <p:txBody>
          <a:bodyPr vert="horz" lIns="91440" tIns="45720" rIns="91440" bIns="45720" rtlCol="0">
            <a:normAutofit/>
          </a:bodyPr>
          <a:lstStyle/>
          <a:p>
            <a:pPr>
              <a:buClr>
                <a:schemeClr val="tx1"/>
              </a:buClr>
            </a:pPr>
            <a:r>
              <a:rPr lang="en-US" altLang="en-US" dirty="0"/>
              <a:t>Project scheduling involves a clear, five step process. This process aids managers in determining the project schedule and, eventually, the project schedule baseline. The process steps are:</a:t>
            </a:r>
          </a:p>
        </p:txBody>
      </p:sp>
      <p:sp>
        <p:nvSpPr>
          <p:cNvPr id="6" name="Slide Number Placeholder 4">
            <a:extLst>
              <a:ext uri="{FF2B5EF4-FFF2-40B4-BE49-F238E27FC236}">
                <a16:creationId xmlns:a16="http://schemas.microsoft.com/office/drawing/2014/main" id="{FA28EED4-36EE-4E55-8F68-BB6B17F7DF5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graphicFrame>
        <p:nvGraphicFramePr>
          <p:cNvPr id="7" name="Rectangle 3">
            <a:extLst>
              <a:ext uri="{FF2B5EF4-FFF2-40B4-BE49-F238E27FC236}">
                <a16:creationId xmlns:a16="http://schemas.microsoft.com/office/drawing/2014/main" id="{3EFC7FB6-E770-4822-9734-3DD924ED9348}"/>
              </a:ext>
            </a:extLst>
          </p:cNvPr>
          <p:cNvGraphicFramePr>
            <a:graphicFrameLocks/>
          </p:cNvGraphicFramePr>
          <p:nvPr>
            <p:extLst>
              <p:ext uri="{D42A27DB-BD31-4B8C-83A1-F6EECF244321}">
                <p14:modId xmlns:p14="http://schemas.microsoft.com/office/powerpoint/2010/main" val="2180083381"/>
              </p:ext>
            </p:extLst>
          </p:nvPr>
        </p:nvGraphicFramePr>
        <p:xfrm>
          <a:off x="197175" y="2331404"/>
          <a:ext cx="11671737" cy="43846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a:extLst>
              <a:ext uri="{FF2B5EF4-FFF2-40B4-BE49-F238E27FC236}">
                <a16:creationId xmlns:a16="http://schemas.microsoft.com/office/drawing/2014/main" id="{258CD5F6-81B0-46C0-823A-9C406057BC6F}"/>
              </a:ext>
            </a:extLst>
          </p:cNvPr>
          <p:cNvSpPr>
            <a:spLocks noGrp="1" noChangeArrowheads="1"/>
          </p:cNvSpPr>
          <p:nvPr>
            <p:ph type="title"/>
          </p:nvPr>
        </p:nvSpPr>
        <p:spPr/>
        <p:txBody>
          <a:bodyPr/>
          <a:lstStyle/>
          <a:p>
            <a:r>
              <a:rPr lang="en-US" altLang="en-US" dirty="0"/>
              <a:t>Scheduling – Step 1. Develop a List of Project Activities</a:t>
            </a:r>
          </a:p>
        </p:txBody>
      </p:sp>
      <p:sp>
        <p:nvSpPr>
          <p:cNvPr id="22532" name="Rectangle 3">
            <a:extLst>
              <a:ext uri="{FF2B5EF4-FFF2-40B4-BE49-F238E27FC236}">
                <a16:creationId xmlns:a16="http://schemas.microsoft.com/office/drawing/2014/main" id="{A42FBE8F-F996-401D-ADA3-4ACB6CAE3748}"/>
              </a:ext>
            </a:extLst>
          </p:cNvPr>
          <p:cNvSpPr>
            <a:spLocks noGrp="1" noChangeArrowheads="1"/>
          </p:cNvSpPr>
          <p:nvPr>
            <p:ph idx="1"/>
          </p:nvPr>
        </p:nvSpPr>
        <p:spPr>
          <a:xfrm>
            <a:off x="531368" y="1146365"/>
            <a:ext cx="11343640" cy="5392547"/>
          </a:xfrm>
        </p:spPr>
        <p:txBody>
          <a:bodyPr>
            <a:normAutofit/>
          </a:bodyPr>
          <a:lstStyle/>
          <a:p>
            <a:pPr marL="288925" lvl="1" indent="-285750"/>
            <a:r>
              <a:rPr lang="en-US" altLang="en-US" dirty="0"/>
              <a:t>WBS is the best places to start from</a:t>
            </a:r>
          </a:p>
          <a:p>
            <a:pPr marL="288925" lvl="1" indent="-285750"/>
            <a:r>
              <a:rPr lang="en-US" altLang="en-US" dirty="0"/>
              <a:t>You need to enlist the help of the people or group of people familiar with the nature of the project.</a:t>
            </a:r>
          </a:p>
          <a:p>
            <a:pPr marL="288925" lvl="1" indent="-285750"/>
            <a:r>
              <a:rPr lang="en-US" altLang="en-US" dirty="0"/>
              <a:t>As you develop your list, you may see the need to update the WBS.  </a:t>
            </a:r>
          </a:p>
          <a:p>
            <a:pPr marL="288925" lvl="1" indent="-285750"/>
            <a:r>
              <a:rPr lang="en-US" altLang="en-US" dirty="0"/>
              <a:t>Remember the WBS is a dynamic tool, revisions may be needed and should be expected as the scheduling of activities progresses. </a:t>
            </a:r>
          </a:p>
          <a:p>
            <a:pPr>
              <a:buNone/>
            </a:pPr>
            <a:endParaRPr lang="en-US" altLang="en-US" dirty="0"/>
          </a:p>
          <a:p>
            <a:pPr>
              <a:buNone/>
            </a:pPr>
            <a:endParaRPr lang="en-US" altLang="en-US" dirty="0"/>
          </a:p>
        </p:txBody>
      </p:sp>
      <p:pic>
        <p:nvPicPr>
          <p:cNvPr id="2" name="Picture 1">
            <a:extLst>
              <a:ext uri="{FF2B5EF4-FFF2-40B4-BE49-F238E27FC236}">
                <a16:creationId xmlns:a16="http://schemas.microsoft.com/office/drawing/2014/main" id="{8CCC1E50-5F07-40AD-8252-2D1E8D0D882B}"/>
              </a:ext>
            </a:extLst>
          </p:cNvPr>
          <p:cNvPicPr>
            <a:picLocks noChangeAspect="1"/>
          </p:cNvPicPr>
          <p:nvPr/>
        </p:nvPicPr>
        <p:blipFill>
          <a:blip r:embed="rId3"/>
          <a:stretch>
            <a:fillRect/>
          </a:stretch>
        </p:blipFill>
        <p:spPr>
          <a:xfrm>
            <a:off x="7874103" y="4718995"/>
            <a:ext cx="3360825" cy="2104080"/>
          </a:xfrm>
          <a:prstGeom prst="rect">
            <a:avLst/>
          </a:prstGeom>
        </p:spPr>
      </p:pic>
      <p:sp>
        <p:nvSpPr>
          <p:cNvPr id="8" name="Slide Number Placeholder 4">
            <a:extLst>
              <a:ext uri="{FF2B5EF4-FFF2-40B4-BE49-F238E27FC236}">
                <a16:creationId xmlns:a16="http://schemas.microsoft.com/office/drawing/2014/main" id="{C010BDC3-A025-481D-97E1-AD5BCC3639A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pic>
        <p:nvPicPr>
          <p:cNvPr id="3" name="Picture 2">
            <a:extLst>
              <a:ext uri="{FF2B5EF4-FFF2-40B4-BE49-F238E27FC236}">
                <a16:creationId xmlns:a16="http://schemas.microsoft.com/office/drawing/2014/main" id="{853A3A52-B8B2-437F-9848-CC77E29BDEB1}"/>
              </a:ext>
            </a:extLst>
          </p:cNvPr>
          <p:cNvPicPr>
            <a:picLocks noChangeAspect="1"/>
          </p:cNvPicPr>
          <p:nvPr/>
        </p:nvPicPr>
        <p:blipFill>
          <a:blip r:embed="rId4"/>
          <a:stretch>
            <a:fillRect/>
          </a:stretch>
        </p:blipFill>
        <p:spPr>
          <a:xfrm>
            <a:off x="177800" y="5711635"/>
            <a:ext cx="2874772" cy="107635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a:extLst>
              <a:ext uri="{FF2B5EF4-FFF2-40B4-BE49-F238E27FC236}">
                <a16:creationId xmlns:a16="http://schemas.microsoft.com/office/drawing/2014/main" id="{E4ED0976-2191-4997-A567-855009CACA21}"/>
              </a:ext>
            </a:extLst>
          </p:cNvPr>
          <p:cNvSpPr>
            <a:spLocks noGrp="1" noChangeArrowheads="1"/>
          </p:cNvSpPr>
          <p:nvPr>
            <p:ph type="title"/>
          </p:nvPr>
        </p:nvSpPr>
        <p:spPr>
          <a:xfrm>
            <a:off x="0" y="0"/>
            <a:ext cx="11063224" cy="1062355"/>
          </a:xfrm>
        </p:spPr>
        <p:txBody>
          <a:bodyPr>
            <a:normAutofit fontScale="90000"/>
          </a:bodyPr>
          <a:lstStyle/>
          <a:p>
            <a:r>
              <a:rPr lang="en-US" altLang="en-US" dirty="0"/>
              <a:t>Project Scheduling - Step 2. Establish the Duration for Each Activity</a:t>
            </a:r>
          </a:p>
        </p:txBody>
      </p:sp>
      <p:sp>
        <p:nvSpPr>
          <p:cNvPr id="38916" name="Rectangle 3">
            <a:extLst>
              <a:ext uri="{FF2B5EF4-FFF2-40B4-BE49-F238E27FC236}">
                <a16:creationId xmlns:a16="http://schemas.microsoft.com/office/drawing/2014/main" id="{ECDE8E25-0028-420C-B506-B73975EEA20B}"/>
              </a:ext>
            </a:extLst>
          </p:cNvPr>
          <p:cNvSpPr>
            <a:spLocks noGrp="1" noChangeArrowheads="1"/>
          </p:cNvSpPr>
          <p:nvPr>
            <p:ph idx="1"/>
          </p:nvPr>
        </p:nvSpPr>
        <p:spPr>
          <a:xfrm>
            <a:off x="177800" y="1194816"/>
            <a:ext cx="11734800" cy="5526659"/>
          </a:xfrm>
        </p:spPr>
        <p:txBody>
          <a:bodyPr vert="horz" lIns="91440" tIns="45720" rIns="91440" bIns="45720" rtlCol="0">
            <a:normAutofit/>
          </a:bodyPr>
          <a:lstStyle/>
          <a:p>
            <a:r>
              <a:rPr lang="en-US" altLang="en-US" dirty="0"/>
              <a:t>Now, it is time to determine the duration for each project activity. </a:t>
            </a:r>
          </a:p>
          <a:p>
            <a:r>
              <a:rPr lang="en-US" altLang="en-US" dirty="0"/>
              <a:t>Establishing the duration of each project activity involves determining the work periods needed to complete each identified activity. Work periods can be </a:t>
            </a:r>
          </a:p>
          <a:p>
            <a:pPr marL="746125" lvl="2" indent="-285750">
              <a:buFont typeface="Arial" panose="020B0604020202020204" pitchFamily="34" charset="0"/>
              <a:buChar char="–"/>
            </a:pPr>
            <a:r>
              <a:rPr lang="en-US" altLang="en-US" dirty="0"/>
              <a:t>Hours, Days, Weeks, Months, etc..  </a:t>
            </a:r>
          </a:p>
          <a:p>
            <a:r>
              <a:rPr lang="en-US" altLang="en-US" dirty="0"/>
              <a:t>Remember, the period must be consistent for all activities in the schedule. The project manager and team member(s) must decide which work period is right for the project.</a:t>
            </a:r>
          </a:p>
        </p:txBody>
      </p:sp>
      <p:sp>
        <p:nvSpPr>
          <p:cNvPr id="6" name="Slide Number Placeholder 4">
            <a:extLst>
              <a:ext uri="{FF2B5EF4-FFF2-40B4-BE49-F238E27FC236}">
                <a16:creationId xmlns:a16="http://schemas.microsoft.com/office/drawing/2014/main" id="{6F33D8C9-E236-4B9E-B91C-BFEE2BAC9CF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pic>
        <p:nvPicPr>
          <p:cNvPr id="7" name="Picture 6">
            <a:extLst>
              <a:ext uri="{FF2B5EF4-FFF2-40B4-BE49-F238E27FC236}">
                <a16:creationId xmlns:a16="http://schemas.microsoft.com/office/drawing/2014/main" id="{D2E57965-731D-4766-94F8-C91085CD75E0}"/>
              </a:ext>
            </a:extLst>
          </p:cNvPr>
          <p:cNvPicPr>
            <a:picLocks noChangeAspect="1"/>
          </p:cNvPicPr>
          <p:nvPr/>
        </p:nvPicPr>
        <p:blipFill>
          <a:blip r:embed="rId2"/>
          <a:stretch>
            <a:fillRect/>
          </a:stretch>
        </p:blipFill>
        <p:spPr>
          <a:xfrm>
            <a:off x="177800" y="5711635"/>
            <a:ext cx="2874772" cy="1076358"/>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Scheduling – Step 3. Sequence of Project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228600" y="1097280"/>
            <a:ext cx="11734800" cy="4888992"/>
          </a:xfrm>
        </p:spPr>
        <p:txBody>
          <a:bodyPr vert="horz" lIns="91440" tIns="45720" rIns="91440" bIns="45720" rtlCol="0">
            <a:normAutofit/>
          </a:bodyPr>
          <a:lstStyle/>
          <a:p>
            <a:r>
              <a:rPr lang="en-US" altLang="en-US" dirty="0"/>
              <a:t>With the activity list complete, we need to “sequence” or develop “logic” between activities. To complete this process, we need the WBS activities list and a pencil.  </a:t>
            </a:r>
          </a:p>
          <a:p>
            <a:r>
              <a:rPr lang="en-US" altLang="en-US" dirty="0"/>
              <a:t>A pencil? Why a pencil?</a:t>
            </a:r>
          </a:p>
          <a:p>
            <a:r>
              <a:rPr lang="en-US" altLang="en-US" dirty="0"/>
              <a:t>This process requires the project manager, subject matter experts (SME), and other project team members who are familiar with the nature of the specific activities to meet, discuss and develop the sequencing of the project activities.  This process is known as “a pencil to paper” process. </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pic>
        <p:nvPicPr>
          <p:cNvPr id="7" name="Picture 6">
            <a:extLst>
              <a:ext uri="{FF2B5EF4-FFF2-40B4-BE49-F238E27FC236}">
                <a16:creationId xmlns:a16="http://schemas.microsoft.com/office/drawing/2014/main" id="{BF0216F7-612E-42B1-BA8F-77E3633C3AB4}"/>
              </a:ext>
            </a:extLst>
          </p:cNvPr>
          <p:cNvPicPr>
            <a:picLocks noChangeAspect="1"/>
          </p:cNvPicPr>
          <p:nvPr/>
        </p:nvPicPr>
        <p:blipFill>
          <a:blip r:embed="rId3"/>
          <a:stretch>
            <a:fillRect/>
          </a:stretch>
        </p:blipFill>
        <p:spPr>
          <a:xfrm>
            <a:off x="177800" y="5711635"/>
            <a:ext cx="2874772" cy="1076358"/>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a:xfrm>
            <a:off x="0" y="0"/>
            <a:ext cx="11111992" cy="1062355"/>
          </a:xfrm>
        </p:spPr>
        <p:txBody>
          <a:bodyPr vert="horz" lIns="91440" tIns="45720" rIns="91440" bIns="45720" rtlCol="0" anchor="ctr">
            <a:normAutofit fontScale="90000"/>
          </a:bodyPr>
          <a:lstStyle/>
          <a:p>
            <a:r>
              <a:rPr lang="en-US" altLang="en-US" dirty="0"/>
              <a:t>Scheduling – Step 4. Determine the relationships between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926592"/>
            <a:ext cx="11734800" cy="5931407"/>
          </a:xfrm>
        </p:spPr>
        <p:txBody>
          <a:bodyPr vert="horz" lIns="91440" tIns="45720" rIns="91440" bIns="45720" rtlCol="0">
            <a:normAutofit/>
          </a:bodyPr>
          <a:lstStyle/>
          <a:p>
            <a:r>
              <a:rPr lang="en-US" altLang="en-US" dirty="0"/>
              <a:t>How does sequencing differ from identifying the relationships of tasks and activities? </a:t>
            </a:r>
          </a:p>
          <a:p>
            <a:r>
              <a:rPr lang="en-US" altLang="en-US" dirty="0"/>
              <a:t>Sequencing is the order of how things will happen. First, second, third, etc. . . </a:t>
            </a:r>
          </a:p>
          <a:p>
            <a:r>
              <a:rPr lang="en-US" altLang="en-US" dirty="0"/>
              <a:t>Identifying direct relationships provides greater understanding to the project tasks and schedule. </a:t>
            </a:r>
          </a:p>
          <a:p>
            <a:r>
              <a:rPr lang="en-US" altLang="en-US" dirty="0"/>
              <a:t>By identifying the relationships between activities in scheduling, you identify the sequence plus dependencies of tasks. </a:t>
            </a:r>
          </a:p>
          <a:p>
            <a:r>
              <a:rPr lang="en-US" altLang="en-US" dirty="0"/>
              <a:t>There are 4 types of scheduling dependencies:</a:t>
            </a:r>
          </a:p>
          <a:p>
            <a:endParaRPr lang="en-US" altLang="en-US" dirty="0"/>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CFE57FDA-2863-43B8-A4BD-6813CA6B6957}"/>
              </a:ext>
            </a:extLst>
          </p:cNvPr>
          <p:cNvPicPr>
            <a:picLocks noChangeAspect="1"/>
          </p:cNvPicPr>
          <p:nvPr/>
        </p:nvPicPr>
        <p:blipFill>
          <a:blip r:embed="rId3"/>
          <a:stretch>
            <a:fillRect/>
          </a:stretch>
        </p:blipFill>
        <p:spPr>
          <a:xfrm>
            <a:off x="8466099" y="4608461"/>
            <a:ext cx="2645893" cy="1322947"/>
          </a:xfrm>
          <a:prstGeom prst="rect">
            <a:avLst/>
          </a:prstGeom>
        </p:spPr>
      </p:pic>
      <p:pic>
        <p:nvPicPr>
          <p:cNvPr id="7" name="Picture 6">
            <a:extLst>
              <a:ext uri="{FF2B5EF4-FFF2-40B4-BE49-F238E27FC236}">
                <a16:creationId xmlns:a16="http://schemas.microsoft.com/office/drawing/2014/main" id="{617ED513-5C94-4383-8AB1-D98E6026C3D8}"/>
              </a:ext>
            </a:extLst>
          </p:cNvPr>
          <p:cNvPicPr>
            <a:picLocks noChangeAspect="1"/>
          </p:cNvPicPr>
          <p:nvPr/>
        </p:nvPicPr>
        <p:blipFill>
          <a:blip r:embed="rId4"/>
          <a:stretch>
            <a:fillRect/>
          </a:stretch>
        </p:blipFill>
        <p:spPr>
          <a:xfrm>
            <a:off x="177800" y="5711635"/>
            <a:ext cx="2874772" cy="1076358"/>
          </a:xfrm>
          <a:prstGeom prst="rect">
            <a:avLst/>
          </a:prstGeom>
        </p:spPr>
      </p:pic>
    </p:spTree>
    <p:extLst>
      <p:ext uri="{BB962C8B-B14F-4D97-AF65-F5344CB8AC3E}">
        <p14:creationId xmlns:p14="http://schemas.microsoft.com/office/powerpoint/2010/main" val="234203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a:xfrm>
            <a:off x="0" y="0"/>
            <a:ext cx="11111992" cy="1062355"/>
          </a:xfrm>
        </p:spPr>
        <p:txBody>
          <a:bodyPr vert="horz" lIns="91440" tIns="45720" rIns="91440" bIns="45720" rtlCol="0" anchor="ctr">
            <a:normAutofit fontScale="90000"/>
          </a:bodyPr>
          <a:lstStyle/>
          <a:p>
            <a:r>
              <a:rPr lang="en-US" altLang="en-US" dirty="0"/>
              <a:t>Scheduling – Step 4. Determine the relationships between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609345"/>
            <a:ext cx="11734800" cy="4713732"/>
          </a:xfrm>
        </p:spPr>
        <p:txBody>
          <a:bodyPr vert="horz" lIns="91440" tIns="45720" rIns="91440" bIns="45720" rtlCol="0">
            <a:normAutofit/>
          </a:bodyPr>
          <a:lstStyle/>
          <a:p>
            <a:r>
              <a:rPr lang="en-US" altLang="en-US" dirty="0"/>
              <a:t>This means that activity “A” must finish before activity “B” can start.</a:t>
            </a:r>
          </a:p>
          <a:p>
            <a:r>
              <a:rPr lang="en-US" altLang="en-US" dirty="0"/>
              <a:t>Most common type of sequencing</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8" name="Text Box 10">
            <a:extLst>
              <a:ext uri="{FF2B5EF4-FFF2-40B4-BE49-F238E27FC236}">
                <a16:creationId xmlns:a16="http://schemas.microsoft.com/office/drawing/2014/main" id="{B1E4CDDE-3109-4F19-AEED-9811C820C1A9}"/>
              </a:ext>
            </a:extLst>
          </p:cNvPr>
          <p:cNvSpPr txBox="1">
            <a:spLocks noChangeArrowheads="1"/>
          </p:cNvSpPr>
          <p:nvPr/>
        </p:nvSpPr>
        <p:spPr bwMode="auto">
          <a:xfrm>
            <a:off x="4870450" y="1062355"/>
            <a:ext cx="2349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panose="020B0604020202020204" pitchFamily="34" charset="0"/>
              </a:rPr>
              <a:t>Finish-To-Start</a:t>
            </a:r>
          </a:p>
        </p:txBody>
      </p:sp>
      <p:grpSp>
        <p:nvGrpSpPr>
          <p:cNvPr id="9" name="Group 15">
            <a:extLst>
              <a:ext uri="{FF2B5EF4-FFF2-40B4-BE49-F238E27FC236}">
                <a16:creationId xmlns:a16="http://schemas.microsoft.com/office/drawing/2014/main" id="{AEEDD2AE-415A-498F-ABE5-80EF3E0842E3}"/>
              </a:ext>
            </a:extLst>
          </p:cNvPr>
          <p:cNvGrpSpPr>
            <a:grpSpLocks/>
          </p:cNvGrpSpPr>
          <p:nvPr/>
        </p:nvGrpSpPr>
        <p:grpSpPr bwMode="auto">
          <a:xfrm>
            <a:off x="2044700" y="4163695"/>
            <a:ext cx="8001000" cy="1631950"/>
            <a:chOff x="381000" y="4648200"/>
            <a:chExt cx="8001000" cy="1631768"/>
          </a:xfrm>
          <a:solidFill>
            <a:schemeClr val="accent5">
              <a:lumMod val="60000"/>
              <a:lumOff val="40000"/>
            </a:schemeClr>
          </a:solidFill>
        </p:grpSpPr>
        <p:sp>
          <p:nvSpPr>
            <p:cNvPr id="10" name="Text Box 4">
              <a:extLst>
                <a:ext uri="{FF2B5EF4-FFF2-40B4-BE49-F238E27FC236}">
                  <a16:creationId xmlns:a16="http://schemas.microsoft.com/office/drawing/2014/main" id="{1B6F787B-4163-4D53-8AAE-0BB4F3D8D2F2}"/>
                </a:ext>
              </a:extLst>
            </p:cNvPr>
            <p:cNvSpPr txBox="1">
              <a:spLocks noChangeArrowheads="1"/>
            </p:cNvSpPr>
            <p:nvPr/>
          </p:nvSpPr>
          <p:spPr bwMode="auto">
            <a:xfrm>
              <a:off x="3810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0      A      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Spec Design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11" name="Text Box 5">
              <a:extLst>
                <a:ext uri="{FF2B5EF4-FFF2-40B4-BE49-F238E27FC236}">
                  <a16:creationId xmlns:a16="http://schemas.microsoft.com/office/drawing/2014/main" id="{9D33EF74-546F-44B9-BFCA-26DB9B1F5CFE}"/>
                </a:ext>
              </a:extLst>
            </p:cNvPr>
            <p:cNvSpPr txBox="1">
              <a:spLocks noChangeArrowheads="1"/>
            </p:cNvSpPr>
            <p:nvPr/>
          </p:nvSpPr>
          <p:spPr bwMode="auto">
            <a:xfrm>
              <a:off x="3441192"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        B      </a:t>
              </a: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Design Check</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5</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12" name="Text Box 6">
              <a:extLst>
                <a:ext uri="{FF2B5EF4-FFF2-40B4-BE49-F238E27FC236}">
                  <a16:creationId xmlns:a16="http://schemas.microsoft.com/office/drawing/2014/main" id="{833F8A24-F737-4068-AB95-C85616CBA04A}"/>
                </a:ext>
              </a:extLst>
            </p:cNvPr>
            <p:cNvSpPr txBox="1">
              <a:spLocks noChangeArrowheads="1"/>
            </p:cNvSpPr>
            <p:nvPr/>
          </p:nvSpPr>
          <p:spPr bwMode="auto">
            <a:xfrm>
              <a:off x="65532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r>
                <a:rPr kumimoji="0" lang="en-US" altLang="en-US" sz="2000" b="0" i="0" u="none" strike="noStrike" kern="0" cap="none" spc="0" normalizeH="0" baseline="0" noProof="0" dirty="0">
                  <a:ln>
                    <a:noFill/>
                  </a:ln>
                  <a:solidFill>
                    <a:srgbClr val="FFC000"/>
                  </a:solidFill>
                  <a:effectLst/>
                  <a:uLnTx/>
                  <a:uFillTx/>
                  <a:latin typeface="Corbel" panose="020B0503020204020204" pitchFamily="34" charset="0"/>
                  <a:ea typeface="MS PGothic" panose="020B0600070205080204" pitchFamily="34" charset="-128"/>
                </a:rPr>
                <a:t>  </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C      18</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Blueprinting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7</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cxnSp>
          <p:nvCxnSpPr>
            <p:cNvPr id="13" name="AutoShape 8">
              <a:extLst>
                <a:ext uri="{FF2B5EF4-FFF2-40B4-BE49-F238E27FC236}">
                  <a16:creationId xmlns:a16="http://schemas.microsoft.com/office/drawing/2014/main" id="{D7E1BEE0-9F5F-4CAF-B2DE-532CA7BD5A4C}"/>
                </a:ext>
              </a:extLst>
            </p:cNvPr>
            <p:cNvCxnSpPr>
              <a:cxnSpLocks noChangeShapeType="1"/>
              <a:stCxn id="10" idx="3"/>
              <a:endCxn id="11" idx="1"/>
            </p:cNvCxnSpPr>
            <p:nvPr/>
          </p:nvCxnSpPr>
          <p:spPr bwMode="auto">
            <a:xfrm>
              <a:off x="2209800" y="5464084"/>
              <a:ext cx="1231392" cy="0"/>
            </a:xfrm>
            <a:prstGeom prst="straightConnector1">
              <a:avLst/>
            </a:prstGeom>
            <a:grpFill/>
            <a:ln w="38100">
              <a:solidFill>
                <a:srgbClr val="FF0000"/>
              </a:solidFill>
              <a:round/>
              <a:headEnd/>
              <a:tailEnd type="triangle" w="lg" len="lg"/>
            </a:ln>
          </p:spPr>
        </p:cxnSp>
        <p:cxnSp>
          <p:nvCxnSpPr>
            <p:cNvPr id="14" name="AutoShape 9">
              <a:extLst>
                <a:ext uri="{FF2B5EF4-FFF2-40B4-BE49-F238E27FC236}">
                  <a16:creationId xmlns:a16="http://schemas.microsoft.com/office/drawing/2014/main" id="{AF59BACB-2B1E-4485-B5AA-F3597F2812B7}"/>
                </a:ext>
              </a:extLst>
            </p:cNvPr>
            <p:cNvCxnSpPr>
              <a:cxnSpLocks noChangeShapeType="1"/>
              <a:stCxn id="11" idx="3"/>
              <a:endCxn id="12" idx="1"/>
            </p:cNvCxnSpPr>
            <p:nvPr/>
          </p:nvCxnSpPr>
          <p:spPr bwMode="auto">
            <a:xfrm>
              <a:off x="5269992" y="5464084"/>
              <a:ext cx="1283208" cy="0"/>
            </a:xfrm>
            <a:prstGeom prst="straightConnector1">
              <a:avLst/>
            </a:prstGeom>
            <a:grpFill/>
            <a:ln w="38100">
              <a:solidFill>
                <a:srgbClr val="FF0000"/>
              </a:solidFill>
              <a:round/>
              <a:headEnd/>
              <a:tailEnd type="triangle" w="lg" len="lg"/>
            </a:ln>
          </p:spPr>
        </p:cxnSp>
      </p:grpSp>
    </p:spTree>
    <p:extLst>
      <p:ext uri="{BB962C8B-B14F-4D97-AF65-F5344CB8AC3E}">
        <p14:creationId xmlns:p14="http://schemas.microsoft.com/office/powerpoint/2010/main" val="1879353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a:xfrm>
            <a:off x="0" y="0"/>
            <a:ext cx="11111992" cy="1062355"/>
          </a:xfrm>
        </p:spPr>
        <p:txBody>
          <a:bodyPr vert="horz" lIns="91440" tIns="45720" rIns="91440" bIns="45720" rtlCol="0" anchor="ctr">
            <a:normAutofit fontScale="90000"/>
          </a:bodyPr>
          <a:lstStyle/>
          <a:p>
            <a:r>
              <a:rPr lang="en-US" altLang="en-US" dirty="0"/>
              <a:t>Scheduling – Step 4. Determine the relationships between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363869"/>
            <a:ext cx="11734800" cy="4713732"/>
          </a:xfrm>
        </p:spPr>
        <p:txBody>
          <a:bodyPr vert="horz" lIns="91440" tIns="45720" rIns="91440" bIns="45720" rtlCol="0">
            <a:normAutofit/>
          </a:bodyPr>
          <a:lstStyle/>
          <a:p>
            <a:r>
              <a:rPr lang="en-US" altLang="en-US" dirty="0"/>
              <a:t>This means that activity “B” can only begin once activity “A” has started.</a:t>
            </a:r>
          </a:p>
          <a:p>
            <a:r>
              <a:rPr lang="en-US" altLang="en-US" dirty="0"/>
              <a:t> Both activities must start at the same time. </a:t>
            </a:r>
          </a:p>
          <a:p>
            <a:r>
              <a:rPr lang="en-US" altLang="en-US" dirty="0"/>
              <a:t>Common within projects which require their tasks to run parallel to one another.</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8" name="Text Box 10">
            <a:extLst>
              <a:ext uri="{FF2B5EF4-FFF2-40B4-BE49-F238E27FC236}">
                <a16:creationId xmlns:a16="http://schemas.microsoft.com/office/drawing/2014/main" id="{B1E4CDDE-3109-4F19-AEED-9811C820C1A9}"/>
              </a:ext>
            </a:extLst>
          </p:cNvPr>
          <p:cNvSpPr txBox="1">
            <a:spLocks noChangeArrowheads="1"/>
          </p:cNvSpPr>
          <p:nvPr/>
        </p:nvSpPr>
        <p:spPr bwMode="auto">
          <a:xfrm>
            <a:off x="5003088" y="1062355"/>
            <a:ext cx="20842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panose="020B0604020202020204" pitchFamily="34" charset="0"/>
              </a:rPr>
              <a:t>Start-to-Start</a:t>
            </a:r>
          </a:p>
        </p:txBody>
      </p:sp>
      <p:grpSp>
        <p:nvGrpSpPr>
          <p:cNvPr id="15" name="Group 20">
            <a:extLst>
              <a:ext uri="{FF2B5EF4-FFF2-40B4-BE49-F238E27FC236}">
                <a16:creationId xmlns:a16="http://schemas.microsoft.com/office/drawing/2014/main" id="{D2AE883E-EE8B-498B-A668-3E4D425FE633}"/>
              </a:ext>
            </a:extLst>
          </p:cNvPr>
          <p:cNvGrpSpPr>
            <a:grpSpLocks/>
          </p:cNvGrpSpPr>
          <p:nvPr/>
        </p:nvGrpSpPr>
        <p:grpSpPr bwMode="auto">
          <a:xfrm>
            <a:off x="1889570" y="3380995"/>
            <a:ext cx="4557713" cy="3384550"/>
            <a:chOff x="719138" y="2735253"/>
            <a:chExt cx="4557713" cy="3385787"/>
          </a:xfrm>
          <a:solidFill>
            <a:schemeClr val="accent5">
              <a:lumMod val="60000"/>
              <a:lumOff val="40000"/>
            </a:schemeClr>
          </a:solidFill>
        </p:grpSpPr>
        <p:sp>
          <p:nvSpPr>
            <p:cNvPr id="16" name="Text Box 13">
              <a:extLst>
                <a:ext uri="{FF2B5EF4-FFF2-40B4-BE49-F238E27FC236}">
                  <a16:creationId xmlns:a16="http://schemas.microsoft.com/office/drawing/2014/main" id="{43B29F43-5E36-47DB-B1AB-942D619DE87F}"/>
                </a:ext>
              </a:extLst>
            </p:cNvPr>
            <p:cNvSpPr txBox="1">
              <a:spLocks noChangeArrowheads="1"/>
            </p:cNvSpPr>
            <p:nvPr/>
          </p:nvSpPr>
          <p:spPr bwMode="auto">
            <a:xfrm>
              <a:off x="719138" y="4797425"/>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20      S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2</a:t>
              </a:r>
            </a:p>
          </p:txBody>
        </p:sp>
        <p:sp>
          <p:nvSpPr>
            <p:cNvPr id="17" name="Text Box 14">
              <a:extLst>
                <a:ext uri="{FF2B5EF4-FFF2-40B4-BE49-F238E27FC236}">
                  <a16:creationId xmlns:a16="http://schemas.microsoft.com/office/drawing/2014/main" id="{DE0DC5FE-6F18-4CA7-9CE7-2FCE7702E9F6}"/>
                </a:ext>
              </a:extLst>
            </p:cNvPr>
            <p:cNvSpPr txBox="1">
              <a:spLocks noChangeArrowheads="1"/>
            </p:cNvSpPr>
            <p:nvPr/>
          </p:nvSpPr>
          <p:spPr bwMode="auto">
            <a:xfrm>
              <a:off x="3448051" y="4408488"/>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30</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T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HVAC</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a:t>
              </a:r>
            </a:p>
          </p:txBody>
        </p:sp>
        <p:sp>
          <p:nvSpPr>
            <p:cNvPr id="20" name="Text Box 18">
              <a:extLst>
                <a:ext uri="{FF2B5EF4-FFF2-40B4-BE49-F238E27FC236}">
                  <a16:creationId xmlns:a16="http://schemas.microsoft.com/office/drawing/2014/main" id="{923B98B4-35F7-44FB-8060-E39C1B828C28}"/>
                </a:ext>
              </a:extLst>
            </p:cNvPr>
            <p:cNvSpPr txBox="1">
              <a:spLocks noChangeArrowheads="1"/>
            </p:cNvSpPr>
            <p:nvPr/>
          </p:nvSpPr>
          <p:spPr bwMode="auto">
            <a:xfrm>
              <a:off x="738135" y="2735253"/>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30      R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6</a:t>
              </a:r>
            </a:p>
          </p:txBody>
        </p:sp>
        <p:cxnSp>
          <p:nvCxnSpPr>
            <p:cNvPr id="21" name="AutoShape 22">
              <a:extLst>
                <a:ext uri="{FF2B5EF4-FFF2-40B4-BE49-F238E27FC236}">
                  <a16:creationId xmlns:a16="http://schemas.microsoft.com/office/drawing/2014/main" id="{5A224F6F-63E0-4C8F-BA2C-058AD0C7AF77}"/>
                </a:ext>
              </a:extLst>
            </p:cNvPr>
            <p:cNvCxnSpPr>
              <a:cxnSpLocks noChangeShapeType="1"/>
              <a:stCxn id="16" idx="3"/>
              <a:endCxn id="17" idx="1"/>
            </p:cNvCxnSpPr>
            <p:nvPr/>
          </p:nvCxnSpPr>
          <p:spPr bwMode="auto">
            <a:xfrm flipV="1">
              <a:off x="2547938" y="5070296"/>
              <a:ext cx="900113" cy="388937"/>
            </a:xfrm>
            <a:prstGeom prst="bentConnector3">
              <a:avLst>
                <a:gd name="adj1" fmla="val 50000"/>
              </a:avLst>
            </a:prstGeom>
            <a:grpFill/>
            <a:ln w="38100">
              <a:solidFill>
                <a:srgbClr val="FF0000"/>
              </a:solidFill>
              <a:miter lim="800000"/>
              <a:headEnd/>
              <a:tailEnd type="triangle" w="lg" len="lg"/>
            </a:ln>
          </p:spPr>
        </p:cxnSp>
        <p:cxnSp>
          <p:nvCxnSpPr>
            <p:cNvPr id="23" name="Elbow Connector 18">
              <a:extLst>
                <a:ext uri="{FF2B5EF4-FFF2-40B4-BE49-F238E27FC236}">
                  <a16:creationId xmlns:a16="http://schemas.microsoft.com/office/drawing/2014/main" id="{D7B25482-4A70-4F10-87B6-1A5FCB454108}"/>
                </a:ext>
              </a:extLst>
            </p:cNvPr>
            <p:cNvCxnSpPr>
              <a:cxnSpLocks noChangeShapeType="1"/>
            </p:cNvCxnSpPr>
            <p:nvPr/>
          </p:nvCxnSpPr>
          <p:spPr bwMode="auto">
            <a:xfrm>
              <a:off x="738135" y="4027915"/>
              <a:ext cx="2709916" cy="467886"/>
            </a:xfrm>
            <a:prstGeom prst="bentConnector3">
              <a:avLst>
                <a:gd name="adj1" fmla="val 727"/>
              </a:avLst>
            </a:prstGeom>
            <a:grpFill/>
            <a:ln w="38100">
              <a:solidFill>
                <a:srgbClr val="FF0000"/>
              </a:solidFill>
              <a:round/>
              <a:headEnd/>
              <a:tailEnd type="triangle" w="lg" len="lg"/>
            </a:ln>
          </p:spPr>
        </p:cxnSp>
      </p:grpSp>
    </p:spTree>
    <p:extLst>
      <p:ext uri="{BB962C8B-B14F-4D97-AF65-F5344CB8AC3E}">
        <p14:creationId xmlns:p14="http://schemas.microsoft.com/office/powerpoint/2010/main" val="2325828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a:xfrm>
            <a:off x="0" y="0"/>
            <a:ext cx="11111992" cy="1062355"/>
          </a:xfrm>
        </p:spPr>
        <p:txBody>
          <a:bodyPr vert="horz" lIns="91440" tIns="45720" rIns="91440" bIns="45720" rtlCol="0" anchor="ctr">
            <a:normAutofit fontScale="90000"/>
          </a:bodyPr>
          <a:lstStyle/>
          <a:p>
            <a:r>
              <a:rPr lang="en-US" altLang="en-US" dirty="0"/>
              <a:t>Scheduling – Step 4. Determine the relationships between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609345"/>
            <a:ext cx="11734800" cy="4713732"/>
          </a:xfrm>
        </p:spPr>
        <p:txBody>
          <a:bodyPr vert="horz" lIns="91440" tIns="45720" rIns="91440" bIns="45720" rtlCol="0">
            <a:normAutofit/>
          </a:bodyPr>
          <a:lstStyle/>
          <a:p>
            <a:r>
              <a:rPr lang="en-US" altLang="en-US" dirty="0"/>
              <a:t>This means that activity “B” cannot finish until activity “A” finishes</a:t>
            </a:r>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8" name="Text Box 10">
            <a:extLst>
              <a:ext uri="{FF2B5EF4-FFF2-40B4-BE49-F238E27FC236}">
                <a16:creationId xmlns:a16="http://schemas.microsoft.com/office/drawing/2014/main" id="{B1E4CDDE-3109-4F19-AEED-9811C820C1A9}"/>
              </a:ext>
            </a:extLst>
          </p:cNvPr>
          <p:cNvSpPr txBox="1">
            <a:spLocks noChangeArrowheads="1"/>
          </p:cNvSpPr>
          <p:nvPr/>
        </p:nvSpPr>
        <p:spPr bwMode="auto">
          <a:xfrm>
            <a:off x="4758629" y="1062355"/>
            <a:ext cx="257314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panose="020B0604020202020204" pitchFamily="34" charset="0"/>
                <a:ea typeface="+mn-ea"/>
                <a:cs typeface="+mn-cs"/>
              </a:rPr>
              <a:t>Finish-To-Finish</a:t>
            </a:r>
          </a:p>
        </p:txBody>
      </p:sp>
      <p:grpSp>
        <p:nvGrpSpPr>
          <p:cNvPr id="15" name="Group 20">
            <a:extLst>
              <a:ext uri="{FF2B5EF4-FFF2-40B4-BE49-F238E27FC236}">
                <a16:creationId xmlns:a16="http://schemas.microsoft.com/office/drawing/2014/main" id="{E83F8DCB-6DD8-4D7F-A6D1-1E2C711CFB8D}"/>
              </a:ext>
            </a:extLst>
          </p:cNvPr>
          <p:cNvGrpSpPr>
            <a:grpSpLocks/>
          </p:cNvGrpSpPr>
          <p:nvPr/>
        </p:nvGrpSpPr>
        <p:grpSpPr bwMode="auto">
          <a:xfrm>
            <a:off x="1879505" y="2820163"/>
            <a:ext cx="7967662" cy="3384550"/>
            <a:chOff x="719138" y="2735253"/>
            <a:chExt cx="7967662" cy="3385787"/>
          </a:xfrm>
          <a:solidFill>
            <a:schemeClr val="accent5">
              <a:lumMod val="60000"/>
              <a:lumOff val="40000"/>
            </a:schemeClr>
          </a:solidFill>
        </p:grpSpPr>
        <p:sp>
          <p:nvSpPr>
            <p:cNvPr id="16" name="Text Box 13">
              <a:extLst>
                <a:ext uri="{FF2B5EF4-FFF2-40B4-BE49-F238E27FC236}">
                  <a16:creationId xmlns:a16="http://schemas.microsoft.com/office/drawing/2014/main" id="{63476331-8887-4DE1-8C68-259A01DAF2D4}"/>
                </a:ext>
              </a:extLst>
            </p:cNvPr>
            <p:cNvSpPr txBox="1">
              <a:spLocks noChangeArrowheads="1"/>
            </p:cNvSpPr>
            <p:nvPr/>
          </p:nvSpPr>
          <p:spPr bwMode="auto">
            <a:xfrm>
              <a:off x="719138" y="4797425"/>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20      S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5</a:t>
              </a:r>
            </a:p>
          </p:txBody>
        </p:sp>
        <p:sp>
          <p:nvSpPr>
            <p:cNvPr id="17" name="Text Box 14">
              <a:extLst>
                <a:ext uri="{FF2B5EF4-FFF2-40B4-BE49-F238E27FC236}">
                  <a16:creationId xmlns:a16="http://schemas.microsoft.com/office/drawing/2014/main" id="{7D313546-B45F-45E3-A328-30245F7CF2AC}"/>
                </a:ext>
              </a:extLst>
            </p:cNvPr>
            <p:cNvSpPr txBox="1">
              <a:spLocks noChangeArrowheads="1"/>
            </p:cNvSpPr>
            <p:nvPr/>
          </p:nvSpPr>
          <p:spPr bwMode="auto">
            <a:xfrm>
              <a:off x="3448051" y="4408488"/>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30</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T      39</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HVAC</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9</a:t>
              </a:r>
            </a:p>
          </p:txBody>
        </p:sp>
        <p:sp>
          <p:nvSpPr>
            <p:cNvPr id="18" name="Text Box 15">
              <a:extLst>
                <a:ext uri="{FF2B5EF4-FFF2-40B4-BE49-F238E27FC236}">
                  <a16:creationId xmlns:a16="http://schemas.microsoft.com/office/drawing/2014/main" id="{56BB0151-E20F-49C0-A650-5D827209E24C}"/>
                </a:ext>
              </a:extLst>
            </p:cNvPr>
            <p:cNvSpPr txBox="1">
              <a:spLocks noChangeArrowheads="1"/>
            </p:cNvSpPr>
            <p:nvPr/>
          </p:nvSpPr>
          <p:spPr bwMode="auto">
            <a:xfrm>
              <a:off x="6408737" y="4400550"/>
              <a:ext cx="2278063"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31      U     39</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Under construction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8</a:t>
              </a:r>
            </a:p>
          </p:txBody>
        </p:sp>
        <p:sp>
          <p:nvSpPr>
            <p:cNvPr id="20" name="Text Box 18">
              <a:extLst>
                <a:ext uri="{FF2B5EF4-FFF2-40B4-BE49-F238E27FC236}">
                  <a16:creationId xmlns:a16="http://schemas.microsoft.com/office/drawing/2014/main" id="{E586C249-A8B6-46D2-A3A6-E3BAA4233470}"/>
                </a:ext>
              </a:extLst>
            </p:cNvPr>
            <p:cNvSpPr txBox="1">
              <a:spLocks noChangeArrowheads="1"/>
            </p:cNvSpPr>
            <p:nvPr/>
          </p:nvSpPr>
          <p:spPr bwMode="auto">
            <a:xfrm>
              <a:off x="738135" y="2735253"/>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30      R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6</a:t>
              </a:r>
            </a:p>
          </p:txBody>
        </p:sp>
        <p:cxnSp>
          <p:nvCxnSpPr>
            <p:cNvPr id="21" name="AutoShape 22">
              <a:extLst>
                <a:ext uri="{FF2B5EF4-FFF2-40B4-BE49-F238E27FC236}">
                  <a16:creationId xmlns:a16="http://schemas.microsoft.com/office/drawing/2014/main" id="{02FD1682-8616-4BA4-8883-1363214EF189}"/>
                </a:ext>
              </a:extLst>
            </p:cNvPr>
            <p:cNvCxnSpPr>
              <a:cxnSpLocks noChangeShapeType="1"/>
              <a:stCxn id="16" idx="3"/>
              <a:endCxn id="17" idx="1"/>
            </p:cNvCxnSpPr>
            <p:nvPr/>
          </p:nvCxnSpPr>
          <p:spPr bwMode="auto">
            <a:xfrm flipV="1">
              <a:off x="2547938" y="5070296"/>
              <a:ext cx="900113" cy="388937"/>
            </a:xfrm>
            <a:prstGeom prst="bentConnector3">
              <a:avLst>
                <a:gd name="adj1" fmla="val 50000"/>
              </a:avLst>
            </a:prstGeom>
            <a:grpFill/>
            <a:ln w="38100">
              <a:solidFill>
                <a:srgbClr val="FF0000"/>
              </a:solidFill>
              <a:miter lim="800000"/>
              <a:headEnd/>
              <a:tailEnd type="triangle" w="lg" len="lg"/>
            </a:ln>
          </p:spPr>
        </p:cxnSp>
        <p:cxnSp>
          <p:nvCxnSpPr>
            <p:cNvPr id="22" name="Elbow Connector 18">
              <a:extLst>
                <a:ext uri="{FF2B5EF4-FFF2-40B4-BE49-F238E27FC236}">
                  <a16:creationId xmlns:a16="http://schemas.microsoft.com/office/drawing/2014/main" id="{E75D373F-A8CB-47A5-B0A5-05B49EC2E73E}"/>
                </a:ext>
              </a:extLst>
            </p:cNvPr>
            <p:cNvCxnSpPr>
              <a:cxnSpLocks noChangeShapeType="1"/>
              <a:stCxn id="20" idx="3"/>
            </p:cNvCxnSpPr>
            <p:nvPr/>
          </p:nvCxnSpPr>
          <p:spPr bwMode="auto">
            <a:xfrm>
              <a:off x="2566935" y="3397061"/>
              <a:ext cx="895595" cy="1011428"/>
            </a:xfrm>
            <a:prstGeom prst="bentConnector2">
              <a:avLst/>
            </a:prstGeom>
            <a:grpFill/>
            <a:ln w="38100">
              <a:solidFill>
                <a:srgbClr val="FF0000"/>
              </a:solidFill>
              <a:round/>
              <a:headEnd/>
              <a:tailEnd type="triangle" w="lg" len="lg"/>
            </a:ln>
          </p:spPr>
        </p:cxnSp>
        <p:cxnSp>
          <p:nvCxnSpPr>
            <p:cNvPr id="23" name="AutoShape 22">
              <a:extLst>
                <a:ext uri="{FF2B5EF4-FFF2-40B4-BE49-F238E27FC236}">
                  <a16:creationId xmlns:a16="http://schemas.microsoft.com/office/drawing/2014/main" id="{47E9FEDD-34B1-47E9-8086-5BF2EB36367B}"/>
                </a:ext>
              </a:extLst>
            </p:cNvPr>
            <p:cNvCxnSpPr>
              <a:cxnSpLocks noChangeShapeType="1"/>
              <a:stCxn id="17" idx="3"/>
              <a:endCxn id="18" idx="3"/>
            </p:cNvCxnSpPr>
            <p:nvPr/>
          </p:nvCxnSpPr>
          <p:spPr bwMode="auto">
            <a:xfrm flipV="1">
              <a:off x="5276851" y="5062358"/>
              <a:ext cx="3409949" cy="7938"/>
            </a:xfrm>
            <a:prstGeom prst="bentConnector5">
              <a:avLst>
                <a:gd name="adj1" fmla="val 16597"/>
                <a:gd name="adj2" fmla="val 13311884"/>
                <a:gd name="adj3" fmla="val 106704"/>
              </a:avLst>
            </a:prstGeom>
            <a:grpFill/>
            <a:ln w="38100">
              <a:solidFill>
                <a:srgbClr val="FF0000"/>
              </a:solidFill>
              <a:miter lim="800000"/>
              <a:headEnd/>
              <a:tailEnd type="triangle" w="lg" len="lg"/>
            </a:ln>
          </p:spPr>
        </p:cxnSp>
      </p:grpSp>
    </p:spTree>
    <p:extLst>
      <p:ext uri="{BB962C8B-B14F-4D97-AF65-F5344CB8AC3E}">
        <p14:creationId xmlns:p14="http://schemas.microsoft.com/office/powerpoint/2010/main" val="21353133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a:xfrm>
            <a:off x="0" y="0"/>
            <a:ext cx="11111992" cy="1062355"/>
          </a:xfrm>
        </p:spPr>
        <p:txBody>
          <a:bodyPr vert="horz" lIns="91440" tIns="45720" rIns="91440" bIns="45720" rtlCol="0" anchor="ctr">
            <a:normAutofit fontScale="90000"/>
          </a:bodyPr>
          <a:lstStyle/>
          <a:p>
            <a:r>
              <a:rPr lang="en-US" altLang="en-US" dirty="0"/>
              <a:t>Scheduling – Step 4. Determine the relationships between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609345"/>
            <a:ext cx="11734800" cy="4713732"/>
          </a:xfrm>
        </p:spPr>
        <p:txBody>
          <a:bodyPr vert="horz" lIns="91440" tIns="45720" rIns="91440" bIns="45720" rtlCol="0">
            <a:normAutofit/>
          </a:bodyPr>
          <a:lstStyle/>
          <a:p>
            <a:r>
              <a:rPr lang="en-US" altLang="en-US" dirty="0"/>
              <a:t>This means that activity “B” must start so that activity “A” can finish</a:t>
            </a:r>
          </a:p>
          <a:p>
            <a:r>
              <a:rPr lang="en-US" altLang="en-US" dirty="0"/>
              <a:t>Least common type of lag relationship</a:t>
            </a:r>
          </a:p>
          <a:p>
            <a:endParaRPr lang="en-US" altLang="en-US" dirty="0"/>
          </a:p>
        </p:txBody>
      </p:sp>
      <p:sp>
        <p:nvSpPr>
          <p:cNvPr id="6" name="Slide Number Placeholder 4">
            <a:extLst>
              <a:ext uri="{FF2B5EF4-FFF2-40B4-BE49-F238E27FC236}">
                <a16:creationId xmlns:a16="http://schemas.microsoft.com/office/drawing/2014/main" id="{E766B866-D766-4971-8BB5-9792C0558CA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8" name="Text Box 10">
            <a:extLst>
              <a:ext uri="{FF2B5EF4-FFF2-40B4-BE49-F238E27FC236}">
                <a16:creationId xmlns:a16="http://schemas.microsoft.com/office/drawing/2014/main" id="{B1E4CDDE-3109-4F19-AEED-9811C820C1A9}"/>
              </a:ext>
            </a:extLst>
          </p:cNvPr>
          <p:cNvSpPr txBox="1">
            <a:spLocks noChangeArrowheads="1"/>
          </p:cNvSpPr>
          <p:nvPr/>
        </p:nvSpPr>
        <p:spPr bwMode="auto">
          <a:xfrm>
            <a:off x="4859618" y="1062355"/>
            <a:ext cx="23711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panose="020B0604020202020204" pitchFamily="34" charset="0"/>
                <a:ea typeface="+mn-ea"/>
                <a:cs typeface="+mn-cs"/>
              </a:rPr>
              <a:t>Start-To-Finish</a:t>
            </a:r>
          </a:p>
        </p:txBody>
      </p:sp>
      <p:grpSp>
        <p:nvGrpSpPr>
          <p:cNvPr id="14" name="Group 13">
            <a:extLst>
              <a:ext uri="{FF2B5EF4-FFF2-40B4-BE49-F238E27FC236}">
                <a16:creationId xmlns:a16="http://schemas.microsoft.com/office/drawing/2014/main" id="{A6A22352-C062-455F-B2A4-F07AEC070878}"/>
              </a:ext>
            </a:extLst>
          </p:cNvPr>
          <p:cNvGrpSpPr/>
          <p:nvPr/>
        </p:nvGrpSpPr>
        <p:grpSpPr>
          <a:xfrm>
            <a:off x="773176" y="4673792"/>
            <a:ext cx="7518400" cy="1800223"/>
            <a:chOff x="395288" y="4400552"/>
            <a:chExt cx="7518400" cy="1800223"/>
          </a:xfrm>
          <a:solidFill>
            <a:schemeClr val="accent5">
              <a:lumMod val="60000"/>
              <a:lumOff val="40000"/>
            </a:schemeClr>
          </a:solidFill>
        </p:grpSpPr>
        <p:sp>
          <p:nvSpPr>
            <p:cNvPr id="24" name="Text Box 15">
              <a:extLst>
                <a:ext uri="{FF2B5EF4-FFF2-40B4-BE49-F238E27FC236}">
                  <a16:creationId xmlns:a16="http://schemas.microsoft.com/office/drawing/2014/main" id="{6606E86E-449A-4601-B35D-D7FF7965D31D}"/>
                </a:ext>
              </a:extLst>
            </p:cNvPr>
            <p:cNvSpPr txBox="1">
              <a:spLocks noChangeArrowheads="1"/>
            </p:cNvSpPr>
            <p:nvPr/>
          </p:nvSpPr>
          <p:spPr bwMode="auto">
            <a:xfrm>
              <a:off x="3124200" y="4876800"/>
              <a:ext cx="1828800" cy="1323975"/>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10      Y     </a:t>
              </a:r>
              <a:r>
                <a:rPr lang="en-US" altLang="en-US" sz="2000" b="1" dirty="0">
                  <a:solidFill>
                    <a:schemeClr val="accent1"/>
                  </a:solidFill>
                </a:rPr>
                <a:t>20</a:t>
              </a:r>
            </a:p>
            <a:p>
              <a:pPr algn="ctr"/>
              <a:endParaRPr lang="en-US" altLang="en-US" sz="2000" dirty="0"/>
            </a:p>
            <a:p>
              <a:pPr algn="ctr"/>
              <a:r>
                <a:rPr lang="en-US" altLang="en-US" sz="2000" dirty="0"/>
                <a:t>3</a:t>
              </a:r>
            </a:p>
          </p:txBody>
        </p:sp>
        <p:sp>
          <p:nvSpPr>
            <p:cNvPr id="25" name="Text Box 16">
              <a:extLst>
                <a:ext uri="{FF2B5EF4-FFF2-40B4-BE49-F238E27FC236}">
                  <a16:creationId xmlns:a16="http://schemas.microsoft.com/office/drawing/2014/main" id="{12D5E7AA-70ED-4468-A7D3-1C51F9317000}"/>
                </a:ext>
              </a:extLst>
            </p:cNvPr>
            <p:cNvSpPr txBox="1">
              <a:spLocks noChangeArrowheads="1"/>
            </p:cNvSpPr>
            <p:nvPr/>
          </p:nvSpPr>
          <p:spPr bwMode="auto">
            <a:xfrm>
              <a:off x="6084888" y="4868863"/>
              <a:ext cx="1828800" cy="1323975"/>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20      Z      26</a:t>
              </a:r>
            </a:p>
            <a:p>
              <a:pPr algn="ctr"/>
              <a:endParaRPr lang="en-US" altLang="en-US" sz="2000" dirty="0"/>
            </a:p>
            <a:p>
              <a:pPr algn="ctr"/>
              <a:r>
                <a:rPr lang="en-US" altLang="en-US" sz="2000" dirty="0"/>
                <a:t>6</a:t>
              </a:r>
            </a:p>
          </p:txBody>
        </p:sp>
        <p:cxnSp>
          <p:nvCxnSpPr>
            <p:cNvPr id="26" name="AutoShape 17">
              <a:extLst>
                <a:ext uri="{FF2B5EF4-FFF2-40B4-BE49-F238E27FC236}">
                  <a16:creationId xmlns:a16="http://schemas.microsoft.com/office/drawing/2014/main" id="{DF60E103-98AE-4C61-B7D2-247618FE6868}"/>
                </a:ext>
              </a:extLst>
            </p:cNvPr>
            <p:cNvCxnSpPr>
              <a:cxnSpLocks noChangeShapeType="1"/>
              <a:stCxn id="24" idx="3"/>
              <a:endCxn id="25" idx="1"/>
            </p:cNvCxnSpPr>
            <p:nvPr/>
          </p:nvCxnSpPr>
          <p:spPr bwMode="auto">
            <a:xfrm flipV="1">
              <a:off x="4953000" y="5530850"/>
              <a:ext cx="1131888" cy="7938"/>
            </a:xfrm>
            <a:prstGeom prst="straightConnector1">
              <a:avLst/>
            </a:prstGeom>
            <a:grpFill/>
            <a:ln w="38100">
              <a:solidFill>
                <a:schemeClr val="tx1"/>
              </a:solidFill>
              <a:round/>
              <a:headEnd/>
              <a:tailEnd type="triangle" w="lg" len="lg"/>
            </a:ln>
          </p:spPr>
        </p:cxnSp>
        <p:sp>
          <p:nvSpPr>
            <p:cNvPr id="27" name="Text Box 18">
              <a:extLst>
                <a:ext uri="{FF2B5EF4-FFF2-40B4-BE49-F238E27FC236}">
                  <a16:creationId xmlns:a16="http://schemas.microsoft.com/office/drawing/2014/main" id="{DF34AF30-29DD-4D48-B417-1CDDAD8A837C}"/>
                </a:ext>
              </a:extLst>
            </p:cNvPr>
            <p:cNvSpPr txBox="1">
              <a:spLocks noChangeArrowheads="1"/>
            </p:cNvSpPr>
            <p:nvPr/>
          </p:nvSpPr>
          <p:spPr bwMode="auto">
            <a:xfrm>
              <a:off x="395288" y="4868863"/>
              <a:ext cx="1828800" cy="1322388"/>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dirty="0"/>
                <a:t>20      W      26</a:t>
              </a:r>
            </a:p>
            <a:p>
              <a:pPr algn="ctr"/>
              <a:endParaRPr lang="en-US" altLang="en-US" sz="2000" dirty="0"/>
            </a:p>
            <a:p>
              <a:pPr algn="ctr"/>
              <a:r>
                <a:rPr lang="en-US" altLang="en-US" sz="2000" dirty="0"/>
                <a:t>6</a:t>
              </a:r>
            </a:p>
          </p:txBody>
        </p:sp>
        <p:grpSp>
          <p:nvGrpSpPr>
            <p:cNvPr id="29" name="Group 27">
              <a:extLst>
                <a:ext uri="{FF2B5EF4-FFF2-40B4-BE49-F238E27FC236}">
                  <a16:creationId xmlns:a16="http://schemas.microsoft.com/office/drawing/2014/main" id="{7FB88730-F7C8-4B56-BD2D-D3107D99BE07}"/>
                </a:ext>
              </a:extLst>
            </p:cNvPr>
            <p:cNvGrpSpPr>
              <a:grpSpLocks/>
            </p:cNvGrpSpPr>
            <p:nvPr/>
          </p:nvGrpSpPr>
          <p:grpSpPr bwMode="auto">
            <a:xfrm>
              <a:off x="395288" y="4400552"/>
              <a:ext cx="4572000" cy="468313"/>
              <a:chOff x="249" y="2772"/>
              <a:chExt cx="2880" cy="295"/>
            </a:xfrm>
            <a:grpFill/>
          </p:grpSpPr>
          <p:sp>
            <p:nvSpPr>
              <p:cNvPr id="31" name="Line 24">
                <a:extLst>
                  <a:ext uri="{FF2B5EF4-FFF2-40B4-BE49-F238E27FC236}">
                    <a16:creationId xmlns:a16="http://schemas.microsoft.com/office/drawing/2014/main" id="{CD1AE134-76D6-4251-943E-A30CD2C6C442}"/>
                  </a:ext>
                </a:extLst>
              </p:cNvPr>
              <p:cNvSpPr>
                <a:spLocks noChangeShapeType="1"/>
              </p:cNvSpPr>
              <p:nvPr/>
            </p:nvSpPr>
            <p:spPr bwMode="auto">
              <a:xfrm>
                <a:off x="249" y="2772"/>
                <a:ext cx="2880" cy="0"/>
              </a:xfrm>
              <a:prstGeom prst="line">
                <a:avLst/>
              </a:prstGeom>
              <a:grpFill/>
              <a:ln w="38100">
                <a:solidFill>
                  <a:schemeClr val="tx1"/>
                </a:solidFill>
                <a:round/>
                <a:headEnd/>
                <a:tailEnd type="none" w="lg" len="lg"/>
              </a:ln>
            </p:spPr>
            <p:txBody>
              <a:bodyPr>
                <a:spAutoFit/>
              </a:bodyPr>
              <a:lstStyle/>
              <a:p>
                <a:endParaRPr lang="en-US"/>
              </a:p>
            </p:txBody>
          </p:sp>
          <p:sp>
            <p:nvSpPr>
              <p:cNvPr id="32" name="Line 25">
                <a:extLst>
                  <a:ext uri="{FF2B5EF4-FFF2-40B4-BE49-F238E27FC236}">
                    <a16:creationId xmlns:a16="http://schemas.microsoft.com/office/drawing/2014/main" id="{4423EC0F-7BBD-45AE-89AE-53BB85561AFA}"/>
                  </a:ext>
                </a:extLst>
              </p:cNvPr>
              <p:cNvSpPr>
                <a:spLocks noChangeShapeType="1"/>
              </p:cNvSpPr>
              <p:nvPr/>
            </p:nvSpPr>
            <p:spPr bwMode="auto">
              <a:xfrm>
                <a:off x="3129" y="2772"/>
                <a:ext cx="0" cy="273"/>
              </a:xfrm>
              <a:prstGeom prst="line">
                <a:avLst/>
              </a:prstGeom>
              <a:grpFill/>
              <a:ln w="38100">
                <a:solidFill>
                  <a:schemeClr val="tx1"/>
                </a:solidFill>
                <a:round/>
                <a:headEnd/>
                <a:tailEnd type="triangle" w="lg" len="lg"/>
              </a:ln>
            </p:spPr>
            <p:txBody>
              <a:bodyPr>
                <a:spAutoFit/>
              </a:bodyPr>
              <a:lstStyle/>
              <a:p>
                <a:endParaRPr lang="en-US"/>
              </a:p>
            </p:txBody>
          </p:sp>
          <p:sp>
            <p:nvSpPr>
              <p:cNvPr id="33" name="Line 26">
                <a:extLst>
                  <a:ext uri="{FF2B5EF4-FFF2-40B4-BE49-F238E27FC236}">
                    <a16:creationId xmlns:a16="http://schemas.microsoft.com/office/drawing/2014/main" id="{A74DF187-1D51-41F2-83A3-B1E0F25E1054}"/>
                  </a:ext>
                </a:extLst>
              </p:cNvPr>
              <p:cNvSpPr>
                <a:spLocks noChangeShapeType="1"/>
              </p:cNvSpPr>
              <p:nvPr/>
            </p:nvSpPr>
            <p:spPr bwMode="auto">
              <a:xfrm flipV="1">
                <a:off x="249" y="2772"/>
                <a:ext cx="0" cy="295"/>
              </a:xfrm>
              <a:prstGeom prst="line">
                <a:avLst/>
              </a:prstGeom>
              <a:grpFill/>
              <a:ln w="38100">
                <a:solidFill>
                  <a:schemeClr val="tx1"/>
                </a:solidFill>
                <a:round/>
                <a:headEnd/>
                <a:tailEnd type="none" w="lg" len="lg"/>
              </a:ln>
            </p:spPr>
            <p:txBody>
              <a:bodyPr wrap="square">
                <a:spAutoFit/>
              </a:bodyPr>
              <a:lstStyle/>
              <a:p>
                <a:endParaRPr lang="en-US"/>
              </a:p>
            </p:txBody>
          </p:sp>
        </p:grpSp>
      </p:grpSp>
      <p:sp>
        <p:nvSpPr>
          <p:cNvPr id="2" name="TextBox 1">
            <a:extLst>
              <a:ext uri="{FF2B5EF4-FFF2-40B4-BE49-F238E27FC236}">
                <a16:creationId xmlns:a16="http://schemas.microsoft.com/office/drawing/2014/main" id="{667F4CEC-5B8F-40B4-8656-612AD1794913}"/>
              </a:ext>
            </a:extLst>
          </p:cNvPr>
          <p:cNvSpPr txBox="1"/>
          <p:nvPr/>
        </p:nvSpPr>
        <p:spPr>
          <a:xfrm>
            <a:off x="8238712" y="3869623"/>
            <a:ext cx="3718560" cy="880369"/>
          </a:xfrm>
          <a:prstGeom prst="rect">
            <a:avLst/>
          </a:prstGeom>
          <a:noFill/>
        </p:spPr>
        <p:txBody>
          <a:bodyPr wrap="square" rtlCol="0">
            <a:spAutoFit/>
          </a:bodyPr>
          <a:lstStyle/>
          <a:p>
            <a:pPr>
              <a:lnSpc>
                <a:spcPct val="150000"/>
              </a:lnSpc>
            </a:pPr>
            <a:r>
              <a:rPr lang="en-US" dirty="0"/>
              <a:t>W: Get new system up and running</a:t>
            </a:r>
          </a:p>
          <a:p>
            <a:pPr>
              <a:lnSpc>
                <a:spcPct val="150000"/>
              </a:lnSpc>
            </a:pPr>
            <a:r>
              <a:rPr lang="en-US" dirty="0"/>
              <a:t>Y: Shut down old system</a:t>
            </a:r>
          </a:p>
        </p:txBody>
      </p:sp>
    </p:spTree>
    <p:extLst>
      <p:ext uri="{BB962C8B-B14F-4D97-AF65-F5344CB8AC3E}">
        <p14:creationId xmlns:p14="http://schemas.microsoft.com/office/powerpoint/2010/main" val="2103963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7AB09-126B-4B7A-A4E9-35F8CAFF0263}"/>
              </a:ext>
            </a:extLst>
          </p:cNvPr>
          <p:cNvSpPr>
            <a:spLocks noGrp="1"/>
          </p:cNvSpPr>
          <p:nvPr>
            <p:ph type="title"/>
          </p:nvPr>
        </p:nvSpPr>
        <p:spPr/>
        <p:txBody>
          <a:bodyPr/>
          <a:lstStyle/>
          <a:p>
            <a:r>
              <a:rPr lang="en-US" dirty="0"/>
              <a:t>Lags</a:t>
            </a:r>
          </a:p>
        </p:txBody>
      </p:sp>
      <p:sp>
        <p:nvSpPr>
          <p:cNvPr id="3" name="Content Placeholder 2">
            <a:extLst>
              <a:ext uri="{FF2B5EF4-FFF2-40B4-BE49-F238E27FC236}">
                <a16:creationId xmlns:a16="http://schemas.microsoft.com/office/drawing/2014/main" id="{AF932DD5-479B-4F8C-9F69-081EF8FEC73A}"/>
              </a:ext>
            </a:extLst>
          </p:cNvPr>
          <p:cNvSpPr>
            <a:spLocks noGrp="1"/>
          </p:cNvSpPr>
          <p:nvPr>
            <p:ph idx="1"/>
          </p:nvPr>
        </p:nvSpPr>
        <p:spPr>
          <a:xfrm>
            <a:off x="200660" y="982038"/>
            <a:ext cx="11734800" cy="5392547"/>
          </a:xfrm>
        </p:spPr>
        <p:txBody>
          <a:bodyPr/>
          <a:lstStyle/>
          <a:p>
            <a:r>
              <a:rPr lang="en-US" altLang="en-US" dirty="0">
                <a:solidFill>
                  <a:srgbClr val="C00000"/>
                </a:solidFill>
              </a:rPr>
              <a:t>Lags:</a:t>
            </a:r>
            <a:r>
              <a:rPr lang="en-US" altLang="en-US" dirty="0"/>
              <a:t> The amount of time a dependent activity must be delayed to begin or end</a:t>
            </a:r>
          </a:p>
          <a:p>
            <a:endParaRPr lang="en-US" dirty="0"/>
          </a:p>
        </p:txBody>
      </p:sp>
      <p:grpSp>
        <p:nvGrpSpPr>
          <p:cNvPr id="12" name="Group 15">
            <a:extLst>
              <a:ext uri="{FF2B5EF4-FFF2-40B4-BE49-F238E27FC236}">
                <a16:creationId xmlns:a16="http://schemas.microsoft.com/office/drawing/2014/main" id="{6701CDE9-1169-473E-BBBD-7A87994FEFF4}"/>
              </a:ext>
            </a:extLst>
          </p:cNvPr>
          <p:cNvGrpSpPr>
            <a:grpSpLocks/>
          </p:cNvGrpSpPr>
          <p:nvPr/>
        </p:nvGrpSpPr>
        <p:grpSpPr bwMode="auto">
          <a:xfrm>
            <a:off x="2095500" y="4736512"/>
            <a:ext cx="8001000" cy="1631950"/>
            <a:chOff x="381000" y="4648200"/>
            <a:chExt cx="8001000" cy="1631768"/>
          </a:xfrm>
        </p:grpSpPr>
        <p:sp>
          <p:nvSpPr>
            <p:cNvPr id="13" name="Text Box 4">
              <a:extLst>
                <a:ext uri="{FF2B5EF4-FFF2-40B4-BE49-F238E27FC236}">
                  <a16:creationId xmlns:a16="http://schemas.microsoft.com/office/drawing/2014/main" id="{3BC3932B-ED34-45D4-8E96-833BC124C6F8}"/>
                </a:ext>
              </a:extLst>
            </p:cNvPr>
            <p:cNvSpPr txBox="1">
              <a:spLocks noChangeArrowheads="1"/>
            </p:cNvSpPr>
            <p:nvPr/>
          </p:nvSpPr>
          <p:spPr bwMode="auto">
            <a:xfrm>
              <a:off x="3810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a:p>
            <a:p>
              <a:pPr algn="ctr"/>
              <a:r>
                <a:rPr lang="en-US" altLang="en-US" sz="2000"/>
                <a:t>0      A      6</a:t>
              </a:r>
            </a:p>
            <a:p>
              <a:pPr algn="ctr"/>
              <a:r>
                <a:rPr lang="en-US" altLang="en-US" sz="2000"/>
                <a:t>Spec Design</a:t>
              </a:r>
            </a:p>
            <a:p>
              <a:pPr algn="ctr"/>
              <a:r>
                <a:rPr lang="en-US" altLang="en-US" sz="2000"/>
                <a:t>6</a:t>
              </a:r>
            </a:p>
            <a:p>
              <a:pPr algn="ctr"/>
              <a:endParaRPr lang="en-US" altLang="en-US" sz="2000"/>
            </a:p>
          </p:txBody>
        </p:sp>
        <p:sp>
          <p:nvSpPr>
            <p:cNvPr id="14" name="Text Box 5">
              <a:extLst>
                <a:ext uri="{FF2B5EF4-FFF2-40B4-BE49-F238E27FC236}">
                  <a16:creationId xmlns:a16="http://schemas.microsoft.com/office/drawing/2014/main" id="{5396E808-6D11-4504-94D2-AEC88769DBCC}"/>
                </a:ext>
              </a:extLst>
            </p:cNvPr>
            <p:cNvSpPr txBox="1">
              <a:spLocks noChangeArrowheads="1"/>
            </p:cNvSpPr>
            <p:nvPr/>
          </p:nvSpPr>
          <p:spPr bwMode="auto">
            <a:xfrm>
              <a:off x="31242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6        B      </a:t>
              </a:r>
              <a:r>
                <a:rPr lang="en-US" altLang="en-US" sz="2000" b="1" dirty="0">
                  <a:solidFill>
                    <a:schemeClr val="accent1"/>
                  </a:solidFill>
                </a:rPr>
                <a:t>11</a:t>
              </a:r>
            </a:p>
            <a:p>
              <a:pPr algn="ctr"/>
              <a:r>
                <a:rPr lang="en-US" altLang="en-US" sz="2000" dirty="0"/>
                <a:t>Design Check</a:t>
              </a:r>
            </a:p>
            <a:p>
              <a:pPr algn="ctr"/>
              <a:r>
                <a:rPr lang="en-US" altLang="en-US" sz="2000" dirty="0"/>
                <a:t>5</a:t>
              </a:r>
            </a:p>
            <a:p>
              <a:endParaRPr lang="en-US" altLang="en-US" sz="2000" dirty="0"/>
            </a:p>
          </p:txBody>
        </p:sp>
        <p:sp>
          <p:nvSpPr>
            <p:cNvPr id="15" name="Text Box 6">
              <a:extLst>
                <a:ext uri="{FF2B5EF4-FFF2-40B4-BE49-F238E27FC236}">
                  <a16:creationId xmlns:a16="http://schemas.microsoft.com/office/drawing/2014/main" id="{3906FEEF-8B95-4142-B775-9564C4B01EF3}"/>
                </a:ext>
              </a:extLst>
            </p:cNvPr>
            <p:cNvSpPr txBox="1">
              <a:spLocks noChangeArrowheads="1"/>
            </p:cNvSpPr>
            <p:nvPr/>
          </p:nvSpPr>
          <p:spPr bwMode="auto">
            <a:xfrm>
              <a:off x="65532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b="1" dirty="0">
                  <a:solidFill>
                    <a:schemeClr val="accent1"/>
                  </a:solidFill>
                </a:rPr>
                <a:t>15</a:t>
              </a:r>
              <a:r>
                <a:rPr lang="en-US" altLang="en-US" sz="2000" dirty="0">
                  <a:solidFill>
                    <a:schemeClr val="accent1"/>
                  </a:solidFill>
                </a:rPr>
                <a:t>  </a:t>
              </a:r>
              <a:r>
                <a:rPr lang="en-US" altLang="en-US" sz="2000" dirty="0"/>
                <a:t>    C      22</a:t>
              </a:r>
            </a:p>
            <a:p>
              <a:pPr algn="ctr"/>
              <a:r>
                <a:rPr lang="en-US" altLang="en-US" sz="2000" dirty="0"/>
                <a:t>Blueprinting</a:t>
              </a:r>
            </a:p>
            <a:p>
              <a:pPr algn="ctr"/>
              <a:r>
                <a:rPr lang="en-US" altLang="en-US" sz="2000" dirty="0"/>
                <a:t>   7</a:t>
              </a:r>
            </a:p>
            <a:p>
              <a:endParaRPr lang="en-US" altLang="en-US" sz="2000" dirty="0"/>
            </a:p>
          </p:txBody>
        </p:sp>
        <p:cxnSp>
          <p:nvCxnSpPr>
            <p:cNvPr id="16" name="AutoShape 8">
              <a:extLst>
                <a:ext uri="{FF2B5EF4-FFF2-40B4-BE49-F238E27FC236}">
                  <a16:creationId xmlns:a16="http://schemas.microsoft.com/office/drawing/2014/main" id="{6B39E8B4-13AC-477E-95DE-66809A16974D}"/>
                </a:ext>
              </a:extLst>
            </p:cNvPr>
            <p:cNvCxnSpPr>
              <a:cxnSpLocks noChangeShapeType="1"/>
              <a:stCxn id="13" idx="3"/>
              <a:endCxn id="14" idx="1"/>
            </p:cNvCxnSpPr>
            <p:nvPr/>
          </p:nvCxnSpPr>
          <p:spPr bwMode="auto">
            <a:xfrm>
              <a:off x="2209800" y="5464084"/>
              <a:ext cx="914400" cy="0"/>
            </a:xfrm>
            <a:prstGeom prst="straightConnector1">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17" name="AutoShape 9">
              <a:extLst>
                <a:ext uri="{FF2B5EF4-FFF2-40B4-BE49-F238E27FC236}">
                  <a16:creationId xmlns:a16="http://schemas.microsoft.com/office/drawing/2014/main" id="{7AD0F8DE-F3F1-42F0-BE0F-36A52567BAAB}"/>
                </a:ext>
              </a:extLst>
            </p:cNvPr>
            <p:cNvCxnSpPr>
              <a:cxnSpLocks noChangeShapeType="1"/>
              <a:stCxn id="14" idx="3"/>
              <a:endCxn id="15" idx="1"/>
            </p:cNvCxnSpPr>
            <p:nvPr/>
          </p:nvCxnSpPr>
          <p:spPr bwMode="auto">
            <a:xfrm>
              <a:off x="4953000" y="5464084"/>
              <a:ext cx="1600200" cy="0"/>
            </a:xfrm>
            <a:prstGeom prst="straightConnector1">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18" name="Text Box 10">
              <a:extLst>
                <a:ext uri="{FF2B5EF4-FFF2-40B4-BE49-F238E27FC236}">
                  <a16:creationId xmlns:a16="http://schemas.microsoft.com/office/drawing/2014/main" id="{E1E15F5E-4FAB-434A-A56B-8EEA0B870E58}"/>
                </a:ext>
              </a:extLst>
            </p:cNvPr>
            <p:cNvSpPr txBox="1">
              <a:spLocks noChangeArrowheads="1"/>
            </p:cNvSpPr>
            <p:nvPr/>
          </p:nvSpPr>
          <p:spPr bwMode="auto">
            <a:xfrm>
              <a:off x="5105400" y="4876800"/>
              <a:ext cx="1143000" cy="40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algn="ctr"/>
              <a:r>
                <a:rPr lang="en-US" altLang="en-US" sz="2000" b="1">
                  <a:solidFill>
                    <a:schemeClr val="accent1"/>
                  </a:solidFill>
                </a:rPr>
                <a:t>Lag 4</a:t>
              </a:r>
            </a:p>
          </p:txBody>
        </p:sp>
      </p:grpSp>
      <p:grpSp>
        <p:nvGrpSpPr>
          <p:cNvPr id="19" name="Group 15">
            <a:extLst>
              <a:ext uri="{FF2B5EF4-FFF2-40B4-BE49-F238E27FC236}">
                <a16:creationId xmlns:a16="http://schemas.microsoft.com/office/drawing/2014/main" id="{76EB6CA7-7A3B-4A99-ACA2-13C9AD9493E1}"/>
              </a:ext>
            </a:extLst>
          </p:cNvPr>
          <p:cNvGrpSpPr>
            <a:grpSpLocks/>
          </p:cNvGrpSpPr>
          <p:nvPr/>
        </p:nvGrpSpPr>
        <p:grpSpPr bwMode="auto">
          <a:xfrm>
            <a:off x="1886204" y="2103982"/>
            <a:ext cx="8001000" cy="1631950"/>
            <a:chOff x="381000" y="4648200"/>
            <a:chExt cx="8001000" cy="1631768"/>
          </a:xfrm>
          <a:solidFill>
            <a:schemeClr val="accent5">
              <a:lumMod val="60000"/>
              <a:lumOff val="40000"/>
            </a:schemeClr>
          </a:solidFill>
        </p:grpSpPr>
        <p:sp>
          <p:nvSpPr>
            <p:cNvPr id="20" name="Text Box 4">
              <a:extLst>
                <a:ext uri="{FF2B5EF4-FFF2-40B4-BE49-F238E27FC236}">
                  <a16:creationId xmlns:a16="http://schemas.microsoft.com/office/drawing/2014/main" id="{39BEB838-B865-4DD6-B6B0-96A6EF3FEA9D}"/>
                </a:ext>
              </a:extLst>
            </p:cNvPr>
            <p:cNvSpPr txBox="1">
              <a:spLocks noChangeArrowheads="1"/>
            </p:cNvSpPr>
            <p:nvPr/>
          </p:nvSpPr>
          <p:spPr bwMode="auto">
            <a:xfrm>
              <a:off x="3810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0      A      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Spec Design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21" name="Text Box 5">
              <a:extLst>
                <a:ext uri="{FF2B5EF4-FFF2-40B4-BE49-F238E27FC236}">
                  <a16:creationId xmlns:a16="http://schemas.microsoft.com/office/drawing/2014/main" id="{ADB54B22-7B80-46A5-A2FB-0193F8B4B717}"/>
                </a:ext>
              </a:extLst>
            </p:cNvPr>
            <p:cNvSpPr txBox="1">
              <a:spLocks noChangeArrowheads="1"/>
            </p:cNvSpPr>
            <p:nvPr/>
          </p:nvSpPr>
          <p:spPr bwMode="auto">
            <a:xfrm>
              <a:off x="3441192"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        B      </a:t>
              </a: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Design Check</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5</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22" name="Text Box 6">
              <a:extLst>
                <a:ext uri="{FF2B5EF4-FFF2-40B4-BE49-F238E27FC236}">
                  <a16:creationId xmlns:a16="http://schemas.microsoft.com/office/drawing/2014/main" id="{9A5D1457-5E2A-465D-80BA-20385ED874A4}"/>
                </a:ext>
              </a:extLst>
            </p:cNvPr>
            <p:cNvSpPr txBox="1">
              <a:spLocks noChangeArrowheads="1"/>
            </p:cNvSpPr>
            <p:nvPr/>
          </p:nvSpPr>
          <p:spPr bwMode="auto">
            <a:xfrm>
              <a:off x="65532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r>
                <a:rPr kumimoji="0" lang="en-US" altLang="en-US" sz="2000" b="0" i="0" u="none" strike="noStrike" kern="0" cap="none" spc="0" normalizeH="0" baseline="0" noProof="0" dirty="0">
                  <a:ln>
                    <a:noFill/>
                  </a:ln>
                  <a:solidFill>
                    <a:srgbClr val="FFC000"/>
                  </a:solidFill>
                  <a:effectLst/>
                  <a:uLnTx/>
                  <a:uFillTx/>
                  <a:latin typeface="Corbel" panose="020B0503020204020204" pitchFamily="34" charset="0"/>
                  <a:ea typeface="MS PGothic" panose="020B0600070205080204" pitchFamily="34" charset="-128"/>
                </a:rPr>
                <a:t>  </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C      18</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Blueprinting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7</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cxnSp>
          <p:nvCxnSpPr>
            <p:cNvPr id="23" name="AutoShape 8">
              <a:extLst>
                <a:ext uri="{FF2B5EF4-FFF2-40B4-BE49-F238E27FC236}">
                  <a16:creationId xmlns:a16="http://schemas.microsoft.com/office/drawing/2014/main" id="{48A5B5B6-9020-4568-BB1D-0831A88D5A39}"/>
                </a:ext>
              </a:extLst>
            </p:cNvPr>
            <p:cNvCxnSpPr>
              <a:cxnSpLocks noChangeShapeType="1"/>
              <a:stCxn id="20" idx="3"/>
              <a:endCxn id="21" idx="1"/>
            </p:cNvCxnSpPr>
            <p:nvPr/>
          </p:nvCxnSpPr>
          <p:spPr bwMode="auto">
            <a:xfrm>
              <a:off x="2209800" y="5464084"/>
              <a:ext cx="1231392" cy="0"/>
            </a:xfrm>
            <a:prstGeom prst="straightConnector1">
              <a:avLst/>
            </a:prstGeom>
            <a:grpFill/>
            <a:ln w="38100">
              <a:solidFill>
                <a:srgbClr val="FF0000"/>
              </a:solidFill>
              <a:round/>
              <a:headEnd/>
              <a:tailEnd type="triangle" w="lg" len="lg"/>
            </a:ln>
          </p:spPr>
        </p:cxnSp>
        <p:cxnSp>
          <p:nvCxnSpPr>
            <p:cNvPr id="24" name="AutoShape 9">
              <a:extLst>
                <a:ext uri="{FF2B5EF4-FFF2-40B4-BE49-F238E27FC236}">
                  <a16:creationId xmlns:a16="http://schemas.microsoft.com/office/drawing/2014/main" id="{0D2DE6A8-116C-48A1-AB96-FBE440DE520B}"/>
                </a:ext>
              </a:extLst>
            </p:cNvPr>
            <p:cNvCxnSpPr>
              <a:cxnSpLocks noChangeShapeType="1"/>
              <a:stCxn id="21" idx="3"/>
              <a:endCxn id="22" idx="1"/>
            </p:cNvCxnSpPr>
            <p:nvPr/>
          </p:nvCxnSpPr>
          <p:spPr bwMode="auto">
            <a:xfrm>
              <a:off x="5269992" y="5464084"/>
              <a:ext cx="1283208" cy="0"/>
            </a:xfrm>
            <a:prstGeom prst="straightConnector1">
              <a:avLst/>
            </a:prstGeom>
            <a:grpFill/>
            <a:ln w="38100">
              <a:solidFill>
                <a:srgbClr val="FF0000"/>
              </a:solidFill>
              <a:round/>
              <a:headEnd/>
              <a:tailEnd type="triangle" w="lg" len="lg"/>
            </a:ln>
          </p:spPr>
        </p:cxnSp>
      </p:grpSp>
      <p:sp>
        <p:nvSpPr>
          <p:cNvPr id="25" name="Slide Number Placeholder 4">
            <a:extLst>
              <a:ext uri="{FF2B5EF4-FFF2-40B4-BE49-F238E27FC236}">
                <a16:creationId xmlns:a16="http://schemas.microsoft.com/office/drawing/2014/main" id="{EDB551DB-2BF4-4146-8498-21B7D745B0D2}"/>
              </a:ext>
            </a:extLst>
          </p:cNvPr>
          <p:cNvSpPr txBox="1">
            <a:spLocks/>
          </p:cNvSpPr>
          <p:nvPr/>
        </p:nvSpPr>
        <p:spPr>
          <a:xfrm>
            <a:off x="11548872" y="6493764"/>
            <a:ext cx="640080" cy="297180"/>
          </a:xfrm>
          <a:prstGeom prst="rect">
            <a:avLst/>
          </a:prstGeom>
        </p:spPr>
        <p:txBody>
          <a:bodyPr vert="horz" lIns="91440" tIns="45720" rIns="91440" bIns="45720" rtlCol="0" anchor="ctr">
            <a:normAutofit fontScale="925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44709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7AB09-126B-4B7A-A4E9-35F8CAFF0263}"/>
              </a:ext>
            </a:extLst>
          </p:cNvPr>
          <p:cNvSpPr>
            <a:spLocks noGrp="1"/>
          </p:cNvSpPr>
          <p:nvPr>
            <p:ph type="title"/>
          </p:nvPr>
        </p:nvSpPr>
        <p:spPr/>
        <p:txBody>
          <a:bodyPr/>
          <a:lstStyle/>
          <a:p>
            <a:r>
              <a:rPr lang="en-US" dirty="0"/>
              <a:t>Lags</a:t>
            </a:r>
          </a:p>
        </p:txBody>
      </p:sp>
      <p:grpSp>
        <p:nvGrpSpPr>
          <p:cNvPr id="16" name="Group 20">
            <a:extLst>
              <a:ext uri="{FF2B5EF4-FFF2-40B4-BE49-F238E27FC236}">
                <a16:creationId xmlns:a16="http://schemas.microsoft.com/office/drawing/2014/main" id="{8958535B-A501-40BA-920E-938DC396DD68}"/>
              </a:ext>
            </a:extLst>
          </p:cNvPr>
          <p:cNvGrpSpPr>
            <a:grpSpLocks/>
          </p:cNvGrpSpPr>
          <p:nvPr/>
        </p:nvGrpSpPr>
        <p:grpSpPr bwMode="auto">
          <a:xfrm>
            <a:off x="1146048" y="3096768"/>
            <a:ext cx="4942980" cy="3544788"/>
            <a:chOff x="719138" y="2735253"/>
            <a:chExt cx="4557713" cy="3492497"/>
          </a:xfrm>
        </p:grpSpPr>
        <p:sp>
          <p:nvSpPr>
            <p:cNvPr id="17" name="Text Box 13">
              <a:extLst>
                <a:ext uri="{FF2B5EF4-FFF2-40B4-BE49-F238E27FC236}">
                  <a16:creationId xmlns:a16="http://schemas.microsoft.com/office/drawing/2014/main" id="{58A0E55D-6B74-4570-A606-3ADDE879B953}"/>
                </a:ext>
              </a:extLst>
            </p:cNvPr>
            <p:cNvSpPr txBox="1">
              <a:spLocks noChangeArrowheads="1"/>
            </p:cNvSpPr>
            <p:nvPr/>
          </p:nvSpPr>
          <p:spPr bwMode="auto">
            <a:xfrm>
              <a:off x="719138" y="4797425"/>
              <a:ext cx="1828800" cy="143032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20      S      25</a:t>
              </a:r>
            </a:p>
            <a:p>
              <a:pPr algn="ctr"/>
              <a:r>
                <a:rPr lang="en-US" altLang="en-US" sz="2000" dirty="0"/>
                <a:t>Plumbing</a:t>
              </a:r>
            </a:p>
            <a:p>
              <a:pPr algn="ctr"/>
              <a:r>
                <a:rPr lang="en-US" altLang="en-US" sz="2000" dirty="0"/>
                <a:t> 2</a:t>
              </a:r>
            </a:p>
          </p:txBody>
        </p:sp>
        <p:sp>
          <p:nvSpPr>
            <p:cNvPr id="18" name="Text Box 14">
              <a:extLst>
                <a:ext uri="{FF2B5EF4-FFF2-40B4-BE49-F238E27FC236}">
                  <a16:creationId xmlns:a16="http://schemas.microsoft.com/office/drawing/2014/main" id="{D2C53F7A-2158-48C1-BE79-13ED18F61C83}"/>
                </a:ext>
              </a:extLst>
            </p:cNvPr>
            <p:cNvSpPr txBox="1">
              <a:spLocks noChangeArrowheads="1"/>
            </p:cNvSpPr>
            <p:nvPr/>
          </p:nvSpPr>
          <p:spPr bwMode="auto">
            <a:xfrm>
              <a:off x="3448051" y="4408488"/>
              <a:ext cx="1828800" cy="132361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b="1" dirty="0">
                  <a:solidFill>
                    <a:schemeClr val="accent1"/>
                  </a:solidFill>
                </a:rPr>
                <a:t>33</a:t>
              </a:r>
              <a:r>
                <a:rPr lang="en-US" altLang="en-US" sz="2000" dirty="0"/>
                <a:t>      T      42</a:t>
              </a:r>
            </a:p>
            <a:p>
              <a:pPr algn="ctr"/>
              <a:r>
                <a:rPr lang="en-US" altLang="en-US" sz="2000" dirty="0"/>
                <a:t>HVAC</a:t>
              </a:r>
            </a:p>
            <a:p>
              <a:pPr algn="ctr"/>
              <a:r>
                <a:rPr lang="en-US" altLang="en-US" sz="2000" dirty="0"/>
                <a:t>9</a:t>
              </a:r>
            </a:p>
          </p:txBody>
        </p:sp>
        <p:sp>
          <p:nvSpPr>
            <p:cNvPr id="31" name="Text Box 18">
              <a:extLst>
                <a:ext uri="{FF2B5EF4-FFF2-40B4-BE49-F238E27FC236}">
                  <a16:creationId xmlns:a16="http://schemas.microsoft.com/office/drawing/2014/main" id="{F7C65E18-4A3D-44D5-AF82-2F18A525C8C9}"/>
                </a:ext>
              </a:extLst>
            </p:cNvPr>
            <p:cNvSpPr txBox="1">
              <a:spLocks noChangeArrowheads="1"/>
            </p:cNvSpPr>
            <p:nvPr/>
          </p:nvSpPr>
          <p:spPr bwMode="auto">
            <a:xfrm>
              <a:off x="738135" y="2735253"/>
              <a:ext cx="1828800" cy="132361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a:solidFill>
                  <a:srgbClr val="FF0000"/>
                </a:solidFill>
              </a:endParaRPr>
            </a:p>
            <a:p>
              <a:pPr algn="ctr"/>
              <a:r>
                <a:rPr lang="en-US" altLang="en-US" sz="2000"/>
                <a:t>30      R      36</a:t>
              </a:r>
            </a:p>
            <a:p>
              <a:pPr algn="ctr"/>
              <a:r>
                <a:rPr lang="en-US" altLang="en-US" sz="2000"/>
                <a:t>Wiring</a:t>
              </a:r>
            </a:p>
            <a:p>
              <a:pPr algn="ctr"/>
              <a:r>
                <a:rPr lang="en-US" altLang="en-US" sz="2000"/>
                <a:t> 6</a:t>
              </a:r>
            </a:p>
          </p:txBody>
        </p:sp>
        <p:cxnSp>
          <p:nvCxnSpPr>
            <p:cNvPr id="32" name="AutoShape 22">
              <a:extLst>
                <a:ext uri="{FF2B5EF4-FFF2-40B4-BE49-F238E27FC236}">
                  <a16:creationId xmlns:a16="http://schemas.microsoft.com/office/drawing/2014/main" id="{1045B4C6-2BA0-4F52-8C0E-598C7D170787}"/>
                </a:ext>
              </a:extLst>
            </p:cNvPr>
            <p:cNvCxnSpPr>
              <a:cxnSpLocks noChangeShapeType="1"/>
              <a:stCxn id="17" idx="3"/>
              <a:endCxn id="18" idx="1"/>
            </p:cNvCxnSpPr>
            <p:nvPr/>
          </p:nvCxnSpPr>
          <p:spPr bwMode="auto">
            <a:xfrm flipV="1">
              <a:off x="2547938" y="5070296"/>
              <a:ext cx="900112" cy="442292"/>
            </a:xfrm>
            <a:prstGeom prst="bentConnector3">
              <a:avLst>
                <a:gd name="adj1" fmla="val 50000"/>
              </a:avLst>
            </a:prstGeom>
            <a:noFill/>
            <a:ln w="38100">
              <a:solidFill>
                <a:schemeClr val="tx1"/>
              </a:solidFill>
              <a:miter lim="800000"/>
              <a:headEnd/>
              <a:tailEnd type="triangle" w="lg" len="lg"/>
            </a:ln>
            <a:extLst>
              <a:ext uri="{909E8E84-426E-40DD-AFC4-6F175D3DCCD1}">
                <a14:hiddenFill xmlns:a14="http://schemas.microsoft.com/office/drawing/2010/main">
                  <a:noFill/>
                </a14:hiddenFill>
              </a:ext>
            </a:extLst>
          </p:spPr>
        </p:cxnSp>
        <p:sp>
          <p:nvSpPr>
            <p:cNvPr id="33" name="Text Box 33">
              <a:extLst>
                <a:ext uri="{FF2B5EF4-FFF2-40B4-BE49-F238E27FC236}">
                  <a16:creationId xmlns:a16="http://schemas.microsoft.com/office/drawing/2014/main" id="{87EFA7A5-90C1-4950-889C-F813B8AA35CC}"/>
                </a:ext>
              </a:extLst>
            </p:cNvPr>
            <p:cNvSpPr txBox="1">
              <a:spLocks noChangeArrowheads="1"/>
            </p:cNvSpPr>
            <p:nvPr/>
          </p:nvSpPr>
          <p:spPr bwMode="auto">
            <a:xfrm>
              <a:off x="1763713" y="4073912"/>
              <a:ext cx="1143000" cy="4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r>
                <a:rPr lang="en-US" altLang="en-US" sz="2000" b="1">
                  <a:solidFill>
                    <a:schemeClr val="accent1"/>
                  </a:solidFill>
                </a:rPr>
                <a:t>Lag 3</a:t>
              </a:r>
            </a:p>
          </p:txBody>
        </p:sp>
        <p:cxnSp>
          <p:nvCxnSpPr>
            <p:cNvPr id="34" name="Elbow Connector 18">
              <a:extLst>
                <a:ext uri="{FF2B5EF4-FFF2-40B4-BE49-F238E27FC236}">
                  <a16:creationId xmlns:a16="http://schemas.microsoft.com/office/drawing/2014/main" id="{22FA91C2-7056-41B6-B227-CFA4324A44D2}"/>
                </a:ext>
              </a:extLst>
            </p:cNvPr>
            <p:cNvCxnSpPr>
              <a:cxnSpLocks noChangeShapeType="1"/>
            </p:cNvCxnSpPr>
            <p:nvPr/>
          </p:nvCxnSpPr>
          <p:spPr bwMode="auto">
            <a:xfrm>
              <a:off x="738135" y="4027915"/>
              <a:ext cx="2709916" cy="467886"/>
            </a:xfrm>
            <a:prstGeom prst="bentConnector3">
              <a:avLst>
                <a:gd name="adj1" fmla="val 727"/>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grpSp>
      <p:grpSp>
        <p:nvGrpSpPr>
          <p:cNvPr id="35" name="Group 20">
            <a:extLst>
              <a:ext uri="{FF2B5EF4-FFF2-40B4-BE49-F238E27FC236}">
                <a16:creationId xmlns:a16="http://schemas.microsoft.com/office/drawing/2014/main" id="{15FDDD7B-0481-4DCE-B07E-550C6384179D}"/>
              </a:ext>
            </a:extLst>
          </p:cNvPr>
          <p:cNvGrpSpPr>
            <a:grpSpLocks/>
          </p:cNvGrpSpPr>
          <p:nvPr/>
        </p:nvGrpSpPr>
        <p:grpSpPr bwMode="auto">
          <a:xfrm>
            <a:off x="6467636" y="284227"/>
            <a:ext cx="4557713" cy="3384550"/>
            <a:chOff x="719138" y="2735253"/>
            <a:chExt cx="4557713" cy="3385787"/>
          </a:xfrm>
          <a:solidFill>
            <a:schemeClr val="accent5">
              <a:lumMod val="60000"/>
              <a:lumOff val="40000"/>
            </a:schemeClr>
          </a:solidFill>
        </p:grpSpPr>
        <p:sp>
          <p:nvSpPr>
            <p:cNvPr id="36" name="Text Box 13">
              <a:extLst>
                <a:ext uri="{FF2B5EF4-FFF2-40B4-BE49-F238E27FC236}">
                  <a16:creationId xmlns:a16="http://schemas.microsoft.com/office/drawing/2014/main" id="{B6AB8971-D58D-4824-88E7-0EE5985458FA}"/>
                </a:ext>
              </a:extLst>
            </p:cNvPr>
            <p:cNvSpPr txBox="1">
              <a:spLocks noChangeArrowheads="1"/>
            </p:cNvSpPr>
            <p:nvPr/>
          </p:nvSpPr>
          <p:spPr bwMode="auto">
            <a:xfrm>
              <a:off x="719138" y="4797425"/>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20      S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2</a:t>
              </a:r>
            </a:p>
          </p:txBody>
        </p:sp>
        <p:sp>
          <p:nvSpPr>
            <p:cNvPr id="37" name="Text Box 14">
              <a:extLst>
                <a:ext uri="{FF2B5EF4-FFF2-40B4-BE49-F238E27FC236}">
                  <a16:creationId xmlns:a16="http://schemas.microsoft.com/office/drawing/2014/main" id="{9649D13E-BD5A-4CFE-8D12-5013EB1AB20F}"/>
                </a:ext>
              </a:extLst>
            </p:cNvPr>
            <p:cNvSpPr txBox="1">
              <a:spLocks noChangeArrowheads="1"/>
            </p:cNvSpPr>
            <p:nvPr/>
          </p:nvSpPr>
          <p:spPr bwMode="auto">
            <a:xfrm>
              <a:off x="3448051" y="4408488"/>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30</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T      39</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HVAC</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9</a:t>
              </a:r>
            </a:p>
          </p:txBody>
        </p:sp>
        <p:sp>
          <p:nvSpPr>
            <p:cNvPr id="38" name="Text Box 18">
              <a:extLst>
                <a:ext uri="{FF2B5EF4-FFF2-40B4-BE49-F238E27FC236}">
                  <a16:creationId xmlns:a16="http://schemas.microsoft.com/office/drawing/2014/main" id="{018FA8BE-6A68-4636-9B03-36BA1670987D}"/>
                </a:ext>
              </a:extLst>
            </p:cNvPr>
            <p:cNvSpPr txBox="1">
              <a:spLocks noChangeArrowheads="1"/>
            </p:cNvSpPr>
            <p:nvPr/>
          </p:nvSpPr>
          <p:spPr bwMode="auto">
            <a:xfrm>
              <a:off x="738135" y="2735253"/>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30      R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6</a:t>
              </a:r>
            </a:p>
          </p:txBody>
        </p:sp>
        <p:cxnSp>
          <p:nvCxnSpPr>
            <p:cNvPr id="39" name="AutoShape 22">
              <a:extLst>
                <a:ext uri="{FF2B5EF4-FFF2-40B4-BE49-F238E27FC236}">
                  <a16:creationId xmlns:a16="http://schemas.microsoft.com/office/drawing/2014/main" id="{C6F40987-FEC9-47EE-A794-E77A2A558B14}"/>
                </a:ext>
              </a:extLst>
            </p:cNvPr>
            <p:cNvCxnSpPr>
              <a:cxnSpLocks noChangeShapeType="1"/>
              <a:stCxn id="36" idx="3"/>
              <a:endCxn id="37" idx="1"/>
            </p:cNvCxnSpPr>
            <p:nvPr/>
          </p:nvCxnSpPr>
          <p:spPr bwMode="auto">
            <a:xfrm flipV="1">
              <a:off x="2547938" y="5070296"/>
              <a:ext cx="900113" cy="388937"/>
            </a:xfrm>
            <a:prstGeom prst="bentConnector3">
              <a:avLst>
                <a:gd name="adj1" fmla="val 50000"/>
              </a:avLst>
            </a:prstGeom>
            <a:grpFill/>
            <a:ln w="38100">
              <a:solidFill>
                <a:srgbClr val="FF0000"/>
              </a:solidFill>
              <a:miter lim="800000"/>
              <a:headEnd/>
              <a:tailEnd type="triangle" w="lg" len="lg"/>
            </a:ln>
          </p:spPr>
        </p:cxnSp>
        <p:cxnSp>
          <p:nvCxnSpPr>
            <p:cNvPr id="40" name="Elbow Connector 18">
              <a:extLst>
                <a:ext uri="{FF2B5EF4-FFF2-40B4-BE49-F238E27FC236}">
                  <a16:creationId xmlns:a16="http://schemas.microsoft.com/office/drawing/2014/main" id="{B1482178-E37F-4217-B25F-8FB4BCA410D7}"/>
                </a:ext>
              </a:extLst>
            </p:cNvPr>
            <p:cNvCxnSpPr>
              <a:cxnSpLocks noChangeShapeType="1"/>
            </p:cNvCxnSpPr>
            <p:nvPr/>
          </p:nvCxnSpPr>
          <p:spPr bwMode="auto">
            <a:xfrm>
              <a:off x="738135" y="4027915"/>
              <a:ext cx="2709916" cy="467886"/>
            </a:xfrm>
            <a:prstGeom prst="bentConnector3">
              <a:avLst>
                <a:gd name="adj1" fmla="val 727"/>
              </a:avLst>
            </a:prstGeom>
            <a:grpFill/>
            <a:ln w="38100">
              <a:solidFill>
                <a:srgbClr val="FF0000"/>
              </a:solidFill>
              <a:round/>
              <a:headEnd/>
              <a:tailEnd type="triangle" w="lg" len="lg"/>
            </a:ln>
          </p:spPr>
        </p:cxnSp>
      </p:grpSp>
      <p:sp>
        <p:nvSpPr>
          <p:cNvPr id="41" name="Slide Number Placeholder 4">
            <a:extLst>
              <a:ext uri="{FF2B5EF4-FFF2-40B4-BE49-F238E27FC236}">
                <a16:creationId xmlns:a16="http://schemas.microsoft.com/office/drawing/2014/main" id="{5A8D2382-6352-430B-BD50-051FB53AF909}"/>
              </a:ext>
            </a:extLst>
          </p:cNvPr>
          <p:cNvSpPr txBox="1">
            <a:spLocks/>
          </p:cNvSpPr>
          <p:nvPr/>
        </p:nvSpPr>
        <p:spPr>
          <a:xfrm>
            <a:off x="11548872" y="6505956"/>
            <a:ext cx="640080" cy="297180"/>
          </a:xfrm>
          <a:prstGeom prst="rect">
            <a:avLst/>
          </a:prstGeom>
        </p:spPr>
        <p:txBody>
          <a:bodyPr vert="horz" lIns="91440" tIns="45720" rIns="91440" bIns="45720" rtlCol="0" anchor="ctr">
            <a:normAutofit fontScale="925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04916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fontScale="90000"/>
          </a:bodyPr>
          <a:lstStyle/>
          <a:p>
            <a:r>
              <a:rPr lang="en-US" altLang="en-US" dirty="0"/>
              <a:t>Scheduling – Step 5. Develop graphic representation of the logical relationships of project activities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207009"/>
            <a:ext cx="11734800" cy="5023104"/>
          </a:xfrm>
        </p:spPr>
        <p:txBody>
          <a:bodyPr vert="horz" lIns="91440" tIns="45720" rIns="91440" bIns="45720" rtlCol="0">
            <a:normAutofit/>
          </a:bodyPr>
          <a:lstStyle/>
          <a:p>
            <a:r>
              <a:rPr lang="en-US" altLang="en-US" sz="2800" dirty="0"/>
              <a:t>The Checklist</a:t>
            </a:r>
          </a:p>
          <a:p>
            <a:r>
              <a:rPr lang="en-US" altLang="en-US" sz="2800" dirty="0"/>
              <a:t>The Linear Schedule</a:t>
            </a:r>
          </a:p>
          <a:p>
            <a:r>
              <a:rPr lang="en-US" altLang="en-US" sz="2800" dirty="0"/>
              <a:t>Gant Chart</a:t>
            </a:r>
          </a:p>
          <a:p>
            <a:r>
              <a:rPr lang="en-US" altLang="en-US" sz="2800" dirty="0"/>
              <a:t>The Logic Network or Network Diagram</a:t>
            </a:r>
          </a:p>
          <a:p>
            <a:pPr lvl="1">
              <a:buFont typeface="Calibri" panose="020F0502020204030204" pitchFamily="34" charset="0"/>
              <a:buChar char="‒"/>
            </a:pPr>
            <a:r>
              <a:rPr lang="en-US" altLang="en-US" sz="2800" dirty="0"/>
              <a:t> A diagram showing the relationship, in a logical and time wise fashion, of the identified tasks or activities of the project.</a:t>
            </a:r>
          </a:p>
        </p:txBody>
      </p:sp>
      <p:sp>
        <p:nvSpPr>
          <p:cNvPr id="4" name="Slide Number Placeholder 4">
            <a:extLst>
              <a:ext uri="{FF2B5EF4-FFF2-40B4-BE49-F238E27FC236}">
                <a16:creationId xmlns:a16="http://schemas.microsoft.com/office/drawing/2014/main" id="{58D872B2-BE3B-4A39-AE6E-0F3FBCE2368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pic>
        <p:nvPicPr>
          <p:cNvPr id="5" name="Picture 4">
            <a:extLst>
              <a:ext uri="{FF2B5EF4-FFF2-40B4-BE49-F238E27FC236}">
                <a16:creationId xmlns:a16="http://schemas.microsoft.com/office/drawing/2014/main" id="{88758A22-F231-4AD0-B73C-8F28D0B684F2}"/>
              </a:ext>
            </a:extLst>
          </p:cNvPr>
          <p:cNvPicPr>
            <a:picLocks noChangeAspect="1"/>
          </p:cNvPicPr>
          <p:nvPr/>
        </p:nvPicPr>
        <p:blipFill>
          <a:blip r:embed="rId3"/>
          <a:stretch>
            <a:fillRect/>
          </a:stretch>
        </p:blipFill>
        <p:spPr>
          <a:xfrm>
            <a:off x="92456" y="5801663"/>
            <a:ext cx="2874772" cy="1076358"/>
          </a:xfrm>
          <a:prstGeom prst="rect">
            <a:avLst/>
          </a:prstGeom>
        </p:spPr>
      </p:pic>
    </p:spTree>
    <p:extLst>
      <p:ext uri="{BB962C8B-B14F-4D97-AF65-F5344CB8AC3E}">
        <p14:creationId xmlns:p14="http://schemas.microsoft.com/office/powerpoint/2010/main" val="8613420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ABFADB-05AB-3344-8E3F-CC6E3E6980D2}"/>
              </a:ext>
            </a:extLst>
          </p:cNvPr>
          <p:cNvSpPr>
            <a:spLocks noGrp="1" noChangeArrowheads="1"/>
          </p:cNvSpPr>
          <p:nvPr>
            <p:ph type="title"/>
          </p:nvPr>
        </p:nvSpPr>
        <p:spPr>
          <a:xfrm>
            <a:off x="0" y="-17053"/>
            <a:ext cx="10515600" cy="1114333"/>
          </a:xfrm>
        </p:spPr>
        <p:txBody>
          <a:bodyPr vert="horz" lIns="91440" tIns="45720" rIns="91440" bIns="45720" rtlCol="0" anchor="ctr">
            <a:normAutofit/>
          </a:bodyPr>
          <a:lstStyle/>
          <a:p>
            <a:r>
              <a:rPr lang="en-US" altLang="en-US" sz="3600" dirty="0">
                <a:solidFill>
                  <a:schemeClr val="accent1"/>
                </a:solidFill>
              </a:rPr>
              <a:t>The Checklist</a:t>
            </a:r>
          </a:p>
        </p:txBody>
      </p:sp>
      <p:sp>
        <p:nvSpPr>
          <p:cNvPr id="1027" name="Rectangle 3">
            <a:extLst>
              <a:ext uri="{FF2B5EF4-FFF2-40B4-BE49-F238E27FC236}">
                <a16:creationId xmlns:a16="http://schemas.microsoft.com/office/drawing/2014/main" id="{D3ACB1D4-048F-E946-B48B-0228C64F5E36}"/>
              </a:ext>
            </a:extLst>
          </p:cNvPr>
          <p:cNvSpPr>
            <a:spLocks noGrp="1" noChangeArrowheads="1"/>
          </p:cNvSpPr>
          <p:nvPr>
            <p:ph idx="1"/>
          </p:nvPr>
        </p:nvSpPr>
        <p:spPr>
          <a:xfrm>
            <a:off x="279400" y="1097280"/>
            <a:ext cx="11242040" cy="5760720"/>
          </a:xfrm>
        </p:spPr>
        <p:txBody>
          <a:bodyPr>
            <a:normAutofit fontScale="85000" lnSpcReduction="10000"/>
          </a:bodyPr>
          <a:lstStyle/>
          <a:p>
            <a:r>
              <a:rPr lang="en-US" altLang="en-US" sz="2800" dirty="0"/>
              <a:t>Not considered a formal type of scheduling</a:t>
            </a:r>
          </a:p>
          <a:p>
            <a:r>
              <a:rPr lang="en-US" altLang="en-US" sz="2800" dirty="0"/>
              <a:t>Sometimes called a “to do list,” </a:t>
            </a:r>
          </a:p>
          <a:p>
            <a:r>
              <a:rPr lang="en-US" altLang="en-US" sz="2800" dirty="0"/>
              <a:t>used for very short-term planning, rarely more than a few days.</a:t>
            </a:r>
          </a:p>
          <a:p>
            <a:r>
              <a:rPr lang="en-US" altLang="en-US" sz="2800" dirty="0"/>
              <a:t>Its main purpose is to ensure that nothing is omitted.</a:t>
            </a:r>
          </a:p>
          <a:p>
            <a:r>
              <a:rPr lang="en-US" altLang="en-US" sz="2800" dirty="0"/>
              <a:t>Advantages</a:t>
            </a:r>
          </a:p>
          <a:p>
            <a:pPr lvl="1"/>
            <a:r>
              <a:rPr lang="en-US" altLang="en-US" sz="2400" dirty="0"/>
              <a:t>Do not require special skills, equipment, or training to use.</a:t>
            </a:r>
          </a:p>
          <a:p>
            <a:pPr lvl="1"/>
            <a:r>
              <a:rPr lang="en-US" altLang="en-US" sz="2400" dirty="0"/>
              <a:t>Easy to maintain</a:t>
            </a:r>
          </a:p>
          <a:p>
            <a:r>
              <a:rPr lang="en-US" altLang="en-US" sz="2800" dirty="0"/>
              <a:t>Disadvantages</a:t>
            </a:r>
          </a:p>
          <a:p>
            <a:pPr lvl="1"/>
            <a:r>
              <a:rPr lang="en-US" altLang="en-US" sz="2400" dirty="0"/>
              <a:t>There is no way to show the interdependence of activities.</a:t>
            </a:r>
          </a:p>
          <a:p>
            <a:pPr lvl="1"/>
            <a:r>
              <a:rPr lang="en-US" altLang="en-US" sz="2400" dirty="0"/>
              <a:t>If one task is delayed, what is its effect on the remaining tasks in the schedule?</a:t>
            </a:r>
          </a:p>
        </p:txBody>
      </p:sp>
      <p:sp>
        <p:nvSpPr>
          <p:cNvPr id="6" name="Slide Number Placeholder 4">
            <a:extLst>
              <a:ext uri="{FF2B5EF4-FFF2-40B4-BE49-F238E27FC236}">
                <a16:creationId xmlns:a16="http://schemas.microsoft.com/office/drawing/2014/main" id="{537AF864-3027-4204-AF47-29C1EDFAC6D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spTree>
    <p:extLst>
      <p:ext uri="{BB962C8B-B14F-4D97-AF65-F5344CB8AC3E}">
        <p14:creationId xmlns:p14="http://schemas.microsoft.com/office/powerpoint/2010/main" val="14904648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ABFADB-05AB-3344-8E3F-CC6E3E6980D2}"/>
              </a:ext>
            </a:extLst>
          </p:cNvPr>
          <p:cNvSpPr>
            <a:spLocks noGrp="1" noChangeArrowheads="1"/>
          </p:cNvSpPr>
          <p:nvPr>
            <p:ph type="title"/>
          </p:nvPr>
        </p:nvSpPr>
        <p:spPr>
          <a:xfrm>
            <a:off x="162905" y="0"/>
            <a:ext cx="10515600" cy="1114333"/>
          </a:xfrm>
        </p:spPr>
        <p:txBody>
          <a:bodyPr vert="horz" lIns="91440" tIns="45720" rIns="91440" bIns="45720" rtlCol="0" anchor="ctr">
            <a:normAutofit/>
          </a:bodyPr>
          <a:lstStyle/>
          <a:p>
            <a:r>
              <a:rPr lang="en-US" altLang="en-US" sz="3600" dirty="0">
                <a:solidFill>
                  <a:schemeClr val="accent1"/>
                </a:solidFill>
              </a:rPr>
              <a:t>The Checklist</a:t>
            </a:r>
          </a:p>
        </p:txBody>
      </p:sp>
      <p:sp>
        <p:nvSpPr>
          <p:cNvPr id="6" name="Slide Number Placeholder 4">
            <a:extLst>
              <a:ext uri="{FF2B5EF4-FFF2-40B4-BE49-F238E27FC236}">
                <a16:creationId xmlns:a16="http://schemas.microsoft.com/office/drawing/2014/main" id="{537AF864-3027-4204-AF47-29C1EDFAC6D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pic>
        <p:nvPicPr>
          <p:cNvPr id="5" name="Content Placeholder 4" descr="Graphical user interface, text, application&#10;&#10;Description automatically generated">
            <a:extLst>
              <a:ext uri="{FF2B5EF4-FFF2-40B4-BE49-F238E27FC236}">
                <a16:creationId xmlns:a16="http://schemas.microsoft.com/office/drawing/2014/main" id="{073BCC3A-1422-468F-9934-FC47B1DA7D3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8800" y="943380"/>
            <a:ext cx="8849705" cy="5647158"/>
          </a:xfrm>
        </p:spPr>
      </p:pic>
    </p:spTree>
    <p:extLst>
      <p:ext uri="{BB962C8B-B14F-4D97-AF65-F5344CB8AC3E}">
        <p14:creationId xmlns:p14="http://schemas.microsoft.com/office/powerpoint/2010/main" val="17314530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ABFADB-05AB-3344-8E3F-CC6E3E6980D2}"/>
              </a:ext>
            </a:extLst>
          </p:cNvPr>
          <p:cNvSpPr>
            <a:spLocks noGrp="1" noChangeArrowheads="1"/>
          </p:cNvSpPr>
          <p:nvPr>
            <p:ph type="title"/>
          </p:nvPr>
        </p:nvSpPr>
        <p:spPr>
          <a:xfrm>
            <a:off x="133096" y="0"/>
            <a:ext cx="10515600" cy="1114333"/>
          </a:xfrm>
        </p:spPr>
        <p:txBody>
          <a:bodyPr vert="horz" lIns="91440" tIns="45720" rIns="91440" bIns="45720" rtlCol="0" anchor="ctr">
            <a:normAutofit/>
          </a:bodyPr>
          <a:lstStyle/>
          <a:p>
            <a:r>
              <a:rPr lang="en-US" altLang="en-US" sz="3600" dirty="0">
                <a:solidFill>
                  <a:schemeClr val="accent1"/>
                </a:solidFill>
              </a:rPr>
              <a:t>The Linear Schedule</a:t>
            </a:r>
          </a:p>
        </p:txBody>
      </p:sp>
      <p:sp>
        <p:nvSpPr>
          <p:cNvPr id="1027" name="Rectangle 3">
            <a:extLst>
              <a:ext uri="{FF2B5EF4-FFF2-40B4-BE49-F238E27FC236}">
                <a16:creationId xmlns:a16="http://schemas.microsoft.com/office/drawing/2014/main" id="{D3ACB1D4-048F-E946-B48B-0228C64F5E36}"/>
              </a:ext>
            </a:extLst>
          </p:cNvPr>
          <p:cNvSpPr>
            <a:spLocks noGrp="1" noChangeArrowheads="1"/>
          </p:cNvSpPr>
          <p:nvPr>
            <p:ph idx="1"/>
          </p:nvPr>
        </p:nvSpPr>
        <p:spPr>
          <a:xfrm>
            <a:off x="279400" y="987552"/>
            <a:ext cx="11269472" cy="5711952"/>
          </a:xfrm>
        </p:spPr>
        <p:txBody>
          <a:bodyPr>
            <a:normAutofit fontScale="92500" lnSpcReduction="20000"/>
          </a:bodyPr>
          <a:lstStyle/>
          <a:p>
            <a:r>
              <a:rPr lang="en-US" altLang="en-US" sz="2800" dirty="0"/>
              <a:t>Line of balance (LOB) is a management control process used in construction where the project contains blocks of repetitive work activities, such as roads, pipelines, tunnels, railways and high-rise buildings. </a:t>
            </a:r>
          </a:p>
          <a:p>
            <a:r>
              <a:rPr lang="en-US" altLang="en-US" sz="2800" dirty="0"/>
              <a:t>LOB collects, measures and presents information relating to time, cost and completion, and presents it against a specific plan.</a:t>
            </a:r>
          </a:p>
          <a:p>
            <a:r>
              <a:rPr lang="en-US" altLang="en-US" sz="2800" dirty="0"/>
              <a:t>Advantages</a:t>
            </a:r>
          </a:p>
          <a:p>
            <a:pPr lvl="1"/>
            <a:r>
              <a:rPr lang="en-US" altLang="en-US" sz="2400" dirty="0"/>
              <a:t>Allowing a clearer understanding of the amount of work taking place at a certain time</a:t>
            </a:r>
          </a:p>
          <a:p>
            <a:pPr lvl="1"/>
            <a:r>
              <a:rPr lang="en-US" altLang="en-US" sz="2400" dirty="0"/>
              <a:t>Relatively, It is easy to modify, update and change the schedule.</a:t>
            </a:r>
          </a:p>
          <a:p>
            <a:r>
              <a:rPr lang="en-US" altLang="en-US" sz="3200" dirty="0"/>
              <a:t>Disadvantages</a:t>
            </a:r>
          </a:p>
          <a:p>
            <a:pPr lvl="1"/>
            <a:r>
              <a:rPr lang="en-US" altLang="en-US" sz="2400" dirty="0"/>
              <a:t>Does not shows critical activities.</a:t>
            </a:r>
          </a:p>
        </p:txBody>
      </p:sp>
      <p:sp>
        <p:nvSpPr>
          <p:cNvPr id="60" name="Slide Number Placeholder 4">
            <a:extLst>
              <a:ext uri="{FF2B5EF4-FFF2-40B4-BE49-F238E27FC236}">
                <a16:creationId xmlns:a16="http://schemas.microsoft.com/office/drawing/2014/main" id="{C73CC3A2-47C4-45CD-8D39-AB1DCAA6EDB1}"/>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spTree>
    <p:extLst>
      <p:ext uri="{BB962C8B-B14F-4D97-AF65-F5344CB8AC3E}">
        <p14:creationId xmlns:p14="http://schemas.microsoft.com/office/powerpoint/2010/main" val="33824304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ABFADB-05AB-3344-8E3F-CC6E3E6980D2}"/>
              </a:ext>
            </a:extLst>
          </p:cNvPr>
          <p:cNvSpPr>
            <a:spLocks noGrp="1" noChangeArrowheads="1"/>
          </p:cNvSpPr>
          <p:nvPr>
            <p:ph type="title"/>
          </p:nvPr>
        </p:nvSpPr>
        <p:spPr>
          <a:xfrm>
            <a:off x="279400" y="136525"/>
            <a:ext cx="10515600" cy="1114333"/>
          </a:xfrm>
        </p:spPr>
        <p:txBody>
          <a:bodyPr vert="horz" lIns="91440" tIns="45720" rIns="91440" bIns="45720" rtlCol="0" anchor="ctr">
            <a:normAutofit/>
          </a:bodyPr>
          <a:lstStyle/>
          <a:p>
            <a:r>
              <a:rPr lang="en-US" altLang="en-US" sz="3600" dirty="0">
                <a:solidFill>
                  <a:schemeClr val="accent1"/>
                </a:solidFill>
              </a:rPr>
              <a:t>The Linear Schedule</a:t>
            </a:r>
          </a:p>
        </p:txBody>
      </p:sp>
      <p:sp>
        <p:nvSpPr>
          <p:cNvPr id="60" name="Slide Number Placeholder 4">
            <a:extLst>
              <a:ext uri="{FF2B5EF4-FFF2-40B4-BE49-F238E27FC236}">
                <a16:creationId xmlns:a16="http://schemas.microsoft.com/office/drawing/2014/main" id="{C73CC3A2-47C4-45CD-8D39-AB1DCAA6EDB1}"/>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3CE15021-3E04-4C47-B758-A05D651A89C1}"/>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C8CD55A4-B763-46C2-BD1A-6AA42CEBEDAD}"/>
              </a:ext>
            </a:extLst>
          </p:cNvPr>
          <p:cNvPicPr>
            <a:picLocks noChangeAspect="1"/>
          </p:cNvPicPr>
          <p:nvPr/>
        </p:nvPicPr>
        <p:blipFill>
          <a:blip r:embed="rId2"/>
          <a:stretch>
            <a:fillRect/>
          </a:stretch>
        </p:blipFill>
        <p:spPr>
          <a:xfrm>
            <a:off x="1255839" y="1547120"/>
            <a:ext cx="9693021" cy="4629843"/>
          </a:xfrm>
          <a:prstGeom prst="rect">
            <a:avLst/>
          </a:prstGeom>
        </p:spPr>
      </p:pic>
    </p:spTree>
    <p:extLst>
      <p:ext uri="{BB962C8B-B14F-4D97-AF65-F5344CB8AC3E}">
        <p14:creationId xmlns:p14="http://schemas.microsoft.com/office/powerpoint/2010/main" val="12417445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ABFADB-05AB-3344-8E3F-CC6E3E6980D2}"/>
              </a:ext>
            </a:extLst>
          </p:cNvPr>
          <p:cNvSpPr>
            <a:spLocks noGrp="1" noChangeArrowheads="1"/>
          </p:cNvSpPr>
          <p:nvPr>
            <p:ph type="title"/>
          </p:nvPr>
        </p:nvSpPr>
        <p:spPr>
          <a:xfrm>
            <a:off x="279400" y="136525"/>
            <a:ext cx="10515600" cy="1114333"/>
          </a:xfrm>
        </p:spPr>
        <p:txBody>
          <a:bodyPr vert="horz" lIns="91440" tIns="45720" rIns="91440" bIns="45720" rtlCol="0" anchor="ctr">
            <a:normAutofit/>
          </a:bodyPr>
          <a:lstStyle/>
          <a:p>
            <a:r>
              <a:rPr lang="en-US" altLang="en-US" sz="3600" dirty="0">
                <a:solidFill>
                  <a:schemeClr val="accent1"/>
                </a:solidFill>
              </a:rPr>
              <a:t>Gantt Charts</a:t>
            </a:r>
          </a:p>
        </p:txBody>
      </p:sp>
      <p:sp>
        <p:nvSpPr>
          <p:cNvPr id="1027" name="Rectangle 3">
            <a:extLst>
              <a:ext uri="{FF2B5EF4-FFF2-40B4-BE49-F238E27FC236}">
                <a16:creationId xmlns:a16="http://schemas.microsoft.com/office/drawing/2014/main" id="{D3ACB1D4-048F-E946-B48B-0228C64F5E36}"/>
              </a:ext>
            </a:extLst>
          </p:cNvPr>
          <p:cNvSpPr>
            <a:spLocks noGrp="1" noChangeArrowheads="1"/>
          </p:cNvSpPr>
          <p:nvPr>
            <p:ph idx="1"/>
          </p:nvPr>
        </p:nvSpPr>
        <p:spPr>
          <a:xfrm>
            <a:off x="279400" y="1146048"/>
            <a:ext cx="5938520" cy="5030915"/>
          </a:xfrm>
        </p:spPr>
        <p:txBody>
          <a:bodyPr>
            <a:normAutofit fontScale="85000" lnSpcReduction="10000"/>
          </a:bodyPr>
          <a:lstStyle/>
          <a:p>
            <a:r>
              <a:rPr lang="en-US" altLang="en-US" sz="2800" dirty="0"/>
              <a:t>Advantages</a:t>
            </a:r>
          </a:p>
          <a:p>
            <a:pPr lvl="1"/>
            <a:r>
              <a:rPr lang="en-US" altLang="en-US" sz="2400" dirty="0"/>
              <a:t>Easy to understand</a:t>
            </a:r>
          </a:p>
          <a:p>
            <a:pPr lvl="1"/>
            <a:r>
              <a:rPr lang="en-US" altLang="en-US" sz="2400" dirty="0"/>
              <a:t>Easy to show progress and status</a:t>
            </a:r>
          </a:p>
          <a:p>
            <a:pPr lvl="1"/>
            <a:r>
              <a:rPr lang="en-US" altLang="en-US" sz="2400" dirty="0"/>
              <a:t>Easy to maintain</a:t>
            </a:r>
          </a:p>
          <a:p>
            <a:pPr lvl="1"/>
            <a:r>
              <a:rPr lang="en-US" altLang="en-US" sz="2400" dirty="0"/>
              <a:t>Most popular view to communicate project status to client and/or senior management</a:t>
            </a:r>
          </a:p>
          <a:p>
            <a:r>
              <a:rPr lang="en-US" altLang="en-US" sz="2800" dirty="0"/>
              <a:t>Disadvantages</a:t>
            </a:r>
          </a:p>
          <a:p>
            <a:pPr lvl="1"/>
            <a:r>
              <a:rPr lang="en-US" altLang="en-US" sz="2400" dirty="0"/>
              <a:t>Can be superficial</a:t>
            </a:r>
          </a:p>
          <a:p>
            <a:pPr lvl="1"/>
            <a:r>
              <a:rPr lang="en-US" altLang="en-US" sz="2400" dirty="0"/>
              <a:t>Not always easy to see precedence, relationships</a:t>
            </a:r>
          </a:p>
        </p:txBody>
      </p:sp>
      <p:pic>
        <p:nvPicPr>
          <p:cNvPr id="2" name="Picture 1">
            <a:extLst>
              <a:ext uri="{FF2B5EF4-FFF2-40B4-BE49-F238E27FC236}">
                <a16:creationId xmlns:a16="http://schemas.microsoft.com/office/drawing/2014/main" id="{A190AA16-2564-4B86-AF50-6EC1A027E300}"/>
              </a:ext>
            </a:extLst>
          </p:cNvPr>
          <p:cNvPicPr>
            <a:picLocks noChangeAspect="1"/>
          </p:cNvPicPr>
          <p:nvPr/>
        </p:nvPicPr>
        <p:blipFill>
          <a:blip r:embed="rId2"/>
          <a:stretch>
            <a:fillRect/>
          </a:stretch>
        </p:blipFill>
        <p:spPr>
          <a:xfrm>
            <a:off x="5961957" y="1572768"/>
            <a:ext cx="6072663" cy="2767788"/>
          </a:xfrm>
          <a:prstGeom prst="rect">
            <a:avLst/>
          </a:prstGeom>
        </p:spPr>
      </p:pic>
      <p:sp>
        <p:nvSpPr>
          <p:cNvPr id="60" name="Slide Number Placeholder 4">
            <a:extLst>
              <a:ext uri="{FF2B5EF4-FFF2-40B4-BE49-F238E27FC236}">
                <a16:creationId xmlns:a16="http://schemas.microsoft.com/office/drawing/2014/main" id="{C73CC3A2-47C4-45CD-8D39-AB1DCAA6EDB1}"/>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spTree>
    <p:extLst>
      <p:ext uri="{BB962C8B-B14F-4D97-AF65-F5344CB8AC3E}">
        <p14:creationId xmlns:p14="http://schemas.microsoft.com/office/powerpoint/2010/main" val="37187155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02425-22E5-4FB1-B357-CEB56A08648B}"/>
              </a:ext>
            </a:extLst>
          </p:cNvPr>
          <p:cNvSpPr>
            <a:spLocks noGrp="1"/>
          </p:cNvSpPr>
          <p:nvPr>
            <p:ph type="title"/>
          </p:nvPr>
        </p:nvSpPr>
        <p:spPr>
          <a:xfrm>
            <a:off x="279400" y="0"/>
            <a:ext cx="10515600" cy="1325563"/>
          </a:xfrm>
        </p:spPr>
        <p:txBody>
          <a:bodyPr vert="horz" lIns="91440" tIns="45720" rIns="91440" bIns="45720" rtlCol="0" anchor="ctr">
            <a:normAutofit/>
          </a:bodyPr>
          <a:lstStyle/>
          <a:p>
            <a:r>
              <a:rPr lang="en-US" sz="3600" dirty="0">
                <a:solidFill>
                  <a:schemeClr val="accent1"/>
                </a:solidFill>
              </a:rPr>
              <a:t>Gantt Chart Example</a:t>
            </a:r>
          </a:p>
        </p:txBody>
      </p:sp>
      <p:sp>
        <p:nvSpPr>
          <p:cNvPr id="3" name="Content Placeholder 2">
            <a:extLst>
              <a:ext uri="{FF2B5EF4-FFF2-40B4-BE49-F238E27FC236}">
                <a16:creationId xmlns:a16="http://schemas.microsoft.com/office/drawing/2014/main" id="{B4738245-7E74-4E9D-B053-FD9C58D3DA1F}"/>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56A09E95-B483-41BC-8995-FBDA5B2C9B15}"/>
              </a:ext>
            </a:extLst>
          </p:cNvPr>
          <p:cNvPicPr>
            <a:picLocks noChangeAspect="1"/>
          </p:cNvPicPr>
          <p:nvPr/>
        </p:nvPicPr>
        <p:blipFill>
          <a:blip r:embed="rId2"/>
          <a:stretch>
            <a:fillRect/>
          </a:stretch>
        </p:blipFill>
        <p:spPr>
          <a:xfrm>
            <a:off x="1397000" y="1224420"/>
            <a:ext cx="9504999" cy="5553748"/>
          </a:xfrm>
          <a:prstGeom prst="rect">
            <a:avLst/>
          </a:prstGeom>
        </p:spPr>
      </p:pic>
      <p:sp>
        <p:nvSpPr>
          <p:cNvPr id="10" name="Slide Number Placeholder 4">
            <a:extLst>
              <a:ext uri="{FF2B5EF4-FFF2-40B4-BE49-F238E27FC236}">
                <a16:creationId xmlns:a16="http://schemas.microsoft.com/office/drawing/2014/main" id="{FDB20764-96BB-479E-8FE6-7EC4DF2ED4F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43</a:t>
            </a:fld>
            <a:endParaRPr lang="en-US" sz="1600" dirty="0">
              <a:solidFill>
                <a:srgbClr val="44546A"/>
              </a:solidFill>
            </a:endParaRPr>
          </a:p>
        </p:txBody>
      </p:sp>
    </p:spTree>
    <p:extLst>
      <p:ext uri="{BB962C8B-B14F-4D97-AF65-F5344CB8AC3E}">
        <p14:creationId xmlns:p14="http://schemas.microsoft.com/office/powerpoint/2010/main" val="8878072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EE78F631-1095-8A43-90EE-55615D478490}"/>
              </a:ext>
            </a:extLst>
          </p:cNvPr>
          <p:cNvSpPr>
            <a:spLocks noGrp="1" noChangeArrowheads="1"/>
          </p:cNvSpPr>
          <p:nvPr>
            <p:ph type="title"/>
          </p:nvPr>
        </p:nvSpPr>
        <p:spPr/>
        <p:txBody>
          <a:bodyPr vert="horz" lIns="91440" tIns="45720" rIns="91440" bIns="45720" rtlCol="0" anchor="ctr">
            <a:normAutofit/>
          </a:bodyPr>
          <a:lstStyle/>
          <a:p>
            <a:r>
              <a:rPr lang="en-US" altLang="en-US" sz="3600" dirty="0">
                <a:solidFill>
                  <a:schemeClr val="accent1"/>
                </a:solidFill>
              </a:rPr>
              <a:t>PERT/CPM Network Charts</a:t>
            </a:r>
          </a:p>
        </p:txBody>
      </p:sp>
      <p:sp>
        <p:nvSpPr>
          <p:cNvPr id="9219" name="Rectangle 3">
            <a:extLst>
              <a:ext uri="{FF2B5EF4-FFF2-40B4-BE49-F238E27FC236}">
                <a16:creationId xmlns:a16="http://schemas.microsoft.com/office/drawing/2014/main" id="{59A10B41-6253-AC4E-BB7D-E374C4FD075A}"/>
              </a:ext>
            </a:extLst>
          </p:cNvPr>
          <p:cNvSpPr>
            <a:spLocks noGrp="1" noChangeArrowheads="1"/>
          </p:cNvSpPr>
          <p:nvPr>
            <p:ph type="body" idx="1"/>
          </p:nvPr>
        </p:nvSpPr>
        <p:spPr>
          <a:xfrm>
            <a:off x="182879" y="1462088"/>
            <a:ext cx="6919453" cy="5158168"/>
          </a:xfrm>
        </p:spPr>
        <p:txBody>
          <a:bodyPr vert="horz" lIns="91440" tIns="45720" rIns="91440" bIns="45720" rtlCol="0">
            <a:normAutofit fontScale="92500"/>
          </a:bodyPr>
          <a:lstStyle/>
          <a:p>
            <a:r>
              <a:rPr lang="en-US" altLang="en-US" sz="2800" dirty="0"/>
              <a:t>Advantages</a:t>
            </a:r>
          </a:p>
          <a:p>
            <a:pPr lvl="1"/>
            <a:r>
              <a:rPr lang="en-US" altLang="en-US" sz="2400" dirty="0"/>
              <a:t>Allows visualization of task relationships</a:t>
            </a:r>
          </a:p>
          <a:p>
            <a:pPr lvl="1"/>
            <a:r>
              <a:rPr lang="en-US" altLang="en-US" sz="2400" dirty="0"/>
              <a:t>Facilitates calculation of critical path</a:t>
            </a:r>
          </a:p>
          <a:p>
            <a:pPr lvl="1"/>
            <a:r>
              <a:rPr lang="en-US" altLang="en-US" sz="2400" dirty="0"/>
              <a:t>Clarifies impact of decisions on downstream activities</a:t>
            </a:r>
          </a:p>
          <a:p>
            <a:r>
              <a:rPr lang="en-US" altLang="en-US" sz="2800" dirty="0"/>
              <a:t>Disadvantages</a:t>
            </a:r>
          </a:p>
          <a:p>
            <a:pPr lvl="1"/>
            <a:r>
              <a:rPr lang="en-US" altLang="en-US" sz="2400" dirty="0"/>
              <a:t>Complex, not easy to comprehend at a glance</a:t>
            </a:r>
          </a:p>
          <a:p>
            <a:pPr lvl="1"/>
            <a:r>
              <a:rPr lang="en-US" altLang="en-US" sz="2400" dirty="0"/>
              <a:t>Charts don’t readily show durations, dates, progress</a:t>
            </a:r>
          </a:p>
        </p:txBody>
      </p:sp>
      <p:pic>
        <p:nvPicPr>
          <p:cNvPr id="3" name="Picture 2" descr="Diagram&#10;&#10;Description automatically generated">
            <a:extLst>
              <a:ext uri="{FF2B5EF4-FFF2-40B4-BE49-F238E27FC236}">
                <a16:creationId xmlns:a16="http://schemas.microsoft.com/office/drawing/2014/main" id="{BE937EBE-3C65-438D-A9A5-B3F70BA460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983517"/>
            <a:ext cx="5959151" cy="2890966"/>
          </a:xfrm>
          <a:prstGeom prst="rect">
            <a:avLst/>
          </a:prstGeom>
        </p:spPr>
      </p:pic>
      <p:sp>
        <p:nvSpPr>
          <p:cNvPr id="21" name="Slide Number Placeholder 4">
            <a:extLst>
              <a:ext uri="{FF2B5EF4-FFF2-40B4-BE49-F238E27FC236}">
                <a16:creationId xmlns:a16="http://schemas.microsoft.com/office/drawing/2014/main" id="{EA4A6FAB-F981-44B3-B46E-21C7B4CB27A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44</a:t>
            </a:fld>
            <a:endParaRPr lang="en-US" sz="1600" dirty="0">
              <a:solidFill>
                <a:srgbClr val="44546A"/>
              </a:solidFill>
            </a:endParaRPr>
          </a:p>
        </p:txBody>
      </p:sp>
    </p:spTree>
    <p:extLst>
      <p:ext uri="{BB962C8B-B14F-4D97-AF65-F5344CB8AC3E}">
        <p14:creationId xmlns:p14="http://schemas.microsoft.com/office/powerpoint/2010/main" val="28988110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14C05-208A-4CF3-87AE-C25D3839BFD9}"/>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PERT/CPM Network Charts</a:t>
            </a:r>
          </a:p>
        </p:txBody>
      </p:sp>
      <p:sp>
        <p:nvSpPr>
          <p:cNvPr id="3" name="Content Placeholder 2">
            <a:extLst>
              <a:ext uri="{FF2B5EF4-FFF2-40B4-BE49-F238E27FC236}">
                <a16:creationId xmlns:a16="http://schemas.microsoft.com/office/drawing/2014/main" id="{6721A1B1-AB40-4F40-AF70-ACFAF983B02C}"/>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0A9E6C6E-7485-4AE5-B1AF-E6CFFE38F43C}"/>
              </a:ext>
            </a:extLst>
          </p:cNvPr>
          <p:cNvPicPr>
            <a:picLocks noChangeAspect="1"/>
          </p:cNvPicPr>
          <p:nvPr/>
        </p:nvPicPr>
        <p:blipFill>
          <a:blip r:embed="rId2"/>
          <a:stretch>
            <a:fillRect/>
          </a:stretch>
        </p:blipFill>
        <p:spPr>
          <a:xfrm>
            <a:off x="1624417" y="1342820"/>
            <a:ext cx="8943165" cy="5378655"/>
          </a:xfrm>
          <a:prstGeom prst="rect">
            <a:avLst/>
          </a:prstGeom>
        </p:spPr>
      </p:pic>
      <p:sp>
        <p:nvSpPr>
          <p:cNvPr id="5" name="Slide Number Placeholder 4">
            <a:extLst>
              <a:ext uri="{FF2B5EF4-FFF2-40B4-BE49-F238E27FC236}">
                <a16:creationId xmlns:a16="http://schemas.microsoft.com/office/drawing/2014/main" id="{CB2DBFC9-F9D1-4F6A-B258-A04C300891C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45</a:t>
            </a:fld>
            <a:endParaRPr lang="en-US" sz="1600" dirty="0">
              <a:solidFill>
                <a:srgbClr val="44546A"/>
              </a:solidFill>
            </a:endParaRPr>
          </a:p>
        </p:txBody>
      </p:sp>
    </p:spTree>
    <p:extLst>
      <p:ext uri="{BB962C8B-B14F-4D97-AF65-F5344CB8AC3E}">
        <p14:creationId xmlns:p14="http://schemas.microsoft.com/office/powerpoint/2010/main" val="37746149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B649D345-B536-EC44-875D-0818567506A7}"/>
              </a:ext>
            </a:extLst>
          </p:cNvPr>
          <p:cNvSpPr>
            <a:spLocks noGrp="1" noChangeArrowheads="1"/>
          </p:cNvSpPr>
          <p:nvPr>
            <p:ph type="title"/>
          </p:nvPr>
        </p:nvSpPr>
        <p:spPr>
          <a:xfrm>
            <a:off x="155448" y="23750"/>
            <a:ext cx="10515600" cy="1325563"/>
          </a:xfrm>
        </p:spPr>
        <p:txBody>
          <a:bodyPr vert="horz" lIns="91440" tIns="45720" rIns="91440" bIns="45720" rtlCol="0" anchor="ctr">
            <a:normAutofit/>
          </a:bodyPr>
          <a:lstStyle/>
          <a:p>
            <a:r>
              <a:rPr lang="en-US" altLang="en-US" sz="3600" dirty="0">
                <a:solidFill>
                  <a:schemeClr val="accent1"/>
                </a:solidFill>
              </a:rPr>
              <a:t>Apartment Complex Network</a:t>
            </a:r>
          </a:p>
        </p:txBody>
      </p:sp>
      <p:pic>
        <p:nvPicPr>
          <p:cNvPr id="51203" name="Picture 3">
            <a:extLst>
              <a:ext uri="{FF2B5EF4-FFF2-40B4-BE49-F238E27FC236}">
                <a16:creationId xmlns:a16="http://schemas.microsoft.com/office/drawing/2014/main" id="{C1D068BC-B778-9745-8934-48353DA445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 y="1287407"/>
            <a:ext cx="10619231" cy="5205467"/>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5142009-FEA6-5248-9B99-2AA4DEAD692A}"/>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46</a:t>
            </a:fld>
            <a:endParaRPr lang="en-US" sz="1600" dirty="0">
              <a:solidFill>
                <a:srgbClr val="44546A"/>
              </a:solidFill>
            </a:endParaRPr>
          </a:p>
        </p:txBody>
      </p:sp>
    </p:spTree>
    <p:extLst>
      <p:ext uri="{BB962C8B-B14F-4D97-AF65-F5344CB8AC3E}">
        <p14:creationId xmlns:p14="http://schemas.microsoft.com/office/powerpoint/2010/main" val="13349443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fontScale="90000"/>
          </a:bodyPr>
          <a:lstStyle/>
          <a:p>
            <a:r>
              <a:rPr lang="en-US" altLang="en-US" dirty="0"/>
              <a:t>Scheduling – Step 6. Determine the project duration (start and completion dates)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207009"/>
            <a:ext cx="11734800" cy="5023104"/>
          </a:xfrm>
        </p:spPr>
        <p:txBody>
          <a:bodyPr vert="horz" lIns="91440" tIns="45720" rIns="91440" bIns="45720" rtlCol="0">
            <a:normAutofit/>
          </a:bodyPr>
          <a:lstStyle/>
          <a:p>
            <a:r>
              <a:rPr lang="en-US" altLang="en-US" sz="2800" dirty="0"/>
              <a:t>Usually the project duration and activity start and completion dates are mapped in a typical scheduling software application. The activities are placed in the software tool, and the relationships are identified. The software calculates the dates. </a:t>
            </a:r>
          </a:p>
          <a:p>
            <a:r>
              <a:rPr lang="en-US" altLang="en-US" sz="2800" dirty="0"/>
              <a:t>To better understand how the software calculates the dates, we will take a look at the process known as Forward and Backward Pass.</a:t>
            </a:r>
          </a:p>
          <a:p>
            <a:endParaRPr lang="en-US" altLang="en-US" sz="2800" dirty="0"/>
          </a:p>
        </p:txBody>
      </p:sp>
      <p:sp>
        <p:nvSpPr>
          <p:cNvPr id="4" name="Slide Number Placeholder 4">
            <a:extLst>
              <a:ext uri="{FF2B5EF4-FFF2-40B4-BE49-F238E27FC236}">
                <a16:creationId xmlns:a16="http://schemas.microsoft.com/office/drawing/2014/main" id="{58D872B2-BE3B-4A39-AE6E-0F3FBCE2368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88758A22-F231-4AD0-B73C-8F28D0B684F2}"/>
              </a:ext>
            </a:extLst>
          </p:cNvPr>
          <p:cNvPicPr>
            <a:picLocks noChangeAspect="1"/>
          </p:cNvPicPr>
          <p:nvPr/>
        </p:nvPicPr>
        <p:blipFill>
          <a:blip r:embed="rId3"/>
          <a:stretch>
            <a:fillRect/>
          </a:stretch>
        </p:blipFill>
        <p:spPr>
          <a:xfrm>
            <a:off x="92456" y="5801663"/>
            <a:ext cx="2874772" cy="1076358"/>
          </a:xfrm>
          <a:prstGeom prst="rect">
            <a:avLst/>
          </a:prstGeom>
        </p:spPr>
      </p:pic>
    </p:spTree>
    <p:extLst>
      <p:ext uri="{BB962C8B-B14F-4D97-AF65-F5344CB8AC3E}">
        <p14:creationId xmlns:p14="http://schemas.microsoft.com/office/powerpoint/2010/main" val="13330257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fontScale="90000"/>
          </a:bodyPr>
          <a:lstStyle/>
          <a:p>
            <a:r>
              <a:rPr lang="en-US" altLang="en-US" dirty="0"/>
              <a:t>Scheduling – Step 6. Determine the project duration (start and completion dates)</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207008"/>
            <a:ext cx="11734800" cy="5437631"/>
          </a:xfrm>
        </p:spPr>
        <p:txBody>
          <a:bodyPr vert="horz" lIns="91440" tIns="45720" rIns="91440" bIns="45720" rtlCol="0">
            <a:normAutofit lnSpcReduction="10000"/>
          </a:bodyPr>
          <a:lstStyle/>
          <a:p>
            <a:endParaRPr lang="en-US" altLang="en-US" sz="2800" dirty="0"/>
          </a:p>
          <a:p>
            <a:endParaRPr lang="en-US" altLang="en-US" sz="2800" dirty="0"/>
          </a:p>
          <a:p>
            <a:endParaRPr lang="en-US" altLang="en-US" sz="100" dirty="0"/>
          </a:p>
          <a:p>
            <a:r>
              <a:rPr lang="en-US" altLang="en-US" sz="2600" dirty="0"/>
              <a:t>Together, these processes give</a:t>
            </a:r>
          </a:p>
          <a:p>
            <a:pPr lvl="1">
              <a:buFont typeface="Calibri" panose="020F0502020204030204" pitchFamily="34" charset="0"/>
              <a:buChar char="‐"/>
            </a:pPr>
            <a:r>
              <a:rPr lang="en-US" altLang="en-US" sz="2600" dirty="0"/>
              <a:t>The total project duration, including the start and finish dates for each activity. </a:t>
            </a:r>
          </a:p>
          <a:p>
            <a:pPr lvl="1">
              <a:buFont typeface="Calibri" panose="020F0502020204030204" pitchFamily="34" charset="0"/>
              <a:buChar char="‐"/>
            </a:pPr>
            <a:r>
              <a:rPr lang="en-US" altLang="en-US" sz="2600" dirty="0"/>
              <a:t>Critical path, which tells you the activities that cannot slip without increasing the total duration of the project or moving the project completion date, and </a:t>
            </a:r>
          </a:p>
          <a:p>
            <a:pPr lvl="1">
              <a:buFont typeface="Calibri" panose="020F0502020204030204" pitchFamily="34" charset="0"/>
              <a:buChar char="‐"/>
            </a:pPr>
            <a:r>
              <a:rPr lang="en-US" altLang="en-US" sz="2600" dirty="0"/>
              <a:t>Float, which tells you how much certain activities can slip without impacting the total project duration. </a:t>
            </a:r>
          </a:p>
          <a:p>
            <a:endParaRPr lang="en-US" altLang="en-US" sz="2800" dirty="0"/>
          </a:p>
        </p:txBody>
      </p:sp>
      <p:sp>
        <p:nvSpPr>
          <p:cNvPr id="4" name="Slide Number Placeholder 4">
            <a:extLst>
              <a:ext uri="{FF2B5EF4-FFF2-40B4-BE49-F238E27FC236}">
                <a16:creationId xmlns:a16="http://schemas.microsoft.com/office/drawing/2014/main" id="{58D872B2-BE3B-4A39-AE6E-0F3FBCE2368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8" name="Text Box 4">
            <a:extLst>
              <a:ext uri="{FF2B5EF4-FFF2-40B4-BE49-F238E27FC236}">
                <a16:creationId xmlns:a16="http://schemas.microsoft.com/office/drawing/2014/main" id="{B822F4FD-AD18-4811-9040-E4FE1C896FCD}"/>
              </a:ext>
            </a:extLst>
          </p:cNvPr>
          <p:cNvSpPr txBox="1">
            <a:spLocks noChangeArrowheads="1"/>
          </p:cNvSpPr>
          <p:nvPr/>
        </p:nvSpPr>
        <p:spPr bwMode="auto">
          <a:xfrm>
            <a:off x="736378" y="1378782"/>
            <a:ext cx="4442333" cy="1200329"/>
          </a:xfrm>
          <a:prstGeom prst="rect">
            <a:avLst/>
          </a:prstGeom>
          <a:solidFill>
            <a:schemeClr val="accent6">
              <a:lumMod val="20000"/>
              <a:lumOff val="80000"/>
            </a:schemeClr>
          </a:solidFill>
          <a:ln w="9525">
            <a:solidFill>
              <a:schemeClr val="tx1"/>
            </a:solidFill>
            <a:miter lim="800000"/>
            <a:headEnd/>
            <a:tailEnd/>
          </a:ln>
          <a:effectLst/>
        </p:spPr>
        <p:txBody>
          <a:bodyPr wrap="square"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algn="l">
              <a:spcBef>
                <a:spcPct val="0"/>
              </a:spcBef>
            </a:pPr>
            <a:r>
              <a:rPr lang="en-US" altLang="en-US" dirty="0">
                <a:solidFill>
                  <a:schemeClr val="tx1"/>
                </a:solidFill>
                <a:latin typeface="+mn-lt"/>
              </a:rPr>
              <a:t>The </a:t>
            </a:r>
            <a:r>
              <a:rPr lang="en-US" altLang="en-US" b="1" dirty="0">
                <a:solidFill>
                  <a:srgbClr val="00B0F0"/>
                </a:solidFill>
                <a:latin typeface="+mn-lt"/>
              </a:rPr>
              <a:t>Forward Pass </a:t>
            </a:r>
            <a:r>
              <a:rPr lang="en-US" altLang="en-US" dirty="0">
                <a:solidFill>
                  <a:schemeClr val="tx1"/>
                </a:solidFill>
                <a:latin typeface="+mn-lt"/>
              </a:rPr>
              <a:t>determines the early start (ES) and the early finish (EF) of each activity. </a:t>
            </a:r>
          </a:p>
        </p:txBody>
      </p:sp>
      <p:sp>
        <p:nvSpPr>
          <p:cNvPr id="9" name="Text Box 5">
            <a:extLst>
              <a:ext uri="{FF2B5EF4-FFF2-40B4-BE49-F238E27FC236}">
                <a16:creationId xmlns:a16="http://schemas.microsoft.com/office/drawing/2014/main" id="{58086F51-6EE7-4C70-A06E-AC9956C6EF28}"/>
              </a:ext>
            </a:extLst>
          </p:cNvPr>
          <p:cNvSpPr txBox="1">
            <a:spLocks noChangeArrowheads="1"/>
          </p:cNvSpPr>
          <p:nvPr/>
        </p:nvSpPr>
        <p:spPr bwMode="auto">
          <a:xfrm>
            <a:off x="6737032" y="1378782"/>
            <a:ext cx="4442334" cy="1200329"/>
          </a:xfrm>
          <a:prstGeom prst="rect">
            <a:avLst/>
          </a:prstGeom>
          <a:solidFill>
            <a:schemeClr val="accent1">
              <a:lumMod val="20000"/>
              <a:lumOff val="80000"/>
            </a:schemeClr>
          </a:solidFill>
          <a:ln w="9525">
            <a:solidFill>
              <a:schemeClr val="tx1"/>
            </a:solidFill>
            <a:miter lim="800000"/>
            <a:headEnd/>
            <a:tailEnd/>
          </a:ln>
          <a:effectLst/>
        </p:spPr>
        <p:txBody>
          <a:bodyPr wrap="square"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algn="l">
              <a:spcBef>
                <a:spcPct val="0"/>
              </a:spcBef>
            </a:pPr>
            <a:r>
              <a:rPr lang="en-US" altLang="en-US" dirty="0">
                <a:solidFill>
                  <a:schemeClr val="tx1"/>
                </a:solidFill>
                <a:latin typeface="+mn-lt"/>
              </a:rPr>
              <a:t>The </a:t>
            </a:r>
            <a:r>
              <a:rPr lang="en-US" altLang="en-US" b="1" dirty="0">
                <a:solidFill>
                  <a:srgbClr val="C00000"/>
                </a:solidFill>
                <a:latin typeface="+mn-lt"/>
              </a:rPr>
              <a:t>Backward Pass</a:t>
            </a:r>
            <a:r>
              <a:rPr lang="en-US" altLang="en-US" dirty="0">
                <a:solidFill>
                  <a:srgbClr val="C00000"/>
                </a:solidFill>
                <a:latin typeface="+mn-lt"/>
              </a:rPr>
              <a:t> </a:t>
            </a:r>
            <a:r>
              <a:rPr lang="en-US" altLang="en-US" dirty="0">
                <a:solidFill>
                  <a:schemeClr val="tx1"/>
                </a:solidFill>
                <a:latin typeface="+mn-lt"/>
              </a:rPr>
              <a:t>determines the late start (LS) and late finish (LF) of each activity.</a:t>
            </a:r>
          </a:p>
        </p:txBody>
      </p:sp>
    </p:spTree>
    <p:extLst>
      <p:ext uri="{BB962C8B-B14F-4D97-AF65-F5344CB8AC3E}">
        <p14:creationId xmlns:p14="http://schemas.microsoft.com/office/powerpoint/2010/main" val="2408119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24" name="Slide Number Placeholder 4">
            <a:extLst>
              <a:ext uri="{FF2B5EF4-FFF2-40B4-BE49-F238E27FC236}">
                <a16:creationId xmlns:a16="http://schemas.microsoft.com/office/drawing/2014/main" id="{D63F5A13-7D9D-40F0-970D-41B8A345327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Baseline</a:t>
            </a:r>
            <a:endParaRPr lang="en-US" sz="4400" dirty="0">
              <a:solidFill>
                <a:schemeClr val="accent5">
                  <a:lumMod val="75000"/>
                </a:schemeClr>
              </a:solidFill>
              <a:latin typeface="Amasis MT Pro Black" panose="020B0604020202020204" pitchFamily="18" charset="0"/>
            </a:endParaRPr>
          </a:p>
        </p:txBody>
      </p:sp>
      <p:pic>
        <p:nvPicPr>
          <p:cNvPr id="5" name="Picture 4">
            <a:extLst>
              <a:ext uri="{FF2B5EF4-FFF2-40B4-BE49-F238E27FC236}">
                <a16:creationId xmlns:a16="http://schemas.microsoft.com/office/drawing/2014/main" id="{F102ECA6-85A3-4B84-90B4-DB36F88A7742}"/>
              </a:ext>
            </a:extLst>
          </p:cNvPr>
          <p:cNvPicPr>
            <a:picLocks noChangeAspect="1"/>
          </p:cNvPicPr>
          <p:nvPr/>
        </p:nvPicPr>
        <p:blipFill>
          <a:blip r:embed="rId3"/>
          <a:stretch>
            <a:fillRect/>
          </a:stretch>
        </p:blipFill>
        <p:spPr>
          <a:xfrm>
            <a:off x="5763019" y="3101264"/>
            <a:ext cx="3890507" cy="2788197"/>
          </a:xfrm>
          <a:prstGeom prst="rect">
            <a:avLst/>
          </a:prstGeom>
        </p:spPr>
      </p:pic>
    </p:spTree>
    <p:extLst>
      <p:ext uri="{BB962C8B-B14F-4D97-AF65-F5344CB8AC3E}">
        <p14:creationId xmlns:p14="http://schemas.microsoft.com/office/powerpoint/2010/main" val="2650715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FA42E621-11AD-4475-806C-91C71F21D91C}"/>
              </a:ext>
            </a:extLst>
          </p:cNvPr>
          <p:cNvPicPr>
            <a:picLocks noChangeAspect="1"/>
          </p:cNvPicPr>
          <p:nvPr/>
        </p:nvPicPr>
        <p:blipFill>
          <a:blip r:embed="rId2"/>
          <a:stretch>
            <a:fillRect/>
          </a:stretch>
        </p:blipFill>
        <p:spPr>
          <a:xfrm>
            <a:off x="7519963" y="240982"/>
            <a:ext cx="3333457" cy="1697545"/>
          </a:xfrm>
          <a:prstGeom prst="rect">
            <a:avLst/>
          </a:prstGeom>
        </p:spPr>
      </p:pic>
      <p:sp>
        <p:nvSpPr>
          <p:cNvPr id="2" name="Title 1">
            <a:extLst>
              <a:ext uri="{FF2B5EF4-FFF2-40B4-BE49-F238E27FC236}">
                <a16:creationId xmlns:a16="http://schemas.microsoft.com/office/drawing/2014/main" id="{A51AF0BB-186B-40E6-B719-9C1513936EB7}"/>
              </a:ext>
            </a:extLst>
          </p:cNvPr>
          <p:cNvSpPr>
            <a:spLocks noGrp="1"/>
          </p:cNvSpPr>
          <p:nvPr>
            <p:ph type="title"/>
          </p:nvPr>
        </p:nvSpPr>
        <p:spPr/>
        <p:txBody>
          <a:bodyPr/>
          <a:lstStyle/>
          <a:p>
            <a:r>
              <a:rPr lang="en-US" dirty="0"/>
              <a:t>Baseline</a:t>
            </a:r>
          </a:p>
        </p:txBody>
      </p:sp>
      <p:sp>
        <p:nvSpPr>
          <p:cNvPr id="3" name="Content Placeholder 2">
            <a:extLst>
              <a:ext uri="{FF2B5EF4-FFF2-40B4-BE49-F238E27FC236}">
                <a16:creationId xmlns:a16="http://schemas.microsoft.com/office/drawing/2014/main" id="{655F8C79-529A-44F6-A6DB-F61327E61EE4}"/>
              </a:ext>
            </a:extLst>
          </p:cNvPr>
          <p:cNvSpPr>
            <a:spLocks noGrp="1"/>
          </p:cNvSpPr>
          <p:nvPr>
            <p:ph idx="1"/>
          </p:nvPr>
        </p:nvSpPr>
        <p:spPr>
          <a:xfrm>
            <a:off x="177800" y="1853183"/>
            <a:ext cx="11734800" cy="4608577"/>
          </a:xfrm>
        </p:spPr>
        <p:txBody>
          <a:bodyPr/>
          <a:lstStyle/>
          <a:p>
            <a:r>
              <a:rPr lang="en-US" dirty="0"/>
              <a:t>Baseline is the original approved plan that consists of both schedule and cost</a:t>
            </a:r>
          </a:p>
          <a:p>
            <a:r>
              <a:rPr lang="en-US" dirty="0"/>
              <a:t>The schedule and cost baseline are essential. </a:t>
            </a:r>
          </a:p>
          <a:p>
            <a:r>
              <a:rPr lang="en-US" dirty="0"/>
              <a:t>The Schedule Baseline is the standard that all schedule performance will be measured against.  </a:t>
            </a:r>
          </a:p>
          <a:p>
            <a:r>
              <a:rPr lang="en-US" dirty="0"/>
              <a:t>It should be approved by the project manager and other appropriate individuals.  </a:t>
            </a:r>
          </a:p>
          <a:p>
            <a:r>
              <a:rPr lang="en-US" dirty="0"/>
              <a:t>Once the project manager approved the project start, logic, relationships and project duration, the schedule is then “baselined” to measure schedule performance.</a:t>
            </a:r>
          </a:p>
        </p:txBody>
      </p:sp>
      <p:sp>
        <p:nvSpPr>
          <p:cNvPr id="5" name="Slide Number Placeholder 4">
            <a:extLst>
              <a:ext uri="{FF2B5EF4-FFF2-40B4-BE49-F238E27FC236}">
                <a16:creationId xmlns:a16="http://schemas.microsoft.com/office/drawing/2014/main" id="{78EE946C-1213-466C-8759-204C9BB5F49E}"/>
              </a:ext>
            </a:extLst>
          </p:cNvPr>
          <p:cNvSpPr txBox="1">
            <a:spLocks/>
          </p:cNvSpPr>
          <p:nvPr/>
        </p:nvSpPr>
        <p:spPr>
          <a:xfrm>
            <a:off x="11548872" y="6518148"/>
            <a:ext cx="640080" cy="297180"/>
          </a:xfrm>
          <a:prstGeom prst="rect">
            <a:avLst/>
          </a:prstGeom>
        </p:spPr>
        <p:txBody>
          <a:bodyPr vert="horz" lIns="91440" tIns="45720" rIns="91440" bIns="45720" rtlCol="0" anchor="ctr">
            <a:normAutofit fontScale="925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50</a:t>
            </a:fld>
            <a:endParaRPr lang="en-US" sz="1600" dirty="0">
              <a:solidFill>
                <a:srgbClr val="44546A"/>
              </a:solidFill>
            </a:endParaRPr>
          </a:p>
        </p:txBody>
      </p:sp>
    </p:spTree>
    <p:extLst>
      <p:ext uri="{BB962C8B-B14F-4D97-AF65-F5344CB8AC3E}">
        <p14:creationId xmlns:p14="http://schemas.microsoft.com/office/powerpoint/2010/main" val="36460327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0BB-186B-40E6-B719-9C1513936EB7}"/>
              </a:ext>
            </a:extLst>
          </p:cNvPr>
          <p:cNvSpPr>
            <a:spLocks noGrp="1"/>
          </p:cNvSpPr>
          <p:nvPr>
            <p:ph type="title"/>
          </p:nvPr>
        </p:nvSpPr>
        <p:spPr/>
        <p:txBody>
          <a:bodyPr/>
          <a:lstStyle/>
          <a:p>
            <a:r>
              <a:rPr lang="en-US" dirty="0"/>
              <a:t>Baseline</a:t>
            </a:r>
          </a:p>
        </p:txBody>
      </p:sp>
      <p:sp>
        <p:nvSpPr>
          <p:cNvPr id="5" name="Slide Number Placeholder 4">
            <a:extLst>
              <a:ext uri="{FF2B5EF4-FFF2-40B4-BE49-F238E27FC236}">
                <a16:creationId xmlns:a16="http://schemas.microsoft.com/office/drawing/2014/main" id="{78EE946C-1213-466C-8759-204C9BB5F49E}"/>
              </a:ext>
            </a:extLst>
          </p:cNvPr>
          <p:cNvSpPr txBox="1">
            <a:spLocks/>
          </p:cNvSpPr>
          <p:nvPr/>
        </p:nvSpPr>
        <p:spPr>
          <a:xfrm>
            <a:off x="11548872" y="6518148"/>
            <a:ext cx="640080" cy="297180"/>
          </a:xfrm>
          <a:prstGeom prst="rect">
            <a:avLst/>
          </a:prstGeom>
        </p:spPr>
        <p:txBody>
          <a:bodyPr vert="horz" lIns="91440" tIns="45720" rIns="91440" bIns="45720" rtlCol="0" anchor="ctr">
            <a:normAutofit fontScale="925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Content Placeholder 6">
            <a:extLst>
              <a:ext uri="{FF2B5EF4-FFF2-40B4-BE49-F238E27FC236}">
                <a16:creationId xmlns:a16="http://schemas.microsoft.com/office/drawing/2014/main" id="{A4760E3E-F8E4-41D7-8D70-C144C0AA1F71}"/>
              </a:ext>
            </a:extLst>
          </p:cNvPr>
          <p:cNvPicPr>
            <a:picLocks noGrp="1" noChangeAspect="1"/>
          </p:cNvPicPr>
          <p:nvPr>
            <p:ph idx="1"/>
          </p:nvPr>
        </p:nvPicPr>
        <p:blipFill>
          <a:blip r:embed="rId2"/>
          <a:stretch>
            <a:fillRect/>
          </a:stretch>
        </p:blipFill>
        <p:spPr>
          <a:xfrm>
            <a:off x="177800" y="1571326"/>
            <a:ext cx="9933745" cy="5095412"/>
          </a:xfrm>
          <a:prstGeom prst="rect">
            <a:avLst/>
          </a:prstGeom>
        </p:spPr>
      </p:pic>
      <p:pic>
        <p:nvPicPr>
          <p:cNvPr id="8" name="Picture 2">
            <a:extLst>
              <a:ext uri="{FF2B5EF4-FFF2-40B4-BE49-F238E27FC236}">
                <a16:creationId xmlns:a16="http://schemas.microsoft.com/office/drawing/2014/main" id="{BF943082-BC55-4251-8206-737E841985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97348"/>
            <a:ext cx="5171630" cy="147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18931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
        <p:nvSpPr>
          <p:cNvPr id="8" name="Slide Number Placeholder 4">
            <a:extLst>
              <a:ext uri="{FF2B5EF4-FFF2-40B4-BE49-F238E27FC236}">
                <a16:creationId xmlns:a16="http://schemas.microsoft.com/office/drawing/2014/main" id="{84D99C81-AE0C-4A40-8E88-DB18869CE75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52</a:t>
            </a:fld>
            <a:endParaRPr lang="en-US" sz="1600" dirty="0">
              <a:solidFill>
                <a:srgbClr val="44546A"/>
              </a:solidFill>
            </a:endParaRPr>
          </a:p>
        </p:txBody>
      </p:sp>
    </p:spTree>
    <p:extLst>
      <p:ext uri="{BB962C8B-B14F-4D97-AF65-F5344CB8AC3E}">
        <p14:creationId xmlns:p14="http://schemas.microsoft.com/office/powerpoint/2010/main" val="17030341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D89D88-46BF-4DB8-9E1B-02BDE5DC1D2C}"/>
              </a:ext>
            </a:extLst>
          </p:cNvPr>
          <p:cNvPicPr>
            <a:picLocks noChangeAspect="1"/>
          </p:cNvPicPr>
          <p:nvPr/>
        </p:nvPicPr>
        <p:blipFill>
          <a:blip r:embed="rId2"/>
          <a:stretch>
            <a:fillRect/>
          </a:stretch>
        </p:blipFill>
        <p:spPr>
          <a:xfrm>
            <a:off x="452117" y="247282"/>
            <a:ext cx="5074920" cy="2854643"/>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BF527ABA-7E90-4880-9145-26CC42BA30DE}"/>
              </a:ext>
            </a:extLst>
          </p:cNvPr>
          <p:cNvPicPr>
            <a:picLocks noChangeAspect="1"/>
          </p:cNvPicPr>
          <p:nvPr/>
        </p:nvPicPr>
        <p:blipFill>
          <a:blip r:embed="rId3"/>
          <a:stretch>
            <a:fillRect/>
          </a:stretch>
        </p:blipFill>
        <p:spPr>
          <a:xfrm>
            <a:off x="6664963" y="247283"/>
            <a:ext cx="5074920" cy="2854642"/>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A7267E21-6C84-4795-85C7-7777B73B277D}"/>
              </a:ext>
            </a:extLst>
          </p:cNvPr>
          <p:cNvPicPr>
            <a:picLocks noChangeAspect="1"/>
          </p:cNvPicPr>
          <p:nvPr/>
        </p:nvPicPr>
        <p:blipFill>
          <a:blip r:embed="rId4"/>
          <a:stretch>
            <a:fillRect/>
          </a:stretch>
        </p:blipFill>
        <p:spPr>
          <a:xfrm>
            <a:off x="560094" y="3596547"/>
            <a:ext cx="5074920" cy="2854643"/>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CF08A32-D536-4B07-9D56-83DABA552C7D}"/>
              </a:ext>
            </a:extLst>
          </p:cNvPr>
          <p:cNvPicPr>
            <a:picLocks noChangeAspect="1"/>
          </p:cNvPicPr>
          <p:nvPr/>
        </p:nvPicPr>
        <p:blipFill>
          <a:blip r:embed="rId5"/>
          <a:stretch>
            <a:fillRect/>
          </a:stretch>
        </p:blipFill>
        <p:spPr>
          <a:xfrm>
            <a:off x="6555545" y="3595737"/>
            <a:ext cx="5076361" cy="28554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158534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p:nvPr>
        </p:nvSpPr>
        <p:spPr/>
        <p:txBody>
          <a:bodyPr vert="horz" lIns="91440" tIns="45720" rIns="91440" bIns="45720" rtlCol="0" anchor="ctr">
            <a:normAutofit/>
          </a:bodyPr>
          <a:lstStyle/>
          <a:p>
            <a:r>
              <a:rPr lang="en-US" dirty="0"/>
              <a:t>Resources</a:t>
            </a:r>
          </a:p>
        </p:txBody>
      </p:sp>
      <p:sp>
        <p:nvSpPr>
          <p:cNvPr id="3" name="Content Placeholder 2"/>
          <p:cNvSpPr>
            <a:spLocks noGrp="1"/>
          </p:cNvSpPr>
          <p:nvPr>
            <p:ph idx="1"/>
          </p:nvPr>
        </p:nvSpPr>
        <p:spPr/>
        <p:txBody>
          <a:bodyPr>
            <a:normAutofit/>
          </a:bodyPr>
          <a:lstStyle/>
          <a:p>
            <a:pPr marL="0" indent="0">
              <a:buNone/>
            </a:pPr>
            <a:r>
              <a:rPr lang="en-US" dirty="0"/>
              <a:t>Project Management</a:t>
            </a:r>
          </a:p>
          <a:p>
            <a:pPr marL="0" indent="0">
              <a:buNone/>
            </a:pPr>
            <a:r>
              <a:rPr lang="en-US" dirty="0"/>
              <a:t>The Managerial Process</a:t>
            </a:r>
          </a:p>
          <a:p>
            <a:pPr marL="0" indent="0">
              <a:buNone/>
            </a:pPr>
            <a:r>
              <a:rPr lang="en-US" dirty="0"/>
              <a:t>Fifth Edition</a:t>
            </a:r>
          </a:p>
          <a:p>
            <a:pPr marL="0" indent="0">
              <a:buNone/>
            </a:pPr>
            <a:r>
              <a:rPr lang="en-US" dirty="0"/>
              <a:t>By: Erik W. Larson</a:t>
            </a:r>
          </a:p>
          <a:p>
            <a:pPr marL="0" indent="0">
              <a:buNone/>
            </a:pPr>
            <a:r>
              <a:rPr lang="en-US" dirty="0"/>
              <a:t>Oregon State University</a:t>
            </a:r>
          </a:p>
          <a:p>
            <a:pPr marL="0" indent="0">
              <a:buNone/>
            </a:pPr>
            <a:r>
              <a:rPr lang="en-US" dirty="0"/>
              <a:t>Clifford F. Gray</a:t>
            </a:r>
          </a:p>
          <a:p>
            <a:pPr marL="0" indent="0">
              <a:buNone/>
            </a:pPr>
            <a:r>
              <a:rPr lang="en-US" dirty="0"/>
              <a:t>Oregon State University</a:t>
            </a:r>
          </a:p>
        </p:txBody>
      </p:sp>
      <p:sp>
        <p:nvSpPr>
          <p:cNvPr id="5" name="Slide Number Placeholder 4">
            <a:extLst>
              <a:ext uri="{FF2B5EF4-FFF2-40B4-BE49-F238E27FC236}">
                <a16:creationId xmlns:a16="http://schemas.microsoft.com/office/drawing/2014/main" id="{09603E92-11A4-45D0-AFC4-A9BB4C3AC29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3</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54</a:t>
            </a:fld>
            <a:endParaRPr lang="en-US" sz="1600" dirty="0">
              <a:solidFill>
                <a:srgbClr val="44546A"/>
              </a:solidFill>
            </a:endParaRPr>
          </a:p>
        </p:txBody>
      </p:sp>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1957</TotalTime>
  <Words>2988</Words>
  <Application>Microsoft Office PowerPoint</Application>
  <PresentationFormat>Widescreen</PresentationFormat>
  <Paragraphs>473</Paragraphs>
  <Slides>54</Slides>
  <Notes>25</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54</vt:i4>
      </vt:variant>
    </vt:vector>
  </HeadingPairs>
  <TitlesOfParts>
    <vt:vector size="65" baseType="lpstr">
      <vt:lpstr>Amasis MT Pro Black</vt:lpstr>
      <vt:lpstr>Arial</vt:lpstr>
      <vt:lpstr>Calibri</vt:lpstr>
      <vt:lpstr>Calibri Light</vt:lpstr>
      <vt:lpstr>Corbel</vt:lpstr>
      <vt:lpstr>Gabriola</vt:lpstr>
      <vt:lpstr>Lucida Grande</vt:lpstr>
      <vt:lpstr>Times New Roman</vt:lpstr>
      <vt:lpstr>Office Theme</vt:lpstr>
      <vt:lpstr>1_Office Theme</vt:lpstr>
      <vt:lpstr>2_Office Theme</vt:lpstr>
      <vt:lpstr>Lecture 3:  Scheduling </vt:lpstr>
      <vt:lpstr>Session Outline</vt:lpstr>
      <vt:lpstr>Project Management Activities</vt:lpstr>
      <vt:lpstr>Project Planning, Scheduling, and Controlling</vt:lpstr>
      <vt:lpstr>Why Estimating Project Times and Costs are Important?</vt:lpstr>
      <vt:lpstr>Estimating Process Output</vt:lpstr>
      <vt:lpstr>PowerPoint Presentation</vt:lpstr>
      <vt:lpstr>What is Scheduling?</vt:lpstr>
      <vt:lpstr>Project Scheduling</vt:lpstr>
      <vt:lpstr>PowerPoint Presentation</vt:lpstr>
      <vt:lpstr>Planning vs. Scheduling</vt:lpstr>
      <vt:lpstr>Planning vs. Scheduling</vt:lpstr>
      <vt:lpstr>Planning vs. Scheduling</vt:lpstr>
      <vt:lpstr>Project Scheduling</vt:lpstr>
      <vt:lpstr>Project Scheduling</vt:lpstr>
      <vt:lpstr>Some Benefits of Successful Scheduling</vt:lpstr>
      <vt:lpstr>PowerPoint Presentation</vt:lpstr>
      <vt:lpstr>Project Scheduling Terms</vt:lpstr>
      <vt:lpstr>Project Scheduling Terms</vt:lpstr>
      <vt:lpstr>Project Scheduling Terms</vt:lpstr>
      <vt:lpstr>Project Scheduling Terms</vt:lpstr>
      <vt:lpstr>Project Scheduling Terms</vt:lpstr>
      <vt:lpstr>Project Scheduling Terms</vt:lpstr>
      <vt:lpstr>Project Scheduling Terms</vt:lpstr>
      <vt:lpstr>PowerPoint Presentation</vt:lpstr>
      <vt:lpstr>Project Scheduling Process</vt:lpstr>
      <vt:lpstr>Scheduling – Step 1. Develop a List of Project Activities</vt:lpstr>
      <vt:lpstr>Project Scheduling - Step 2. Establish the Duration for Each Activity</vt:lpstr>
      <vt:lpstr>Scheduling – Step 3. Sequence of Project Activities</vt:lpstr>
      <vt:lpstr>Scheduling – Step 4. Determine the relationships between activities</vt:lpstr>
      <vt:lpstr>Scheduling – Step 4. Determine the relationships between activities</vt:lpstr>
      <vt:lpstr>Scheduling – Step 4. Determine the relationships between activities</vt:lpstr>
      <vt:lpstr>Scheduling – Step 4. Determine the relationships between activities</vt:lpstr>
      <vt:lpstr>Scheduling – Step 4. Determine the relationships between activities</vt:lpstr>
      <vt:lpstr>Lags</vt:lpstr>
      <vt:lpstr>Lags</vt:lpstr>
      <vt:lpstr>Scheduling – Step 5. Develop graphic representation of the logical relationships of project activities</vt:lpstr>
      <vt:lpstr>The Checklist</vt:lpstr>
      <vt:lpstr>The Checklist</vt:lpstr>
      <vt:lpstr>The Linear Schedule</vt:lpstr>
      <vt:lpstr>The Linear Schedule</vt:lpstr>
      <vt:lpstr>Gantt Charts</vt:lpstr>
      <vt:lpstr>Gantt Chart Example</vt:lpstr>
      <vt:lpstr>PERT/CPM Network Charts</vt:lpstr>
      <vt:lpstr>PERT/CPM Network Charts</vt:lpstr>
      <vt:lpstr>Apartment Complex Network</vt:lpstr>
      <vt:lpstr>Scheduling – Step 6. Determine the project duration (start and completion dates)</vt:lpstr>
      <vt:lpstr>Scheduling – Step 6. Determine the project duration (start and completion dates)</vt:lpstr>
      <vt:lpstr>PowerPoint Presentation</vt:lpstr>
      <vt:lpstr>Baseline</vt:lpstr>
      <vt:lpstr>Baseline</vt:lpstr>
      <vt:lpstr>Summary of Today Session </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195</cp:revision>
  <dcterms:created xsi:type="dcterms:W3CDTF">2020-10-15T07:04:09Z</dcterms:created>
  <dcterms:modified xsi:type="dcterms:W3CDTF">2021-06-10T16:45:34Z</dcterms:modified>
</cp:coreProperties>
</file>