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ink/ink1.xml" ContentType="application/inkml+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ink/ink2.xml" ContentType="application/inkml+xml"/>
  <Override PartName="/ppt/notesSlides/notesSlide9.xml" ContentType="application/vnd.openxmlformats-officedocument.presentationml.notesSlide+xml"/>
  <Override PartName="/ppt/ink/ink3.xml" ContentType="application/inkml+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720" r:id="rId2"/>
  </p:sldMasterIdLst>
  <p:notesMasterIdLst>
    <p:notesMasterId r:id="rId36"/>
  </p:notesMasterIdLst>
  <p:handoutMasterIdLst>
    <p:handoutMasterId r:id="rId37"/>
  </p:handoutMasterIdLst>
  <p:sldIdLst>
    <p:sldId id="264" r:id="rId3"/>
    <p:sldId id="327" r:id="rId4"/>
    <p:sldId id="473" r:id="rId5"/>
    <p:sldId id="477" r:id="rId6"/>
    <p:sldId id="501" r:id="rId7"/>
    <p:sldId id="463" r:id="rId8"/>
    <p:sldId id="478" r:id="rId9"/>
    <p:sldId id="505" r:id="rId10"/>
    <p:sldId id="506" r:id="rId11"/>
    <p:sldId id="479" r:id="rId12"/>
    <p:sldId id="480" r:id="rId13"/>
    <p:sldId id="507" r:id="rId14"/>
    <p:sldId id="481" r:id="rId15"/>
    <p:sldId id="508" r:id="rId16"/>
    <p:sldId id="482" r:id="rId17"/>
    <p:sldId id="483" r:id="rId18"/>
    <p:sldId id="485" r:id="rId19"/>
    <p:sldId id="504" r:id="rId20"/>
    <p:sldId id="502" r:id="rId21"/>
    <p:sldId id="486" r:id="rId22"/>
    <p:sldId id="487" r:id="rId23"/>
    <p:sldId id="488" r:id="rId24"/>
    <p:sldId id="489" r:id="rId25"/>
    <p:sldId id="492" r:id="rId26"/>
    <p:sldId id="490" r:id="rId27"/>
    <p:sldId id="491" r:id="rId28"/>
    <p:sldId id="509" r:id="rId29"/>
    <p:sldId id="494" r:id="rId30"/>
    <p:sldId id="493" r:id="rId31"/>
    <p:sldId id="495" r:id="rId32"/>
    <p:sldId id="496" r:id="rId33"/>
    <p:sldId id="498" r:id="rId34"/>
    <p:sldId id="497"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99BDD"/>
    <a:srgbClr val="FFFF00"/>
    <a:srgbClr val="53728A"/>
    <a:srgbClr val="00B0F0"/>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897" autoAdjust="0"/>
    <p:restoredTop sz="89097" autoAdjust="0"/>
  </p:normalViewPr>
  <p:slideViewPr>
    <p:cSldViewPr snapToGrid="0">
      <p:cViewPr varScale="1">
        <p:scale>
          <a:sx n="68" d="100"/>
          <a:sy n="68" d="100"/>
        </p:scale>
        <p:origin x="60"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11B6D45-6D22-405F-AD68-5503824D5A48}" type="datetimeFigureOut">
              <a:rPr lang="en-US" smtClean="0"/>
              <a:t>02-Oct-21</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01C7372-1E09-41C5-AEC5-5CB4E0B26DC9}" type="slidenum">
              <a:rPr lang="en-US" smtClean="0"/>
              <a:t>‹#›</a:t>
            </a:fld>
            <a:endParaRPr lang="en-US"/>
          </a:p>
        </p:txBody>
      </p:sp>
    </p:spTree>
    <p:extLst>
      <p:ext uri="{BB962C8B-B14F-4D97-AF65-F5344CB8AC3E}">
        <p14:creationId xmlns:p14="http://schemas.microsoft.com/office/powerpoint/2010/main" val="516361953"/>
      </p:ext>
    </p:extLst>
  </p:cSld>
  <p:clrMap bg1="lt1" tx1="dk1" bg2="lt2" tx2="dk2" accent1="accent1" accent2="accent2" accent3="accent3" accent4="accent4" accent5="accent5" accent6="accent6" hlink="hlink" folHlink="folHlink"/>
  <p:hf hdr="0" dt="0"/>
</p:handoutMaster>
</file>

<file path=ppt/ink/ink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8T15:20:55.639"/>
    </inkml:context>
    <inkml:brush xml:id="br0">
      <inkml:brushProperty name="width" value="0.05292" units="cm"/>
      <inkml:brushProperty name="height" value="0.05292" units="cm"/>
      <inkml:brushProperty name="color" value="#FF0000"/>
    </inkml:brush>
  </inkml:definitions>
  <inkml:trace contextRef="#ctx0" brushRef="#br0">26597 15175 4100 0,'-54'-57'-101'0,"-1"-3"4"15,-11 0-2-15,3-2-4 0,-2-6 12 16,2 4 6-16,-2-3 7 0,4 2 15 15,3 1 13-15,-1-3-5 0,5-6 3 0,3 1 12 16,0-2-6-16,5-3-11 0,-1-2-21 16,5-1-39-16,-1-5-118 0,3 0-398 15,4-1 118-15</inkml:trace>
</inkml:ink>
</file>

<file path=ppt/ink/ink2.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8T16:39:47.948"/>
    </inkml:context>
    <inkml:brush xml:id="br0">
      <inkml:brushProperty name="width" value="0.05292" units="cm"/>
      <inkml:brushProperty name="height" value="0.05292" units="cm"/>
      <inkml:brushProperty name="color" value="#FF0000"/>
    </inkml:brush>
  </inkml:definitions>
  <inkml:trace contextRef="#ctx0" brushRef="#br0">27963 10360 3535 0,'-37'-8'-136'0,"5"-2"3"0,3 0-40 15,6 4-46-15,3-1-450 0,0-1 118 0</inkml:trace>
  <inkml:trace contextRef="#ctx0" brushRef="#br0" timeOffset="84.0022">27535 10229 2653 0,'-11'-5'-103'15,"11"5"6"-15,-21-8-36 0,21 8-26 0,-23-8-385 16,23 8 110-16</inkml:trace>
</inkml:ink>
</file>

<file path=ppt/ink/ink3.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8T16:46:32.542"/>
    </inkml:context>
    <inkml:brush xml:id="br0">
      <inkml:brushProperty name="width" value="0.05292" units="cm"/>
      <inkml:brushProperty name="height" value="0.05292" units="cm"/>
      <inkml:brushProperty name="color" value="#FF0000"/>
    </inkml:brush>
  </inkml:definitions>
  <inkml:trace contextRef="#ctx0" brushRef="#br0">12089 14056 1001 0,'0'0'141'15,"0"0"-61"-15,0 0-60 0,0 0-10 0,0 0-6 16,0 0-8-16,0 0 47 0,0 0 13 16,0 0-32-16,0 0 17 0,0 0-28 0,0 0-4 15,0 0-36-15,0 0-42 0,0 0-21 16,0 0-56-16,0 0-169 0,0 0 76 16</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636C00-BD70-4D95-AD9F-FAB21D293F69}" type="datetimeFigureOut">
              <a:rPr lang="en-US" smtClean="0"/>
              <a:t>02-Oct-21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9753EB-3111-4158-8CAC-CD2E18EACEDA}" type="slidenum">
              <a:rPr lang="en-US" smtClean="0"/>
              <a:t>‹#›</a:t>
            </a:fld>
            <a:endParaRPr lang="en-US"/>
          </a:p>
        </p:txBody>
      </p:sp>
    </p:spTree>
    <p:extLst>
      <p:ext uri="{BB962C8B-B14F-4D97-AF65-F5344CB8AC3E}">
        <p14:creationId xmlns:p14="http://schemas.microsoft.com/office/powerpoint/2010/main" val="1615278003"/>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Agile approaches were born out of the need to solve issues associated with</a:t>
            </a:r>
          </a:p>
          <a:p>
            <a:r>
              <a:rPr lang="en-US" sz="1200" b="0" i="0" u="none" strike="noStrike" kern="1200" baseline="0" dirty="0" smtClean="0">
                <a:solidFill>
                  <a:schemeClr val="tx1"/>
                </a:solidFill>
                <a:latin typeface="+mn-lt"/>
                <a:ea typeface="+mn-ea"/>
                <a:cs typeface="+mn-cs"/>
              </a:rPr>
              <a:t>high rates of change, uncertainty, and complexity on projects. Due to these</a:t>
            </a:r>
          </a:p>
          <a:p>
            <a:r>
              <a:rPr lang="en-US" sz="1200" b="0" i="0" u="none" strike="noStrike" kern="1200" baseline="0" dirty="0" smtClean="0">
                <a:solidFill>
                  <a:schemeClr val="tx1"/>
                </a:solidFill>
                <a:latin typeface="+mn-lt"/>
                <a:ea typeface="+mn-ea"/>
                <a:cs typeface="+mn-cs"/>
              </a:rPr>
              <a:t>origins, they contain a variety of tools and techniques for dealing with issues that</a:t>
            </a:r>
          </a:p>
          <a:p>
            <a:r>
              <a:rPr lang="en-US" sz="1200" b="0" i="0" u="none" strike="noStrike" kern="1200" baseline="0" dirty="0" smtClean="0">
                <a:solidFill>
                  <a:schemeClr val="tx1"/>
                </a:solidFill>
                <a:latin typeface="+mn-lt"/>
                <a:ea typeface="+mn-ea"/>
                <a:cs typeface="+mn-cs"/>
              </a:rPr>
              <a:t>present problems in predictive approaches. Refer to</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7</a:t>
            </a:fld>
            <a:endParaRPr lang="en-US"/>
          </a:p>
        </p:txBody>
      </p:sp>
    </p:spTree>
    <p:extLst>
      <p:ext uri="{BB962C8B-B14F-4D97-AF65-F5344CB8AC3E}">
        <p14:creationId xmlns:p14="http://schemas.microsoft.com/office/powerpoint/2010/main" val="30593226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Agile approaches were born out of the need to solve issues associated with</a:t>
            </a:r>
          </a:p>
          <a:p>
            <a:r>
              <a:rPr lang="en-US" sz="1200" b="0" i="0" u="none" strike="noStrike" kern="1200" baseline="0" dirty="0" smtClean="0">
                <a:solidFill>
                  <a:schemeClr val="tx1"/>
                </a:solidFill>
                <a:latin typeface="+mn-lt"/>
                <a:ea typeface="+mn-ea"/>
                <a:cs typeface="+mn-cs"/>
              </a:rPr>
              <a:t>high rates of change, uncertainty, and complexity on projects. Due to these</a:t>
            </a:r>
          </a:p>
          <a:p>
            <a:r>
              <a:rPr lang="en-US" sz="1200" b="0" i="0" u="none" strike="noStrike" kern="1200" baseline="0" dirty="0" smtClean="0">
                <a:solidFill>
                  <a:schemeClr val="tx1"/>
                </a:solidFill>
                <a:latin typeface="+mn-lt"/>
                <a:ea typeface="+mn-ea"/>
                <a:cs typeface="+mn-cs"/>
              </a:rPr>
              <a:t>origins, they contain a variety of tools and techniques for dealing with issues that</a:t>
            </a:r>
          </a:p>
          <a:p>
            <a:r>
              <a:rPr lang="en-US" sz="1200" b="0" i="0" u="none" strike="noStrike" kern="1200" baseline="0" dirty="0" smtClean="0">
                <a:solidFill>
                  <a:schemeClr val="tx1"/>
                </a:solidFill>
                <a:latin typeface="+mn-lt"/>
                <a:ea typeface="+mn-ea"/>
                <a:cs typeface="+mn-cs"/>
              </a:rPr>
              <a:t>present problems in predictive approaches. Refer to</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8</a:t>
            </a:fld>
            <a:endParaRPr lang="en-US"/>
          </a:p>
        </p:txBody>
      </p:sp>
    </p:spTree>
    <p:extLst>
      <p:ext uri="{BB962C8B-B14F-4D97-AF65-F5344CB8AC3E}">
        <p14:creationId xmlns:p14="http://schemas.microsoft.com/office/powerpoint/2010/main" val="37572035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9</a:t>
            </a:fld>
            <a:endParaRPr lang="en-US"/>
          </a:p>
        </p:txBody>
      </p:sp>
    </p:spTree>
    <p:extLst>
      <p:ext uri="{BB962C8B-B14F-4D97-AF65-F5344CB8AC3E}">
        <p14:creationId xmlns:p14="http://schemas.microsoft.com/office/powerpoint/2010/main" val="33833951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10</a:t>
            </a:fld>
            <a:endParaRPr lang="en-US"/>
          </a:p>
        </p:txBody>
      </p:sp>
    </p:spTree>
    <p:extLst>
      <p:ext uri="{BB962C8B-B14F-4D97-AF65-F5344CB8AC3E}">
        <p14:creationId xmlns:p14="http://schemas.microsoft.com/office/powerpoint/2010/main" val="29812796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11</a:t>
            </a:fld>
            <a:endParaRPr lang="en-US"/>
          </a:p>
        </p:txBody>
      </p:sp>
    </p:spTree>
    <p:extLst>
      <p:ext uri="{BB962C8B-B14F-4D97-AF65-F5344CB8AC3E}">
        <p14:creationId xmlns:p14="http://schemas.microsoft.com/office/powerpoint/2010/main" val="31640310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12</a:t>
            </a:fld>
            <a:endParaRPr lang="en-US"/>
          </a:p>
        </p:txBody>
      </p:sp>
    </p:spTree>
    <p:extLst>
      <p:ext uri="{BB962C8B-B14F-4D97-AF65-F5344CB8AC3E}">
        <p14:creationId xmlns:p14="http://schemas.microsoft.com/office/powerpoint/2010/main" val="18540040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13</a:t>
            </a:fld>
            <a:endParaRPr lang="en-US"/>
          </a:p>
        </p:txBody>
      </p:sp>
    </p:spTree>
    <p:extLst>
      <p:ext uri="{BB962C8B-B14F-4D97-AF65-F5344CB8AC3E}">
        <p14:creationId xmlns:p14="http://schemas.microsoft.com/office/powerpoint/2010/main" val="8791064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14</a:t>
            </a:fld>
            <a:endParaRPr lang="en-US"/>
          </a:p>
        </p:txBody>
      </p:sp>
    </p:spTree>
    <p:extLst>
      <p:ext uri="{BB962C8B-B14F-4D97-AF65-F5344CB8AC3E}">
        <p14:creationId xmlns:p14="http://schemas.microsoft.com/office/powerpoint/2010/main" val="22828966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there is evidence that the smaller the chunk of work, the more likely people are to deliver it.</a:t>
            </a:r>
          </a:p>
          <a:p>
            <a:r>
              <a:rPr lang="en-US" sz="1200" b="0" i="0" u="none" strike="noStrike" kern="1200" baseline="0" dirty="0" smtClean="0">
                <a:solidFill>
                  <a:schemeClr val="tx1"/>
                </a:solidFill>
                <a:latin typeface="+mn-lt"/>
                <a:ea typeface="+mn-ea"/>
                <a:cs typeface="+mn-cs"/>
              </a:rPr>
              <a:t>As an example, if the team averages 50 story points per iteration, and the</a:t>
            </a:r>
          </a:p>
          <a:p>
            <a:r>
              <a:rPr lang="en-US" sz="1200" b="0" i="0" u="none" strike="noStrike" kern="1200" baseline="0" dirty="0" smtClean="0">
                <a:solidFill>
                  <a:schemeClr val="tx1"/>
                </a:solidFill>
                <a:latin typeface="+mn-lt"/>
                <a:ea typeface="+mn-ea"/>
                <a:cs typeface="+mn-cs"/>
              </a:rPr>
              <a:t>team estimates there are about another 500 points remaining, the team</a:t>
            </a:r>
          </a:p>
          <a:p>
            <a:r>
              <a:rPr lang="en-US" sz="1200" b="0" i="0" u="none" strike="noStrike" kern="1200" baseline="0" dirty="0" smtClean="0">
                <a:solidFill>
                  <a:schemeClr val="tx1"/>
                </a:solidFill>
                <a:latin typeface="+mn-lt"/>
                <a:ea typeface="+mn-ea"/>
                <a:cs typeface="+mn-cs"/>
              </a:rPr>
              <a:t>estimates it has about 10 iterations remaining. As the product owner refines</a:t>
            </a:r>
          </a:p>
          <a:p>
            <a:r>
              <a:rPr lang="en-US" sz="1200" b="0" i="0" u="none" strike="noStrike" kern="1200" baseline="0" dirty="0" smtClean="0">
                <a:solidFill>
                  <a:schemeClr val="tx1"/>
                </a:solidFill>
                <a:latin typeface="+mn-lt"/>
                <a:ea typeface="+mn-ea"/>
                <a:cs typeface="+mn-cs"/>
              </a:rPr>
              <a:t>the stories remaining and as the team refines its estimates, the project estimate</a:t>
            </a:r>
          </a:p>
          <a:p>
            <a:r>
              <a:rPr lang="en-US" sz="1200" b="0" i="0" u="none" strike="noStrike" kern="1200" baseline="0" dirty="0" smtClean="0">
                <a:solidFill>
                  <a:schemeClr val="tx1"/>
                </a:solidFill>
                <a:latin typeface="+mn-lt"/>
                <a:ea typeface="+mn-ea"/>
                <a:cs typeface="+mn-cs"/>
              </a:rPr>
              <a:t>could go up or down, but the team can provide an estimate.</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17</a:t>
            </a:fld>
            <a:endParaRPr lang="en-US"/>
          </a:p>
        </p:txBody>
      </p:sp>
    </p:spTree>
    <p:extLst>
      <p:ext uri="{BB962C8B-B14F-4D97-AF65-F5344CB8AC3E}">
        <p14:creationId xmlns:p14="http://schemas.microsoft.com/office/powerpoint/2010/main" val="40317945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Each feature is unique, so its cycle time is unique. However, a product owner might notice that smaller features have smaller cycle times. The product owner wants to see throughput, so the product owner creates smaller features or works</a:t>
            </a:r>
          </a:p>
          <a:p>
            <a:r>
              <a:rPr lang="en-US" sz="1200" b="0" i="0" u="none" strike="noStrike" kern="1200" baseline="0" dirty="0" smtClean="0">
                <a:solidFill>
                  <a:schemeClr val="tx1"/>
                </a:solidFill>
                <a:latin typeface="+mn-lt"/>
                <a:ea typeface="+mn-ea"/>
                <a:cs typeface="+mn-cs"/>
              </a:rPr>
              <a:t>with the team to do so. </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25</a:t>
            </a:fld>
            <a:endParaRPr lang="en-US"/>
          </a:p>
        </p:txBody>
      </p:sp>
    </p:spTree>
    <p:extLst>
      <p:ext uri="{BB962C8B-B14F-4D97-AF65-F5344CB8AC3E}">
        <p14:creationId xmlns:p14="http://schemas.microsoft.com/office/powerpoint/2010/main" val="21435505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1F4ECAF-7F2B-429F-AC2F-070674A609BA}"/>
              </a:ext>
            </a:extLst>
          </p:cNvPr>
          <p:cNvSpPr>
            <a:spLocks noGrp="1"/>
          </p:cNvSpPr>
          <p:nvPr>
            <p:ph type="dt" sz="half" idx="10"/>
          </p:nvPr>
        </p:nvSpPr>
        <p:spPr/>
        <p:txBody>
          <a:bodyPr/>
          <a:lstStyle/>
          <a:p>
            <a:r>
              <a:rPr lang="en-US" smtClean="0"/>
              <a:t>Fall 2021</a:t>
            </a:r>
            <a:endParaRPr lang="en-US"/>
          </a:p>
        </p:txBody>
      </p:sp>
      <p:sp>
        <p:nvSpPr>
          <p:cNvPr id="5" name="Footer Placeholder 4">
            <a:extLst>
              <a:ext uri="{FF2B5EF4-FFF2-40B4-BE49-F238E27FC236}">
                <a16:creationId xmlns:a16="http://schemas.microsoft.com/office/drawing/2014/main" id="{6E2EE017-2E88-43CA-A48A-D1C6BEA15723}"/>
              </a:ext>
            </a:extLst>
          </p:cNvPr>
          <p:cNvSpPr>
            <a:spLocks noGrp="1"/>
          </p:cNvSpPr>
          <p:nvPr>
            <p:ph type="ftr" sz="quarter" idx="11"/>
          </p:nvPr>
        </p:nvSpPr>
        <p:spPr/>
        <p:txBody>
          <a:bodyPr/>
          <a:lstStyle/>
          <a:p>
            <a:r>
              <a:rPr lang="en-US" dirty="0" smtClean="0"/>
              <a:t>Eng. Dr. </a:t>
            </a:r>
            <a:r>
              <a:rPr lang="en-US" dirty="0" err="1" smtClean="0"/>
              <a:t>Akram</a:t>
            </a:r>
            <a:r>
              <a:rPr lang="en-US" dirty="0" smtClean="0"/>
              <a:t> Ali</a:t>
            </a:r>
            <a:endParaRPr lang="en-US" dirty="0"/>
          </a:p>
        </p:txBody>
      </p:sp>
      <p:sp>
        <p:nvSpPr>
          <p:cNvPr id="6" name="Slide Number Placeholder 5">
            <a:extLst>
              <a:ext uri="{FF2B5EF4-FFF2-40B4-BE49-F238E27FC236}">
                <a16:creationId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5235914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33B2AD-86AA-4164-A176-B9A306099BEA}"/>
              </a:ext>
            </a:extLst>
          </p:cNvPr>
          <p:cNvSpPr>
            <a:spLocks noGrp="1"/>
          </p:cNvSpPr>
          <p:nvPr>
            <p:ph type="dt" sz="half" idx="10"/>
          </p:nvPr>
        </p:nvSpPr>
        <p:spPr/>
        <p:txBody>
          <a:bodyPr/>
          <a:lstStyle/>
          <a:p>
            <a:r>
              <a:rPr lang="en-US" smtClean="0"/>
              <a:t>Fall 2021</a:t>
            </a:r>
            <a:endParaRPr lang="en-US"/>
          </a:p>
        </p:txBody>
      </p:sp>
      <p:sp>
        <p:nvSpPr>
          <p:cNvPr id="5" name="Footer Placeholder 4">
            <a:extLst>
              <a:ext uri="{FF2B5EF4-FFF2-40B4-BE49-F238E27FC236}">
                <a16:creationId xmlns:a16="http://schemas.microsoft.com/office/drawing/2014/main" id="{682890EF-4AFE-4C01-838E-56677ECFF57E}"/>
              </a:ext>
            </a:extLst>
          </p:cNvPr>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006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657F48-A08D-4E7C-A9B7-EE1C619E0186}"/>
              </a:ext>
            </a:extLst>
          </p:cNvPr>
          <p:cNvSpPr>
            <a:spLocks noGrp="1"/>
          </p:cNvSpPr>
          <p:nvPr>
            <p:ph type="dt" sz="half" idx="10"/>
          </p:nvPr>
        </p:nvSpPr>
        <p:spPr/>
        <p:txBody>
          <a:bodyPr/>
          <a:lstStyle/>
          <a:p>
            <a:r>
              <a:rPr lang="en-US" smtClean="0"/>
              <a:t>Fall 2021</a:t>
            </a:r>
            <a:endParaRPr lang="en-US"/>
          </a:p>
        </p:txBody>
      </p:sp>
      <p:sp>
        <p:nvSpPr>
          <p:cNvPr id="5" name="Footer Placeholder 4">
            <a:extLst>
              <a:ext uri="{FF2B5EF4-FFF2-40B4-BE49-F238E27FC236}">
                <a16:creationId xmlns:a16="http://schemas.microsoft.com/office/drawing/2014/main" id="{61B9FD46-3234-443A-9D01-89520031F58B}"/>
              </a:ext>
            </a:extLst>
          </p:cNvPr>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a:extLst>
              <a:ext uri="{FF2B5EF4-FFF2-40B4-BE49-F238E27FC236}">
                <a16:creationId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632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C1119B-A48F-4299-A3C1-E7350591D8CE}"/>
              </a:ext>
            </a:extLst>
          </p:cNvPr>
          <p:cNvSpPr>
            <a:spLocks noGrp="1"/>
          </p:cNvSpPr>
          <p:nvPr>
            <p:ph type="dt" sz="half" idx="10"/>
          </p:nvPr>
        </p:nvSpPr>
        <p:spPr/>
        <p:txBody>
          <a:bodyPr/>
          <a:lstStyle/>
          <a:p>
            <a:r>
              <a:rPr lang="en-US" smtClean="0"/>
              <a:t>Fall 2021</a:t>
            </a:r>
            <a:endParaRPr lang="en-US"/>
          </a:p>
        </p:txBody>
      </p:sp>
      <p:sp>
        <p:nvSpPr>
          <p:cNvPr id="6" name="Footer Placeholder 5">
            <a:extLst>
              <a:ext uri="{FF2B5EF4-FFF2-40B4-BE49-F238E27FC236}">
                <a16:creationId xmlns:a16="http://schemas.microsoft.com/office/drawing/2014/main" id="{99A60ADF-F158-4F0D-B23A-04FB36F8412B}"/>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300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BF96B1-45EE-46B0-A45A-BF15329413CD}"/>
              </a:ext>
            </a:extLst>
          </p:cNvPr>
          <p:cNvSpPr>
            <a:spLocks noGrp="1"/>
          </p:cNvSpPr>
          <p:nvPr>
            <p:ph type="dt" sz="half" idx="10"/>
          </p:nvPr>
        </p:nvSpPr>
        <p:spPr/>
        <p:txBody>
          <a:bodyPr/>
          <a:lstStyle/>
          <a:p>
            <a:r>
              <a:rPr lang="en-US" smtClean="0"/>
              <a:t>Fall 2021</a:t>
            </a:r>
            <a:endParaRPr lang="en-US"/>
          </a:p>
        </p:txBody>
      </p:sp>
      <p:sp>
        <p:nvSpPr>
          <p:cNvPr id="8" name="Footer Placeholder 7">
            <a:extLst>
              <a:ext uri="{FF2B5EF4-FFF2-40B4-BE49-F238E27FC236}">
                <a16:creationId xmlns:a16="http://schemas.microsoft.com/office/drawing/2014/main" id="{990C9D8E-8E32-4DBF-B89B-EA0448AE5205}"/>
              </a:ext>
            </a:extLst>
          </p:cNvPr>
          <p:cNvSpPr>
            <a:spLocks noGrp="1"/>
          </p:cNvSpPr>
          <p:nvPr>
            <p:ph type="ftr" sz="quarter" idx="11"/>
          </p:nvPr>
        </p:nvSpPr>
        <p:spPr/>
        <p:txBody>
          <a:bodyPr/>
          <a:lstStyle/>
          <a:p>
            <a:r>
              <a:rPr lang="en-US" smtClean="0"/>
              <a:t>Eng. Dr. Akram Ali</a:t>
            </a:r>
            <a:endParaRPr lang="en-US" dirty="0"/>
          </a:p>
        </p:txBody>
      </p:sp>
      <p:sp>
        <p:nvSpPr>
          <p:cNvPr id="9" name="Slide Number Placeholder 8">
            <a:extLst>
              <a:ext uri="{FF2B5EF4-FFF2-40B4-BE49-F238E27FC236}">
                <a16:creationId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45146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7C5A830-4BE7-443E-BA7F-CBE5EF10DC32}"/>
              </a:ext>
            </a:extLst>
          </p:cNvPr>
          <p:cNvSpPr>
            <a:spLocks noGrp="1"/>
          </p:cNvSpPr>
          <p:nvPr>
            <p:ph type="dt" sz="half" idx="10"/>
          </p:nvPr>
        </p:nvSpPr>
        <p:spPr/>
        <p:txBody>
          <a:bodyPr/>
          <a:lstStyle/>
          <a:p>
            <a:r>
              <a:rPr lang="en-US" smtClean="0"/>
              <a:t>Fall 2021</a:t>
            </a:r>
            <a:endParaRPr lang="en-US"/>
          </a:p>
        </p:txBody>
      </p:sp>
      <p:sp>
        <p:nvSpPr>
          <p:cNvPr id="4" name="Footer Placeholder 3">
            <a:extLst>
              <a:ext uri="{FF2B5EF4-FFF2-40B4-BE49-F238E27FC236}">
                <a16:creationId xmlns:a16="http://schemas.microsoft.com/office/drawing/2014/main" id="{530EA6A3-7C31-423F-993A-E4AAD2018932}"/>
              </a:ext>
            </a:extLst>
          </p:cNvPr>
          <p:cNvSpPr>
            <a:spLocks noGrp="1"/>
          </p:cNvSpPr>
          <p:nvPr>
            <p:ph type="ftr" sz="quarter" idx="11"/>
          </p:nvPr>
        </p:nvSpPr>
        <p:spPr/>
        <p:txBody>
          <a:bodyPr/>
          <a:lstStyle/>
          <a:p>
            <a:r>
              <a:rPr lang="en-US" smtClean="0"/>
              <a:t>Eng. Dr. Akram Ali</a:t>
            </a:r>
            <a:endParaRPr lang="en-US" dirty="0"/>
          </a:p>
        </p:txBody>
      </p:sp>
      <p:sp>
        <p:nvSpPr>
          <p:cNvPr id="5" name="Slide Number Placeholder 4">
            <a:extLst>
              <a:ext uri="{FF2B5EF4-FFF2-40B4-BE49-F238E27FC236}">
                <a16:creationId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708567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5A76EC-6DA5-4F0D-9BB4-2B8EECCD3FEF}"/>
              </a:ext>
            </a:extLst>
          </p:cNvPr>
          <p:cNvSpPr>
            <a:spLocks noGrp="1"/>
          </p:cNvSpPr>
          <p:nvPr>
            <p:ph type="dt" sz="half" idx="10"/>
          </p:nvPr>
        </p:nvSpPr>
        <p:spPr/>
        <p:txBody>
          <a:bodyPr/>
          <a:lstStyle/>
          <a:p>
            <a:r>
              <a:rPr lang="en-US" smtClean="0"/>
              <a:t>Fall 2021</a:t>
            </a:r>
            <a:endParaRPr lang="en-US"/>
          </a:p>
        </p:txBody>
      </p:sp>
      <p:sp>
        <p:nvSpPr>
          <p:cNvPr id="3" name="Footer Placeholder 2">
            <a:extLst>
              <a:ext uri="{FF2B5EF4-FFF2-40B4-BE49-F238E27FC236}">
                <a16:creationId xmlns:a16="http://schemas.microsoft.com/office/drawing/2014/main" id="{3B949424-003F-48B4-8FEA-8A6BFEAAA925}"/>
              </a:ext>
            </a:extLst>
          </p:cNvPr>
          <p:cNvSpPr>
            <a:spLocks noGrp="1"/>
          </p:cNvSpPr>
          <p:nvPr>
            <p:ph type="ftr" sz="quarter" idx="11"/>
          </p:nvPr>
        </p:nvSpPr>
        <p:spPr/>
        <p:txBody>
          <a:bodyPr/>
          <a:lstStyle/>
          <a:p>
            <a:r>
              <a:rPr lang="en-US" smtClean="0"/>
              <a:t>Eng. Dr. Akram Ali</a:t>
            </a:r>
            <a:endParaRPr lang="en-US" dirty="0"/>
          </a:p>
        </p:txBody>
      </p:sp>
      <p:sp>
        <p:nvSpPr>
          <p:cNvPr id="4" name="Slide Number Placeholder 3">
            <a:extLst>
              <a:ext uri="{FF2B5EF4-FFF2-40B4-BE49-F238E27FC236}">
                <a16:creationId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26991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91F3D-DB4C-4C43-8A00-782C7E74CAAD}"/>
              </a:ext>
            </a:extLst>
          </p:cNvPr>
          <p:cNvSpPr>
            <a:spLocks noGrp="1"/>
          </p:cNvSpPr>
          <p:nvPr>
            <p:ph type="dt" sz="half" idx="10"/>
          </p:nvPr>
        </p:nvSpPr>
        <p:spPr/>
        <p:txBody>
          <a:bodyPr/>
          <a:lstStyle/>
          <a:p>
            <a:r>
              <a:rPr lang="en-US" smtClean="0"/>
              <a:t>Fall 2021</a:t>
            </a:r>
            <a:endParaRPr lang="en-US"/>
          </a:p>
        </p:txBody>
      </p:sp>
      <p:sp>
        <p:nvSpPr>
          <p:cNvPr id="6" name="Footer Placeholder 5">
            <a:extLst>
              <a:ext uri="{FF2B5EF4-FFF2-40B4-BE49-F238E27FC236}">
                <a16:creationId xmlns:a16="http://schemas.microsoft.com/office/drawing/2014/main" id="{688E78FD-C676-42DB-85CA-3EA9A8BB86EF}"/>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331375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489353-6A66-4B72-8D54-0E604356CB80}"/>
              </a:ext>
            </a:extLst>
          </p:cNvPr>
          <p:cNvSpPr>
            <a:spLocks noGrp="1"/>
          </p:cNvSpPr>
          <p:nvPr>
            <p:ph type="dt" sz="half" idx="10"/>
          </p:nvPr>
        </p:nvSpPr>
        <p:spPr/>
        <p:txBody>
          <a:bodyPr/>
          <a:lstStyle/>
          <a:p>
            <a:r>
              <a:rPr lang="en-US" smtClean="0"/>
              <a:t>Fall 2021</a:t>
            </a:r>
            <a:endParaRPr lang="en-US"/>
          </a:p>
        </p:txBody>
      </p:sp>
      <p:sp>
        <p:nvSpPr>
          <p:cNvPr id="6" name="Footer Placeholder 5">
            <a:extLst>
              <a:ext uri="{FF2B5EF4-FFF2-40B4-BE49-F238E27FC236}">
                <a16:creationId xmlns:a16="http://schemas.microsoft.com/office/drawing/2014/main" id="{0B60BF95-2765-4D16-8D1C-C8D081A06EBD}"/>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18810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247B2D-FAA4-4441-9C2A-F5A1138675BE}"/>
              </a:ext>
            </a:extLst>
          </p:cNvPr>
          <p:cNvSpPr>
            <a:spLocks noGrp="1"/>
          </p:cNvSpPr>
          <p:nvPr>
            <p:ph type="dt" sz="half" idx="10"/>
          </p:nvPr>
        </p:nvSpPr>
        <p:spPr/>
        <p:txBody>
          <a:bodyPr/>
          <a:lstStyle/>
          <a:p>
            <a:r>
              <a:rPr lang="en-US" smtClean="0"/>
              <a:t>Fall 2021</a:t>
            </a:r>
            <a:endParaRPr lang="en-US"/>
          </a:p>
        </p:txBody>
      </p:sp>
      <p:sp>
        <p:nvSpPr>
          <p:cNvPr id="5" name="Footer Placeholder 4">
            <a:extLst>
              <a:ext uri="{FF2B5EF4-FFF2-40B4-BE49-F238E27FC236}">
                <a16:creationId xmlns:a16="http://schemas.microsoft.com/office/drawing/2014/main" id="{F9B039E6-9E52-428D-B425-93B9656E472A}"/>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681066016"/>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B8EE1C-8BD0-42FD-A7AA-E4BFBF835040}"/>
              </a:ext>
            </a:extLst>
          </p:cNvPr>
          <p:cNvSpPr>
            <a:spLocks noGrp="1"/>
          </p:cNvSpPr>
          <p:nvPr>
            <p:ph type="dt" sz="half" idx="10"/>
          </p:nvPr>
        </p:nvSpPr>
        <p:spPr/>
        <p:txBody>
          <a:bodyPr/>
          <a:lstStyle/>
          <a:p>
            <a:r>
              <a:rPr lang="en-US" smtClean="0"/>
              <a:t>Fall 2021</a:t>
            </a:r>
            <a:endParaRPr lang="en-US"/>
          </a:p>
        </p:txBody>
      </p:sp>
      <p:sp>
        <p:nvSpPr>
          <p:cNvPr id="5" name="Footer Placeholder 4">
            <a:extLst>
              <a:ext uri="{FF2B5EF4-FFF2-40B4-BE49-F238E27FC236}">
                <a16:creationId xmlns:a16="http://schemas.microsoft.com/office/drawing/2014/main" id="{0BE4D64A-328B-4942-8C01-AB57D08EABFF}"/>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5379680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smtClean="0"/>
              <a:t>Eng. Dr. Akram Ali</a:t>
            </a:r>
            <a:endParaRPr lang="en-US"/>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102528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lvl1pPr>
              <a:defRPr sz="1400">
                <a:solidFill>
                  <a:schemeClr val="accent1">
                    <a:lumMod val="50000"/>
                  </a:schemeClr>
                </a:solidFill>
              </a:defRPr>
            </a:lvl1p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069440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1463800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Fall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0169976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Fall 2021</a:t>
            </a:r>
            <a:endParaRPr lang="en-US"/>
          </a:p>
        </p:txBody>
      </p:sp>
      <p:sp>
        <p:nvSpPr>
          <p:cNvPr id="8" name="Footer Placeholder 7"/>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3133685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r>
              <a:rPr lang="en-US" smtClean="0"/>
              <a:t>Fall 2021</a:t>
            </a:r>
            <a:endParaRPr lang="en-US"/>
          </a:p>
        </p:txBody>
      </p:sp>
      <p:sp>
        <p:nvSpPr>
          <p:cNvPr id="4" name="Footer Placeholder 3"/>
          <p:cNvSpPr>
            <a:spLocks noGrp="1"/>
          </p:cNvSpPr>
          <p:nvPr>
            <p:ph type="ftr" sz="quarter" idx="11"/>
          </p:nvPr>
        </p:nvSpPr>
        <p:spPr/>
        <p:txBody>
          <a:bodyPr/>
          <a:lstStyle>
            <a:lvl1pPr>
              <a:defRPr sz="1400">
                <a:solidFill>
                  <a:schemeClr val="accent1">
                    <a:lumMod val="50000"/>
                  </a:schemeClr>
                </a:solidFill>
              </a:defRPr>
            </a:lvl1pPr>
          </a:lstStyle>
          <a:p>
            <a:r>
              <a:rPr lang="en-US" b="1" smtClean="0"/>
              <a:t>Eng. Dr. Akram Ali</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38729137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Fall 2021</a:t>
            </a:r>
            <a:endParaRPr lang="en-US"/>
          </a:p>
        </p:txBody>
      </p:sp>
      <p:sp>
        <p:nvSpPr>
          <p:cNvPr id="3" name="Footer Placeholder 2"/>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1724051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Fall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5649118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Fall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6587098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cap="all" baseline="0"/>
            </a:lvl1pPr>
          </a:lstStyle>
          <a:p>
            <a:r>
              <a:rPr lang="en-US" dirty="0"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387210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79217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Fall 2021</a:t>
            </a:r>
            <a:endParaRPr lang="en-US"/>
          </a:p>
        </p:txBody>
      </p:sp>
      <p:sp>
        <p:nvSpPr>
          <p:cNvPr id="5" name="Footer Placeholder 4">
            <a:extLst>
              <a:ext uri="{FF2B5EF4-FFF2-40B4-BE49-F238E27FC236}">
                <a16:creationId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3518620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Fall 2021</a:t>
            </a:r>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t>Eng. Dr. Akram Ali</a:t>
            </a:r>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pic>
        <p:nvPicPr>
          <p:cNvPr id="7" name="Picture 6"/>
          <p:cNvPicPr>
            <a:picLocks noChangeAspect="1"/>
          </p:cNvPicPr>
          <p:nvPr userDrawn="1"/>
        </p:nvPicPr>
        <p:blipFill>
          <a:blip r:embed="rId13"/>
          <a:stretch>
            <a:fillRect/>
          </a:stretch>
        </p:blipFill>
        <p:spPr>
          <a:xfrm>
            <a:off x="10348994" y="255084"/>
            <a:ext cx="1627773" cy="1463167"/>
          </a:xfrm>
          <a:prstGeom prst="rect">
            <a:avLst/>
          </a:prstGeom>
        </p:spPr>
      </p:pic>
    </p:spTree>
    <p:extLst>
      <p:ext uri="{BB962C8B-B14F-4D97-AF65-F5344CB8AC3E}">
        <p14:creationId xmlns:p14="http://schemas.microsoft.com/office/powerpoint/2010/main" val="453731341"/>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3.emf"/><Relationship Id="rId4" Type="http://schemas.openxmlformats.org/officeDocument/2006/relationships/customXml" Target="../ink/ink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customXml" Target="../ink/ink2.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customXml" Target="../ink/ink3.xml"/><Relationship Id="rId2" Type="http://schemas.openxmlformats.org/officeDocument/2006/relationships/image" Target="../media/image5.emf"/><Relationship Id="rId1" Type="http://schemas.openxmlformats.org/officeDocument/2006/relationships/slideLayout" Target="../slideLayouts/slideLayout13.xml"/><Relationship Id="rId4" Type="http://schemas.openxmlformats.org/officeDocument/2006/relationships/image" Target="../media/image22.emf"/></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581400" y="718458"/>
            <a:ext cx="8567738" cy="3402782"/>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a:t>
            </a:r>
            <a:r>
              <a:rPr lang="en-US" sz="5400" b="1" dirty="0" smtClean="0">
                <a:solidFill>
                  <a:schemeClr val="bg1"/>
                </a:solidFill>
                <a:ea typeface="+mj-ea"/>
                <a:cs typeface="+mj-cs"/>
              </a:rPr>
              <a:t>622</a:t>
            </a:r>
            <a:r>
              <a:rPr lang="en-US" sz="5400" b="1" dirty="0">
                <a:solidFill>
                  <a:schemeClr val="bg1"/>
                </a:solidFill>
                <a:latin typeface="+mn-lt"/>
              </a:rPr>
              <a:t/>
            </a:r>
            <a:br>
              <a:rPr lang="en-US" sz="5400" b="1" dirty="0">
                <a:solidFill>
                  <a:schemeClr val="bg1"/>
                </a:solidFill>
                <a:latin typeface="+mn-lt"/>
              </a:rPr>
            </a:br>
            <a:r>
              <a:rPr lang="en-US" sz="5300" b="1" dirty="0" smtClean="0">
                <a:solidFill>
                  <a:schemeClr val="bg1"/>
                </a:solidFill>
                <a:latin typeface="+mn-lt"/>
              </a:rPr>
              <a:t>Agile </a:t>
            </a:r>
            <a:r>
              <a:rPr lang="en-US" sz="5300" b="1" dirty="0">
                <a:solidFill>
                  <a:schemeClr val="bg1"/>
                </a:solidFill>
                <a:latin typeface="+mn-lt"/>
              </a:rPr>
              <a:t>Project Management</a:t>
            </a:r>
            <a:r>
              <a:rPr lang="en-US" b="1" dirty="0">
                <a:solidFill>
                  <a:schemeClr val="bg1"/>
                </a:solidFill>
                <a:latin typeface="+mn-lt"/>
              </a:rPr>
              <a:t/>
            </a:r>
            <a:br>
              <a:rPr lang="en-US" b="1" dirty="0">
                <a:solidFill>
                  <a:schemeClr val="bg1"/>
                </a:solidFill>
                <a:latin typeface="+mn-lt"/>
              </a:rPr>
            </a:br>
            <a:r>
              <a:rPr lang="en-US" sz="5400" dirty="0" smtClean="0">
                <a:solidFill>
                  <a:srgbClr val="FFFF00"/>
                </a:solidFill>
                <a:latin typeface="+mn-lt"/>
              </a:rPr>
              <a:t>LECTURE 05: </a:t>
            </a:r>
            <a:r>
              <a:rPr lang="en-US" sz="5400" dirty="0" smtClean="0">
                <a:solidFill>
                  <a:srgbClr val="FF0000"/>
                </a:solidFill>
                <a:latin typeface="+mn-lt"/>
              </a:rPr>
              <a:t>IMPLEMENTING </a:t>
            </a:r>
            <a:r>
              <a:rPr lang="en-US" sz="5400" dirty="0">
                <a:solidFill>
                  <a:srgbClr val="FF0000"/>
                </a:solidFill>
                <a:latin typeface="+mn-lt"/>
              </a:rPr>
              <a:t>AGILE: </a:t>
            </a:r>
            <a:r>
              <a:rPr lang="en-US" sz="5400" dirty="0" smtClean="0">
                <a:solidFill>
                  <a:srgbClr val="FF0000"/>
                </a:solidFill>
                <a:latin typeface="+mn-lt"/>
              </a:rPr>
              <a:t>DELIVERING IN </a:t>
            </a:r>
            <a:r>
              <a:rPr lang="en-US" sz="5400" dirty="0">
                <a:solidFill>
                  <a:srgbClr val="FF0000"/>
                </a:solidFill>
                <a:latin typeface="+mn-lt"/>
              </a:rPr>
              <a:t>AN AGILE </a:t>
            </a:r>
            <a:r>
              <a:rPr lang="en-US" sz="5400" dirty="0" smtClean="0">
                <a:solidFill>
                  <a:srgbClr val="FF0000"/>
                </a:solidFill>
                <a:latin typeface="+mn-lt"/>
              </a:rPr>
              <a:t>ENVIRONMENT </a:t>
            </a:r>
            <a:r>
              <a:rPr lang="en-US" sz="5400" b="1" dirty="0" smtClean="0">
                <a:latin typeface="+mn-lt"/>
              </a:rPr>
              <a:t>[</a:t>
            </a:r>
            <a:r>
              <a:rPr lang="en-US" sz="5400" b="1" u="sng" dirty="0" smtClean="0">
                <a:latin typeface="+mn-lt"/>
              </a:rPr>
              <a:t>Part 2 of 2</a:t>
            </a:r>
            <a:r>
              <a:rPr lang="en-US" sz="5400" b="1" dirty="0" smtClean="0">
                <a:latin typeface="+mn-lt"/>
              </a:rPr>
              <a:t>]</a:t>
            </a:r>
            <a:endParaRPr lang="en-US" sz="5400" b="1" dirty="0">
              <a:latin typeface="+mn-lt"/>
            </a:endParaRPr>
          </a:p>
        </p:txBody>
      </p:sp>
      <p:sp>
        <p:nvSpPr>
          <p:cNvPr id="6" name="Rectangle 5">
            <a:extLst>
              <a:ext uri="{FF2B5EF4-FFF2-40B4-BE49-F238E27FC236}">
                <a16:creationId xmlns:a16="http://schemas.microsoft.com/office/drawing/2014/main" id="{6EFE6120-9984-43F1-A9C9-F16007E15EEB}"/>
              </a:ext>
            </a:extLst>
          </p:cNvPr>
          <p:cNvSpPr/>
          <p:nvPr/>
        </p:nvSpPr>
        <p:spPr>
          <a:xfrm>
            <a:off x="141668" y="718458"/>
            <a:ext cx="3373283" cy="563789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rPr>
              <a:t>Everyone’s </a:t>
            </a: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9" name="Picture 8"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4" name="Date Placeholder 3"/>
          <p:cNvSpPr>
            <a:spLocks noGrp="1"/>
          </p:cNvSpPr>
          <p:nvPr>
            <p:ph type="dt" sz="half" idx="10"/>
          </p:nvPr>
        </p:nvSpPr>
        <p:spPr/>
        <p:txBody>
          <a:bodyPr/>
          <a:lstStyle/>
          <a:p>
            <a:r>
              <a:rPr lang="en-US" smtClean="0"/>
              <a:t>Fall 2021</a:t>
            </a:r>
            <a:endParaRPr lang="en-US" dirty="0"/>
          </a:p>
        </p:txBody>
      </p:sp>
      <p:sp>
        <p:nvSpPr>
          <p:cNvPr id="5" name="Footer Placeholder 4"/>
          <p:cNvSpPr>
            <a:spLocks noGrp="1"/>
          </p:cNvSpPr>
          <p:nvPr>
            <p:ph type="ftr" sz="quarter" idx="11"/>
          </p:nvPr>
        </p:nvSpPr>
        <p:spPr/>
        <p:txBody>
          <a:bodyPr/>
          <a:lstStyle/>
          <a:p>
            <a:r>
              <a:rPr lang="en-US" smtClean="0"/>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1</a:t>
            </a:fld>
            <a:endParaRPr lang="en-US" dirty="0"/>
          </a:p>
        </p:txBody>
      </p:sp>
      <p:sp>
        <p:nvSpPr>
          <p:cNvPr id="10" name="Subtitle 2">
            <a:extLst>
              <a:ext uri="{FF2B5EF4-FFF2-40B4-BE49-F238E27FC236}">
                <a16:creationId xmlns:a16="http://schemas.microsoft.com/office/drawing/2014/main"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smtClean="0">
              <a:solidFill>
                <a:srgbClr val="00B0F0"/>
              </a:solidFill>
            </a:endParaRPr>
          </a:p>
          <a:p>
            <a:pPr>
              <a:spcBef>
                <a:spcPts val="600"/>
              </a:spcBef>
            </a:pPr>
            <a:r>
              <a:rPr lang="ar-EG" b="1" dirty="0" smtClean="0">
                <a:solidFill>
                  <a:srgbClr val="00B0F0"/>
                </a:solidFill>
              </a:rPr>
              <a:t>دكتور مهندس استشاري ادارة المشروعات</a:t>
            </a:r>
            <a:endParaRPr lang="en-US" b="1" dirty="0" smtClean="0">
              <a:solidFill>
                <a:srgbClr val="00B0F0"/>
              </a:solidFill>
            </a:endParaRPr>
          </a:p>
          <a:p>
            <a:pPr>
              <a:spcBef>
                <a:spcPts val="600"/>
              </a:spcBef>
            </a:pPr>
            <a:r>
              <a:rPr lang="en-US" b="1" dirty="0" smtClean="0">
                <a:solidFill>
                  <a:srgbClr val="00B0F0"/>
                </a:solidFill>
              </a:rPr>
              <a:t>Eng. Dr. </a:t>
            </a:r>
            <a:r>
              <a:rPr lang="en-US" b="1" dirty="0" err="1" smtClean="0">
                <a:solidFill>
                  <a:srgbClr val="00B0F0"/>
                </a:solidFill>
              </a:rPr>
              <a:t>Akram</a:t>
            </a:r>
            <a:r>
              <a:rPr lang="en-US" b="1" dirty="0" smtClean="0">
                <a:solidFill>
                  <a:srgbClr val="00B0F0"/>
                </a:solidFill>
              </a:rPr>
              <a:t> Mustafa </a:t>
            </a:r>
            <a:r>
              <a:rPr lang="en-US" b="1" dirty="0" err="1" smtClean="0">
                <a:solidFill>
                  <a:srgbClr val="00B0F0"/>
                </a:solidFill>
              </a:rPr>
              <a:t>Suliman</a:t>
            </a:r>
            <a:r>
              <a:rPr lang="en-US" b="1" dirty="0" smtClean="0">
                <a:solidFill>
                  <a:srgbClr val="00B0F0"/>
                </a:solidFill>
              </a:rPr>
              <a:t> Ali,</a:t>
            </a:r>
          </a:p>
          <a:p>
            <a:r>
              <a:rPr lang="en-US" sz="2300" b="1" i="1" dirty="0" smtClean="0">
                <a:solidFill>
                  <a:srgbClr val="00B0F0"/>
                </a:solidFill>
              </a:rPr>
              <a:t>PhD. AU, BEng. &amp; MSc. AAST, CEng </a:t>
            </a:r>
            <a:r>
              <a:rPr lang="en-US" sz="2300" b="1" i="1" dirty="0" err="1" smtClean="0">
                <a:solidFill>
                  <a:srgbClr val="00B0F0"/>
                </a:solidFill>
              </a:rPr>
              <a:t>CMarEng</a:t>
            </a:r>
            <a:r>
              <a:rPr lang="en-US" sz="2300" b="1" i="1" dirty="0" smtClean="0">
                <a:solidFill>
                  <a:srgbClr val="00B0F0"/>
                </a:solidFill>
              </a:rPr>
              <a:t> </a:t>
            </a:r>
            <a:r>
              <a:rPr lang="en-US" sz="2300" b="1" i="1" dirty="0" err="1" smtClean="0">
                <a:solidFill>
                  <a:srgbClr val="00B0F0"/>
                </a:solidFill>
              </a:rPr>
              <a:t>MIMarEST</a:t>
            </a:r>
            <a:r>
              <a:rPr lang="en-US" sz="2300" b="1" i="1" dirty="0" smtClean="0">
                <a:solidFill>
                  <a:srgbClr val="00B0F0"/>
                </a:solidFill>
              </a:rPr>
              <a:t>, PE, PMP®,</a:t>
            </a:r>
          </a:p>
          <a:p>
            <a:r>
              <a:rPr lang="en-US" sz="2300" b="1" i="1" dirty="0" smtClean="0">
                <a:solidFill>
                  <a:srgbClr val="00B0F0"/>
                </a:solidFill>
              </a:rPr>
              <a:t>ASQ CSSBB, ISO Lead Auditor, NDT Level II,</a:t>
            </a:r>
            <a:endParaRPr lang="en-US" sz="2300" b="1" dirty="0">
              <a:solidFill>
                <a:srgbClr val="00B0F0"/>
              </a:solidFill>
            </a:endParaRPr>
          </a:p>
        </p:txBody>
      </p:sp>
      <mc:AlternateContent xmlns:mc="http://schemas.openxmlformats.org/markup-compatibility/2006" xmlns:p14="http://schemas.microsoft.com/office/powerpoint/2010/main">
        <mc:Choice Requires="p14">
          <p:contentPart p14:bwMode="auto" r:id="rId4">
            <p14:nvContentPartPr>
              <p14:cNvPr id="3" name="Ink 2"/>
              <p14:cNvContentPartPr/>
              <p14:nvPr/>
            </p14:nvContentPartPr>
            <p14:xfrm>
              <a:off x="9208080" y="4978800"/>
              <a:ext cx="367200" cy="484560"/>
            </p14:xfrm>
          </p:contentPart>
        </mc:Choice>
        <mc:Fallback xmlns="">
          <p:pic>
            <p:nvPicPr>
              <p:cNvPr id="3" name="Ink 2"/>
              <p:cNvPicPr/>
              <p:nvPr/>
            </p:nvPicPr>
            <p:blipFill>
              <a:blip r:embed="rId5"/>
              <a:stretch>
                <a:fillRect/>
              </a:stretch>
            </p:blipFill>
            <p:spPr>
              <a:xfrm>
                <a:off x="9203040" y="4973760"/>
                <a:ext cx="381600" cy="498960"/>
              </a:xfrm>
              <a:prstGeom prst="rect">
                <a:avLst/>
              </a:prstGeom>
            </p:spPr>
          </p:pic>
        </mc:Fallback>
      </mc:AlternateContent>
    </p:spTree>
    <p:extLst>
      <p:ext uri="{BB962C8B-B14F-4D97-AF65-F5344CB8AC3E}">
        <p14:creationId xmlns:p14="http://schemas.microsoft.com/office/powerpoint/2010/main" val="5684945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cap="small" dirty="0" smtClean="0"/>
              <a:t>Quick Review and Introduction</a:t>
            </a:r>
            <a:endParaRPr lang="en-US" cap="small" dirty="0"/>
          </a:p>
        </p:txBody>
      </p:sp>
      <p:sp>
        <p:nvSpPr>
          <p:cNvPr id="4" name="Date Placeholder 3"/>
          <p:cNvSpPr>
            <a:spLocks noGrp="1"/>
          </p:cNvSpPr>
          <p:nvPr>
            <p:ph type="dt" sz="half" idx="10"/>
          </p:nvPr>
        </p:nvSpPr>
        <p:spPr/>
        <p:txBody>
          <a:bodyPr/>
          <a:lstStyle/>
          <a:p>
            <a:r>
              <a:rPr lang="en-US" smtClean="0"/>
              <a:t>Fall 2021</a:t>
            </a:r>
            <a:endParaRPr lang="en-US" dirty="0"/>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a:t>
            </a:fld>
            <a:endParaRPr lang="en-US"/>
          </a:p>
        </p:txBody>
      </p:sp>
    </p:spTree>
    <p:extLst>
      <p:ext uri="{BB962C8B-B14F-4D97-AF65-F5344CB8AC3E}">
        <p14:creationId xmlns:p14="http://schemas.microsoft.com/office/powerpoint/2010/main" val="40762498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Scrum roles, artifacts &amp; ceremonies</a:t>
            </a:r>
            <a:endParaRPr lang="en-US" dirty="0"/>
          </a:p>
        </p:txBody>
      </p:sp>
      <p:sp>
        <p:nvSpPr>
          <p:cNvPr id="3" name="Content Placeholder 2"/>
          <p:cNvSpPr>
            <a:spLocks noGrp="1"/>
          </p:cNvSpPr>
          <p:nvPr>
            <p:ph idx="1"/>
          </p:nvPr>
        </p:nvSpPr>
        <p:spPr>
          <a:xfrm>
            <a:off x="838200" y="1825625"/>
            <a:ext cx="10515600" cy="4895850"/>
          </a:xfrm>
        </p:spPr>
        <p:txBody>
          <a:bodyPr>
            <a:normAutofit fontScale="92500" lnSpcReduction="10000"/>
          </a:bodyPr>
          <a:lstStyle/>
          <a:p>
            <a:pPr marL="171450" indent="-171450"/>
            <a:r>
              <a:rPr lang="en-US" dirty="0"/>
              <a:t>SCRUM ARTIFICATS</a:t>
            </a:r>
          </a:p>
          <a:p>
            <a:pPr marL="628650" lvl="1" indent="-171450"/>
            <a:r>
              <a:rPr lang="en-US" dirty="0"/>
              <a:t>Product Backlog</a:t>
            </a:r>
          </a:p>
          <a:p>
            <a:pPr marL="628650" lvl="1" indent="-171450"/>
            <a:r>
              <a:rPr lang="en-US" dirty="0"/>
              <a:t>Sprint Backlog</a:t>
            </a:r>
          </a:p>
          <a:p>
            <a:pPr marL="628650" lvl="1" indent="-171450"/>
            <a:r>
              <a:rPr lang="en-US" dirty="0"/>
              <a:t>Increment</a:t>
            </a:r>
          </a:p>
          <a:p>
            <a:pPr marL="171450" indent="-171450"/>
            <a:r>
              <a:rPr lang="en-US" dirty="0"/>
              <a:t>SCRUM CERMONIES</a:t>
            </a:r>
          </a:p>
          <a:p>
            <a:pPr marL="628650" lvl="1" indent="-171450"/>
            <a:r>
              <a:rPr lang="en-US" dirty="0"/>
              <a:t>Sprint Planning.</a:t>
            </a:r>
          </a:p>
          <a:p>
            <a:pPr marL="628650" lvl="1" indent="-171450"/>
            <a:r>
              <a:rPr lang="en-US" dirty="0"/>
              <a:t>Daily </a:t>
            </a:r>
            <a:r>
              <a:rPr lang="en-US" b="1" dirty="0"/>
              <a:t>Scrum</a:t>
            </a:r>
            <a:r>
              <a:rPr lang="en-US" dirty="0"/>
              <a:t>.</a:t>
            </a:r>
          </a:p>
          <a:p>
            <a:pPr marL="628650" lvl="1" indent="-171450"/>
            <a:r>
              <a:rPr lang="en-US" dirty="0"/>
              <a:t>Sprint Review.</a:t>
            </a:r>
          </a:p>
          <a:p>
            <a:pPr marL="628650" lvl="1" indent="-171450"/>
            <a:r>
              <a:rPr lang="en-US" dirty="0"/>
              <a:t>Sprint Retrospective.</a:t>
            </a:r>
          </a:p>
          <a:p>
            <a:pPr marL="171450" indent="-171450"/>
            <a:r>
              <a:rPr lang="en-US" dirty="0" smtClean="0"/>
              <a:t>SCRUM </a:t>
            </a:r>
            <a:r>
              <a:rPr lang="en-US" dirty="0"/>
              <a:t>ROLES</a:t>
            </a:r>
          </a:p>
          <a:p>
            <a:pPr marL="628650" lvl="1" indent="-171450"/>
            <a:r>
              <a:rPr lang="en-US" dirty="0"/>
              <a:t>Product Owner</a:t>
            </a:r>
          </a:p>
          <a:p>
            <a:pPr marL="628650" lvl="1" indent="-171450"/>
            <a:r>
              <a:rPr lang="en-US" dirty="0"/>
              <a:t>Development Team Members</a:t>
            </a:r>
          </a:p>
          <a:p>
            <a:pPr marL="628650" lvl="1" indent="-171450"/>
            <a:r>
              <a:rPr lang="en-US" dirty="0"/>
              <a:t>Scrum </a:t>
            </a:r>
            <a:r>
              <a:rPr lang="en-US" dirty="0" smtClean="0"/>
              <a:t>Master</a:t>
            </a:r>
            <a:endParaRPr lang="en-US" dirty="0"/>
          </a:p>
        </p:txBody>
      </p:sp>
      <p:sp>
        <p:nvSpPr>
          <p:cNvPr id="4" name="Date Placeholder 3"/>
          <p:cNvSpPr>
            <a:spLocks noGrp="1"/>
          </p:cNvSpPr>
          <p:nvPr>
            <p:ph type="dt" sz="half" idx="10"/>
          </p:nvPr>
        </p:nvSpPr>
        <p:spPr/>
        <p:txBody>
          <a:bodyPr/>
          <a:lstStyle/>
          <a:p>
            <a:r>
              <a:rPr lang="en-US" smtClean="0"/>
              <a:t>Fall 2021</a:t>
            </a:r>
            <a:endParaRPr lang="en-US" dirty="0"/>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a:t>
            </a:fld>
            <a:endParaRPr lang="en-US"/>
          </a:p>
        </p:txBody>
      </p:sp>
    </p:spTree>
    <p:extLst>
      <p:ext uri="{BB962C8B-B14F-4D97-AF65-F5344CB8AC3E}">
        <p14:creationId xmlns:p14="http://schemas.microsoft.com/office/powerpoint/2010/main" val="20270832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a:t>
            </a:fld>
            <a:endParaRPr lang="en-US"/>
          </a:p>
        </p:txBody>
      </p:sp>
      <p:pic>
        <p:nvPicPr>
          <p:cNvPr id="9" name="Content Placeholder 8"/>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6190" y="147484"/>
            <a:ext cx="11824119" cy="6554334"/>
          </a:xfrm>
        </p:spPr>
      </p:pic>
    </p:spTree>
    <p:extLst>
      <p:ext uri="{BB962C8B-B14F-4D97-AF65-F5344CB8AC3E}">
        <p14:creationId xmlns:p14="http://schemas.microsoft.com/office/powerpoint/2010/main" val="221945874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daily stand-up questions</a:t>
            </a:r>
          </a:p>
        </p:txBody>
      </p:sp>
      <p:graphicFrame>
        <p:nvGraphicFramePr>
          <p:cNvPr id="7" name="Content Placeholder 6"/>
          <p:cNvGraphicFramePr>
            <a:graphicFrameLocks noGrp="1"/>
          </p:cNvGraphicFramePr>
          <p:nvPr>
            <p:ph idx="1"/>
            <p:extLst/>
          </p:nvPr>
        </p:nvGraphicFramePr>
        <p:xfrm>
          <a:off x="838200" y="1900877"/>
          <a:ext cx="10515600" cy="4193032"/>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2691824437"/>
                    </a:ext>
                  </a:extLst>
                </a:gridCol>
                <a:gridCol w="5257800">
                  <a:extLst>
                    <a:ext uri="{9D8B030D-6E8A-4147-A177-3AD203B41FA5}">
                      <a16:colId xmlns:a16="http://schemas.microsoft.com/office/drawing/2014/main" val="803094580"/>
                    </a:ext>
                  </a:extLst>
                </a:gridCol>
              </a:tblGrid>
              <a:tr h="370840">
                <a:tc>
                  <a:txBody>
                    <a:bodyPr/>
                    <a:lstStyle/>
                    <a:p>
                      <a:r>
                        <a:rPr lang="en-US" dirty="0" smtClean="0"/>
                        <a:t>iteration-based agile </a:t>
                      </a:r>
                      <a:r>
                        <a:rPr lang="en-US" dirty="0" smtClean="0">
                          <a:solidFill>
                            <a:srgbClr val="FF0000"/>
                          </a:solidFill>
                        </a:rPr>
                        <a:t>(TIME-BOXED) </a:t>
                      </a:r>
                      <a:r>
                        <a:rPr lang="en-US" dirty="0" smtClean="0">
                          <a:solidFill>
                            <a:schemeClr val="bg1"/>
                          </a:solidFill>
                        </a:rPr>
                        <a:t>SCRUM</a:t>
                      </a:r>
                      <a:endParaRPr lang="en-US" dirty="0">
                        <a:solidFill>
                          <a:srgbClr val="FF0000"/>
                        </a:solidFill>
                      </a:endParaRPr>
                    </a:p>
                  </a:txBody>
                  <a:tcPr/>
                </a:tc>
                <a:tc>
                  <a:txBody>
                    <a:bodyPr/>
                    <a:lstStyle/>
                    <a:p>
                      <a:r>
                        <a:rPr lang="en-US" dirty="0" smtClean="0"/>
                        <a:t>flow-based agile </a:t>
                      </a:r>
                      <a:r>
                        <a:rPr lang="en-US" dirty="0" smtClean="0">
                          <a:solidFill>
                            <a:srgbClr val="FF0000"/>
                          </a:solidFill>
                        </a:rPr>
                        <a:t>(INCREMENT) </a:t>
                      </a:r>
                      <a:r>
                        <a:rPr lang="en-US" dirty="0" smtClean="0">
                          <a:solidFill>
                            <a:schemeClr val="bg1"/>
                          </a:solidFill>
                        </a:rPr>
                        <a:t>KANBAN</a:t>
                      </a:r>
                      <a:endParaRPr lang="en-US" dirty="0">
                        <a:solidFill>
                          <a:srgbClr val="FF0000"/>
                        </a:solidFill>
                      </a:endParaRPr>
                    </a:p>
                  </a:txBody>
                  <a:tcPr/>
                </a:tc>
                <a:extLst>
                  <a:ext uri="{0D108BD9-81ED-4DB2-BD59-A6C34878D82A}">
                    <a16:rowId xmlns:a16="http://schemas.microsoft.com/office/drawing/2014/main" val="2075521902"/>
                  </a:ext>
                </a:extLst>
              </a:tr>
              <a:tr h="370840">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smtClean="0">
                          <a:ln>
                            <a:noFill/>
                          </a:ln>
                          <a:solidFill>
                            <a:prstClr val="black"/>
                          </a:solidFill>
                          <a:effectLst/>
                          <a:uLnTx/>
                          <a:uFillTx/>
                          <a:latin typeface="Calibri" panose="020F0502020204030204"/>
                          <a:ea typeface="+mn-ea"/>
                          <a:cs typeface="+mn-cs"/>
                        </a:rPr>
                        <a:t>What did I complete since the last standup?</a:t>
                      </a:r>
                    </a:p>
                  </a:txBody>
                  <a:tcPr/>
                </a:tc>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smtClean="0">
                          <a:ln>
                            <a:noFill/>
                          </a:ln>
                          <a:solidFill>
                            <a:prstClr val="black"/>
                          </a:solidFill>
                          <a:effectLst/>
                          <a:uLnTx/>
                          <a:uFillTx/>
                          <a:latin typeface="Calibri" panose="020F0502020204030204"/>
                          <a:ea typeface="+mn-ea"/>
                          <a:cs typeface="+mn-cs"/>
                        </a:rPr>
                        <a:t>What do we need to do to advance this piece of work?</a:t>
                      </a:r>
                    </a:p>
                  </a:txBody>
                  <a:tcPr/>
                </a:tc>
                <a:extLst>
                  <a:ext uri="{0D108BD9-81ED-4DB2-BD59-A6C34878D82A}">
                    <a16:rowId xmlns:a16="http://schemas.microsoft.com/office/drawing/2014/main" val="2709812344"/>
                  </a:ext>
                </a:extLst>
              </a:tr>
              <a:tr h="370840">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smtClean="0">
                          <a:ln>
                            <a:noFill/>
                          </a:ln>
                          <a:solidFill>
                            <a:prstClr val="black"/>
                          </a:solidFill>
                          <a:effectLst/>
                          <a:uLnTx/>
                          <a:uFillTx/>
                          <a:latin typeface="Calibri" panose="020F0502020204030204"/>
                          <a:ea typeface="+mn-ea"/>
                          <a:cs typeface="+mn-cs"/>
                        </a:rPr>
                        <a:t>What am I planning to complete between now and the next standup?</a:t>
                      </a:r>
                    </a:p>
                  </a:txBody>
                  <a:tcPr/>
                </a:tc>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smtClean="0">
                          <a:ln>
                            <a:noFill/>
                          </a:ln>
                          <a:solidFill>
                            <a:prstClr val="black"/>
                          </a:solidFill>
                          <a:effectLst/>
                          <a:uLnTx/>
                          <a:uFillTx/>
                          <a:latin typeface="Calibri" panose="020F0502020204030204"/>
                          <a:ea typeface="+mn-ea"/>
                          <a:cs typeface="+mn-cs"/>
                        </a:rPr>
                        <a:t>Is anyone working on anything that is not on the board?</a:t>
                      </a:r>
                    </a:p>
                  </a:txBody>
                  <a:tcPr/>
                </a:tc>
                <a:extLst>
                  <a:ext uri="{0D108BD9-81ED-4DB2-BD59-A6C34878D82A}">
                    <a16:rowId xmlns:a16="http://schemas.microsoft.com/office/drawing/2014/main" val="3086231206"/>
                  </a:ext>
                </a:extLst>
              </a:tr>
              <a:tr h="370840">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smtClean="0">
                          <a:ln>
                            <a:noFill/>
                          </a:ln>
                          <a:solidFill>
                            <a:prstClr val="black"/>
                          </a:solidFill>
                          <a:effectLst/>
                          <a:uLnTx/>
                          <a:uFillTx/>
                          <a:latin typeface="Calibri" panose="020F0502020204030204"/>
                          <a:ea typeface="+mn-ea"/>
                          <a:cs typeface="+mn-cs"/>
                        </a:rPr>
                        <a:t>What are my impediments (or risks or problems)?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smtClean="0">
                          <a:ln>
                            <a:noFill/>
                          </a:ln>
                          <a:solidFill>
                            <a:prstClr val="black"/>
                          </a:solidFill>
                          <a:effectLst/>
                          <a:uLnTx/>
                          <a:uFillTx/>
                          <a:latin typeface="Calibri" panose="020F0502020204030204"/>
                          <a:ea typeface="+mn-ea"/>
                          <a:cs typeface="+mn-cs"/>
                        </a:rPr>
                        <a:t>What do we need to finish as a team?</a:t>
                      </a:r>
                    </a:p>
                  </a:txBody>
                  <a:tcPr/>
                </a:tc>
                <a:extLst>
                  <a:ext uri="{0D108BD9-81ED-4DB2-BD59-A6C34878D82A}">
                    <a16:rowId xmlns:a16="http://schemas.microsoft.com/office/drawing/2014/main" val="2432544193"/>
                  </a:ext>
                </a:extLst>
              </a:tr>
              <a:tr h="370840">
                <a:tc>
                  <a:txBody>
                    <a:bodyPr/>
                    <a:lstStyle/>
                    <a:p>
                      <a:endParaRPr lang="en-US" dirty="0"/>
                    </a:p>
                  </a:txBody>
                  <a:tcPr/>
                </a:tc>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smtClean="0">
                          <a:ln>
                            <a:noFill/>
                          </a:ln>
                          <a:solidFill>
                            <a:prstClr val="black"/>
                          </a:solidFill>
                          <a:effectLst/>
                          <a:uLnTx/>
                          <a:uFillTx/>
                          <a:latin typeface="Calibri" panose="020F0502020204030204"/>
                          <a:ea typeface="+mn-ea"/>
                          <a:cs typeface="+mn-cs"/>
                        </a:rPr>
                        <a:t>Are there any bottlenecks or blockers to the flow of work?</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extLst>
                  <a:ext uri="{0D108BD9-81ED-4DB2-BD59-A6C34878D82A}">
                    <a16:rowId xmlns:a16="http://schemas.microsoft.com/office/drawing/2014/main" val="54961393"/>
                  </a:ext>
                </a:extLst>
              </a:tr>
            </a:tbl>
          </a:graphicData>
        </a:graphic>
      </p:graphicFrame>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5</a:t>
            </a:fld>
            <a:endParaRPr lang="en-US"/>
          </a:p>
        </p:txBody>
      </p:sp>
    </p:spTree>
    <p:extLst>
      <p:ext uri="{BB962C8B-B14F-4D97-AF65-F5344CB8AC3E}">
        <p14:creationId xmlns:p14="http://schemas.microsoft.com/office/powerpoint/2010/main" val="159949459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TROUBLESHOOTING </a:t>
            </a:r>
            <a:r>
              <a:rPr lang="en-US" b="1" dirty="0" smtClean="0"/>
              <a:t>AGILE PROJECT CHALLENGES</a:t>
            </a:r>
            <a:endParaRPr lang="en-US" dirty="0"/>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6</a:t>
            </a:fld>
            <a:endParaRPr lang="en-US"/>
          </a:p>
        </p:txBody>
      </p:sp>
    </p:spTree>
    <p:extLst>
      <p:ext uri="{BB962C8B-B14F-4D97-AF65-F5344CB8AC3E}">
        <p14:creationId xmlns:p14="http://schemas.microsoft.com/office/powerpoint/2010/main" val="38594883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ext uri="{D42A27DB-BD31-4B8C-83A1-F6EECF244321}">
                <p14:modId xmlns:p14="http://schemas.microsoft.com/office/powerpoint/2010/main" val="369806957"/>
              </p:ext>
            </p:extLst>
          </p:nvPr>
        </p:nvGraphicFramePr>
        <p:xfrm>
          <a:off x="128744" y="1790062"/>
          <a:ext cx="11935877" cy="4267200"/>
        </p:xfrm>
        <a:graphic>
          <a:graphicData uri="http://schemas.openxmlformats.org/drawingml/2006/table">
            <a:tbl>
              <a:tblPr firstRow="1" bandRow="1">
                <a:tableStyleId>{5C22544A-7EE6-4342-B048-85BDC9FD1C3A}</a:tableStyleId>
              </a:tblPr>
              <a:tblGrid>
                <a:gridCol w="4064599">
                  <a:extLst>
                    <a:ext uri="{9D8B030D-6E8A-4147-A177-3AD203B41FA5}">
                      <a16:colId xmlns:a16="http://schemas.microsoft.com/office/drawing/2014/main" val="3723971941"/>
                    </a:ext>
                  </a:extLst>
                </a:gridCol>
                <a:gridCol w="7871278">
                  <a:extLst>
                    <a:ext uri="{9D8B030D-6E8A-4147-A177-3AD203B41FA5}">
                      <a16:colId xmlns:a16="http://schemas.microsoft.com/office/drawing/2014/main" val="3846362693"/>
                    </a:ext>
                  </a:extLst>
                </a:gridCol>
              </a:tblGrid>
              <a:tr h="0">
                <a:tc>
                  <a:txBody>
                    <a:bodyPr/>
                    <a:lstStyle/>
                    <a:p>
                      <a:r>
                        <a:rPr lang="en-US" sz="3200" b="1" i="0" u="none" strike="noStrike" kern="1200" baseline="0" dirty="0" smtClean="0">
                          <a:solidFill>
                            <a:schemeClr val="lt1"/>
                          </a:solidFill>
                          <a:latin typeface="+mn-lt"/>
                          <a:ea typeface="+mn-ea"/>
                          <a:cs typeface="+mn-cs"/>
                        </a:rPr>
                        <a:t>Pain Point</a:t>
                      </a:r>
                      <a:endParaRPr lang="en-US" sz="3200" dirty="0"/>
                    </a:p>
                  </a:txBody>
                  <a:tcPr/>
                </a:tc>
                <a:tc>
                  <a:txBody>
                    <a:bodyPr/>
                    <a:lstStyle/>
                    <a:p>
                      <a:r>
                        <a:rPr lang="en-US" sz="3200" b="1" i="0" u="none" strike="noStrike" kern="1200" baseline="0" dirty="0" smtClean="0">
                          <a:solidFill>
                            <a:schemeClr val="lt1"/>
                          </a:solidFill>
                          <a:latin typeface="+mn-lt"/>
                          <a:ea typeface="+mn-ea"/>
                          <a:cs typeface="+mn-cs"/>
                        </a:rPr>
                        <a:t>Troubleshooting Possibilities</a:t>
                      </a:r>
                      <a:endParaRPr lang="en-US" sz="3200" dirty="0"/>
                    </a:p>
                  </a:txBody>
                  <a:tcPr/>
                </a:tc>
                <a:extLst>
                  <a:ext uri="{0D108BD9-81ED-4DB2-BD59-A6C34878D82A}">
                    <a16:rowId xmlns:a16="http://schemas.microsoft.com/office/drawing/2014/main" val="3414743692"/>
                  </a:ext>
                </a:extLst>
              </a:tr>
              <a:tr h="0">
                <a:tc>
                  <a:txBody>
                    <a:bodyPr/>
                    <a:lstStyle/>
                    <a:p>
                      <a:r>
                        <a:rPr lang="en-US" sz="3200" b="0" i="0" u="none" strike="noStrike" kern="1200" baseline="0" dirty="0" smtClean="0">
                          <a:solidFill>
                            <a:schemeClr val="dk1"/>
                          </a:solidFill>
                          <a:latin typeface="+mn-lt"/>
                          <a:ea typeface="+mn-ea"/>
                          <a:cs typeface="+mn-cs"/>
                        </a:rPr>
                        <a:t>Unclear purpose or mission for the team</a:t>
                      </a:r>
                      <a:endParaRPr lang="en-US" sz="3200" dirty="0"/>
                    </a:p>
                  </a:txBody>
                  <a:tcPr/>
                </a:tc>
                <a:tc>
                  <a:txBody>
                    <a:bodyPr/>
                    <a:lstStyle/>
                    <a:p>
                      <a:r>
                        <a:rPr lang="en-US" sz="3200" b="0" i="0" u="none" strike="noStrike" kern="1200" baseline="0" dirty="0" smtClean="0">
                          <a:solidFill>
                            <a:schemeClr val="dk1"/>
                          </a:solidFill>
                          <a:latin typeface="+mn-lt"/>
                          <a:ea typeface="+mn-ea"/>
                          <a:cs typeface="+mn-cs"/>
                        </a:rPr>
                        <a:t>Agile chartering for purpose–vision, mission, and mission tests</a:t>
                      </a:r>
                      <a:endParaRPr lang="en-US" sz="3200" dirty="0"/>
                    </a:p>
                  </a:txBody>
                  <a:tcPr/>
                </a:tc>
                <a:extLst>
                  <a:ext uri="{0D108BD9-81ED-4DB2-BD59-A6C34878D82A}">
                    <a16:rowId xmlns:a16="http://schemas.microsoft.com/office/drawing/2014/main" val="510816831"/>
                  </a:ext>
                </a:extLst>
              </a:tr>
              <a:tr h="0">
                <a:tc>
                  <a:txBody>
                    <a:bodyPr/>
                    <a:lstStyle/>
                    <a:p>
                      <a:r>
                        <a:rPr lang="en-US" sz="3200" b="0" i="0" u="none" strike="noStrike" kern="1200" baseline="0" dirty="0" smtClean="0">
                          <a:solidFill>
                            <a:schemeClr val="dk1"/>
                          </a:solidFill>
                          <a:latin typeface="+mn-lt"/>
                          <a:ea typeface="+mn-ea"/>
                          <a:cs typeface="+mn-cs"/>
                        </a:rPr>
                        <a:t>Unclear working agreements for the team</a:t>
                      </a:r>
                      <a:endParaRPr lang="en-US" sz="3200" dirty="0"/>
                    </a:p>
                  </a:txBody>
                  <a:tcPr/>
                </a:tc>
                <a:tc>
                  <a:txBody>
                    <a:bodyPr/>
                    <a:lstStyle/>
                    <a:p>
                      <a:r>
                        <a:rPr lang="en-US" sz="3200" b="0" i="0" u="none" strike="noStrike" kern="1200" baseline="0" dirty="0" smtClean="0">
                          <a:solidFill>
                            <a:schemeClr val="dk1"/>
                          </a:solidFill>
                          <a:latin typeface="+mn-lt"/>
                          <a:ea typeface="+mn-ea"/>
                          <a:cs typeface="+mn-cs"/>
                        </a:rPr>
                        <a:t>Agile chartering for alignment–values, principles, and working agreements</a:t>
                      </a:r>
                      <a:endParaRPr lang="en-US" sz="3200" dirty="0"/>
                    </a:p>
                  </a:txBody>
                  <a:tcPr/>
                </a:tc>
                <a:extLst>
                  <a:ext uri="{0D108BD9-81ED-4DB2-BD59-A6C34878D82A}">
                    <a16:rowId xmlns:a16="http://schemas.microsoft.com/office/drawing/2014/main" val="1396086982"/>
                  </a:ext>
                </a:extLst>
              </a:tr>
              <a:tr h="0">
                <a:tc>
                  <a:txBody>
                    <a:bodyPr/>
                    <a:lstStyle/>
                    <a:p>
                      <a:r>
                        <a:rPr lang="en-US" sz="3200" b="0" i="0" u="none" strike="noStrike" kern="1200" baseline="0" dirty="0" smtClean="0">
                          <a:solidFill>
                            <a:schemeClr val="dk1"/>
                          </a:solidFill>
                          <a:latin typeface="+mn-lt"/>
                          <a:ea typeface="+mn-ea"/>
                          <a:cs typeface="+mn-cs"/>
                        </a:rPr>
                        <a:t>Unclear team context</a:t>
                      </a:r>
                      <a:endParaRPr lang="en-US" sz="3200" dirty="0"/>
                    </a:p>
                  </a:txBody>
                  <a:tcPr/>
                </a:tc>
                <a:tc>
                  <a:txBody>
                    <a:bodyPr/>
                    <a:lstStyle/>
                    <a:p>
                      <a:r>
                        <a:rPr lang="en-US" sz="3200" b="0" i="0" u="none" strike="noStrike" kern="1200" baseline="0" dirty="0" smtClean="0">
                          <a:solidFill>
                            <a:schemeClr val="dk1"/>
                          </a:solidFill>
                          <a:latin typeface="+mn-lt"/>
                          <a:ea typeface="+mn-ea"/>
                          <a:cs typeface="+mn-cs"/>
                        </a:rPr>
                        <a:t>Agile chartering for context–boundaries, committed assets, and prospective analysis</a:t>
                      </a:r>
                      <a:endParaRPr lang="en-US" sz="3200" dirty="0"/>
                    </a:p>
                  </a:txBody>
                  <a:tcPr/>
                </a:tc>
                <a:extLst>
                  <a:ext uri="{0D108BD9-81ED-4DB2-BD59-A6C34878D82A}">
                    <a16:rowId xmlns:a16="http://schemas.microsoft.com/office/drawing/2014/main" val="3403553816"/>
                  </a:ext>
                </a:extLst>
              </a:tr>
            </a:tbl>
          </a:graphicData>
        </a:graphic>
      </p:graphicFrame>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7</a:t>
            </a:fld>
            <a:endParaRPr lang="en-US"/>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a:t>
            </a:r>
            <a:r>
              <a:rPr lang="en-US" b="1" dirty="0" smtClean="0"/>
              <a:t>Possibilities [1/8]</a:t>
            </a:r>
            <a:endParaRPr lang="en-US" dirty="0"/>
          </a:p>
        </p:txBody>
      </p:sp>
    </p:spTree>
    <p:extLst>
      <p:ext uri="{BB962C8B-B14F-4D97-AF65-F5344CB8AC3E}">
        <p14:creationId xmlns:p14="http://schemas.microsoft.com/office/powerpoint/2010/main" val="385770313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ext uri="{D42A27DB-BD31-4B8C-83A1-F6EECF244321}">
                <p14:modId xmlns:p14="http://schemas.microsoft.com/office/powerpoint/2010/main" val="2645115894"/>
              </p:ext>
            </p:extLst>
          </p:nvPr>
        </p:nvGraphicFramePr>
        <p:xfrm>
          <a:off x="128744" y="1790062"/>
          <a:ext cx="11935877" cy="4541520"/>
        </p:xfrm>
        <a:graphic>
          <a:graphicData uri="http://schemas.openxmlformats.org/drawingml/2006/table">
            <a:tbl>
              <a:tblPr firstRow="1" bandRow="1">
                <a:tableStyleId>{5C22544A-7EE6-4342-B048-85BDC9FD1C3A}</a:tableStyleId>
              </a:tblPr>
              <a:tblGrid>
                <a:gridCol w="2518922">
                  <a:extLst>
                    <a:ext uri="{9D8B030D-6E8A-4147-A177-3AD203B41FA5}">
                      <a16:colId xmlns:a16="http://schemas.microsoft.com/office/drawing/2014/main" val="3723971941"/>
                    </a:ext>
                  </a:extLst>
                </a:gridCol>
                <a:gridCol w="9416955">
                  <a:extLst>
                    <a:ext uri="{9D8B030D-6E8A-4147-A177-3AD203B41FA5}">
                      <a16:colId xmlns:a16="http://schemas.microsoft.com/office/drawing/2014/main" val="3846362693"/>
                    </a:ext>
                  </a:extLst>
                </a:gridCol>
              </a:tblGrid>
              <a:tr h="0">
                <a:tc>
                  <a:txBody>
                    <a:bodyPr/>
                    <a:lstStyle/>
                    <a:p>
                      <a:r>
                        <a:rPr lang="en-US" sz="2800" b="1" i="0" u="none" strike="noStrike" kern="1200" baseline="0" dirty="0" smtClean="0">
                          <a:solidFill>
                            <a:schemeClr val="lt1"/>
                          </a:solidFill>
                          <a:latin typeface="+mn-lt"/>
                          <a:ea typeface="+mn-ea"/>
                          <a:cs typeface="+mn-cs"/>
                        </a:rPr>
                        <a:t>Pain Point</a:t>
                      </a:r>
                      <a:endParaRPr lang="en-US" sz="2800" dirty="0"/>
                    </a:p>
                  </a:txBody>
                  <a:tcPr/>
                </a:tc>
                <a:tc>
                  <a:txBody>
                    <a:bodyPr/>
                    <a:lstStyle/>
                    <a:p>
                      <a:r>
                        <a:rPr lang="en-US" sz="2800" b="1" i="0" u="none" strike="noStrike" kern="1200" baseline="0" dirty="0" smtClean="0">
                          <a:solidFill>
                            <a:schemeClr val="lt1"/>
                          </a:solidFill>
                          <a:latin typeface="+mn-lt"/>
                          <a:ea typeface="+mn-ea"/>
                          <a:cs typeface="+mn-cs"/>
                        </a:rPr>
                        <a:t>Troubleshooting Possibilities</a:t>
                      </a:r>
                      <a:endParaRPr lang="en-US" sz="2800" dirty="0"/>
                    </a:p>
                  </a:txBody>
                  <a:tcPr/>
                </a:tc>
                <a:extLst>
                  <a:ext uri="{0D108BD9-81ED-4DB2-BD59-A6C34878D82A}">
                    <a16:rowId xmlns:a16="http://schemas.microsoft.com/office/drawing/2014/main" val="3414743692"/>
                  </a:ext>
                </a:extLst>
              </a:tr>
              <a:tr h="0">
                <a:tc>
                  <a:txBody>
                    <a:bodyPr/>
                    <a:lstStyle/>
                    <a:p>
                      <a:r>
                        <a:rPr lang="en-US" sz="2800" b="0" i="0" u="none" strike="noStrike" kern="1200" baseline="0" dirty="0" smtClean="0">
                          <a:solidFill>
                            <a:schemeClr val="dk1"/>
                          </a:solidFill>
                          <a:latin typeface="+mn-lt"/>
                          <a:ea typeface="+mn-ea"/>
                          <a:cs typeface="+mn-cs"/>
                        </a:rPr>
                        <a:t>Unclear requirements</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Help sponsors and stakeholders craft a product vision.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Consider building a product roadmap using specification by example, user story mapping, and impact mapping.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Bring the team and product owner together to clarify the expectations and value of a requirement.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Progressively decompose roadmap into backlog of smaller, concrete requirements.</a:t>
                      </a:r>
                      <a:endParaRPr lang="en-US" sz="2800" dirty="0"/>
                    </a:p>
                  </a:txBody>
                  <a:tcPr/>
                </a:tc>
                <a:extLst>
                  <a:ext uri="{0D108BD9-81ED-4DB2-BD59-A6C34878D82A}">
                    <a16:rowId xmlns:a16="http://schemas.microsoft.com/office/drawing/2014/main" val="2736628525"/>
                  </a:ext>
                </a:extLst>
              </a:tr>
              <a:tr h="0">
                <a:tc>
                  <a:txBody>
                    <a:bodyPr/>
                    <a:lstStyle/>
                    <a:p>
                      <a:r>
                        <a:rPr lang="en-US" sz="2800" b="0" i="0" u="none" strike="noStrike" kern="1200" baseline="0" dirty="0" smtClean="0">
                          <a:solidFill>
                            <a:schemeClr val="dk1"/>
                          </a:solidFill>
                          <a:latin typeface="+mn-lt"/>
                          <a:ea typeface="+mn-ea"/>
                          <a:cs typeface="+mn-cs"/>
                        </a:rPr>
                        <a:t>Poor user experience</a:t>
                      </a:r>
                      <a:endParaRPr lang="en-US" sz="2800" dirty="0"/>
                    </a:p>
                  </a:txBody>
                  <a:tcPr/>
                </a:tc>
                <a:tc>
                  <a:txBody>
                    <a:bodyPr/>
                    <a:lstStyle/>
                    <a:p>
                      <a:r>
                        <a:rPr lang="en-US" sz="2800" b="0" i="0" u="none" strike="noStrike" kern="1200" baseline="0" dirty="0" smtClean="0">
                          <a:solidFill>
                            <a:schemeClr val="dk1"/>
                          </a:solidFill>
                          <a:latin typeface="+mn-lt"/>
                          <a:ea typeface="+mn-ea"/>
                          <a:cs typeface="+mn-cs"/>
                        </a:rPr>
                        <a:t>User experience design practices included in the development team involve users early and often.</a:t>
                      </a:r>
                      <a:endParaRPr lang="en-US" sz="2800" dirty="0"/>
                    </a:p>
                  </a:txBody>
                  <a:tcPr/>
                </a:tc>
                <a:extLst>
                  <a:ext uri="{0D108BD9-81ED-4DB2-BD59-A6C34878D82A}">
                    <a16:rowId xmlns:a16="http://schemas.microsoft.com/office/drawing/2014/main" val="3117054535"/>
                  </a:ext>
                </a:extLst>
              </a:tr>
            </a:tbl>
          </a:graphicData>
        </a:graphic>
      </p:graphicFrame>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8</a:t>
            </a:fld>
            <a:endParaRPr lang="en-US"/>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a:t>
            </a:r>
            <a:r>
              <a:rPr lang="en-US" b="1" dirty="0" smtClean="0"/>
              <a:t>Possibilities [</a:t>
            </a:r>
            <a:r>
              <a:rPr lang="en-US" b="1" dirty="0"/>
              <a:t>2</a:t>
            </a:r>
            <a:r>
              <a:rPr lang="en-US" b="1" dirty="0" smtClean="0"/>
              <a:t>/8]</a:t>
            </a:r>
            <a:endParaRPr lang="en-US" dirty="0"/>
          </a:p>
        </p:txBody>
      </p:sp>
    </p:spTree>
    <p:extLst>
      <p:ext uri="{BB962C8B-B14F-4D97-AF65-F5344CB8AC3E}">
        <p14:creationId xmlns:p14="http://schemas.microsoft.com/office/powerpoint/2010/main" val="220765756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ext uri="{D42A27DB-BD31-4B8C-83A1-F6EECF244321}">
                <p14:modId xmlns:p14="http://schemas.microsoft.com/office/powerpoint/2010/main" val="3853352485"/>
              </p:ext>
            </p:extLst>
          </p:nvPr>
        </p:nvGraphicFramePr>
        <p:xfrm>
          <a:off x="128744" y="1790062"/>
          <a:ext cx="11935877" cy="4541520"/>
        </p:xfrm>
        <a:graphic>
          <a:graphicData uri="http://schemas.openxmlformats.org/drawingml/2006/table">
            <a:tbl>
              <a:tblPr firstRow="1" bandRow="1">
                <a:tableStyleId>{5C22544A-7EE6-4342-B048-85BDC9FD1C3A}</a:tableStyleId>
              </a:tblPr>
              <a:tblGrid>
                <a:gridCol w="3228605">
                  <a:extLst>
                    <a:ext uri="{9D8B030D-6E8A-4147-A177-3AD203B41FA5}">
                      <a16:colId xmlns:a16="http://schemas.microsoft.com/office/drawing/2014/main" val="3723971941"/>
                    </a:ext>
                  </a:extLst>
                </a:gridCol>
                <a:gridCol w="8707272">
                  <a:extLst>
                    <a:ext uri="{9D8B030D-6E8A-4147-A177-3AD203B41FA5}">
                      <a16:colId xmlns:a16="http://schemas.microsoft.com/office/drawing/2014/main" val="3846362693"/>
                    </a:ext>
                  </a:extLst>
                </a:gridCol>
              </a:tblGrid>
              <a:tr h="0">
                <a:tc>
                  <a:txBody>
                    <a:bodyPr/>
                    <a:lstStyle/>
                    <a:p>
                      <a:r>
                        <a:rPr lang="en-US" sz="2800" b="1" i="0" u="none" strike="noStrike" kern="1200" baseline="0" dirty="0" smtClean="0">
                          <a:solidFill>
                            <a:schemeClr val="lt1"/>
                          </a:solidFill>
                          <a:latin typeface="+mn-lt"/>
                          <a:ea typeface="+mn-ea"/>
                          <a:cs typeface="+mn-cs"/>
                        </a:rPr>
                        <a:t>Pain Point</a:t>
                      </a:r>
                      <a:endParaRPr lang="en-US" sz="2800" dirty="0"/>
                    </a:p>
                  </a:txBody>
                  <a:tcPr/>
                </a:tc>
                <a:tc>
                  <a:txBody>
                    <a:bodyPr/>
                    <a:lstStyle/>
                    <a:p>
                      <a:r>
                        <a:rPr lang="en-US" sz="2800" b="1" i="0" u="none" strike="noStrike" kern="1200" baseline="0" dirty="0" smtClean="0">
                          <a:solidFill>
                            <a:schemeClr val="lt1"/>
                          </a:solidFill>
                          <a:latin typeface="+mn-lt"/>
                          <a:ea typeface="+mn-ea"/>
                          <a:cs typeface="+mn-cs"/>
                        </a:rPr>
                        <a:t>Troubleshooting Possibilities</a:t>
                      </a:r>
                      <a:endParaRPr lang="en-US" sz="2800" dirty="0"/>
                    </a:p>
                  </a:txBody>
                  <a:tcPr/>
                </a:tc>
                <a:extLst>
                  <a:ext uri="{0D108BD9-81ED-4DB2-BD59-A6C34878D82A}">
                    <a16:rowId xmlns:a16="http://schemas.microsoft.com/office/drawing/2014/main" val="3414743692"/>
                  </a:ext>
                </a:extLst>
              </a:tr>
              <a:tr h="0">
                <a:tc>
                  <a:txBody>
                    <a:bodyPr/>
                    <a:lstStyle/>
                    <a:p>
                      <a:r>
                        <a:rPr lang="en-US" sz="2800" b="0" i="0" u="none" strike="noStrike" kern="1200" baseline="0" dirty="0" smtClean="0">
                          <a:solidFill>
                            <a:schemeClr val="dk1"/>
                          </a:solidFill>
                          <a:latin typeface="+mn-lt"/>
                          <a:ea typeface="+mn-ea"/>
                          <a:cs typeface="+mn-cs"/>
                        </a:rPr>
                        <a:t>Inaccurate estimation</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Reduce story size by splitting stories.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Use relative estimation with the entire team to estimate.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Consider agile modeling or spiking to understand what the story is.</a:t>
                      </a:r>
                      <a:endParaRPr lang="en-US" sz="2800" dirty="0"/>
                    </a:p>
                  </a:txBody>
                  <a:tcPr/>
                </a:tc>
                <a:extLst>
                  <a:ext uri="{0D108BD9-81ED-4DB2-BD59-A6C34878D82A}">
                    <a16:rowId xmlns:a16="http://schemas.microsoft.com/office/drawing/2014/main" val="510816831"/>
                  </a:ext>
                </a:extLst>
              </a:tr>
              <a:tr h="0">
                <a:tc>
                  <a:txBody>
                    <a:bodyPr/>
                    <a:lstStyle/>
                    <a:p>
                      <a:r>
                        <a:rPr lang="en-US" sz="2800" b="0" i="0" u="none" strike="noStrike" kern="1200" baseline="0" smtClean="0">
                          <a:solidFill>
                            <a:schemeClr val="dk1"/>
                          </a:solidFill>
                          <a:latin typeface="+mn-lt"/>
                          <a:ea typeface="+mn-ea"/>
                          <a:cs typeface="+mn-cs"/>
                        </a:rPr>
                        <a:t>Unclear work assignments or work progress</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Help the team learn that they self-manage their work.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Consider </a:t>
                      </a:r>
                      <a:r>
                        <a:rPr lang="en-US" sz="2800" b="0" i="0" u="none" strike="noStrike" kern="1200" baseline="0" dirty="0" err="1" smtClean="0">
                          <a:solidFill>
                            <a:schemeClr val="dk1"/>
                          </a:solidFill>
                          <a:latin typeface="+mn-lt"/>
                          <a:ea typeface="+mn-ea"/>
                          <a:cs typeface="+mn-cs"/>
                        </a:rPr>
                        <a:t>kanban</a:t>
                      </a:r>
                      <a:r>
                        <a:rPr lang="en-US" sz="2800" b="0" i="0" u="none" strike="noStrike" kern="1200" baseline="0" dirty="0" smtClean="0">
                          <a:solidFill>
                            <a:schemeClr val="dk1"/>
                          </a:solidFill>
                          <a:latin typeface="+mn-lt"/>
                          <a:ea typeface="+mn-ea"/>
                          <a:cs typeface="+mn-cs"/>
                        </a:rPr>
                        <a:t> boards to see the flow of work.</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Consider a daily standup to walk the board and see what work is where.</a:t>
                      </a:r>
                      <a:endParaRPr lang="en-US" sz="2800" dirty="0"/>
                    </a:p>
                  </a:txBody>
                  <a:tcPr/>
                </a:tc>
                <a:extLst>
                  <a:ext uri="{0D108BD9-81ED-4DB2-BD59-A6C34878D82A}">
                    <a16:rowId xmlns:a16="http://schemas.microsoft.com/office/drawing/2014/main" val="1396086982"/>
                  </a:ext>
                </a:extLst>
              </a:tr>
            </a:tbl>
          </a:graphicData>
        </a:graphic>
      </p:graphicFrame>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9</a:t>
            </a:fld>
            <a:endParaRPr lang="en-US"/>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a:t>
            </a:r>
            <a:r>
              <a:rPr lang="en-US" b="1" dirty="0" smtClean="0"/>
              <a:t>Possibilities [3/8]</a:t>
            </a:r>
            <a:endParaRPr lang="en-US" dirty="0"/>
          </a:p>
        </p:txBody>
      </p:sp>
    </p:spTree>
    <p:extLst>
      <p:ext uri="{BB962C8B-B14F-4D97-AF65-F5344CB8AC3E}">
        <p14:creationId xmlns:p14="http://schemas.microsoft.com/office/powerpoint/2010/main" val="53312979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10</a:t>
            </a:fld>
            <a:endParaRPr lang="en-US"/>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a:t>
            </a:r>
            <a:r>
              <a:rPr lang="en-US" b="1" dirty="0" smtClean="0"/>
              <a:t>Possibilities [4/8]</a:t>
            </a:r>
            <a:endParaRPr lang="en-US"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1013485819"/>
              </p:ext>
            </p:extLst>
          </p:nvPr>
        </p:nvGraphicFramePr>
        <p:xfrm>
          <a:off x="128061" y="1600835"/>
          <a:ext cx="11935877" cy="5120640"/>
        </p:xfrm>
        <a:graphic>
          <a:graphicData uri="http://schemas.openxmlformats.org/drawingml/2006/table">
            <a:tbl>
              <a:tblPr firstRow="1" bandRow="1">
                <a:tableStyleId>{5C22544A-7EE6-4342-B048-85BDC9FD1C3A}</a:tableStyleId>
              </a:tblPr>
              <a:tblGrid>
                <a:gridCol w="3501560">
                  <a:extLst>
                    <a:ext uri="{9D8B030D-6E8A-4147-A177-3AD203B41FA5}">
                      <a16:colId xmlns:a16="http://schemas.microsoft.com/office/drawing/2014/main" val="3723971941"/>
                    </a:ext>
                  </a:extLst>
                </a:gridCol>
                <a:gridCol w="8434317">
                  <a:extLst>
                    <a:ext uri="{9D8B030D-6E8A-4147-A177-3AD203B41FA5}">
                      <a16:colId xmlns:a16="http://schemas.microsoft.com/office/drawing/2014/main" val="3846362693"/>
                    </a:ext>
                  </a:extLst>
                </a:gridCol>
              </a:tblGrid>
              <a:tr h="0">
                <a:tc>
                  <a:txBody>
                    <a:bodyPr/>
                    <a:lstStyle/>
                    <a:p>
                      <a:r>
                        <a:rPr lang="en-US" sz="2400" b="1" i="0" u="none" strike="noStrike" kern="1200" baseline="0" dirty="0" smtClean="0">
                          <a:solidFill>
                            <a:schemeClr val="lt1"/>
                          </a:solidFill>
                          <a:latin typeface="+mn-lt"/>
                          <a:ea typeface="+mn-ea"/>
                          <a:cs typeface="+mn-cs"/>
                        </a:rPr>
                        <a:t>Pain Point</a:t>
                      </a:r>
                      <a:endParaRPr lang="en-US" sz="2400" dirty="0"/>
                    </a:p>
                  </a:txBody>
                  <a:tcPr/>
                </a:tc>
                <a:tc>
                  <a:txBody>
                    <a:bodyPr/>
                    <a:lstStyle/>
                    <a:p>
                      <a:r>
                        <a:rPr lang="en-US" sz="2400" b="1" i="0" u="none" strike="noStrike" kern="1200" baseline="0" dirty="0" smtClean="0">
                          <a:solidFill>
                            <a:schemeClr val="lt1"/>
                          </a:solidFill>
                          <a:latin typeface="+mn-lt"/>
                          <a:ea typeface="+mn-ea"/>
                          <a:cs typeface="+mn-cs"/>
                        </a:rPr>
                        <a:t>Troubleshooting Possibilities</a:t>
                      </a:r>
                      <a:endParaRPr lang="en-US" sz="2400" dirty="0"/>
                    </a:p>
                  </a:txBody>
                  <a:tcPr/>
                </a:tc>
                <a:extLst>
                  <a:ext uri="{0D108BD9-81ED-4DB2-BD59-A6C34878D82A}">
                    <a16:rowId xmlns:a16="http://schemas.microsoft.com/office/drawing/2014/main" val="3414743692"/>
                  </a:ext>
                </a:extLst>
              </a:tr>
              <a:tr h="0">
                <a:tc>
                  <a:txBody>
                    <a:bodyPr/>
                    <a:lstStyle/>
                    <a:p>
                      <a:r>
                        <a:rPr lang="en-US" sz="2400" b="0" i="0" u="none" strike="noStrike" kern="1200" baseline="0" dirty="0" smtClean="0">
                          <a:solidFill>
                            <a:schemeClr val="dk1"/>
                          </a:solidFill>
                          <a:latin typeface="+mn-lt"/>
                          <a:ea typeface="+mn-ea"/>
                          <a:cs typeface="+mn-cs"/>
                        </a:rPr>
                        <a:t>Team struggles with obstacles</a:t>
                      </a:r>
                      <a:endParaRPr lang="en-US" sz="2400" dirty="0"/>
                    </a:p>
                  </a:txBody>
                  <a:tcPr/>
                </a:tc>
                <a:tc>
                  <a:txBody>
                    <a:bodyPr/>
                    <a:lstStyle/>
                    <a:p>
                      <a:pPr marL="457200" indent="-4572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A servant leader can help clear these obstacles. </a:t>
                      </a:r>
                    </a:p>
                    <a:p>
                      <a:pPr marL="457200" indent="-4572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If the team doesn't know the options they have, consider a coach.</a:t>
                      </a:r>
                    </a:p>
                    <a:p>
                      <a:pPr marL="457200" indent="-4572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Sometimes, the team needs to escalate stories the team or servant leader has not been able to remove.</a:t>
                      </a:r>
                      <a:endParaRPr lang="en-US" sz="2400" dirty="0"/>
                    </a:p>
                  </a:txBody>
                  <a:tcPr/>
                </a:tc>
                <a:extLst>
                  <a:ext uri="{0D108BD9-81ED-4DB2-BD59-A6C34878D82A}">
                    <a16:rowId xmlns:a16="http://schemas.microsoft.com/office/drawing/2014/main" val="3403553816"/>
                  </a:ext>
                </a:extLst>
              </a:tr>
              <a:tr h="0">
                <a:tc>
                  <a:txBody>
                    <a:bodyPr/>
                    <a:lstStyle/>
                    <a:p>
                      <a:r>
                        <a:rPr lang="en-US" sz="2400" b="0" i="0" u="none" strike="noStrike" kern="1200" baseline="0" dirty="0" smtClean="0">
                          <a:solidFill>
                            <a:schemeClr val="dk1"/>
                          </a:solidFill>
                          <a:latin typeface="+mn-lt"/>
                          <a:ea typeface="+mn-ea"/>
                          <a:cs typeface="+mn-cs"/>
                        </a:rPr>
                        <a:t>Work delays/overruns due to Insufficiently refined product backlog items</a:t>
                      </a:r>
                      <a:endParaRPr lang="en-US" sz="2400" dirty="0"/>
                    </a:p>
                  </a:txBody>
                  <a:tcPr/>
                </a:tc>
                <a:tc>
                  <a:txBody>
                    <a:bodyPr/>
                    <a:lstStyle/>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Product owner and team workshop stories together. </a:t>
                      </a:r>
                    </a:p>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Create a definition of ready for the stories. </a:t>
                      </a:r>
                    </a:p>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Consider splitting stories to use smaller stories</a:t>
                      </a:r>
                      <a:endParaRPr lang="en-US" sz="2400" dirty="0"/>
                    </a:p>
                  </a:txBody>
                  <a:tcPr/>
                </a:tc>
                <a:extLst>
                  <a:ext uri="{0D108BD9-81ED-4DB2-BD59-A6C34878D82A}">
                    <a16:rowId xmlns:a16="http://schemas.microsoft.com/office/drawing/2014/main" val="2736628525"/>
                  </a:ext>
                </a:extLst>
              </a:tr>
              <a:tr h="0">
                <a:tc>
                  <a:txBody>
                    <a:bodyPr/>
                    <a:lstStyle/>
                    <a:p>
                      <a:r>
                        <a:rPr lang="en-US" sz="2400" b="0" i="0" u="none" strike="noStrike" kern="1200" baseline="0" dirty="0" smtClean="0">
                          <a:solidFill>
                            <a:schemeClr val="dk1"/>
                          </a:solidFill>
                          <a:latin typeface="+mn-lt"/>
                          <a:ea typeface="+mn-ea"/>
                          <a:cs typeface="+mn-cs"/>
                        </a:rPr>
                        <a:t>Defects</a:t>
                      </a:r>
                      <a:endParaRPr lang="en-US" sz="2400" dirty="0"/>
                    </a:p>
                  </a:txBody>
                  <a:tcPr/>
                </a:tc>
                <a:tc>
                  <a:txBody>
                    <a:bodyPr/>
                    <a:lstStyle/>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Consider the technical practices that work for the environment.</a:t>
                      </a:r>
                    </a:p>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Some possibilities are: pair work, collective product ownership, pervasive testing (test-driven and automated testing approaches) and a robust definition of done.</a:t>
                      </a:r>
                      <a:endParaRPr lang="en-US" sz="2400" dirty="0"/>
                    </a:p>
                  </a:txBody>
                  <a:tcPr/>
                </a:tc>
                <a:extLst>
                  <a:ext uri="{0D108BD9-81ED-4DB2-BD59-A6C34878D82A}">
                    <a16:rowId xmlns:a16="http://schemas.microsoft.com/office/drawing/2014/main" val="3117054535"/>
                  </a:ext>
                </a:extLst>
              </a:tr>
            </a:tbl>
          </a:graphicData>
        </a:graphic>
      </p:graphicFrame>
    </p:spTree>
    <p:extLst>
      <p:ext uri="{BB962C8B-B14F-4D97-AF65-F5344CB8AC3E}">
        <p14:creationId xmlns:p14="http://schemas.microsoft.com/office/powerpoint/2010/main" val="87485706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ext uri="{D42A27DB-BD31-4B8C-83A1-F6EECF244321}">
                <p14:modId xmlns:p14="http://schemas.microsoft.com/office/powerpoint/2010/main" val="3288622025"/>
              </p:ext>
            </p:extLst>
          </p:nvPr>
        </p:nvGraphicFramePr>
        <p:xfrm>
          <a:off x="128061" y="1690688"/>
          <a:ext cx="11935877" cy="4632960"/>
        </p:xfrm>
        <a:graphic>
          <a:graphicData uri="http://schemas.openxmlformats.org/drawingml/2006/table">
            <a:tbl>
              <a:tblPr firstRow="1" bandRow="1">
                <a:tableStyleId>{5C22544A-7EE6-4342-B048-85BDC9FD1C3A}</a:tableStyleId>
              </a:tblPr>
              <a:tblGrid>
                <a:gridCol w="3651686">
                  <a:extLst>
                    <a:ext uri="{9D8B030D-6E8A-4147-A177-3AD203B41FA5}">
                      <a16:colId xmlns:a16="http://schemas.microsoft.com/office/drawing/2014/main" val="3723971941"/>
                    </a:ext>
                  </a:extLst>
                </a:gridCol>
                <a:gridCol w="8284191">
                  <a:extLst>
                    <a:ext uri="{9D8B030D-6E8A-4147-A177-3AD203B41FA5}">
                      <a16:colId xmlns:a16="http://schemas.microsoft.com/office/drawing/2014/main" val="3846362693"/>
                    </a:ext>
                  </a:extLst>
                </a:gridCol>
              </a:tblGrid>
              <a:tr h="0">
                <a:tc>
                  <a:txBody>
                    <a:bodyPr/>
                    <a:lstStyle/>
                    <a:p>
                      <a:r>
                        <a:rPr lang="en-US" sz="2800" b="1" i="0" u="none" strike="noStrike" kern="1200" baseline="0" dirty="0" smtClean="0">
                          <a:solidFill>
                            <a:schemeClr val="lt1"/>
                          </a:solidFill>
                          <a:latin typeface="+mn-lt"/>
                          <a:ea typeface="+mn-ea"/>
                          <a:cs typeface="+mn-cs"/>
                        </a:rPr>
                        <a:t>Pain Point</a:t>
                      </a:r>
                      <a:endParaRPr lang="en-US" sz="2800" dirty="0"/>
                    </a:p>
                  </a:txBody>
                  <a:tcPr/>
                </a:tc>
                <a:tc>
                  <a:txBody>
                    <a:bodyPr/>
                    <a:lstStyle/>
                    <a:p>
                      <a:r>
                        <a:rPr lang="en-US" sz="2800" b="1" i="0" u="none" strike="noStrike" kern="1200" baseline="0" dirty="0" smtClean="0">
                          <a:solidFill>
                            <a:schemeClr val="lt1"/>
                          </a:solidFill>
                          <a:latin typeface="+mn-lt"/>
                          <a:ea typeface="+mn-ea"/>
                          <a:cs typeface="+mn-cs"/>
                        </a:rPr>
                        <a:t>Troubleshooting Possibilities</a:t>
                      </a:r>
                      <a:endParaRPr lang="en-US" sz="2800" dirty="0"/>
                    </a:p>
                  </a:txBody>
                  <a:tcPr/>
                </a:tc>
                <a:extLst>
                  <a:ext uri="{0D108BD9-81ED-4DB2-BD59-A6C34878D82A}">
                    <a16:rowId xmlns:a16="http://schemas.microsoft.com/office/drawing/2014/main" val="3414743692"/>
                  </a:ext>
                </a:extLst>
              </a:tr>
              <a:tr h="0">
                <a:tc>
                  <a:txBody>
                    <a:bodyPr/>
                    <a:lstStyle/>
                    <a:p>
                      <a:r>
                        <a:rPr lang="en-US" sz="2800" b="0" i="0" u="none" strike="noStrike" kern="1200" baseline="0" dirty="0" smtClean="0">
                          <a:solidFill>
                            <a:schemeClr val="dk1"/>
                          </a:solidFill>
                          <a:latin typeface="+mn-lt"/>
                          <a:ea typeface="+mn-ea"/>
                          <a:cs typeface="+mn-cs"/>
                        </a:rPr>
                        <a:t>Work is not complete</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Team defines definition of done for stories including acceptance criteria.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Also add release criteria for projects.</a:t>
                      </a:r>
                      <a:endParaRPr lang="en-US" sz="2800" dirty="0"/>
                    </a:p>
                  </a:txBody>
                  <a:tcPr/>
                </a:tc>
                <a:extLst>
                  <a:ext uri="{0D108BD9-81ED-4DB2-BD59-A6C34878D82A}">
                    <a16:rowId xmlns:a16="http://schemas.microsoft.com/office/drawing/2014/main" val="510816831"/>
                  </a:ext>
                </a:extLst>
              </a:tr>
              <a:tr h="0">
                <a:tc>
                  <a:txBody>
                    <a:bodyPr/>
                    <a:lstStyle/>
                    <a:p>
                      <a:r>
                        <a:rPr lang="en-US" sz="2800" b="0" i="0" u="none" strike="noStrike" kern="1200" baseline="0" dirty="0" smtClean="0">
                          <a:solidFill>
                            <a:schemeClr val="dk1"/>
                          </a:solidFill>
                          <a:latin typeface="+mn-lt"/>
                          <a:ea typeface="+mn-ea"/>
                          <a:cs typeface="+mn-cs"/>
                        </a:rPr>
                        <a:t>Technical debt (degraded code quality)</a:t>
                      </a:r>
                      <a:endParaRPr lang="en-US" sz="2800" dirty="0"/>
                    </a:p>
                  </a:txBody>
                  <a:tcPr/>
                </a:tc>
                <a:tc>
                  <a:txBody>
                    <a:bodyPr/>
                    <a:lstStyle/>
                    <a:p>
                      <a:r>
                        <a:rPr lang="en-US" sz="2800" b="0" i="0" u="none" strike="noStrike" kern="1200" baseline="0" dirty="0" smtClean="0">
                          <a:solidFill>
                            <a:schemeClr val="dk1"/>
                          </a:solidFill>
                          <a:latin typeface="+mn-lt"/>
                          <a:ea typeface="+mn-ea"/>
                          <a:cs typeface="+mn-cs"/>
                        </a:rPr>
                        <a:t>Refactoring, agile modeling, pervasive testing, automated code quality analysis, definition of Done</a:t>
                      </a:r>
                      <a:endParaRPr lang="en-US" sz="2800" dirty="0"/>
                    </a:p>
                  </a:txBody>
                  <a:tcPr/>
                </a:tc>
                <a:extLst>
                  <a:ext uri="{0D108BD9-81ED-4DB2-BD59-A6C34878D82A}">
                    <a16:rowId xmlns:a16="http://schemas.microsoft.com/office/drawing/2014/main" val="1396086982"/>
                  </a:ext>
                </a:extLst>
              </a:tr>
              <a:tr h="0">
                <a:tc>
                  <a:txBody>
                    <a:bodyPr/>
                    <a:lstStyle/>
                    <a:p>
                      <a:r>
                        <a:rPr lang="en-US" sz="2800" b="0" i="0" u="none" strike="noStrike" kern="1200" baseline="0" dirty="0" smtClean="0">
                          <a:solidFill>
                            <a:schemeClr val="dk1"/>
                          </a:solidFill>
                          <a:latin typeface="+mn-lt"/>
                          <a:ea typeface="+mn-ea"/>
                          <a:cs typeface="+mn-cs"/>
                        </a:rPr>
                        <a:t>Slow or no improvement in the teamwork process</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Capture no more than three items to improve at each retrospective.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Ask the servant leader to help the team learn how to integrate those items.</a:t>
                      </a:r>
                      <a:endParaRPr lang="en-US" sz="2800" dirty="0"/>
                    </a:p>
                  </a:txBody>
                  <a:tcPr/>
                </a:tc>
                <a:extLst>
                  <a:ext uri="{0D108BD9-81ED-4DB2-BD59-A6C34878D82A}">
                    <a16:rowId xmlns:a16="http://schemas.microsoft.com/office/drawing/2014/main" val="2736628525"/>
                  </a:ext>
                </a:extLst>
              </a:tr>
            </a:tbl>
          </a:graphicData>
        </a:graphic>
      </p:graphicFrame>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11</a:t>
            </a:fld>
            <a:endParaRPr lang="en-US"/>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a:t>
            </a:r>
            <a:r>
              <a:rPr lang="en-US" b="1" dirty="0" smtClean="0"/>
              <a:t>Possibilities [5/8]</a:t>
            </a:r>
            <a:endParaRPr lang="en-US" dirty="0"/>
          </a:p>
        </p:txBody>
      </p:sp>
    </p:spTree>
    <p:extLst>
      <p:ext uri="{BB962C8B-B14F-4D97-AF65-F5344CB8AC3E}">
        <p14:creationId xmlns:p14="http://schemas.microsoft.com/office/powerpoint/2010/main" val="2334834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ext uri="{D42A27DB-BD31-4B8C-83A1-F6EECF244321}">
                <p14:modId xmlns:p14="http://schemas.microsoft.com/office/powerpoint/2010/main" val="3985711382"/>
              </p:ext>
            </p:extLst>
          </p:nvPr>
        </p:nvGraphicFramePr>
        <p:xfrm>
          <a:off x="128744" y="1790062"/>
          <a:ext cx="11935877" cy="4968240"/>
        </p:xfrm>
        <a:graphic>
          <a:graphicData uri="http://schemas.openxmlformats.org/drawingml/2006/table">
            <a:tbl>
              <a:tblPr firstRow="1" bandRow="1">
                <a:tableStyleId>{5C22544A-7EE6-4342-B048-85BDC9FD1C3A}</a:tableStyleId>
              </a:tblPr>
              <a:tblGrid>
                <a:gridCol w="2559865">
                  <a:extLst>
                    <a:ext uri="{9D8B030D-6E8A-4147-A177-3AD203B41FA5}">
                      <a16:colId xmlns:a16="http://schemas.microsoft.com/office/drawing/2014/main" val="3723971941"/>
                    </a:ext>
                  </a:extLst>
                </a:gridCol>
                <a:gridCol w="9376012">
                  <a:extLst>
                    <a:ext uri="{9D8B030D-6E8A-4147-A177-3AD203B41FA5}">
                      <a16:colId xmlns:a16="http://schemas.microsoft.com/office/drawing/2014/main" val="3846362693"/>
                    </a:ext>
                  </a:extLst>
                </a:gridCol>
              </a:tblGrid>
              <a:tr h="0">
                <a:tc>
                  <a:txBody>
                    <a:bodyPr/>
                    <a:lstStyle/>
                    <a:p>
                      <a:r>
                        <a:rPr lang="en-US" sz="2800" b="1" i="0" u="none" strike="noStrike" kern="1200" baseline="0" dirty="0" smtClean="0">
                          <a:solidFill>
                            <a:schemeClr val="lt1"/>
                          </a:solidFill>
                          <a:latin typeface="+mn-lt"/>
                          <a:ea typeface="+mn-ea"/>
                          <a:cs typeface="+mn-cs"/>
                        </a:rPr>
                        <a:t>Pain Point</a:t>
                      </a:r>
                      <a:endParaRPr lang="en-US" sz="2800" dirty="0"/>
                    </a:p>
                  </a:txBody>
                  <a:tcPr/>
                </a:tc>
                <a:tc>
                  <a:txBody>
                    <a:bodyPr/>
                    <a:lstStyle/>
                    <a:p>
                      <a:r>
                        <a:rPr lang="en-US" sz="2800" b="1" i="0" u="none" strike="noStrike" kern="1200" baseline="0" dirty="0" smtClean="0">
                          <a:solidFill>
                            <a:schemeClr val="lt1"/>
                          </a:solidFill>
                          <a:latin typeface="+mn-lt"/>
                          <a:ea typeface="+mn-ea"/>
                          <a:cs typeface="+mn-cs"/>
                        </a:rPr>
                        <a:t>Troubleshooting Possibilities</a:t>
                      </a:r>
                      <a:endParaRPr lang="en-US" sz="2800" dirty="0"/>
                    </a:p>
                  </a:txBody>
                  <a:tcPr/>
                </a:tc>
                <a:extLst>
                  <a:ext uri="{0D108BD9-81ED-4DB2-BD59-A6C34878D82A}">
                    <a16:rowId xmlns:a16="http://schemas.microsoft.com/office/drawing/2014/main" val="3414743692"/>
                  </a:ext>
                </a:extLst>
              </a:tr>
              <a:tr h="0">
                <a:tc>
                  <a:txBody>
                    <a:bodyPr/>
                    <a:lstStyle/>
                    <a:p>
                      <a:r>
                        <a:rPr lang="en-US" sz="2800" b="0" i="0" u="none" strike="noStrike" kern="1200" baseline="0" dirty="0" smtClean="0">
                          <a:solidFill>
                            <a:schemeClr val="dk1"/>
                          </a:solidFill>
                          <a:latin typeface="+mn-lt"/>
                          <a:ea typeface="+mn-ea"/>
                          <a:cs typeface="+mn-cs"/>
                        </a:rPr>
                        <a:t>Too much product complexity</a:t>
                      </a:r>
                      <a:endParaRPr lang="en-US" sz="2800" dirty="0"/>
                    </a:p>
                  </a:txBody>
                  <a:tcPr/>
                </a:tc>
                <a:tc>
                  <a:txBody>
                    <a:bodyPr/>
                    <a:lstStyle/>
                    <a:p>
                      <a:r>
                        <a:rPr lang="en-US" sz="2800" b="0" i="0" u="none" strike="noStrike" kern="1200" baseline="0" dirty="0" smtClean="0">
                          <a:solidFill>
                            <a:schemeClr val="dk1"/>
                          </a:solidFill>
                          <a:latin typeface="+mn-lt"/>
                          <a:ea typeface="+mn-ea"/>
                          <a:cs typeface="+mn-cs"/>
                        </a:rPr>
                        <a:t>For software and non-software encourage the team always to be thinking “What is the simplest thing that would work?” and apply the agile principle of </a:t>
                      </a:r>
                      <a:r>
                        <a:rPr lang="en-US" sz="2800" b="1" i="0" u="sng" strike="noStrike" kern="1200" baseline="0" dirty="0" smtClean="0">
                          <a:solidFill>
                            <a:srgbClr val="FF0000"/>
                          </a:solidFill>
                          <a:latin typeface="+mn-lt"/>
                          <a:ea typeface="+mn-ea"/>
                          <a:cs typeface="+mn-cs"/>
                        </a:rPr>
                        <a:t>“Simplicity--the art of maximizing the amount of work not done”</a:t>
                      </a:r>
                      <a:r>
                        <a:rPr lang="en-US" sz="2800" b="0" i="0" u="none" strike="noStrike" kern="1200" baseline="0" dirty="0" smtClean="0">
                          <a:solidFill>
                            <a:schemeClr val="dk1"/>
                          </a:solidFill>
                          <a:latin typeface="+mn-lt"/>
                          <a:ea typeface="+mn-ea"/>
                          <a:cs typeface="+mn-cs"/>
                        </a:rPr>
                        <a:t>. These help reduce complexity.</a:t>
                      </a:r>
                      <a:endParaRPr lang="en-US" sz="2800" dirty="0"/>
                    </a:p>
                  </a:txBody>
                  <a:tcPr/>
                </a:tc>
                <a:extLst>
                  <a:ext uri="{0D108BD9-81ED-4DB2-BD59-A6C34878D82A}">
                    <a16:rowId xmlns:a16="http://schemas.microsoft.com/office/drawing/2014/main" val="3403553816"/>
                  </a:ext>
                </a:extLst>
              </a:tr>
              <a:tr h="0">
                <a:tc>
                  <a:txBody>
                    <a:bodyPr/>
                    <a:lstStyle/>
                    <a:p>
                      <a:r>
                        <a:rPr lang="en-US" sz="2800" b="0" i="0" u="none" strike="noStrike" kern="1200" baseline="0" dirty="0" smtClean="0">
                          <a:solidFill>
                            <a:schemeClr val="dk1"/>
                          </a:solidFill>
                          <a:latin typeface="+mn-lt"/>
                          <a:ea typeface="+mn-ea"/>
                          <a:cs typeface="+mn-cs"/>
                        </a:rPr>
                        <a:t>Too much upfront work leading to rework</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Instead of much upfront work, consider team spikes to learn.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In addition, measure the WIP during the beginning of the project and see what the team's options are to deliver value instead of designs.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Shorten iterations and create a robust definition of done.</a:t>
                      </a:r>
                      <a:endParaRPr lang="en-US" sz="2800" dirty="0"/>
                    </a:p>
                  </a:txBody>
                  <a:tcPr/>
                </a:tc>
                <a:extLst>
                  <a:ext uri="{0D108BD9-81ED-4DB2-BD59-A6C34878D82A}">
                    <a16:rowId xmlns:a16="http://schemas.microsoft.com/office/drawing/2014/main" val="3117054535"/>
                  </a:ext>
                </a:extLst>
              </a:tr>
            </a:tbl>
          </a:graphicData>
        </a:graphic>
      </p:graphicFrame>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12</a:t>
            </a:fld>
            <a:endParaRPr lang="en-US"/>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a:t>
            </a:r>
            <a:r>
              <a:rPr lang="en-US" b="1" dirty="0" smtClean="0"/>
              <a:t>Possibilities [6/8]</a:t>
            </a:r>
            <a:endParaRPr lang="en-US" dirty="0"/>
          </a:p>
        </p:txBody>
      </p:sp>
    </p:spTree>
    <p:extLst>
      <p:ext uri="{BB962C8B-B14F-4D97-AF65-F5344CB8AC3E}">
        <p14:creationId xmlns:p14="http://schemas.microsoft.com/office/powerpoint/2010/main" val="239312205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Agile Pain Points and Troubleshooting </a:t>
            </a:r>
            <a:r>
              <a:rPr lang="en-US" b="1" dirty="0" smtClean="0"/>
              <a:t>Possibilities [7/8]</a:t>
            </a:r>
            <a:endParaRPr lang="en-US"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1236783738"/>
              </p:ext>
            </p:extLst>
          </p:nvPr>
        </p:nvGraphicFramePr>
        <p:xfrm>
          <a:off x="128061" y="1646079"/>
          <a:ext cx="11935877" cy="4632960"/>
        </p:xfrm>
        <a:graphic>
          <a:graphicData uri="http://schemas.openxmlformats.org/drawingml/2006/table">
            <a:tbl>
              <a:tblPr firstRow="1" bandRow="1">
                <a:tableStyleId>{5C22544A-7EE6-4342-B048-85BDC9FD1C3A}</a:tableStyleId>
              </a:tblPr>
              <a:tblGrid>
                <a:gridCol w="3487975">
                  <a:extLst>
                    <a:ext uri="{9D8B030D-6E8A-4147-A177-3AD203B41FA5}">
                      <a16:colId xmlns:a16="http://schemas.microsoft.com/office/drawing/2014/main" val="3723971941"/>
                    </a:ext>
                  </a:extLst>
                </a:gridCol>
                <a:gridCol w="8447902">
                  <a:extLst>
                    <a:ext uri="{9D8B030D-6E8A-4147-A177-3AD203B41FA5}">
                      <a16:colId xmlns:a16="http://schemas.microsoft.com/office/drawing/2014/main" val="3846362693"/>
                    </a:ext>
                  </a:extLst>
                </a:gridCol>
              </a:tblGrid>
              <a:tr h="0">
                <a:tc>
                  <a:txBody>
                    <a:bodyPr/>
                    <a:lstStyle/>
                    <a:p>
                      <a:r>
                        <a:rPr lang="en-US" sz="2800" b="1" i="0" u="none" strike="noStrike" kern="1200" baseline="0" dirty="0" smtClean="0">
                          <a:solidFill>
                            <a:schemeClr val="lt1"/>
                          </a:solidFill>
                          <a:latin typeface="+mn-lt"/>
                          <a:ea typeface="+mn-ea"/>
                          <a:cs typeface="+mn-cs"/>
                        </a:rPr>
                        <a:t>Pain Point</a:t>
                      </a:r>
                      <a:endParaRPr lang="en-US" sz="2800" dirty="0"/>
                    </a:p>
                  </a:txBody>
                  <a:tcPr/>
                </a:tc>
                <a:tc>
                  <a:txBody>
                    <a:bodyPr/>
                    <a:lstStyle/>
                    <a:p>
                      <a:r>
                        <a:rPr lang="en-US" sz="2800" b="1" i="0" u="none" strike="noStrike" kern="1200" baseline="0" dirty="0" smtClean="0">
                          <a:solidFill>
                            <a:schemeClr val="lt1"/>
                          </a:solidFill>
                          <a:latin typeface="+mn-lt"/>
                          <a:ea typeface="+mn-ea"/>
                          <a:cs typeface="+mn-cs"/>
                        </a:rPr>
                        <a:t>Troubleshooting Possibilities</a:t>
                      </a:r>
                      <a:endParaRPr lang="en-US" sz="2800" dirty="0"/>
                    </a:p>
                  </a:txBody>
                  <a:tcPr/>
                </a:tc>
                <a:extLst>
                  <a:ext uri="{0D108BD9-81ED-4DB2-BD59-A6C34878D82A}">
                    <a16:rowId xmlns:a16="http://schemas.microsoft.com/office/drawing/2014/main" val="3414743692"/>
                  </a:ext>
                </a:extLst>
              </a:tr>
              <a:tr h="0">
                <a:tc>
                  <a:txBody>
                    <a:bodyPr/>
                    <a:lstStyle/>
                    <a:p>
                      <a:r>
                        <a:rPr lang="en-US" sz="2800" b="0" i="0" u="none" strike="noStrike" kern="1200" baseline="0" dirty="0" smtClean="0">
                          <a:solidFill>
                            <a:schemeClr val="dk1"/>
                          </a:solidFill>
                          <a:latin typeface="+mn-lt"/>
                          <a:ea typeface="+mn-ea"/>
                          <a:cs typeface="+mn-cs"/>
                        </a:rPr>
                        <a:t>False starts, wasted efforts</a:t>
                      </a:r>
                      <a:endParaRPr lang="en-US" sz="2800" dirty="0"/>
                    </a:p>
                  </a:txBody>
                  <a:tcPr/>
                </a:tc>
                <a:tc>
                  <a:txBody>
                    <a:bodyPr/>
                    <a:lstStyle/>
                    <a:p>
                      <a:r>
                        <a:rPr lang="en-US" sz="2800" b="0" i="0" u="none" strike="noStrike" kern="1200" baseline="0" dirty="0" smtClean="0">
                          <a:solidFill>
                            <a:schemeClr val="dk1"/>
                          </a:solidFill>
                          <a:latin typeface="+mn-lt"/>
                          <a:ea typeface="+mn-ea"/>
                          <a:cs typeface="+mn-cs"/>
                        </a:rPr>
                        <a:t>Ask the product owner to become an integral part of the team.</a:t>
                      </a:r>
                      <a:endParaRPr lang="en-US" sz="2800" dirty="0"/>
                    </a:p>
                  </a:txBody>
                  <a:tcPr/>
                </a:tc>
                <a:extLst>
                  <a:ext uri="{0D108BD9-81ED-4DB2-BD59-A6C34878D82A}">
                    <a16:rowId xmlns:a16="http://schemas.microsoft.com/office/drawing/2014/main" val="510816831"/>
                  </a:ext>
                </a:extLst>
              </a:tr>
              <a:tr h="0">
                <a:tc>
                  <a:txBody>
                    <a:bodyPr/>
                    <a:lstStyle/>
                    <a:p>
                      <a:r>
                        <a:rPr lang="en-US" sz="2800" b="0" i="0" u="none" strike="noStrike" kern="1200" baseline="0" dirty="0" smtClean="0">
                          <a:solidFill>
                            <a:schemeClr val="dk1"/>
                          </a:solidFill>
                          <a:latin typeface="+mn-lt"/>
                          <a:ea typeface="+mn-ea"/>
                          <a:cs typeface="+mn-cs"/>
                        </a:rPr>
                        <a:t>Inefficiently ordered product backlog items</a:t>
                      </a:r>
                      <a:endParaRPr lang="en-US" sz="2800" dirty="0"/>
                    </a:p>
                  </a:txBody>
                  <a:tcPr/>
                </a:tc>
                <a:tc>
                  <a:txBody>
                    <a:bodyPr/>
                    <a:lstStyle/>
                    <a:p>
                      <a:r>
                        <a:rPr lang="en-US" sz="2800" b="0" i="0" u="none" strike="noStrike" kern="1200" baseline="0" dirty="0" smtClean="0">
                          <a:solidFill>
                            <a:schemeClr val="dk1"/>
                          </a:solidFill>
                          <a:latin typeface="+mn-lt"/>
                          <a:ea typeface="+mn-ea"/>
                          <a:cs typeface="+mn-cs"/>
                        </a:rPr>
                        <a:t>Rank with value including cost of delay divided by duration and other value models</a:t>
                      </a:r>
                      <a:endParaRPr lang="en-US" sz="2800" dirty="0"/>
                    </a:p>
                  </a:txBody>
                  <a:tcPr/>
                </a:tc>
                <a:extLst>
                  <a:ext uri="{0D108BD9-81ED-4DB2-BD59-A6C34878D82A}">
                    <a16:rowId xmlns:a16="http://schemas.microsoft.com/office/drawing/2014/main" val="1396086982"/>
                  </a:ext>
                </a:extLst>
              </a:tr>
              <a:tr h="0">
                <a:tc>
                  <a:txBody>
                    <a:bodyPr/>
                    <a:lstStyle/>
                    <a:p>
                      <a:r>
                        <a:rPr lang="en-US" sz="2800" b="0" i="0" u="none" strike="noStrike" kern="1200" baseline="0" dirty="0" smtClean="0">
                          <a:solidFill>
                            <a:schemeClr val="dk1"/>
                          </a:solidFill>
                          <a:latin typeface="+mn-lt"/>
                          <a:ea typeface="+mn-ea"/>
                          <a:cs typeface="+mn-cs"/>
                        </a:rPr>
                        <a:t>Rush/wait uneven flow of work</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Plan to the team's capacity and not more.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Ask people to stop multitasking and be dedicated to one team.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Ask the team to work as pairs, a swarm, or mob to even out the capabilities across the entire team.</a:t>
                      </a:r>
                      <a:endParaRPr lang="en-US" sz="2800" dirty="0"/>
                    </a:p>
                  </a:txBody>
                  <a:tcPr/>
                </a:tc>
                <a:extLst>
                  <a:ext uri="{0D108BD9-81ED-4DB2-BD59-A6C34878D82A}">
                    <a16:rowId xmlns:a16="http://schemas.microsoft.com/office/drawing/2014/main" val="3403553816"/>
                  </a:ext>
                </a:extLst>
              </a:tr>
            </a:tbl>
          </a:graphicData>
        </a:graphic>
      </p:graphicFrame>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13</a:t>
            </a:fld>
            <a:endParaRPr lang="en-US"/>
          </a:p>
        </p:txBody>
      </p:sp>
    </p:spTree>
    <p:extLst>
      <p:ext uri="{BB962C8B-B14F-4D97-AF65-F5344CB8AC3E}">
        <p14:creationId xmlns:p14="http://schemas.microsoft.com/office/powerpoint/2010/main" val="311122708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Agile Pain Points and Troubleshooting </a:t>
            </a:r>
            <a:r>
              <a:rPr lang="en-US" b="1" dirty="0" smtClean="0"/>
              <a:t>Possibilities [8/8]</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14</a:t>
            </a:fld>
            <a:endParaRPr lang="en-US"/>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2555447828"/>
              </p:ext>
            </p:extLst>
          </p:nvPr>
        </p:nvGraphicFramePr>
        <p:xfrm>
          <a:off x="128061" y="1646079"/>
          <a:ext cx="11935877" cy="5120640"/>
        </p:xfrm>
        <a:graphic>
          <a:graphicData uri="http://schemas.openxmlformats.org/drawingml/2006/table">
            <a:tbl>
              <a:tblPr firstRow="1" bandRow="1">
                <a:tableStyleId>{5C22544A-7EE6-4342-B048-85BDC9FD1C3A}</a:tableStyleId>
              </a:tblPr>
              <a:tblGrid>
                <a:gridCol w="4224892">
                  <a:extLst>
                    <a:ext uri="{9D8B030D-6E8A-4147-A177-3AD203B41FA5}">
                      <a16:colId xmlns:a16="http://schemas.microsoft.com/office/drawing/2014/main" val="3723971941"/>
                    </a:ext>
                  </a:extLst>
                </a:gridCol>
                <a:gridCol w="7710985">
                  <a:extLst>
                    <a:ext uri="{9D8B030D-6E8A-4147-A177-3AD203B41FA5}">
                      <a16:colId xmlns:a16="http://schemas.microsoft.com/office/drawing/2014/main" val="3846362693"/>
                    </a:ext>
                  </a:extLst>
                </a:gridCol>
              </a:tblGrid>
              <a:tr h="0">
                <a:tc>
                  <a:txBody>
                    <a:bodyPr/>
                    <a:lstStyle/>
                    <a:p>
                      <a:r>
                        <a:rPr lang="en-US" sz="2400" b="1" i="0" u="none" strike="noStrike" kern="1200" baseline="0" dirty="0" smtClean="0">
                          <a:solidFill>
                            <a:schemeClr val="lt1"/>
                          </a:solidFill>
                          <a:latin typeface="+mn-lt"/>
                          <a:ea typeface="+mn-ea"/>
                          <a:cs typeface="+mn-cs"/>
                        </a:rPr>
                        <a:t>Pain Point</a:t>
                      </a:r>
                      <a:endParaRPr lang="en-US" sz="2400" dirty="0"/>
                    </a:p>
                  </a:txBody>
                  <a:tcPr/>
                </a:tc>
                <a:tc>
                  <a:txBody>
                    <a:bodyPr/>
                    <a:lstStyle/>
                    <a:p>
                      <a:r>
                        <a:rPr lang="en-US" sz="2400" b="1" i="0" u="none" strike="noStrike" kern="1200" baseline="0" dirty="0" smtClean="0">
                          <a:solidFill>
                            <a:schemeClr val="lt1"/>
                          </a:solidFill>
                          <a:latin typeface="+mn-lt"/>
                          <a:ea typeface="+mn-ea"/>
                          <a:cs typeface="+mn-cs"/>
                        </a:rPr>
                        <a:t>Troubleshooting Possibilities</a:t>
                      </a:r>
                      <a:endParaRPr lang="en-US" sz="2400" dirty="0"/>
                    </a:p>
                  </a:txBody>
                  <a:tcPr/>
                </a:tc>
                <a:extLst>
                  <a:ext uri="{0D108BD9-81ED-4DB2-BD59-A6C34878D82A}">
                    <a16:rowId xmlns:a16="http://schemas.microsoft.com/office/drawing/2014/main" val="3414743692"/>
                  </a:ext>
                </a:extLst>
              </a:tr>
              <a:tr h="0">
                <a:tc>
                  <a:txBody>
                    <a:bodyPr/>
                    <a:lstStyle/>
                    <a:p>
                      <a:r>
                        <a:rPr lang="en-US" sz="2400" b="0" i="0" u="none" strike="noStrike" kern="1200" baseline="0" dirty="0" smtClean="0">
                          <a:solidFill>
                            <a:schemeClr val="dk1"/>
                          </a:solidFill>
                          <a:latin typeface="+mn-lt"/>
                          <a:ea typeface="+mn-ea"/>
                          <a:cs typeface="+mn-cs"/>
                        </a:rPr>
                        <a:t>Impossible stakeholder demands</a:t>
                      </a:r>
                      <a:endParaRPr lang="en-US" sz="2400" dirty="0"/>
                    </a:p>
                  </a:txBody>
                  <a:tcPr/>
                </a:tc>
                <a:tc>
                  <a:txBody>
                    <a:bodyPr/>
                    <a:lstStyle/>
                    <a:p>
                      <a:r>
                        <a:rPr lang="en-US" sz="2400" b="0" i="0" u="none" strike="noStrike" kern="1200" baseline="0" dirty="0" smtClean="0">
                          <a:solidFill>
                            <a:schemeClr val="dk1"/>
                          </a:solidFill>
                          <a:latin typeface="+mn-lt"/>
                          <a:ea typeface="+mn-ea"/>
                          <a:cs typeface="+mn-cs"/>
                        </a:rPr>
                        <a:t>Servant leadership to work with this stakeholder (and possibly product owner).</a:t>
                      </a:r>
                      <a:endParaRPr lang="en-US" sz="2400" dirty="0"/>
                    </a:p>
                  </a:txBody>
                  <a:tcPr/>
                </a:tc>
                <a:extLst>
                  <a:ext uri="{0D108BD9-81ED-4DB2-BD59-A6C34878D82A}">
                    <a16:rowId xmlns:a16="http://schemas.microsoft.com/office/drawing/2014/main" val="2736628525"/>
                  </a:ext>
                </a:extLst>
              </a:tr>
              <a:tr h="0">
                <a:tc>
                  <a:txBody>
                    <a:bodyPr/>
                    <a:lstStyle/>
                    <a:p>
                      <a:r>
                        <a:rPr lang="en-US" sz="2400" b="0" i="0" u="none" strike="noStrike" kern="1200" baseline="0" dirty="0" smtClean="0">
                          <a:solidFill>
                            <a:schemeClr val="dk1"/>
                          </a:solidFill>
                          <a:latin typeface="+mn-lt"/>
                          <a:ea typeface="+mn-ea"/>
                          <a:cs typeface="+mn-cs"/>
                        </a:rPr>
                        <a:t>Unexpected or unforeseen delays</a:t>
                      </a:r>
                      <a:endParaRPr lang="en-US" sz="2400" dirty="0"/>
                    </a:p>
                  </a:txBody>
                  <a:tcPr/>
                </a:tc>
                <a:tc>
                  <a:txBody>
                    <a:bodyPr/>
                    <a:lstStyle/>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Ask the team to check in more often, use Kanban boards to see the flow of work and work in progress limits to understand the impact of the demands on the team or product. </a:t>
                      </a:r>
                    </a:p>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Also track impediments and impediment removal on an impediment board.</a:t>
                      </a:r>
                      <a:endParaRPr lang="en-US" sz="2400" dirty="0"/>
                    </a:p>
                  </a:txBody>
                  <a:tcPr/>
                </a:tc>
                <a:extLst>
                  <a:ext uri="{0D108BD9-81ED-4DB2-BD59-A6C34878D82A}">
                    <a16:rowId xmlns:a16="http://schemas.microsoft.com/office/drawing/2014/main" val="3117054535"/>
                  </a:ext>
                </a:extLst>
              </a:tr>
              <a:tr h="0">
                <a:tc>
                  <a:txBody>
                    <a:bodyPr/>
                    <a:lstStyle/>
                    <a:p>
                      <a:r>
                        <a:rPr lang="en-US" sz="2400" b="0" i="0" u="none" strike="noStrike" kern="1200" baseline="0" dirty="0" err="1" smtClean="0">
                          <a:solidFill>
                            <a:schemeClr val="dk1"/>
                          </a:solidFill>
                          <a:latin typeface="+mn-lt"/>
                          <a:ea typeface="+mn-ea"/>
                          <a:cs typeface="+mn-cs"/>
                        </a:rPr>
                        <a:t>Siloed</a:t>
                      </a:r>
                      <a:r>
                        <a:rPr lang="en-US" sz="2400" b="0" i="0" u="none" strike="noStrike" kern="1200" baseline="0" dirty="0" smtClean="0">
                          <a:solidFill>
                            <a:schemeClr val="dk1"/>
                          </a:solidFill>
                          <a:latin typeface="+mn-lt"/>
                          <a:ea typeface="+mn-ea"/>
                          <a:cs typeface="+mn-cs"/>
                        </a:rPr>
                        <a:t> teams, instead of cross-functional teams</a:t>
                      </a:r>
                      <a:endParaRPr lang="en-US" sz="2400" dirty="0"/>
                    </a:p>
                  </a:txBody>
                  <a:tcPr/>
                </a:tc>
                <a:tc>
                  <a:txBody>
                    <a:bodyPr/>
                    <a:lstStyle/>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Ask the people who are part of projects to </a:t>
                      </a:r>
                      <a:r>
                        <a:rPr lang="en-US" sz="2400" b="0" i="0" u="none" strike="noStrike" kern="1200" baseline="0" dirty="0" err="1" smtClean="0">
                          <a:solidFill>
                            <a:schemeClr val="dk1"/>
                          </a:solidFill>
                          <a:latin typeface="+mn-lt"/>
                          <a:ea typeface="+mn-ea"/>
                          <a:cs typeface="+mn-cs"/>
                        </a:rPr>
                        <a:t>selforganize</a:t>
                      </a:r>
                      <a:r>
                        <a:rPr lang="en-US" sz="2400" b="0" i="0" u="none" strike="noStrike" kern="1200" baseline="0" dirty="0" smtClean="0">
                          <a:solidFill>
                            <a:schemeClr val="dk1"/>
                          </a:solidFill>
                          <a:latin typeface="+mn-lt"/>
                          <a:ea typeface="+mn-ea"/>
                          <a:cs typeface="+mn-cs"/>
                        </a:rPr>
                        <a:t> as cross-functional teams. </a:t>
                      </a:r>
                    </a:p>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Use servant leadership skills to help the managers understand why agile needs cross-functional teams.</a:t>
                      </a:r>
                      <a:endParaRPr lang="en-US" sz="2400" dirty="0"/>
                    </a:p>
                  </a:txBody>
                  <a:tcPr/>
                </a:tc>
                <a:extLst>
                  <a:ext uri="{0D108BD9-81ED-4DB2-BD59-A6C34878D82A}">
                    <a16:rowId xmlns:a16="http://schemas.microsoft.com/office/drawing/2014/main" val="436110566"/>
                  </a:ext>
                </a:extLst>
              </a:tr>
            </a:tbl>
          </a:graphicData>
        </a:graphic>
      </p:graphicFrame>
    </p:spTree>
    <p:extLst>
      <p:ext uri="{BB962C8B-B14F-4D97-AF65-F5344CB8AC3E}">
        <p14:creationId xmlns:p14="http://schemas.microsoft.com/office/powerpoint/2010/main" val="355260042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MEASUREMENTS IN </a:t>
            </a:r>
            <a:r>
              <a:rPr lang="en-US" b="1" dirty="0" smtClean="0"/>
              <a:t>AGILE PROJECTS</a:t>
            </a:r>
            <a:endParaRPr lang="en-US" dirty="0"/>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15</a:t>
            </a:fld>
            <a:endParaRPr lang="en-US"/>
          </a:p>
        </p:txBody>
      </p:sp>
      <mc:AlternateContent xmlns:mc="http://schemas.openxmlformats.org/markup-compatibility/2006" xmlns:p14="http://schemas.microsoft.com/office/powerpoint/2010/main">
        <mc:Choice Requires="p14">
          <p:contentPart p14:bwMode="auto" r:id="rId2">
            <p14:nvContentPartPr>
              <p14:cNvPr id="7" name="Ink 6"/>
              <p14:cNvContentPartPr/>
              <p14:nvPr/>
            </p14:nvContentPartPr>
            <p14:xfrm>
              <a:off x="9892800" y="3674880"/>
              <a:ext cx="174240" cy="55080"/>
            </p14:xfrm>
          </p:contentPart>
        </mc:Choice>
        <mc:Fallback xmlns="">
          <p:pic>
            <p:nvPicPr>
              <p:cNvPr id="7" name="Ink 6"/>
              <p:cNvPicPr/>
              <p:nvPr/>
            </p:nvPicPr>
            <p:blipFill>
              <a:blip r:embed="rId3"/>
              <a:stretch>
                <a:fillRect/>
              </a:stretch>
            </p:blipFill>
            <p:spPr>
              <a:xfrm>
                <a:off x="9887760" y="3669840"/>
                <a:ext cx="187920" cy="68760"/>
              </a:xfrm>
              <a:prstGeom prst="rect">
                <a:avLst/>
              </a:prstGeom>
            </p:spPr>
          </p:pic>
        </mc:Fallback>
      </mc:AlternateContent>
    </p:spTree>
    <p:extLst>
      <p:ext uri="{BB962C8B-B14F-4D97-AF65-F5344CB8AC3E}">
        <p14:creationId xmlns:p14="http://schemas.microsoft.com/office/powerpoint/2010/main" val="48297474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Transitioning to agile</a:t>
            </a:r>
          </a:p>
        </p:txBody>
      </p:sp>
      <p:sp>
        <p:nvSpPr>
          <p:cNvPr id="3" name="Content Placeholder 2"/>
          <p:cNvSpPr>
            <a:spLocks noGrp="1"/>
          </p:cNvSpPr>
          <p:nvPr>
            <p:ph idx="1"/>
          </p:nvPr>
        </p:nvSpPr>
        <p:spPr/>
        <p:txBody>
          <a:bodyPr/>
          <a:lstStyle/>
          <a:p>
            <a:r>
              <a:rPr lang="en-US" dirty="0"/>
              <a:t>U</a:t>
            </a:r>
            <a:r>
              <a:rPr lang="en-US" dirty="0" smtClean="0"/>
              <a:t>sing </a:t>
            </a:r>
            <a:r>
              <a:rPr lang="en-US" dirty="0"/>
              <a:t>different </a:t>
            </a:r>
            <a:r>
              <a:rPr lang="en-US" dirty="0" smtClean="0"/>
              <a:t>measurements</a:t>
            </a:r>
          </a:p>
          <a:p>
            <a:r>
              <a:rPr lang="en-US" dirty="0"/>
              <a:t>L</a:t>
            </a:r>
            <a:r>
              <a:rPr lang="en-US" dirty="0" smtClean="0"/>
              <a:t>ooking </a:t>
            </a:r>
            <a:r>
              <a:rPr lang="en-US" dirty="0"/>
              <a:t>at new metrics that matter to the team and to </a:t>
            </a:r>
            <a:r>
              <a:rPr lang="en-US" dirty="0" smtClean="0"/>
              <a:t>management</a:t>
            </a:r>
          </a:p>
          <a:p>
            <a:r>
              <a:rPr lang="en-US" dirty="0" smtClean="0"/>
              <a:t>These metrics </a:t>
            </a:r>
            <a:r>
              <a:rPr lang="en-US" dirty="0"/>
              <a:t>matter because they focus on customer value</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16</a:t>
            </a:fld>
            <a:endParaRPr lang="en-US"/>
          </a:p>
        </p:txBody>
      </p:sp>
    </p:spTree>
    <p:extLst>
      <p:ext uri="{BB962C8B-B14F-4D97-AF65-F5344CB8AC3E}">
        <p14:creationId xmlns:p14="http://schemas.microsoft.com/office/powerpoint/2010/main" val="24090604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TEAMS MEASURE RESULTS</a:t>
            </a:r>
          </a:p>
        </p:txBody>
      </p:sp>
      <p:sp>
        <p:nvSpPr>
          <p:cNvPr id="3" name="Content Placeholder 2"/>
          <p:cNvSpPr>
            <a:spLocks noGrp="1"/>
          </p:cNvSpPr>
          <p:nvPr>
            <p:ph idx="1"/>
          </p:nvPr>
        </p:nvSpPr>
        <p:spPr/>
        <p:txBody>
          <a:bodyPr>
            <a:normAutofit/>
          </a:bodyPr>
          <a:lstStyle/>
          <a:p>
            <a:r>
              <a:rPr lang="en-US" dirty="0"/>
              <a:t>Agile favors empirical and value-based measurements instead of </a:t>
            </a:r>
            <a:r>
              <a:rPr lang="en-US" dirty="0" smtClean="0"/>
              <a:t>predictive measurements.</a:t>
            </a:r>
          </a:p>
          <a:p>
            <a:r>
              <a:rPr lang="en-US" dirty="0" smtClean="0"/>
              <a:t>Agile </a:t>
            </a:r>
            <a:r>
              <a:rPr lang="en-US" dirty="0"/>
              <a:t>measures what the team delivers, not what the </a:t>
            </a:r>
            <a:r>
              <a:rPr lang="en-US" dirty="0" smtClean="0"/>
              <a:t>team predicts </a:t>
            </a:r>
            <a:r>
              <a:rPr lang="en-US" dirty="0"/>
              <a:t>it will deliver</a:t>
            </a:r>
            <a:r>
              <a:rPr lang="en-US" dirty="0" smtClean="0"/>
              <a:t>.</a:t>
            </a:r>
          </a:p>
          <a:p>
            <a:r>
              <a:rPr lang="en-US" dirty="0"/>
              <a:t>Agile is based on working products of demonstrable value </a:t>
            </a:r>
            <a:r>
              <a:rPr lang="en-US" dirty="0" smtClean="0"/>
              <a:t>to customers </a:t>
            </a:r>
            <a:r>
              <a:rPr lang="en-US" dirty="0"/>
              <a:t>and not managing </a:t>
            </a:r>
            <a:r>
              <a:rPr lang="en-US" dirty="0" smtClean="0"/>
              <a:t>to a baseline</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17</a:t>
            </a:fld>
            <a:endParaRPr lang="en-US"/>
          </a:p>
        </p:txBody>
      </p:sp>
    </p:spTree>
    <p:extLst>
      <p:ext uri="{BB962C8B-B14F-4D97-AF65-F5344CB8AC3E}">
        <p14:creationId xmlns:p14="http://schemas.microsoft.com/office/powerpoint/2010/main" val="57338729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Agile duration prediction</a:t>
            </a:r>
            <a:endParaRPr lang="en-US" dirty="0"/>
          </a:p>
        </p:txBody>
      </p:sp>
      <p:sp>
        <p:nvSpPr>
          <p:cNvPr id="3" name="Content Placeholder 2"/>
          <p:cNvSpPr>
            <a:spLocks noGrp="1"/>
          </p:cNvSpPr>
          <p:nvPr>
            <p:ph idx="1"/>
          </p:nvPr>
        </p:nvSpPr>
        <p:spPr/>
        <p:txBody>
          <a:bodyPr/>
          <a:lstStyle/>
          <a:p>
            <a:r>
              <a:rPr lang="en-US" dirty="0"/>
              <a:t>Once the team establishes a reliable velocity (average stories or story points per iteration) or the average cycle time, the team can predict how much longer the project will </a:t>
            </a:r>
            <a:r>
              <a:rPr lang="en-US" dirty="0" smtClean="0"/>
              <a:t>take</a:t>
            </a:r>
          </a:p>
          <a:p>
            <a:r>
              <a:rPr lang="en-US" dirty="0"/>
              <a:t>Teams might discover it can take four to eight iterations to achieve a stable velocity. The teams need the feedback from each iteration to learn about how they work and how to improve.</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18</a:t>
            </a:fld>
            <a:endParaRPr lang="en-US"/>
          </a:p>
        </p:txBody>
      </p:sp>
    </p:spTree>
    <p:extLst>
      <p:ext uri="{BB962C8B-B14F-4D97-AF65-F5344CB8AC3E}">
        <p14:creationId xmlns:p14="http://schemas.microsoft.com/office/powerpoint/2010/main" val="209549150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Velocity,</a:t>
            </a:r>
          </a:p>
        </p:txBody>
      </p:sp>
      <p:sp>
        <p:nvSpPr>
          <p:cNvPr id="3" name="Content Placeholder 2"/>
          <p:cNvSpPr>
            <a:spLocks noGrp="1"/>
          </p:cNvSpPr>
          <p:nvPr>
            <p:ph idx="1"/>
          </p:nvPr>
        </p:nvSpPr>
        <p:spPr/>
        <p:txBody>
          <a:bodyPr/>
          <a:lstStyle/>
          <a:p>
            <a:r>
              <a:rPr lang="en-US" dirty="0" smtClean="0"/>
              <a:t>The </a:t>
            </a:r>
            <a:r>
              <a:rPr lang="en-US" dirty="0"/>
              <a:t>sum of the story point sizes for the features actually completed in this iteration, allows the team to plan its next capacity more accurately by looking at its historical performance.</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19</a:t>
            </a:fld>
            <a:endParaRPr lang="en-US"/>
          </a:p>
        </p:txBody>
      </p:sp>
    </p:spTree>
    <p:extLst>
      <p:ext uri="{BB962C8B-B14F-4D97-AF65-F5344CB8AC3E}">
        <p14:creationId xmlns:p14="http://schemas.microsoft.com/office/powerpoint/2010/main" val="29712693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Sprint </a:t>
            </a:r>
            <a:r>
              <a:rPr lang="en-US" dirty="0" err="1" smtClean="0"/>
              <a:t>burndown</a:t>
            </a:r>
            <a:r>
              <a:rPr lang="en-US" dirty="0" smtClean="0"/>
              <a:t> </a:t>
            </a:r>
            <a:r>
              <a:rPr lang="en-US" dirty="0"/>
              <a:t>charts</a:t>
            </a:r>
          </a:p>
        </p:txBody>
      </p:sp>
      <p:pic>
        <p:nvPicPr>
          <p:cNvPr id="7" name="Content Placeholder 6"/>
          <p:cNvPicPr>
            <a:picLocks noGrp="1" noChangeAspect="1"/>
          </p:cNvPicPr>
          <p:nvPr>
            <p:ph idx="1"/>
          </p:nvPr>
        </p:nvPicPr>
        <p:blipFill>
          <a:blip r:embed="rId2"/>
          <a:stretch>
            <a:fillRect/>
          </a:stretch>
        </p:blipFill>
        <p:spPr>
          <a:xfrm>
            <a:off x="2209800" y="1690688"/>
            <a:ext cx="7772400" cy="4758958"/>
          </a:xfrm>
          <a:prstGeom prst="rect">
            <a:avLst/>
          </a:prstGeom>
        </p:spPr>
      </p:pic>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20</a:t>
            </a:fld>
            <a:endParaRPr lang="en-US"/>
          </a:p>
        </p:txBody>
      </p:sp>
    </p:spTree>
    <p:extLst>
      <p:ext uri="{BB962C8B-B14F-4D97-AF65-F5344CB8AC3E}">
        <p14:creationId xmlns:p14="http://schemas.microsoft.com/office/powerpoint/2010/main" val="153144176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Sprint Burnup charts</a:t>
            </a:r>
            <a:endParaRPr lang="en-US" dirty="0"/>
          </a:p>
        </p:txBody>
      </p:sp>
      <p:pic>
        <p:nvPicPr>
          <p:cNvPr id="7" name="Content Placeholder 6"/>
          <p:cNvPicPr>
            <a:picLocks noGrp="1" noChangeAspect="1"/>
          </p:cNvPicPr>
          <p:nvPr>
            <p:ph idx="1"/>
          </p:nvPr>
        </p:nvPicPr>
        <p:blipFill>
          <a:blip r:embed="rId2"/>
          <a:stretch>
            <a:fillRect/>
          </a:stretch>
        </p:blipFill>
        <p:spPr>
          <a:xfrm>
            <a:off x="2209800" y="1865658"/>
            <a:ext cx="7772400" cy="4315722"/>
          </a:xfrm>
          <a:prstGeom prst="rect">
            <a:avLst/>
          </a:prstGeom>
        </p:spPr>
      </p:pic>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21</a:t>
            </a:fld>
            <a:endParaRPr lang="en-US"/>
          </a:p>
        </p:txBody>
      </p:sp>
      <mc:AlternateContent xmlns:mc="http://schemas.openxmlformats.org/markup-compatibility/2006" xmlns:p14="http://schemas.microsoft.com/office/powerpoint/2010/main">
        <mc:Choice Requires="p14">
          <p:contentPart p14:bwMode="auto" r:id="rId3">
            <p14:nvContentPartPr>
              <p14:cNvPr id="3" name="Ink 2"/>
              <p14:cNvContentPartPr/>
              <p14:nvPr/>
            </p14:nvContentPartPr>
            <p14:xfrm>
              <a:off x="4352040" y="5060160"/>
              <a:ext cx="360" cy="360"/>
            </p14:xfrm>
          </p:contentPart>
        </mc:Choice>
        <mc:Fallback xmlns="">
          <p:pic>
            <p:nvPicPr>
              <p:cNvPr id="3" name="Ink 2"/>
              <p:cNvPicPr/>
              <p:nvPr/>
            </p:nvPicPr>
            <p:blipFill>
              <a:blip r:embed="rId4"/>
              <a:stretch>
                <a:fillRect/>
              </a:stretch>
            </p:blipFill>
            <p:spPr>
              <a:xfrm>
                <a:off x="4347000" y="5055120"/>
                <a:ext cx="10440" cy="10440"/>
              </a:xfrm>
              <a:prstGeom prst="rect">
                <a:avLst/>
              </a:prstGeom>
            </p:spPr>
          </p:pic>
        </mc:Fallback>
      </mc:AlternateContent>
    </p:spTree>
    <p:extLst>
      <p:ext uri="{BB962C8B-B14F-4D97-AF65-F5344CB8AC3E}">
        <p14:creationId xmlns:p14="http://schemas.microsoft.com/office/powerpoint/2010/main" val="169332366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Burndown</a:t>
            </a:r>
            <a:r>
              <a:rPr lang="en-US" dirty="0" smtClean="0"/>
              <a:t> and burnup charts</a:t>
            </a:r>
            <a:endParaRPr lang="en-US" dirty="0"/>
          </a:p>
        </p:txBody>
      </p:sp>
      <p:sp>
        <p:nvSpPr>
          <p:cNvPr id="3" name="Content Placeholder 2"/>
          <p:cNvSpPr>
            <a:spLocks noGrp="1"/>
          </p:cNvSpPr>
          <p:nvPr>
            <p:ph idx="1"/>
          </p:nvPr>
        </p:nvSpPr>
        <p:spPr/>
        <p:txBody>
          <a:bodyPr>
            <a:normAutofit/>
          </a:bodyPr>
          <a:lstStyle/>
          <a:p>
            <a:r>
              <a:rPr lang="en-US" dirty="0" err="1" smtClean="0"/>
              <a:t>Burndowns</a:t>
            </a:r>
            <a:r>
              <a:rPr lang="en-US" dirty="0" smtClean="0"/>
              <a:t> show </a:t>
            </a:r>
            <a:r>
              <a:rPr lang="en-US" dirty="0"/>
              <a:t>the effect of team members multitasking, stories that are too large, or </a:t>
            </a:r>
            <a:r>
              <a:rPr lang="en-US" dirty="0" smtClean="0"/>
              <a:t>team members </a:t>
            </a:r>
            <a:r>
              <a:rPr lang="en-US" dirty="0"/>
              <a:t>out of the office</a:t>
            </a:r>
            <a:r>
              <a:rPr lang="en-US" dirty="0" smtClean="0"/>
              <a:t>.</a:t>
            </a:r>
          </a:p>
          <a:p>
            <a:r>
              <a:rPr lang="en-US" dirty="0"/>
              <a:t>Especially with teams new to agile, the burnup will show changes in </a:t>
            </a:r>
            <a:r>
              <a:rPr lang="en-US" dirty="0" smtClean="0"/>
              <a:t>scope during </a:t>
            </a:r>
            <a:r>
              <a:rPr lang="en-US" dirty="0"/>
              <a:t>the iteration. Burnups allow teams to see what they have accomplished</a:t>
            </a:r>
            <a:r>
              <a:rPr lang="en-US" dirty="0" smtClean="0"/>
              <a:t>, which </a:t>
            </a:r>
            <a:r>
              <a:rPr lang="en-US" dirty="0"/>
              <a:t>helps the team proceed to the next piece of work</a:t>
            </a:r>
            <a:r>
              <a:rPr lang="en-US" dirty="0" smtClean="0"/>
              <a:t>.</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22</a:t>
            </a:fld>
            <a:endParaRPr lang="en-US"/>
          </a:p>
        </p:txBody>
      </p:sp>
    </p:spTree>
    <p:extLst>
      <p:ext uri="{BB962C8B-B14F-4D97-AF65-F5344CB8AC3E}">
        <p14:creationId xmlns:p14="http://schemas.microsoft.com/office/powerpoint/2010/main" val="8016798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Flow-based agile teams </a:t>
            </a:r>
            <a:r>
              <a:rPr lang="en-US" dirty="0" smtClean="0"/>
              <a:t>measurements</a:t>
            </a:r>
            <a:r>
              <a:rPr lang="en-US" dirty="0"/>
              <a:t>:</a:t>
            </a:r>
          </a:p>
        </p:txBody>
      </p:sp>
      <p:sp>
        <p:nvSpPr>
          <p:cNvPr id="3" name="Content Placeholder 2"/>
          <p:cNvSpPr>
            <a:spLocks noGrp="1"/>
          </p:cNvSpPr>
          <p:nvPr>
            <p:ph idx="1"/>
          </p:nvPr>
        </p:nvSpPr>
        <p:spPr/>
        <p:txBody>
          <a:bodyPr>
            <a:normAutofit/>
          </a:bodyPr>
          <a:lstStyle/>
          <a:p>
            <a:r>
              <a:rPr lang="en-US" dirty="0" smtClean="0"/>
              <a:t>Lead time (the total time it takes to deliver an item, measured from the time it is added to the board to the moment it is completed)</a:t>
            </a:r>
          </a:p>
          <a:p>
            <a:r>
              <a:rPr lang="en-US" dirty="0" smtClean="0"/>
              <a:t> Cycle time (the time required to process an item) </a:t>
            </a:r>
          </a:p>
          <a:p>
            <a:r>
              <a:rPr lang="en-US" dirty="0" smtClean="0"/>
              <a:t>Response time (the time that an item waits until work starts)</a:t>
            </a:r>
          </a:p>
          <a:p>
            <a:r>
              <a:rPr lang="en-US" dirty="0" smtClean="0"/>
              <a:t>Teams measure cycle </a:t>
            </a:r>
            <a:r>
              <a:rPr lang="en-US" dirty="0"/>
              <a:t>time to see bottlenecks and delays, not necessarily inside the team.</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23</a:t>
            </a:fld>
            <a:endParaRPr lang="en-US"/>
          </a:p>
        </p:txBody>
      </p:sp>
    </p:spTree>
    <p:extLst>
      <p:ext uri="{BB962C8B-B14F-4D97-AF65-F5344CB8AC3E}">
        <p14:creationId xmlns:p14="http://schemas.microsoft.com/office/powerpoint/2010/main" val="304542630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tip</a:t>
            </a:r>
            <a:endParaRPr lang="en-US" dirty="0"/>
          </a:p>
        </p:txBody>
      </p:sp>
      <p:sp>
        <p:nvSpPr>
          <p:cNvPr id="3" name="Content Placeholder 2"/>
          <p:cNvSpPr>
            <a:spLocks noGrp="1"/>
          </p:cNvSpPr>
          <p:nvPr>
            <p:ph idx="1"/>
          </p:nvPr>
        </p:nvSpPr>
        <p:spPr/>
        <p:txBody>
          <a:bodyPr>
            <a:normAutofit/>
          </a:bodyPr>
          <a:lstStyle/>
          <a:p>
            <a:r>
              <a:rPr lang="en-US" i="1" dirty="0"/>
              <a:t>When teams depend on external people or groups, measure cycle time </a:t>
            </a:r>
            <a:r>
              <a:rPr lang="en-US" i="1" dirty="0" smtClean="0"/>
              <a:t>to see </a:t>
            </a:r>
            <a:r>
              <a:rPr lang="en-US" i="1" dirty="0"/>
              <a:t>how long it takes for the team to complete the work</a:t>
            </a:r>
            <a:r>
              <a:rPr lang="en-US" i="1" dirty="0" smtClean="0"/>
              <a:t>.</a:t>
            </a:r>
          </a:p>
          <a:p>
            <a:r>
              <a:rPr lang="en-US" i="1" dirty="0" smtClean="0"/>
              <a:t>Measure </a:t>
            </a:r>
            <a:r>
              <a:rPr lang="en-US" i="1" dirty="0"/>
              <a:t>lead </a:t>
            </a:r>
            <a:r>
              <a:rPr lang="en-US" i="1" dirty="0" smtClean="0"/>
              <a:t>time to </a:t>
            </a:r>
            <a:r>
              <a:rPr lang="en-US" i="1" dirty="0"/>
              <a:t>see the external dependencies after the team completes its work. </a:t>
            </a:r>
            <a:endParaRPr lang="en-US" i="1" dirty="0" smtClean="0"/>
          </a:p>
          <a:p>
            <a:r>
              <a:rPr lang="en-US" i="1" dirty="0" smtClean="0"/>
              <a:t>Teams can </a:t>
            </a:r>
            <a:r>
              <a:rPr lang="en-US" i="1" dirty="0"/>
              <a:t>also measure the reaction time, the time from ready to the first column</a:t>
            </a:r>
            <a:r>
              <a:rPr lang="en-US" i="1" dirty="0" smtClean="0"/>
              <a:t>, to </a:t>
            </a:r>
            <a:r>
              <a:rPr lang="en-US" i="1" dirty="0"/>
              <a:t>see how long it takes them—on average—to respond to new requests.</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24</a:t>
            </a:fld>
            <a:endParaRPr lang="en-US"/>
          </a:p>
        </p:txBody>
      </p:sp>
    </p:spTree>
    <p:extLst>
      <p:ext uri="{BB962C8B-B14F-4D97-AF65-F5344CB8AC3E}">
        <p14:creationId xmlns:p14="http://schemas.microsoft.com/office/powerpoint/2010/main" val="193484725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7" name="Content Placeholder 6"/>
          <p:cNvPicPr>
            <a:picLocks noGrp="1" noChangeAspect="1"/>
          </p:cNvPicPr>
          <p:nvPr>
            <p:ph idx="1"/>
          </p:nvPr>
        </p:nvPicPr>
        <p:blipFill>
          <a:blip r:embed="rId3"/>
          <a:stretch>
            <a:fillRect/>
          </a:stretch>
        </p:blipFill>
        <p:spPr>
          <a:xfrm>
            <a:off x="1940142" y="70122"/>
            <a:ext cx="6961218" cy="6858000"/>
          </a:xfrm>
          <a:prstGeom prst="rect">
            <a:avLst/>
          </a:prstGeom>
        </p:spPr>
      </p:pic>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25</a:t>
            </a:fld>
            <a:endParaRPr lang="en-US"/>
          </a:p>
        </p:txBody>
      </p:sp>
      <p:sp>
        <p:nvSpPr>
          <p:cNvPr id="14" name="Rectangle 13"/>
          <p:cNvSpPr/>
          <p:nvPr/>
        </p:nvSpPr>
        <p:spPr>
          <a:xfrm>
            <a:off x="9315743" y="2263549"/>
            <a:ext cx="2552700" cy="3139321"/>
          </a:xfrm>
          <a:prstGeom prst="rect">
            <a:avLst/>
          </a:prstGeom>
          <a:solidFill>
            <a:schemeClr val="bg2"/>
          </a:solidFill>
        </p:spPr>
        <p:txBody>
          <a:bodyPr wrap="square">
            <a:spAutoFit/>
          </a:bodyPr>
          <a:lstStyle/>
          <a:p>
            <a:r>
              <a:rPr lang="en-US" dirty="0">
                <a:latin typeface="LiberationSerif"/>
              </a:rPr>
              <a:t>When the team has met its </a:t>
            </a:r>
            <a:r>
              <a:rPr lang="en-US" dirty="0" smtClean="0">
                <a:latin typeface="LiberationSerif"/>
              </a:rPr>
              <a:t>WIP limits</a:t>
            </a:r>
            <a:r>
              <a:rPr lang="en-US" dirty="0">
                <a:latin typeface="LiberationSerif"/>
              </a:rPr>
              <a:t>, the team cannot pull work from the left into the next column. Instead, </a:t>
            </a:r>
            <a:r>
              <a:rPr lang="en-US" dirty="0" smtClean="0">
                <a:latin typeface="LiberationSerif"/>
              </a:rPr>
              <a:t>the team </a:t>
            </a:r>
            <a:r>
              <a:rPr lang="en-US" dirty="0">
                <a:latin typeface="LiberationSerif"/>
              </a:rPr>
              <a:t>works from the right-most full column and asks, “What do we do as a </a:t>
            </a:r>
            <a:r>
              <a:rPr lang="en-US" dirty="0" smtClean="0">
                <a:latin typeface="LiberationSerif"/>
              </a:rPr>
              <a:t>team to </a:t>
            </a:r>
            <a:r>
              <a:rPr lang="en-US" dirty="0">
                <a:latin typeface="LiberationSerif"/>
              </a:rPr>
              <a:t>move this work into the next column?”</a:t>
            </a:r>
            <a:endParaRPr lang="en-US" dirty="0"/>
          </a:p>
        </p:txBody>
      </p:sp>
    </p:spTree>
    <p:extLst>
      <p:ext uri="{BB962C8B-B14F-4D97-AF65-F5344CB8AC3E}">
        <p14:creationId xmlns:p14="http://schemas.microsoft.com/office/powerpoint/2010/main" val="1166290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Capacity measures &amp; predictability measures</a:t>
            </a:r>
            <a:endParaRPr lang="en-US" dirty="0"/>
          </a:p>
        </p:txBody>
      </p:sp>
      <p:sp>
        <p:nvSpPr>
          <p:cNvPr id="3" name="Content Placeholder 2"/>
          <p:cNvSpPr>
            <a:spLocks noGrp="1"/>
          </p:cNvSpPr>
          <p:nvPr>
            <p:ph idx="1"/>
          </p:nvPr>
        </p:nvSpPr>
        <p:spPr/>
        <p:txBody>
          <a:bodyPr>
            <a:normAutofit fontScale="85000" lnSpcReduction="20000"/>
          </a:bodyPr>
          <a:lstStyle/>
          <a:p>
            <a:r>
              <a:rPr lang="en-US" dirty="0"/>
              <a:t>Burnups, </a:t>
            </a:r>
            <a:r>
              <a:rPr lang="en-US" dirty="0" err="1"/>
              <a:t>burndowns</a:t>
            </a:r>
            <a:r>
              <a:rPr lang="en-US" dirty="0"/>
              <a:t> (capacity measures) and lead time, and cycle </a:t>
            </a:r>
            <a:r>
              <a:rPr lang="en-US" dirty="0" smtClean="0"/>
              <a:t>time (</a:t>
            </a:r>
            <a:r>
              <a:rPr lang="en-US" dirty="0"/>
              <a:t>predictability measures) are useful for in-the-moment measurements. They </a:t>
            </a:r>
            <a:r>
              <a:rPr lang="en-US" dirty="0" smtClean="0"/>
              <a:t>help a </a:t>
            </a:r>
            <a:r>
              <a:rPr lang="en-US" dirty="0"/>
              <a:t>team understand how much more work they have and whether the team </a:t>
            </a:r>
            <a:r>
              <a:rPr lang="en-US" dirty="0" smtClean="0"/>
              <a:t>might finish </a:t>
            </a:r>
            <a:r>
              <a:rPr lang="en-US" dirty="0"/>
              <a:t>on time</a:t>
            </a:r>
            <a:r>
              <a:rPr lang="en-US" dirty="0" smtClean="0"/>
              <a:t>.</a:t>
            </a:r>
          </a:p>
          <a:p>
            <a:r>
              <a:rPr lang="en-US" dirty="0"/>
              <a:t>Measuring story points is not the same as measuring completed stories </a:t>
            </a:r>
            <a:r>
              <a:rPr lang="en-US" dirty="0" smtClean="0"/>
              <a:t>or features</a:t>
            </a:r>
            <a:r>
              <a:rPr lang="en-US" dirty="0"/>
              <a:t>. Some teams attempt to measure story points without </a:t>
            </a:r>
            <a:r>
              <a:rPr lang="en-US" dirty="0" smtClean="0"/>
              <a:t>completing the actual </a:t>
            </a:r>
            <a:r>
              <a:rPr lang="en-US" dirty="0"/>
              <a:t>feature or story. When teams measure only story points, they </a:t>
            </a:r>
            <a:r>
              <a:rPr lang="en-US" dirty="0" smtClean="0"/>
              <a:t>measure capacity</a:t>
            </a:r>
            <a:r>
              <a:rPr lang="en-US" dirty="0"/>
              <a:t>, not finished work, which violates the principle of “the primary </a:t>
            </a:r>
            <a:r>
              <a:rPr lang="en-US" dirty="0" smtClean="0"/>
              <a:t>measure of </a:t>
            </a:r>
            <a:r>
              <a:rPr lang="en-US" dirty="0"/>
              <a:t>progress is working software” (or, other product if not software</a:t>
            </a:r>
            <a:r>
              <a:rPr lang="en-US" dirty="0" smtClean="0"/>
              <a:t>).</a:t>
            </a:r>
          </a:p>
          <a:p>
            <a:r>
              <a:rPr lang="en-US" dirty="0"/>
              <a:t>Each team has its own capacity. When a team uses story points, be aware </a:t>
            </a:r>
            <a:r>
              <a:rPr lang="en-US" dirty="0" smtClean="0"/>
              <a:t>that the </a:t>
            </a:r>
            <a:r>
              <a:rPr lang="en-US" dirty="0"/>
              <a:t>number of story points a team can complete in a given time is unique to </a:t>
            </a:r>
            <a:r>
              <a:rPr lang="en-US" dirty="0" smtClean="0"/>
              <a:t>that team.</a:t>
            </a:r>
          </a:p>
          <a:p>
            <a:r>
              <a:rPr lang="en-US" dirty="0"/>
              <a:t>When teams provide their own units of measure, teams are better able </a:t>
            </a:r>
            <a:r>
              <a:rPr lang="en-US" dirty="0" smtClean="0"/>
              <a:t>to assess </a:t>
            </a:r>
            <a:r>
              <a:rPr lang="en-US" dirty="0"/>
              <a:t>and estimate and deliver their work.</a:t>
            </a:r>
            <a:endParaRPr lang="en-US" dirty="0" smtClean="0"/>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26</a:t>
            </a:fld>
            <a:endParaRPr lang="en-US"/>
          </a:p>
        </p:txBody>
      </p:sp>
    </p:spTree>
    <p:extLst>
      <p:ext uri="{BB962C8B-B14F-4D97-AF65-F5344CB8AC3E}">
        <p14:creationId xmlns:p14="http://schemas.microsoft.com/office/powerpoint/2010/main" val="415537669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downside of relative estimation</a:t>
            </a:r>
          </a:p>
        </p:txBody>
      </p:sp>
      <p:sp>
        <p:nvSpPr>
          <p:cNvPr id="3" name="Content Placeholder 2"/>
          <p:cNvSpPr>
            <a:spLocks noGrp="1"/>
          </p:cNvSpPr>
          <p:nvPr>
            <p:ph idx="1"/>
          </p:nvPr>
        </p:nvSpPr>
        <p:spPr/>
        <p:txBody>
          <a:bodyPr/>
          <a:lstStyle/>
          <a:p>
            <a:r>
              <a:rPr lang="en-US" dirty="0" smtClean="0"/>
              <a:t>There </a:t>
            </a:r>
            <a:r>
              <a:rPr lang="en-US" dirty="0"/>
              <a:t>is no way to compare teams or add velocity across </a:t>
            </a:r>
            <a:r>
              <a:rPr lang="en-US" dirty="0" smtClean="0"/>
              <a:t>teams</a:t>
            </a:r>
            <a:endParaRPr lang="en-US" dirty="0"/>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27</a:t>
            </a:fld>
            <a:endParaRPr lang="en-US"/>
          </a:p>
        </p:txBody>
      </p:sp>
    </p:spTree>
    <p:extLst>
      <p:ext uri="{BB962C8B-B14F-4D97-AF65-F5344CB8AC3E}">
        <p14:creationId xmlns:p14="http://schemas.microsoft.com/office/powerpoint/2010/main" val="96311693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feature burnup/</a:t>
            </a:r>
            <a:r>
              <a:rPr lang="en-US" dirty="0" err="1"/>
              <a:t>burndown</a:t>
            </a:r>
            <a:r>
              <a:rPr lang="en-US" dirty="0"/>
              <a:t> chart</a:t>
            </a:r>
          </a:p>
        </p:txBody>
      </p:sp>
      <p:sp>
        <p:nvSpPr>
          <p:cNvPr id="3" name="Content Placeholder 2"/>
          <p:cNvSpPr>
            <a:spLocks noGrp="1"/>
          </p:cNvSpPr>
          <p:nvPr>
            <p:ph idx="1"/>
          </p:nvPr>
        </p:nvSpPr>
        <p:spPr/>
        <p:txBody>
          <a:bodyPr>
            <a:normAutofit lnSpcReduction="10000"/>
          </a:bodyPr>
          <a:lstStyle/>
          <a:p>
            <a:r>
              <a:rPr lang="en-US" dirty="0"/>
              <a:t>These charts provide trends </a:t>
            </a:r>
            <a:r>
              <a:rPr lang="en-US" dirty="0" smtClean="0"/>
              <a:t>of completion </a:t>
            </a:r>
            <a:r>
              <a:rPr lang="en-US" dirty="0"/>
              <a:t>over </a:t>
            </a:r>
            <a:r>
              <a:rPr lang="en-US" dirty="0" smtClean="0"/>
              <a:t>time</a:t>
            </a:r>
          </a:p>
          <a:p>
            <a:r>
              <a:rPr lang="en-US" dirty="0" smtClean="0"/>
              <a:t>Show </a:t>
            </a:r>
            <a:r>
              <a:rPr lang="en-US" dirty="0"/>
              <a:t>that requirements grew during </a:t>
            </a:r>
            <a:r>
              <a:rPr lang="en-US" dirty="0" smtClean="0"/>
              <a:t>the project</a:t>
            </a:r>
            <a:r>
              <a:rPr lang="en-US" dirty="0"/>
              <a:t>. </a:t>
            </a:r>
            <a:endParaRPr lang="en-US" dirty="0" smtClean="0"/>
          </a:p>
          <a:p>
            <a:r>
              <a:rPr lang="en-US" dirty="0" smtClean="0"/>
              <a:t>The </a:t>
            </a:r>
            <a:r>
              <a:rPr lang="en-US" dirty="0"/>
              <a:t>features complete line shows that the team completes features at </a:t>
            </a:r>
            <a:r>
              <a:rPr lang="en-US" dirty="0" smtClean="0"/>
              <a:t>a regular </a:t>
            </a:r>
            <a:r>
              <a:rPr lang="en-US" dirty="0"/>
              <a:t>pace. </a:t>
            </a:r>
            <a:endParaRPr lang="en-US" dirty="0" smtClean="0"/>
          </a:p>
          <a:p>
            <a:r>
              <a:rPr lang="en-US" dirty="0" smtClean="0"/>
              <a:t>The </a:t>
            </a:r>
            <a:r>
              <a:rPr lang="en-US" dirty="0"/>
              <a:t>total features line shows how the project's total </a:t>
            </a:r>
            <a:r>
              <a:rPr lang="en-US" dirty="0" smtClean="0"/>
              <a:t>features changed </a:t>
            </a:r>
            <a:r>
              <a:rPr lang="en-US" dirty="0"/>
              <a:t>over time. </a:t>
            </a:r>
            <a:endParaRPr lang="en-US" dirty="0" smtClean="0"/>
          </a:p>
          <a:p>
            <a:r>
              <a:rPr lang="en-US" dirty="0" smtClean="0"/>
              <a:t>The </a:t>
            </a:r>
            <a:r>
              <a:rPr lang="en-US" dirty="0"/>
              <a:t>features remaining </a:t>
            </a:r>
            <a:r>
              <a:rPr lang="en-US" dirty="0" err="1"/>
              <a:t>burndown</a:t>
            </a:r>
            <a:r>
              <a:rPr lang="en-US" dirty="0"/>
              <a:t> line </a:t>
            </a:r>
            <a:r>
              <a:rPr lang="en-US" dirty="0" smtClean="0"/>
              <a:t>shows that </a:t>
            </a:r>
            <a:r>
              <a:rPr lang="en-US" dirty="0"/>
              <a:t>the rate </a:t>
            </a:r>
            <a:r>
              <a:rPr lang="en-US" dirty="0" smtClean="0"/>
              <a:t>of feature </a:t>
            </a:r>
            <a:r>
              <a:rPr lang="en-US" dirty="0"/>
              <a:t>completion varies. </a:t>
            </a:r>
            <a:endParaRPr lang="en-US" dirty="0" smtClean="0"/>
          </a:p>
          <a:p>
            <a:r>
              <a:rPr lang="en-US" dirty="0" smtClean="0"/>
              <a:t>Every </a:t>
            </a:r>
            <a:r>
              <a:rPr lang="en-US" dirty="0"/>
              <a:t>time features are added to the project, </a:t>
            </a:r>
            <a:r>
              <a:rPr lang="en-US" dirty="0" smtClean="0"/>
              <a:t>the </a:t>
            </a:r>
            <a:r>
              <a:rPr lang="en-US" dirty="0" err="1" smtClean="0"/>
              <a:t>burndown</a:t>
            </a:r>
            <a:r>
              <a:rPr lang="en-US" dirty="0" smtClean="0"/>
              <a:t> </a:t>
            </a:r>
            <a:r>
              <a:rPr lang="en-US" dirty="0"/>
              <a:t>line changes.</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28</a:t>
            </a:fld>
            <a:endParaRPr lang="en-US"/>
          </a:p>
        </p:txBody>
      </p:sp>
    </p:spTree>
    <p:extLst>
      <p:ext uri="{BB962C8B-B14F-4D97-AF65-F5344CB8AC3E}">
        <p14:creationId xmlns:p14="http://schemas.microsoft.com/office/powerpoint/2010/main" val="407986446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29</a:t>
            </a:fld>
            <a:endParaRPr lang="en-US"/>
          </a:p>
        </p:txBody>
      </p:sp>
      <p:pic>
        <p:nvPicPr>
          <p:cNvPr id="10" name="Picture 9"/>
          <p:cNvPicPr>
            <a:picLocks noChangeAspect="1"/>
          </p:cNvPicPr>
          <p:nvPr/>
        </p:nvPicPr>
        <p:blipFill>
          <a:blip r:embed="rId2"/>
          <a:stretch>
            <a:fillRect/>
          </a:stretch>
        </p:blipFill>
        <p:spPr>
          <a:xfrm>
            <a:off x="72852" y="122830"/>
            <a:ext cx="12119148" cy="6652329"/>
          </a:xfrm>
          <a:prstGeom prst="rect">
            <a:avLst/>
          </a:prstGeom>
        </p:spPr>
      </p:pic>
    </p:spTree>
    <p:extLst>
      <p:ext uri="{BB962C8B-B14F-4D97-AF65-F5344CB8AC3E}">
        <p14:creationId xmlns:p14="http://schemas.microsoft.com/office/powerpoint/2010/main" val="326474418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PRODUCT BACKLOG BURNUP CHART</a:t>
            </a:r>
            <a:endParaRPr lang="en-US" dirty="0"/>
          </a:p>
        </p:txBody>
      </p:sp>
      <p:sp>
        <p:nvSpPr>
          <p:cNvPr id="3" name="Content Placeholder 2"/>
          <p:cNvSpPr>
            <a:spLocks noGrp="1"/>
          </p:cNvSpPr>
          <p:nvPr>
            <p:ph idx="1"/>
          </p:nvPr>
        </p:nvSpPr>
        <p:spPr/>
        <p:txBody>
          <a:bodyPr>
            <a:normAutofit/>
          </a:bodyPr>
          <a:lstStyle/>
          <a:p>
            <a:r>
              <a:rPr lang="en-US" dirty="0"/>
              <a:t>Earned value in agile is based on finished </a:t>
            </a:r>
            <a:r>
              <a:rPr lang="en-US" dirty="0" smtClean="0"/>
              <a:t>features </a:t>
            </a:r>
          </a:p>
          <a:p>
            <a:r>
              <a:rPr lang="en-US" dirty="0" smtClean="0"/>
              <a:t>The </a:t>
            </a:r>
            <a:r>
              <a:rPr lang="en-US" dirty="0"/>
              <a:t>product backlog burnup chart shows completed work compared to </a:t>
            </a:r>
            <a:r>
              <a:rPr lang="en-US" dirty="0" smtClean="0"/>
              <a:t>total expected </a:t>
            </a:r>
            <a:r>
              <a:rPr lang="en-US" dirty="0"/>
              <a:t>work at interval milestones or iterations</a:t>
            </a:r>
            <a:r>
              <a:rPr lang="en-US" dirty="0" smtClean="0"/>
              <a:t>.</a:t>
            </a:r>
          </a:p>
          <a:p>
            <a:r>
              <a:rPr lang="en-US" dirty="0"/>
              <a:t>A team can only finish one story at a time. </a:t>
            </a:r>
            <a:endParaRPr lang="en-US" dirty="0" smtClean="0"/>
          </a:p>
          <a:p>
            <a:r>
              <a:rPr lang="en-US" dirty="0" smtClean="0"/>
              <a:t>To </a:t>
            </a:r>
            <a:r>
              <a:rPr lang="en-US" dirty="0"/>
              <a:t>complete a large feature </a:t>
            </a:r>
            <a:r>
              <a:rPr lang="en-US" dirty="0" smtClean="0"/>
              <a:t>that contains </a:t>
            </a:r>
            <a:r>
              <a:rPr lang="en-US" dirty="0"/>
              <a:t>several stories, the team will have remaining stories to complete </a:t>
            </a:r>
            <a:r>
              <a:rPr lang="en-US" dirty="0" smtClean="0"/>
              <a:t>and may </a:t>
            </a:r>
            <a:r>
              <a:rPr lang="en-US" dirty="0"/>
              <a:t>not complete that entire feature until several more time periods have passed.</a:t>
            </a:r>
          </a:p>
          <a:p>
            <a:r>
              <a:rPr lang="en-US" dirty="0"/>
              <a:t>The team can show its completed value with a product backlog burnup </a:t>
            </a:r>
            <a:r>
              <a:rPr lang="en-US" dirty="0" smtClean="0"/>
              <a:t>chart</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30</a:t>
            </a:fld>
            <a:endParaRPr lang="en-US"/>
          </a:p>
        </p:txBody>
      </p:sp>
    </p:spTree>
    <p:extLst>
      <p:ext uri="{BB962C8B-B14F-4D97-AF65-F5344CB8AC3E}">
        <p14:creationId xmlns:p14="http://schemas.microsoft.com/office/powerpoint/2010/main" val="386659215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7" name="Content Placeholder 6"/>
          <p:cNvPicPr>
            <a:picLocks noGrp="1" noChangeAspect="1"/>
          </p:cNvPicPr>
          <p:nvPr>
            <p:ph idx="1"/>
          </p:nvPr>
        </p:nvPicPr>
        <p:blipFill>
          <a:blip r:embed="rId2"/>
          <a:stretch>
            <a:fillRect/>
          </a:stretch>
        </p:blipFill>
        <p:spPr>
          <a:xfrm>
            <a:off x="0" y="0"/>
            <a:ext cx="12192000" cy="6821906"/>
          </a:xfrm>
          <a:prstGeom prst="rect">
            <a:avLst/>
          </a:prstGeom>
        </p:spPr>
      </p:pic>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31</a:t>
            </a:fld>
            <a:endParaRPr lang="en-US"/>
          </a:p>
        </p:txBody>
      </p:sp>
    </p:spTree>
    <p:extLst>
      <p:ext uri="{BB962C8B-B14F-4D97-AF65-F5344CB8AC3E}">
        <p14:creationId xmlns:p14="http://schemas.microsoft.com/office/powerpoint/2010/main" val="185965335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EARNED VALUE IN AN AGILE CONTEXT</a:t>
            </a:r>
            <a:endParaRPr lang="en-US" dirty="0"/>
          </a:p>
        </p:txBody>
      </p:sp>
      <p:sp>
        <p:nvSpPr>
          <p:cNvPr id="3" name="Content Placeholder 2"/>
          <p:cNvSpPr>
            <a:spLocks noGrp="1"/>
          </p:cNvSpPr>
          <p:nvPr>
            <p:ph idx="1"/>
          </p:nvPr>
        </p:nvSpPr>
        <p:spPr/>
        <p:txBody>
          <a:bodyPr>
            <a:normAutofit/>
          </a:bodyPr>
          <a:lstStyle/>
          <a:p>
            <a:r>
              <a:rPr lang="en-US" dirty="0"/>
              <a:t>Traditional EVM metrics like schedule performance index (SPI) and </a:t>
            </a:r>
            <a:r>
              <a:rPr lang="en-US" dirty="0" smtClean="0"/>
              <a:t>cost performance </a:t>
            </a:r>
            <a:r>
              <a:rPr lang="en-US" dirty="0"/>
              <a:t>index (CPI) can be easily translated into agile terms. </a:t>
            </a:r>
            <a:endParaRPr lang="en-US" dirty="0" smtClean="0"/>
          </a:p>
          <a:p>
            <a:r>
              <a:rPr lang="en-US" dirty="0" smtClean="0"/>
              <a:t>For </a:t>
            </a:r>
            <a:r>
              <a:rPr lang="en-US" dirty="0"/>
              <a:t>example</a:t>
            </a:r>
            <a:r>
              <a:rPr lang="en-US" dirty="0" smtClean="0"/>
              <a:t>, if </a:t>
            </a:r>
            <a:r>
              <a:rPr lang="en-US" dirty="0"/>
              <a:t>the team planned to complete 30 story points in an iteration, but </a:t>
            </a:r>
            <a:r>
              <a:rPr lang="en-US" dirty="0" smtClean="0"/>
              <a:t>only completed </a:t>
            </a:r>
            <a:r>
              <a:rPr lang="en-US" dirty="0"/>
              <a:t>25 then the SPI is 25/30 or 0.83 (the team is working at only 83% </a:t>
            </a:r>
            <a:r>
              <a:rPr lang="en-US" dirty="0" smtClean="0"/>
              <a:t>of the </a:t>
            </a:r>
            <a:r>
              <a:rPr lang="en-US" dirty="0"/>
              <a:t>rate planned). </a:t>
            </a:r>
            <a:endParaRPr lang="en-US" dirty="0" smtClean="0"/>
          </a:p>
          <a:p>
            <a:r>
              <a:rPr lang="en-US" dirty="0" smtClean="0"/>
              <a:t>Likewise</a:t>
            </a:r>
            <a:r>
              <a:rPr lang="en-US" dirty="0"/>
              <a:t>, CPI is the earned value (completed features value</a:t>
            </a:r>
            <a:r>
              <a:rPr lang="en-US" dirty="0" smtClean="0"/>
              <a:t>) to </a:t>
            </a:r>
            <a:r>
              <a:rPr lang="en-US" dirty="0"/>
              <a:t>date divided by the actual costs to date or, as shown in </a:t>
            </a:r>
            <a:r>
              <a:rPr lang="en-US" dirty="0" smtClean="0"/>
              <a:t>Figure, </a:t>
            </a:r>
            <a:r>
              <a:rPr lang="en-US" dirty="0"/>
              <a:t>$2.2M /</a:t>
            </a:r>
          </a:p>
          <a:p>
            <a:r>
              <a:rPr lang="en-US" dirty="0"/>
              <a:t>$2.8M = 0.79. This means a result of only 79 cents on the dollar compared </a:t>
            </a:r>
            <a:r>
              <a:rPr lang="en-US" dirty="0" smtClean="0"/>
              <a:t>to plan</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32</a:t>
            </a:fld>
            <a:endParaRPr lang="en-US"/>
          </a:p>
        </p:txBody>
      </p:sp>
    </p:spTree>
    <p:extLst>
      <p:ext uri="{BB962C8B-B14F-4D97-AF65-F5344CB8AC3E}">
        <p14:creationId xmlns:p14="http://schemas.microsoft.com/office/powerpoint/2010/main" val="402041745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7" name="Content Placeholder 6"/>
          <p:cNvPicPr>
            <a:picLocks noGrp="1" noChangeAspect="1"/>
          </p:cNvPicPr>
          <p:nvPr>
            <p:ph idx="1"/>
          </p:nvPr>
        </p:nvPicPr>
        <p:blipFill>
          <a:blip r:embed="rId2"/>
          <a:stretch>
            <a:fillRect/>
          </a:stretch>
        </p:blipFill>
        <p:spPr>
          <a:xfrm>
            <a:off x="838200" y="20414"/>
            <a:ext cx="9771797" cy="6837586"/>
          </a:xfrm>
          <a:prstGeom prst="rect">
            <a:avLst/>
          </a:prstGeom>
        </p:spPr>
      </p:pic>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33</a:t>
            </a:fld>
            <a:endParaRPr lang="en-US"/>
          </a:p>
        </p:txBody>
      </p:sp>
    </p:spTree>
    <p:extLst>
      <p:ext uri="{BB962C8B-B14F-4D97-AF65-F5344CB8AC3E}">
        <p14:creationId xmlns:p14="http://schemas.microsoft.com/office/powerpoint/2010/main" val="3333674922"/>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5427</TotalTime>
  <Words>2503</Words>
  <Application>Microsoft Office PowerPoint</Application>
  <PresentationFormat>Widescreen</PresentationFormat>
  <Paragraphs>311</Paragraphs>
  <Slides>33</Slides>
  <Notes>10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33</vt:i4>
      </vt:variant>
    </vt:vector>
  </HeadingPairs>
  <TitlesOfParts>
    <vt:vector size="40" baseType="lpstr">
      <vt:lpstr>Arial</vt:lpstr>
      <vt:lpstr>Calibri</vt:lpstr>
      <vt:lpstr>Calibri Light</vt:lpstr>
      <vt:lpstr>LiberationSerif</vt:lpstr>
      <vt:lpstr>Wingdings</vt:lpstr>
      <vt:lpstr>1_Office Theme</vt:lpstr>
      <vt:lpstr>Office Theme</vt:lpstr>
      <vt:lpstr> PMG 622 Agile Project Management LECTURE 05: IMPLEMENTING AGILE: DELIVERING IN AN AGILE ENVIRONMENT [Part 2 of 2]</vt:lpstr>
      <vt:lpstr>Quick Review and Introduction</vt:lpstr>
      <vt:lpstr>Scrum roles, artifacts &amp; ceremonies</vt:lpstr>
      <vt:lpstr>PowerPoint Presentation</vt:lpstr>
      <vt:lpstr>daily stand-up questions</vt:lpstr>
      <vt:lpstr>TROUBLESHOOTING AGILE PROJECT CHALLENGES</vt:lpstr>
      <vt:lpstr>Agile Pain Points and Troubleshooting Possibilities [1/8]</vt:lpstr>
      <vt:lpstr>Agile Pain Points and Troubleshooting Possibilities [2/8]</vt:lpstr>
      <vt:lpstr>Agile Pain Points and Troubleshooting Possibilities [3/8]</vt:lpstr>
      <vt:lpstr>Agile Pain Points and Troubleshooting Possibilities [4/8]</vt:lpstr>
      <vt:lpstr>Agile Pain Points and Troubleshooting Possibilities [5/8]</vt:lpstr>
      <vt:lpstr>Agile Pain Points and Troubleshooting Possibilities [6/8]</vt:lpstr>
      <vt:lpstr>Agile Pain Points and Troubleshooting Possibilities [7/8]</vt:lpstr>
      <vt:lpstr>Agile Pain Points and Troubleshooting Possibilities [8/8]</vt:lpstr>
      <vt:lpstr>MEASUREMENTS IN AGILE PROJECTS</vt:lpstr>
      <vt:lpstr>Transitioning to agile</vt:lpstr>
      <vt:lpstr>AGILE TEAMS MEASURE RESULTS</vt:lpstr>
      <vt:lpstr>Agile duration prediction</vt:lpstr>
      <vt:lpstr>Velocity,</vt:lpstr>
      <vt:lpstr>Sprint burndown charts</vt:lpstr>
      <vt:lpstr>Sprint Burnup charts</vt:lpstr>
      <vt:lpstr>Burndown and burnup charts</vt:lpstr>
      <vt:lpstr>Flow-based agile teams measurements:</vt:lpstr>
      <vt:lpstr>tip</vt:lpstr>
      <vt:lpstr>PowerPoint Presentation</vt:lpstr>
      <vt:lpstr>Capacity measures &amp; predictability measures</vt:lpstr>
      <vt:lpstr>The downside of relative estimation</vt:lpstr>
      <vt:lpstr>feature burnup/burndown chart</vt:lpstr>
      <vt:lpstr>PowerPoint Presentation</vt:lpstr>
      <vt:lpstr>PRODUCT BACKLOG BURNUP CHART</vt:lpstr>
      <vt:lpstr>PowerPoint Presentation</vt:lpstr>
      <vt:lpstr>EARNED VALUE IN AN AGILE CONTEXT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Windows User</cp:lastModifiedBy>
  <cp:revision>616</cp:revision>
  <dcterms:created xsi:type="dcterms:W3CDTF">2020-10-15T07:04:09Z</dcterms:created>
  <dcterms:modified xsi:type="dcterms:W3CDTF">2021-10-02T00:06:50Z</dcterms:modified>
</cp:coreProperties>
</file>