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7"/>
  </p:notesMasterIdLst>
  <p:sldIdLst>
    <p:sldId id="260" r:id="rId2"/>
    <p:sldId id="280" r:id="rId3"/>
    <p:sldId id="308" r:id="rId4"/>
    <p:sldId id="307" r:id="rId5"/>
    <p:sldId id="306" r:id="rId6"/>
    <p:sldId id="305" r:id="rId7"/>
    <p:sldId id="304" r:id="rId8"/>
    <p:sldId id="303" r:id="rId9"/>
    <p:sldId id="302" r:id="rId10"/>
    <p:sldId id="301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309" r:id="rId31"/>
    <p:sldId id="317" r:id="rId32"/>
    <p:sldId id="318" r:id="rId33"/>
    <p:sldId id="324" r:id="rId34"/>
    <p:sldId id="329" r:id="rId35"/>
    <p:sldId id="328" r:id="rId36"/>
    <p:sldId id="327" r:id="rId37"/>
    <p:sldId id="326" r:id="rId38"/>
    <p:sldId id="325" r:id="rId39"/>
    <p:sldId id="323" r:id="rId40"/>
    <p:sldId id="322" r:id="rId41"/>
    <p:sldId id="321" r:id="rId42"/>
    <p:sldId id="320" r:id="rId43"/>
    <p:sldId id="319" r:id="rId44"/>
    <p:sldId id="316" r:id="rId45"/>
    <p:sldId id="315" r:id="rId46"/>
    <p:sldId id="314" r:id="rId47"/>
    <p:sldId id="313" r:id="rId48"/>
    <p:sldId id="312" r:id="rId49"/>
    <p:sldId id="311" r:id="rId50"/>
    <p:sldId id="310" r:id="rId51"/>
    <p:sldId id="279" r:id="rId52"/>
    <p:sldId id="330" r:id="rId53"/>
    <p:sldId id="331" r:id="rId54"/>
    <p:sldId id="275" r:id="rId55"/>
    <p:sldId id="277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hyperlink" Target="https://www.game-learn.com/leadership-styles-steve-jobs-apple-vs-bill-gates-microsof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Ch4 - Theories of Leadership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Understand different leadership theories.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Types of leadership power (Influence).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Motivators.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Professional discipline and Ethics.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Summary and conclusions.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Self-assessment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37209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Leadership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The interest in leadership increased during the early part of the 1900’s.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Google Shape;132;p4" descr="Image result for 1900">
            <a:extLst>
              <a:ext uri="{FF2B5EF4-FFF2-40B4-BE49-F238E27FC236}">
                <a16:creationId xmlns:a16="http://schemas.microsoft.com/office/drawing/2014/main" id="{9C71D0D3-26E9-E131-A5F3-091C29D0733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060852" y="3339779"/>
            <a:ext cx="3810000" cy="214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9731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“Great Man” Theory (1900’s)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8174479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theories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assume that the capacity for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+mj-lt"/>
                <a:sym typeface="Century Gothic"/>
              </a:rPr>
              <a:t>inherent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–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great leaders are born, not made.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These theories often reveals a great leaders as hero, myth, and fated to end by leadership when needed.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term “Great Man” was used because, at that time, leadership was believed on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male 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especially in terms of military leadership.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148;p6" descr="Image result for Great Man” Theory">
            <a:extLst>
              <a:ext uri="{FF2B5EF4-FFF2-40B4-BE49-F238E27FC236}">
                <a16:creationId xmlns:a16="http://schemas.microsoft.com/office/drawing/2014/main" id="{065687A1-6BE3-2EDE-0DC8-CAFA58D4DE2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63164" y="3642702"/>
            <a:ext cx="34544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6549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“Great Man”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685053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approach actually emphasis 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“charismatic leadership”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</a:p>
          <a:p>
            <a:pPr marL="641350" marR="0" lvl="0" indent="-4572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(Gandhi, Lincoln, Napoleon).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Google Shape;156;p7" descr="Image result for gandhi">
            <a:extLst>
              <a:ext uri="{FF2B5EF4-FFF2-40B4-BE49-F238E27FC236}">
                <a16:creationId xmlns:a16="http://schemas.microsoft.com/office/drawing/2014/main" id="{EC14FC0F-20AA-BAEB-C550-7F28E4C80B2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4662" y="1983915"/>
            <a:ext cx="1671674" cy="208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57;p7" descr="Image result for abraham lincoln">
            <a:extLst>
              <a:ext uri="{FF2B5EF4-FFF2-40B4-BE49-F238E27FC236}">
                <a16:creationId xmlns:a16="http://schemas.microsoft.com/office/drawing/2014/main" id="{B3783116-0F34-749E-9AFF-D12FAE9691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71735" y="4228278"/>
            <a:ext cx="1671675" cy="2098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58;p7" descr="Image result for naplion">
            <a:extLst>
              <a:ext uri="{FF2B5EF4-FFF2-40B4-BE49-F238E27FC236}">
                <a16:creationId xmlns:a16="http://schemas.microsoft.com/office/drawing/2014/main" id="{240D74B1-94A4-7DA8-E8CD-465FDAA0069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71094" y="2075600"/>
            <a:ext cx="2631689" cy="19036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8078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Trait Theory (1940’s – 1950’s)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76076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Similar in some ways to “Great Man” theories, trait theory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sym typeface="Century Gothic"/>
              </a:rPr>
              <a:t>assumes that people inherit certain qualities and traits that make them better matched to leadership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often identify certain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personality or behavioral characteristics shared by leaders.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175;p9" descr="Image result for trait theory of leadership">
            <a:extLst>
              <a:ext uri="{FF2B5EF4-FFF2-40B4-BE49-F238E27FC236}">
                <a16:creationId xmlns:a16="http://schemas.microsoft.com/office/drawing/2014/main" id="{83381E40-C9EF-5ADC-0D0D-C152CD25475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72656" y="3297629"/>
            <a:ext cx="22860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4740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Trait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31145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Trait Theories Of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social, physical traits that differentiate leaders from non leaders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 leadership deal with personality, Trait view has little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analytical or predictive value, Technical, and human skills.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leaders would have to possess those unique and consistent characteristics, making it easy to find leaders in organizations.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183;p10" descr="Image result for trait theory of leadership">
            <a:extLst>
              <a:ext uri="{FF2B5EF4-FFF2-40B4-BE49-F238E27FC236}">
                <a16:creationId xmlns:a16="http://schemas.microsoft.com/office/drawing/2014/main" id="{26151D6A-3F98-90CE-84C5-26B01F60338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56871" y="2117654"/>
            <a:ext cx="4276914" cy="29819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6793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Leadership Traits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190;p11">
            <a:extLst>
              <a:ext uri="{FF2B5EF4-FFF2-40B4-BE49-F238E27FC236}">
                <a16:creationId xmlns:a16="http://schemas.microsoft.com/office/drawing/2014/main" id="{68728808-8D4A-3ABC-181E-0D18C6E9F0B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7063"/>
          <a:stretch/>
        </p:blipFill>
        <p:spPr>
          <a:xfrm>
            <a:off x="801185" y="1422213"/>
            <a:ext cx="10411873" cy="4877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0132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Traits and Skills For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200;p12">
            <a:extLst>
              <a:ext uri="{FF2B5EF4-FFF2-40B4-BE49-F238E27FC236}">
                <a16:creationId xmlns:a16="http://schemas.microsoft.com/office/drawing/2014/main" id="{7826FAD8-C821-648E-4C18-438B7CB6817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40431" y="1547731"/>
            <a:ext cx="9883739" cy="4647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7830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Behavioral Theories (1950’s – 1960’s)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In behavioral theories Individuals need three primary skills to lead the followers – technical, human, and conceptual skills.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0585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01D0FD-D67C-383A-AB95-E5A347926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9479" y="1448657"/>
            <a:ext cx="9374859" cy="472372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199326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23E076-AE32-B67C-531A-80C2AD9C5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9753" y="1458931"/>
            <a:ext cx="9308386" cy="466446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52830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Managerial Grid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358052B-50AB-8D4E-E976-80244474B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322" b="7405"/>
          <a:stretch/>
        </p:blipFill>
        <p:spPr>
          <a:xfrm>
            <a:off x="1869896" y="1407559"/>
            <a:ext cx="8630293" cy="4869951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65637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Contingency Theories (1960’s – 1970’s)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There are four major contingency leadership theories:</a:t>
            </a:r>
          </a:p>
          <a:p>
            <a:pPr algn="l"/>
            <a:r>
              <a:rPr lang="en-US" sz="2400" dirty="0"/>
              <a:t>The Fiedler Model.</a:t>
            </a:r>
          </a:p>
          <a:p>
            <a:pPr algn="l"/>
            <a:r>
              <a:rPr lang="en-US" sz="2400" dirty="0"/>
              <a:t>Situational Leadership Theory.</a:t>
            </a:r>
          </a:p>
          <a:p>
            <a:pPr algn="l"/>
            <a:r>
              <a:rPr lang="en-US" sz="2400" dirty="0"/>
              <a:t>Leader-participation Model.</a:t>
            </a:r>
          </a:p>
          <a:p>
            <a:pPr algn="l"/>
            <a:r>
              <a:rPr lang="en-US" sz="2400" dirty="0"/>
              <a:t>Path-Goal Theory.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478980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9068331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Fiedler Contingency Model was created in the mid-1960s by Fred Fiedler.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The model states that there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 one best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of leadership. Instead, a leader's effectiveness is based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on the situation.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Fiedler believes a key factor in leadership success is the individual’s basic leadership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which could be categorized as either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 or relationship oriented.</a:t>
            </a:r>
            <a:endParaRPr lang="en-US" sz="320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260;p19" descr="Image result for fiedler'">
            <a:extLst>
              <a:ext uri="{FF2B5EF4-FFF2-40B4-BE49-F238E27FC236}">
                <a16:creationId xmlns:a16="http://schemas.microsoft.com/office/drawing/2014/main" id="{26F0D076-96E7-4972-B023-0A9D49D5C0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95328" y="2611664"/>
            <a:ext cx="1816100" cy="25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6234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602718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u="sng" kern="0" dirty="0">
                <a:solidFill>
                  <a:srgbClr val="002060"/>
                </a:solidFill>
                <a:latin typeface="+mj-lt"/>
                <a:sym typeface="Century Gothic"/>
              </a:rPr>
              <a:t>The Fiedler Model - Least-Preferred Coworker Questionnaire.</a:t>
            </a:r>
          </a:p>
          <a:p>
            <a:pPr algn="l">
              <a:buFont typeface="Wingdings" panose="05000000000000000000" pitchFamily="2" charset="2"/>
              <a:buChar char="Ø"/>
            </a:pPr>
            <a:endParaRPr kumimoji="0" lang="en-US" sz="2800" b="1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LPC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: An instrument that tells to measure whether a person is task or relationship oriented.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267;p20" descr="EX_12_002.eps">
            <a:extLst>
              <a:ext uri="{FF2B5EF4-FFF2-40B4-BE49-F238E27FC236}">
                <a16:creationId xmlns:a16="http://schemas.microsoft.com/office/drawing/2014/main" id="{6C99A619-1E7E-BF71-70D2-52B0AC624FE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9879" r="-9879"/>
          <a:stretch/>
        </p:blipFill>
        <p:spPr>
          <a:xfrm>
            <a:off x="5585494" y="2434870"/>
            <a:ext cx="6351011" cy="3377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3205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Least-preferred Coworker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5657311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low,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high,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 oriented.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280;p21">
            <a:extLst>
              <a:ext uri="{FF2B5EF4-FFF2-40B4-BE49-F238E27FC236}">
                <a16:creationId xmlns:a16="http://schemas.microsoft.com/office/drawing/2014/main" id="{2571CF2A-7FB8-C693-093D-77960CBE576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845996" y="1996750"/>
            <a:ext cx="6051478" cy="3785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14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Situational Leadership Theory (SLT)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Which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leadership styles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might be suitable in different situations, and what are those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 situations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?</a:t>
            </a: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290;p22" descr="Image result for Situation clip art">
            <a:extLst>
              <a:ext uri="{FF2B5EF4-FFF2-40B4-BE49-F238E27FC236}">
                <a16:creationId xmlns:a16="http://schemas.microsoft.com/office/drawing/2014/main" id="{A3518236-E1CD-042A-EAB2-E7207ABD35A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75649" y="3862843"/>
            <a:ext cx="2545932" cy="1985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91;p22" descr="Image result for Situation clip art">
            <a:extLst>
              <a:ext uri="{FF2B5EF4-FFF2-40B4-BE49-F238E27FC236}">
                <a16:creationId xmlns:a16="http://schemas.microsoft.com/office/drawing/2014/main" id="{4722924B-2A5B-B602-CE9C-997BAE92CB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78093" y="3862842"/>
            <a:ext cx="2463800" cy="19851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2;p22">
            <a:extLst>
              <a:ext uri="{FF2B5EF4-FFF2-40B4-BE49-F238E27FC236}">
                <a16:creationId xmlns:a16="http://schemas.microsoft.com/office/drawing/2014/main" id="{9C87893C-5FA8-C4A6-AF7C-64E60FF3BA12}"/>
              </a:ext>
            </a:extLst>
          </p:cNvPr>
          <p:cNvSpPr/>
          <p:nvPr/>
        </p:nvSpPr>
        <p:spPr>
          <a:xfrm rot="10800000">
            <a:off x="7102460" y="4853914"/>
            <a:ext cx="978408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CB779"/>
          </a:solidFill>
          <a:ln w="15875" cap="flat" cmpd="sng">
            <a:solidFill>
              <a:srgbClr val="2F3E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466309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749832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was developed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Paul Hersey and Ken Blanchard.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 contingency theory that focuses on followers’ readiness.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refers to those leaders who adopt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 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leadership styles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 according to the situation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and the development level of their team members.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an effective way of leadership because it adapts to the team’s needs and sets a beneficial balance for the whole organization.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8" name="Google Shape;302;p23" descr="Image result for Paul Hersey  Ken Blanchard.">
            <a:extLst>
              <a:ext uri="{FF2B5EF4-FFF2-40B4-BE49-F238E27FC236}">
                <a16:creationId xmlns:a16="http://schemas.microsoft.com/office/drawing/2014/main" id="{38A28F37-16AD-F35B-5D67-9E79055F23F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5062"/>
          <a:stretch/>
        </p:blipFill>
        <p:spPr>
          <a:xfrm>
            <a:off x="9525998" y="1422213"/>
            <a:ext cx="1892300" cy="2304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03;p23" descr="Image result for Paul Hersey  Ken Blanchard.">
            <a:extLst>
              <a:ext uri="{FF2B5EF4-FFF2-40B4-BE49-F238E27FC236}">
                <a16:creationId xmlns:a16="http://schemas.microsoft.com/office/drawing/2014/main" id="{AA05EADE-DF25-DCEA-0483-2173D21355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33694" y="3916250"/>
            <a:ext cx="1930400" cy="2135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7878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310;p24">
            <a:extLst>
              <a:ext uri="{FF2B5EF4-FFF2-40B4-BE49-F238E27FC236}">
                <a16:creationId xmlns:a16="http://schemas.microsoft.com/office/drawing/2014/main" id="{079926E7-6598-E980-6475-25F1B0D60F0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52650" y="1669946"/>
            <a:ext cx="8420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11;p24">
            <a:extLst>
              <a:ext uri="{FF2B5EF4-FFF2-40B4-BE49-F238E27FC236}">
                <a16:creationId xmlns:a16="http://schemas.microsoft.com/office/drawing/2014/main" id="{7A44EEA9-D965-D31B-3D85-FA9B3EF0C4C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7900" y="2897188"/>
            <a:ext cx="8229600" cy="14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12;p24">
            <a:extLst>
              <a:ext uri="{FF2B5EF4-FFF2-40B4-BE49-F238E27FC236}">
                <a16:creationId xmlns:a16="http://schemas.microsoft.com/office/drawing/2014/main" id="{AAEA1F6D-947F-4DBF-30DA-F197D0F15A6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1700" y="4357993"/>
            <a:ext cx="8305800" cy="1277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4717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588852" cy="4934138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en-US" kern="0" dirty="0">
                <a:solidFill>
                  <a:srgbClr val="002060"/>
                </a:solidFill>
                <a:latin typeface="+mj-lt"/>
                <a:sym typeface="Century Gothic"/>
              </a:rPr>
              <a:t>Situational theories propose that leaders choose the best course of action based upon situational variable. </a:t>
            </a:r>
          </a:p>
          <a:p>
            <a:pPr marL="177165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Different styles of leadership may be </a:t>
            </a:r>
            <a:r>
              <a:rPr kumimoji="0" 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more appropriate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for certain types of decision- making. 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324;p25">
            <a:extLst>
              <a:ext uri="{FF2B5EF4-FFF2-40B4-BE49-F238E27FC236}">
                <a16:creationId xmlns:a16="http://schemas.microsoft.com/office/drawing/2014/main" id="{018BF031-4F97-DC72-6DB6-8E8CABEAD2A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49451" y="2080453"/>
            <a:ext cx="3968163" cy="36176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171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379962" cy="4934138"/>
          </a:xfrm>
        </p:spPr>
        <p:txBody>
          <a:bodyPr>
            <a:normAutofit fontScale="925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Hersey and Blanchard suggested that there are four primary leadership styles: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Merriweather"/>
              <a:cs typeface="Merriweather"/>
              <a:sym typeface="Merriweather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Telling (S1)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In this leadership style, the leader tells people what to do and how to do it.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Selling (S2)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This style involves more back-and-forth between leaders and followers. Leaders "sell" their ideas and message to get group members to buy into the process.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Participating (S3)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In this approach, the leader offers less direction and allows members of the group to take a more active role in coming up with ideas and making decisions.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Delegating (S4)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This style is characterized by a less involved, hands-off approach to leadership. Group members tend to make most of the decisions and take most of the responsibility for what happens.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334;p26" descr="Image result for Situational Leadership Theory">
            <a:extLst>
              <a:ext uri="{FF2B5EF4-FFF2-40B4-BE49-F238E27FC236}">
                <a16:creationId xmlns:a16="http://schemas.microsoft.com/office/drawing/2014/main" id="{36B383F1-9472-EA4B-06EA-184B274E66A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982558" y="1976372"/>
            <a:ext cx="2918012" cy="3531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25802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Participative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Leader-participation Model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(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Yroom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 &amp; Yetton’s).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 leadership theory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provides a set of rules to determine the form and amount of participative decision making in different situations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Participative leadership theories suggest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 ideal leadership style is one that takes the input of others into account.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These leaders encourage participation and contributions from group members and help group members feel more relevant and committed to the decision-making process.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210882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Contingency Variables of Leader-participation Model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EE3CEDA-43A3-46E9-124E-E0EDD602E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5645" y="1481246"/>
            <a:ext cx="8760711" cy="4816257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321090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Path-Goal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1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cs typeface="+mj-cs"/>
                <a:sym typeface="Century Gothic"/>
              </a:rPr>
              <a:t>Four leadership behaviors: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directive leader 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ets subordinates know what’s expected of them, schedules work to be done, and gives specific guidance on how to accomplish tasks.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supportive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shows concern for the needs of followers and is friendly.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participative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consults with group members and uses their suggestions before making a decision.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An achievement-oriented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sets challenging goals and expects followers to perform at their highest level.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364;p29" descr="Image result for path goal theory">
            <a:extLst>
              <a:ext uri="{FF2B5EF4-FFF2-40B4-BE49-F238E27FC236}">
                <a16:creationId xmlns:a16="http://schemas.microsoft.com/office/drawing/2014/main" id="{BD729CF8-AD63-0325-D54A-0AD291A8483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5844" y="1376082"/>
            <a:ext cx="1695226" cy="1059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72442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Path-Goal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371;p30" descr="EX_12_004.eps">
            <a:extLst>
              <a:ext uri="{FF2B5EF4-FFF2-40B4-BE49-F238E27FC236}">
                <a16:creationId xmlns:a16="http://schemas.microsoft.com/office/drawing/2014/main" id="{0FC77955-15A5-125F-EAD3-BF89E229132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10902" r="-10902"/>
          <a:stretch/>
        </p:blipFill>
        <p:spPr>
          <a:xfrm>
            <a:off x="1420606" y="1484971"/>
            <a:ext cx="9902228" cy="48086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7583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Modern Views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Leader-member exchange (LMX).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Transformational-transactional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Charismatic-visionary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Team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8265686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Leader-member Exchange Theory (LMX)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leadership theory that says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leaders create in-groups and out-groups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and those in the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in-group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will have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higher performance ratings, less turnover, and greater job satisfaction.</a:t>
            </a:r>
            <a:endParaRPr lang="en-US" sz="240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6957916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/>
              <a:t>Transactional</a:t>
            </a:r>
            <a:r>
              <a:rPr lang="fr-FR" dirty="0"/>
              <a:t> vs. </a:t>
            </a:r>
            <a:r>
              <a:rPr lang="fr-FR" dirty="0" err="1"/>
              <a:t>Transformational</a:t>
            </a:r>
            <a:r>
              <a:rPr lang="fr-FR" dirty="0"/>
              <a:t> Leaders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7" name="Google Shape;405;p34">
            <a:extLst>
              <a:ext uri="{FF2B5EF4-FFF2-40B4-BE49-F238E27FC236}">
                <a16:creationId xmlns:a16="http://schemas.microsoft.com/office/drawing/2014/main" id="{78B8A9FD-D71A-B254-E7AF-79A8FA5E7F09}"/>
              </a:ext>
            </a:extLst>
          </p:cNvPr>
          <p:cNvSpPr txBox="1">
            <a:spLocks/>
          </p:cNvSpPr>
          <p:nvPr/>
        </p:nvSpPr>
        <p:spPr>
          <a:xfrm>
            <a:off x="6400799" y="2057401"/>
            <a:ext cx="5476127" cy="330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rgbClr val="415588"/>
              </a:buClr>
              <a:buSzPct val="100000"/>
              <a:buNone/>
            </a:pPr>
            <a:r>
              <a:rPr lang="en-US" sz="3400" b="1" kern="0" dirty="0">
                <a:solidFill>
                  <a:srgbClr val="316F88"/>
                </a:solidFill>
                <a:latin typeface="+mj-lt"/>
              </a:rPr>
              <a:t>Transformational Leaders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leaders who stimulate and inspire (transform) followers to achieve extraordinary outcomes.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</p:txBody>
      </p:sp>
      <p:sp>
        <p:nvSpPr>
          <p:cNvPr id="8" name="Google Shape;406;p34">
            <a:extLst>
              <a:ext uri="{FF2B5EF4-FFF2-40B4-BE49-F238E27FC236}">
                <a16:creationId xmlns:a16="http://schemas.microsoft.com/office/drawing/2014/main" id="{9371B901-B7A5-226B-7867-7AA777BD9B60}"/>
              </a:ext>
            </a:extLst>
          </p:cNvPr>
          <p:cNvSpPr txBox="1">
            <a:spLocks/>
          </p:cNvSpPr>
          <p:nvPr/>
        </p:nvSpPr>
        <p:spPr>
          <a:xfrm>
            <a:off x="565079" y="2259609"/>
            <a:ext cx="5404206" cy="3306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1" i="0" u="none" strike="noStrike" kern="0" cap="none" spc="0" normalizeH="0" baseline="0" noProof="0" dirty="0">
                <a:ln>
                  <a:noFill/>
                </a:ln>
                <a:solidFill>
                  <a:srgbClr val="316F88"/>
                </a:solidFill>
                <a:effectLst/>
                <a:uLnTx/>
                <a:uFillTx/>
                <a:latin typeface="+mj-lt"/>
                <a:sym typeface="Century Gothic"/>
              </a:rPr>
              <a:t>Transactional Leaders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Leaders who lead primarily by using social exchanges (or transactions).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3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547949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Charismatic vs. Visionary Leaders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9700056-07A9-4AE0-4B4A-D797C3B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0844" y="1511729"/>
            <a:ext cx="8230313" cy="4755292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880637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Leaders and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78065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role of a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team leader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is different from the traditional leadership role and many leaders are not equipped to handle the shift to employee teams.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953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 good way to describe the team leader’s job is to focus on two priorities: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Managing the team’s external boundary; and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Facilitating the team processes.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425;p36" descr="Image result for team and leader">
            <a:extLst>
              <a:ext uri="{FF2B5EF4-FFF2-40B4-BE49-F238E27FC236}">
                <a16:creationId xmlns:a16="http://schemas.microsoft.com/office/drawing/2014/main" id="{2621DB41-6433-2A82-BC82-37CDF61781A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806903" y="3073587"/>
            <a:ext cx="2895600" cy="2362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15454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Influence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Not just the leader;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team members have influence on their peers.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Can be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positive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or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negative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Choose appropriate combinations for each peer or team member.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Is being the ‘boss’ isn’t enough?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445;p38" descr="Image result for Influence">
            <a:extLst>
              <a:ext uri="{FF2B5EF4-FFF2-40B4-BE49-F238E27FC236}">
                <a16:creationId xmlns:a16="http://schemas.microsoft.com/office/drawing/2014/main" id="{00A5F554-9050-C789-98CE-9701F0A08E5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95129" y="3703847"/>
            <a:ext cx="30480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69980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Influence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7" name="Google Shape;451;p39">
            <a:extLst>
              <a:ext uri="{FF2B5EF4-FFF2-40B4-BE49-F238E27FC236}">
                <a16:creationId xmlns:a16="http://schemas.microsoft.com/office/drawing/2014/main" id="{FBBBE44A-37FA-4655-9FF3-0E20BB4107FB}"/>
              </a:ext>
            </a:extLst>
          </p:cNvPr>
          <p:cNvSpPr txBox="1">
            <a:spLocks/>
          </p:cNvSpPr>
          <p:nvPr/>
        </p:nvSpPr>
        <p:spPr>
          <a:xfrm>
            <a:off x="939142" y="1695795"/>
            <a:ext cx="4597134" cy="420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Formal / Legitimate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Classic title-based position of authority.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CEO.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Penalty/Coercive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or fear of punishment such as demotion.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 Sales manager who tells underperforming team members that they will be replaced if goals are not met.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Reward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to reward.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Employee reward and recognition  as being the best achiever.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</p:txBody>
      </p:sp>
      <p:sp>
        <p:nvSpPr>
          <p:cNvPr id="8" name="Google Shape;455;p39">
            <a:extLst>
              <a:ext uri="{FF2B5EF4-FFF2-40B4-BE49-F238E27FC236}">
                <a16:creationId xmlns:a16="http://schemas.microsoft.com/office/drawing/2014/main" id="{EA8C6950-27E3-A9D1-D09D-A7363CF930B1}"/>
              </a:ext>
            </a:extLst>
          </p:cNvPr>
          <p:cNvSpPr txBox="1"/>
          <p:nvPr/>
        </p:nvSpPr>
        <p:spPr>
          <a:xfrm>
            <a:off x="6096000" y="1695794"/>
            <a:ext cx="4347754" cy="4422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lnSpc>
                <a:spcPct val="120000"/>
              </a:lnSpc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Expert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A superior level of skill, experience, or knowledge.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statistician  who helps team interpret data for a project. 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Referent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Based on trust and respect, similar to the influence of trusted family members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A coach who is known for preventing team member from bulling one anther.</a:t>
            </a:r>
            <a:endParaRPr sz="900" kern="0" dirty="0">
              <a:solidFill>
                <a:srgbClr val="0070C0"/>
              </a:solidFill>
              <a:latin typeface="+mj-lt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6469525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Influence Types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7" name="Google Shape;464;p40">
            <a:extLst>
              <a:ext uri="{FF2B5EF4-FFF2-40B4-BE49-F238E27FC236}">
                <a16:creationId xmlns:a16="http://schemas.microsoft.com/office/drawing/2014/main" id="{4DF8388C-C416-FEAB-AF63-BF053BA4A9EA}"/>
              </a:ext>
            </a:extLst>
          </p:cNvPr>
          <p:cNvSpPr txBox="1">
            <a:spLocks/>
          </p:cNvSpPr>
          <p:nvPr/>
        </p:nvSpPr>
        <p:spPr>
          <a:xfrm>
            <a:off x="1130270" y="1781712"/>
            <a:ext cx="4965730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sym typeface="Century Gothic"/>
              </a:rPr>
              <a:t>-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For each </a:t>
            </a:r>
            <a:r>
              <a:rPr kumimoji="0" lang="en-US" sz="20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leadership style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, which </a:t>
            </a:r>
            <a:r>
              <a:rPr kumimoji="0" lang="en-US" sz="20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types of influence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are: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30003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Most likely or expected to be used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30003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Most likely to be effective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757231" marR="0" lvl="1" indent="-4572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Least likely to be effective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</p:txBody>
      </p:sp>
      <p:sp>
        <p:nvSpPr>
          <p:cNvPr id="8" name="Google Shape;465;p40">
            <a:extLst>
              <a:ext uri="{FF2B5EF4-FFF2-40B4-BE49-F238E27FC236}">
                <a16:creationId xmlns:a16="http://schemas.microsoft.com/office/drawing/2014/main" id="{1BB70835-B065-F201-1C35-B3FCA16A4B24}"/>
              </a:ext>
            </a:extLst>
          </p:cNvPr>
          <p:cNvSpPr txBox="1"/>
          <p:nvPr/>
        </p:nvSpPr>
        <p:spPr>
          <a:xfrm>
            <a:off x="6478183" y="1422213"/>
            <a:ext cx="4583547" cy="230832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Leadership Styles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Affiliative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Authoritarian/Commanding/Autocratic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Coaching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Democratic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Laissez-faire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Pacesetting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Transformational / Visionary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Google Shape;466;p40">
            <a:extLst>
              <a:ext uri="{FF2B5EF4-FFF2-40B4-BE49-F238E27FC236}">
                <a16:creationId xmlns:a16="http://schemas.microsoft.com/office/drawing/2014/main" id="{AEA3843F-2FD7-3696-03DD-90756B8D5AF3}"/>
              </a:ext>
            </a:extLst>
          </p:cNvPr>
          <p:cNvSpPr txBox="1"/>
          <p:nvPr/>
        </p:nvSpPr>
        <p:spPr>
          <a:xfrm>
            <a:off x="6853740" y="4106792"/>
            <a:ext cx="4207990" cy="193899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 kumimoji="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</a:defRPr>
            </a:lvl1pPr>
          </a:lstStyle>
          <a:p>
            <a:r>
              <a:rPr lang="en-US" dirty="0">
                <a:sym typeface="Century Gothic"/>
              </a:rPr>
              <a:t>Types of Influence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Formal/Legitimate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Penalty/Coercive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Reward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Expert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Referent</a:t>
            </a:r>
            <a:endParaRPr dirty="0">
              <a:sym typeface="Arial"/>
            </a:endParaRPr>
          </a:p>
        </p:txBody>
      </p:sp>
      <p:sp>
        <p:nvSpPr>
          <p:cNvPr id="10" name="Google Shape;467;p40">
            <a:extLst>
              <a:ext uri="{FF2B5EF4-FFF2-40B4-BE49-F238E27FC236}">
                <a16:creationId xmlns:a16="http://schemas.microsoft.com/office/drawing/2014/main" id="{99FE71B0-DE05-0D97-7764-1FBBA6B3848F}"/>
              </a:ext>
            </a:extLst>
          </p:cNvPr>
          <p:cNvSpPr/>
          <p:nvPr/>
        </p:nvSpPr>
        <p:spPr>
          <a:xfrm>
            <a:off x="470647" y="5196790"/>
            <a:ext cx="665961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-US" sz="2000" b="1" kern="0" dirty="0">
                <a:solidFill>
                  <a:srgbClr val="FF0000"/>
                </a:solidFill>
                <a:latin typeface="+mj-lt"/>
                <a:ea typeface="Century Gothic"/>
                <a:cs typeface="Century Gothic"/>
                <a:sym typeface="Century Gothic"/>
              </a:rPr>
              <a:t>- Decide which type of influence is appropriate/inappropriate for multiple leadership styles?</a:t>
            </a:r>
            <a:endParaRPr sz="14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65928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9039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what makes us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want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to come to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Norms often established by industry, organization, or previous leaders.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What motivates you may or may not motivate others?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Motivators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are highly personal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; the leader must consider each team member individually.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Divided into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Extrinsic and Intrinsic motivators.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486;p42" descr="Image result for Motivators">
            <a:extLst>
              <a:ext uri="{FF2B5EF4-FFF2-40B4-BE49-F238E27FC236}">
                <a16:creationId xmlns:a16="http://schemas.microsoft.com/office/drawing/2014/main" id="{A941CBDA-6083-2105-33F5-7E375A95BD6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15252" y="2746282"/>
            <a:ext cx="22860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55547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Money/Power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Want to ‘move up’ in the organization or earn higher wages.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 Salespeople, CEO’s, Politicians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Recognition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Often motivated most by acknowledgement of those in power.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Entertainment, Lawyers, Interns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Interpersonal Relationships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Relationships with co-workers and a cooperative atmosphere are valued.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Religious Leaders, Social Workers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441743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Autonomy/Interesting Work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Prefer the excitement of new and innovative endeavors.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Architects, Engineers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Purpose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Need to feel that their work is beneficial to the causes they care about.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Doctors, Teachers, Military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Mastery/Exploration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 achievement, problem solving opportunities, and creative endeavors are sought.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Artists, Scientists</a:t>
            </a:r>
            <a:endParaRPr lang="en-US" sz="280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081382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Your Motivators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Rank the following motivators from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most important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to you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to least important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to you: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Autonomy / Interesting Work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Interpersonal Relationships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Mastery / Exploration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Money / Power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Purpose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Recognition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Are the majority of your group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intrinsically or extrinsically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motivate?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2562699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Leaders Professional Ethics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(self-discipline) are key to professionalism.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influence and are influenced by organizational culture.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Honesty regarding qualifications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Protecting proprietary information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Confronting conflict directly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Disclosing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conflicts of interest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Focusing on mutual cooperation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Advocating for team members and stakeholders</a:t>
            </a:r>
            <a:endParaRPr lang="en-US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6792617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set of behaviors or beliefs that determine how an organization or team interacts or carries out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Awareness of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culture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and different circumstances/attitudes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is key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Influenced by: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industry, environment, customers, organizational practices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Personalities, values, principles, etc. of the organization, leader, and team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Decision making, risk tolerance, decisiveness, orderliness, competitiveness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Level of attention to detail, amount of process, emphasis on achievement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Supportiveness, reward/punishment, team vs. individual contribution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6072127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246398" cy="4934138"/>
          </a:xfrm>
        </p:spPr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sym typeface="Century Gothic"/>
              </a:rPr>
              <a:t>Cross-Cultural Leadership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Korean leaders are expected to be paternalistic toward employees.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Arab leaders who show kindness or generosity without being asked to do so are seen by other Arabs as weak.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Japanese leaders are expected to be humble and speak frequently.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Scandinavian and Dutch leaders who single out individuals with public praise are likely to embarrass, not energize, those individuals.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556;p50" descr="Image result for team and leader">
            <a:extLst>
              <a:ext uri="{FF2B5EF4-FFF2-40B4-BE49-F238E27FC236}">
                <a16:creationId xmlns:a16="http://schemas.microsoft.com/office/drawing/2014/main" id="{4BD7D221-9291-3B3F-C204-F91A01B92FB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18550" y="2649831"/>
            <a:ext cx="3281556" cy="2159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34636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Emotional Intelligence (EI)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0751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EI, more than any other single factor, is the best predictor of who will emerge as a leader.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48514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Google Shape;573;p52" descr="Image result for Emotional Intelligence (EI)">
            <a:extLst>
              <a:ext uri="{FF2B5EF4-FFF2-40B4-BE49-F238E27FC236}">
                <a16:creationId xmlns:a16="http://schemas.microsoft.com/office/drawing/2014/main" id="{E1ED5507-FF9A-9AC1-3DA8-291E05C46ED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20732" y="1941413"/>
            <a:ext cx="4349192" cy="40930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0625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There are different leadership theories.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We must be intentional in how we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influence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and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others.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002060"/>
                </a:solidFill>
                <a:sym typeface="Century Gothic"/>
              </a:rPr>
              <a:t>Awareness of various types and techniques is the key.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Project Management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is an important discipline which requires diverse skills and a commitment to ethics.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2657758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Open Sans" panose="020B0606030504020204" pitchFamily="34" charset="0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Try to answer the following questions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cs typeface="Arial"/>
                <a:sym typeface="Arial"/>
              </a:rPr>
              <a:t>The answers will be discussed in the upcoming online lecture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4603012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Arial"/>
              </a:rPr>
              <a:t>It was a male-centric approach when women have proved to be great leaders too.</a:t>
            </a:r>
            <a:endParaRPr lang="en-US" kern="0" dirty="0">
              <a:solidFill>
                <a:srgbClr val="000000"/>
              </a:solidFill>
              <a:latin typeface="Arial"/>
              <a:cs typeface="+mj-cs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j-cs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Situational Theory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964643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An individual must possess the key personality traits and characteristics to be an effective leader and these traits are inherent by birth.</a:t>
            </a:r>
            <a:endParaRPr lang="en-US" sz="2400" kern="0" dirty="0">
              <a:solidFill>
                <a:srgbClr val="000000"/>
              </a:solidFill>
              <a:cs typeface="Arial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cs typeface="Arial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Situational Theory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5500502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The best leader are born, not made.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cs typeface="Arial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Situational Theory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9035335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most effective style of leadership changes from situation to situation. To be most effective and successful, a leader must be able to adapt his style and approach to diverse circumstances.</a:t>
            </a:r>
            <a:endParaRPr lang="en-US" sz="24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Situational Theory</a:t>
            </a:r>
            <a:endParaRPr lang="en-US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941140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A leader’s effectiveness is contingent on whether or not their leadership style suits a particular situation.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Situational Theory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732738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Behavioral Theory Individuals need three primary 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skils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 to lead the followers – technical, human, and conceptual skills.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j-cs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cs typeface="+mj-cs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j-cs"/>
                <a:sym typeface="Arial"/>
              </a:rPr>
              <a:t>Situational Theory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DFF4-D170-8BEA-E691-E1152AE05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A5729-F50A-4850-8DEB-D84DA0ABF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7AEE5-6519-E01A-166A-7CADFFFE8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5409925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5987C-25E6-D33E-00A9-071ECB397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7062-1BDA-89BC-42AB-D5A65497D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It is founded in the principle that no one leadership style is applicable to all situations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Situational Theory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D0587-4E84-D506-A03F-D9337278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7962F-6546-180A-8A86-CE7C59BFF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212A6-F5AE-7D6A-9A4A-9AFE3D2C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8832903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5987C-25E6-D33E-00A9-071ECB397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Self-assessment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7062-1BDA-89BC-42AB-D5A65497D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Arial"/>
              </a:rPr>
              <a:t>Effective leadership is the result of many learned skills.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Arial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Arial"/>
              </a:rPr>
              <a:t>Behavioral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54545"/>
                </a:solidFill>
                <a:effectLst/>
                <a:uLnTx/>
                <a:uFillTx/>
                <a:latin typeface="+mj-lt"/>
                <a:sym typeface="Arial"/>
              </a:rPr>
              <a:t>The Trait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Arial"/>
              </a:rPr>
              <a:t>Contingency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Arial"/>
              </a:rPr>
              <a:t>The Great Man Theory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Arial"/>
              </a:rPr>
              <a:t>Situational Theory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D0587-4E84-D506-A03F-D9337278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7962F-6546-180A-8A86-CE7C59BFF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212A6-F5AE-7D6A-9A4A-9AFE3D2C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9479837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5987C-25E6-D33E-00A9-071ECB397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7062-1BDA-89BC-42AB-D5A65497D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111"/>
              </a:buClr>
              <a:buSzPts val="18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F1111"/>
                </a:solidFill>
                <a:effectLst/>
                <a:uLnTx/>
                <a:uFillTx/>
                <a:ea typeface="Arial"/>
                <a:cs typeface="Arial"/>
                <a:sym typeface="Arial"/>
              </a:rPr>
              <a:t>Project Team Leadership and Communication by 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ea typeface="Arial"/>
                <a:cs typeface="Arial"/>
                <a:sym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Samuel </a:t>
            </a:r>
            <a:r>
              <a:rPr kumimoji="0" lang="en-US" sz="2400" b="0" i="0" u="sng" strike="noStrike" kern="0" cap="none" spc="0" normalizeH="0" baseline="0" noProof="0" dirty="0" err="1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ea typeface="Arial"/>
                <a:cs typeface="Arial"/>
                <a:sym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Malachowsky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ea typeface="Arial"/>
                <a:cs typeface="Arial"/>
                <a:sym typeface="Arial"/>
              </a:rPr>
              <a:t>, 2018.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000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185"/>
              </a:solidFill>
              <a:effectLst/>
              <a:uLnTx/>
              <a:uFillTx/>
              <a:ea typeface="Arial"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Leadership: Theory and Practice, 7th Edition.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D0587-4E84-D506-A03F-D9337278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7962F-6546-180A-8A86-CE7C59BFF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212A6-F5AE-7D6A-9A4A-9AFE3D2C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73925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C1A623-51F3-EE4D-5C93-C2A480FA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j-ea"/>
              <a:cs typeface="Times New Roman"/>
            </a:endParaRPr>
          </a:p>
          <a:p>
            <a:pPr marL="0" indent="0" algn="ctr">
              <a:buNone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Thank You For Listening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Ch4 - Theories of Leadership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2959</Words>
  <Application>Microsoft Office PowerPoint</Application>
  <PresentationFormat>Widescreen</PresentationFormat>
  <Paragraphs>466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Century Gothic</vt:lpstr>
      <vt:lpstr>Open Sans</vt:lpstr>
      <vt:lpstr>Times New Roman</vt:lpstr>
      <vt:lpstr>Wingdings</vt:lpstr>
      <vt:lpstr>Office Theme</vt:lpstr>
      <vt:lpstr>PowerPoint Presentation</vt:lpstr>
      <vt:lpstr>Learning Outcomes</vt:lpstr>
      <vt:lpstr>Leadership Theories </vt:lpstr>
      <vt:lpstr> “Great Man” Theory (1900’s) </vt:lpstr>
      <vt:lpstr>“Great Man” Theory </vt:lpstr>
      <vt:lpstr> Trait Theory (1940’s – 1950’s) </vt:lpstr>
      <vt:lpstr>Trait Theories </vt:lpstr>
      <vt:lpstr>Leadership Traits</vt:lpstr>
      <vt:lpstr>Traits and Skills For Leaders</vt:lpstr>
      <vt:lpstr> Behavioral Theories (1950’s – 1960’s) </vt:lpstr>
      <vt:lpstr>Different Studies on Behavioral Theories </vt:lpstr>
      <vt:lpstr>Different Studies on Behavioral Theories </vt:lpstr>
      <vt:lpstr>The Managerial Grid</vt:lpstr>
      <vt:lpstr>Contingency Theories (1960’s – 1970’s)</vt:lpstr>
      <vt:lpstr>The Fiedler Model</vt:lpstr>
      <vt:lpstr>The Fiedler Model</vt:lpstr>
      <vt:lpstr>Least-preferred Coworker Questionnaire</vt:lpstr>
      <vt:lpstr> Situational Leadership Theory (SLT)</vt:lpstr>
      <vt:lpstr>Situational Leadership Theory</vt:lpstr>
      <vt:lpstr>Situational Leadership Theory</vt:lpstr>
      <vt:lpstr>Situational Leadership Theory</vt:lpstr>
      <vt:lpstr>Situational Leadership Theory</vt:lpstr>
      <vt:lpstr>Participative Theories</vt:lpstr>
      <vt:lpstr>Contingency Variables of Leader-participation Model</vt:lpstr>
      <vt:lpstr>Path-Goal Theory</vt:lpstr>
      <vt:lpstr>Path-Goal Model</vt:lpstr>
      <vt:lpstr>Modern Views Of Leadership</vt:lpstr>
      <vt:lpstr>Leader-member Exchange Theory (LMX)</vt:lpstr>
      <vt:lpstr>Transactional vs. Transformational Leaders</vt:lpstr>
      <vt:lpstr>Charismatic vs. Visionary Leaders</vt:lpstr>
      <vt:lpstr>Leaders and Teams</vt:lpstr>
      <vt:lpstr>Influence</vt:lpstr>
      <vt:lpstr>Influence Types</vt:lpstr>
      <vt:lpstr>Influence Types Activity</vt:lpstr>
      <vt:lpstr>Motivators</vt:lpstr>
      <vt:lpstr>Extrinsic Motivators</vt:lpstr>
      <vt:lpstr>Intrinsic Motivators</vt:lpstr>
      <vt:lpstr> Your Motivators activity</vt:lpstr>
      <vt:lpstr>Leaders Professional Ethics</vt:lpstr>
      <vt:lpstr>National Culture</vt:lpstr>
      <vt:lpstr>National Culture</vt:lpstr>
      <vt:lpstr>Emotional Intelligence (EI)</vt:lpstr>
      <vt:lpstr>Summary and Conclusions</vt:lpstr>
      <vt:lpstr>Self-assessment</vt:lpstr>
      <vt:lpstr>Self-assessment</vt:lpstr>
      <vt:lpstr>Self-assessment</vt:lpstr>
      <vt:lpstr>Self-assessment</vt:lpstr>
      <vt:lpstr>Self-assessment</vt:lpstr>
      <vt:lpstr>Self-assessment</vt:lpstr>
      <vt:lpstr>Self-assessment</vt:lpstr>
      <vt:lpstr>Self-assessment</vt:lpstr>
      <vt:lpstr>Self-assessment</vt:lpstr>
      <vt:lpstr>Resources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Dr Hakem Sharari</cp:lastModifiedBy>
  <cp:revision>82</cp:revision>
  <dcterms:created xsi:type="dcterms:W3CDTF">2023-09-12T14:13:52Z</dcterms:created>
  <dcterms:modified xsi:type="dcterms:W3CDTF">2023-10-22T13:42:04Z</dcterms:modified>
</cp:coreProperties>
</file>