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313" r:id="rId7"/>
    <p:sldId id="507" r:id="rId8"/>
    <p:sldId id="506" r:id="rId9"/>
    <p:sldId id="495" r:id="rId10"/>
    <p:sldId id="496" r:id="rId11"/>
    <p:sldId id="497" r:id="rId12"/>
    <p:sldId id="256" r:id="rId13"/>
    <p:sldId id="499" r:id="rId14"/>
    <p:sldId id="500" r:id="rId15"/>
    <p:sldId id="501" r:id="rId16"/>
    <p:sldId id="306" r:id="rId17"/>
    <p:sldId id="498" r:id="rId18"/>
    <p:sldId id="502" r:id="rId19"/>
    <p:sldId id="503" r:id="rId20"/>
    <p:sldId id="504" r:id="rId21"/>
    <p:sldId id="505" r:id="rId22"/>
    <p:sldId id="508" r:id="rId23"/>
    <p:sldId id="271"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6"/>
            <p14:sldId id="495"/>
            <p14:sldId id="496"/>
            <p14:sldId id="497"/>
            <p14:sldId id="256"/>
            <p14:sldId id="499"/>
            <p14:sldId id="500"/>
            <p14:sldId id="501"/>
            <p14:sldId id="306"/>
            <p14:sldId id="498"/>
            <p14:sldId id="502"/>
            <p14:sldId id="503"/>
            <p14:sldId id="504"/>
            <p14:sldId id="505"/>
            <p14:sldId id="508"/>
            <p14:sldId id="2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3738" autoAdjust="0"/>
  </p:normalViewPr>
  <p:slideViewPr>
    <p:cSldViewPr snapToGrid="0">
      <p:cViewPr varScale="1">
        <p:scale>
          <a:sx n="77" d="100"/>
          <a:sy n="77" d="100"/>
        </p:scale>
        <p:origin x="83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24699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78604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55602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08/09/2025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08/09/2025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08/09/2025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92431" y="4284916"/>
            <a:ext cx="4886463" cy="461665"/>
          </a:xfrm>
          <a:prstGeom prst="rect">
            <a:avLst/>
          </a:prstGeom>
          <a:noFill/>
        </p:spPr>
        <p:txBody>
          <a:bodyPr wrap="square" rtlCol="0">
            <a:spAutoFit/>
          </a:bodyPr>
          <a:lstStyle/>
          <a:p>
            <a:r>
              <a:rPr lang="ar-SY" sz="2400" b="1" dirty="0">
                <a:latin typeface="Tahoma" panose="020B0604030504040204" pitchFamily="34" charset="0"/>
                <a:ea typeface="Tahoma" panose="020B0604030504040204" pitchFamily="34" charset="0"/>
                <a:cs typeface="Tahoma" panose="020B0604030504040204" pitchFamily="34" charset="0"/>
              </a:rPr>
              <a:t>د. عقبة الوليد الصبّاغ</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31" name="TextBox 30"/>
          <p:cNvSpPr txBox="1"/>
          <p:nvPr/>
        </p:nvSpPr>
        <p:spPr>
          <a:xfrm>
            <a:off x="194617" y="2728893"/>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34" name="Rectangle: Rounded Corners 33"/>
          <p:cNvSpPr/>
          <p:nvPr/>
        </p:nvSpPr>
        <p:spPr>
          <a:xfrm>
            <a:off x="-254515" y="57793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bg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779870" y="2819986"/>
            <a:ext cx="7823890" cy="1446550"/>
          </a:xfrm>
          <a:prstGeom prst="rect">
            <a:avLst/>
          </a:prstGeom>
          <a:noFill/>
        </p:spPr>
        <p:txBody>
          <a:bodyPr wrap="square" rtlCol="0">
            <a:spAutoFit/>
          </a:bodyPr>
          <a:lstStyle/>
          <a:p>
            <a:pPr algn="ctr"/>
            <a:r>
              <a:rPr lang="ar-SY" sz="44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44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04724" y="453447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390103" y="4999084"/>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28932" y="777546"/>
            <a:ext cx="4923523" cy="523220"/>
          </a:xfrm>
          <a:prstGeom prst="rect">
            <a:avLst/>
          </a:prstGeom>
          <a:noFill/>
        </p:spPr>
        <p:txBody>
          <a:bodyPr wrap="square" rtlCol="0">
            <a:spAutoFit/>
          </a:bodyPr>
          <a:lstStyle/>
          <a:p>
            <a:pPr algn="ct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714" y="1242762"/>
            <a:ext cx="8417320" cy="5107873"/>
          </a:xfrm>
          <a:prstGeom prst="rect">
            <a:avLst/>
          </a:prstGeom>
          <a:noFill/>
        </p:spPr>
        <p:txBody>
          <a:bodyPr wrap="square" rtlCol="0">
            <a:spAutoFit/>
          </a:bodyPr>
          <a:lstStyle/>
          <a:p>
            <a:pPr algn="just" rtl="1">
              <a:lnSpc>
                <a:spcPct val="150000"/>
              </a:lnSpc>
            </a:pPr>
            <a:r>
              <a:rPr lang="ar-SY" sz="2200" dirty="0"/>
              <a:t>يشهد عالم الأعمال تحولات رقمية وتعدد قنوات الاتصال، مما يجعل إدارة الاتصالات التسويقية المتكاملة ضرورة استراتيجية للمؤسسات. </a:t>
            </a:r>
          </a:p>
          <a:p>
            <a:pPr algn="just" rtl="1">
              <a:lnSpc>
                <a:spcPct val="150000"/>
              </a:lnSpc>
            </a:pPr>
            <a:r>
              <a:rPr lang="ar-SY" sz="2200" dirty="0"/>
              <a:t>يهدف هذا المقرر إلى دراسة مبادئ وأساسيات الاتصالات التسويقية المتكاملة</a:t>
            </a:r>
            <a:r>
              <a:rPr lang="en-US" sz="2200" dirty="0"/>
              <a:t>، </a:t>
            </a:r>
            <a:r>
              <a:rPr lang="ar-SY" sz="2200" dirty="0"/>
              <a:t>مع التركيز على دمج الأدوات التقليدية والرقمية لتوحيد الرسائل والهوية المؤسسية عبر جميع نقاط الاتصال. يتناول المقرر عناصر الاتصال المختلفة، دور الرسائل والقنوات في التأثير على الجمهور، واستراتيجيات تصميم برامج اتصال متكاملة. كما يركز على الإبداع في الحملات وبناء علاقات طويلة الأمد مع العملاء وأصحاب المصلحة، وإدارة الهوية التسويقية والعلامة التجارية وحماية السمعة المؤسسية. يشمل المقرر التحولات الحديثة في الأسواق الرقمية وتأثير البيانات الضخمة وأدوات الذكاء الاصطناعي، مع الاهتمام بالقضايا الأخلاقية والاجتماعية المرتبطة بالاتصالات التسويقية المتكاملة.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محتويات المحاضرة التعريفية</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66313" y="1833417"/>
            <a:ext cx="8417320" cy="4276042"/>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300" b="1">
                <a:latin typeface="Tahoma" panose="020B0604030504040204" pitchFamily="34" charset="0"/>
                <a:ea typeface="Tahoma" panose="020B0604030504040204" pitchFamily="34" charset="0"/>
              </a:rPr>
              <a:t>تعريف </a:t>
            </a:r>
            <a:r>
              <a:rPr lang="ar-SY" sz="2300" b="1" dirty="0">
                <a:latin typeface="Tahoma" panose="020B0604030504040204" pitchFamily="34" charset="0"/>
                <a:ea typeface="Tahoma" panose="020B0604030504040204" pitchFamily="34" charset="0"/>
              </a:rPr>
              <a:t>بمدرس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وصف مختصر للمقرر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أهدف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محتوى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مخرجات التعلم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الأساليب والأدوات التعليمية</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أساليب التقييم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rPr>
              <a:t>مراجع المقرر</a:t>
            </a:r>
            <a:endParaRPr lang="en-US" sz="2300" b="1" dirty="0">
              <a:latin typeface="Tahoma" panose="020B0604030504040204" pitchFamily="34" charset="0"/>
              <a:ea typeface="Tahoma" panose="020B060403050404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66598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التعريف بمدرس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599946"/>
            <a:ext cx="8417320" cy="4416978"/>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rPr>
              <a:t>عقبة الوليد الصبّاغ.</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rPr>
              <a:t>حائز على درجة الدكتوراه في التسويق من جامعة حلب في سورية سنة 2019. </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rPr>
              <a:t>المهام والوظائف ضمن المجال الأكاديمي:</a:t>
            </a:r>
          </a:p>
          <a:p>
            <a:pPr marL="517525" indent="-285750" algn="r" defTabSz="625475" rtl="1">
              <a:lnSpc>
                <a:spcPct val="150000"/>
              </a:lnSpc>
              <a:buFont typeface="Wingdings" panose="05000000000000000000" pitchFamily="2" charset="2"/>
              <a:buChar char="Ø"/>
              <a:tabLst>
                <a:tab pos="576263" algn="l"/>
                <a:tab pos="746125" algn="l"/>
              </a:tabLst>
            </a:pPr>
            <a:r>
              <a:rPr lang="ar-SY" sz="2100" dirty="0">
                <a:latin typeface="Tahoma" panose="020B0604030504040204" pitchFamily="34" charset="0"/>
                <a:ea typeface="Tahoma" panose="020B0604030504040204" pitchFamily="34" charset="0"/>
              </a:rPr>
              <a:t>عضو هيئة تدريسية في قسم التسويق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عضو مجلس قسم التسويق ضمن كلية الاقتصاد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عضو هيئة تدريسية في جامعة الشهباء</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الإشراف على رسائل ماجستير ضمن قسم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تحكيم أبحاث علمية والمشاركة في لجان حكم على رسائل الماجستير في مجال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rPr>
              <a:t>حالياً عضو هيئة تدريسية في جامعة </a:t>
            </a:r>
            <a:r>
              <a:rPr lang="en-US" sz="2200" b="1" dirty="0">
                <a:latin typeface="Times New Roman" panose="02020603050405020304" pitchFamily="18" charset="0"/>
              </a:rPr>
              <a:t>Midocean</a:t>
            </a:r>
            <a:endParaRPr lang="ar-SY" sz="2200" b="1" dirty="0">
              <a:latin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8508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45680" y="1060782"/>
            <a:ext cx="3902032" cy="523220"/>
          </a:xfrm>
          <a:prstGeom prst="rect">
            <a:avLst/>
          </a:prstGeom>
          <a:noFill/>
        </p:spPr>
        <p:txBody>
          <a:bodyPr wrap="square" rtlCol="0">
            <a:spAutoFit/>
          </a:bodyPr>
          <a:lstStyle/>
          <a:p>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وصف مختصر للمقرر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745340"/>
            <a:ext cx="10541000" cy="5538504"/>
          </a:xfrm>
          <a:prstGeom prst="rect">
            <a:avLst/>
          </a:prstGeom>
          <a:noFill/>
        </p:spPr>
        <p:txBody>
          <a:bodyPr wrap="square" rtlCol="0">
            <a:spAutoFit/>
          </a:bodyPr>
          <a:lstStyle/>
          <a:p>
            <a:pPr algn="just" rtl="1">
              <a:lnSpc>
                <a:spcPct val="200000"/>
              </a:lnSpc>
            </a:pPr>
            <a:r>
              <a:rPr lang="ar-SY" sz="2000" dirty="0">
                <a:latin typeface="Tahoma" panose="020B0604030504040204" pitchFamily="34" charset="0"/>
                <a:ea typeface="Tahoma" panose="020B0604030504040204" pitchFamily="34" charset="0"/>
              </a:rPr>
              <a:t>يركز هذا المقرر على دراسة الأسس والمبادئ العملية للاتصالات التسويقية المتكاملة. فيتناول تحليل عناصر الاتصال المختلفة، دور الرسائل والقنوات في التأثير على الجمهور المستهدف، واستراتيجيات تصميم برامج اتصال متكاملة. يشمل المقرر الإبداع في الحملات الاتصالية وبناء علاقات مستدامة مع العملاء وأصحاب المصلحة. كما يركز على إدارة الهوية التسويقية والعلامة التجارية وحماية السمعة المؤسسية في بيئات محلية وعالمية. يستعرض المقرر التحولات الحديثة في الأسواق الرقمية، تأثير البيانات الضخمة وأدوات الذكاء الاصطناعي، والاتجاهات الحديثة في الاتصال التسويقي. يوفر المقرر مزيجاً متوازناً بين النظرية والتطبيق من خلال تحليل حالات عملية ودراسة أمثلة واقعية. يهدف المقرر إلى تمكين الطلبة من تخطيط وتنفيذ برامج اتصال تسويقي فعّالة ومبتكرة تواكب التطورات السوقية والتكنولوجية.</a:t>
            </a:r>
            <a:endParaRPr lang="en-US" sz="2000" dirty="0">
              <a:latin typeface="Times New Roman" panose="02020603050405020304" pitchFamily="18" charset="0"/>
            </a:endParaRPr>
          </a:p>
          <a:p>
            <a:pPr>
              <a:lnSpc>
                <a:spcPct val="200000"/>
              </a:lnSpc>
            </a:pPr>
            <a:endParaRPr lang="en-US" sz="2000" dirty="0">
              <a:latin typeface="Times New Roman" panose="02020603050405020304" pitchFamily="18" charset="0"/>
            </a:endParaRPr>
          </a:p>
          <a:p>
            <a:pPr>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9B874E-A2D9-45BE-B830-7E50704822EA}"/>
              </a:ext>
            </a:extLst>
          </p:cNvPr>
          <p:cNvPicPr>
            <a:picLocks noChangeAspect="1"/>
          </p:cNvPicPr>
          <p:nvPr/>
        </p:nvPicPr>
        <p:blipFill>
          <a:blip r:embed="rId3"/>
          <a:stretch>
            <a:fillRect/>
          </a:stretch>
        </p:blipFill>
        <p:spPr>
          <a:xfrm>
            <a:off x="8197561" y="1058440"/>
            <a:ext cx="1147854" cy="900042"/>
          </a:xfrm>
          <a:prstGeom prst="rect">
            <a:avLst/>
          </a:prstGeom>
        </p:spPr>
      </p:pic>
    </p:spTree>
    <p:extLst>
      <p:ext uri="{BB962C8B-B14F-4D97-AF65-F5344CB8AC3E}">
        <p14:creationId xmlns:p14="http://schemas.microsoft.com/office/powerpoint/2010/main" val="3754601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43125"/>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أهداف المقرر</a:t>
            </a:r>
          </a:p>
        </p:txBody>
      </p:sp>
      <p:sp>
        <p:nvSpPr>
          <p:cNvPr id="5" name="Rectangle 4"/>
          <p:cNvSpPr/>
          <p:nvPr/>
        </p:nvSpPr>
        <p:spPr>
          <a:xfrm>
            <a:off x="8140148" y="693617"/>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85495"/>
            <a:ext cx="10541000" cy="5016758"/>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فهم المبادئ الأساسية للاتصالات التسويقية المتكاملة وأهميتها في بيئة الأعمال الحديثة.</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تحليل عناصر الاتصال المختلفة ودور الرسائل والقنوات في التأثير على الجمهور المستهدف.</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تصميم استراتيجيات برامج اتصال تسويقي متكاملة تلبي أهداف المؤسسات محلياً وعالمياً.</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توظيف الإبداع في تطوير الحملات الاتصالية وبناء علاقات مستدامة مع العملاء وأصحاب المصلحة.</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إدارة الهوية التسويقية والعلامة التجارية وتحليل استراتيجيات حماية السمعة المؤسسية والتعامل مع الأزمات.</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تقييم أثر التحولات الرقمية، البيانات الضخمة، وأدوات الذكاء الاصطناعي على فعالية الاتصال التسويقي.</a:t>
            </a:r>
          </a:p>
          <a:p>
            <a:pPr marL="285750" indent="-285750" algn="r" rtl="1">
              <a:lnSpc>
                <a:spcPct val="200000"/>
              </a:lnSpc>
              <a:buFont typeface="Arial" panose="020B0604020202020204" pitchFamily="34" charset="0"/>
              <a:buChar char="•"/>
            </a:pPr>
            <a:r>
              <a:rPr lang="ar-SY" sz="2000" dirty="0">
                <a:latin typeface="Tahoma" panose="020B0604030504040204" pitchFamily="34" charset="0"/>
                <a:ea typeface="Tahoma" panose="020B0604030504040204" pitchFamily="34" charset="0"/>
              </a:rPr>
              <a:t>تطبيق المفاهيم المكتسبة عملياً من خلال تحليل ودراسة حالات عملية، واستخلاص استراتيجيات قابلة للتنفيذ.</a:t>
            </a:r>
            <a:endParaRPr lang="en-US" sz="2000" dirty="0">
              <a:latin typeface="Times New Roman" panose="02020603050405020304" pitchFamily="18" charset="0"/>
            </a:endParaRPr>
          </a:p>
          <a:p>
            <a:endParaRPr lang="en-US" sz="2000" dirty="0">
              <a:latin typeface="Times New Roman" panose="02020603050405020304" pitchFamily="18" charset="0"/>
            </a:endParaRPr>
          </a:p>
          <a:p>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8" name="Picture 4" descr="50,100+ Setting Goals Stock Illustrations, Royalty-Free Vector Graphics &amp; Clip  Art - iStock | Setting goals at work, Woman setting goals, Setting goals  illustration">
            <a:extLst>
              <a:ext uri="{FF2B5EF4-FFF2-40B4-BE49-F238E27FC236}">
                <a16:creationId xmlns:a16="http://schemas.microsoft.com/office/drawing/2014/main" id="{87453132-7CC4-4176-B3F2-F19C2F48A3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6988" y="1770092"/>
            <a:ext cx="2100609" cy="21006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04560"/>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محتوى المقرر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6821" y="1767893"/>
            <a:ext cx="10541000" cy="5288627"/>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sz="2000" dirty="0">
              <a:latin typeface="Times New Roman" panose="02020603050405020304" pitchFamily="18" charset="0"/>
            </a:endParaRPr>
          </a:p>
          <a:p>
            <a:pPr marL="342900" marR="0" lvl="0" indent="-342900" algn="r" rtl="1">
              <a:lnSpc>
                <a:spcPct val="115000"/>
              </a:lnSpc>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الأولى: </a:t>
            </a:r>
            <a:r>
              <a:rPr lang="ar-SA" sz="2000" b="1" dirty="0">
                <a:latin typeface="Tahoma" panose="020B0604030504040204" pitchFamily="34" charset="0"/>
                <a:ea typeface="Tahoma" panose="020B0604030504040204" pitchFamily="34" charset="0"/>
              </a:rPr>
              <a:t>عملية الاتصال</a:t>
            </a:r>
          </a:p>
          <a:p>
            <a:pPr marR="0" lvl="0" algn="r" rtl="1">
              <a:lnSpc>
                <a:spcPct val="115000"/>
              </a:lnSpc>
              <a:spcBef>
                <a:spcPts val="0"/>
              </a:spcBef>
              <a:spcAft>
                <a:spcPts val="800"/>
              </a:spcAft>
              <a:tabLst>
                <a:tab pos="457200" algn="l"/>
              </a:tabLst>
            </a:pPr>
            <a:r>
              <a:rPr lang="ar-SA" sz="2000" dirty="0">
                <a:latin typeface="Tahoma" panose="020B0604030504040204" pitchFamily="34" charset="0"/>
                <a:ea typeface="Tahoma" panose="020B0604030504040204" pitchFamily="34" charset="0"/>
              </a:rPr>
              <a:t>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مفهوم الاتصال</a:t>
            </a:r>
          </a:p>
          <a:p>
            <a:pPr marR="0" lvl="0" algn="r" rtl="1">
              <a:lnSpc>
                <a:spcPct val="115000"/>
              </a:lnSpc>
              <a:spcBef>
                <a:spcPts val="0"/>
              </a:spcBef>
              <a:spcAft>
                <a:spcPts val="800"/>
              </a:spcAft>
              <a:tabLst>
                <a:tab pos="457200" algn="l"/>
              </a:tabLst>
            </a:pPr>
            <a:r>
              <a:rPr lang="ar-SA" sz="2000" dirty="0">
                <a:latin typeface="Tahoma" panose="020B0604030504040204" pitchFamily="34" charset="0"/>
                <a:ea typeface="Tahoma" panose="020B0604030504040204" pitchFamily="34" charset="0"/>
              </a:rPr>
              <a:t>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عناصر عملية الاتصال.</a:t>
            </a:r>
          </a:p>
          <a:p>
            <a:pPr marR="0" lvl="0" algn="r" rtl="1">
              <a:lnSpc>
                <a:spcPct val="115000"/>
              </a:lnSpc>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	دور الرسالة في التأثير على الجمهور.</a:t>
            </a:r>
          </a:p>
          <a:p>
            <a:pPr marR="0" lvl="0" algn="r" rtl="1">
              <a:lnSpc>
                <a:spcPct val="115000"/>
              </a:lnSpc>
              <a:spcBef>
                <a:spcPts val="0"/>
              </a:spcBef>
              <a:spcAft>
                <a:spcPts val="800"/>
              </a:spcAft>
              <a:tabLst>
                <a:tab pos="457200" algn="l"/>
              </a:tabLst>
            </a:pPr>
            <a:r>
              <a:rPr lang="ar-SA" sz="2000" dirty="0">
                <a:latin typeface="Tahoma" panose="020B0604030504040204" pitchFamily="34" charset="0"/>
                <a:ea typeface="Tahoma" panose="020B0604030504040204" pitchFamily="34" charset="0"/>
              </a:rPr>
              <a:t>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قنوات الاتصال التقليدية والرقمية.</a:t>
            </a:r>
          </a:p>
          <a:p>
            <a:pPr marR="0" lvl="0" algn="r" rtl="1">
              <a:lnSpc>
                <a:spcPct val="115000"/>
              </a:lnSpc>
              <a:spcBef>
                <a:spcPts val="0"/>
              </a:spcBef>
              <a:spcAft>
                <a:spcPts val="800"/>
              </a:spcAft>
              <a:tabLst>
                <a:tab pos="457200" algn="l"/>
              </a:tabLst>
            </a:pPr>
            <a:r>
              <a:rPr lang="ar-SA" sz="2000" dirty="0">
                <a:latin typeface="Tahoma" panose="020B0604030504040204" pitchFamily="34" charset="0"/>
                <a:ea typeface="Tahoma" panose="020B0604030504040204" pitchFamily="34" charset="0"/>
              </a:rPr>
              <a:t>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نماذج فعالية الاتصال.</a:t>
            </a:r>
          </a:p>
          <a:p>
            <a:pPr marR="0" lvl="0" algn="r" rtl="1">
              <a:lnSpc>
                <a:spcPct val="115000"/>
              </a:lnSpc>
              <a:spcBef>
                <a:spcPts val="0"/>
              </a:spcBef>
              <a:spcAft>
                <a:spcPts val="800"/>
              </a:spcAft>
              <a:tabLst>
                <a:tab pos="457200" algn="l"/>
              </a:tabLst>
            </a:pPr>
            <a:r>
              <a:rPr lang="ar-SA" sz="2000" dirty="0">
                <a:latin typeface="Tahoma" panose="020B0604030504040204" pitchFamily="34" charset="0"/>
                <a:ea typeface="Tahoma" panose="020B0604030504040204" pitchFamily="34" charset="0"/>
              </a:rPr>
              <a:t>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قياس أثر الرسائل الاتصالية.</a:t>
            </a:r>
          </a:p>
          <a:p>
            <a:pPr marL="285750" indent="-285750" algn="r" rtl="1">
              <a:lnSpc>
                <a:spcPct val="150000"/>
              </a:lnSpc>
              <a:buFont typeface="Arial" panose="020B0604020202020204" pitchFamily="34" charset="0"/>
              <a:buChar char="•"/>
            </a:pPr>
            <a:endParaRPr lang="ar-SY" sz="2000" dirty="0">
              <a:latin typeface="Times New Roman" panose="02020603050405020304" pitchFamily="18" charset="0"/>
            </a:endParaRPr>
          </a:p>
          <a:p>
            <a:pPr marL="285750" indent="-285750" algn="r" rtl="1">
              <a:lnSpc>
                <a:spcPct val="150000"/>
              </a:lnSpc>
              <a:buFont typeface="Arial" panose="020B0604020202020204" pitchFamily="34" charset="0"/>
              <a:buChar char="•"/>
            </a:pPr>
            <a:endParaRPr lang="en-US" sz="2000" dirty="0">
              <a:latin typeface="Times New Roman" panose="02020603050405020304" pitchFamily="18" charset="0"/>
            </a:endParaRPr>
          </a:p>
          <a:p>
            <a:endParaRPr lang="en-US" sz="2000" dirty="0">
              <a:latin typeface="Times New Roman" panose="02020603050405020304" pitchFamily="18" charset="0"/>
            </a:endParaRPr>
          </a:p>
          <a:p>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ommunication Process Stock ...">
            <a:extLst>
              <a:ext uri="{FF2B5EF4-FFF2-40B4-BE49-F238E27FC236}">
                <a16:creationId xmlns:a16="http://schemas.microsoft.com/office/drawing/2014/main" id="{24A6C80A-F16C-4D76-B1A2-2FFFF8E34A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0913" y="1947659"/>
            <a:ext cx="1560131" cy="15601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AutoShape 10" descr="What is Marketing Communications? - MMC Learning">
            <a:extLst>
              <a:ext uri="{FF2B5EF4-FFF2-40B4-BE49-F238E27FC236}">
                <a16:creationId xmlns:a16="http://schemas.microsoft.com/office/drawing/2014/main" id="{DE0CC78F-1652-455B-BB53-17B6BD60D8B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a:extLst>
              <a:ext uri="{FF2B5EF4-FFF2-40B4-BE49-F238E27FC236}">
                <a16:creationId xmlns:a16="http://schemas.microsoft.com/office/drawing/2014/main" id="{9BB10A89-9A70-4860-989B-37EB55926955}"/>
              </a:ext>
            </a:extLst>
          </p:cNvPr>
          <p:cNvPicPr>
            <a:picLocks noChangeAspect="1"/>
          </p:cNvPicPr>
          <p:nvPr/>
        </p:nvPicPr>
        <p:blipFill>
          <a:blip r:embed="rId4"/>
          <a:stretch>
            <a:fillRect/>
          </a:stretch>
        </p:blipFill>
        <p:spPr>
          <a:xfrm>
            <a:off x="1010900" y="3080167"/>
            <a:ext cx="4932699" cy="2773273"/>
          </a:xfrm>
          <a:prstGeom prst="rect">
            <a:avLst/>
          </a:prstGeom>
          <a:ln>
            <a:noFill/>
          </a:ln>
          <a:effectLst>
            <a:softEdge rad="112500"/>
          </a:effectLst>
        </p:spPr>
      </p:pic>
    </p:spTree>
    <p:extLst>
      <p:ext uri="{BB962C8B-B14F-4D97-AF65-F5344CB8AC3E}">
        <p14:creationId xmlns:p14="http://schemas.microsoft.com/office/powerpoint/2010/main" val="3362435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85306" y="1324673"/>
            <a:ext cx="8417320" cy="4525021"/>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Y" sz="2000" b="1" dirty="0">
                <a:latin typeface="Arial" panose="020B0604020202020204" pitchFamily="34" charset="0"/>
                <a:ea typeface="Tahoma" panose="020B0604030504040204" pitchFamily="34" charset="0"/>
                <a:cs typeface="Arial" panose="020B0604020202020204" pitchFamily="34" charset="0"/>
              </a:rPr>
              <a:t>المحاضرة الثانية: </a:t>
            </a:r>
            <a:r>
              <a:rPr lang="ar-SA" sz="2000" b="1" dirty="0">
                <a:latin typeface="Arial" panose="020B0604020202020204" pitchFamily="34" charset="0"/>
                <a:ea typeface="Tahoma" panose="020B0604030504040204" pitchFamily="34" charset="0"/>
                <a:cs typeface="Arial" panose="020B0604020202020204" pitchFamily="34" charset="0"/>
              </a:rPr>
              <a:t>مدخل إلى الاتصالات التسويقية المتكاملة</a:t>
            </a: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مفهوم الاتصالات التسويقي المتكاملة.</a:t>
            </a:r>
          </a:p>
          <a:p>
            <a:pPr marR="0" lvl="0" algn="r" rtl="1">
              <a:lnSpc>
                <a:spcPct val="115000"/>
              </a:lnSpc>
              <a:spcBef>
                <a:spcPts val="0"/>
              </a:spcBef>
              <a:spcAft>
                <a:spcPts val="800"/>
              </a:spcAft>
              <a:tabLst>
                <a:tab pos="457200" algn="l"/>
              </a:tabLst>
            </a:pPr>
            <a:r>
              <a:rPr lang="ar-SA" sz="2000" dirty="0">
                <a:latin typeface="Arial" panose="020B0604020202020204" pitchFamily="34" charset="0"/>
                <a:ea typeface="Tahoma" panose="020B0604030504040204" pitchFamily="34" charset="0"/>
                <a:cs typeface="Arial" panose="020B0604020202020204" pitchFamily="34" charset="0"/>
              </a:rPr>
              <a:t>	</a:t>
            </a: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خصائص الاتصالات التسويقي المتكاملة</a:t>
            </a: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أهمية الاتصال المتكامل في البيئة الرقمية.</a:t>
            </a: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أهداف الاتصالات التسويقي المتكاملة</a:t>
            </a:r>
          </a:p>
          <a:p>
            <a:pPr marR="0" lvl="0" algn="r" rtl="1">
              <a:lnSpc>
                <a:spcPct val="115000"/>
              </a:lnSpc>
              <a:spcBef>
                <a:spcPts val="0"/>
              </a:spcBef>
              <a:spcAft>
                <a:spcPts val="800"/>
              </a:spcAft>
              <a:tabLst>
                <a:tab pos="457200" algn="l"/>
              </a:tabLst>
            </a:pP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تحديات الاتصال في الأسواق العالمية.</a:t>
            </a:r>
          </a:p>
          <a:p>
            <a:pPr marL="342900" marR="0" lvl="0" indent="-342900" algn="r" rtl="1">
              <a:lnSpc>
                <a:spcPct val="115000"/>
              </a:lnSpc>
              <a:spcBef>
                <a:spcPts val="0"/>
              </a:spcBef>
              <a:spcAft>
                <a:spcPts val="800"/>
              </a:spcAft>
              <a:tabLst>
                <a:tab pos="457200" algn="l"/>
              </a:tabLst>
            </a:pPr>
            <a:r>
              <a:rPr lang="ar-SY" sz="2000" b="1" dirty="0">
                <a:latin typeface="Arial" panose="020B0604020202020204" pitchFamily="34" charset="0"/>
                <a:ea typeface="Tahoma" panose="020B0604030504040204" pitchFamily="34" charset="0"/>
                <a:cs typeface="Arial" panose="020B0604020202020204" pitchFamily="34" charset="0"/>
              </a:rPr>
              <a:t>المحاضرة الثالثة: </a:t>
            </a:r>
            <a:r>
              <a:rPr lang="ar-SA" sz="2000" b="1" dirty="0">
                <a:latin typeface="Arial" panose="020B0604020202020204" pitchFamily="34" charset="0"/>
                <a:ea typeface="Tahoma" panose="020B0604030504040204" pitchFamily="34" charset="0"/>
                <a:cs typeface="Arial" panose="020B0604020202020204" pitchFamily="34" charset="0"/>
              </a:rPr>
              <a:t>عناصر الاتصالات التسويقية المتكاملة:              </a:t>
            </a:r>
          </a:p>
          <a:p>
            <a:pPr algn="r" rtl="1">
              <a:lnSpc>
                <a:spcPct val="115000"/>
              </a:lnSpc>
              <a:spcAft>
                <a:spcPts val="800"/>
              </a:spcAft>
              <a:tabLst>
                <a:tab pos="457200" algn="l"/>
              </a:tabLst>
            </a:pP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الإعلان والدعاية </a:t>
            </a:r>
            <a:r>
              <a:rPr lang="ar-SY" sz="2000" dirty="0">
                <a:latin typeface="Arial" panose="020B0604020202020204" pitchFamily="34" charset="0"/>
                <a:ea typeface="Tahoma" panose="020B0604030504040204" pitchFamily="34" charset="0"/>
                <a:cs typeface="Arial" panose="020B0604020202020204" pitchFamily="34" charset="0"/>
              </a:rPr>
              <a:t>       - </a:t>
            </a:r>
            <a:r>
              <a:rPr lang="ar-SA" sz="2000" dirty="0">
                <a:latin typeface="Arial" panose="020B0604020202020204" pitchFamily="34" charset="0"/>
                <a:ea typeface="Tahoma" panose="020B0604030504040204" pitchFamily="34" charset="0"/>
              </a:rPr>
              <a:t>البيع الشخصي</a:t>
            </a:r>
          </a:p>
          <a:p>
            <a:pPr algn="r" rtl="1">
              <a:lnSpc>
                <a:spcPct val="115000"/>
              </a:lnSpc>
              <a:spcAft>
                <a:spcPts val="800"/>
              </a:spcAft>
              <a:tabLst>
                <a:tab pos="60325" algn="l"/>
              </a:tabLst>
            </a:pPr>
            <a:r>
              <a:rPr lang="ar-SY" sz="2000" dirty="0">
                <a:latin typeface="Arial" panose="020B0604020202020204" pitchFamily="34" charset="0"/>
                <a:ea typeface="Tahoma" panose="020B0604030504040204" pitchFamily="34" charset="0"/>
                <a:cs typeface="Arial" panose="020B0604020202020204" pitchFamily="34" charset="0"/>
              </a:rPr>
              <a:t>- </a:t>
            </a:r>
            <a:r>
              <a:rPr lang="ar-SA" sz="2000" dirty="0">
                <a:latin typeface="Arial" panose="020B0604020202020204" pitchFamily="34" charset="0"/>
                <a:ea typeface="Tahoma" panose="020B0604030504040204" pitchFamily="34" charset="0"/>
                <a:cs typeface="Arial" panose="020B0604020202020204" pitchFamily="34" charset="0"/>
              </a:rPr>
              <a:t>العلاقات العامة</a:t>
            </a:r>
            <a:r>
              <a:rPr lang="ar-SY" sz="2000" dirty="0">
                <a:latin typeface="Arial" panose="020B0604020202020204" pitchFamily="34" charset="0"/>
                <a:ea typeface="Tahoma" panose="020B0604030504040204" pitchFamily="34" charset="0"/>
                <a:cs typeface="Arial" panose="020B0604020202020204" pitchFamily="34" charset="0"/>
              </a:rPr>
              <a:t>          - </a:t>
            </a:r>
            <a:r>
              <a:rPr lang="ar-SA" sz="2000" dirty="0">
                <a:latin typeface="Arial" panose="020B0604020202020204" pitchFamily="34" charset="0"/>
                <a:ea typeface="Tahoma" panose="020B0604030504040204" pitchFamily="34" charset="0"/>
              </a:rPr>
              <a:t>تنشيط المبيعات</a:t>
            </a:r>
            <a:r>
              <a:rPr lang="ar-SY" sz="2000" dirty="0">
                <a:latin typeface="Arial" panose="020B0604020202020204" pitchFamily="34" charset="0"/>
                <a:ea typeface="Tahoma" panose="020B0604030504040204" pitchFamily="34" charset="0"/>
                <a:cs typeface="Arial" panose="020B0604020202020204" pitchFamily="34" charset="0"/>
              </a:rPr>
              <a:t>             - </a:t>
            </a:r>
            <a:r>
              <a:rPr lang="ar-SA" sz="2000" dirty="0">
                <a:latin typeface="Arial" panose="020B0604020202020204" pitchFamily="34" charset="0"/>
                <a:ea typeface="Tahoma" panose="020B0604030504040204" pitchFamily="34" charset="0"/>
              </a:rPr>
              <a:t>التسويق المباشر</a:t>
            </a:r>
          </a:p>
          <a:p>
            <a:pPr algn="r" rtl="1">
              <a:lnSpc>
                <a:spcPct val="115000"/>
              </a:lnSpc>
              <a:spcAft>
                <a:spcPts val="800"/>
              </a:spcAft>
              <a:tabLst>
                <a:tab pos="457200" algn="l"/>
              </a:tabLst>
            </a:pPr>
            <a:endParaRPr lang="ar-SA" sz="2000" dirty="0">
              <a:latin typeface="Arial" panose="020B0604020202020204" pitchFamily="34" charset="0"/>
              <a:ea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050" name="Picture 2" descr="Imc banner illustration, stands for ...">
            <a:extLst>
              <a:ext uri="{FF2B5EF4-FFF2-40B4-BE49-F238E27FC236}">
                <a16:creationId xmlns:a16="http://schemas.microsoft.com/office/drawing/2014/main" id="{731CFB33-A961-4C35-8A2E-ACAB03F9CB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4111" y="2339215"/>
            <a:ext cx="3465270" cy="21795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1000"/>
                                        <p:tgtEl>
                                          <p:spTgt spid="24">
                                            <p:txEl>
                                              <p:pRg st="1" end="1"/>
                                            </p:txEl>
                                          </p:spTgt>
                                        </p:tgtEl>
                                      </p:cBhvr>
                                    </p:animEffect>
                                    <p:anim calcmode="lin" valueType="num">
                                      <p:cBhvr>
                                        <p:cTn id="13"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4">
                                            <p:txEl>
                                              <p:pRg st="2" end="2"/>
                                            </p:txEl>
                                          </p:spTgt>
                                        </p:tgtEl>
                                        <p:attrNameLst>
                                          <p:attrName>style.visibility</p:attrName>
                                        </p:attrNameLst>
                                      </p:cBhvr>
                                      <p:to>
                                        <p:strVal val="visible"/>
                                      </p:to>
                                    </p:set>
                                    <p:animEffect transition="in" filter="fade">
                                      <p:cBhvr>
                                        <p:cTn id="17" dur="1000"/>
                                        <p:tgtEl>
                                          <p:spTgt spid="24">
                                            <p:txEl>
                                              <p:pRg st="2" end="2"/>
                                            </p:txEl>
                                          </p:spTgt>
                                        </p:tgtEl>
                                      </p:cBhvr>
                                    </p:animEffect>
                                    <p:anim calcmode="lin" valueType="num">
                                      <p:cBhvr>
                                        <p:cTn id="18" dur="1000" fill="hold"/>
                                        <p:tgtEl>
                                          <p:spTgt spid="2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4">
                                            <p:txEl>
                                              <p:pRg st="3" end="3"/>
                                            </p:txEl>
                                          </p:spTgt>
                                        </p:tgtEl>
                                        <p:attrNameLst>
                                          <p:attrName>style.visibility</p:attrName>
                                        </p:attrNameLst>
                                      </p:cBhvr>
                                      <p:to>
                                        <p:strVal val="visible"/>
                                      </p:to>
                                    </p:set>
                                    <p:animEffect transition="in" filter="fade">
                                      <p:cBhvr>
                                        <p:cTn id="22" dur="1000"/>
                                        <p:tgtEl>
                                          <p:spTgt spid="24">
                                            <p:txEl>
                                              <p:pRg st="3" end="3"/>
                                            </p:txEl>
                                          </p:spTgt>
                                        </p:tgtEl>
                                      </p:cBhvr>
                                    </p:animEffect>
                                    <p:anim calcmode="lin" valueType="num">
                                      <p:cBhvr>
                                        <p:cTn id="23" dur="1000" fill="hold"/>
                                        <p:tgtEl>
                                          <p:spTgt spid="2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4">
                                            <p:txEl>
                                              <p:pRg st="4" end="4"/>
                                            </p:txEl>
                                          </p:spTgt>
                                        </p:tgtEl>
                                        <p:attrNameLst>
                                          <p:attrName>style.visibility</p:attrName>
                                        </p:attrNameLst>
                                      </p:cBhvr>
                                      <p:to>
                                        <p:strVal val="visible"/>
                                      </p:to>
                                    </p:set>
                                    <p:animEffect transition="in" filter="fade">
                                      <p:cBhvr>
                                        <p:cTn id="27" dur="1000"/>
                                        <p:tgtEl>
                                          <p:spTgt spid="24">
                                            <p:txEl>
                                              <p:pRg st="4" end="4"/>
                                            </p:txEl>
                                          </p:spTgt>
                                        </p:tgtEl>
                                      </p:cBhvr>
                                    </p:animEffect>
                                    <p:anim calcmode="lin" valueType="num">
                                      <p:cBhvr>
                                        <p:cTn id="28" dur="1000" fill="hold"/>
                                        <p:tgtEl>
                                          <p:spTgt spid="2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xEl>
                                              <p:pRg st="5" end="5"/>
                                            </p:txEl>
                                          </p:spTgt>
                                        </p:tgtEl>
                                        <p:attrNameLst>
                                          <p:attrName>style.visibility</p:attrName>
                                        </p:attrNameLst>
                                      </p:cBhvr>
                                      <p:to>
                                        <p:strVal val="visible"/>
                                      </p:to>
                                    </p:set>
                                    <p:animEffect transition="in" filter="fade">
                                      <p:cBhvr>
                                        <p:cTn id="32" dur="1000"/>
                                        <p:tgtEl>
                                          <p:spTgt spid="24">
                                            <p:txEl>
                                              <p:pRg st="5" end="5"/>
                                            </p:txEl>
                                          </p:spTgt>
                                        </p:tgtEl>
                                      </p:cBhvr>
                                    </p:animEffect>
                                    <p:anim calcmode="lin" valueType="num">
                                      <p:cBhvr>
                                        <p:cTn id="33" dur="1000" fill="hold"/>
                                        <p:tgtEl>
                                          <p:spTgt spid="2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2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64579" y="1366154"/>
            <a:ext cx="8417320" cy="4218591"/>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Y" sz="2000" b="1" dirty="0">
                <a:effectLst/>
                <a:latin typeface="Tahoma" panose="020B0604030504040204" pitchFamily="34" charset="0"/>
                <a:ea typeface="Tahoma" panose="020B0604030504040204" pitchFamily="34" charset="0"/>
              </a:rPr>
              <a:t>المحاضرة الرابعة: </a:t>
            </a:r>
            <a:r>
              <a:rPr lang="ar-SA" sz="2000" b="1" dirty="0">
                <a:effectLst/>
                <a:latin typeface="Tahoma" panose="020B0604030504040204" pitchFamily="34" charset="0"/>
                <a:ea typeface="Tahoma" panose="020B0604030504040204" pitchFamily="34" charset="0"/>
              </a:rPr>
              <a:t>التحولات في الأسواق التقليدية والرقمية</a:t>
            </a: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a:t>
            </a:r>
            <a:r>
              <a:rPr lang="ar-SA" sz="2000" dirty="0">
                <a:effectLst/>
                <a:latin typeface="Tahoma" panose="020B0604030504040204" pitchFamily="34" charset="0"/>
                <a:ea typeface="Tahoma" panose="020B0604030504040204" pitchFamily="34" charset="0"/>
              </a:rPr>
              <a:t>الأسواق </a:t>
            </a:r>
            <a:r>
              <a:rPr lang="ar-SY" sz="2000" dirty="0">
                <a:effectLst/>
                <a:latin typeface="Tahoma" panose="020B0604030504040204" pitchFamily="34" charset="0"/>
                <a:ea typeface="Tahoma" panose="020B0604030504040204" pitchFamily="34" charset="0"/>
              </a:rPr>
              <a:t>(</a:t>
            </a:r>
            <a:r>
              <a:rPr lang="en-US" sz="2000" dirty="0">
                <a:latin typeface="Times New Roman" panose="02020603050405020304" pitchFamily="18" charset="0"/>
                <a:ea typeface="Tahoma" panose="020B0604030504040204" pitchFamily="34" charset="0"/>
                <a:cs typeface="Times New Roman" panose="02020603050405020304" pitchFamily="18" charset="0"/>
              </a:rPr>
              <a:t>Marketplaces</a:t>
            </a:r>
            <a:r>
              <a:rPr lang="ar-SY" sz="2000" dirty="0">
                <a:effectLst/>
                <a:latin typeface="Tahoma" panose="020B0604030504040204" pitchFamily="34" charset="0"/>
                <a:ea typeface="Tahoma" panose="020B0604030504040204" pitchFamily="34" charset="0"/>
              </a:rPr>
              <a:t>) </a:t>
            </a:r>
            <a:r>
              <a:rPr lang="ar-SA" sz="2000" dirty="0">
                <a:effectLst/>
                <a:latin typeface="Tahoma" panose="020B0604030504040204" pitchFamily="34" charset="0"/>
                <a:ea typeface="Tahoma" panose="020B0604030504040204" pitchFamily="34" charset="0"/>
              </a:rPr>
              <a:t>وأسواق الفضاء الرقمي</a:t>
            </a:r>
            <a:r>
              <a:rPr lang="ar-SY" sz="2000" dirty="0">
                <a:effectLst/>
                <a:latin typeface="Tahoma" panose="020B0604030504040204" pitchFamily="34" charset="0"/>
                <a:ea typeface="Tahoma" panose="020B0604030504040204" pitchFamily="34" charset="0"/>
              </a:rPr>
              <a:t> (</a:t>
            </a:r>
            <a:r>
              <a:rPr lang="en-US" sz="2000" dirty="0">
                <a:effectLst/>
                <a:latin typeface="Times New Roman" panose="02020603050405020304" pitchFamily="18" charset="0"/>
                <a:ea typeface="Tahoma" panose="020B0604030504040204" pitchFamily="34" charset="0"/>
                <a:cs typeface="Times New Roman" panose="02020603050405020304" pitchFamily="18" charset="0"/>
              </a:rPr>
              <a:t>Marketspaces</a:t>
            </a:r>
            <a:r>
              <a:rPr lang="ar-SY" sz="2000" dirty="0">
                <a:effectLst/>
                <a:latin typeface="Tahoma" panose="020B0604030504040204" pitchFamily="34" charset="0"/>
                <a:ea typeface="Tahoma" panose="020B0604030504040204" pitchFamily="34" charset="0"/>
              </a:rPr>
              <a:t>)</a:t>
            </a:r>
            <a:endParaRPr lang="en-US" sz="2000" dirty="0">
              <a:effectLst/>
              <a:latin typeface="Tahoma" panose="020B0604030504040204" pitchFamily="34" charset="0"/>
              <a:ea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a:t>
            </a:r>
            <a:r>
              <a:rPr lang="ar-SA" sz="2000" dirty="0">
                <a:effectLst/>
                <a:latin typeface="Tahoma" panose="020B0604030504040204" pitchFamily="34" charset="0"/>
                <a:ea typeface="Tahoma" panose="020B0604030504040204" pitchFamily="34" charset="0"/>
              </a:rPr>
              <a:t>التحولات بعد الأزمات الاقتصادية وجائحة كوفيد-19.</a:t>
            </a: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a:t>
            </a:r>
            <a:r>
              <a:rPr lang="ar-SA" sz="2000" dirty="0">
                <a:effectLst/>
                <a:latin typeface="Tahoma" panose="020B0604030504040204" pitchFamily="34" charset="0"/>
                <a:ea typeface="Tahoma" panose="020B0604030504040204" pitchFamily="34" charset="0"/>
              </a:rPr>
              <a:t>دور البيانات الضخمة في تشكيل الاتصالات التسويقية.</a:t>
            </a: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a:t>
            </a:r>
            <a:r>
              <a:rPr lang="ar-SA" sz="2000" dirty="0">
                <a:effectLst/>
                <a:latin typeface="Tahoma" panose="020B0604030504040204" pitchFamily="34" charset="0"/>
                <a:ea typeface="Tahoma" panose="020B0604030504040204" pitchFamily="34" charset="0"/>
              </a:rPr>
              <a:t>تأثير العولمة على الاتصال التسويقي.</a:t>
            </a:r>
          </a:p>
          <a:p>
            <a:pPr marL="342900" marR="0" lvl="0" indent="-342900" algn="r" rtl="1">
              <a:lnSpc>
                <a:spcPct val="115000"/>
              </a:lnSpc>
              <a:spcBef>
                <a:spcPts val="0"/>
              </a:spcBef>
              <a:spcAft>
                <a:spcPts val="800"/>
              </a:spcAft>
              <a:tabLst>
                <a:tab pos="457200" algn="l"/>
              </a:tabLst>
            </a:pPr>
            <a:r>
              <a:rPr lang="ar-SY" sz="2000" dirty="0">
                <a:effectLst/>
                <a:latin typeface="Tahoma" panose="020B0604030504040204" pitchFamily="34" charset="0"/>
                <a:ea typeface="Tahoma" panose="020B0604030504040204" pitchFamily="34" charset="0"/>
              </a:rPr>
              <a:t>- </a:t>
            </a:r>
            <a:r>
              <a:rPr lang="ar-SA" sz="2000" dirty="0">
                <a:effectLst/>
                <a:latin typeface="Tahoma" panose="020B0604030504040204" pitchFamily="34" charset="0"/>
                <a:ea typeface="Tahoma" panose="020B0604030504040204" pitchFamily="34" charset="0"/>
              </a:rPr>
              <a:t>استراتيجيات التكيف مع بيئة السوق المتغيرة.</a:t>
            </a:r>
          </a:p>
          <a:p>
            <a:pPr marL="0" marR="0" algn="just" rtl="1">
              <a:lnSpc>
                <a:spcPct val="115000"/>
              </a:lnSpc>
            </a:pPr>
            <a:r>
              <a:rPr lang="ar-SY" sz="2000" b="1" dirty="0">
                <a:solidFill>
                  <a:srgbClr val="000000"/>
                </a:solidFill>
                <a:effectLst/>
                <a:latin typeface="Times New Roman" panose="02020603050405020304" pitchFamily="18" charset="0"/>
                <a:ea typeface="Times New Roman" panose="02020603050405020304" pitchFamily="18" charset="0"/>
              </a:rPr>
              <a:t>المحاضرة الخامسة: </a:t>
            </a:r>
            <a:r>
              <a:rPr lang="ar-SA" sz="2000" b="1" dirty="0">
                <a:solidFill>
                  <a:srgbClr val="000000"/>
                </a:solidFill>
                <a:effectLst/>
                <a:latin typeface="Times New Roman" panose="02020603050405020304" pitchFamily="18" charset="0"/>
                <a:ea typeface="Times New Roman" panose="02020603050405020304" pitchFamily="18" charset="0"/>
              </a:rPr>
              <a:t>تطوير برامج اتصال تسويقي عالمي متكامل</a:t>
            </a:r>
            <a:endParaRPr lang="en-US" sz="2000" b="1" dirty="0">
              <a:effectLst/>
              <a:latin typeface="Times New Roman" panose="02020603050405020304" pitchFamily="18" charset="0"/>
              <a:ea typeface="Times New Roman" panose="02020603050405020304" pitchFamily="18" charset="0"/>
            </a:endParaRPr>
          </a:p>
          <a:p>
            <a:pPr algn="just" rtl="1">
              <a:lnSpc>
                <a:spcPct val="115000"/>
              </a:lnSpc>
              <a:tabLst>
                <a:tab pos="457200" algn="l"/>
              </a:tabLst>
            </a:pPr>
            <a:r>
              <a:rPr lang="ar-SY" sz="2000" dirty="0">
                <a:solidFill>
                  <a:srgbClr val="000000"/>
                </a:solidFill>
                <a:effectLst/>
                <a:latin typeface="Times New Roman" panose="02020603050405020304" pitchFamily="18" charset="0"/>
                <a:ea typeface="Times New Roman" panose="02020603050405020304" pitchFamily="18" charset="0"/>
              </a:rPr>
              <a:t>- </a:t>
            </a:r>
            <a:r>
              <a:rPr lang="ar-SA" sz="2000" dirty="0">
                <a:solidFill>
                  <a:srgbClr val="000000"/>
                </a:solidFill>
                <a:effectLst/>
                <a:latin typeface="Times New Roman" panose="02020603050405020304" pitchFamily="18" charset="0"/>
                <a:ea typeface="Times New Roman" panose="02020603050405020304" pitchFamily="18" charset="0"/>
              </a:rPr>
              <a:t>خطوات بناء البرنامج الاتصالي</a:t>
            </a:r>
            <a:r>
              <a:rPr lang="ar-SY" sz="2000" dirty="0">
                <a:solidFill>
                  <a:srgbClr val="000000"/>
                </a:solidFill>
                <a:latin typeface="Arial" panose="020B0604020202020204" pitchFamily="34" charset="0"/>
                <a:ea typeface="Times New Roman" panose="02020603050405020304" pitchFamily="18" charset="0"/>
              </a:rPr>
              <a:t>          </a:t>
            </a:r>
            <a:r>
              <a:rPr lang="ar-SY" sz="2000" dirty="0">
                <a:solidFill>
                  <a:srgbClr val="000000"/>
                </a:solidFill>
                <a:effectLst/>
                <a:latin typeface="Arial" panose="020B0604020202020204" pitchFamily="34" charset="0"/>
                <a:ea typeface="Times New Roman" panose="02020603050405020304" pitchFamily="18" charset="0"/>
              </a:rPr>
              <a:t> - </a:t>
            </a:r>
            <a:r>
              <a:rPr lang="ar-SA" sz="2000" dirty="0">
                <a:solidFill>
                  <a:srgbClr val="000000"/>
                </a:solidFill>
                <a:effectLst/>
                <a:latin typeface="Times New Roman" panose="02020603050405020304" pitchFamily="18" charset="0"/>
                <a:ea typeface="Times New Roman" panose="02020603050405020304" pitchFamily="18" charset="0"/>
              </a:rPr>
              <a:t>تحديد الأهداف الاتصالية</a:t>
            </a:r>
            <a:r>
              <a:rPr lang="en-US" sz="2000" dirty="0">
                <a:solidFill>
                  <a:srgbClr val="000000"/>
                </a:solidFill>
                <a:effectLst/>
                <a:latin typeface="Arial" panose="020B0604020202020204" pitchFamily="34"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a:p>
            <a:pPr algn="just" rtl="1">
              <a:lnSpc>
                <a:spcPct val="115000"/>
              </a:lnSpc>
              <a:tabLst>
                <a:tab pos="457200" algn="l"/>
              </a:tabLst>
            </a:pPr>
            <a:r>
              <a:rPr lang="ar-SY" sz="2000" dirty="0">
                <a:solidFill>
                  <a:srgbClr val="000000"/>
                </a:solidFill>
                <a:effectLst/>
                <a:latin typeface="Times New Roman" panose="02020603050405020304" pitchFamily="18" charset="0"/>
                <a:ea typeface="Times New Roman" panose="02020603050405020304" pitchFamily="18" charset="0"/>
              </a:rPr>
              <a:t>- </a:t>
            </a:r>
            <a:r>
              <a:rPr lang="ar-SA" sz="2000" dirty="0">
                <a:solidFill>
                  <a:srgbClr val="000000"/>
                </a:solidFill>
                <a:effectLst/>
                <a:latin typeface="Times New Roman" panose="02020603050405020304" pitchFamily="18" charset="0"/>
                <a:ea typeface="Times New Roman" panose="02020603050405020304" pitchFamily="18" charset="0"/>
              </a:rPr>
              <a:t>اختيار القنوات والأدوات</a:t>
            </a:r>
            <a:r>
              <a:rPr lang="ar-SY" sz="2000" dirty="0">
                <a:solidFill>
                  <a:srgbClr val="000000"/>
                </a:solidFill>
                <a:latin typeface="Arial" panose="020B0604020202020204" pitchFamily="34" charset="0"/>
                <a:ea typeface="Times New Roman" panose="02020603050405020304" pitchFamily="18" charset="0"/>
              </a:rPr>
              <a:t>              </a:t>
            </a:r>
            <a:r>
              <a:rPr lang="ar-SY" sz="2000" dirty="0">
                <a:solidFill>
                  <a:srgbClr val="000000"/>
                </a:solidFill>
                <a:effectLst/>
                <a:latin typeface="Arial" panose="020B0604020202020204" pitchFamily="34" charset="0"/>
                <a:ea typeface="Times New Roman" panose="02020603050405020304" pitchFamily="18" charset="0"/>
              </a:rPr>
              <a:t>     - </a:t>
            </a:r>
            <a:r>
              <a:rPr lang="ar-SA" sz="2000" dirty="0">
                <a:solidFill>
                  <a:srgbClr val="000000"/>
                </a:solidFill>
                <a:effectLst/>
                <a:latin typeface="Times New Roman" panose="02020603050405020304" pitchFamily="18" charset="0"/>
                <a:ea typeface="Times New Roman" panose="02020603050405020304" pitchFamily="18" charset="0"/>
              </a:rPr>
              <a:t>صياغة الرسائل الموحدة</a:t>
            </a:r>
            <a:r>
              <a:rPr lang="en-US" sz="2000" dirty="0">
                <a:solidFill>
                  <a:srgbClr val="000000"/>
                </a:solidFill>
                <a:effectLst/>
                <a:latin typeface="Arial" panose="020B0604020202020204" pitchFamily="34"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a:p>
            <a:pPr marR="0" lvl="0" algn="just" rtl="1">
              <a:lnSpc>
                <a:spcPct val="115000"/>
              </a:lnSpc>
              <a:tabLst>
                <a:tab pos="457200" algn="l"/>
              </a:tabLst>
            </a:pPr>
            <a:r>
              <a:rPr lang="ar-SY" sz="2000" dirty="0">
                <a:solidFill>
                  <a:srgbClr val="000000"/>
                </a:solidFill>
                <a:effectLst/>
                <a:latin typeface="Times New Roman" panose="02020603050405020304" pitchFamily="18" charset="0"/>
                <a:ea typeface="Times New Roman" panose="02020603050405020304" pitchFamily="18" charset="0"/>
              </a:rPr>
              <a:t>- </a:t>
            </a:r>
            <a:r>
              <a:rPr lang="ar-SA" sz="2000" dirty="0">
                <a:solidFill>
                  <a:srgbClr val="000000"/>
                </a:solidFill>
                <a:effectLst/>
                <a:latin typeface="Times New Roman" panose="02020603050405020304" pitchFamily="18" charset="0"/>
                <a:ea typeface="Times New Roman" panose="02020603050405020304" pitchFamily="18" charset="0"/>
              </a:rPr>
              <a:t>التكامل بين الأسواق المحلية والعالمية</a:t>
            </a:r>
            <a:r>
              <a:rPr lang="en-US" sz="2000" dirty="0">
                <a:solidFill>
                  <a:srgbClr val="000000"/>
                </a:solidFill>
                <a:effectLst/>
                <a:latin typeface="Arial" panose="020B0604020202020204" pitchFamily="34"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p:txBody>
      </p:sp>
      <p:pic>
        <p:nvPicPr>
          <p:cNvPr id="3074" name="Picture 2" descr="4,600+ Integrated Marketing Stock ...">
            <a:extLst>
              <a:ext uri="{FF2B5EF4-FFF2-40B4-BE49-F238E27FC236}">
                <a16:creationId xmlns:a16="http://schemas.microsoft.com/office/drawing/2014/main" id="{C0656C34-5D42-4A00-BE0F-49B5E2600E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0153" y="2507767"/>
            <a:ext cx="2768732" cy="18424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23B5DFFE-0782-4D56-B381-B02D811420F1}"/>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5FEF2F8-78AE-42DF-BF3A-77E77D21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3522864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4762" y="1425537"/>
            <a:ext cx="8502542" cy="4087722"/>
          </a:xfrm>
          <a:prstGeom prst="rect">
            <a:avLst/>
          </a:prstGeom>
          <a:noFill/>
        </p:spPr>
        <p:txBody>
          <a:bodyPr wrap="square" rtlCol="0">
            <a:spAutoFit/>
          </a:bodyPr>
          <a:lstStyle/>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السادسة</a:t>
            </a:r>
            <a:r>
              <a:rPr lang="ar-SA" sz="2000" b="1" dirty="0">
                <a:latin typeface="Tahoma" panose="020B0604030504040204" pitchFamily="34" charset="0"/>
                <a:ea typeface="Tahoma" panose="020B0604030504040204" pitchFamily="34" charset="0"/>
              </a:rPr>
              <a:t>: تنفيذ استراتيجية الاتصال التسويقي المتكامل</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من التخطيط إلى التنفيذ</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إدارة الموارد والميزانية.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دور فرق العمل والوكالات</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مراقبة التنفيذ</a:t>
            </a:r>
            <a:r>
              <a:rPr lang="ar-SY" sz="2000" dirty="0">
                <a:latin typeface="Tahoma" panose="020B0604030504040204" pitchFamily="34" charset="0"/>
                <a:ea typeface="Tahoma" panose="020B0604030504040204" pitchFamily="34" charset="0"/>
              </a:rPr>
              <a:t>      </a:t>
            </a:r>
            <a:endParaRPr lang="ar-SA" sz="2000" dirty="0">
              <a:latin typeface="Tahoma" panose="020B0604030504040204" pitchFamily="34" charset="0"/>
              <a:ea typeface="Tahoma" panose="020B0604030504040204" pitchFamily="34" charset="0"/>
            </a:endParaRPr>
          </a:p>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السابعة</a:t>
            </a:r>
            <a:r>
              <a:rPr lang="ar-SA" sz="2000" b="1" dirty="0">
                <a:latin typeface="Tahoma" panose="020B0604030504040204" pitchFamily="34" charset="0"/>
                <a:ea typeface="Tahoma" panose="020B0604030504040204" pitchFamily="34" charset="0"/>
              </a:rPr>
              <a:t>: الإبداع في التنفيذ وبناء العلاقات</a:t>
            </a:r>
          </a:p>
          <a:p>
            <a:pPr marL="342900" indent="-342900" algn="r" rtl="1">
              <a:lnSpc>
                <a:spcPct val="150000"/>
              </a:lnSpc>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أهمية الإبداع في الحملات الاتصالية</a:t>
            </a:r>
            <a:r>
              <a:rPr lang="ar-SY" sz="2000" dirty="0">
                <a:latin typeface="Tahoma" panose="020B0604030504040204" pitchFamily="34" charset="0"/>
                <a:ea typeface="Tahoma" panose="020B0604030504040204" pitchFamily="34" charset="0"/>
              </a:rPr>
              <a:t>                - </a:t>
            </a:r>
            <a:r>
              <a:rPr lang="ar-SA" sz="2000" dirty="0">
                <a:latin typeface="Tahoma" panose="020B0604030504040204" pitchFamily="34" charset="0"/>
                <a:ea typeface="Tahoma" panose="020B0604030504040204" pitchFamily="34" charset="0"/>
              </a:rPr>
              <a:t>استراتيجيات جذب العملاء.</a:t>
            </a:r>
          </a:p>
          <a:p>
            <a:pPr marL="342900" marR="0" lvl="0" indent="-342900" algn="r" rtl="1">
              <a:lnSpc>
                <a:spcPct val="150000"/>
              </a:lnSpc>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الاحتفاظ بالعملاء عبر الاتصال</a:t>
            </a:r>
            <a:r>
              <a:rPr lang="ar-SY" sz="2000" dirty="0">
                <a:latin typeface="Tahoma" panose="020B0604030504040204" pitchFamily="34" charset="0"/>
                <a:ea typeface="Tahoma" panose="020B0604030504040204" pitchFamily="34" charset="0"/>
              </a:rPr>
              <a:t>                     - </a:t>
            </a:r>
            <a:r>
              <a:rPr lang="ar-SA" sz="2000" dirty="0">
                <a:latin typeface="Tahoma" panose="020B0604030504040204" pitchFamily="34" charset="0"/>
                <a:ea typeface="Tahoma" panose="020B0604030504040204" pitchFamily="34" charset="0"/>
              </a:rPr>
              <a:t>بناء علاقات مع أصحاب المصلحة </a:t>
            </a:r>
          </a:p>
          <a:p>
            <a:pPr marL="342900" marR="0" lvl="0" indent="-342900" algn="r" rtl="1">
              <a:lnSpc>
                <a:spcPct val="150000"/>
              </a:lnSpc>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استراتيجيات التأثير طويل الأمد.</a:t>
            </a:r>
          </a:p>
        </p:txBody>
      </p:sp>
      <p:pic>
        <p:nvPicPr>
          <p:cNvPr id="4098" name="Picture 2" descr="Marketing Strategy Business Digital ...">
            <a:extLst>
              <a:ext uri="{FF2B5EF4-FFF2-40B4-BE49-F238E27FC236}">
                <a16:creationId xmlns:a16="http://schemas.microsoft.com/office/drawing/2014/main" id="{674AD6EB-88F9-4C2B-9A26-642B830D2A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6879" y="2037522"/>
            <a:ext cx="3477849" cy="16378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DA21863F-041B-4E55-9C5E-E55F16C73CA9}"/>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A1314BE-0993-4390-8375-B0AC85EAD6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89049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Effect transition="in" filter="fade">
                                      <p:cBhvr>
                                        <p:cTn id="14" dur="1000"/>
                                        <p:tgtEl>
                                          <p:spTgt spid="24">
                                            <p:txEl>
                                              <p:pRg st="1" end="1"/>
                                            </p:txEl>
                                          </p:spTgt>
                                        </p:tgtEl>
                                      </p:cBhvr>
                                    </p:animEffect>
                                    <p:anim calcmode="lin" valueType="num">
                                      <p:cBhvr>
                                        <p:cTn id="15"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Effect transition="in" filter="fade">
                                      <p:cBhvr>
                                        <p:cTn id="21" dur="1000"/>
                                        <p:tgtEl>
                                          <p:spTgt spid="24">
                                            <p:txEl>
                                              <p:pRg st="2" end="2"/>
                                            </p:txEl>
                                          </p:spTgt>
                                        </p:tgtEl>
                                      </p:cBhvr>
                                    </p:animEffect>
                                    <p:anim calcmode="lin" valueType="num">
                                      <p:cBhvr>
                                        <p:cTn id="22" dur="1000" fill="hold"/>
                                        <p:tgtEl>
                                          <p:spTgt spid="2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Effect transition="in" filter="fade">
                                      <p:cBhvr>
                                        <p:cTn id="28" dur="1000"/>
                                        <p:tgtEl>
                                          <p:spTgt spid="24">
                                            <p:txEl>
                                              <p:pRg st="3" end="3"/>
                                            </p:txEl>
                                          </p:spTgt>
                                        </p:tgtEl>
                                      </p:cBhvr>
                                    </p:animEffect>
                                    <p:anim calcmode="lin" valueType="num">
                                      <p:cBhvr>
                                        <p:cTn id="29" dur="1000" fill="hold"/>
                                        <p:tgtEl>
                                          <p:spTgt spid="2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Effect transition="in" filter="fade">
                                      <p:cBhvr>
                                        <p:cTn id="35" dur="1000"/>
                                        <p:tgtEl>
                                          <p:spTgt spid="24">
                                            <p:txEl>
                                              <p:pRg st="4" end="4"/>
                                            </p:txEl>
                                          </p:spTgt>
                                        </p:tgtEl>
                                      </p:cBhvr>
                                    </p:animEffect>
                                    <p:anim calcmode="lin" valueType="num">
                                      <p:cBhvr>
                                        <p:cTn id="36" dur="1000" fill="hold"/>
                                        <p:tgtEl>
                                          <p:spTgt spid="2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Effect transition="in" filter="fade">
                                      <p:cBhvr>
                                        <p:cTn id="42" dur="1000"/>
                                        <p:tgtEl>
                                          <p:spTgt spid="24">
                                            <p:txEl>
                                              <p:pRg st="5" end="5"/>
                                            </p:txEl>
                                          </p:spTgt>
                                        </p:tgtEl>
                                      </p:cBhvr>
                                    </p:animEffect>
                                    <p:anim calcmode="lin" valueType="num">
                                      <p:cBhvr>
                                        <p:cTn id="43" dur="1000" fill="hold"/>
                                        <p:tgtEl>
                                          <p:spTgt spid="2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Effect transition="in" filter="fade">
                                      <p:cBhvr>
                                        <p:cTn id="49" dur="1000"/>
                                        <p:tgtEl>
                                          <p:spTgt spid="24">
                                            <p:txEl>
                                              <p:pRg st="6" end="6"/>
                                            </p:txEl>
                                          </p:spTgt>
                                        </p:tgtEl>
                                      </p:cBhvr>
                                    </p:animEffect>
                                    <p:anim calcmode="lin" valueType="num">
                                      <p:cBhvr>
                                        <p:cTn id="50" dur="1000" fill="hold"/>
                                        <p:tgtEl>
                                          <p:spTgt spid="2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4">
                                            <p:txEl>
                                              <p:pRg st="7" end="7"/>
                                            </p:txEl>
                                          </p:spTgt>
                                        </p:tgtEl>
                                        <p:attrNameLst>
                                          <p:attrName>style.visibility</p:attrName>
                                        </p:attrNameLst>
                                      </p:cBhvr>
                                      <p:to>
                                        <p:strVal val="visible"/>
                                      </p:to>
                                    </p:set>
                                    <p:animEffect transition="in" filter="fade">
                                      <p:cBhvr>
                                        <p:cTn id="56" dur="1000"/>
                                        <p:tgtEl>
                                          <p:spTgt spid="24">
                                            <p:txEl>
                                              <p:pRg st="7" end="7"/>
                                            </p:txEl>
                                          </p:spTgt>
                                        </p:tgtEl>
                                      </p:cBhvr>
                                    </p:animEffect>
                                    <p:anim calcmode="lin" valueType="num">
                                      <p:cBhvr>
                                        <p:cTn id="57" dur="1000" fill="hold"/>
                                        <p:tgtEl>
                                          <p:spTgt spid="2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4">
                                            <p:txEl>
                                              <p:pRg st="8" end="8"/>
                                            </p:txEl>
                                          </p:spTgt>
                                        </p:tgtEl>
                                        <p:attrNameLst>
                                          <p:attrName>style.visibility</p:attrName>
                                        </p:attrNameLst>
                                      </p:cBhvr>
                                      <p:to>
                                        <p:strVal val="visible"/>
                                      </p:to>
                                    </p:set>
                                    <p:animEffect transition="in" filter="fade">
                                      <p:cBhvr>
                                        <p:cTn id="63" dur="1000"/>
                                        <p:tgtEl>
                                          <p:spTgt spid="24">
                                            <p:txEl>
                                              <p:pRg st="8" end="8"/>
                                            </p:txEl>
                                          </p:spTgt>
                                        </p:tgtEl>
                                      </p:cBhvr>
                                    </p:animEffect>
                                    <p:anim calcmode="lin" valueType="num">
                                      <p:cBhvr>
                                        <p:cTn id="64" dur="1000" fill="hold"/>
                                        <p:tgtEl>
                                          <p:spTgt spid="24">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179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84458" y="1397214"/>
            <a:ext cx="8417320" cy="4093428"/>
          </a:xfrm>
          <a:prstGeom prst="rect">
            <a:avLst/>
          </a:prstGeom>
          <a:noFill/>
        </p:spPr>
        <p:txBody>
          <a:bodyPr wrap="square" rtlCol="0">
            <a:spAutoFit/>
          </a:bodyPr>
          <a:lstStyle/>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الثامنة</a:t>
            </a:r>
            <a:r>
              <a:rPr lang="ar-SA" sz="2000" b="1" dirty="0">
                <a:latin typeface="Tahoma" panose="020B0604030504040204" pitchFamily="34" charset="0"/>
                <a:ea typeface="Tahoma" panose="020B0604030504040204" pitchFamily="34" charset="0"/>
              </a:rPr>
              <a:t>: إدارة العلامة التجارية والهوية الاتصالية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دور الاتصالات التسويقية في بناء هوية وصفات العلامة التجارية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تحقيق الاتساق في الرسالة والصورة عبر جميع نقاط الاتصال</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إدارة سمعة العلامة التجارية والاستجابة للتعليقات السلبية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إدارة أزمات الاتصالات: التخطيط والاستجابة</a:t>
            </a: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دراسة حالات لعلامات تجارية نجحت أو فشلت في إدارة اتصالاتها</a:t>
            </a:r>
          </a:p>
          <a:p>
            <a:pPr marL="342900" marR="0" lvl="0" indent="-342900" algn="r" rtl="1">
              <a:spcBef>
                <a:spcPts val="0"/>
              </a:spcBef>
              <a:spcAft>
                <a:spcPts val="800"/>
              </a:spcAft>
              <a:tabLst>
                <a:tab pos="457200" algn="l"/>
              </a:tabLst>
            </a:pPr>
            <a:r>
              <a:rPr lang="ar-SY" sz="2000" b="1" dirty="0">
                <a:latin typeface="Tahoma" panose="020B0604030504040204" pitchFamily="34" charset="0"/>
                <a:ea typeface="Tahoma" panose="020B0604030504040204" pitchFamily="34" charset="0"/>
              </a:rPr>
              <a:t>المحاضرة التاسعة</a:t>
            </a:r>
            <a:r>
              <a:rPr lang="ar-SA" sz="2000" b="1" dirty="0">
                <a:latin typeface="Tahoma" panose="020B0604030504040204" pitchFamily="34" charset="0"/>
                <a:ea typeface="Tahoma" panose="020B0604030504040204" pitchFamily="34" charset="0"/>
              </a:rPr>
              <a:t>: الاتجاهات الحديثة في الاتصالات التسويقية المتكاملة</a:t>
            </a:r>
          </a:p>
          <a:p>
            <a:pPr marL="342900" indent="-342900" algn="r" rtl="1">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التحول الرقمي والذكاء الاصطناعي</a:t>
            </a:r>
            <a:r>
              <a:rPr lang="ar-SY" sz="2000" dirty="0">
                <a:latin typeface="Tahoma" panose="020B0604030504040204" pitchFamily="34" charset="0"/>
                <a:ea typeface="Tahoma" panose="020B0604030504040204" pitchFamily="34" charset="0"/>
              </a:rPr>
              <a:t>                        - </a:t>
            </a:r>
            <a:r>
              <a:rPr lang="ar-SA" sz="2000" dirty="0">
                <a:latin typeface="Tahoma" panose="020B0604030504040204" pitchFamily="34" charset="0"/>
                <a:ea typeface="Tahoma" panose="020B0604030504040204" pitchFamily="34" charset="0"/>
              </a:rPr>
              <a:t>البيانات الضخمة والتحليلات التنبؤية.</a:t>
            </a:r>
          </a:p>
          <a:p>
            <a:pPr marL="342900" indent="-342900" algn="r" rtl="1">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دور وسائل التواصل الاجتماعي والمنصات التفاعلية</a:t>
            </a:r>
            <a:r>
              <a:rPr lang="ar-SY" sz="2000" dirty="0">
                <a:latin typeface="Tahoma" panose="020B0604030504040204" pitchFamily="34" charset="0"/>
                <a:ea typeface="Tahoma" panose="020B0604030504040204" pitchFamily="34" charset="0"/>
              </a:rPr>
              <a:t>     - </a:t>
            </a:r>
            <a:r>
              <a:rPr lang="ar-SA" sz="2000" dirty="0">
                <a:latin typeface="Tahoma" panose="020B0604030504040204" pitchFamily="34" charset="0"/>
                <a:ea typeface="Tahoma" panose="020B0604030504040204" pitchFamily="34" charset="0"/>
              </a:rPr>
              <a:t>قضايا الأخلاقيات والمسؤولية الاجتماعية.</a:t>
            </a:r>
            <a:endParaRPr lang="ar-SY" sz="2000" dirty="0">
              <a:latin typeface="Tahoma" panose="020B0604030504040204" pitchFamily="34" charset="0"/>
              <a:ea typeface="Tahoma" panose="020B0604030504040204" pitchFamily="34" charset="0"/>
            </a:endParaRPr>
          </a:p>
          <a:p>
            <a:pPr marL="342900" marR="0" lvl="0" indent="-342900" algn="r" rtl="1">
              <a:spcBef>
                <a:spcPts val="0"/>
              </a:spcBef>
              <a:spcAft>
                <a:spcPts val="800"/>
              </a:spcAft>
              <a:tabLst>
                <a:tab pos="457200" algn="l"/>
              </a:tabLst>
            </a:pP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مستقبل الاتصالات التسويقية المتكاملة.</a:t>
            </a:r>
          </a:p>
        </p:txBody>
      </p:sp>
      <p:pic>
        <p:nvPicPr>
          <p:cNvPr id="5122" name="Picture 2" descr="Brand Stock Illustrations – 4,571,751 Brand Stock Illustrations, Vectors &amp;  Clipart - Dreamstime">
            <a:extLst>
              <a:ext uri="{FF2B5EF4-FFF2-40B4-BE49-F238E27FC236}">
                <a16:creationId xmlns:a16="http://schemas.microsoft.com/office/drawing/2014/main" id="{49782622-7FB0-4D64-8422-E7A3F1AC966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93852" y="1667120"/>
            <a:ext cx="3236179" cy="20590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3C4370B3-F6EB-4CB5-A1F5-9C98514D3246}"/>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E672580B-5106-4C93-A4AB-FADEF9914B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144610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Effect transition="in" filter="fade">
                                      <p:cBhvr>
                                        <p:cTn id="14" dur="1000"/>
                                        <p:tgtEl>
                                          <p:spTgt spid="24">
                                            <p:txEl>
                                              <p:pRg st="1" end="1"/>
                                            </p:txEl>
                                          </p:spTgt>
                                        </p:tgtEl>
                                      </p:cBhvr>
                                    </p:animEffect>
                                    <p:anim calcmode="lin" valueType="num">
                                      <p:cBhvr>
                                        <p:cTn id="15"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Effect transition="in" filter="fade">
                                      <p:cBhvr>
                                        <p:cTn id="21" dur="1000"/>
                                        <p:tgtEl>
                                          <p:spTgt spid="24">
                                            <p:txEl>
                                              <p:pRg st="2" end="2"/>
                                            </p:txEl>
                                          </p:spTgt>
                                        </p:tgtEl>
                                      </p:cBhvr>
                                    </p:animEffect>
                                    <p:anim calcmode="lin" valueType="num">
                                      <p:cBhvr>
                                        <p:cTn id="22" dur="1000" fill="hold"/>
                                        <p:tgtEl>
                                          <p:spTgt spid="2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Effect transition="in" filter="fade">
                                      <p:cBhvr>
                                        <p:cTn id="28" dur="1000"/>
                                        <p:tgtEl>
                                          <p:spTgt spid="24">
                                            <p:txEl>
                                              <p:pRg st="3" end="3"/>
                                            </p:txEl>
                                          </p:spTgt>
                                        </p:tgtEl>
                                      </p:cBhvr>
                                    </p:animEffect>
                                    <p:anim calcmode="lin" valueType="num">
                                      <p:cBhvr>
                                        <p:cTn id="29" dur="1000" fill="hold"/>
                                        <p:tgtEl>
                                          <p:spTgt spid="2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Effect transition="in" filter="fade">
                                      <p:cBhvr>
                                        <p:cTn id="35" dur="1000"/>
                                        <p:tgtEl>
                                          <p:spTgt spid="24">
                                            <p:txEl>
                                              <p:pRg st="4" end="4"/>
                                            </p:txEl>
                                          </p:spTgt>
                                        </p:tgtEl>
                                      </p:cBhvr>
                                    </p:animEffect>
                                    <p:anim calcmode="lin" valueType="num">
                                      <p:cBhvr>
                                        <p:cTn id="36" dur="1000" fill="hold"/>
                                        <p:tgtEl>
                                          <p:spTgt spid="2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Effect transition="in" filter="fade">
                                      <p:cBhvr>
                                        <p:cTn id="42" dur="1000"/>
                                        <p:tgtEl>
                                          <p:spTgt spid="24">
                                            <p:txEl>
                                              <p:pRg st="5" end="5"/>
                                            </p:txEl>
                                          </p:spTgt>
                                        </p:tgtEl>
                                      </p:cBhvr>
                                    </p:animEffect>
                                    <p:anim calcmode="lin" valueType="num">
                                      <p:cBhvr>
                                        <p:cTn id="43" dur="1000" fill="hold"/>
                                        <p:tgtEl>
                                          <p:spTgt spid="2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Effect transition="in" filter="fade">
                                      <p:cBhvr>
                                        <p:cTn id="49" dur="1000"/>
                                        <p:tgtEl>
                                          <p:spTgt spid="24">
                                            <p:txEl>
                                              <p:pRg st="6" end="6"/>
                                            </p:txEl>
                                          </p:spTgt>
                                        </p:tgtEl>
                                      </p:cBhvr>
                                    </p:animEffect>
                                    <p:anim calcmode="lin" valueType="num">
                                      <p:cBhvr>
                                        <p:cTn id="50" dur="1000" fill="hold"/>
                                        <p:tgtEl>
                                          <p:spTgt spid="2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4">
                                            <p:txEl>
                                              <p:pRg st="7" end="7"/>
                                            </p:txEl>
                                          </p:spTgt>
                                        </p:tgtEl>
                                        <p:attrNameLst>
                                          <p:attrName>style.visibility</p:attrName>
                                        </p:attrNameLst>
                                      </p:cBhvr>
                                      <p:to>
                                        <p:strVal val="visible"/>
                                      </p:to>
                                    </p:set>
                                    <p:animEffect transition="in" filter="fade">
                                      <p:cBhvr>
                                        <p:cTn id="56" dur="1000"/>
                                        <p:tgtEl>
                                          <p:spTgt spid="24">
                                            <p:txEl>
                                              <p:pRg st="7" end="7"/>
                                            </p:txEl>
                                          </p:spTgt>
                                        </p:tgtEl>
                                      </p:cBhvr>
                                    </p:animEffect>
                                    <p:anim calcmode="lin" valueType="num">
                                      <p:cBhvr>
                                        <p:cTn id="57" dur="1000" fill="hold"/>
                                        <p:tgtEl>
                                          <p:spTgt spid="2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4">
                                            <p:txEl>
                                              <p:pRg st="8" end="8"/>
                                            </p:txEl>
                                          </p:spTgt>
                                        </p:tgtEl>
                                        <p:attrNameLst>
                                          <p:attrName>style.visibility</p:attrName>
                                        </p:attrNameLst>
                                      </p:cBhvr>
                                      <p:to>
                                        <p:strVal val="visible"/>
                                      </p:to>
                                    </p:set>
                                    <p:animEffect transition="in" filter="fade">
                                      <p:cBhvr>
                                        <p:cTn id="63" dur="1000"/>
                                        <p:tgtEl>
                                          <p:spTgt spid="24">
                                            <p:txEl>
                                              <p:pRg st="8" end="8"/>
                                            </p:txEl>
                                          </p:spTgt>
                                        </p:tgtEl>
                                      </p:cBhvr>
                                    </p:animEffect>
                                    <p:anim calcmode="lin" valueType="num">
                                      <p:cBhvr>
                                        <p:cTn id="64" dur="1000" fill="hold"/>
                                        <p:tgtEl>
                                          <p:spTgt spid="24">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24">
                                            <p:txEl>
                                              <p:pRg st="9" end="9"/>
                                            </p:txEl>
                                          </p:spTgt>
                                        </p:tgtEl>
                                        <p:attrNameLst>
                                          <p:attrName>style.visibility</p:attrName>
                                        </p:attrNameLst>
                                      </p:cBhvr>
                                      <p:to>
                                        <p:strVal val="visible"/>
                                      </p:to>
                                    </p:set>
                                    <p:animEffect transition="in" filter="fade">
                                      <p:cBhvr>
                                        <p:cTn id="70" dur="1000"/>
                                        <p:tgtEl>
                                          <p:spTgt spid="24">
                                            <p:txEl>
                                              <p:pRg st="9" end="9"/>
                                            </p:txEl>
                                          </p:spTgt>
                                        </p:tgtEl>
                                      </p:cBhvr>
                                    </p:animEffect>
                                    <p:anim calcmode="lin" valueType="num">
                                      <p:cBhvr>
                                        <p:cTn id="71" dur="1000" fill="hold"/>
                                        <p:tgtEl>
                                          <p:spTgt spid="24">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2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490655" y="2645455"/>
            <a:ext cx="4241988" cy="1969129"/>
          </a:xfrm>
          <a:prstGeom prst="rect">
            <a:avLst/>
          </a:prstGeom>
        </p:spPr>
        <p:txBody>
          <a:bodyPr wrap="square">
            <a:spAutoFit/>
          </a:bodyPr>
          <a:lstStyle/>
          <a:p>
            <a:pPr algn="ctr">
              <a:lnSpc>
                <a:spcPct val="120000"/>
              </a:lnSpc>
            </a:pPr>
            <a:r>
              <a:rPr lang="ar-SY"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t>المحاضرة العاشرة:</a:t>
            </a:r>
            <a:br>
              <a:rPr lang="ar-SY"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br>
            <a:r>
              <a:rPr lang="ar-SA"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t>دراسة حالة تطبيقية في الاتصالات التسويقية المتكاملة</a:t>
            </a:r>
            <a:endParaRPr lang="en-US" sz="16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52186E2-A30A-46B8-B05A-4506052EA963}"/>
              </a:ext>
            </a:extLst>
          </p:cNvPr>
          <p:cNvSpPr/>
          <p:nvPr/>
        </p:nvSpPr>
        <p:spPr>
          <a:xfrm>
            <a:off x="91700"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A617BFC-FF94-4A89-A50D-A274C7B279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84934" y="1010266"/>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مخرجات التعلم</a:t>
            </a:r>
          </a:p>
        </p:txBody>
      </p:sp>
      <p:sp>
        <p:nvSpPr>
          <p:cNvPr id="5" name="Rectangle 4"/>
          <p:cNvSpPr/>
          <p:nvPr/>
        </p:nvSpPr>
        <p:spPr>
          <a:xfrm>
            <a:off x="8246688" y="747787"/>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617280" y="1685495"/>
            <a:ext cx="10541000" cy="5581015"/>
          </a:xfrm>
          <a:prstGeom prst="rect">
            <a:avLst/>
          </a:prstGeom>
          <a:noFill/>
        </p:spPr>
        <p:txBody>
          <a:bodyPr wrap="square" rtlCol="0">
            <a:spAutoFit/>
          </a:bodyPr>
          <a:lstStyle/>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1.</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	فهم وتوضيح مفهوم الاتصالات التسويقية المتكاملة والتمييز بينها وبين الاتصالات التقليدية.</a:t>
            </a:r>
          </a:p>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2.</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	تحليل عناصر عملية الاتصال ودور الرسائل والقنوات في التأثير على الجمهور.</a:t>
            </a:r>
          </a:p>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3.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تقييم الاستراتيجيات المختلفة لبناء برامج اتصال تسويقي متكامل في الأسواق المحلية والعالمية.</a:t>
            </a:r>
          </a:p>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4.</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	توظيف مهارات الإبداع في تصميم حملات اتصالية ناجحة وبناء علاقات طويلة الأمد مع العملاء وأصحاب المصلحة.</a:t>
            </a:r>
          </a:p>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5.</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	إدارة الهوية الاتصالية والعلامة التجارية وتحليل استراتيجيات الحفاظ على سمعتها والتعامل مع الأزمات.</a:t>
            </a:r>
          </a:p>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6.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تحليل أثر التحولات الرقمية، البيانات الضخمة، والذكاء الاصطناعي على فعالية الاتصال التسويقي.</a:t>
            </a:r>
          </a:p>
          <a:p>
            <a:pPr marR="0" lvl="0" algn="r" rtl="1">
              <a:lnSpc>
                <a:spcPct val="150000"/>
              </a:lnSpc>
              <a:spcBef>
                <a:spcPts val="0"/>
              </a:spcBef>
              <a:spcAft>
                <a:spcPts val="800"/>
              </a:spcAft>
              <a:buSzPts val="1000"/>
              <a:tabLst>
                <a:tab pos="457200" algn="l"/>
              </a:tabLst>
            </a:pPr>
            <a:r>
              <a:rPr lang="ar-SA" sz="2000" dirty="0">
                <a:latin typeface="Tahoma" panose="020B0604030504040204" pitchFamily="34" charset="0"/>
                <a:ea typeface="Tahoma" panose="020B0604030504040204" pitchFamily="34" charset="0"/>
              </a:rPr>
              <a:t>7.	</a:t>
            </a:r>
            <a:r>
              <a:rPr lang="ar-SY" sz="2000" dirty="0">
                <a:latin typeface="Tahoma" panose="020B0604030504040204" pitchFamily="34" charset="0"/>
                <a:ea typeface="Tahoma" panose="020B0604030504040204" pitchFamily="34" charset="0"/>
              </a:rPr>
              <a:t> </a:t>
            </a:r>
            <a:r>
              <a:rPr lang="ar-SA" sz="2000" dirty="0">
                <a:latin typeface="Tahoma" panose="020B0604030504040204" pitchFamily="34" charset="0"/>
                <a:ea typeface="Tahoma" panose="020B0604030504040204" pitchFamily="34" charset="0"/>
              </a:rPr>
              <a:t>تطبيق مفاهيم الاتصالات التسويقية المتكاملة عملياً من خلال دراسة حالة تسويقية، مع استخلاص استراتيجيات قابلة للتنفيذ في بيئات مختلفة.</a:t>
            </a:r>
          </a:p>
          <a:p>
            <a:pPr marL="285750" indent="-285750" algn="r" rtl="1">
              <a:lnSpc>
                <a:spcPct val="150000"/>
              </a:lnSpc>
              <a:buFont typeface="Arial" panose="020B0604020202020204" pitchFamily="34" charset="0"/>
              <a:buChar char="•"/>
            </a:pPr>
            <a:endParaRPr lang="en-US" sz="2000" dirty="0">
              <a:latin typeface="Times New Roman" panose="02020603050405020304" pitchFamily="18" charset="0"/>
            </a:endParaRPr>
          </a:p>
          <a:p>
            <a:endParaRPr lang="en-US" sz="2000" dirty="0">
              <a:latin typeface="Times New Roman" panose="02020603050405020304" pitchFamily="18" charset="0"/>
            </a:endParaRPr>
          </a:p>
          <a:p>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Learning Objectives Stock Illustrations ...">
            <a:extLst>
              <a:ext uri="{FF2B5EF4-FFF2-40B4-BE49-F238E27FC236}">
                <a16:creationId xmlns:a16="http://schemas.microsoft.com/office/drawing/2014/main" id="{3426EF71-5804-4587-9E52-00E6CBB900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685495"/>
            <a:ext cx="1947016" cy="19470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508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71556" y="1083696"/>
            <a:ext cx="5454208"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الأساليب والأدوات التعليمية</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5729" y="2114211"/>
            <a:ext cx="10215821" cy="3908762"/>
          </a:xfrm>
          <a:prstGeom prst="rect">
            <a:avLst/>
          </a:prstGeom>
          <a:noFill/>
        </p:spPr>
        <p:txBody>
          <a:bodyPr wrap="square" rtlCol="0">
            <a:spAutoFit/>
          </a:bodyPr>
          <a:lstStyle/>
          <a:p>
            <a:pPr marR="0" lvl="0" indent="-342900" algn="r" rtl="1">
              <a:lnSpc>
                <a:spcPct val="25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rPr>
              <a:t>المحاضرات المسجلة: </a:t>
            </a:r>
            <a:r>
              <a:rPr lang="ar-SY" sz="2200" dirty="0">
                <a:latin typeface="Tahoma" panose="020B0604030504040204" pitchFamily="34" charset="0"/>
                <a:ea typeface="Tahoma" panose="020B0604030504040204" pitchFamily="34" charset="0"/>
              </a:rPr>
              <a:t>وهي محاضرة أسبوعياً بإجمالي عشرة محاضرات.</a:t>
            </a:r>
            <a:endParaRPr lang="en-US" sz="2200" dirty="0">
              <a:latin typeface="Tahoma" panose="020B0604030504040204" pitchFamily="34" charset="0"/>
              <a:ea typeface="Tahoma" panose="020B0604030504040204" pitchFamily="34" charset="0"/>
            </a:endParaRPr>
          </a:p>
          <a:p>
            <a:pPr marR="0" lvl="0" indent="-342900" algn="r" rtl="1">
              <a:lnSpc>
                <a:spcPct val="25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rPr>
              <a:t>حلقات نقاش تفاعلية: </a:t>
            </a:r>
            <a:r>
              <a:rPr lang="ar-SY" sz="2200" dirty="0">
                <a:latin typeface="Tahoma" panose="020B0604030504040204" pitchFamily="34" charset="0"/>
                <a:ea typeface="Tahoma" panose="020B0604030504040204" pitchFamily="34" charset="0"/>
              </a:rPr>
              <a:t>وهي لقاءات تتم بشكل أسبوعي.</a:t>
            </a:r>
            <a:endParaRPr lang="en-US" sz="2200" dirty="0">
              <a:latin typeface="Tahoma" panose="020B0604030504040204" pitchFamily="34" charset="0"/>
              <a:ea typeface="Tahoma" panose="020B0604030504040204" pitchFamily="34" charset="0"/>
            </a:endParaRPr>
          </a:p>
          <a:p>
            <a:pPr marR="0" lvl="0" indent="-342900" algn="r" rtl="1">
              <a:lnSpc>
                <a:spcPct val="25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rPr>
              <a:t>أمثلة عملية، وحالات تطبيقية، ودراسات حالة.</a:t>
            </a:r>
            <a:endParaRPr lang="en-US" sz="2200" b="1" dirty="0">
              <a:latin typeface="Tahoma" panose="020B0604030504040204" pitchFamily="34" charset="0"/>
              <a:ea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Learning Tools Stock Illustrations – 62 ...">
            <a:extLst>
              <a:ext uri="{FF2B5EF4-FFF2-40B4-BE49-F238E27FC236}">
                <a16:creationId xmlns:a16="http://schemas.microsoft.com/office/drawing/2014/main" id="{6D32C2D2-DFF3-46F8-9C3E-95D0E42985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309" y="2789532"/>
            <a:ext cx="3092494" cy="3092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221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30211"/>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أساليب التقييم</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6456" y="1534817"/>
            <a:ext cx="10541000" cy="4016484"/>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rPr>
              <a:t>اختبارات قصيرة: </a:t>
            </a:r>
            <a:r>
              <a:rPr lang="ar-SY" sz="2200" dirty="0">
                <a:latin typeface="Tahoma" panose="020B0604030504040204" pitchFamily="34" charset="0"/>
                <a:ea typeface="Tahoma" panose="020B0604030504040204" pitchFamily="34" charset="0"/>
              </a:rPr>
              <a:t>عددها (10) اختبارات، (8) أسئلة كل اختبار، كل اختبار (8) درجات.</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rPr>
              <a:t>الاختبار النهائي: </a:t>
            </a:r>
            <a:r>
              <a:rPr lang="ar-SY" sz="2200" dirty="0">
                <a:latin typeface="Tahoma" panose="020B0604030504040204" pitchFamily="34" charset="0"/>
                <a:ea typeface="Tahoma" panose="020B0604030504040204" pitchFamily="34" charset="0"/>
              </a:rPr>
              <a:t>(20) درجة، مدته (60) دقيقة.</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rPr>
              <a:t>طبيعة الأسئلة: </a:t>
            </a:r>
            <a:r>
              <a:rPr lang="ar-SY" sz="2200" dirty="0">
                <a:latin typeface="Tahoma" panose="020B0604030504040204" pitchFamily="34" charset="0"/>
                <a:ea typeface="Tahoma" panose="020B0604030504040204" pitchFamily="34" charset="0"/>
              </a:rPr>
              <a:t>اختيار من متعدد، وصح وخطأ.</a:t>
            </a: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Outline of Course « UDS WA CAMPUS ICT CLASS">
            <a:extLst>
              <a:ext uri="{FF2B5EF4-FFF2-40B4-BE49-F238E27FC236}">
                <a16:creationId xmlns:a16="http://schemas.microsoft.com/office/drawing/2014/main" id="{E5DED008-EED2-4B19-A12B-9BF56D1920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470" y="3581349"/>
            <a:ext cx="2617304" cy="1962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489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3" end="3"/>
                                            </p:txEl>
                                          </p:spTgt>
                                        </p:tgtEl>
                                        <p:attrNameLst>
                                          <p:attrName>style.visibility</p:attrName>
                                        </p:attrNameLst>
                                      </p:cBhvr>
                                      <p:to>
                                        <p:strVal val="visible"/>
                                      </p:to>
                                    </p:set>
                                    <p:animEffect transition="in" filter="fade">
                                      <p:cBhvr>
                                        <p:cTn id="12" dur="1000"/>
                                        <p:tgtEl>
                                          <p:spTgt spid="48">
                                            <p:txEl>
                                              <p:pRg st="3" end="3"/>
                                            </p:txEl>
                                          </p:spTgt>
                                        </p:tgtEl>
                                      </p:cBhvr>
                                    </p:animEffect>
                                    <p:anim calcmode="lin" valueType="num">
                                      <p:cBhvr>
                                        <p:cTn id="1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4" end="4"/>
                                            </p:txEl>
                                          </p:spTgt>
                                        </p:tgtEl>
                                        <p:attrNameLst>
                                          <p:attrName>style.visibility</p:attrName>
                                        </p:attrNameLst>
                                      </p:cBhvr>
                                      <p:to>
                                        <p:strVal val="visible"/>
                                      </p:to>
                                    </p:set>
                                    <p:animEffect transition="in" filter="fade">
                                      <p:cBhvr>
                                        <p:cTn id="17" dur="1000"/>
                                        <p:tgtEl>
                                          <p:spTgt spid="48">
                                            <p:txEl>
                                              <p:pRg st="4" end="4"/>
                                            </p:txEl>
                                          </p:spTgt>
                                        </p:tgtEl>
                                      </p:cBhvr>
                                    </p:animEffect>
                                    <p:anim calcmode="lin" valueType="num">
                                      <p:cBhvr>
                                        <p:cTn id="18"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9659" y="895024"/>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مراجع المقرر</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41500" y="1381604"/>
            <a:ext cx="9964280" cy="5565626"/>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الأجنبية:</a:t>
            </a:r>
          </a:p>
          <a:p>
            <a:pPr marL="342900" marR="0" lvl="0" indent="-342900" rtl="0">
              <a:lnSpc>
                <a:spcPct val="20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Philip J. Kitchen &amp; Marwa E. </a:t>
            </a:r>
            <a:r>
              <a:rPr lang="en-US" sz="200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Tourky</a:t>
            </a: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Integrated Marketing Communications-2021.</a:t>
            </a:r>
            <a:endParaRPr lang="en-US" sz="2000"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marR="0" lvl="0" indent="-342900">
              <a:lnSpc>
                <a:spcPct val="20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Mark Anthony,  Integrated Marketing Communications-2018.</a:t>
            </a:r>
            <a:endParaRPr lang="en-US" sz="2000"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marR="0" lvl="0" indent="-342900">
              <a:lnSpc>
                <a:spcPct val="200000"/>
              </a:lnSpc>
              <a:spcBef>
                <a:spcPts val="0"/>
              </a:spcBef>
              <a:spcAft>
                <a:spcPts val="0"/>
              </a:spcAft>
              <a:buFont typeface="Symbol" panose="05050102010706020507" pitchFamily="18" charset="2"/>
              <a:buChar char="-"/>
            </a:pPr>
            <a:r>
              <a:rPr lang="en-US" sz="200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Olujimi</a:t>
            </a:r>
            <a:r>
              <a:rPr lang="en-US" sz="20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Kayode, Marketing Communications-2014.</a:t>
            </a:r>
            <a:endParaRPr lang="en-US" sz="2000"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marR="0" lvl="0" indent="-342900">
              <a:lnSpc>
                <a:spcPct val="200000"/>
              </a:lnSpc>
              <a:spcBef>
                <a:spcPts val="0"/>
              </a:spcBef>
              <a:spcAft>
                <a:spcPts val="0"/>
              </a:spcAft>
              <a:buFont typeface="Symbol" panose="05050102010706020507" pitchFamily="18" charset="2"/>
              <a:buChar char="-"/>
            </a:pPr>
            <a:r>
              <a:rPr lang="en-US" sz="2000" dirty="0">
                <a:effectLst/>
                <a:latin typeface="Times New Roman" panose="02020603050405020304" pitchFamily="18" charset="0"/>
                <a:ea typeface="Arial" panose="020B0604020202020204" pitchFamily="34" charset="0"/>
                <a:cs typeface="Times New Roman" panose="02020603050405020304" pitchFamily="18" charset="0"/>
              </a:rPr>
              <a:t>Robyn </a:t>
            </a:r>
            <a:r>
              <a:rPr lang="en-US" sz="2000" dirty="0" err="1">
                <a:effectLst/>
                <a:latin typeface="Times New Roman" panose="02020603050405020304" pitchFamily="18" charset="0"/>
                <a:ea typeface="Arial" panose="020B0604020202020204" pitchFamily="34" charset="0"/>
                <a:cs typeface="Times New Roman" panose="02020603050405020304" pitchFamily="18" charset="0"/>
              </a:rPr>
              <a:t>Blakema</a:t>
            </a:r>
            <a:r>
              <a:rPr lang="en-US" sz="2000" dirty="0">
                <a:effectLst/>
                <a:latin typeface="Times New Roman" panose="02020603050405020304" pitchFamily="18" charset="0"/>
                <a:ea typeface="Arial" panose="020B0604020202020204" pitchFamily="34" charset="0"/>
                <a:cs typeface="Times New Roman" panose="02020603050405020304" pitchFamily="18" charset="0"/>
              </a:rPr>
              <a:t>, Integrated Marketing Communications: Creative Strategy-2018.</a:t>
            </a:r>
          </a:p>
          <a:p>
            <a:pPr marL="342900" marR="0" lvl="0" indent="-342900" algn="r" rtl="1">
              <a:lnSpc>
                <a:spcPct val="150000"/>
              </a:lnSpc>
              <a:buFont typeface="Symbol" panose="05050102010706020507" pitchFamily="18" charset="2"/>
              <a:buChar char=""/>
            </a:pPr>
            <a:r>
              <a:rPr lang="ar-SY" sz="1800" b="1" dirty="0">
                <a:effectLst/>
                <a:latin typeface="Tahoma" panose="020B0604030504040204" pitchFamily="34" charset="0"/>
                <a:ea typeface="Tahoma" panose="020B0604030504040204" pitchFamily="34" charset="0"/>
                <a:cs typeface="Tahoma" panose="020B0604030504040204" pitchFamily="34" charset="0"/>
              </a:rPr>
              <a:t>العربية:</a:t>
            </a:r>
            <a:endParaRPr lang="en-US" sz="1800" b="1"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just" rtl="1">
              <a:lnSpc>
                <a:spcPct val="200000"/>
              </a:lnSpc>
              <a:spcBef>
                <a:spcPts val="1400"/>
              </a:spcBef>
              <a:spcAft>
                <a:spcPts val="0"/>
              </a:spcAft>
              <a:buFont typeface="Symbol" panose="05050102010706020507" pitchFamily="18" charset="2"/>
              <a:buChar char="-"/>
            </a:pPr>
            <a:r>
              <a:rPr lang="ar-SA" sz="2000" dirty="0">
                <a:solidFill>
                  <a:srgbClr val="000000"/>
                </a:solidFill>
                <a:effectLst/>
                <a:latin typeface="Arial" panose="020B0604020202020204" pitchFamily="34" charset="0"/>
                <a:ea typeface="Arial" panose="020B0604020202020204" pitchFamily="34" charset="0"/>
                <a:cs typeface="Arial" panose="020B0604020202020204" pitchFamily="34" charset="0"/>
              </a:rPr>
              <a:t>الزعبي، علي فلاح، الاتصالات التسويقية المتكاملة: مدخل منهجي تطبيقي. دار المسيرة، 2010.</a:t>
            </a:r>
            <a:endParaRPr lang="en-US" sz="2000" dirty="0">
              <a:effectLst/>
              <a:latin typeface="Arial" panose="020B0604020202020204" pitchFamily="34" charset="0"/>
              <a:ea typeface="Arial" panose="020B0604020202020204" pitchFamily="34" charset="0"/>
              <a:cs typeface="Arial" panose="020B060402020202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Books Clip Art PNG Image​ | Gallery ...">
            <a:extLst>
              <a:ext uri="{FF2B5EF4-FFF2-40B4-BE49-F238E27FC236}">
                <a16:creationId xmlns:a16="http://schemas.microsoft.com/office/drawing/2014/main" id="{27300197-462C-4B6B-B453-0BD9426C51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0574" y="762661"/>
            <a:ext cx="1369159" cy="1160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488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dirty="0"/>
              <a:t>لأن التسويق لم يعد تقليدياً... والتقنيات الحديثة أصبحت قلب العملية </a:t>
            </a:r>
            <a:r>
              <a:rPr lang="ar-SY" dirty="0" err="1"/>
              <a:t>التسويقية.لأن</a:t>
            </a:r>
            <a:r>
              <a:rPr lang="ar-SY" dirty="0"/>
              <a:t> الشركات اليوم تبحث عن مسوّقين يفهمون البيانات ويستخدمون الذكاء الاصطناعي </a:t>
            </a:r>
            <a:r>
              <a:rPr lang="ar-SY" dirty="0" err="1"/>
              <a:t>بذكاء.لأنك</a:t>
            </a:r>
            <a:r>
              <a:rPr lang="ar-SY" dirty="0"/>
              <a:t> ستتعلم كيف توظّف أدوات رقمية حقيقية لصناعة قرارات تسويقية مؤثرة ومواكبة للمستقبل.</a:t>
            </a: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لماذا هذا المقرر مهم؟</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28437" y="2340012"/>
            <a:ext cx="10360541" cy="2688813"/>
          </a:xfrm>
          <a:prstGeom prst="rect">
            <a:avLst/>
          </a:prstGeom>
          <a:noFill/>
        </p:spPr>
        <p:txBody>
          <a:bodyPr wrap="square" rtlCol="0">
            <a:spAutoFit/>
          </a:bodyPr>
          <a:lstStyle/>
          <a:p>
            <a:pPr algn="r" rtl="1">
              <a:lnSpc>
                <a:spcPct val="300000"/>
              </a:lnSpc>
            </a:pPr>
            <a:r>
              <a:rPr lang="ar-SY" sz="2000" dirty="0">
                <a:latin typeface="Tahoma" panose="020B0604030504040204" pitchFamily="34" charset="0"/>
                <a:ea typeface="Tahoma" panose="020B0604030504040204" pitchFamily="34" charset="0"/>
              </a:rPr>
              <a:t>لأن التسويق اليوم لم يعد مجرد إعلانات، بل عملية متكاملة تعتمد على البيانات والتحليل</a:t>
            </a:r>
          </a:p>
          <a:p>
            <a:pPr algn="r" rtl="1">
              <a:lnSpc>
                <a:spcPct val="300000"/>
              </a:lnSpc>
            </a:pPr>
            <a:r>
              <a:rPr lang="ar-SY" sz="2000" dirty="0">
                <a:latin typeface="Tahoma" panose="020B0604030504040204" pitchFamily="34" charset="0"/>
                <a:ea typeface="Tahoma" panose="020B0604030504040204" pitchFamily="34" charset="0"/>
              </a:rPr>
              <a:t>لأن الشركات تبحث عن مسوّقين قادرين على استخدام الذكاء الاصطناعي والأدوات الرقمية لاتخاذ قرارات دقيقة وفعّالة.</a:t>
            </a:r>
          </a:p>
          <a:p>
            <a:pPr algn="r" rtl="1">
              <a:lnSpc>
                <a:spcPct val="300000"/>
              </a:lnSpc>
            </a:pPr>
            <a:r>
              <a:rPr lang="ar-SY" sz="2000" dirty="0">
                <a:latin typeface="Tahoma" panose="020B0604030504040204" pitchFamily="34" charset="0"/>
                <a:ea typeface="Tahoma" panose="020B0604030504040204" pitchFamily="34" charset="0"/>
              </a:rPr>
              <a:t>لأن هذا المقرر يتيح لك توظيف أدوات رقمية حقيقية لتصميم حملات تسويقية مبتكرة تحدث تأثيراً ملموساً ومستداماً.</a:t>
            </a:r>
            <a:endParaRPr lang="en-US" sz="2000" dirty="0">
              <a:latin typeface="Tahoma" panose="020B0604030504040204" pitchFamily="34" charset="0"/>
              <a:ea typeface="Tahoma" panose="020B060403050404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EA31A8D-17DA-412C-B857-B6757CE125E1}"/>
              </a:ext>
            </a:extLst>
          </p:cNvPr>
          <p:cNvPicPr>
            <a:picLocks noChangeAspect="1"/>
          </p:cNvPicPr>
          <p:nvPr/>
        </p:nvPicPr>
        <p:blipFill>
          <a:blip r:embed="rId3"/>
          <a:stretch>
            <a:fillRect/>
          </a:stretch>
        </p:blipFill>
        <p:spPr>
          <a:xfrm>
            <a:off x="8155276" y="778229"/>
            <a:ext cx="1249017" cy="1249017"/>
          </a:xfrm>
          <a:prstGeom prst="rect">
            <a:avLst/>
          </a:prstGeom>
        </p:spPr>
      </p:pic>
    </p:spTree>
    <p:extLst>
      <p:ext uri="{BB962C8B-B14F-4D97-AF65-F5344CB8AC3E}">
        <p14:creationId xmlns:p14="http://schemas.microsoft.com/office/powerpoint/2010/main" val="51977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dirty="0"/>
              <a:t>لأن التسويق لم يعد تقليدياً... والتقنيات الحديثة أصبحت قلب العملية </a:t>
            </a:r>
            <a:r>
              <a:rPr lang="ar-SY" dirty="0" err="1"/>
              <a:t>التسويقية.لأن</a:t>
            </a:r>
            <a:r>
              <a:rPr lang="ar-SY" dirty="0"/>
              <a:t> الشركات اليوم تبحث عن مسوّقين يفهمون البيانات ويستخدمون الذكاء الاصطناعي </a:t>
            </a:r>
            <a:r>
              <a:rPr lang="ar-SY" dirty="0" err="1"/>
              <a:t>بذكاء.لأنك</a:t>
            </a:r>
            <a:r>
              <a:rPr lang="ar-SY" dirty="0"/>
              <a:t> ستتعلم كيف توظّف أدوات رقمية حقيقية لصناعة قرارات تسويقية مؤثرة ومواكبة للمستقبل.</a:t>
            </a: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الخاتمة</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5925" y="2010058"/>
            <a:ext cx="10355429" cy="3727559"/>
          </a:xfrm>
          <a:prstGeom prst="rect">
            <a:avLst/>
          </a:prstGeom>
          <a:noFill/>
        </p:spPr>
        <p:txBody>
          <a:bodyPr wrap="square" rtlCol="0">
            <a:spAutoFit/>
          </a:bodyPr>
          <a:lstStyle/>
          <a:p>
            <a:pPr algn="just" rtl="1">
              <a:lnSpc>
                <a:spcPct val="150000"/>
              </a:lnSpc>
            </a:pPr>
            <a:r>
              <a:rPr lang="ar-SY" sz="2000" dirty="0">
                <a:latin typeface="Tahoma" panose="020B0604030504040204" pitchFamily="34" charset="0"/>
                <a:ea typeface="Tahoma" panose="020B0604030504040204" pitchFamily="34" charset="0"/>
              </a:rPr>
              <a:t>في ختام هذه المحاضرة التعريفية، يتضح أن الاتصالات التسويقية المتكاملة تمثل العمود الفقري لأي استراتيجية تسويقية ناجحة في بيئة الأعمال الحديثة. لقد تعرفنا على أهمية تنسيق الرسائل عبر القنوات التقليدية والرقمية لضمان توحيد الهوية المؤسسية وتحقيق التأثير المطلوب على الجمهور المستهدف. </a:t>
            </a:r>
          </a:p>
          <a:p>
            <a:pPr algn="just" rtl="1">
              <a:lnSpc>
                <a:spcPct val="150000"/>
              </a:lnSpc>
            </a:pPr>
            <a:r>
              <a:rPr lang="ar-SY" sz="2000" dirty="0">
                <a:latin typeface="Tahoma" panose="020B0604030504040204" pitchFamily="34" charset="0"/>
                <a:ea typeface="Tahoma" panose="020B0604030504040204" pitchFamily="34" charset="0"/>
              </a:rPr>
              <a:t>كما تبيّن دور الإبداع والتحليل الاستراتيجي في تصميم الحملات وبناء علاقات مستدامة مع العملاء وأصحاب المصلحة.  لقد تم استعراض التحولات الرقمية وأثر البيانات الضخمة وأدوات الذكاء الاصطناعي على فعالية الاتصال التسويقي. </a:t>
            </a:r>
          </a:p>
          <a:p>
            <a:pPr algn="just" rtl="1">
              <a:lnSpc>
                <a:spcPct val="150000"/>
              </a:lnSpc>
            </a:pPr>
            <a:r>
              <a:rPr lang="ar-SY" sz="2000" dirty="0">
                <a:latin typeface="Tahoma" panose="020B0604030504040204" pitchFamily="34" charset="0"/>
                <a:ea typeface="Tahoma" panose="020B0604030504040204" pitchFamily="34" charset="0"/>
              </a:rPr>
              <a:t>هذا المقرر يوفر إطاراً متكاملاً يجمع بين النظرية والتطبيق من خلال دراسة حالات عملية لتطبيق المفاهيم في بيئات واقعية. </a:t>
            </a:r>
          </a:p>
          <a:p>
            <a:pPr algn="just" rtl="1">
              <a:lnSpc>
                <a:spcPct val="150000"/>
              </a:lnSpc>
            </a:pPr>
            <a:r>
              <a:rPr lang="ar-SY" sz="2000" dirty="0">
                <a:latin typeface="Tahoma" panose="020B0604030504040204" pitchFamily="34" charset="0"/>
                <a:ea typeface="Tahoma" panose="020B0604030504040204" pitchFamily="34" charset="0"/>
              </a:rPr>
              <a:t>من خلال هذا الإطار، سيتمكن الطلبة من تطوير قدراتهم على تحليل، تخطيط، وتنفيذ برامج اتصال تسويقي فعّالة. وبذلك يصبح الطالب مجهزاً بالأدوات والمعرفة اللازمة لمواكبة التطورات السوقية وتحقيق النجاح المهني في مجال التسويق الحديث.</a:t>
            </a:r>
            <a:endParaRPr lang="en-US" sz="2000" dirty="0">
              <a:latin typeface="Tahoma" panose="020B0604030504040204" pitchFamily="34" charset="0"/>
              <a:ea typeface="Tahoma" panose="020B060403050404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Conclusion Stock Illustrations – 16,796 ...">
            <a:extLst>
              <a:ext uri="{FF2B5EF4-FFF2-40B4-BE49-F238E27FC236}">
                <a16:creationId xmlns:a16="http://schemas.microsoft.com/office/drawing/2014/main" id="{BBA2AE5F-DA50-45C6-A067-E7D594C022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5275" y="825615"/>
            <a:ext cx="1255117" cy="107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70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8">
                                            <p:txEl>
                                              <p:pRg st="3" end="3"/>
                                            </p:txEl>
                                          </p:spTgt>
                                        </p:tgtEl>
                                        <p:attrNameLst>
                                          <p:attrName>style.visibility</p:attrName>
                                        </p:attrNameLst>
                                      </p:cBhvr>
                                      <p:to>
                                        <p:strVal val="visible"/>
                                      </p:to>
                                    </p:set>
                                    <p:animEffect transition="in" filter="fade">
                                      <p:cBhvr>
                                        <p:cTn id="28" dur="1000"/>
                                        <p:tgtEl>
                                          <p:spTgt spid="48">
                                            <p:txEl>
                                              <p:pRg st="3" end="3"/>
                                            </p:txEl>
                                          </p:spTgt>
                                        </p:tgtEl>
                                      </p:cBhvr>
                                    </p:animEffect>
                                    <p:anim calcmode="lin" valueType="num">
                                      <p:cBhvr>
                                        <p:cTn id="29"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57809" y="4978863"/>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في المحاضر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6149067" y="1199939"/>
            <a:ext cx="5862502" cy="584775"/>
          </a:xfrm>
          <a:prstGeom prst="rect">
            <a:avLst/>
          </a:prstGeom>
          <a:noFill/>
        </p:spPr>
        <p:txBody>
          <a:bodyPr wrap="none" rtlCol="0">
            <a:spAutoFit/>
          </a:bodyPr>
          <a:lstStyle/>
          <a:p>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36554" y="5629462"/>
            <a:ext cx="7528324" cy="923330"/>
          </a:xfrm>
          <a:prstGeom prst="rect">
            <a:avLst/>
          </a:prstGeom>
          <a:noFill/>
        </p:spPr>
        <p:txBody>
          <a:bodyPr wrap="square" rtlCol="0">
            <a:spAutoFit/>
          </a:bodyPr>
          <a:lstStyle/>
          <a:p>
            <a:r>
              <a:rPr lang="ar-SY" sz="5400" b="1" dirty="0">
                <a:solidFill>
                  <a:schemeClr val="bg1"/>
                </a:solidFill>
                <a:latin typeface="Tahoma" panose="020B0604030504040204" pitchFamily="34" charset="0"/>
                <a:ea typeface="Tahoma" panose="020B0604030504040204" pitchFamily="34" charset="0"/>
                <a:cs typeface="Tahoma" panose="020B0604030504040204" pitchFamily="34" charset="0"/>
              </a:rPr>
              <a:t>شكراً لحسن إصغائكم</a:t>
            </a:r>
            <a:endParaRPr lang="en-US" sz="5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7B05EAB-561D-4C60-8C09-11DF97E4D5B5}">
  <ds:schemaRefs>
    <ds:schemaRef ds:uri="http://schemas.microsoft.com/sharepoint/v3/contenttype/forms"/>
  </ds:schemaRefs>
</ds:datastoreItem>
</file>

<file path=customXml/itemProps2.xml><?xml version="1.0" encoding="utf-8"?>
<ds:datastoreItem xmlns:ds="http://schemas.openxmlformats.org/officeDocument/2006/customXml" ds:itemID="{D0A9E397-10E0-4E2B-9290-CF2972B92F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85D461A-AB9D-43C5-970D-64395C3384A6}"/>
</file>

<file path=docProps/app.xml><?xml version="1.0" encoding="utf-8"?>
<Properties xmlns="http://schemas.openxmlformats.org/officeDocument/2006/extended-properties" xmlns:vt="http://schemas.openxmlformats.org/officeDocument/2006/docPropsVTypes">
  <TotalTime>382</TotalTime>
  <Words>1398</Words>
  <Application>Microsoft Office PowerPoint</Application>
  <PresentationFormat>Widescreen</PresentationFormat>
  <Paragraphs>159</Paragraphs>
  <Slides>21</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118</cp:revision>
  <dcterms:created xsi:type="dcterms:W3CDTF">2023-04-29T09:08:00Z</dcterms:created>
  <dcterms:modified xsi:type="dcterms:W3CDTF">2025-09-08T10:24:47Z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