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6"/>
  </p:notesMasterIdLst>
  <p:sldIdLst>
    <p:sldId id="496" r:id="rId3"/>
    <p:sldId id="333" r:id="rId4"/>
    <p:sldId id="497" r:id="rId5"/>
    <p:sldId id="498" r:id="rId6"/>
    <p:sldId id="499" r:id="rId7"/>
    <p:sldId id="500" r:id="rId8"/>
    <p:sldId id="501" r:id="rId9"/>
    <p:sldId id="502" r:id="rId10"/>
    <p:sldId id="503" r:id="rId11"/>
    <p:sldId id="504" r:id="rId12"/>
    <p:sldId id="505" r:id="rId13"/>
    <p:sldId id="506" r:id="rId14"/>
    <p:sldId id="507" r:id="rId15"/>
    <p:sldId id="508" r:id="rId16"/>
    <p:sldId id="509" r:id="rId17"/>
    <p:sldId id="510" r:id="rId18"/>
    <p:sldId id="511" r:id="rId19"/>
    <p:sldId id="512" r:id="rId20"/>
    <p:sldId id="513" r:id="rId21"/>
    <p:sldId id="514" r:id="rId22"/>
    <p:sldId id="515" r:id="rId23"/>
    <p:sldId id="516" r:id="rId24"/>
    <p:sldId id="517" r:id="rId25"/>
    <p:sldId id="518" r:id="rId26"/>
    <p:sldId id="519" r:id="rId27"/>
    <p:sldId id="520" r:id="rId28"/>
    <p:sldId id="521" r:id="rId29"/>
    <p:sldId id="522" r:id="rId30"/>
    <p:sldId id="523" r:id="rId31"/>
    <p:sldId id="524" r:id="rId32"/>
    <p:sldId id="525" r:id="rId33"/>
    <p:sldId id="526" r:id="rId34"/>
    <p:sldId id="527" r:id="rId35"/>
    <p:sldId id="528" r:id="rId36"/>
    <p:sldId id="529" r:id="rId37"/>
    <p:sldId id="530" r:id="rId38"/>
    <p:sldId id="531" r:id="rId39"/>
    <p:sldId id="532" r:id="rId40"/>
    <p:sldId id="533" r:id="rId41"/>
    <p:sldId id="534" r:id="rId42"/>
    <p:sldId id="535" r:id="rId43"/>
    <p:sldId id="536" r:id="rId44"/>
    <p:sldId id="343"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0A1F6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98" d="100"/>
          <a:sy n="98" d="100"/>
        </p:scale>
        <p:origin x="110" y="72"/>
      </p:cViewPr>
      <p:guideLst/>
    </p:cSldViewPr>
  </p:slideViewPr>
  <p:notesTextViewPr>
    <p:cViewPr>
      <p:scale>
        <a:sx n="1" d="1"/>
        <a:sy n="1" d="1"/>
      </p:scale>
      <p:origin x="0" y="0"/>
    </p:cViewPr>
  </p:notesTextViewPr>
  <p:sorterViewPr>
    <p:cViewPr>
      <p:scale>
        <a:sx n="75" d="100"/>
        <a:sy n="75"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1DFA47C-8412-4F09-919C-A816A241D7D1}" type="datetimeFigureOut">
              <a:rPr lang="en-US" smtClean="0"/>
              <a:t>6/17/2026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CC3D70D-28D4-48A5-9C6C-4FFB3DF78302}" type="slidenum">
              <a:rPr lang="en-US" smtClean="0"/>
              <a:t>‹#›</a:t>
            </a:fld>
            <a:endParaRPr lang="en-US"/>
          </a:p>
        </p:txBody>
      </p:sp>
    </p:spTree>
    <p:extLst>
      <p:ext uri="{BB962C8B-B14F-4D97-AF65-F5344CB8AC3E}">
        <p14:creationId xmlns:p14="http://schemas.microsoft.com/office/powerpoint/2010/main" val="34706370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8692058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43</a:t>
            </a:fld>
            <a:endParaRPr lang="en-US"/>
          </a:p>
        </p:txBody>
      </p:sp>
    </p:spTree>
    <p:extLst>
      <p:ext uri="{BB962C8B-B14F-4D97-AF65-F5344CB8AC3E}">
        <p14:creationId xmlns:p14="http://schemas.microsoft.com/office/powerpoint/2010/main" val="35945943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6/17/2026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6/17/2026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6/17/2026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6/17/2026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6/17/2026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6/17/2026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371203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6/17/2026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292421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6/17/2026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0520645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6/17/2026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332698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6/17/2026</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362368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6/17/2026</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3673536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6/17/2026</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3279644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6/17/2026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8686565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6/17/2026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6348604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6/17/2026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85617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6/17/2026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400371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52781256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96682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85904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52984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557524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144833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19370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image" Target="../media/image1.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6/17/2026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spcBef>
                <a:spcPts val="0"/>
              </a:spcBef>
              <a:spcAft>
                <a:spcPts val="0"/>
              </a:spcAft>
            </a:pPr>
            <a:fld id="{7AD86B2E-B702-4422-B277-3A08C7449694}" type="datetimeFigureOut">
              <a:rPr lang="en-US" smtClean="0">
                <a:solidFill>
                  <a:prstClr val="black">
                    <a:tint val="75000"/>
                  </a:prstClr>
                </a:solidFill>
                <a:latin typeface="Calibri" panose="020F0502020204030204"/>
              </a:rPr>
              <a:pPr eaLnBrk="1" fontAlgn="auto" hangingPunct="1">
                <a:spcBef>
                  <a:spcPts val="0"/>
                </a:spcBef>
                <a:spcAft>
                  <a:spcPts val="0"/>
                </a:spcAft>
              </a:pPr>
              <a:t>6/17/2026</a:t>
            </a:fld>
            <a:endParaRPr lang="en-US">
              <a:solidFill>
                <a:prstClr val="black">
                  <a:tint val="75000"/>
                </a:prstClr>
              </a:solidFill>
              <a:latin typeface="Calibri" panose="020F0502020204030204"/>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endParaRPr lang="en-US">
              <a:solidFill>
                <a:prstClr val="black">
                  <a:tint val="75000"/>
                </a:prstClr>
              </a:solidFill>
              <a:latin typeface="Calibri" panose="020F0502020204030204"/>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F7542ADD-394E-41F3-B704-951748884AEE}" type="slidenum">
              <a:rPr lang="en-US" smtClean="0">
                <a:solidFill>
                  <a:prstClr val="black">
                    <a:tint val="75000"/>
                  </a:prstClr>
                </a:solidFill>
                <a:latin typeface="Calibri" panose="020F0502020204030204"/>
              </a:rPr>
              <a:pPr eaLnBrk="1" fontAlgn="auto" hangingPunct="1">
                <a:spcBef>
                  <a:spcPts val="0"/>
                </a:spcBef>
                <a:spcAft>
                  <a:spcPts val="0"/>
                </a:spcAft>
              </a:pPr>
              <a:t>‹#›</a:t>
            </a:fld>
            <a:endParaRPr lang="en-US">
              <a:solidFill>
                <a:prstClr val="black">
                  <a:tint val="75000"/>
                </a:prstClr>
              </a:solidFill>
              <a:latin typeface="Calibri" panose="020F0502020204030204"/>
            </a:endParaRPr>
          </a:p>
        </p:txBody>
      </p:sp>
    </p:spTree>
    <p:extLst>
      <p:ext uri="{BB962C8B-B14F-4D97-AF65-F5344CB8AC3E}">
        <p14:creationId xmlns:p14="http://schemas.microsoft.com/office/powerpoint/2010/main" val="118285444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hyperlink" Target="http://www.cisco.com/" TargetMode="External"/><Relationship Id="rId4" Type="http://schemas.openxmlformats.org/officeDocument/2006/relationships/hyperlink" Target="http://www.cisco.com/index.html" TargetMode="External"/></Relationships>
</file>

<file path=ppt/slides/_rels/slide3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34.png"/><Relationship Id="rId4" Type="http://schemas.openxmlformats.org/officeDocument/2006/relationships/image" Target="../media/image33.png"/></Relationships>
</file>

<file path=ppt/slides/_rels/slide3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6965879" cy="4263990"/>
          </a:xfrm>
        </p:spPr>
      </p:pic>
      <p:sp>
        <p:nvSpPr>
          <p:cNvPr id="14" name="TextBox 13">
            <a:extLst>
              <a:ext uri="{FF2B5EF4-FFF2-40B4-BE49-F238E27FC236}">
                <a16:creationId xmlns:a16="http://schemas.microsoft.com/office/drawing/2014/main" id="{8C520B7F-7764-8B81-C7C7-A7440DA2CCAF}"/>
              </a:ext>
            </a:extLst>
          </p:cNvPr>
          <p:cNvSpPr txBox="1"/>
          <p:nvPr/>
        </p:nvSpPr>
        <p:spPr>
          <a:xfrm>
            <a:off x="5345648" y="4239731"/>
            <a:ext cx="586740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1" u="none" strike="noStrike" kern="1200" cap="none" spc="0" normalizeH="0" baseline="0" noProof="0" dirty="0">
                <a:ln>
                  <a:noFill/>
                </a:ln>
                <a:solidFill>
                  <a:srgbClr val="35A8E0"/>
                </a:solidFill>
                <a:effectLst/>
                <a:uLnTx/>
                <a:uFillTx/>
                <a:latin typeface="Calibri" panose="020F0502020204030204"/>
                <a:ea typeface="+mn-ea"/>
                <a:cs typeface="Arial" panose="020B0604020202020204" pitchFamily="34" charset="0"/>
              </a:rPr>
              <a:t>Network protocols and</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1" u="none" strike="noStrike" kern="1200" cap="none" spc="0" normalizeH="0" baseline="0" noProof="0" dirty="0">
                <a:ln>
                  <a:noFill/>
                </a:ln>
                <a:solidFill>
                  <a:srgbClr val="35A8E0"/>
                </a:solidFill>
                <a:effectLst/>
                <a:uLnTx/>
                <a:uFillTx/>
                <a:latin typeface="Calibri" panose="020F0502020204030204"/>
                <a:ea typeface="+mn-ea"/>
                <a:cs typeface="Arial" panose="020B0604020202020204" pitchFamily="34" charset="0"/>
              </a:rPr>
              <a:t> services analysis</a:t>
            </a:r>
          </a:p>
        </p:txBody>
      </p:sp>
      <p:sp>
        <p:nvSpPr>
          <p:cNvPr id="11" name="Title 1"/>
          <p:cNvSpPr txBox="1">
            <a:spLocks/>
          </p:cNvSpPr>
          <p:nvPr/>
        </p:nvSpPr>
        <p:spPr>
          <a:xfrm>
            <a:off x="4503474" y="2190705"/>
            <a:ext cx="7688526" cy="1257636"/>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b="1" dirty="0">
                <a:solidFill>
                  <a:srgbClr val="00B0F0"/>
                </a:solidFill>
                <a:latin typeface="Times New Roman" panose="02020603050405020304" pitchFamily="18" charset="0"/>
                <a:ea typeface="+mn-ea"/>
                <a:cs typeface="Times New Roman" panose="02020603050405020304" pitchFamily="18" charset="0"/>
              </a:rPr>
              <a:t>Information Security Operations Center</a:t>
            </a:r>
          </a:p>
          <a:p>
            <a:pPr algn="ctr"/>
            <a:r>
              <a:rPr lang="en-US" sz="2800" b="1" dirty="0">
                <a:solidFill>
                  <a:srgbClr val="00B0F0"/>
                </a:solidFill>
                <a:latin typeface="Times New Roman" panose="02020603050405020304" pitchFamily="18" charset="0"/>
                <a:ea typeface="+mn-ea"/>
                <a:cs typeface="Times New Roman" panose="02020603050405020304" pitchFamily="18" charset="0"/>
              </a:rPr>
              <a:t>(Info SOC)</a:t>
            </a:r>
          </a:p>
          <a:p>
            <a:pPr algn="ctr"/>
            <a:r>
              <a:rPr lang="en-US" sz="3200" b="1" dirty="0">
                <a:solidFill>
                  <a:srgbClr val="00B0F0"/>
                </a:solidFill>
                <a:latin typeface="Times New Roman" panose="02020603050405020304" pitchFamily="18" charset="0"/>
                <a:ea typeface="+mn-ea"/>
                <a:cs typeface="Times New Roman" panose="02020603050405020304" pitchFamily="18" charset="0"/>
              </a:rPr>
              <a:t> </a:t>
            </a:r>
          </a:p>
        </p:txBody>
      </p:sp>
      <p:pic>
        <p:nvPicPr>
          <p:cNvPr id="4" name="Picture 3"/>
          <p:cNvPicPr>
            <a:picLocks noChangeAspect="1"/>
          </p:cNvPicPr>
          <p:nvPr/>
        </p:nvPicPr>
        <p:blipFill rotWithShape="1">
          <a:blip r:embed="rId4" cstate="print">
            <a:extLst>
              <a:ext uri="{28A0092B-C50C-407E-A947-70E740481C1C}">
                <a14:useLocalDpi xmlns:a14="http://schemas.microsoft.com/office/drawing/2010/main" val="0"/>
              </a:ext>
            </a:extLst>
          </a:blip>
          <a:srcRect t="30000" b="32222"/>
          <a:stretch/>
        </p:blipFill>
        <p:spPr>
          <a:xfrm>
            <a:off x="8855237" y="55031"/>
            <a:ext cx="3025588" cy="1143000"/>
          </a:xfrm>
          <a:prstGeom prst="rect">
            <a:avLst/>
          </a:prstGeom>
        </p:spPr>
      </p:pic>
      <p:sp>
        <p:nvSpPr>
          <p:cNvPr id="6" name="Google Shape;500;p1">
            <a:extLst>
              <a:ext uri="{FF2B5EF4-FFF2-40B4-BE49-F238E27FC236}">
                <a16:creationId xmlns:a16="http://schemas.microsoft.com/office/drawing/2014/main" id="{1603EA72-68FD-BB81-3932-82532A2B8842}"/>
              </a:ext>
            </a:extLst>
          </p:cNvPr>
          <p:cNvSpPr txBox="1"/>
          <p:nvPr/>
        </p:nvSpPr>
        <p:spPr>
          <a:xfrm>
            <a:off x="4952003" y="3347469"/>
            <a:ext cx="6791468" cy="584735"/>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Tajawal Medium"/>
                <a:cs typeface="Times New Roman" panose="02020603050405020304" pitchFamily="18" charset="0"/>
                <a:sym typeface="Tajawal Medium"/>
              </a:rPr>
              <a:t>Lecture 3</a:t>
            </a:r>
          </a:p>
        </p:txBody>
      </p:sp>
      <p:sp>
        <p:nvSpPr>
          <p:cNvPr id="3" name="TextBox 2">
            <a:extLst>
              <a:ext uri="{FF2B5EF4-FFF2-40B4-BE49-F238E27FC236}">
                <a16:creationId xmlns:a16="http://schemas.microsoft.com/office/drawing/2014/main" id="{6905961B-39A3-D3DA-81EE-BAC44E2D7E53}"/>
              </a:ext>
            </a:extLst>
          </p:cNvPr>
          <p:cNvSpPr txBox="1"/>
          <p:nvPr/>
        </p:nvSpPr>
        <p:spPr>
          <a:xfrm>
            <a:off x="459185" y="6187539"/>
            <a:ext cx="4886463"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Dr. </a:t>
            </a:r>
            <a:r>
              <a:rPr lang="en-US" sz="2800" b="1" dirty="0">
                <a:solidFill>
                  <a:srgbClr val="00B0F0"/>
                </a:solidFill>
                <a:latin typeface="Alexandria" charset="0"/>
                <a:cs typeface="Alexandria" charset="0"/>
              </a:rPr>
              <a:t>Ibrahim Gomaa</a:t>
            </a: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7" name="TextBox 6">
            <a:extLst>
              <a:ext uri="{FF2B5EF4-FFF2-40B4-BE49-F238E27FC236}">
                <a16:creationId xmlns:a16="http://schemas.microsoft.com/office/drawing/2014/main" id="{E0A65115-726D-82B6-66A3-40D5A94EA4CB}"/>
              </a:ext>
            </a:extLst>
          </p:cNvPr>
          <p:cNvSpPr txBox="1"/>
          <p:nvPr/>
        </p:nvSpPr>
        <p:spPr>
          <a:xfrm>
            <a:off x="459185" y="5830966"/>
            <a:ext cx="4886463" cy="4603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srgbClr val="00B0F0"/>
                </a:solidFill>
                <a:effectLst/>
                <a:uLnTx/>
                <a:uFillTx/>
                <a:latin typeface="Alexandria" charset="0"/>
                <a:ea typeface="+mn-ea"/>
                <a:cs typeface="Alexandria" charset="0"/>
              </a:rPr>
              <a:t>Prepared by</a:t>
            </a:r>
          </a:p>
        </p:txBody>
      </p:sp>
    </p:spTree>
    <p:extLst>
      <p:ext uri="{BB962C8B-B14F-4D97-AF65-F5344CB8AC3E}">
        <p14:creationId xmlns:p14="http://schemas.microsoft.com/office/powerpoint/2010/main" val="7507965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2153154" cy="707886"/>
          </a:xfrm>
          <a:prstGeom prst="rect">
            <a:avLst/>
          </a:prstGeom>
          <a:noFill/>
        </p:spPr>
        <p:txBody>
          <a:bodyPr wrap="none" rtlCol="0">
            <a:spAutoFit/>
          </a:bodyPr>
          <a:lstStyle/>
          <a:p>
            <a:r>
              <a:rPr lang="en-US" sz="4000" b="1" dirty="0">
                <a:solidFill>
                  <a:srgbClr val="784658"/>
                </a:solidFill>
                <a:latin typeface="Times New Roman" panose="02020603050405020304" pitchFamily="18" charset="0"/>
                <a:cs typeface="Times New Roman" panose="02020603050405020304" pitchFamily="18" charset="0"/>
              </a:rPr>
              <a:t>Contents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5088194" y="6252521"/>
            <a:ext cx="710380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3</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TextBox 4">
            <a:extLst>
              <a:ext uri="{FF2B5EF4-FFF2-40B4-BE49-F238E27FC236}">
                <a16:creationId xmlns:a16="http://schemas.microsoft.com/office/drawing/2014/main" id="{76190575-5B28-913F-5A8C-B41E8C4CA4A8}"/>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3</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graphicFrame>
        <p:nvGraphicFramePr>
          <p:cNvPr id="6" name="Table 5">
            <a:extLst>
              <a:ext uri="{FF2B5EF4-FFF2-40B4-BE49-F238E27FC236}">
                <a16:creationId xmlns:a16="http://schemas.microsoft.com/office/drawing/2014/main" id="{8E8AF956-6394-43EE-7CA5-15C055DD0D65}"/>
              </a:ext>
            </a:extLst>
          </p:cNvPr>
          <p:cNvGraphicFramePr>
            <a:graphicFrameLocks noGrp="1"/>
          </p:cNvGraphicFramePr>
          <p:nvPr>
            <p:extLst>
              <p:ext uri="{D42A27DB-BD31-4B8C-83A1-F6EECF244321}">
                <p14:modId xmlns:p14="http://schemas.microsoft.com/office/powerpoint/2010/main" val="3429251710"/>
              </p:ext>
            </p:extLst>
          </p:nvPr>
        </p:nvGraphicFramePr>
        <p:xfrm>
          <a:off x="523663" y="1427489"/>
          <a:ext cx="11067887" cy="4022178"/>
        </p:xfrm>
        <a:graphic>
          <a:graphicData uri="http://schemas.openxmlformats.org/drawingml/2006/table">
            <a:tbl>
              <a:tblPr firstRow="1" firstCol="1" bandRow="1">
                <a:tableStyleId>{5C22544A-7EE6-4342-B048-85BDC9FD1C3A}</a:tableStyleId>
              </a:tblPr>
              <a:tblGrid>
                <a:gridCol w="3907693">
                  <a:extLst>
                    <a:ext uri="{9D8B030D-6E8A-4147-A177-3AD203B41FA5}">
                      <a16:colId xmlns:a16="http://schemas.microsoft.com/office/drawing/2014/main" val="871753079"/>
                    </a:ext>
                  </a:extLst>
                </a:gridCol>
                <a:gridCol w="7160194">
                  <a:extLst>
                    <a:ext uri="{9D8B030D-6E8A-4147-A177-3AD203B41FA5}">
                      <a16:colId xmlns:a16="http://schemas.microsoft.com/office/drawing/2014/main" val="2303412561"/>
                    </a:ext>
                  </a:extLst>
                </a:gridCol>
              </a:tblGrid>
              <a:tr h="467153">
                <a:tc>
                  <a:txBody>
                    <a:bodyPr/>
                    <a:lstStyle/>
                    <a:p>
                      <a:pPr marL="0" marR="0" algn="ctr">
                        <a:lnSpc>
                          <a:spcPct val="107000"/>
                        </a:lnSpc>
                        <a:spcBef>
                          <a:spcPts val="0"/>
                        </a:spcBef>
                        <a:spcAft>
                          <a:spcPts val="0"/>
                        </a:spcAft>
                      </a:pPr>
                      <a:r>
                        <a:rPr lang="en-US" sz="1400" dirty="0">
                          <a:effectLst/>
                          <a:latin typeface="Times New Roman" panose="02020603050405020304" pitchFamily="18" charset="0"/>
                          <a:cs typeface="Times New Roman" panose="02020603050405020304" pitchFamily="18" charset="0"/>
                        </a:rPr>
                        <a:t>Topic Title</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0168" marR="60168" marT="0" marB="0"/>
                </a:tc>
                <a:tc>
                  <a:txBody>
                    <a:bodyPr/>
                    <a:lstStyle/>
                    <a:p>
                      <a:pPr marL="0" marR="0" algn="ctr">
                        <a:lnSpc>
                          <a:spcPct val="107000"/>
                        </a:lnSpc>
                        <a:spcBef>
                          <a:spcPts val="0"/>
                        </a:spcBef>
                        <a:spcAft>
                          <a:spcPts val="0"/>
                        </a:spcAft>
                      </a:pPr>
                      <a:r>
                        <a:rPr lang="en-US" sz="1500" dirty="0">
                          <a:effectLst/>
                          <a:latin typeface="Times New Roman" panose="02020603050405020304" pitchFamily="18" charset="0"/>
                          <a:cs typeface="Times New Roman" panose="02020603050405020304" pitchFamily="18" charset="0"/>
                        </a:rPr>
                        <a:t>Topic Objective</a:t>
                      </a:r>
                      <a:endParaRPr lang="en-US" sz="15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0168" marR="60168" marT="0" marB="0"/>
                </a:tc>
                <a:extLst>
                  <a:ext uri="{0D108BD9-81ED-4DB2-BD59-A6C34878D82A}">
                    <a16:rowId xmlns:a16="http://schemas.microsoft.com/office/drawing/2014/main" val="3262807634"/>
                  </a:ext>
                </a:extLst>
              </a:tr>
              <a:tr h="467153">
                <a:tc>
                  <a:txBody>
                    <a:bodyPr/>
                    <a:lstStyle/>
                    <a:p>
                      <a:pPr marL="0" marR="0" indent="0" algn="l" defTabSz="685777" rtl="0" eaLnBrk="1" fontAlgn="ctr" latinLnBrk="0" hangingPunct="1">
                        <a:lnSpc>
                          <a:spcPct val="100000"/>
                        </a:lnSpc>
                        <a:spcBef>
                          <a:spcPts val="0"/>
                        </a:spcBef>
                        <a:spcAft>
                          <a:spcPts val="0"/>
                        </a:spcAft>
                        <a:buClrTx/>
                        <a:buSzTx/>
                        <a:buFontTx/>
                        <a:buNone/>
                        <a:tabLst/>
                        <a:defRPr/>
                      </a:pPr>
                      <a:r>
                        <a:rPr lang="en-US" sz="1400" b="1" kern="1200" dirty="0">
                          <a:solidFill>
                            <a:schemeClr val="lt1"/>
                          </a:solidFill>
                          <a:effectLst/>
                          <a:latin typeface="Times New Roman" panose="02020603050405020304" pitchFamily="18" charset="0"/>
                          <a:ea typeface="+mn-ea"/>
                          <a:cs typeface="Times New Roman" panose="02020603050405020304" pitchFamily="18" charset="0"/>
                        </a:rPr>
                        <a:t>IPv4 and IPv6</a:t>
                      </a:r>
                    </a:p>
                  </a:txBody>
                  <a:tcPr marL="47625" marR="47625" marT="47625" marB="47625" anchor="ctr"/>
                </a:tc>
                <a:tc>
                  <a:txBody>
                    <a:bodyPr/>
                    <a:lstStyle/>
                    <a:p>
                      <a:pPr marL="0" marR="0" indent="0" algn="l" defTabSz="685777" rtl="0" eaLnBrk="1" fontAlgn="ctr" latinLnBrk="0" hangingPunct="1">
                        <a:lnSpc>
                          <a:spcPct val="100000"/>
                        </a:lnSpc>
                        <a:spcBef>
                          <a:spcPts val="0"/>
                        </a:spcBef>
                        <a:spcAft>
                          <a:spcPts val="0"/>
                        </a:spcAft>
                        <a:buClrTx/>
                        <a:buSzTx/>
                        <a:buFontTx/>
                        <a:buNone/>
                        <a:tabLst/>
                        <a:defRPr/>
                      </a:pPr>
                      <a:r>
                        <a:rPr lang="en-US" sz="1500" b="0" dirty="0">
                          <a:effectLst/>
                          <a:latin typeface="Times New Roman" panose="02020603050405020304" pitchFamily="18" charset="0"/>
                          <a:cs typeface="Times New Roman" panose="02020603050405020304" pitchFamily="18" charset="0"/>
                        </a:rPr>
                        <a:t>Explain how the IP protocol supports network communications.</a:t>
                      </a:r>
                    </a:p>
                  </a:txBody>
                  <a:tcPr marL="47625" marR="47625" marT="47625" marB="47625" anchor="ctr"/>
                </a:tc>
                <a:extLst>
                  <a:ext uri="{0D108BD9-81ED-4DB2-BD59-A6C34878D82A}">
                    <a16:rowId xmlns:a16="http://schemas.microsoft.com/office/drawing/2014/main" val="4039611064"/>
                  </a:ext>
                </a:extLst>
              </a:tr>
              <a:tr h="467153">
                <a:tc>
                  <a:txBody>
                    <a:bodyPr/>
                    <a:lstStyle/>
                    <a:p>
                      <a:pPr fontAlgn="ctr"/>
                      <a:r>
                        <a:rPr lang="en-US" sz="1400" b="1" dirty="0">
                          <a:effectLst/>
                          <a:latin typeface="Times New Roman" panose="02020603050405020304" pitchFamily="18" charset="0"/>
                          <a:cs typeface="Times New Roman" panose="02020603050405020304" pitchFamily="18" charset="0"/>
                        </a:rPr>
                        <a:t>ICMP</a:t>
                      </a:r>
                    </a:p>
                  </a:txBody>
                  <a:tcPr marL="47625" marR="47625" marT="47625" marB="47625" anchor="ctr"/>
                </a:tc>
                <a:tc>
                  <a:txBody>
                    <a:bodyPr/>
                    <a:lstStyle/>
                    <a:p>
                      <a:pPr fontAlgn="ctr"/>
                      <a:r>
                        <a:rPr lang="en-US" sz="15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Explain how ICMP is used to test network connectivity</a:t>
                      </a:r>
                      <a:endParaRPr lang="en-US" sz="1500" b="0" dirty="0">
                        <a:effectLst/>
                        <a:latin typeface="Times New Roman" panose="02020603050405020304" pitchFamily="18" charset="0"/>
                        <a:cs typeface="Times New Roman" panose="02020603050405020304" pitchFamily="18" charset="0"/>
                      </a:endParaRPr>
                    </a:p>
                  </a:txBody>
                  <a:tcPr marL="47625" marR="47625" marT="47625" marB="47625" anchor="ctr"/>
                </a:tc>
                <a:extLst>
                  <a:ext uri="{0D108BD9-81ED-4DB2-BD59-A6C34878D82A}">
                    <a16:rowId xmlns:a16="http://schemas.microsoft.com/office/drawing/2014/main" val="2408625823"/>
                  </a:ext>
                </a:extLst>
              </a:tr>
              <a:tr h="609630">
                <a:tc>
                  <a:txBody>
                    <a:bodyPr/>
                    <a:lstStyle/>
                    <a:p>
                      <a:pPr marL="0" marR="0" indent="0" algn="l" defTabSz="685777" rtl="0" eaLnBrk="1" fontAlgn="ctr" latinLnBrk="0" hangingPunct="1">
                        <a:lnSpc>
                          <a:spcPct val="100000"/>
                        </a:lnSpc>
                        <a:spcBef>
                          <a:spcPts val="0"/>
                        </a:spcBef>
                        <a:spcAft>
                          <a:spcPts val="0"/>
                        </a:spcAft>
                        <a:buClrTx/>
                        <a:buSzTx/>
                        <a:buFontTx/>
                        <a:buNone/>
                        <a:tabLst/>
                        <a:defRPr/>
                      </a:pPr>
                      <a:r>
                        <a:rPr lang="en-US" sz="1400" b="1" dirty="0">
                          <a:effectLst/>
                          <a:latin typeface="Times New Roman" panose="02020603050405020304" pitchFamily="18" charset="0"/>
                          <a:cs typeface="Times New Roman" panose="02020603050405020304" pitchFamily="18" charset="0"/>
                        </a:rPr>
                        <a:t>ARP and </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ARP Issues</a:t>
                      </a:r>
                    </a:p>
                  </a:txBody>
                  <a:tcPr marL="47625" marR="47625" marT="47625" marB="47625" anchor="ctr"/>
                </a:tc>
                <a:tc>
                  <a:txBody>
                    <a:bodyPr/>
                    <a:lstStyle/>
                    <a:p>
                      <a:pPr marL="0" marR="0">
                        <a:lnSpc>
                          <a:spcPct val="107000"/>
                        </a:lnSpc>
                        <a:spcBef>
                          <a:spcPts val="0"/>
                        </a:spcBef>
                        <a:spcAft>
                          <a:spcPts val="0"/>
                        </a:spcAft>
                      </a:pPr>
                      <a:r>
                        <a:rPr lang="en-US" sz="15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Explain how ARP requests impact network and host performance as well as potential security risks.</a:t>
                      </a:r>
                      <a:endParaRPr lang="en-US" sz="15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7625" marR="47625" marT="47625" marB="47625" anchor="ctr"/>
                </a:tc>
                <a:extLst>
                  <a:ext uri="{0D108BD9-81ED-4DB2-BD59-A6C34878D82A}">
                    <a16:rowId xmlns:a16="http://schemas.microsoft.com/office/drawing/2014/main" val="2555556977"/>
                  </a:ext>
                </a:extLst>
              </a:tr>
              <a:tr h="467153">
                <a:tc>
                  <a:txBody>
                    <a:bodyPr/>
                    <a:lstStyle/>
                    <a:p>
                      <a:pPr marL="0" marR="0" indent="0" algn="l" defTabSz="685777" rtl="0" eaLnBrk="1" fontAlgn="ctr" latinLnBrk="0" hangingPunct="1">
                        <a:lnSpc>
                          <a:spcPct val="100000"/>
                        </a:lnSpc>
                        <a:spcBef>
                          <a:spcPts val="0"/>
                        </a:spcBef>
                        <a:spcAft>
                          <a:spcPts val="0"/>
                        </a:spcAft>
                        <a:buClrTx/>
                        <a:buSzTx/>
                        <a:buFontTx/>
                        <a:buNone/>
                        <a:tabLst/>
                        <a:defRPr/>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DHCP</a:t>
                      </a:r>
                    </a:p>
                  </a:txBody>
                  <a:tcPr marL="47625" marR="47625" marT="47625" marB="47625" anchor="ctr"/>
                </a:tc>
                <a:tc>
                  <a:txBody>
                    <a:bodyPr/>
                    <a:lstStyle/>
                    <a:p>
                      <a:pPr marL="0" marR="0">
                        <a:lnSpc>
                          <a:spcPct val="107000"/>
                        </a:lnSpc>
                        <a:spcBef>
                          <a:spcPts val="0"/>
                        </a:spcBef>
                        <a:spcAft>
                          <a:spcPts val="0"/>
                        </a:spcAft>
                      </a:pPr>
                      <a:r>
                        <a:rPr lang="en-US" sz="15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Explain how DHCP services enable network Functionality </a:t>
                      </a:r>
                    </a:p>
                  </a:txBody>
                  <a:tcPr marL="47625" marR="47625" marT="47625" marB="47625" anchor="ctr"/>
                </a:tc>
                <a:extLst>
                  <a:ext uri="{0D108BD9-81ED-4DB2-BD59-A6C34878D82A}">
                    <a16:rowId xmlns:a16="http://schemas.microsoft.com/office/drawing/2014/main" val="302128162"/>
                  </a:ext>
                </a:extLst>
              </a:tr>
              <a:tr h="467153">
                <a:tc>
                  <a:txBody>
                    <a:bodyPr/>
                    <a:lstStyle/>
                    <a:p>
                      <a:pPr marL="0" marR="0" indent="0" algn="l" defTabSz="685777" rtl="0" eaLnBrk="1" fontAlgn="ctr" latinLnBrk="0" hangingPunct="1">
                        <a:lnSpc>
                          <a:spcPct val="100000"/>
                        </a:lnSpc>
                        <a:spcBef>
                          <a:spcPts val="0"/>
                        </a:spcBef>
                        <a:spcAft>
                          <a:spcPts val="0"/>
                        </a:spcAft>
                        <a:buClrTx/>
                        <a:buSzTx/>
                        <a:buFontTx/>
                        <a:buNone/>
                        <a:tabLst/>
                        <a:defRPr/>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DNS</a:t>
                      </a:r>
                    </a:p>
                  </a:txBody>
                  <a:tcPr marL="47625" marR="47625" marT="47625" marB="47625" anchor="ctr"/>
                </a:tc>
                <a:tc>
                  <a:txBody>
                    <a:bodyPr/>
                    <a:lstStyle/>
                    <a:p>
                      <a:pPr marL="0" marR="0" indent="0" algn="l" defTabSz="685777" rtl="0" eaLnBrk="1" fontAlgn="auto" latinLnBrk="0" hangingPunct="1">
                        <a:lnSpc>
                          <a:spcPct val="107000"/>
                        </a:lnSpc>
                        <a:spcBef>
                          <a:spcPts val="0"/>
                        </a:spcBef>
                        <a:spcAft>
                          <a:spcPts val="0"/>
                        </a:spcAft>
                        <a:buClrTx/>
                        <a:buSzTx/>
                        <a:buFontTx/>
                        <a:buNone/>
                        <a:tabLst/>
                        <a:defRPr/>
                      </a:pPr>
                      <a:r>
                        <a:rPr lang="en-US" sz="15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Explain how DNS services enable network Functionality </a:t>
                      </a:r>
                    </a:p>
                  </a:txBody>
                  <a:tcPr marL="47625" marR="47625" marT="47625" marB="47625" anchor="ctr"/>
                </a:tc>
                <a:extLst>
                  <a:ext uri="{0D108BD9-81ED-4DB2-BD59-A6C34878D82A}">
                    <a16:rowId xmlns:a16="http://schemas.microsoft.com/office/drawing/2014/main" val="1708829272"/>
                  </a:ext>
                </a:extLst>
              </a:tr>
              <a:tr h="467153">
                <a:tc>
                  <a:txBody>
                    <a:bodyPr/>
                    <a:lstStyle/>
                    <a:p>
                      <a:pPr marL="0" marR="0" indent="0" algn="l" defTabSz="685777" rtl="0" eaLnBrk="1" fontAlgn="ctr" latinLnBrk="0" hangingPunct="1">
                        <a:lnSpc>
                          <a:spcPct val="100000"/>
                        </a:lnSpc>
                        <a:spcBef>
                          <a:spcPts val="0"/>
                        </a:spcBef>
                        <a:spcAft>
                          <a:spcPts val="0"/>
                        </a:spcAft>
                        <a:buClrTx/>
                        <a:buSzTx/>
                        <a:buFontTx/>
                        <a:buNone/>
                        <a:tabLst/>
                        <a:defRPr/>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NAT</a:t>
                      </a:r>
                    </a:p>
                  </a:txBody>
                  <a:tcPr marL="47625" marR="47625" marT="47625" marB="47625" anchor="ctr"/>
                </a:tc>
                <a:tc>
                  <a:txBody>
                    <a:bodyPr/>
                    <a:lstStyle/>
                    <a:p>
                      <a:pPr marL="0" marR="0" indent="0" algn="l" defTabSz="685777" rtl="0" eaLnBrk="1" fontAlgn="auto" latinLnBrk="0" hangingPunct="1">
                        <a:lnSpc>
                          <a:spcPct val="107000"/>
                        </a:lnSpc>
                        <a:spcBef>
                          <a:spcPts val="0"/>
                        </a:spcBef>
                        <a:spcAft>
                          <a:spcPts val="0"/>
                        </a:spcAft>
                        <a:buClrTx/>
                        <a:buSzTx/>
                        <a:buFontTx/>
                        <a:buNone/>
                        <a:tabLst/>
                        <a:defRPr/>
                      </a:pPr>
                      <a:r>
                        <a:rPr lang="en-US" sz="15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Explain how NAT services enable network Functionality </a:t>
                      </a:r>
                    </a:p>
                  </a:txBody>
                  <a:tcPr marL="47625" marR="47625" marT="47625" marB="47625" anchor="ctr"/>
                </a:tc>
                <a:extLst>
                  <a:ext uri="{0D108BD9-81ED-4DB2-BD59-A6C34878D82A}">
                    <a16:rowId xmlns:a16="http://schemas.microsoft.com/office/drawing/2014/main" val="3443394284"/>
                  </a:ext>
                </a:extLst>
              </a:tr>
              <a:tr h="609630">
                <a:tc>
                  <a:txBody>
                    <a:bodyPr/>
                    <a:lstStyle/>
                    <a:p>
                      <a:pPr marL="0" marR="0" indent="0" algn="l" defTabSz="685777" rtl="0" eaLnBrk="1" fontAlgn="ctr" latinLnBrk="0" hangingPunct="1">
                        <a:lnSpc>
                          <a:spcPct val="100000"/>
                        </a:lnSpc>
                        <a:spcBef>
                          <a:spcPts val="0"/>
                        </a:spcBef>
                        <a:spcAft>
                          <a:spcPts val="0"/>
                        </a:spcAft>
                        <a:buClrTx/>
                        <a:buSzTx/>
                        <a:buFontTx/>
                        <a:buNone/>
                        <a:tabLst/>
                        <a:defRPr/>
                      </a:pP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Email and HTTP</a:t>
                      </a:r>
                    </a:p>
                  </a:txBody>
                  <a:tcPr marL="47625" marR="47625" marT="47625" marB="47625" anchor="ctr"/>
                </a:tc>
                <a:tc>
                  <a:txBody>
                    <a:bodyPr/>
                    <a:lstStyle/>
                    <a:p>
                      <a:pPr marL="0" marR="0" indent="0" algn="l" defTabSz="685777" rtl="0" eaLnBrk="1" fontAlgn="auto" latinLnBrk="0" hangingPunct="1">
                        <a:lnSpc>
                          <a:spcPct val="107000"/>
                        </a:lnSpc>
                        <a:spcBef>
                          <a:spcPts val="0"/>
                        </a:spcBef>
                        <a:spcAft>
                          <a:spcPts val="0"/>
                        </a:spcAft>
                        <a:buClrTx/>
                        <a:buSzTx/>
                        <a:buFontTx/>
                        <a:buNone/>
                        <a:tabLst/>
                        <a:defRPr/>
                      </a:pPr>
                      <a:r>
                        <a:rPr lang="en-US" sz="15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Explain how Email</a:t>
                      </a:r>
                      <a:r>
                        <a:rPr lang="en-US" sz="1500" b="0" i="0" u="none" strike="noStrike" kern="1200" baseline="0" dirty="0">
                          <a:solidFill>
                            <a:schemeClr val="dk1"/>
                          </a:solidFill>
                          <a:effectLst/>
                          <a:latin typeface="Times New Roman" panose="02020603050405020304" pitchFamily="18" charset="0"/>
                          <a:ea typeface="+mn-ea"/>
                          <a:cs typeface="Times New Roman" panose="02020603050405020304" pitchFamily="18" charset="0"/>
                        </a:rPr>
                        <a:t> and HTTP</a:t>
                      </a:r>
                      <a:r>
                        <a:rPr lang="en-US" sz="15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 services enable network Functionality </a:t>
                      </a:r>
                    </a:p>
                  </a:txBody>
                  <a:tcPr marL="47625" marR="47625" marT="47625" marB="47625" anchor="ctr"/>
                </a:tc>
                <a:extLst>
                  <a:ext uri="{0D108BD9-81ED-4DB2-BD59-A6C34878D82A}">
                    <a16:rowId xmlns:a16="http://schemas.microsoft.com/office/drawing/2014/main" val="3520183176"/>
                  </a:ext>
                </a:extLst>
              </a:tr>
            </a:tbl>
          </a:graphicData>
        </a:graphic>
      </p:graphicFrame>
    </p:spTree>
    <p:extLst>
      <p:ext uri="{BB962C8B-B14F-4D97-AF65-F5344CB8AC3E}">
        <p14:creationId xmlns:p14="http://schemas.microsoft.com/office/powerpoint/2010/main" val="53288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661548" cy="523220"/>
          </a:xfrm>
          <a:prstGeom prst="rect">
            <a:avLst/>
          </a:prstGeom>
          <a:noFill/>
        </p:spPr>
        <p:txBody>
          <a:bodyPr wrap="squar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IPv4 and IPv6</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3</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315236"/>
            <a:ext cx="11531943" cy="46983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00B0F0"/>
                </a:solidFill>
                <a:latin typeface="Times New Roman" panose="02020603050405020304" pitchFamily="18" charset="0"/>
                <a:cs typeface="Times New Roman" panose="02020603050405020304" pitchFamily="18" charset="0"/>
              </a:rPr>
              <a:t>The Network Layer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3</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21" name="Content Placeholder 1">
            <a:extLst>
              <a:ext uri="{FF2B5EF4-FFF2-40B4-BE49-F238E27FC236}">
                <a16:creationId xmlns:a16="http://schemas.microsoft.com/office/drawing/2014/main" id="{E1182665-9817-E6E6-57F4-461493C51ABB}"/>
              </a:ext>
            </a:extLst>
          </p:cNvPr>
          <p:cNvSpPr txBox="1">
            <a:spLocks/>
          </p:cNvSpPr>
          <p:nvPr/>
        </p:nvSpPr>
        <p:spPr>
          <a:xfrm>
            <a:off x="439334" y="1771337"/>
            <a:ext cx="9943532" cy="401624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2000" dirty="0">
                <a:solidFill>
                  <a:schemeClr val="tx1">
                    <a:lumMod val="50000"/>
                  </a:schemeClr>
                </a:solidFill>
                <a:latin typeface="Times New Roman" panose="02020603050405020304" pitchFamily="18" charset="0"/>
                <a:cs typeface="Times New Roman" panose="02020603050405020304" pitchFamily="18" charset="0"/>
              </a:rPr>
              <a:t>The network layer provides services to allow end devices to exchange data across networks.</a:t>
            </a:r>
          </a:p>
          <a:p>
            <a:pPr marL="0" indent="0">
              <a:buFont typeface="Arial" panose="020B0604020202020204" pitchFamily="34" charset="0"/>
              <a:buNone/>
            </a:pPr>
            <a:r>
              <a:rPr lang="en-GB" sz="2000" dirty="0">
                <a:solidFill>
                  <a:schemeClr val="tx1">
                    <a:lumMod val="50000"/>
                  </a:schemeClr>
                </a:solidFill>
                <a:latin typeface="Times New Roman" panose="02020603050405020304" pitchFamily="18" charset="0"/>
                <a:cs typeface="Times New Roman" panose="02020603050405020304" pitchFamily="18" charset="0"/>
              </a:rPr>
              <a:t>IPv4 and IPv6 are the principal network layer communication protocols. </a:t>
            </a:r>
          </a:p>
          <a:p>
            <a:pPr marL="0" indent="0">
              <a:buFont typeface="Arial" panose="020B0604020202020204" pitchFamily="34" charset="0"/>
              <a:buNone/>
            </a:pPr>
            <a:r>
              <a:rPr lang="en-GB" sz="2000" dirty="0">
                <a:solidFill>
                  <a:schemeClr val="tx1">
                    <a:lumMod val="50000"/>
                  </a:schemeClr>
                </a:solidFill>
                <a:latin typeface="Times New Roman" panose="02020603050405020304" pitchFamily="18" charset="0"/>
                <a:cs typeface="Times New Roman" panose="02020603050405020304" pitchFamily="18" charset="0"/>
              </a:rPr>
              <a:t>Open Shortest Path First (OSPF) and Internet Control Message Protocol (ICMP) are other network layer protocols</a:t>
            </a:r>
          </a:p>
          <a:p>
            <a:pPr marL="0" indent="0">
              <a:buFont typeface="Arial" panose="020B0604020202020204" pitchFamily="34" charset="0"/>
              <a:buNone/>
            </a:pPr>
            <a:r>
              <a:rPr lang="en-GB" sz="2000" b="1" dirty="0">
                <a:solidFill>
                  <a:schemeClr val="tx1">
                    <a:lumMod val="50000"/>
                  </a:schemeClr>
                </a:solidFill>
                <a:latin typeface="Times New Roman" panose="02020603050405020304" pitchFamily="18" charset="0"/>
                <a:cs typeface="Times New Roman" panose="02020603050405020304" pitchFamily="18" charset="0"/>
              </a:rPr>
              <a:t>Basic operations of network layer protocol</a:t>
            </a:r>
            <a:r>
              <a:rPr lang="en-GB" sz="2000" dirty="0">
                <a:solidFill>
                  <a:schemeClr val="tx1">
                    <a:lumMod val="50000"/>
                  </a:schemeClr>
                </a:solidFill>
                <a:latin typeface="Times New Roman" panose="02020603050405020304" pitchFamily="18" charset="0"/>
                <a:cs typeface="Times New Roman" panose="02020603050405020304" pitchFamily="18" charset="0"/>
              </a:rPr>
              <a:t>:</a:t>
            </a:r>
          </a:p>
          <a:p>
            <a:pPr marL="0" indent="0">
              <a:buFont typeface="Arial" panose="020B0604020202020204" pitchFamily="34" charset="0"/>
              <a:buNone/>
            </a:pPr>
            <a:r>
              <a:rPr lang="en-GB" sz="2000" b="1" dirty="0">
                <a:solidFill>
                  <a:schemeClr val="tx1">
                    <a:lumMod val="50000"/>
                  </a:schemeClr>
                </a:solidFill>
                <a:latin typeface="Times New Roman" panose="02020603050405020304" pitchFamily="18" charset="0"/>
                <a:cs typeface="Times New Roman" panose="02020603050405020304" pitchFamily="18" charset="0"/>
              </a:rPr>
              <a:t>Addressing end devices </a:t>
            </a:r>
            <a:r>
              <a:rPr lang="en-GB" sz="2000" dirty="0">
                <a:solidFill>
                  <a:schemeClr val="tx1">
                    <a:lumMod val="50000"/>
                  </a:schemeClr>
                </a:solidFill>
                <a:latin typeface="Times New Roman" panose="02020603050405020304" pitchFamily="18" charset="0"/>
                <a:cs typeface="Times New Roman" panose="02020603050405020304" pitchFamily="18" charset="0"/>
              </a:rPr>
              <a:t>- Configured with a unique IP address for identification </a:t>
            </a:r>
          </a:p>
          <a:p>
            <a:pPr marL="0" indent="0">
              <a:buFont typeface="Arial" panose="020B0604020202020204" pitchFamily="34" charset="0"/>
              <a:buNone/>
            </a:pPr>
            <a:r>
              <a:rPr lang="en-GB" sz="2000" b="1" dirty="0">
                <a:solidFill>
                  <a:schemeClr val="tx1">
                    <a:lumMod val="50000"/>
                  </a:schemeClr>
                </a:solidFill>
                <a:latin typeface="Times New Roman" panose="02020603050405020304" pitchFamily="18" charset="0"/>
                <a:cs typeface="Times New Roman" panose="02020603050405020304" pitchFamily="18" charset="0"/>
              </a:rPr>
              <a:t>Encapsulation</a:t>
            </a:r>
            <a:r>
              <a:rPr lang="en-GB" sz="2000" dirty="0">
                <a:solidFill>
                  <a:schemeClr val="tx1">
                    <a:lumMod val="50000"/>
                  </a:schemeClr>
                </a:solidFill>
                <a:latin typeface="Times New Roman" panose="02020603050405020304" pitchFamily="18" charset="0"/>
                <a:cs typeface="Times New Roman" panose="02020603050405020304" pitchFamily="18" charset="0"/>
              </a:rPr>
              <a:t> - Encapsulates the Protocol Data Unit (PDU) from the transport layer into a packet.</a:t>
            </a:r>
          </a:p>
          <a:p>
            <a:pPr marL="0" indent="0">
              <a:buFont typeface="Arial" panose="020B0604020202020204" pitchFamily="34" charset="0"/>
              <a:buNone/>
            </a:pPr>
            <a:r>
              <a:rPr lang="en-GB" sz="2000" b="1" dirty="0">
                <a:solidFill>
                  <a:schemeClr val="tx1">
                    <a:lumMod val="50000"/>
                  </a:schemeClr>
                </a:solidFill>
                <a:latin typeface="Times New Roman" panose="02020603050405020304" pitchFamily="18" charset="0"/>
                <a:cs typeface="Times New Roman" panose="02020603050405020304" pitchFamily="18" charset="0"/>
              </a:rPr>
              <a:t>Routing</a:t>
            </a:r>
            <a:r>
              <a:rPr lang="en-GB" sz="2000" dirty="0">
                <a:solidFill>
                  <a:schemeClr val="tx1">
                    <a:lumMod val="50000"/>
                  </a:schemeClr>
                </a:solidFill>
                <a:latin typeface="Times New Roman" panose="02020603050405020304" pitchFamily="18" charset="0"/>
                <a:cs typeface="Times New Roman" panose="02020603050405020304" pitchFamily="18" charset="0"/>
              </a:rPr>
              <a:t> - Select the best path and direct packets towards destination host.</a:t>
            </a:r>
          </a:p>
          <a:p>
            <a:pPr marL="0" indent="0">
              <a:buFont typeface="Arial" panose="020B0604020202020204" pitchFamily="34" charset="0"/>
              <a:buNone/>
            </a:pPr>
            <a:r>
              <a:rPr lang="en-GB" sz="2000" b="1" dirty="0">
                <a:solidFill>
                  <a:schemeClr val="tx1">
                    <a:lumMod val="50000"/>
                  </a:schemeClr>
                </a:solidFill>
                <a:latin typeface="Times New Roman" panose="02020603050405020304" pitchFamily="18" charset="0"/>
                <a:cs typeface="Times New Roman" panose="02020603050405020304" pitchFamily="18" charset="0"/>
              </a:rPr>
              <a:t>De-encapsulation</a:t>
            </a:r>
            <a:r>
              <a:rPr lang="en-GB" sz="2000" dirty="0">
                <a:solidFill>
                  <a:schemeClr val="tx1">
                    <a:lumMod val="50000"/>
                  </a:schemeClr>
                </a:solidFill>
                <a:latin typeface="Times New Roman" panose="02020603050405020304" pitchFamily="18" charset="0"/>
                <a:cs typeface="Times New Roman" panose="02020603050405020304" pitchFamily="18" charset="0"/>
              </a:rPr>
              <a:t> – Performed by the destination host.</a:t>
            </a:r>
          </a:p>
        </p:txBody>
      </p:sp>
      <p:pic>
        <p:nvPicPr>
          <p:cNvPr id="3" name="Picture 2">
            <a:extLst>
              <a:ext uri="{FF2B5EF4-FFF2-40B4-BE49-F238E27FC236}">
                <a16:creationId xmlns:a16="http://schemas.microsoft.com/office/drawing/2014/main" id="{0AA3D10B-43CD-6507-7D7D-C7B25168FAB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807677" y="2725249"/>
            <a:ext cx="2266565" cy="2560252"/>
          </a:xfrm>
          <a:prstGeom prst="rect">
            <a:avLst/>
          </a:prstGeom>
          <a:noFill/>
          <a:ln w="3175">
            <a:solidFill>
              <a:schemeClr val="bg1">
                <a:lumMod val="85000"/>
              </a:schemeClr>
            </a:solid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42776786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661548" cy="523220"/>
          </a:xfrm>
          <a:prstGeom prst="rect">
            <a:avLst/>
          </a:prstGeom>
          <a:noFill/>
        </p:spPr>
        <p:txBody>
          <a:bodyPr wrap="squar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IPv4 and IPv6</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3</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32796" y="1270343"/>
            <a:ext cx="4094688" cy="39753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00B0F0"/>
                </a:solidFill>
                <a:latin typeface="Times New Roman" panose="02020603050405020304" pitchFamily="18" charset="0"/>
                <a:cs typeface="Times New Roman" panose="02020603050405020304" pitchFamily="18" charset="0"/>
              </a:rPr>
              <a:t>IP Encapsulation</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3</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pic>
        <p:nvPicPr>
          <p:cNvPr id="6" name="Picture 2">
            <a:extLst>
              <a:ext uri="{FF2B5EF4-FFF2-40B4-BE49-F238E27FC236}">
                <a16:creationId xmlns:a16="http://schemas.microsoft.com/office/drawing/2014/main" id="{E1D851AB-7D6C-3162-537B-8FA9F0F507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21329" y="2409045"/>
            <a:ext cx="3651346" cy="2301088"/>
          </a:xfrm>
          <a:prstGeom prst="rect">
            <a:avLst/>
          </a:prstGeom>
          <a:noFill/>
          <a:ln w="3175">
            <a:solidFill>
              <a:schemeClr val="bg1">
                <a:lumMod val="85000"/>
              </a:schemeClr>
            </a:solidFill>
            <a:miter lim="800000"/>
            <a:headEnd/>
            <a:tailEnd/>
          </a:ln>
          <a:extLst>
            <a:ext uri="{909E8E84-426E-40DD-AFC4-6F175D3DCCD1}">
              <a14:hiddenFill xmlns:a14="http://schemas.microsoft.com/office/drawing/2010/main">
                <a:solidFill>
                  <a:schemeClr val="accent1"/>
                </a:solidFill>
              </a14:hiddenFill>
            </a:ext>
          </a:extLst>
        </p:spPr>
      </p:pic>
      <p:sp>
        <p:nvSpPr>
          <p:cNvPr id="8" name="Content Placeholder 2">
            <a:extLst>
              <a:ext uri="{FF2B5EF4-FFF2-40B4-BE49-F238E27FC236}">
                <a16:creationId xmlns:a16="http://schemas.microsoft.com/office/drawing/2014/main" id="{5C2A2C5F-C610-BE9B-ADF2-B2B0297E2529}"/>
              </a:ext>
            </a:extLst>
          </p:cNvPr>
          <p:cNvSpPr txBox="1"/>
          <p:nvPr/>
        </p:nvSpPr>
        <p:spPr>
          <a:xfrm>
            <a:off x="373181" y="1548039"/>
            <a:ext cx="7903718" cy="4401205"/>
          </a:xfrm>
          <a:prstGeom prst="rect">
            <a:avLst/>
          </a:prstGeom>
          <a:noFill/>
        </p:spPr>
        <p:txBody>
          <a:bodyPr wrap="square" rtlCol="0">
            <a:spAutoFit/>
          </a:bodyPr>
          <a:lstStyle/>
          <a:p>
            <a:pPr marL="180975" indent="-180975">
              <a:spcBef>
                <a:spcPts val="300"/>
              </a:spcBef>
              <a:spcAft>
                <a:spcPts val="300"/>
              </a:spcAft>
              <a:buClr>
                <a:schemeClr val="tx2"/>
              </a:buClr>
              <a:buFont typeface="Arial" panose="020B0604020202020204" pitchFamily="34" charset="0"/>
              <a:buChar char="•"/>
            </a:pPr>
            <a:r>
              <a:rPr lang="en-US" sz="2000" dirty="0">
                <a:solidFill>
                  <a:srgbClr val="000000"/>
                </a:solidFill>
                <a:latin typeface="Times New Roman" panose="02020603050405020304" pitchFamily="18" charset="0"/>
                <a:cs typeface="Times New Roman" panose="02020603050405020304" pitchFamily="18" charset="0"/>
              </a:rPr>
              <a:t>IP encapsulates the transport layer segment or other data by adding an IP header. </a:t>
            </a:r>
          </a:p>
          <a:p>
            <a:pPr marL="180975" indent="-180975">
              <a:spcBef>
                <a:spcPts val="300"/>
              </a:spcBef>
              <a:spcAft>
                <a:spcPts val="300"/>
              </a:spcAft>
              <a:buClr>
                <a:schemeClr val="tx2"/>
              </a:buClr>
              <a:buFont typeface="Arial" panose="020B0604020202020204" pitchFamily="34" charset="0"/>
              <a:buChar char="•"/>
            </a:pPr>
            <a:r>
              <a:rPr lang="en-US" sz="2000" dirty="0">
                <a:solidFill>
                  <a:schemeClr val="tx1">
                    <a:lumMod val="50000"/>
                  </a:schemeClr>
                </a:solidFill>
                <a:latin typeface="Times New Roman" panose="02020603050405020304" pitchFamily="18" charset="0"/>
                <a:cs typeface="Times New Roman" panose="02020603050405020304" pitchFamily="18" charset="0"/>
              </a:rPr>
              <a:t>IP Header is used to deliver the packet to the destination host. It is examined by Layer 3 devices.</a:t>
            </a:r>
          </a:p>
          <a:p>
            <a:pPr marL="180975" indent="-180975">
              <a:spcBef>
                <a:spcPts val="300"/>
              </a:spcBef>
              <a:spcAft>
                <a:spcPts val="300"/>
              </a:spcAft>
              <a:buClr>
                <a:schemeClr val="tx2"/>
              </a:buClr>
              <a:buFont typeface="Arial" panose="020B0604020202020204" pitchFamily="34" charset="0"/>
              <a:buChar char="•"/>
            </a:pPr>
            <a:r>
              <a:rPr lang="en-IN" sz="2000" dirty="0">
                <a:solidFill>
                  <a:schemeClr val="tx1">
                    <a:lumMod val="50000"/>
                  </a:schemeClr>
                </a:solidFill>
                <a:latin typeface="Times New Roman" panose="02020603050405020304" pitchFamily="18" charset="0"/>
                <a:cs typeface="Times New Roman" panose="02020603050405020304" pitchFamily="18" charset="0"/>
              </a:rPr>
              <a:t>The process of encapsulating data layer by layer enables the services at the different layers to develop and scale without affecting the other layers. </a:t>
            </a:r>
          </a:p>
          <a:p>
            <a:pPr marL="180975" indent="-180975">
              <a:spcBef>
                <a:spcPts val="300"/>
              </a:spcBef>
              <a:spcAft>
                <a:spcPts val="300"/>
              </a:spcAft>
              <a:buClr>
                <a:schemeClr val="tx2"/>
              </a:buClr>
              <a:buFont typeface="Arial" panose="020B0604020202020204" pitchFamily="34" charset="0"/>
              <a:buChar char="•"/>
            </a:pPr>
            <a:r>
              <a:rPr lang="en-US" sz="2000" dirty="0">
                <a:solidFill>
                  <a:schemeClr val="tx1">
                    <a:lumMod val="50000"/>
                  </a:schemeClr>
                </a:solidFill>
                <a:latin typeface="Times New Roman" panose="02020603050405020304" pitchFamily="18" charset="0"/>
                <a:cs typeface="Times New Roman" panose="02020603050405020304" pitchFamily="18" charset="0"/>
              </a:rPr>
              <a:t>IP addressing information remains the same from the time the packet leaves the source host until it arrives at the destination host, </a:t>
            </a:r>
            <a:r>
              <a:rPr lang="en-IN" sz="2000" dirty="0">
                <a:solidFill>
                  <a:schemeClr val="tx1">
                    <a:lumMod val="50000"/>
                  </a:schemeClr>
                </a:solidFill>
                <a:latin typeface="Times New Roman" panose="02020603050405020304" pitchFamily="18" charset="0"/>
                <a:cs typeface="Times New Roman" panose="02020603050405020304" pitchFamily="18" charset="0"/>
              </a:rPr>
              <a:t>except when translated by the device performing Network Address Translation (NAT) for IPv4.</a:t>
            </a:r>
            <a:endParaRPr lang="en-US" sz="2000" dirty="0">
              <a:solidFill>
                <a:schemeClr val="tx1">
                  <a:lumMod val="50000"/>
                </a:schemeClr>
              </a:solidFill>
              <a:latin typeface="Times New Roman" panose="02020603050405020304" pitchFamily="18" charset="0"/>
              <a:cs typeface="Times New Roman" panose="02020603050405020304" pitchFamily="18" charset="0"/>
            </a:endParaRPr>
          </a:p>
          <a:p>
            <a:pPr marL="180975" indent="-180975">
              <a:spcBef>
                <a:spcPts val="300"/>
              </a:spcBef>
              <a:spcAft>
                <a:spcPts val="300"/>
              </a:spcAft>
              <a:buClr>
                <a:schemeClr val="tx2"/>
              </a:buClr>
              <a:buFont typeface="Arial" panose="020B0604020202020204" pitchFamily="34" charset="0"/>
              <a:buChar char="•"/>
            </a:pPr>
            <a:r>
              <a:rPr lang="en-US" sz="2000" dirty="0">
                <a:solidFill>
                  <a:schemeClr val="tx1">
                    <a:lumMod val="50000"/>
                  </a:schemeClr>
                </a:solidFill>
                <a:latin typeface="Times New Roman" panose="02020603050405020304" pitchFamily="18" charset="0"/>
                <a:cs typeface="Times New Roman" panose="02020603050405020304" pitchFamily="18" charset="0"/>
              </a:rPr>
              <a:t>The encapsulated transport layer PDU or other data, remains unchanged during the network layer processes.</a:t>
            </a:r>
          </a:p>
        </p:txBody>
      </p:sp>
    </p:spTree>
    <p:extLst>
      <p:ext uri="{BB962C8B-B14F-4D97-AF65-F5344CB8AC3E}">
        <p14:creationId xmlns:p14="http://schemas.microsoft.com/office/powerpoint/2010/main" val="26584067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661548" cy="523220"/>
          </a:xfrm>
          <a:prstGeom prst="rect">
            <a:avLst/>
          </a:prstGeom>
          <a:noFill/>
        </p:spPr>
        <p:txBody>
          <a:bodyPr wrap="squar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IPv4 and IPv6</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3</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32796" y="1270343"/>
            <a:ext cx="4094688" cy="39753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00B0F0"/>
                </a:solidFill>
                <a:latin typeface="Times New Roman" panose="02020603050405020304" pitchFamily="18" charset="0"/>
                <a:cs typeface="Times New Roman" panose="02020603050405020304" pitchFamily="18" charset="0"/>
              </a:rPr>
              <a:t>Characteristics of IP</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3</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1">
            <a:extLst>
              <a:ext uri="{FF2B5EF4-FFF2-40B4-BE49-F238E27FC236}">
                <a16:creationId xmlns:a16="http://schemas.microsoft.com/office/drawing/2014/main" id="{38A96ABD-2DDB-EE4C-F075-E924128C2D2C}"/>
              </a:ext>
            </a:extLst>
          </p:cNvPr>
          <p:cNvSpPr txBox="1">
            <a:spLocks/>
          </p:cNvSpPr>
          <p:nvPr/>
        </p:nvSpPr>
        <p:spPr>
          <a:xfrm>
            <a:off x="439333" y="1771598"/>
            <a:ext cx="11493139" cy="401624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400" dirty="0">
                <a:solidFill>
                  <a:schemeClr val="tx1">
                    <a:lumMod val="50000"/>
                  </a:schemeClr>
                </a:solidFill>
                <a:latin typeface="Times New Roman" panose="02020603050405020304" pitchFamily="18" charset="0"/>
                <a:cs typeface="Times New Roman" panose="02020603050405020304" pitchFamily="18" charset="0"/>
              </a:rPr>
              <a:t>IP was designed as a protocol with low overhead.</a:t>
            </a:r>
          </a:p>
          <a:p>
            <a:pPr marL="0" indent="0">
              <a:buFont typeface="Arial" panose="020B0604020202020204" pitchFamily="34" charset="0"/>
              <a:buNone/>
            </a:pPr>
            <a:r>
              <a:rPr lang="en-US" sz="2400" dirty="0">
                <a:latin typeface="Times New Roman" panose="02020603050405020304" pitchFamily="18" charset="0"/>
                <a:cs typeface="Times New Roman" panose="02020603050405020304" pitchFamily="18" charset="0"/>
              </a:rPr>
              <a:t>IP provides the functions that are necessary to deliver a packet from a source to a destination over an interconnected system of networks. </a:t>
            </a:r>
          </a:p>
          <a:p>
            <a:pPr marL="0" indent="0">
              <a:buFont typeface="Arial" panose="020B0604020202020204" pitchFamily="34" charset="0"/>
              <a:buNone/>
            </a:pPr>
            <a:r>
              <a:rPr lang="en-US" sz="2400" dirty="0">
                <a:latin typeface="Times New Roman" panose="02020603050405020304" pitchFamily="18" charset="0"/>
                <a:cs typeface="Times New Roman" panose="02020603050405020304" pitchFamily="18" charset="0"/>
              </a:rPr>
              <a:t>The basic characteristics of IP are as follows</a:t>
            </a:r>
            <a:r>
              <a:rPr lang="en-US" sz="2400" b="1" dirty="0">
                <a:latin typeface="Times New Roman" panose="02020603050405020304" pitchFamily="18" charset="0"/>
                <a:cs typeface="Times New Roman" panose="02020603050405020304" pitchFamily="18" charset="0"/>
              </a:rPr>
              <a:t>:</a:t>
            </a:r>
          </a:p>
          <a:p>
            <a:r>
              <a:rPr lang="en-US" sz="2400" b="1" dirty="0">
                <a:latin typeface="Times New Roman" panose="02020603050405020304" pitchFamily="18" charset="0"/>
                <a:cs typeface="Times New Roman" panose="02020603050405020304" pitchFamily="18" charset="0"/>
              </a:rPr>
              <a:t>Connectionless</a:t>
            </a:r>
            <a:r>
              <a:rPr lang="en-US" sz="2400" dirty="0">
                <a:latin typeface="Times New Roman" panose="02020603050405020304" pitchFamily="18" charset="0"/>
                <a:cs typeface="Times New Roman" panose="02020603050405020304" pitchFamily="18" charset="0"/>
              </a:rPr>
              <a:t> - </a:t>
            </a:r>
            <a:r>
              <a:rPr lang="en-IN" sz="2400" dirty="0">
                <a:latin typeface="Times New Roman" panose="02020603050405020304" pitchFamily="18" charset="0"/>
                <a:cs typeface="Times New Roman" panose="02020603050405020304" pitchFamily="18" charset="0"/>
              </a:rPr>
              <a:t>There is no connection with the destination established before sending data packets.</a:t>
            </a:r>
          </a:p>
          <a:p>
            <a:r>
              <a:rPr lang="en-US" sz="2400" b="1" dirty="0">
                <a:latin typeface="Times New Roman" panose="02020603050405020304" pitchFamily="18" charset="0"/>
                <a:cs typeface="Times New Roman" panose="02020603050405020304" pitchFamily="18" charset="0"/>
              </a:rPr>
              <a:t>Best Effort</a:t>
            </a:r>
            <a:r>
              <a:rPr lang="en-US" sz="2400" dirty="0">
                <a:latin typeface="Times New Roman" panose="02020603050405020304" pitchFamily="18" charset="0"/>
                <a:cs typeface="Times New Roman" panose="02020603050405020304" pitchFamily="18" charset="0"/>
              </a:rPr>
              <a:t> - </a:t>
            </a:r>
            <a:r>
              <a:rPr lang="en-IN" sz="2400" dirty="0">
                <a:latin typeface="Times New Roman" panose="02020603050405020304" pitchFamily="18" charset="0"/>
                <a:cs typeface="Times New Roman" panose="02020603050405020304" pitchFamily="18" charset="0"/>
              </a:rPr>
              <a:t>IP is inherently unreliable because packet delivery is not guaranteed.</a:t>
            </a:r>
          </a:p>
          <a:p>
            <a:r>
              <a:rPr lang="en-US" sz="2400" b="1" dirty="0">
                <a:latin typeface="Times New Roman" panose="02020603050405020304" pitchFamily="18" charset="0"/>
                <a:cs typeface="Times New Roman" panose="02020603050405020304" pitchFamily="18" charset="0"/>
              </a:rPr>
              <a:t>Media Independent</a:t>
            </a:r>
            <a:r>
              <a:rPr lang="en-US" sz="2400" dirty="0">
                <a:latin typeface="Times New Roman" panose="02020603050405020304" pitchFamily="18" charset="0"/>
                <a:cs typeface="Times New Roman" panose="02020603050405020304" pitchFamily="18" charset="0"/>
              </a:rPr>
              <a:t> - </a:t>
            </a:r>
            <a:r>
              <a:rPr lang="en-IN" sz="2400" dirty="0">
                <a:latin typeface="Times New Roman" panose="02020603050405020304" pitchFamily="18" charset="0"/>
                <a:cs typeface="Times New Roman" panose="02020603050405020304" pitchFamily="18" charset="0"/>
              </a:rPr>
              <a:t>Operation is independent of the medium (for example, copper, </a:t>
            </a:r>
            <a:r>
              <a:rPr lang="en-IN" sz="2400" dirty="0" err="1">
                <a:latin typeface="Times New Roman" panose="02020603050405020304" pitchFamily="18" charset="0"/>
                <a:cs typeface="Times New Roman" panose="02020603050405020304" pitchFamily="18" charset="0"/>
              </a:rPr>
              <a:t>fiber</a:t>
            </a:r>
            <a:r>
              <a:rPr lang="en-IN" sz="2400" dirty="0">
                <a:latin typeface="Times New Roman" panose="02020603050405020304" pitchFamily="18" charset="0"/>
                <a:cs typeface="Times New Roman" panose="02020603050405020304" pitchFamily="18" charset="0"/>
              </a:rPr>
              <a:t>-optic, or wireless) carrying the data.</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367769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661548" cy="523220"/>
          </a:xfrm>
          <a:prstGeom prst="rect">
            <a:avLst/>
          </a:prstGeom>
          <a:noFill/>
        </p:spPr>
        <p:txBody>
          <a:bodyPr wrap="squar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IPv4 and IPv6</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3</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32796" y="1270343"/>
            <a:ext cx="4094688" cy="39753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00B0F0"/>
                </a:solidFill>
                <a:latin typeface="Times New Roman" panose="02020603050405020304" pitchFamily="18" charset="0"/>
                <a:cs typeface="Times New Roman" panose="02020603050405020304" pitchFamily="18" charset="0"/>
              </a:rPr>
              <a:t>Need for IPv6</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3</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pic>
        <p:nvPicPr>
          <p:cNvPr id="6" name="Picture 2">
            <a:extLst>
              <a:ext uri="{FF2B5EF4-FFF2-40B4-BE49-F238E27FC236}">
                <a16:creationId xmlns:a16="http://schemas.microsoft.com/office/drawing/2014/main" id="{1281923C-3A7C-CE3D-E9DA-106044263AE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105" t="5755"/>
          <a:stretch/>
        </p:blipFill>
        <p:spPr bwMode="auto">
          <a:xfrm>
            <a:off x="7639665" y="2204822"/>
            <a:ext cx="4282982" cy="2579760"/>
          </a:xfrm>
          <a:prstGeom prst="rect">
            <a:avLst/>
          </a:prstGeom>
          <a:noFill/>
          <a:ln w="3175">
            <a:solidFill>
              <a:schemeClr val="bg1">
                <a:lumMod val="85000"/>
              </a:schemeClr>
            </a:solidFill>
            <a:miter lim="800000"/>
            <a:headEnd/>
            <a:tailEnd/>
          </a:ln>
          <a:extLst>
            <a:ext uri="{909E8E84-426E-40DD-AFC4-6F175D3DCCD1}">
              <a14:hiddenFill xmlns:a14="http://schemas.microsoft.com/office/drawing/2010/main">
                <a:solidFill>
                  <a:schemeClr val="accent1"/>
                </a:solidFill>
              </a14:hiddenFill>
            </a:ext>
          </a:extLst>
        </p:spPr>
      </p:pic>
      <p:sp>
        <p:nvSpPr>
          <p:cNvPr id="8" name="Content Placeholder 1">
            <a:extLst>
              <a:ext uri="{FF2B5EF4-FFF2-40B4-BE49-F238E27FC236}">
                <a16:creationId xmlns:a16="http://schemas.microsoft.com/office/drawing/2014/main" id="{EF50A598-65A7-0A1A-0D64-AB201F7EA53A}"/>
              </a:ext>
            </a:extLst>
          </p:cNvPr>
          <p:cNvSpPr txBox="1">
            <a:spLocks/>
          </p:cNvSpPr>
          <p:nvPr/>
        </p:nvSpPr>
        <p:spPr>
          <a:xfrm>
            <a:off x="439333" y="1655070"/>
            <a:ext cx="7088589" cy="345204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300"/>
              </a:spcBef>
              <a:spcAft>
                <a:spcPts val="300"/>
              </a:spcAft>
            </a:pPr>
            <a:r>
              <a:rPr lang="en-US" sz="2200" dirty="0">
                <a:latin typeface="Times New Roman" panose="02020603050405020304" pitchFamily="18" charset="0"/>
                <a:cs typeface="Times New Roman" panose="02020603050405020304" pitchFamily="18" charset="0"/>
              </a:rPr>
              <a:t>IPv6 is designed to be the successor to IPv4.</a:t>
            </a:r>
          </a:p>
          <a:p>
            <a:pPr>
              <a:spcBef>
                <a:spcPts val="300"/>
              </a:spcBef>
              <a:spcAft>
                <a:spcPts val="300"/>
              </a:spcAft>
            </a:pPr>
            <a:r>
              <a:rPr lang="en-US" sz="2200" dirty="0">
                <a:latin typeface="Times New Roman" panose="02020603050405020304" pitchFamily="18" charset="0"/>
                <a:cs typeface="Times New Roman" panose="02020603050405020304" pitchFamily="18" charset="0"/>
              </a:rPr>
              <a:t>IPv6 has a larger 128-bit address space, </a:t>
            </a:r>
            <a:r>
              <a:rPr lang="en-IN" sz="2200" dirty="0">
                <a:latin typeface="Times New Roman" panose="02020603050405020304" pitchFamily="18" charset="0"/>
                <a:cs typeface="Times New Roman" panose="02020603050405020304" pitchFamily="18" charset="0"/>
              </a:rPr>
              <a:t>providing 340 undecillion possible addresses.</a:t>
            </a:r>
          </a:p>
          <a:p>
            <a:pPr>
              <a:spcBef>
                <a:spcPts val="300"/>
              </a:spcBef>
              <a:spcAft>
                <a:spcPts val="300"/>
              </a:spcAft>
            </a:pPr>
            <a:r>
              <a:rPr lang="en-US" sz="2200" dirty="0">
                <a:latin typeface="Times New Roman" panose="02020603050405020304" pitchFamily="18" charset="0"/>
                <a:cs typeface="Times New Roman" panose="02020603050405020304" pitchFamily="18" charset="0"/>
              </a:rPr>
              <a:t>Mobile providers have been leading the way with the transition to IPv6. </a:t>
            </a:r>
          </a:p>
          <a:p>
            <a:pPr>
              <a:spcBef>
                <a:spcPts val="300"/>
              </a:spcBef>
              <a:spcAft>
                <a:spcPts val="300"/>
              </a:spcAft>
            </a:pPr>
            <a:r>
              <a:rPr lang="en-US" sz="2200" dirty="0">
                <a:latin typeface="Times New Roman" panose="02020603050405020304" pitchFamily="18" charset="0"/>
                <a:cs typeface="Times New Roman" panose="02020603050405020304" pitchFamily="18" charset="0"/>
              </a:rPr>
              <a:t>Most top ISPs and content providers such as YouTube, Facebook, and Netflix, have also made the transition.</a:t>
            </a:r>
          </a:p>
          <a:p>
            <a:pPr>
              <a:spcBef>
                <a:spcPts val="300"/>
              </a:spcBef>
              <a:spcAft>
                <a:spcPts val="300"/>
              </a:spcAft>
            </a:pPr>
            <a:r>
              <a:rPr lang="en-US" sz="2200" dirty="0">
                <a:latin typeface="Times New Roman" panose="02020603050405020304" pitchFamily="18" charset="0"/>
                <a:cs typeface="Times New Roman" panose="02020603050405020304" pitchFamily="18" charset="0"/>
              </a:rPr>
              <a:t>Many companies like Microsoft, Facebook, and LinkedIn are transitioning to IPv6-only internally.</a:t>
            </a:r>
          </a:p>
          <a:p>
            <a:pPr>
              <a:spcBef>
                <a:spcPts val="300"/>
              </a:spcBef>
              <a:spcAft>
                <a:spcPts val="300"/>
              </a:spcAft>
            </a:pPr>
            <a:r>
              <a:rPr lang="en-IN" sz="2200" dirty="0">
                <a:latin typeface="Times New Roman" panose="02020603050405020304" pitchFamily="18" charset="0"/>
                <a:cs typeface="Times New Roman" panose="02020603050405020304" pitchFamily="18" charset="0"/>
              </a:rPr>
              <a:t>The depletion of IPv4 address space has been the motivating factor for moving to IPv6. </a:t>
            </a:r>
          </a:p>
          <a:p>
            <a:pPr>
              <a:spcBef>
                <a:spcPts val="300"/>
              </a:spcBef>
              <a:spcAft>
                <a:spcPts val="300"/>
              </a:spcAft>
            </a:pPr>
            <a:endParaRPr lang="en-US" sz="2200" dirty="0">
              <a:latin typeface="Times New Roman" panose="02020603050405020304" pitchFamily="18" charset="0"/>
              <a:cs typeface="Times New Roman" panose="02020603050405020304" pitchFamily="18" charset="0"/>
            </a:endParaRPr>
          </a:p>
          <a:p>
            <a:pPr>
              <a:spcBef>
                <a:spcPts val="300"/>
              </a:spcBef>
              <a:spcAft>
                <a:spcPts val="300"/>
              </a:spcAft>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435736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661548" cy="523220"/>
          </a:xfrm>
          <a:prstGeom prst="rect">
            <a:avLst/>
          </a:prstGeom>
          <a:noFill/>
        </p:spPr>
        <p:txBody>
          <a:bodyPr wrap="squar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IPv4 and IPv6</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3</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32796" y="1270343"/>
            <a:ext cx="4094688" cy="39753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00B0F0"/>
                </a:solidFill>
                <a:latin typeface="Times New Roman" panose="02020603050405020304" pitchFamily="18" charset="0"/>
                <a:cs typeface="Times New Roman" panose="02020603050405020304" pitchFamily="18" charset="0"/>
              </a:rPr>
              <a:t>IPv6 Addressing Formats</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3</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65C6728-3480-A4D4-E8DD-2E4DD8F1C09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4009" y="1539266"/>
            <a:ext cx="4541389" cy="3299271"/>
          </a:xfrm>
          <a:prstGeom prst="rect">
            <a:avLst/>
          </a:prstGeom>
          <a:noFill/>
          <a:ln w="317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Content Placeholder 1">
            <a:extLst>
              <a:ext uri="{FF2B5EF4-FFF2-40B4-BE49-F238E27FC236}">
                <a16:creationId xmlns:a16="http://schemas.microsoft.com/office/drawing/2014/main" id="{EA7F4EE8-C4C1-C568-7BB6-384EC9B61802}"/>
              </a:ext>
            </a:extLst>
          </p:cNvPr>
          <p:cNvSpPr txBox="1">
            <a:spLocks/>
          </p:cNvSpPr>
          <p:nvPr/>
        </p:nvSpPr>
        <p:spPr>
          <a:xfrm>
            <a:off x="418319" y="1754701"/>
            <a:ext cx="6870954" cy="313689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latin typeface="Times New Roman" panose="02020603050405020304" pitchFamily="18" charset="0"/>
                <a:cs typeface="Times New Roman" panose="02020603050405020304" pitchFamily="18" charset="0"/>
              </a:rPr>
              <a:t>IPv6 addresses are 128 bits in length and written as a string of hexadecimal values.</a:t>
            </a:r>
          </a:p>
          <a:p>
            <a:r>
              <a:rPr lang="en-US" dirty="0">
                <a:latin typeface="Times New Roman" panose="02020603050405020304" pitchFamily="18" charset="0"/>
                <a:cs typeface="Times New Roman" panose="02020603050405020304" pitchFamily="18" charset="0"/>
              </a:rPr>
              <a:t>Every four bits is represented by a single hexadecimal digit for a total of 32 hexadecimal values.</a:t>
            </a:r>
          </a:p>
          <a:p>
            <a:r>
              <a:rPr lang="en-US" dirty="0">
                <a:latin typeface="Times New Roman" panose="02020603050405020304" pitchFamily="18" charset="0"/>
                <a:cs typeface="Times New Roman" panose="02020603050405020304" pitchFamily="18" charset="0"/>
              </a:rPr>
              <a:t>IPv6 addresses are not case-sensitive and can be written in either lowercase or uppercase.</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423506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661548" cy="523220"/>
          </a:xfrm>
          <a:prstGeom prst="rect">
            <a:avLst/>
          </a:prstGeom>
          <a:noFill/>
        </p:spPr>
        <p:txBody>
          <a:bodyPr wrap="squar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IPv4 and IPv6</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3</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32796" y="1270343"/>
            <a:ext cx="5663204" cy="48435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00B0F0"/>
                </a:solidFill>
                <a:latin typeface="Times New Roman" panose="02020603050405020304" pitchFamily="18" charset="0"/>
                <a:cs typeface="Times New Roman" panose="02020603050405020304" pitchFamily="18" charset="0"/>
              </a:rPr>
              <a:t>IPv6 Addressing Formats (Contd.)</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3</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pic>
        <p:nvPicPr>
          <p:cNvPr id="6" name="Picture 2">
            <a:extLst>
              <a:ext uri="{FF2B5EF4-FFF2-40B4-BE49-F238E27FC236}">
                <a16:creationId xmlns:a16="http://schemas.microsoft.com/office/drawing/2014/main" id="{BC952ED8-34F6-A73D-E3A8-F29DC1ACCA0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40788" y="3618581"/>
            <a:ext cx="8750916" cy="21276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Content Placeholder 1">
            <a:extLst>
              <a:ext uri="{FF2B5EF4-FFF2-40B4-BE49-F238E27FC236}">
                <a16:creationId xmlns:a16="http://schemas.microsoft.com/office/drawing/2014/main" id="{6ACCA3C9-1EFC-5BBA-5C94-EA2CD13223BC}"/>
              </a:ext>
            </a:extLst>
          </p:cNvPr>
          <p:cNvSpPr txBox="1">
            <a:spLocks/>
          </p:cNvSpPr>
          <p:nvPr/>
        </p:nvSpPr>
        <p:spPr>
          <a:xfrm>
            <a:off x="439333" y="1655070"/>
            <a:ext cx="11633341" cy="309202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300"/>
              </a:spcBef>
              <a:spcAft>
                <a:spcPts val="300"/>
              </a:spcAft>
              <a:buFont typeface="Arial" panose="020B0604020202020204" pitchFamily="34" charset="0"/>
              <a:buNone/>
            </a:pPr>
            <a:r>
              <a:rPr lang="en-US" sz="2400" b="1" dirty="0">
                <a:latin typeface="Times New Roman" panose="02020603050405020304" pitchFamily="18" charset="0"/>
                <a:cs typeface="Times New Roman" panose="02020603050405020304" pitchFamily="18" charset="0"/>
              </a:rPr>
              <a:t>Preferred Format</a:t>
            </a:r>
            <a:endParaRPr lang="en-US" sz="2400" dirty="0">
              <a:latin typeface="Times New Roman" panose="02020603050405020304" pitchFamily="18" charset="0"/>
              <a:cs typeface="Times New Roman" panose="02020603050405020304" pitchFamily="18" charset="0"/>
            </a:endParaRPr>
          </a:p>
          <a:p>
            <a:pPr>
              <a:spcBef>
                <a:spcPts val="300"/>
              </a:spcBef>
              <a:spcAft>
                <a:spcPts val="300"/>
              </a:spcAft>
            </a:pPr>
            <a:r>
              <a:rPr lang="en-US" sz="2400" dirty="0">
                <a:latin typeface="Times New Roman" panose="02020603050405020304" pitchFamily="18" charset="0"/>
                <a:cs typeface="Times New Roman" panose="02020603050405020304" pitchFamily="18" charset="0"/>
              </a:rPr>
              <a:t>The preferred format for writing an IPv6 address is x:x:x:x:x:x:x:x, with each “x” consisting of four hexadecimal values. </a:t>
            </a:r>
          </a:p>
          <a:p>
            <a:pPr>
              <a:spcBef>
                <a:spcPts val="300"/>
              </a:spcBef>
              <a:spcAft>
                <a:spcPts val="300"/>
              </a:spcAft>
            </a:pPr>
            <a:r>
              <a:rPr lang="en-US" sz="2400" dirty="0">
                <a:latin typeface="Times New Roman" panose="02020603050405020304" pitchFamily="18" charset="0"/>
                <a:cs typeface="Times New Roman" panose="02020603050405020304" pitchFamily="18" charset="0"/>
              </a:rPr>
              <a:t>Each “x” is a single </a:t>
            </a:r>
            <a:r>
              <a:rPr lang="en-US" sz="2400" dirty="0" err="1">
                <a:latin typeface="Times New Roman" panose="02020603050405020304" pitchFamily="18" charset="0"/>
                <a:cs typeface="Times New Roman" panose="02020603050405020304" pitchFamily="18" charset="0"/>
              </a:rPr>
              <a:t>hextet</a:t>
            </a:r>
            <a:r>
              <a:rPr lang="en-US" sz="2400" dirty="0">
                <a:latin typeface="Times New Roman" panose="02020603050405020304" pitchFamily="18" charset="0"/>
                <a:cs typeface="Times New Roman" panose="02020603050405020304" pitchFamily="18" charset="0"/>
              </a:rPr>
              <a:t> which is 16 bits or four hexadecimal digits.</a:t>
            </a:r>
          </a:p>
          <a:p>
            <a:pPr marL="0" indent="0">
              <a:spcBef>
                <a:spcPts val="300"/>
              </a:spcBef>
              <a:spcAft>
                <a:spcPts val="300"/>
              </a:spcAft>
              <a:buFont typeface="Arial" panose="020B0604020202020204" pitchFamily="34" charset="0"/>
              <a:buNone/>
            </a:pPr>
            <a:r>
              <a:rPr lang="en-US" sz="2400" b="1" dirty="0">
                <a:latin typeface="Times New Roman" panose="02020603050405020304" pitchFamily="18" charset="0"/>
                <a:cs typeface="Times New Roman" panose="02020603050405020304" pitchFamily="18" charset="0"/>
              </a:rPr>
              <a:t>Examples of IPv6 addresses in the preferred format</a:t>
            </a:r>
          </a:p>
          <a:p>
            <a:pPr marL="0" indent="0">
              <a:buFont typeface="Arial" panose="020B0604020202020204" pitchFamily="34" charset="0"/>
              <a:buNone/>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76559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661548" cy="523220"/>
          </a:xfrm>
          <a:prstGeom prst="rect">
            <a:avLst/>
          </a:prstGeom>
          <a:noFill/>
        </p:spPr>
        <p:txBody>
          <a:bodyPr wrap="squar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IPv4 and IPv6</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3</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32796" y="1270343"/>
            <a:ext cx="5663204" cy="48435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Rule 1 - Omit Leading Zeros</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3</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graphicFrame>
        <p:nvGraphicFramePr>
          <p:cNvPr id="3" name="Table 2">
            <a:extLst>
              <a:ext uri="{FF2B5EF4-FFF2-40B4-BE49-F238E27FC236}">
                <a16:creationId xmlns:a16="http://schemas.microsoft.com/office/drawing/2014/main" id="{E7848592-3A35-60D9-DCE6-520B0820069C}"/>
              </a:ext>
            </a:extLst>
          </p:cNvPr>
          <p:cNvGraphicFramePr>
            <a:graphicFrameLocks noGrp="1"/>
          </p:cNvGraphicFramePr>
          <p:nvPr>
            <p:extLst>
              <p:ext uri="{D42A27DB-BD31-4B8C-83A1-F6EECF244321}">
                <p14:modId xmlns:p14="http://schemas.microsoft.com/office/powerpoint/2010/main" val="1680103033"/>
              </p:ext>
            </p:extLst>
          </p:nvPr>
        </p:nvGraphicFramePr>
        <p:xfrm>
          <a:off x="3402620" y="4484685"/>
          <a:ext cx="7420824" cy="1344748"/>
        </p:xfrm>
        <a:graphic>
          <a:graphicData uri="http://schemas.openxmlformats.org/drawingml/2006/table">
            <a:tbl>
              <a:tblPr firstRow="1" bandRow="1">
                <a:tableStyleId>{5C22544A-7EE6-4342-B048-85BDC9FD1C3A}</a:tableStyleId>
              </a:tblPr>
              <a:tblGrid>
                <a:gridCol w="1373109">
                  <a:extLst>
                    <a:ext uri="{9D8B030D-6E8A-4147-A177-3AD203B41FA5}">
                      <a16:colId xmlns:a16="http://schemas.microsoft.com/office/drawing/2014/main" val="20000"/>
                    </a:ext>
                  </a:extLst>
                </a:gridCol>
                <a:gridCol w="6047715">
                  <a:extLst>
                    <a:ext uri="{9D8B030D-6E8A-4147-A177-3AD203B41FA5}">
                      <a16:colId xmlns:a16="http://schemas.microsoft.com/office/drawing/2014/main" val="20001"/>
                    </a:ext>
                  </a:extLst>
                </a:gridCol>
              </a:tblGrid>
              <a:tr h="370840">
                <a:tc>
                  <a:txBody>
                    <a:bodyPr/>
                    <a:lstStyle/>
                    <a:p>
                      <a:pPr algn="ctr" fontAlgn="ctr"/>
                      <a:r>
                        <a:rPr lang="en-IN" dirty="0">
                          <a:effectLst/>
                        </a:rPr>
                        <a:t>Type</a:t>
                      </a:r>
                    </a:p>
                  </a:txBody>
                  <a:tcPr marL="27214" marR="27214" marT="27214" marB="27214" anchor="ctr"/>
                </a:tc>
                <a:tc>
                  <a:txBody>
                    <a:bodyPr/>
                    <a:lstStyle/>
                    <a:p>
                      <a:pPr algn="ctr" fontAlgn="ctr"/>
                      <a:r>
                        <a:rPr lang="en-IN" dirty="0">
                          <a:effectLst/>
                        </a:rPr>
                        <a:t>Format</a:t>
                      </a:r>
                    </a:p>
                  </a:txBody>
                  <a:tcPr marL="27214" marR="27214" marT="27214" marB="27214" anchor="ctr"/>
                </a:tc>
                <a:extLst>
                  <a:ext uri="{0D108BD9-81ED-4DB2-BD59-A6C34878D82A}">
                    <a16:rowId xmlns:a16="http://schemas.microsoft.com/office/drawing/2014/main" val="10000"/>
                  </a:ext>
                </a:extLst>
              </a:tr>
              <a:tr h="370840">
                <a:tc>
                  <a:txBody>
                    <a:bodyPr/>
                    <a:lstStyle/>
                    <a:p>
                      <a:pPr fontAlgn="ctr"/>
                      <a:r>
                        <a:rPr lang="en-IN" b="0" dirty="0">
                          <a:effectLst/>
                        </a:rPr>
                        <a:t>Preferred</a:t>
                      </a:r>
                    </a:p>
                  </a:txBody>
                  <a:tcPr marL="27214" marR="27214" marT="27214" marB="27214" anchor="ctr"/>
                </a:tc>
                <a:tc>
                  <a:txBody>
                    <a:bodyPr/>
                    <a:lstStyle/>
                    <a:p>
                      <a:pPr fontAlgn="ctr"/>
                      <a:r>
                        <a:rPr lang="en-IN" b="0" dirty="0">
                          <a:effectLst/>
                          <a:latin typeface="Courier New" panose="02070309020205020404" pitchFamily="49" charset="0"/>
                          <a:cs typeface="Courier New" panose="02070309020205020404" pitchFamily="49" charset="0"/>
                        </a:rPr>
                        <a:t>2001 : </a:t>
                      </a:r>
                      <a:r>
                        <a:rPr lang="en-IN" b="1" dirty="0">
                          <a:effectLst/>
                          <a:latin typeface="Courier New" panose="02070309020205020404" pitchFamily="49" charset="0"/>
                          <a:cs typeface="Courier New" panose="02070309020205020404" pitchFamily="49" charset="0"/>
                        </a:rPr>
                        <a:t>0</a:t>
                      </a:r>
                      <a:r>
                        <a:rPr lang="en-IN" b="0" dirty="0">
                          <a:effectLst/>
                          <a:latin typeface="Courier New" panose="02070309020205020404" pitchFamily="49" charset="0"/>
                          <a:cs typeface="Courier New" panose="02070309020205020404" pitchFamily="49" charset="0"/>
                        </a:rPr>
                        <a:t>db8 : </a:t>
                      </a:r>
                      <a:r>
                        <a:rPr lang="en-IN" b="1" dirty="0">
                          <a:effectLst/>
                          <a:latin typeface="Courier New" panose="02070309020205020404" pitchFamily="49" charset="0"/>
                          <a:cs typeface="Courier New" panose="02070309020205020404" pitchFamily="49" charset="0"/>
                        </a:rPr>
                        <a:t>000</a:t>
                      </a:r>
                      <a:r>
                        <a:rPr lang="en-IN" b="0" dirty="0">
                          <a:effectLst/>
                          <a:latin typeface="Courier New" panose="02070309020205020404" pitchFamily="49" charset="0"/>
                          <a:cs typeface="Courier New" panose="02070309020205020404" pitchFamily="49" charset="0"/>
                        </a:rPr>
                        <a:t>0 : 1111 : </a:t>
                      </a:r>
                      <a:r>
                        <a:rPr lang="en-IN" b="1" dirty="0">
                          <a:effectLst/>
                          <a:latin typeface="Courier New" panose="02070309020205020404" pitchFamily="49" charset="0"/>
                          <a:cs typeface="Courier New" panose="02070309020205020404" pitchFamily="49" charset="0"/>
                        </a:rPr>
                        <a:t>000</a:t>
                      </a:r>
                      <a:r>
                        <a:rPr lang="en-IN" b="0" dirty="0">
                          <a:effectLst/>
                          <a:latin typeface="Courier New" panose="02070309020205020404" pitchFamily="49" charset="0"/>
                          <a:cs typeface="Courier New" panose="02070309020205020404" pitchFamily="49" charset="0"/>
                        </a:rPr>
                        <a:t>0 : </a:t>
                      </a:r>
                      <a:r>
                        <a:rPr lang="en-IN" b="1" dirty="0">
                          <a:effectLst/>
                          <a:latin typeface="Courier New" panose="02070309020205020404" pitchFamily="49" charset="0"/>
                          <a:cs typeface="Courier New" panose="02070309020205020404" pitchFamily="49" charset="0"/>
                        </a:rPr>
                        <a:t>000</a:t>
                      </a:r>
                      <a:r>
                        <a:rPr lang="en-IN" b="0" dirty="0">
                          <a:effectLst/>
                          <a:latin typeface="Courier New" panose="02070309020205020404" pitchFamily="49" charset="0"/>
                          <a:cs typeface="Courier New" panose="02070309020205020404" pitchFamily="49" charset="0"/>
                        </a:rPr>
                        <a:t>0 : </a:t>
                      </a:r>
                      <a:r>
                        <a:rPr lang="en-IN" b="1" dirty="0">
                          <a:effectLst/>
                          <a:latin typeface="Courier New" panose="02070309020205020404" pitchFamily="49" charset="0"/>
                          <a:cs typeface="Courier New" panose="02070309020205020404" pitchFamily="49" charset="0"/>
                        </a:rPr>
                        <a:t>000</a:t>
                      </a:r>
                      <a:r>
                        <a:rPr lang="en-IN" b="0" dirty="0">
                          <a:effectLst/>
                          <a:latin typeface="Courier New" panose="02070309020205020404" pitchFamily="49" charset="0"/>
                          <a:cs typeface="Courier New" panose="02070309020205020404" pitchFamily="49" charset="0"/>
                        </a:rPr>
                        <a:t>0 : </a:t>
                      </a:r>
                      <a:r>
                        <a:rPr lang="en-IN" b="1" dirty="0">
                          <a:effectLst/>
                          <a:latin typeface="Courier New" panose="02070309020205020404" pitchFamily="49" charset="0"/>
                          <a:cs typeface="Courier New" panose="02070309020205020404" pitchFamily="49" charset="0"/>
                        </a:rPr>
                        <a:t>0</a:t>
                      </a:r>
                      <a:r>
                        <a:rPr lang="en-IN" b="0" dirty="0">
                          <a:effectLst/>
                          <a:latin typeface="Courier New" panose="02070309020205020404" pitchFamily="49" charset="0"/>
                          <a:cs typeface="Courier New" panose="02070309020205020404" pitchFamily="49" charset="0"/>
                        </a:rPr>
                        <a:t>200</a:t>
                      </a:r>
                    </a:p>
                  </a:txBody>
                  <a:tcPr marL="27214" marR="27214" marT="27214" marB="27214" anchor="ctr"/>
                </a:tc>
                <a:extLst>
                  <a:ext uri="{0D108BD9-81ED-4DB2-BD59-A6C34878D82A}">
                    <a16:rowId xmlns:a16="http://schemas.microsoft.com/office/drawing/2014/main" val="10001"/>
                  </a:ext>
                </a:extLst>
              </a:tr>
              <a:tr h="370840">
                <a:tc>
                  <a:txBody>
                    <a:bodyPr/>
                    <a:lstStyle/>
                    <a:p>
                      <a:pPr fontAlgn="ctr"/>
                      <a:r>
                        <a:rPr lang="en-IN" b="0" dirty="0">
                          <a:effectLst/>
                        </a:rPr>
                        <a:t>No leading 0s</a:t>
                      </a:r>
                    </a:p>
                  </a:txBody>
                  <a:tcPr marL="27214" marR="27214" marT="27214" marB="27214" anchor="ctr"/>
                </a:tc>
                <a:tc>
                  <a:txBody>
                    <a:bodyPr/>
                    <a:lstStyle/>
                    <a:p>
                      <a:pPr fontAlgn="ctr"/>
                      <a:r>
                        <a:rPr lang="en-IN" b="0" dirty="0">
                          <a:effectLst/>
                          <a:latin typeface="Courier New" panose="02070309020205020404" pitchFamily="49" charset="0"/>
                          <a:cs typeface="Courier New" panose="02070309020205020404" pitchFamily="49" charset="0"/>
                        </a:rPr>
                        <a:t>2001 : db8 : 0 : 1111 : 0 : 0 : 0 : 200</a:t>
                      </a:r>
                    </a:p>
                  </a:txBody>
                  <a:tcPr marL="27214" marR="27214" marT="27214" marB="27214" anchor="ctr"/>
                </a:tc>
                <a:extLst>
                  <a:ext uri="{0D108BD9-81ED-4DB2-BD59-A6C34878D82A}">
                    <a16:rowId xmlns:a16="http://schemas.microsoft.com/office/drawing/2014/main" val="10002"/>
                  </a:ext>
                </a:extLst>
              </a:tr>
            </a:tbl>
          </a:graphicData>
        </a:graphic>
      </p:graphicFrame>
      <p:sp>
        <p:nvSpPr>
          <p:cNvPr id="10" name="Content Placeholder 1">
            <a:extLst>
              <a:ext uri="{FF2B5EF4-FFF2-40B4-BE49-F238E27FC236}">
                <a16:creationId xmlns:a16="http://schemas.microsoft.com/office/drawing/2014/main" id="{E2A31F79-9EAC-1C0B-5B71-C274ADB0C812}"/>
              </a:ext>
            </a:extLst>
          </p:cNvPr>
          <p:cNvSpPr txBox="1">
            <a:spLocks/>
          </p:cNvSpPr>
          <p:nvPr/>
        </p:nvSpPr>
        <p:spPr>
          <a:xfrm>
            <a:off x="382717" y="1610200"/>
            <a:ext cx="11928608" cy="230639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300"/>
              </a:spcBef>
              <a:spcAft>
                <a:spcPts val="300"/>
              </a:spcAft>
            </a:pPr>
            <a:r>
              <a:rPr lang="en-US" sz="2200" b="1" dirty="0">
                <a:latin typeface="Times New Roman" panose="02020603050405020304" pitchFamily="18" charset="0"/>
                <a:cs typeface="Times New Roman" panose="02020603050405020304" pitchFamily="18" charset="0"/>
              </a:rPr>
              <a:t>Rule 1: </a:t>
            </a:r>
            <a:r>
              <a:rPr lang="en-US" sz="2200" dirty="0">
                <a:latin typeface="Times New Roman" panose="02020603050405020304" pitchFamily="18" charset="0"/>
                <a:cs typeface="Times New Roman" panose="02020603050405020304" pitchFamily="18" charset="0"/>
              </a:rPr>
              <a:t>Omit any leading 0s (zeros) in any </a:t>
            </a:r>
            <a:r>
              <a:rPr lang="en-US" sz="2200" dirty="0" err="1">
                <a:latin typeface="Times New Roman" panose="02020603050405020304" pitchFamily="18" charset="0"/>
                <a:cs typeface="Times New Roman" panose="02020603050405020304" pitchFamily="18" charset="0"/>
              </a:rPr>
              <a:t>hextet</a:t>
            </a:r>
            <a:r>
              <a:rPr lang="en-US" sz="2200" dirty="0">
                <a:latin typeface="Times New Roman" panose="02020603050405020304" pitchFamily="18" charset="0"/>
                <a:cs typeface="Times New Roman" panose="02020603050405020304" pitchFamily="18" charset="0"/>
              </a:rPr>
              <a:t>. </a:t>
            </a:r>
          </a:p>
          <a:p>
            <a:pPr>
              <a:spcBef>
                <a:spcPts val="300"/>
              </a:spcBef>
              <a:spcAft>
                <a:spcPts val="300"/>
              </a:spcAft>
            </a:pPr>
            <a:r>
              <a:rPr lang="en-US" sz="2200" dirty="0">
                <a:latin typeface="Times New Roman" panose="02020603050405020304" pitchFamily="18" charset="0"/>
                <a:cs typeface="Times New Roman" panose="02020603050405020304" pitchFamily="18" charset="0"/>
              </a:rPr>
              <a:t>The </a:t>
            </a:r>
            <a:r>
              <a:rPr lang="en-IN" sz="2200" dirty="0">
                <a:latin typeface="Times New Roman" panose="02020603050405020304" pitchFamily="18" charset="0"/>
                <a:cs typeface="Times New Roman" panose="02020603050405020304" pitchFamily="18" charset="0"/>
              </a:rPr>
              <a:t>four examples of ways to omit leading zeros:</a:t>
            </a:r>
            <a:endParaRPr lang="en-US" sz="2200" dirty="0">
              <a:latin typeface="Times New Roman" panose="02020603050405020304" pitchFamily="18" charset="0"/>
              <a:cs typeface="Times New Roman" panose="02020603050405020304" pitchFamily="18" charset="0"/>
            </a:endParaRPr>
          </a:p>
          <a:p>
            <a:pPr marL="442913" indent="-171450">
              <a:spcBef>
                <a:spcPts val="300"/>
              </a:spcBef>
              <a:spcAft>
                <a:spcPts val="300"/>
              </a:spcAft>
            </a:pPr>
            <a:r>
              <a:rPr lang="en-IN" sz="2200" dirty="0">
                <a:latin typeface="Times New Roman" panose="02020603050405020304" pitchFamily="18" charset="0"/>
                <a:cs typeface="Times New Roman" panose="02020603050405020304" pitchFamily="18" charset="0"/>
              </a:rPr>
              <a:t>01ab  </a:t>
            </a:r>
            <a:r>
              <a:rPr lang="en-US" sz="2200" dirty="0">
                <a:latin typeface="Times New Roman" panose="02020603050405020304" pitchFamily="18" charset="0"/>
                <a:cs typeface="Times New Roman" panose="02020603050405020304" pitchFamily="18" charset="0"/>
              </a:rPr>
              <a:t>can be represented as 1ab</a:t>
            </a:r>
          </a:p>
          <a:p>
            <a:pPr lvl="2"/>
            <a:r>
              <a:rPr lang="en-US" sz="2200" dirty="0">
                <a:latin typeface="Times New Roman" panose="02020603050405020304" pitchFamily="18" charset="0"/>
                <a:cs typeface="Times New Roman" panose="02020603050405020304" pitchFamily="18" charset="0"/>
              </a:rPr>
              <a:t>09f0 can be represented as 9f0</a:t>
            </a:r>
          </a:p>
          <a:p>
            <a:pPr lvl="2"/>
            <a:r>
              <a:rPr lang="en-US" sz="2200" dirty="0">
                <a:latin typeface="Times New Roman" panose="02020603050405020304" pitchFamily="18" charset="0"/>
                <a:cs typeface="Times New Roman" panose="02020603050405020304" pitchFamily="18" charset="0"/>
              </a:rPr>
              <a:t>0a00 can be represented as a00</a:t>
            </a:r>
          </a:p>
          <a:p>
            <a:pPr lvl="2"/>
            <a:r>
              <a:rPr lang="en-US" sz="2200" dirty="0">
                <a:latin typeface="Times New Roman" panose="02020603050405020304" pitchFamily="18" charset="0"/>
                <a:cs typeface="Times New Roman" panose="02020603050405020304" pitchFamily="18" charset="0"/>
              </a:rPr>
              <a:t>00ab can be represented as ab</a:t>
            </a:r>
          </a:p>
          <a:p>
            <a:pPr marL="180975" lvl="2" indent="-180975"/>
            <a:r>
              <a:rPr lang="en-IN" sz="2200" dirty="0">
                <a:latin typeface="Times New Roman" panose="02020603050405020304" pitchFamily="18" charset="0"/>
                <a:cs typeface="Times New Roman" panose="02020603050405020304" pitchFamily="18" charset="0"/>
              </a:rPr>
              <a:t>This rule only applies to leading 0s, NOT to trailing 0s, otherwise the address would be ambiguous. </a:t>
            </a:r>
            <a:r>
              <a:rPr lang="en-US" sz="2200" dirty="0">
                <a:latin typeface="Times New Roman" panose="02020603050405020304" pitchFamily="18" charset="0"/>
                <a:cs typeface="Times New Roman" panose="02020603050405020304" pitchFamily="18" charset="0"/>
              </a:rPr>
              <a:t>01ab. For example, refer to the below table.			</a:t>
            </a:r>
            <a:endParaRPr lang="en-US" sz="2200" b="1" dirty="0">
              <a:latin typeface="Times New Roman" panose="02020603050405020304" pitchFamily="18" charset="0"/>
              <a:cs typeface="Times New Roman" panose="02020603050405020304" pitchFamily="18" charset="0"/>
            </a:endParaRPr>
          </a:p>
          <a:p>
            <a:pPr>
              <a:spcBef>
                <a:spcPts val="300"/>
              </a:spcBef>
              <a:spcAft>
                <a:spcPts val="300"/>
              </a:spcAft>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025835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661548" cy="523220"/>
          </a:xfrm>
          <a:prstGeom prst="rect">
            <a:avLst/>
          </a:prstGeom>
          <a:noFill/>
        </p:spPr>
        <p:txBody>
          <a:bodyPr wrap="squar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IPv4 and IPv6</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3</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32796" y="1270343"/>
            <a:ext cx="5663204" cy="48435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00B0F0"/>
                </a:solidFill>
                <a:latin typeface="Times New Roman" panose="02020603050405020304" pitchFamily="18" charset="0"/>
                <a:cs typeface="Times New Roman" panose="02020603050405020304" pitchFamily="18" charset="0"/>
              </a:rPr>
              <a:t>Rule 2 - Double Colon</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3</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graphicFrame>
        <p:nvGraphicFramePr>
          <p:cNvPr id="6" name="Table 5">
            <a:extLst>
              <a:ext uri="{FF2B5EF4-FFF2-40B4-BE49-F238E27FC236}">
                <a16:creationId xmlns:a16="http://schemas.microsoft.com/office/drawing/2014/main" id="{170AB83F-F748-D27E-C319-1EEEA048D05C}"/>
              </a:ext>
            </a:extLst>
          </p:cNvPr>
          <p:cNvGraphicFramePr>
            <a:graphicFrameLocks noGrp="1"/>
          </p:cNvGraphicFramePr>
          <p:nvPr>
            <p:extLst>
              <p:ext uri="{D42A27DB-BD31-4B8C-83A1-F6EECF244321}">
                <p14:modId xmlns:p14="http://schemas.microsoft.com/office/powerpoint/2010/main" val="3081209692"/>
              </p:ext>
            </p:extLst>
          </p:nvPr>
        </p:nvGraphicFramePr>
        <p:xfrm>
          <a:off x="2008682" y="4201030"/>
          <a:ext cx="9217618" cy="1667955"/>
        </p:xfrm>
        <a:graphic>
          <a:graphicData uri="http://schemas.openxmlformats.org/drawingml/2006/table">
            <a:tbl>
              <a:tblPr firstRow="1" bandRow="1">
                <a:tableStyleId>{5C22544A-7EE6-4342-B048-85BDC9FD1C3A}</a:tableStyleId>
              </a:tblPr>
              <a:tblGrid>
                <a:gridCol w="2000825">
                  <a:extLst>
                    <a:ext uri="{9D8B030D-6E8A-4147-A177-3AD203B41FA5}">
                      <a16:colId xmlns:a16="http://schemas.microsoft.com/office/drawing/2014/main" val="20000"/>
                    </a:ext>
                  </a:extLst>
                </a:gridCol>
                <a:gridCol w="7216793">
                  <a:extLst>
                    <a:ext uri="{9D8B030D-6E8A-4147-A177-3AD203B41FA5}">
                      <a16:colId xmlns:a16="http://schemas.microsoft.com/office/drawing/2014/main" val="20001"/>
                    </a:ext>
                  </a:extLst>
                </a:gridCol>
              </a:tblGrid>
              <a:tr h="250514">
                <a:tc>
                  <a:txBody>
                    <a:bodyPr/>
                    <a:lstStyle/>
                    <a:p>
                      <a:pPr algn="ctr" fontAlgn="ctr"/>
                      <a:r>
                        <a:rPr lang="en-IN" dirty="0">
                          <a:effectLst/>
                        </a:rPr>
                        <a:t>Type</a:t>
                      </a:r>
                    </a:p>
                  </a:txBody>
                  <a:tcPr marL="27214" marR="27214" marT="27214" marB="27214" anchor="ctr"/>
                </a:tc>
                <a:tc>
                  <a:txBody>
                    <a:bodyPr/>
                    <a:lstStyle/>
                    <a:p>
                      <a:pPr algn="ctr" fontAlgn="ctr"/>
                      <a:r>
                        <a:rPr lang="en-IN" dirty="0">
                          <a:effectLst/>
                        </a:rPr>
                        <a:t>Format</a:t>
                      </a:r>
                    </a:p>
                  </a:txBody>
                  <a:tcPr marL="27214" marR="27214" marT="27214" marB="27214" anchor="ctr"/>
                </a:tc>
                <a:extLst>
                  <a:ext uri="{0D108BD9-81ED-4DB2-BD59-A6C34878D82A}">
                    <a16:rowId xmlns:a16="http://schemas.microsoft.com/office/drawing/2014/main" val="10000"/>
                  </a:ext>
                </a:extLst>
              </a:tr>
              <a:tr h="407391">
                <a:tc>
                  <a:txBody>
                    <a:bodyPr/>
                    <a:lstStyle/>
                    <a:p>
                      <a:pPr fontAlgn="ctr"/>
                      <a:r>
                        <a:rPr lang="en-IN" b="0" dirty="0">
                          <a:effectLst/>
                        </a:rPr>
                        <a:t>Preferred</a:t>
                      </a:r>
                    </a:p>
                  </a:txBody>
                  <a:tcPr marL="27214" marR="27214" marT="27214" marB="27214" anchor="ctr"/>
                </a:tc>
                <a:tc>
                  <a:txBody>
                    <a:bodyPr/>
                    <a:lstStyle/>
                    <a:p>
                      <a:pPr rtl="0" fontAlgn="ctr"/>
                      <a:r>
                        <a:rPr lang="en-IN" b="0" dirty="0">
                          <a:effectLst/>
                          <a:latin typeface="Courier New" panose="02070309020205020404" pitchFamily="49" charset="0"/>
                          <a:cs typeface="Courier New" panose="02070309020205020404" pitchFamily="49" charset="0"/>
                        </a:rPr>
                        <a:t>2001 : </a:t>
                      </a:r>
                      <a:r>
                        <a:rPr lang="en-IN" b="1" dirty="0">
                          <a:effectLst/>
                          <a:latin typeface="Courier New" panose="02070309020205020404" pitchFamily="49" charset="0"/>
                          <a:cs typeface="Courier New" panose="02070309020205020404" pitchFamily="49" charset="0"/>
                        </a:rPr>
                        <a:t>0</a:t>
                      </a:r>
                      <a:r>
                        <a:rPr lang="en-IN" b="0" dirty="0">
                          <a:effectLst/>
                          <a:latin typeface="Courier New" panose="02070309020205020404" pitchFamily="49" charset="0"/>
                          <a:cs typeface="Courier New" panose="02070309020205020404" pitchFamily="49" charset="0"/>
                        </a:rPr>
                        <a:t>db8 : </a:t>
                      </a:r>
                      <a:r>
                        <a:rPr lang="en-IN" b="1" dirty="0">
                          <a:effectLst/>
                          <a:latin typeface="Courier New" panose="02070309020205020404" pitchFamily="49" charset="0"/>
                          <a:cs typeface="Courier New" panose="02070309020205020404" pitchFamily="49" charset="0"/>
                        </a:rPr>
                        <a:t>000</a:t>
                      </a:r>
                      <a:r>
                        <a:rPr lang="en-IN" b="0" dirty="0">
                          <a:effectLst/>
                          <a:latin typeface="Courier New" panose="02070309020205020404" pitchFamily="49" charset="0"/>
                          <a:cs typeface="Courier New" panose="02070309020205020404" pitchFamily="49" charset="0"/>
                        </a:rPr>
                        <a:t>0 : 1111 : </a:t>
                      </a:r>
                      <a:r>
                        <a:rPr lang="en-IN" b="1" dirty="0">
                          <a:effectLst/>
                          <a:latin typeface="Courier New" panose="02070309020205020404" pitchFamily="49" charset="0"/>
                          <a:cs typeface="Courier New" panose="02070309020205020404" pitchFamily="49" charset="0"/>
                        </a:rPr>
                        <a:t>0000</a:t>
                      </a:r>
                      <a:r>
                        <a:rPr lang="en-IN" b="0" dirty="0">
                          <a:effectLst/>
                          <a:latin typeface="Courier New" panose="02070309020205020404" pitchFamily="49" charset="0"/>
                          <a:cs typeface="Courier New" panose="02070309020205020404" pitchFamily="49" charset="0"/>
                        </a:rPr>
                        <a:t> : </a:t>
                      </a:r>
                      <a:r>
                        <a:rPr lang="en-IN" b="1" dirty="0">
                          <a:effectLst/>
                          <a:latin typeface="Courier New" panose="02070309020205020404" pitchFamily="49" charset="0"/>
                          <a:cs typeface="Courier New" panose="02070309020205020404" pitchFamily="49" charset="0"/>
                        </a:rPr>
                        <a:t>0000</a:t>
                      </a:r>
                      <a:r>
                        <a:rPr lang="en-IN" b="0" dirty="0">
                          <a:effectLst/>
                          <a:latin typeface="Courier New" panose="02070309020205020404" pitchFamily="49" charset="0"/>
                          <a:cs typeface="Courier New" panose="02070309020205020404" pitchFamily="49" charset="0"/>
                        </a:rPr>
                        <a:t> : </a:t>
                      </a:r>
                      <a:r>
                        <a:rPr lang="en-IN" b="1" dirty="0">
                          <a:effectLst/>
                          <a:latin typeface="Courier New" panose="02070309020205020404" pitchFamily="49" charset="0"/>
                          <a:cs typeface="Courier New" panose="02070309020205020404" pitchFamily="49" charset="0"/>
                        </a:rPr>
                        <a:t>0000</a:t>
                      </a:r>
                      <a:r>
                        <a:rPr lang="en-IN" b="0" dirty="0">
                          <a:effectLst/>
                          <a:latin typeface="Courier New" panose="02070309020205020404" pitchFamily="49" charset="0"/>
                          <a:cs typeface="Courier New" panose="02070309020205020404" pitchFamily="49" charset="0"/>
                        </a:rPr>
                        <a:t> : </a:t>
                      </a:r>
                      <a:r>
                        <a:rPr lang="en-IN" b="1" dirty="0">
                          <a:effectLst/>
                          <a:latin typeface="Courier New" panose="02070309020205020404" pitchFamily="49" charset="0"/>
                          <a:cs typeface="Courier New" panose="02070309020205020404" pitchFamily="49" charset="0"/>
                        </a:rPr>
                        <a:t>0</a:t>
                      </a:r>
                      <a:r>
                        <a:rPr lang="en-IN" b="0" dirty="0">
                          <a:effectLst/>
                          <a:latin typeface="Courier New" panose="02070309020205020404" pitchFamily="49" charset="0"/>
                          <a:cs typeface="Courier New" panose="02070309020205020404" pitchFamily="49" charset="0"/>
                        </a:rPr>
                        <a:t>200</a:t>
                      </a:r>
                    </a:p>
                  </a:txBody>
                  <a:tcPr marL="27214" marR="27214" marT="27214" marB="27214" anchor="ctr"/>
                </a:tc>
                <a:extLst>
                  <a:ext uri="{0D108BD9-81ED-4DB2-BD59-A6C34878D82A}">
                    <a16:rowId xmlns:a16="http://schemas.microsoft.com/office/drawing/2014/main" val="10001"/>
                  </a:ext>
                </a:extLst>
              </a:tr>
              <a:tr h="407391">
                <a:tc>
                  <a:txBody>
                    <a:bodyPr/>
                    <a:lstStyle/>
                    <a:p>
                      <a:pPr fontAlgn="ctr"/>
                      <a:r>
                        <a:rPr lang="en-IN" b="0" dirty="0">
                          <a:effectLst/>
                        </a:rPr>
                        <a:t>Compressed/spaces</a:t>
                      </a:r>
                    </a:p>
                  </a:txBody>
                  <a:tcPr marL="27214" marR="27214" marT="27214" marB="27214" anchor="ctr"/>
                </a:tc>
                <a:tc>
                  <a:txBody>
                    <a:bodyPr/>
                    <a:lstStyle/>
                    <a:p>
                      <a:pPr rtl="0" fontAlgn="ctr"/>
                      <a:r>
                        <a:rPr lang="en-IN" b="0" dirty="0">
                          <a:effectLst/>
                          <a:latin typeface="Courier New" panose="02070309020205020404" pitchFamily="49" charset="0"/>
                          <a:cs typeface="Courier New" panose="02070309020205020404" pitchFamily="49" charset="0"/>
                        </a:rPr>
                        <a:t>2001 : db8 : 0 : 1111 : : 200</a:t>
                      </a:r>
                    </a:p>
                  </a:txBody>
                  <a:tcPr marL="27214" marR="27214" marT="27214" marB="27214" anchor="ctr"/>
                </a:tc>
                <a:extLst>
                  <a:ext uri="{0D108BD9-81ED-4DB2-BD59-A6C34878D82A}">
                    <a16:rowId xmlns:a16="http://schemas.microsoft.com/office/drawing/2014/main" val="10002"/>
                  </a:ext>
                </a:extLst>
              </a:tr>
              <a:tr h="222079">
                <a:tc>
                  <a:txBody>
                    <a:bodyPr/>
                    <a:lstStyle/>
                    <a:p>
                      <a:pPr fontAlgn="ctr"/>
                      <a:r>
                        <a:rPr lang="en-IN" b="0" dirty="0">
                          <a:effectLst/>
                        </a:rPr>
                        <a:t>Compressed</a:t>
                      </a:r>
                    </a:p>
                  </a:txBody>
                  <a:tcPr marL="27214" marR="27214" marT="27214" marB="27214" anchor="ctr"/>
                </a:tc>
                <a:tc>
                  <a:txBody>
                    <a:bodyPr/>
                    <a:lstStyle/>
                    <a:p>
                      <a:pPr fontAlgn="ctr"/>
                      <a:r>
                        <a:rPr lang="en-IN" b="0" dirty="0">
                          <a:effectLst/>
                          <a:latin typeface="Courier New" panose="02070309020205020404" pitchFamily="49" charset="0"/>
                          <a:cs typeface="Courier New" panose="02070309020205020404" pitchFamily="49" charset="0"/>
                        </a:rPr>
                        <a:t>2001:db8:0:1111::200</a:t>
                      </a:r>
                    </a:p>
                  </a:txBody>
                  <a:tcPr marL="27214" marR="27214" marT="27214" marB="27214" anchor="ctr"/>
                </a:tc>
                <a:extLst>
                  <a:ext uri="{0D108BD9-81ED-4DB2-BD59-A6C34878D82A}">
                    <a16:rowId xmlns:a16="http://schemas.microsoft.com/office/drawing/2014/main" val="10003"/>
                  </a:ext>
                </a:extLst>
              </a:tr>
            </a:tbl>
          </a:graphicData>
        </a:graphic>
      </p:graphicFrame>
      <p:sp>
        <p:nvSpPr>
          <p:cNvPr id="8" name="Content Placeholder 1">
            <a:extLst>
              <a:ext uri="{FF2B5EF4-FFF2-40B4-BE49-F238E27FC236}">
                <a16:creationId xmlns:a16="http://schemas.microsoft.com/office/drawing/2014/main" id="{958B9DD7-5E77-8C22-EB5A-23F618D2DA64}"/>
              </a:ext>
            </a:extLst>
          </p:cNvPr>
          <p:cNvSpPr txBox="1">
            <a:spLocks/>
          </p:cNvSpPr>
          <p:nvPr/>
        </p:nvSpPr>
        <p:spPr>
          <a:xfrm>
            <a:off x="439334" y="1579828"/>
            <a:ext cx="11494674" cy="246029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300"/>
              </a:spcBef>
              <a:spcAft>
                <a:spcPts val="300"/>
              </a:spcAft>
              <a:buFont typeface="Arial" panose="020B0604020202020204" pitchFamily="34" charset="0"/>
              <a:buNone/>
            </a:pPr>
            <a:r>
              <a:rPr lang="en-US" sz="2000" b="1" dirty="0">
                <a:latin typeface="Times New Roman" panose="02020603050405020304" pitchFamily="18" charset="0"/>
                <a:cs typeface="Times New Roman" panose="02020603050405020304" pitchFamily="18" charset="0"/>
              </a:rPr>
              <a:t>Rule 2: </a:t>
            </a:r>
            <a:r>
              <a:rPr lang="en-US" sz="2000" dirty="0">
                <a:latin typeface="Times New Roman" panose="02020603050405020304" pitchFamily="18" charset="0"/>
                <a:cs typeface="Times New Roman" panose="02020603050405020304" pitchFamily="18" charset="0"/>
              </a:rPr>
              <a:t>Double colon (::) can replace any single, contiguous string of one or more 16-bit hextets consisting of all zeros. </a:t>
            </a:r>
            <a:endParaRPr lang="en-US" sz="2000" b="1" dirty="0">
              <a:latin typeface="Times New Roman" panose="02020603050405020304" pitchFamily="18" charset="0"/>
              <a:cs typeface="Times New Roman" panose="02020603050405020304" pitchFamily="18" charset="0"/>
            </a:endParaRPr>
          </a:p>
          <a:p>
            <a:pPr>
              <a:spcBef>
                <a:spcPts val="300"/>
              </a:spcBef>
              <a:spcAft>
                <a:spcPts val="300"/>
              </a:spcAft>
            </a:pPr>
            <a:r>
              <a:rPr lang="en-US" sz="2000" b="1" dirty="0">
                <a:latin typeface="Times New Roman" panose="02020603050405020304" pitchFamily="18" charset="0"/>
                <a:cs typeface="Times New Roman" panose="02020603050405020304" pitchFamily="18" charset="0"/>
              </a:rPr>
              <a:t>Example:</a:t>
            </a:r>
            <a:r>
              <a:rPr lang="en-US" sz="2000" dirty="0">
                <a:latin typeface="Times New Roman" panose="02020603050405020304" pitchFamily="18" charset="0"/>
                <a:cs typeface="Times New Roman" panose="02020603050405020304" pitchFamily="18" charset="0"/>
              </a:rPr>
              <a:t> 2001:db8:cafe:1:0:0:0:1 could be represented as 2001:db8:cafe:1::1. </a:t>
            </a:r>
          </a:p>
          <a:p>
            <a:pPr>
              <a:spcBef>
                <a:spcPts val="300"/>
              </a:spcBef>
              <a:spcAft>
                <a:spcPts val="300"/>
              </a:spcAft>
            </a:pPr>
            <a:r>
              <a:rPr lang="en-US" sz="2000" dirty="0">
                <a:latin typeface="Times New Roman" panose="02020603050405020304" pitchFamily="18" charset="0"/>
                <a:cs typeface="Times New Roman" panose="02020603050405020304" pitchFamily="18" charset="0"/>
              </a:rPr>
              <a:t>The double colon (::) is used in place of the three all-0 hextets (0:0:0).</a:t>
            </a:r>
          </a:p>
          <a:p>
            <a:pPr>
              <a:spcBef>
                <a:spcPts val="300"/>
              </a:spcBef>
              <a:spcAft>
                <a:spcPts val="300"/>
              </a:spcAft>
            </a:pPr>
            <a:r>
              <a:rPr lang="en-US" sz="2000" dirty="0">
                <a:latin typeface="Times New Roman" panose="02020603050405020304" pitchFamily="18" charset="0"/>
                <a:cs typeface="Times New Roman" panose="02020603050405020304" pitchFamily="18" charset="0"/>
              </a:rPr>
              <a:t>The double colon (::) can only be used once within an address.</a:t>
            </a:r>
          </a:p>
          <a:p>
            <a:pPr>
              <a:spcBef>
                <a:spcPts val="300"/>
              </a:spcBef>
              <a:spcAft>
                <a:spcPts val="300"/>
              </a:spcAft>
            </a:pPr>
            <a:r>
              <a:rPr lang="en-US" sz="2000" dirty="0">
                <a:latin typeface="Times New Roman" panose="02020603050405020304" pitchFamily="18" charset="0"/>
                <a:cs typeface="Times New Roman" panose="02020603050405020304" pitchFamily="18" charset="0"/>
              </a:rPr>
              <a:t>When used with the omitting leading 0s technique, the notation of IPv6 address can often be greatly reduced. This is commonly known as the compressed format.</a:t>
            </a:r>
          </a:p>
          <a:p>
            <a:pPr>
              <a:spcBef>
                <a:spcPts val="300"/>
              </a:spcBef>
              <a:spcAft>
                <a:spcPts val="300"/>
              </a:spcAft>
            </a:pPr>
            <a:r>
              <a:rPr lang="en-US" sz="2000" b="1" dirty="0">
                <a:latin typeface="Times New Roman" panose="02020603050405020304" pitchFamily="18" charset="0"/>
                <a:cs typeface="Times New Roman" panose="02020603050405020304" pitchFamily="18" charset="0"/>
              </a:rPr>
              <a:t>Example of incorrect use of the double colon: </a:t>
            </a:r>
            <a:r>
              <a:rPr lang="en-US" sz="2000" dirty="0">
                <a:latin typeface="Times New Roman" panose="02020603050405020304" pitchFamily="18" charset="0"/>
                <a:cs typeface="Times New Roman" panose="02020603050405020304" pitchFamily="18" charset="0"/>
              </a:rPr>
              <a:t>2001:db8::</a:t>
            </a:r>
            <a:r>
              <a:rPr lang="en-US" sz="2000" dirty="0" err="1">
                <a:latin typeface="Times New Roman" panose="02020603050405020304" pitchFamily="18" charset="0"/>
                <a:cs typeface="Times New Roman" panose="02020603050405020304" pitchFamily="18" charset="0"/>
              </a:rPr>
              <a:t>abcd</a:t>
            </a:r>
            <a:r>
              <a:rPr lang="en-US" sz="2000" dirty="0">
                <a:latin typeface="Times New Roman" panose="02020603050405020304" pitchFamily="18" charset="0"/>
                <a:cs typeface="Times New Roman" panose="02020603050405020304" pitchFamily="18" charset="0"/>
              </a:rPr>
              <a:t>::1234. </a:t>
            </a:r>
          </a:p>
        </p:txBody>
      </p:sp>
    </p:spTree>
    <p:extLst>
      <p:ext uri="{BB962C8B-B14F-4D97-AF65-F5344CB8AC3E}">
        <p14:creationId xmlns:p14="http://schemas.microsoft.com/office/powerpoint/2010/main" val="21137911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661548" cy="523220"/>
          </a:xfrm>
          <a:prstGeom prst="rect">
            <a:avLst/>
          </a:prstGeom>
          <a:noFill/>
        </p:spPr>
        <p:txBody>
          <a:bodyPr wrap="squar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IPv4 and IPv6</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3</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32796" y="1270343"/>
            <a:ext cx="5663204" cy="48435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00B0F0"/>
                </a:solidFill>
                <a:latin typeface="Times New Roman" panose="02020603050405020304" pitchFamily="18" charset="0"/>
                <a:cs typeface="Times New Roman" panose="02020603050405020304" pitchFamily="18" charset="0"/>
              </a:rPr>
              <a:t>IPv6 Prefix Length</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3</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4A92EB7D-B63C-ACA5-C5F5-48BACBDDCB4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54877" y="4380188"/>
            <a:ext cx="4817990" cy="1502975"/>
          </a:xfrm>
          <a:prstGeom prst="rect">
            <a:avLst/>
          </a:prstGeom>
          <a:noFill/>
          <a:ln w="3175">
            <a:solidFill>
              <a:schemeClr val="bg1">
                <a:lumMod val="85000"/>
              </a:schemeClr>
            </a:solidFill>
            <a:miter lim="800000"/>
            <a:headEnd/>
            <a:tailEnd/>
          </a:ln>
          <a:extLst>
            <a:ext uri="{909E8E84-426E-40DD-AFC4-6F175D3DCCD1}">
              <a14:hiddenFill xmlns:a14="http://schemas.microsoft.com/office/drawing/2010/main">
                <a:solidFill>
                  <a:schemeClr val="accent1"/>
                </a:solidFill>
              </a14:hiddenFill>
            </a:ext>
          </a:extLst>
        </p:spPr>
      </p:pic>
      <p:sp>
        <p:nvSpPr>
          <p:cNvPr id="10" name="Content Placeholder 3">
            <a:extLst>
              <a:ext uri="{FF2B5EF4-FFF2-40B4-BE49-F238E27FC236}">
                <a16:creationId xmlns:a16="http://schemas.microsoft.com/office/drawing/2014/main" id="{697805F3-C637-18B6-0611-084DC60BEA4F}"/>
              </a:ext>
            </a:extLst>
          </p:cNvPr>
          <p:cNvSpPr txBox="1"/>
          <p:nvPr/>
        </p:nvSpPr>
        <p:spPr>
          <a:xfrm>
            <a:off x="439334" y="1610200"/>
            <a:ext cx="11623508" cy="2769989"/>
          </a:xfrm>
          <a:prstGeom prst="rect">
            <a:avLst/>
          </a:prstGeom>
          <a:noFill/>
        </p:spPr>
        <p:txBody>
          <a:bodyPr wrap="square" rtlCol="0">
            <a:spAutoFit/>
          </a:bodyPr>
          <a:lstStyle/>
          <a:p>
            <a:pPr marL="285750" indent="-285750">
              <a:spcBef>
                <a:spcPts val="300"/>
              </a:spcBef>
              <a:spcAft>
                <a:spcPts val="300"/>
              </a:spcAft>
              <a:buClr>
                <a:schemeClr val="tx2"/>
              </a:buClr>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The prefix can be identified by a dotted-decimal subnet mask or prefix length (slash notation).</a:t>
            </a:r>
          </a:p>
          <a:p>
            <a:pPr marL="285750" indent="-285750">
              <a:spcBef>
                <a:spcPts val="300"/>
              </a:spcBef>
              <a:spcAft>
                <a:spcPts val="300"/>
              </a:spcAft>
              <a:buClr>
                <a:schemeClr val="tx2"/>
              </a:buClr>
              <a:buFont typeface="Arial" panose="020B0604020202020204" pitchFamily="34" charset="0"/>
              <a:buChar char="•"/>
            </a:pPr>
            <a:r>
              <a:rPr lang="en-US" sz="2200" dirty="0">
                <a:solidFill>
                  <a:srgbClr val="000000"/>
                </a:solidFill>
                <a:latin typeface="Times New Roman" panose="02020603050405020304" pitchFamily="18" charset="0"/>
                <a:cs typeface="Times New Roman" panose="02020603050405020304" pitchFamily="18" charset="0"/>
              </a:rPr>
              <a:t>For example, an IPv4 address of 192.168.1.10 with dotted-decimal subnet mask 255.255.255.0 is equivalent to 192.168.1.10/24.</a:t>
            </a:r>
          </a:p>
          <a:p>
            <a:pPr marL="285750" indent="-285750">
              <a:spcBef>
                <a:spcPts val="300"/>
              </a:spcBef>
              <a:spcAft>
                <a:spcPts val="300"/>
              </a:spcAft>
              <a:buClr>
                <a:schemeClr val="tx2"/>
              </a:buClr>
              <a:buFont typeface="Arial" panose="020B0604020202020204" pitchFamily="34" charset="0"/>
              <a:buChar char="•"/>
            </a:pPr>
            <a:r>
              <a:rPr lang="en-US" sz="2200" dirty="0">
                <a:solidFill>
                  <a:srgbClr val="000000"/>
                </a:solidFill>
                <a:latin typeface="Times New Roman" panose="02020603050405020304" pitchFamily="18" charset="0"/>
                <a:cs typeface="Times New Roman" panose="02020603050405020304" pitchFamily="18" charset="0"/>
              </a:rPr>
              <a:t>In IPv4 the /24 is called the prefix, whereas in Pv6 it is called the prefix length. </a:t>
            </a:r>
          </a:p>
          <a:p>
            <a:pPr marL="285750" indent="-285750">
              <a:spcBef>
                <a:spcPts val="300"/>
              </a:spcBef>
              <a:spcAft>
                <a:spcPts val="300"/>
              </a:spcAft>
              <a:buClr>
                <a:schemeClr val="tx2"/>
              </a:buClr>
              <a:buFont typeface="Arial" panose="020B0604020202020204" pitchFamily="34" charset="0"/>
              <a:buChar char="•"/>
            </a:pPr>
            <a:r>
              <a:rPr lang="en-US" sz="2200" dirty="0">
                <a:solidFill>
                  <a:srgbClr val="000000"/>
                </a:solidFill>
                <a:latin typeface="Times New Roman" panose="02020603050405020304" pitchFamily="18" charset="0"/>
                <a:cs typeface="Times New Roman" panose="02020603050405020304" pitchFamily="18" charset="0"/>
              </a:rPr>
              <a:t>Similar to IPv4, the prefix length is represented in slash notation and is used to indicate the network portion of an IPv6 address. It can range from 0 to128.</a:t>
            </a:r>
          </a:p>
          <a:p>
            <a:pPr marL="285750" indent="-285750">
              <a:spcBef>
                <a:spcPts val="300"/>
              </a:spcBef>
              <a:spcAft>
                <a:spcPts val="300"/>
              </a:spcAft>
              <a:buClr>
                <a:schemeClr val="tx2"/>
              </a:buClr>
              <a:buFont typeface="Arial" panose="020B0604020202020204" pitchFamily="34" charset="0"/>
              <a:buChar char="•"/>
            </a:pPr>
            <a:r>
              <a:rPr lang="en-US" sz="2200" dirty="0">
                <a:solidFill>
                  <a:srgbClr val="000000"/>
                </a:solidFill>
                <a:latin typeface="Times New Roman" panose="02020603050405020304" pitchFamily="18" charset="0"/>
                <a:cs typeface="Times New Roman" panose="02020603050405020304" pitchFamily="18" charset="0"/>
              </a:rPr>
              <a:t>It is strongly recommended to use a 64-bit Interface ID for most networks. </a:t>
            </a:r>
            <a:r>
              <a:rPr lang="en-US" sz="2200" b="1" dirty="0">
                <a:solidFill>
                  <a:srgbClr val="000000"/>
                </a:solidFill>
                <a:latin typeface="Times New Roman" panose="02020603050405020304" pitchFamily="18" charset="0"/>
                <a:cs typeface="Times New Roman" panose="02020603050405020304" pitchFamily="18" charset="0"/>
              </a:rPr>
              <a:t>             </a:t>
            </a:r>
            <a:endParaRPr lang="en-US" sz="22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986043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66154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ICMP</a:t>
            </a:r>
            <a:endParaRPr lang="en-GB"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3</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32796" y="1270343"/>
            <a:ext cx="5663204" cy="48435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00B0F0"/>
                </a:solidFill>
                <a:latin typeface="Times New Roman" panose="02020603050405020304" pitchFamily="18" charset="0"/>
                <a:cs typeface="Times New Roman" panose="02020603050405020304" pitchFamily="18" charset="0"/>
              </a:rPr>
              <a:t>ICMPv4 Messages</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3</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6" name="Content Placeholder 1">
            <a:extLst>
              <a:ext uri="{FF2B5EF4-FFF2-40B4-BE49-F238E27FC236}">
                <a16:creationId xmlns:a16="http://schemas.microsoft.com/office/drawing/2014/main" id="{6E9BCAFE-0AA8-42CC-61CD-BBF011FA7E2B}"/>
              </a:ext>
            </a:extLst>
          </p:cNvPr>
          <p:cNvSpPr txBox="1">
            <a:spLocks/>
          </p:cNvSpPr>
          <p:nvPr/>
        </p:nvSpPr>
        <p:spPr>
          <a:xfrm>
            <a:off x="389206" y="1650113"/>
            <a:ext cx="11515362" cy="425921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The TCP/IP suite provide messages to be sent in the event of certain errors. These messages are sent using the services of ICMP. </a:t>
            </a:r>
          </a:p>
          <a:p>
            <a:r>
              <a:rPr lang="en-US" sz="2400" dirty="0">
                <a:latin typeface="Times New Roman" panose="02020603050405020304" pitchFamily="18" charset="0"/>
                <a:cs typeface="Times New Roman" panose="02020603050405020304" pitchFamily="18" charset="0"/>
              </a:rPr>
              <a:t>The purpose of these messages is to provide feedback about issues related to the processing of IP packets under certain conditions.</a:t>
            </a:r>
          </a:p>
          <a:p>
            <a:r>
              <a:rPr lang="en-US" sz="2400" dirty="0">
                <a:latin typeface="Times New Roman" panose="02020603050405020304" pitchFamily="18" charset="0"/>
                <a:cs typeface="Times New Roman" panose="02020603050405020304" pitchFamily="18" charset="0"/>
              </a:rPr>
              <a:t>ICMP messages are not required and are often not allowed within a network for security reasons.</a:t>
            </a:r>
          </a:p>
          <a:p>
            <a:r>
              <a:rPr lang="en-US" sz="2400" dirty="0">
                <a:latin typeface="Times New Roman" panose="02020603050405020304" pitchFamily="18" charset="0"/>
                <a:cs typeface="Times New Roman" panose="02020603050405020304" pitchFamily="18" charset="0"/>
              </a:rPr>
              <a:t>ICMP is available for both IPv4 and IPv6. ICMPv4 is the messaging protocol for IPv4. ICMPv6 provides the same services for IPv6 but includes additional functionality.</a:t>
            </a:r>
          </a:p>
          <a:p>
            <a:r>
              <a:rPr lang="en-US" sz="2400" dirty="0">
                <a:latin typeface="Times New Roman" panose="02020603050405020304" pitchFamily="18" charset="0"/>
                <a:cs typeface="Times New Roman" panose="02020603050405020304" pitchFamily="18" charset="0"/>
              </a:rPr>
              <a:t>ICMP messages common to both ICMPv4 and ICMPv6 include host confirmation, destination or service unreachable, time exceeded and route redirection.</a:t>
            </a:r>
          </a:p>
          <a:p>
            <a:endParaRPr lang="en-US" sz="2400" dirty="0">
              <a:latin typeface="Times New Roman" panose="02020603050405020304" pitchFamily="18" charset="0"/>
              <a:cs typeface="Times New Roman" panose="02020603050405020304" pitchFamily="18" charset="0"/>
            </a:endParaRPr>
          </a:p>
          <a:p>
            <a:pPr marL="271463" indent="0">
              <a:buFont typeface="Arial" panose="020B0604020202020204" pitchFamily="34" charset="0"/>
              <a:buNone/>
            </a:pPr>
            <a:r>
              <a:rPr lang="en-US" sz="2400" dirty="0">
                <a:latin typeface="Times New Roman" panose="02020603050405020304" pitchFamily="18" charset="0"/>
                <a:cs typeface="Times New Roman" panose="02020603050405020304" pitchFamily="18" charset="0"/>
              </a:rPr>
              <a:t> </a:t>
            </a:r>
          </a:p>
          <a:p>
            <a:pPr marL="0" indent="0">
              <a:buFont typeface="Arial" panose="020B0604020202020204" pitchFamily="34" charset="0"/>
              <a:buNone/>
            </a:pPr>
            <a:endParaRPr lang="en-US" sz="2400"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553960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66154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ICMP</a:t>
            </a:r>
            <a:endParaRPr lang="en-GB"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3</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32796" y="1270343"/>
            <a:ext cx="5663204" cy="48435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00B0F0"/>
                </a:solidFill>
                <a:latin typeface="Times New Roman" panose="02020603050405020304" pitchFamily="18" charset="0"/>
                <a:cs typeface="Times New Roman" panose="02020603050405020304" pitchFamily="18" charset="0"/>
              </a:rPr>
              <a:t>ICMPv4 Messages (Contd.)</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3</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42513AEF-F0B1-8F16-B19D-38C91D62F7C3}"/>
              </a:ext>
            </a:extLst>
          </p:cNvPr>
          <p:cNvPicPr>
            <a:picLocks noChangeAspect="1"/>
          </p:cNvPicPr>
          <p:nvPr/>
        </p:nvPicPr>
        <p:blipFill>
          <a:blip r:embed="rId3"/>
          <a:stretch>
            <a:fillRect/>
          </a:stretch>
        </p:blipFill>
        <p:spPr>
          <a:xfrm>
            <a:off x="6477006" y="1940857"/>
            <a:ext cx="5416030" cy="3240000"/>
          </a:xfrm>
          <a:prstGeom prst="rect">
            <a:avLst/>
          </a:prstGeom>
          <a:ln>
            <a:solidFill>
              <a:schemeClr val="bg1">
                <a:lumMod val="75000"/>
              </a:schemeClr>
            </a:solidFill>
          </a:ln>
        </p:spPr>
      </p:pic>
      <p:sp>
        <p:nvSpPr>
          <p:cNvPr id="8" name="Content Placeholder 1">
            <a:extLst>
              <a:ext uri="{FF2B5EF4-FFF2-40B4-BE49-F238E27FC236}">
                <a16:creationId xmlns:a16="http://schemas.microsoft.com/office/drawing/2014/main" id="{44E76FA5-5E85-1A4E-C0A3-1BFB71DF07F7}"/>
              </a:ext>
            </a:extLst>
          </p:cNvPr>
          <p:cNvSpPr txBox="1">
            <a:spLocks/>
          </p:cNvSpPr>
          <p:nvPr/>
        </p:nvSpPr>
        <p:spPr>
          <a:xfrm>
            <a:off x="439333" y="1665709"/>
            <a:ext cx="5947853" cy="351514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400" b="1" dirty="0">
                <a:latin typeface="Times New Roman" panose="02020603050405020304" pitchFamily="18" charset="0"/>
                <a:cs typeface="Times New Roman" panose="02020603050405020304" pitchFamily="18" charset="0"/>
              </a:rPr>
              <a:t>Host Confirmation</a:t>
            </a:r>
          </a:p>
          <a:p>
            <a:pPr marL="0" indent="0">
              <a:buFont typeface="Arial" panose="020B0604020202020204" pitchFamily="34" charset="0"/>
              <a:buNone/>
            </a:pPr>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An ICMP Echo Message can be used to determine if a host is operational. </a:t>
            </a:r>
          </a:p>
          <a:p>
            <a:r>
              <a:rPr lang="en-US" sz="2400" dirty="0">
                <a:latin typeface="Times New Roman" panose="02020603050405020304" pitchFamily="18" charset="0"/>
                <a:cs typeface="Times New Roman" panose="02020603050405020304" pitchFamily="18" charset="0"/>
              </a:rPr>
              <a:t>The local host sends an ICMP Echo Request to a host. If the host is available, the destination host responds with an Echo Reply. </a:t>
            </a:r>
          </a:p>
          <a:p>
            <a:r>
              <a:rPr lang="en-US" sz="2400" dirty="0">
                <a:latin typeface="Times New Roman" panose="02020603050405020304" pitchFamily="18" charset="0"/>
                <a:cs typeface="Times New Roman" panose="02020603050405020304" pitchFamily="18" charset="0"/>
              </a:rPr>
              <a:t>This use of the ICMP Echo messages is the basis of the ping utility.</a:t>
            </a:r>
          </a:p>
          <a:p>
            <a:pPr marL="0" indent="0">
              <a:buFont typeface="Arial" panose="020B0604020202020204" pitchFamily="34" charset="0"/>
              <a:buNone/>
            </a:pPr>
            <a:endParaRPr lang="en-US" sz="2400"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2400"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2400"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2400"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652908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66154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ICMP</a:t>
            </a:r>
            <a:endParaRPr lang="en-GB"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3</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32796" y="1270343"/>
            <a:ext cx="5663204" cy="48435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00B0F0"/>
                </a:solidFill>
                <a:latin typeface="Times New Roman" panose="02020603050405020304" pitchFamily="18" charset="0"/>
                <a:cs typeface="Times New Roman" panose="02020603050405020304" pitchFamily="18" charset="0"/>
              </a:rPr>
              <a:t>ICMPv4 Messages (Contd.)</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3</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6" name="Content Placeholder 1">
            <a:extLst>
              <a:ext uri="{FF2B5EF4-FFF2-40B4-BE49-F238E27FC236}">
                <a16:creationId xmlns:a16="http://schemas.microsoft.com/office/drawing/2014/main" id="{C0271D97-281F-C8E9-2B43-5B51BE5F50CB}"/>
              </a:ext>
            </a:extLst>
          </p:cNvPr>
          <p:cNvSpPr txBox="1">
            <a:spLocks/>
          </p:cNvSpPr>
          <p:nvPr/>
        </p:nvSpPr>
        <p:spPr>
          <a:xfrm>
            <a:off x="545689" y="1702704"/>
            <a:ext cx="11526985" cy="347997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300" b="1" dirty="0">
                <a:latin typeface="Times New Roman" panose="02020603050405020304" pitchFamily="18" charset="0"/>
                <a:cs typeface="Times New Roman" panose="02020603050405020304" pitchFamily="18" charset="0"/>
              </a:rPr>
              <a:t>Destination or Service Unreachable</a:t>
            </a:r>
            <a:endParaRPr lang="en-US" sz="2300" dirty="0">
              <a:latin typeface="Times New Roman" panose="02020603050405020304" pitchFamily="18" charset="0"/>
              <a:cs typeface="Times New Roman" panose="02020603050405020304" pitchFamily="18" charset="0"/>
            </a:endParaRPr>
          </a:p>
          <a:p>
            <a:r>
              <a:rPr lang="en-US" sz="2300" dirty="0">
                <a:latin typeface="Times New Roman" panose="02020603050405020304" pitchFamily="18" charset="0"/>
                <a:cs typeface="Times New Roman" panose="02020603050405020304" pitchFamily="18" charset="0"/>
              </a:rPr>
              <a:t>When a host or gateway receives a packet that it cannot deliver, it can use an ICMP Destination Unreachable message to notify the source that the destination or service is unreachable. </a:t>
            </a:r>
          </a:p>
          <a:p>
            <a:r>
              <a:rPr lang="en-US" sz="2300" dirty="0">
                <a:latin typeface="Times New Roman" panose="02020603050405020304" pitchFamily="18" charset="0"/>
                <a:cs typeface="Times New Roman" panose="02020603050405020304" pitchFamily="18" charset="0"/>
              </a:rPr>
              <a:t>The message will include a code that indicates why the packet could not be delivered. The Destination Unreachable codes for ICMPv4 includes the following:</a:t>
            </a:r>
          </a:p>
          <a:p>
            <a:pPr marL="361950"/>
            <a:r>
              <a:rPr lang="en-US" sz="2300" b="1" dirty="0">
                <a:latin typeface="Times New Roman" panose="02020603050405020304" pitchFamily="18" charset="0"/>
                <a:cs typeface="Times New Roman" panose="02020603050405020304" pitchFamily="18" charset="0"/>
              </a:rPr>
              <a:t>0 - </a:t>
            </a:r>
            <a:r>
              <a:rPr lang="en-US" sz="2300" dirty="0">
                <a:latin typeface="Times New Roman" panose="02020603050405020304" pitchFamily="18" charset="0"/>
                <a:cs typeface="Times New Roman" panose="02020603050405020304" pitchFamily="18" charset="0"/>
              </a:rPr>
              <a:t>Net unreachable</a:t>
            </a:r>
          </a:p>
          <a:p>
            <a:pPr marL="361950"/>
            <a:r>
              <a:rPr lang="en-US" sz="2300" b="1" dirty="0">
                <a:latin typeface="Times New Roman" panose="02020603050405020304" pitchFamily="18" charset="0"/>
                <a:cs typeface="Times New Roman" panose="02020603050405020304" pitchFamily="18" charset="0"/>
              </a:rPr>
              <a:t>1 -</a:t>
            </a:r>
            <a:r>
              <a:rPr lang="en-US" sz="2300" dirty="0">
                <a:latin typeface="Times New Roman" panose="02020603050405020304" pitchFamily="18" charset="0"/>
                <a:cs typeface="Times New Roman" panose="02020603050405020304" pitchFamily="18" charset="0"/>
              </a:rPr>
              <a:t> Host unreachable</a:t>
            </a:r>
          </a:p>
          <a:p>
            <a:pPr marL="361950"/>
            <a:r>
              <a:rPr lang="en-US" sz="2300" b="1" dirty="0">
                <a:latin typeface="Times New Roman" panose="02020603050405020304" pitchFamily="18" charset="0"/>
                <a:cs typeface="Times New Roman" panose="02020603050405020304" pitchFamily="18" charset="0"/>
              </a:rPr>
              <a:t>2 - </a:t>
            </a:r>
            <a:r>
              <a:rPr lang="en-US" sz="2300" dirty="0">
                <a:latin typeface="Times New Roman" panose="02020603050405020304" pitchFamily="18" charset="0"/>
                <a:cs typeface="Times New Roman" panose="02020603050405020304" pitchFamily="18" charset="0"/>
              </a:rPr>
              <a:t>Protocol unreachable</a:t>
            </a:r>
          </a:p>
          <a:p>
            <a:pPr marL="361950"/>
            <a:r>
              <a:rPr lang="en-US" sz="2300" b="1" dirty="0">
                <a:latin typeface="Times New Roman" panose="02020603050405020304" pitchFamily="18" charset="0"/>
                <a:cs typeface="Times New Roman" panose="02020603050405020304" pitchFamily="18" charset="0"/>
              </a:rPr>
              <a:t>3 -</a:t>
            </a:r>
            <a:r>
              <a:rPr lang="en-US" sz="2300" dirty="0">
                <a:latin typeface="Times New Roman" panose="02020603050405020304" pitchFamily="18" charset="0"/>
                <a:cs typeface="Times New Roman" panose="02020603050405020304" pitchFamily="18" charset="0"/>
              </a:rPr>
              <a:t> Port unreachable</a:t>
            </a:r>
          </a:p>
          <a:p>
            <a:pPr marL="0" indent="0">
              <a:buFont typeface="Arial" panose="020B0604020202020204" pitchFamily="34" charset="0"/>
              <a:buNone/>
            </a:pPr>
            <a:endParaRPr lang="en-US" sz="2300"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2300"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2300"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2300"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2300"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23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693213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66154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ICMP</a:t>
            </a:r>
            <a:endParaRPr lang="en-GB"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3</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32796" y="1270343"/>
            <a:ext cx="5663204" cy="48435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00B0F0"/>
                </a:solidFill>
                <a:latin typeface="Times New Roman" panose="02020603050405020304" pitchFamily="18" charset="0"/>
                <a:cs typeface="Times New Roman" panose="02020603050405020304" pitchFamily="18" charset="0"/>
              </a:rPr>
              <a:t>ICMPv4 Messages (Contd.)</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3</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1">
            <a:extLst>
              <a:ext uri="{FF2B5EF4-FFF2-40B4-BE49-F238E27FC236}">
                <a16:creationId xmlns:a16="http://schemas.microsoft.com/office/drawing/2014/main" id="{E6E84BBF-9F61-273F-7D1C-11DABF7AB9F4}"/>
              </a:ext>
            </a:extLst>
          </p:cNvPr>
          <p:cNvSpPr txBox="1">
            <a:spLocks/>
          </p:cNvSpPr>
          <p:nvPr/>
        </p:nvSpPr>
        <p:spPr>
          <a:xfrm>
            <a:off x="439334" y="1714092"/>
            <a:ext cx="11464396" cy="369099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400" b="1" dirty="0">
                <a:latin typeface="Times New Roman" panose="02020603050405020304" pitchFamily="18" charset="0"/>
                <a:cs typeface="Times New Roman" panose="02020603050405020304" pitchFamily="18" charset="0"/>
              </a:rPr>
              <a:t>Time Exceeded</a:t>
            </a:r>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An ICMPv4 Time Exceeded message is used by a router to indicate that a packet cannot be forwarded because the Time to Live (TTL) field of the packet was decremented to 0. </a:t>
            </a:r>
          </a:p>
          <a:p>
            <a:r>
              <a:rPr lang="en-US" sz="2400" dirty="0">
                <a:latin typeface="Times New Roman" panose="02020603050405020304" pitchFamily="18" charset="0"/>
                <a:cs typeface="Times New Roman" panose="02020603050405020304" pitchFamily="18" charset="0"/>
              </a:rPr>
              <a:t>If a router receives a packet and decrements the TTL field in the IPv4 packet to zero, it discards the packet and sends a Time Exceeded message to the source host.</a:t>
            </a:r>
          </a:p>
          <a:p>
            <a:r>
              <a:rPr lang="en-US" sz="2400" dirty="0">
                <a:latin typeface="Times New Roman" panose="02020603050405020304" pitchFamily="18" charset="0"/>
                <a:cs typeface="Times New Roman" panose="02020603050405020304" pitchFamily="18" charset="0"/>
              </a:rPr>
              <a:t>ICMPv6 also sends a Time Exceeded message if the router cannot forward an IPv6 packet because the packet has expired. </a:t>
            </a:r>
          </a:p>
          <a:p>
            <a:r>
              <a:rPr lang="en-US" sz="2400" dirty="0">
                <a:latin typeface="Times New Roman" panose="02020603050405020304" pitchFamily="18" charset="0"/>
                <a:cs typeface="Times New Roman" panose="02020603050405020304" pitchFamily="18" charset="0"/>
              </a:rPr>
              <a:t>IPv6 does not have a TTL field. It uses the hop limit field to determine if the packet has expired.</a:t>
            </a:r>
          </a:p>
          <a:p>
            <a:pPr marL="0" indent="0">
              <a:buFont typeface="Arial" panose="020B0604020202020204" pitchFamily="34" charset="0"/>
              <a:buNone/>
            </a:pPr>
            <a:endParaRPr lang="en-US" sz="2400"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2480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66154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ICMP</a:t>
            </a:r>
            <a:endParaRPr lang="en-GB"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3</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32796" y="1270343"/>
            <a:ext cx="5663204" cy="48435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ICMPv6 RS and RA Messages</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3</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6" name="Content Placeholder 1">
            <a:extLst>
              <a:ext uri="{FF2B5EF4-FFF2-40B4-BE49-F238E27FC236}">
                <a16:creationId xmlns:a16="http://schemas.microsoft.com/office/drawing/2014/main" id="{23A9D824-91E6-1096-E989-79D67539BEE1}"/>
              </a:ext>
            </a:extLst>
          </p:cNvPr>
          <p:cNvSpPr txBox="1">
            <a:spLocks/>
          </p:cNvSpPr>
          <p:nvPr/>
        </p:nvSpPr>
        <p:spPr>
          <a:xfrm>
            <a:off x="418319" y="1742726"/>
            <a:ext cx="11584874" cy="391373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ICMPv6 has new features and improved functionality not found in ICMPv4. ICMPv6 messages are encapsulated in IPv6.</a:t>
            </a:r>
            <a:endParaRPr lang="en-IN" sz="2400" dirty="0">
              <a:latin typeface="Times New Roman" panose="02020603050405020304" pitchFamily="18" charset="0"/>
              <a:cs typeface="Times New Roman" panose="02020603050405020304" pitchFamily="18" charset="0"/>
            </a:endParaRPr>
          </a:p>
          <a:p>
            <a:r>
              <a:rPr lang="en-IN" sz="2400" dirty="0">
                <a:latin typeface="Times New Roman" panose="02020603050405020304" pitchFamily="18" charset="0"/>
                <a:cs typeface="Times New Roman" panose="02020603050405020304" pitchFamily="18" charset="0"/>
              </a:rPr>
              <a:t>It has four new protocols as part of the Neighbour Discovery Protocol (ND or NDP).</a:t>
            </a:r>
          </a:p>
          <a:p>
            <a:r>
              <a:rPr lang="en-IN" sz="2400" dirty="0">
                <a:latin typeface="Times New Roman" panose="02020603050405020304" pitchFamily="18" charset="0"/>
                <a:cs typeface="Times New Roman" panose="02020603050405020304" pitchFamily="18" charset="0"/>
              </a:rPr>
              <a:t>Messaging between an IPv6 router and an IPv6 device:</a:t>
            </a:r>
          </a:p>
          <a:p>
            <a:pPr marL="477837" indent="-285750"/>
            <a:r>
              <a:rPr lang="en-IN" sz="2400" dirty="0">
                <a:latin typeface="Times New Roman" panose="02020603050405020304" pitchFamily="18" charset="0"/>
                <a:cs typeface="Times New Roman" panose="02020603050405020304" pitchFamily="18" charset="0"/>
              </a:rPr>
              <a:t>Router Solicitation (RS) message</a:t>
            </a:r>
          </a:p>
          <a:p>
            <a:pPr marL="477837" indent="-285750"/>
            <a:r>
              <a:rPr lang="en-IN" sz="2400" dirty="0">
                <a:latin typeface="Times New Roman" panose="02020603050405020304" pitchFamily="18" charset="0"/>
                <a:cs typeface="Times New Roman" panose="02020603050405020304" pitchFamily="18" charset="0"/>
              </a:rPr>
              <a:t>Router Advertisement (RA) message</a:t>
            </a:r>
          </a:p>
          <a:p>
            <a:r>
              <a:rPr lang="en-IN" sz="2400" dirty="0">
                <a:latin typeface="Times New Roman" panose="02020603050405020304" pitchFamily="18" charset="0"/>
                <a:cs typeface="Times New Roman" panose="02020603050405020304" pitchFamily="18" charset="0"/>
              </a:rPr>
              <a:t>Messaging between IPv6 devices:</a:t>
            </a:r>
          </a:p>
          <a:p>
            <a:pPr marL="477837" indent="-285750"/>
            <a:r>
              <a:rPr lang="en-IN" sz="2400" dirty="0">
                <a:latin typeface="Times New Roman" panose="02020603050405020304" pitchFamily="18" charset="0"/>
                <a:cs typeface="Times New Roman" panose="02020603050405020304" pitchFamily="18" charset="0"/>
              </a:rPr>
              <a:t>Neighbour Solicitation (NS) message</a:t>
            </a:r>
          </a:p>
          <a:p>
            <a:pPr marL="477837" indent="-285750"/>
            <a:r>
              <a:rPr lang="en-IN" sz="2400" dirty="0">
                <a:latin typeface="Times New Roman" panose="02020603050405020304" pitchFamily="18" charset="0"/>
                <a:cs typeface="Times New Roman" panose="02020603050405020304" pitchFamily="18" charset="0"/>
              </a:rPr>
              <a:t>Neighbour Advertisement (NA) message</a:t>
            </a:r>
          </a:p>
          <a:p>
            <a:pPr marL="0" indent="0">
              <a:buFont typeface="Arial" panose="020B0604020202020204" pitchFamily="34" charset="0"/>
              <a:buNone/>
            </a:pPr>
            <a:endParaRPr lang="en-US" sz="2400"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392211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66154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ICMP</a:t>
            </a:r>
            <a:endParaRPr lang="en-GB"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3</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32796" y="1270343"/>
            <a:ext cx="5663204" cy="48435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ICMPv6 RS and RA Messages (Contd.)</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3</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62EA676-E092-4B99-A67C-3D2996F150FE}"/>
              </a:ext>
            </a:extLst>
          </p:cNvPr>
          <p:cNvPicPr>
            <a:picLocks noChangeAspect="1"/>
          </p:cNvPicPr>
          <p:nvPr/>
        </p:nvPicPr>
        <p:blipFill>
          <a:blip r:embed="rId3"/>
          <a:stretch>
            <a:fillRect/>
          </a:stretch>
        </p:blipFill>
        <p:spPr>
          <a:xfrm>
            <a:off x="4252192" y="4245201"/>
            <a:ext cx="4428000" cy="1576434"/>
          </a:xfrm>
          <a:prstGeom prst="rect">
            <a:avLst/>
          </a:prstGeom>
          <a:noFill/>
          <a:ln>
            <a:solidFill>
              <a:schemeClr val="bg1">
                <a:lumMod val="75000"/>
              </a:schemeClr>
            </a:solidFill>
          </a:ln>
        </p:spPr>
      </p:pic>
      <p:sp>
        <p:nvSpPr>
          <p:cNvPr id="8" name="Content Placeholder 1">
            <a:extLst>
              <a:ext uri="{FF2B5EF4-FFF2-40B4-BE49-F238E27FC236}">
                <a16:creationId xmlns:a16="http://schemas.microsoft.com/office/drawing/2014/main" id="{B349BF25-4E57-9D53-4150-CFD283E9C567}"/>
              </a:ext>
            </a:extLst>
          </p:cNvPr>
          <p:cNvSpPr txBox="1">
            <a:spLocks/>
          </p:cNvSpPr>
          <p:nvPr/>
        </p:nvSpPr>
        <p:spPr>
          <a:xfrm>
            <a:off x="431053" y="1610200"/>
            <a:ext cx="11517589" cy="31703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IN" sz="2200" b="1" dirty="0">
                <a:latin typeface="Times New Roman" panose="02020603050405020304" pitchFamily="18" charset="0"/>
                <a:cs typeface="Times New Roman" panose="02020603050405020304" pitchFamily="18" charset="0"/>
              </a:rPr>
              <a:t>Router Solicitation: </a:t>
            </a:r>
            <a:r>
              <a:rPr lang="en-US" sz="2200" b="1" dirty="0">
                <a:latin typeface="Times New Roman" panose="02020603050405020304" pitchFamily="18" charset="0"/>
                <a:cs typeface="Times New Roman" panose="02020603050405020304" pitchFamily="18" charset="0"/>
              </a:rPr>
              <a:t>Messaging Between an IPv6 Router and an IPv6 Device</a:t>
            </a:r>
            <a:endParaRPr lang="en-IN" sz="2200" b="1" dirty="0">
              <a:latin typeface="Times New Roman" panose="02020603050405020304" pitchFamily="18" charset="0"/>
              <a:cs typeface="Times New Roman" panose="02020603050405020304" pitchFamily="18" charset="0"/>
            </a:endParaRPr>
          </a:p>
          <a:p>
            <a:r>
              <a:rPr lang="en-US" sz="2200" dirty="0">
                <a:latin typeface="Times New Roman" panose="02020603050405020304" pitchFamily="18" charset="0"/>
                <a:cs typeface="Times New Roman" panose="02020603050405020304" pitchFamily="18" charset="0"/>
              </a:rPr>
              <a:t>RA messages are sent by routers to provide addressing information to hosts using Stateless Address Auto Configuration (SLAAC).</a:t>
            </a:r>
          </a:p>
          <a:p>
            <a:r>
              <a:rPr lang="en-US" sz="2200" dirty="0">
                <a:latin typeface="Times New Roman" panose="02020603050405020304" pitchFamily="18" charset="0"/>
                <a:cs typeface="Times New Roman" panose="02020603050405020304" pitchFamily="18" charset="0"/>
              </a:rPr>
              <a:t>A router will send an RA message periodically or in response to an RS message. A host using SLAAC will set its default gateway to the link-local address of the router that sent the RA.</a:t>
            </a:r>
          </a:p>
          <a:p>
            <a:r>
              <a:rPr lang="en-US" sz="2200" dirty="0">
                <a:latin typeface="Times New Roman" panose="02020603050405020304" pitchFamily="18" charset="0"/>
                <a:cs typeface="Times New Roman" panose="02020603050405020304" pitchFamily="18" charset="0"/>
              </a:rPr>
              <a:t>When a host is configured to obtain its addressing information automatically using SLAAC, the host will send an RS message to the router requesting an RA message.</a:t>
            </a:r>
            <a:endParaRPr lang="en-IN" sz="2200" b="1"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2200"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162403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66154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ICMP</a:t>
            </a:r>
            <a:endParaRPr lang="en-GB"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3</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32796" y="1270343"/>
            <a:ext cx="5663204" cy="48435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ICMPv6 RS and RA Messages (Contd.)</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3</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5274C475-DAB8-1D27-D66D-2F72257AD8E5}"/>
              </a:ext>
            </a:extLst>
          </p:cNvPr>
          <p:cNvPicPr>
            <a:picLocks noChangeAspect="1"/>
          </p:cNvPicPr>
          <p:nvPr/>
        </p:nvPicPr>
        <p:blipFill>
          <a:blip r:embed="rId3"/>
          <a:stretch>
            <a:fillRect/>
          </a:stretch>
        </p:blipFill>
        <p:spPr>
          <a:xfrm>
            <a:off x="3301870" y="4152275"/>
            <a:ext cx="6264000" cy="1654437"/>
          </a:xfrm>
          <a:prstGeom prst="rect">
            <a:avLst/>
          </a:prstGeom>
          <a:noFill/>
          <a:ln>
            <a:solidFill>
              <a:schemeClr val="bg1">
                <a:lumMod val="75000"/>
              </a:schemeClr>
            </a:solidFill>
          </a:ln>
        </p:spPr>
      </p:pic>
      <p:sp>
        <p:nvSpPr>
          <p:cNvPr id="10" name="Content Placeholder 1">
            <a:extLst>
              <a:ext uri="{FF2B5EF4-FFF2-40B4-BE49-F238E27FC236}">
                <a16:creationId xmlns:a16="http://schemas.microsoft.com/office/drawing/2014/main" id="{C96B8DAF-A1F5-673B-8045-6665567D1903}"/>
              </a:ext>
            </a:extLst>
          </p:cNvPr>
          <p:cNvSpPr txBox="1">
            <a:spLocks/>
          </p:cNvSpPr>
          <p:nvPr/>
        </p:nvSpPr>
        <p:spPr>
          <a:xfrm>
            <a:off x="431054" y="1752732"/>
            <a:ext cx="11346221" cy="199114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IN" sz="2400" b="1" dirty="0">
                <a:latin typeface="Times New Roman" panose="02020603050405020304" pitchFamily="18" charset="0"/>
                <a:cs typeface="Times New Roman" panose="02020603050405020304" pitchFamily="18" charset="0"/>
              </a:rPr>
              <a:t>Address Resolution: Messaging Between IPv6 Devices </a:t>
            </a:r>
          </a:p>
          <a:p>
            <a:r>
              <a:rPr lang="en-US" sz="2400" dirty="0">
                <a:latin typeface="Times New Roman" panose="02020603050405020304" pitchFamily="18" charset="0"/>
                <a:cs typeface="Times New Roman" panose="02020603050405020304" pitchFamily="18" charset="0"/>
              </a:rPr>
              <a:t>NA messages are sent when a device knows the IPv6 address of a device but does not know its MAC address. This is equivalent to an ARP Request for IPv4.</a:t>
            </a:r>
          </a:p>
          <a:p>
            <a:r>
              <a:rPr lang="en-US" sz="2400" dirty="0">
                <a:latin typeface="Times New Roman" panose="02020603050405020304" pitchFamily="18" charset="0"/>
                <a:cs typeface="Times New Roman" panose="02020603050405020304" pitchFamily="18" charset="0"/>
              </a:rPr>
              <a:t>NA messages are sent in response to an NS message and match the target IPv6 address in the NS. The NA message includes the device’s Ethernet MAC address. This is equivalent to an ARP Reply in IPv4.</a:t>
            </a:r>
          </a:p>
          <a:p>
            <a:pPr marL="0" indent="0">
              <a:buFont typeface="Arial" panose="020B0604020202020204" pitchFamily="34" charset="0"/>
              <a:buNone/>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309510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66154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ICMP</a:t>
            </a:r>
            <a:endParaRPr lang="en-GB"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3</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32796" y="1270343"/>
            <a:ext cx="5663204" cy="48435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ICMPv6 RS and RA Messages (Contd.)</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3</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16B6F7E7-58CF-4408-E9D8-B9C9526B48BD}"/>
              </a:ext>
            </a:extLst>
          </p:cNvPr>
          <p:cNvPicPr>
            <a:picLocks noChangeAspect="1"/>
          </p:cNvPicPr>
          <p:nvPr/>
        </p:nvPicPr>
        <p:blipFill>
          <a:blip r:embed="rId3"/>
          <a:stretch>
            <a:fillRect/>
          </a:stretch>
        </p:blipFill>
        <p:spPr>
          <a:xfrm>
            <a:off x="1631776" y="4492844"/>
            <a:ext cx="4284000" cy="1593766"/>
          </a:xfrm>
          <a:prstGeom prst="rect">
            <a:avLst/>
          </a:prstGeom>
          <a:noFill/>
          <a:ln>
            <a:solidFill>
              <a:schemeClr val="bg1">
                <a:lumMod val="75000"/>
              </a:schemeClr>
            </a:solidFill>
          </a:ln>
        </p:spPr>
      </p:pic>
      <p:sp>
        <p:nvSpPr>
          <p:cNvPr id="8" name="Content Placeholder 1">
            <a:extLst>
              <a:ext uri="{FF2B5EF4-FFF2-40B4-BE49-F238E27FC236}">
                <a16:creationId xmlns:a16="http://schemas.microsoft.com/office/drawing/2014/main" id="{D196B066-B672-BEB8-9F93-00F29E9FB63A}"/>
              </a:ext>
            </a:extLst>
          </p:cNvPr>
          <p:cNvSpPr txBox="1">
            <a:spLocks/>
          </p:cNvSpPr>
          <p:nvPr/>
        </p:nvSpPr>
        <p:spPr>
          <a:xfrm>
            <a:off x="418319" y="1592191"/>
            <a:ext cx="11615814" cy="247850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200" b="1" dirty="0">
                <a:latin typeface="Times New Roman" panose="02020603050405020304" pitchFamily="18" charset="0"/>
                <a:cs typeface="Times New Roman" panose="02020603050405020304" pitchFamily="18" charset="0"/>
              </a:rPr>
              <a:t>Duplicate Address Detection (DAD)</a:t>
            </a:r>
          </a:p>
          <a:p>
            <a:r>
              <a:rPr lang="en-US" sz="2200" dirty="0">
                <a:latin typeface="Times New Roman" panose="02020603050405020304" pitchFamily="18" charset="0"/>
                <a:cs typeface="Times New Roman" panose="02020603050405020304" pitchFamily="18" charset="0"/>
              </a:rPr>
              <a:t>When a device is assigned a global unicast or link-local unicast address, the DAD is performed on the address to ensure that it is unique. </a:t>
            </a:r>
          </a:p>
          <a:p>
            <a:r>
              <a:rPr lang="en-US" sz="2200" dirty="0">
                <a:latin typeface="Times New Roman" panose="02020603050405020304" pitchFamily="18" charset="0"/>
                <a:cs typeface="Times New Roman" panose="02020603050405020304" pitchFamily="18" charset="0"/>
              </a:rPr>
              <a:t>To check the uniqueness of an address, the device will send an NS message with its own IPv6 address.</a:t>
            </a:r>
          </a:p>
          <a:p>
            <a:r>
              <a:rPr lang="en-US" sz="2200" dirty="0">
                <a:latin typeface="Times New Roman" panose="02020603050405020304" pitchFamily="18" charset="0"/>
                <a:cs typeface="Times New Roman" panose="02020603050405020304" pitchFamily="18" charset="0"/>
              </a:rPr>
              <a:t>If another device on the network has this address, it will respond with an NA message which will notify the sending device that the address is in use. If a corresponding NA message is not returned within a certain period of time, the unicast address is unique and acceptable for use.</a:t>
            </a:r>
          </a:p>
          <a:p>
            <a:pPr marL="0" indent="0">
              <a:buFont typeface="Arial" panose="020B0604020202020204" pitchFamily="34" charset="0"/>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744963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31776" y="369451"/>
            <a:ext cx="466154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ARP and ARP Issues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3</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32796" y="1270343"/>
            <a:ext cx="5663204" cy="48435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Destination on Remote Network</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3</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pic>
        <p:nvPicPr>
          <p:cNvPr id="6" name="Picture 2">
            <a:extLst>
              <a:ext uri="{FF2B5EF4-FFF2-40B4-BE49-F238E27FC236}">
                <a16:creationId xmlns:a16="http://schemas.microsoft.com/office/drawing/2014/main" id="{5984A7DF-3AE4-B14A-DED1-45FC851B5D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71167" y="2595345"/>
            <a:ext cx="4234408" cy="2626988"/>
          </a:xfrm>
          <a:prstGeom prst="rect">
            <a:avLst/>
          </a:prstGeom>
          <a:noFill/>
          <a:ln w="3175">
            <a:solidFill>
              <a:schemeClr val="bg1">
                <a:lumMod val="85000"/>
              </a:schemeClr>
            </a:solidFill>
            <a:miter lim="800000"/>
            <a:headEnd/>
            <a:tailEnd/>
          </a:ln>
          <a:extLst>
            <a:ext uri="{909E8E84-426E-40DD-AFC4-6F175D3DCCD1}">
              <a14:hiddenFill xmlns:a14="http://schemas.microsoft.com/office/drawing/2010/main">
                <a:solidFill>
                  <a:schemeClr val="accent1"/>
                </a:solidFill>
              </a14:hiddenFill>
            </a:ext>
          </a:extLst>
        </p:spPr>
      </p:pic>
      <p:sp>
        <p:nvSpPr>
          <p:cNvPr id="10" name="Content Placeholder 1">
            <a:extLst>
              <a:ext uri="{FF2B5EF4-FFF2-40B4-BE49-F238E27FC236}">
                <a16:creationId xmlns:a16="http://schemas.microsoft.com/office/drawing/2014/main" id="{49DE7C7A-D45E-37D4-04E2-2D2F0A137482}"/>
              </a:ext>
            </a:extLst>
          </p:cNvPr>
          <p:cNvSpPr/>
          <p:nvPr/>
        </p:nvSpPr>
        <p:spPr>
          <a:xfrm>
            <a:off x="418319" y="1518286"/>
            <a:ext cx="11320155" cy="790413"/>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7800" indent="-177800">
              <a:buFont typeface="Arial" panose="020B0604020202020204" pitchFamily="34" charset="0"/>
              <a:buChar char="•"/>
            </a:pPr>
            <a:r>
              <a:rPr lang="en-US" sz="2400" dirty="0">
                <a:solidFill>
                  <a:schemeClr val="tx1">
                    <a:lumMod val="50000"/>
                  </a:schemeClr>
                </a:solidFill>
                <a:latin typeface="Times New Roman" panose="02020603050405020304" pitchFamily="18" charset="0"/>
                <a:cs typeface="Times New Roman" panose="02020603050405020304" pitchFamily="18" charset="0"/>
              </a:rPr>
              <a:t>When the destination IP address is on a remote network, the destination MAC address will be the address of the host’s default gateway. The process in the figure is as below:</a:t>
            </a:r>
          </a:p>
        </p:txBody>
      </p:sp>
      <p:sp>
        <p:nvSpPr>
          <p:cNvPr id="15" name="Content Placeholder 2">
            <a:extLst>
              <a:ext uri="{FF2B5EF4-FFF2-40B4-BE49-F238E27FC236}">
                <a16:creationId xmlns:a16="http://schemas.microsoft.com/office/drawing/2014/main" id="{9A7C086F-0E91-5416-3E17-8C673486398A}"/>
              </a:ext>
            </a:extLst>
          </p:cNvPr>
          <p:cNvSpPr txBox="1">
            <a:spLocks/>
          </p:cNvSpPr>
          <p:nvPr/>
        </p:nvSpPr>
        <p:spPr>
          <a:xfrm>
            <a:off x="310902" y="2323386"/>
            <a:ext cx="7343624" cy="318559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57188" indent="-179388">
              <a:spcBef>
                <a:spcPts val="400"/>
              </a:spcBef>
              <a:spcAft>
                <a:spcPts val="400"/>
              </a:spcAft>
            </a:pPr>
            <a:r>
              <a:rPr lang="en-US" sz="2200" dirty="0">
                <a:latin typeface="Times New Roman" panose="02020603050405020304" pitchFamily="18" charset="0"/>
                <a:cs typeface="Times New Roman" panose="02020603050405020304" pitchFamily="18" charset="0"/>
              </a:rPr>
              <a:t>Routers examine the destination IPv4 address.</a:t>
            </a:r>
          </a:p>
          <a:p>
            <a:pPr marL="357188" indent="-179388">
              <a:spcBef>
                <a:spcPts val="400"/>
              </a:spcBef>
              <a:spcAft>
                <a:spcPts val="400"/>
              </a:spcAft>
            </a:pPr>
            <a:r>
              <a:rPr lang="en-US" sz="2200" dirty="0">
                <a:latin typeface="Times New Roman" panose="02020603050405020304" pitchFamily="18" charset="0"/>
                <a:cs typeface="Times New Roman" panose="02020603050405020304" pitchFamily="18" charset="0"/>
              </a:rPr>
              <a:t>When the router receives the Ethernet frame, it de-encapsulates the Layer 2 information. </a:t>
            </a:r>
          </a:p>
          <a:p>
            <a:pPr marL="357188" indent="-179388">
              <a:spcBef>
                <a:spcPts val="400"/>
              </a:spcBef>
              <a:spcAft>
                <a:spcPts val="400"/>
              </a:spcAft>
            </a:pPr>
            <a:r>
              <a:rPr lang="en-US" sz="2200" dirty="0">
                <a:latin typeface="Times New Roman" panose="02020603050405020304" pitchFamily="18" charset="0"/>
                <a:cs typeface="Times New Roman" panose="02020603050405020304" pitchFamily="18" charset="0"/>
              </a:rPr>
              <a:t>Using the destination IP address, the router determines the next-hop device and then encapsulates the IP packet in a new data link frame for the outgoing interface.</a:t>
            </a:r>
          </a:p>
          <a:p>
            <a:pPr marL="357188" indent="-179388">
              <a:spcBef>
                <a:spcPts val="400"/>
              </a:spcBef>
              <a:spcAft>
                <a:spcPts val="400"/>
              </a:spcAft>
            </a:pPr>
            <a:r>
              <a:rPr lang="en-US" sz="2200" dirty="0">
                <a:solidFill>
                  <a:schemeClr val="tx1">
                    <a:lumMod val="50000"/>
                  </a:schemeClr>
                </a:solidFill>
                <a:latin typeface="Times New Roman" panose="02020603050405020304" pitchFamily="18" charset="0"/>
                <a:cs typeface="Times New Roman" panose="02020603050405020304" pitchFamily="18" charset="0"/>
              </a:rPr>
              <a:t>If the next-hop device is the final destination, the destination MAC address will be that of the device’s Ethernet NIC.</a:t>
            </a:r>
          </a:p>
          <a:p>
            <a:pPr marL="357188" indent="-179388">
              <a:spcBef>
                <a:spcPts val="400"/>
              </a:spcBef>
              <a:spcAft>
                <a:spcPts val="400"/>
              </a:spcAft>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072893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31776" y="369451"/>
            <a:ext cx="466154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ARP Functions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3</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3</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CDEAD124-72F9-4DB0-5355-E2BCB1CD02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37575" y="2204822"/>
            <a:ext cx="4435100" cy="2907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Content Placeholder 1">
            <a:extLst>
              <a:ext uri="{FF2B5EF4-FFF2-40B4-BE49-F238E27FC236}">
                <a16:creationId xmlns:a16="http://schemas.microsoft.com/office/drawing/2014/main" id="{155A449D-40AB-ED44-6A9D-2A8743D0E76C}"/>
              </a:ext>
            </a:extLst>
          </p:cNvPr>
          <p:cNvSpPr txBox="1">
            <a:spLocks/>
          </p:cNvSpPr>
          <p:nvPr/>
        </p:nvSpPr>
        <p:spPr>
          <a:xfrm>
            <a:off x="361821" y="1655071"/>
            <a:ext cx="7275754" cy="377673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300" dirty="0">
                <a:latin typeface="Times New Roman" panose="02020603050405020304" pitchFamily="18" charset="0"/>
                <a:cs typeface="Times New Roman" panose="02020603050405020304" pitchFamily="18" charset="0"/>
              </a:rPr>
              <a:t>When a packet is sent to the data link layer to be encapsulated into an Ethernet frame, the device refers to a table called </a:t>
            </a:r>
            <a:r>
              <a:rPr lang="en-US" sz="2300" b="1" dirty="0">
                <a:latin typeface="Times New Roman" panose="02020603050405020304" pitchFamily="18" charset="0"/>
                <a:cs typeface="Times New Roman" panose="02020603050405020304" pitchFamily="18" charset="0"/>
              </a:rPr>
              <a:t>ARP table</a:t>
            </a:r>
            <a:r>
              <a:rPr lang="en-US" sz="2300" dirty="0">
                <a:latin typeface="Times New Roman" panose="02020603050405020304" pitchFamily="18" charset="0"/>
                <a:cs typeface="Times New Roman" panose="02020603050405020304" pitchFamily="18" charset="0"/>
              </a:rPr>
              <a:t> or ARP cache in its RAM memory to find the MAC address that is mapped to the IPv4 address. </a:t>
            </a:r>
          </a:p>
          <a:p>
            <a:r>
              <a:rPr lang="en-US" sz="2300" dirty="0">
                <a:latin typeface="Times New Roman" panose="02020603050405020304" pitchFamily="18" charset="0"/>
                <a:cs typeface="Times New Roman" panose="02020603050405020304" pitchFamily="18" charset="0"/>
              </a:rPr>
              <a:t>The sending device will search its ARP table for a destination IPv4 address and a corresponding MAC address, </a:t>
            </a:r>
            <a:r>
              <a:rPr lang="en-IN" sz="2300" dirty="0">
                <a:latin typeface="Times New Roman" panose="02020603050405020304" pitchFamily="18" charset="0"/>
                <a:cs typeface="Times New Roman" panose="02020603050405020304" pitchFamily="18" charset="0"/>
              </a:rPr>
              <a:t>if the packet’s destination IPv4 address is on the same network as the source IPv4 address</a:t>
            </a:r>
            <a:r>
              <a:rPr lang="en-US" sz="2300" dirty="0">
                <a:latin typeface="Times New Roman" panose="02020603050405020304" pitchFamily="18" charset="0"/>
                <a:cs typeface="Times New Roman" panose="02020603050405020304" pitchFamily="18" charset="0"/>
              </a:rPr>
              <a:t>.</a:t>
            </a:r>
          </a:p>
          <a:p>
            <a:r>
              <a:rPr lang="en-IN" sz="2300" dirty="0">
                <a:latin typeface="Times New Roman" panose="02020603050405020304" pitchFamily="18" charset="0"/>
                <a:cs typeface="Times New Roman" panose="02020603050405020304" pitchFamily="18" charset="0"/>
              </a:rPr>
              <a:t>If the device locates the IPv4 address, its corresponding MAC address is used as the destination MAC address in the frame.</a:t>
            </a:r>
            <a:endParaRPr lang="en-US" sz="2300"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2300"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2300"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23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8757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31776" y="369451"/>
            <a:ext cx="4661548" cy="954107"/>
          </a:xfrm>
          <a:prstGeom prst="rect">
            <a:avLst/>
          </a:prstGeom>
          <a:noFill/>
        </p:spPr>
        <p:txBody>
          <a:bodyPr wrap="square" rtlCol="0">
            <a:spAutoFit/>
          </a:bodyPr>
          <a:lstStyle/>
          <a:p>
            <a:r>
              <a:rPr lang="en-GB" sz="2800" b="1" dirty="0">
                <a:latin typeface="Times New Roman" panose="02020603050405020304" pitchFamily="18" charset="0"/>
                <a:cs typeface="Times New Roman" panose="02020603050405020304" pitchFamily="18" charset="0"/>
              </a:rPr>
              <a:t>Removing Entries from an ARP Table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3</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3</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pic>
        <p:nvPicPr>
          <p:cNvPr id="5" name="Picture 2">
            <a:extLst>
              <a:ext uri="{FF2B5EF4-FFF2-40B4-BE49-F238E27FC236}">
                <a16:creationId xmlns:a16="http://schemas.microsoft.com/office/drawing/2014/main" id="{1F4EA1D2-9A10-3361-F838-35B78424BB00}"/>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959065" y="1848941"/>
            <a:ext cx="4932000" cy="3421296"/>
          </a:xfrm>
          <a:prstGeom prst="rect">
            <a:avLst/>
          </a:prstGeom>
          <a:noFill/>
          <a:ln>
            <a:solidFill>
              <a:schemeClr val="bg1">
                <a:lumMod val="85000"/>
              </a:schemeClr>
            </a:solidFill>
          </a:ln>
          <a:extLst>
            <a:ext uri="{909E8E84-426E-40DD-AFC4-6F175D3DCCD1}">
              <a14:hiddenFill xmlns:a14="http://schemas.microsoft.com/office/drawing/2010/main">
                <a:solidFill>
                  <a:schemeClr val="accent1"/>
                </a:solidFill>
              </a14:hiddenFill>
            </a:ext>
          </a:extLst>
        </p:spPr>
      </p:pic>
      <p:sp>
        <p:nvSpPr>
          <p:cNvPr id="6" name="Content Placeholder 1">
            <a:extLst>
              <a:ext uri="{FF2B5EF4-FFF2-40B4-BE49-F238E27FC236}">
                <a16:creationId xmlns:a16="http://schemas.microsoft.com/office/drawing/2014/main" id="{7BC24E35-F422-2A66-6C6B-4A8F2F26DF3D}"/>
              </a:ext>
            </a:extLst>
          </p:cNvPr>
          <p:cNvSpPr txBox="1">
            <a:spLocks/>
          </p:cNvSpPr>
          <p:nvPr/>
        </p:nvSpPr>
        <p:spPr>
          <a:xfrm>
            <a:off x="171226" y="1768152"/>
            <a:ext cx="6606229" cy="14701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200" dirty="0">
                <a:latin typeface="Times New Roman" panose="02020603050405020304" pitchFamily="18" charset="0"/>
                <a:cs typeface="Times New Roman" panose="02020603050405020304" pitchFamily="18" charset="0"/>
              </a:rPr>
              <a:t>For each device, an ARP cache timer removes the ARP entries that have not been used for a specified period of time.</a:t>
            </a:r>
          </a:p>
          <a:p>
            <a:r>
              <a:rPr lang="en-US" sz="2200" dirty="0">
                <a:latin typeface="Times New Roman" panose="02020603050405020304" pitchFamily="18" charset="0"/>
                <a:cs typeface="Times New Roman" panose="02020603050405020304" pitchFamily="18" charset="0"/>
              </a:rPr>
              <a:t>The times differ depending on the operating system of the device.</a:t>
            </a:r>
          </a:p>
          <a:p>
            <a:r>
              <a:rPr lang="en-US" sz="2200" dirty="0">
                <a:latin typeface="Times New Roman" panose="02020603050405020304" pitchFamily="18" charset="0"/>
                <a:cs typeface="Times New Roman" panose="02020603050405020304" pitchFamily="18" charset="0"/>
              </a:rPr>
              <a:t>Commands may also be used to manually remove some or all of the entries in the ARP table. </a:t>
            </a:r>
          </a:p>
          <a:p>
            <a:r>
              <a:rPr lang="en-US" sz="2200" dirty="0">
                <a:latin typeface="Times New Roman" panose="02020603050405020304" pitchFamily="18" charset="0"/>
                <a:cs typeface="Times New Roman" panose="02020603050405020304" pitchFamily="18" charset="0"/>
              </a:rPr>
              <a:t>After an entry has been removed, the process for sending an ARP request and receiving an ARP reply must occur again to enter the map in the ARP table.</a:t>
            </a:r>
          </a:p>
          <a:p>
            <a:pPr marL="0" indent="0">
              <a:buFont typeface="Arial" panose="020B0604020202020204" pitchFamily="34" charset="0"/>
              <a:buNone/>
            </a:pPr>
            <a:endParaRPr lang="en-US" sz="2200"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46377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31776" y="369451"/>
            <a:ext cx="4661548" cy="954107"/>
          </a:xfrm>
          <a:prstGeom prst="rect">
            <a:avLst/>
          </a:prstGeom>
          <a:noFill/>
        </p:spPr>
        <p:txBody>
          <a:bodyPr wrap="square" rtlCol="0">
            <a:spAutoFit/>
          </a:bodyPr>
          <a:lstStyle/>
          <a:p>
            <a:r>
              <a:rPr lang="en-GB" sz="2800" b="1" dirty="0">
                <a:latin typeface="Times New Roman" panose="02020603050405020304" pitchFamily="18" charset="0"/>
                <a:cs typeface="Times New Roman" panose="02020603050405020304" pitchFamily="18" charset="0"/>
              </a:rPr>
              <a:t>ARP Tables on Networking Devices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3</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3</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pic>
        <p:nvPicPr>
          <p:cNvPr id="3" name="Picture 1">
            <a:extLst>
              <a:ext uri="{FF2B5EF4-FFF2-40B4-BE49-F238E27FC236}">
                <a16:creationId xmlns:a16="http://schemas.microsoft.com/office/drawing/2014/main" id="{1C71816E-C3FF-C5E6-01B5-4995EFC8661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1548" y="1758489"/>
            <a:ext cx="5327036" cy="8926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7">
            <a:extLst>
              <a:ext uri="{FF2B5EF4-FFF2-40B4-BE49-F238E27FC236}">
                <a16:creationId xmlns:a16="http://schemas.microsoft.com/office/drawing/2014/main" id="{6AD0F169-FB38-5936-6D68-E7488D45FE8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05738" y="3220473"/>
            <a:ext cx="5262846" cy="2156378"/>
          </a:xfrm>
          <a:prstGeom prst="rect">
            <a:avLst/>
          </a:prstGeom>
        </p:spPr>
      </p:pic>
      <p:sp>
        <p:nvSpPr>
          <p:cNvPr id="10" name="Content Placeholder 1">
            <a:extLst>
              <a:ext uri="{FF2B5EF4-FFF2-40B4-BE49-F238E27FC236}">
                <a16:creationId xmlns:a16="http://schemas.microsoft.com/office/drawing/2014/main" id="{309A56FA-C05F-C880-0A7F-8EE0CFE0A218}"/>
              </a:ext>
            </a:extLst>
          </p:cNvPr>
          <p:cNvSpPr txBox="1">
            <a:spLocks/>
          </p:cNvSpPr>
          <p:nvPr/>
        </p:nvSpPr>
        <p:spPr>
          <a:xfrm>
            <a:off x="451342" y="1806131"/>
            <a:ext cx="5490205" cy="79738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400" dirty="0">
                <a:latin typeface="Times New Roman" panose="02020603050405020304" pitchFamily="18" charset="0"/>
                <a:cs typeface="Times New Roman" panose="02020603050405020304" pitchFamily="18" charset="0"/>
              </a:rPr>
              <a:t>On a Cisco router, the </a:t>
            </a:r>
            <a:r>
              <a:rPr lang="en-US" sz="2400" b="1" dirty="0">
                <a:latin typeface="Times New Roman" panose="02020603050405020304" pitchFamily="18" charset="0"/>
                <a:cs typeface="Times New Roman" panose="02020603050405020304" pitchFamily="18" charset="0"/>
              </a:rPr>
              <a:t>show ip arp</a:t>
            </a:r>
            <a:r>
              <a:rPr lang="en-US" sz="2400" dirty="0">
                <a:latin typeface="Times New Roman" panose="02020603050405020304" pitchFamily="18" charset="0"/>
                <a:cs typeface="Times New Roman" panose="02020603050405020304" pitchFamily="18" charset="0"/>
              </a:rPr>
              <a:t> command is used to display the ARP table.</a:t>
            </a:r>
          </a:p>
          <a:p>
            <a:pPr marL="0" indent="0">
              <a:buFont typeface="Arial" panose="020B0604020202020204" pitchFamily="34" charset="0"/>
              <a:buNone/>
            </a:pPr>
            <a:endParaRPr lang="en-US" sz="2400"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2400"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2400" dirty="0">
              <a:latin typeface="Times New Roman" panose="02020603050405020304" pitchFamily="18" charset="0"/>
              <a:cs typeface="Times New Roman" panose="02020603050405020304" pitchFamily="18" charset="0"/>
            </a:endParaRPr>
          </a:p>
        </p:txBody>
      </p:sp>
      <p:sp>
        <p:nvSpPr>
          <p:cNvPr id="15" name="Content Placeholder 2">
            <a:extLst>
              <a:ext uri="{FF2B5EF4-FFF2-40B4-BE49-F238E27FC236}">
                <a16:creationId xmlns:a16="http://schemas.microsoft.com/office/drawing/2014/main" id="{545651ED-8F35-BEE5-914B-2732773A4FB4}"/>
              </a:ext>
            </a:extLst>
          </p:cNvPr>
          <p:cNvSpPr txBox="1"/>
          <p:nvPr/>
        </p:nvSpPr>
        <p:spPr>
          <a:xfrm>
            <a:off x="663677" y="3684669"/>
            <a:ext cx="5117506" cy="1200329"/>
          </a:xfrm>
          <a:prstGeom prst="rect">
            <a:avLst/>
          </a:prstGeom>
          <a:noFill/>
        </p:spPr>
        <p:txBody>
          <a:bodyPr wrap="square" rtlCol="0">
            <a:spAutoFit/>
          </a:bodyPr>
          <a:lstStyle/>
          <a:p>
            <a:pPr defTabSz="684213">
              <a:spcBef>
                <a:spcPts val="600"/>
              </a:spcBef>
              <a:spcAft>
                <a:spcPts val="600"/>
              </a:spcAft>
              <a:buClr>
                <a:schemeClr val="tx2"/>
              </a:buClr>
              <a:buSzPct val="90000"/>
            </a:pPr>
            <a:r>
              <a:rPr lang="en-US" sz="2400" dirty="0">
                <a:solidFill>
                  <a:srgbClr val="000000"/>
                </a:solidFill>
                <a:latin typeface="Times New Roman" panose="02020603050405020304" pitchFamily="18" charset="0"/>
                <a:ea typeface="ＭＳ Ｐゴシック" charset="0"/>
                <a:cs typeface="Times New Roman" panose="02020603050405020304" pitchFamily="18" charset="0"/>
              </a:rPr>
              <a:t>On a Windows 10 PC, the </a:t>
            </a:r>
            <a:r>
              <a:rPr lang="en-US" sz="2400" b="1" dirty="0">
                <a:solidFill>
                  <a:srgbClr val="000000"/>
                </a:solidFill>
                <a:latin typeface="Times New Roman" panose="02020603050405020304" pitchFamily="18" charset="0"/>
                <a:ea typeface="ＭＳ Ｐゴシック" charset="0"/>
                <a:cs typeface="Times New Roman" panose="02020603050405020304" pitchFamily="18" charset="0"/>
              </a:rPr>
              <a:t>arp –a </a:t>
            </a:r>
            <a:r>
              <a:rPr lang="en-US" sz="2400" dirty="0">
                <a:solidFill>
                  <a:srgbClr val="000000"/>
                </a:solidFill>
                <a:latin typeface="Times New Roman" panose="02020603050405020304" pitchFamily="18" charset="0"/>
                <a:ea typeface="ＭＳ Ｐゴシック" charset="0"/>
                <a:cs typeface="Times New Roman" panose="02020603050405020304" pitchFamily="18" charset="0"/>
              </a:rPr>
              <a:t>command is used to display the ARP table.</a:t>
            </a:r>
          </a:p>
        </p:txBody>
      </p:sp>
    </p:spTree>
    <p:extLst>
      <p:ext uri="{BB962C8B-B14F-4D97-AF65-F5344CB8AC3E}">
        <p14:creationId xmlns:p14="http://schemas.microsoft.com/office/powerpoint/2010/main" val="18410988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31776" y="369451"/>
            <a:ext cx="4661548" cy="954107"/>
          </a:xfrm>
          <a:prstGeom prst="rect">
            <a:avLst/>
          </a:prstGeom>
          <a:noFill/>
        </p:spPr>
        <p:txBody>
          <a:bodyPr wrap="square" rtlCol="0">
            <a:spAutoFit/>
          </a:bodyPr>
          <a:lstStyle/>
          <a:p>
            <a:r>
              <a:rPr lang="en-GB" sz="2800" b="1" dirty="0">
                <a:latin typeface="Times New Roman" panose="02020603050405020304" pitchFamily="18" charset="0"/>
                <a:cs typeface="Times New Roman" panose="02020603050405020304" pitchFamily="18" charset="0"/>
              </a:rPr>
              <a:t>ARP Issues - ARP Broadcasts and ARP Spoofing</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3</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3</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pic>
        <p:nvPicPr>
          <p:cNvPr id="5" name="Picture 2">
            <a:extLst>
              <a:ext uri="{FF2B5EF4-FFF2-40B4-BE49-F238E27FC236}">
                <a16:creationId xmlns:a16="http://schemas.microsoft.com/office/drawing/2014/main" id="{067CC302-0E97-A10E-8625-4B9E7EE810B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tretch/>
        </p:blipFill>
        <p:spPr bwMode="auto">
          <a:xfrm>
            <a:off x="7391901" y="2378831"/>
            <a:ext cx="4355163" cy="2240706"/>
          </a:xfrm>
          <a:prstGeom prst="rect">
            <a:avLst/>
          </a:prstGeom>
          <a:noFill/>
          <a:ln>
            <a:solidFill>
              <a:schemeClr val="bg1">
                <a:lumMod val="85000"/>
              </a:schemeClr>
            </a:solidFill>
          </a:ln>
          <a:extLst>
            <a:ext uri="{909E8E84-426E-40DD-AFC4-6F175D3DCCD1}">
              <a14:hiddenFill xmlns:a14="http://schemas.microsoft.com/office/drawing/2010/main">
                <a:solidFill>
                  <a:schemeClr val="accent1"/>
                </a:solidFill>
              </a14:hiddenFill>
            </a:ext>
          </a:extLst>
        </p:spPr>
      </p:pic>
      <p:sp>
        <p:nvSpPr>
          <p:cNvPr id="6" name="Content Placeholder 1">
            <a:extLst>
              <a:ext uri="{FF2B5EF4-FFF2-40B4-BE49-F238E27FC236}">
                <a16:creationId xmlns:a16="http://schemas.microsoft.com/office/drawing/2014/main" id="{98ABDF6D-18AA-99CF-776C-3D8C37D9D101}"/>
              </a:ext>
            </a:extLst>
          </p:cNvPr>
          <p:cNvSpPr txBox="1">
            <a:spLocks/>
          </p:cNvSpPr>
          <p:nvPr/>
        </p:nvSpPr>
        <p:spPr>
          <a:xfrm>
            <a:off x="418319" y="1741910"/>
            <a:ext cx="6973583" cy="14701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400"/>
              </a:spcBef>
              <a:spcAft>
                <a:spcPts val="400"/>
              </a:spcAft>
              <a:buFont typeface="Arial" panose="020B0604020202020204" pitchFamily="34" charset="0"/>
              <a:buNone/>
            </a:pPr>
            <a:r>
              <a:rPr lang="en-US" sz="2200" b="1" dirty="0">
                <a:latin typeface="Times New Roman" panose="02020603050405020304" pitchFamily="18" charset="0"/>
                <a:cs typeface="Times New Roman" panose="02020603050405020304" pitchFamily="18" charset="0"/>
              </a:rPr>
              <a:t>ARP Broadcasts</a:t>
            </a:r>
          </a:p>
          <a:p>
            <a:pPr>
              <a:spcBef>
                <a:spcPts val="400"/>
              </a:spcBef>
              <a:spcAft>
                <a:spcPts val="400"/>
              </a:spcAft>
            </a:pPr>
            <a:r>
              <a:rPr lang="en-IN" sz="2200" dirty="0">
                <a:latin typeface="Times New Roman" panose="02020603050405020304" pitchFamily="18" charset="0"/>
                <a:cs typeface="Times New Roman" panose="02020603050405020304" pitchFamily="18" charset="0"/>
              </a:rPr>
              <a:t>As a broadcast frame, an ARP request is received and processed by every device on the local network. </a:t>
            </a:r>
          </a:p>
          <a:p>
            <a:pPr>
              <a:spcBef>
                <a:spcPts val="400"/>
              </a:spcBef>
              <a:spcAft>
                <a:spcPts val="400"/>
              </a:spcAft>
            </a:pPr>
            <a:r>
              <a:rPr lang="en-US" sz="2200" dirty="0">
                <a:latin typeface="Times New Roman" panose="02020603050405020304" pitchFamily="18" charset="0"/>
                <a:cs typeface="Times New Roman" panose="02020603050405020304" pitchFamily="18" charset="0"/>
              </a:rPr>
              <a:t>On a typical business network, these broadcasts would have minimal impact on network performance.</a:t>
            </a:r>
          </a:p>
          <a:p>
            <a:pPr>
              <a:spcBef>
                <a:spcPts val="400"/>
              </a:spcBef>
              <a:spcAft>
                <a:spcPts val="400"/>
              </a:spcAft>
            </a:pPr>
            <a:r>
              <a:rPr lang="en-US" sz="2200" dirty="0">
                <a:latin typeface="Times New Roman" panose="02020603050405020304" pitchFamily="18" charset="0"/>
                <a:cs typeface="Times New Roman" panose="02020603050405020304" pitchFamily="18" charset="0"/>
              </a:rPr>
              <a:t>If many devices start accessing network services at the same time, there can be reduction in performance for a short time.</a:t>
            </a:r>
          </a:p>
          <a:p>
            <a:pPr>
              <a:spcBef>
                <a:spcPts val="400"/>
              </a:spcBef>
              <a:spcAft>
                <a:spcPts val="400"/>
              </a:spcAft>
            </a:pPr>
            <a:r>
              <a:rPr lang="en-US" sz="2200" dirty="0">
                <a:latin typeface="Times New Roman" panose="02020603050405020304" pitchFamily="18" charset="0"/>
                <a:cs typeface="Times New Roman" panose="02020603050405020304" pitchFamily="18" charset="0"/>
              </a:rPr>
              <a:t>After the devices send out the initial ARP broadcasts and have learned the necessary MAC addresses, any impact on the network will be minimized.</a:t>
            </a:r>
          </a:p>
        </p:txBody>
      </p:sp>
    </p:spTree>
    <p:extLst>
      <p:ext uri="{BB962C8B-B14F-4D97-AF65-F5344CB8AC3E}">
        <p14:creationId xmlns:p14="http://schemas.microsoft.com/office/powerpoint/2010/main" val="12778568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31776" y="369451"/>
            <a:ext cx="4661548" cy="954107"/>
          </a:xfrm>
          <a:prstGeom prst="rect">
            <a:avLst/>
          </a:prstGeom>
          <a:noFill/>
        </p:spPr>
        <p:txBody>
          <a:bodyPr wrap="square" rtlCol="0">
            <a:spAutoFit/>
          </a:bodyPr>
          <a:lstStyle/>
          <a:p>
            <a:r>
              <a:rPr lang="en-GB" sz="2800" b="1" dirty="0">
                <a:latin typeface="Times New Roman" panose="02020603050405020304" pitchFamily="18" charset="0"/>
                <a:cs typeface="Times New Roman" panose="02020603050405020304" pitchFamily="18" charset="0"/>
              </a:rPr>
              <a:t>ARP Issues - ARP Broadcasts and ARP Spoofing (Contd.)</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3</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3</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5FADC96E-CD6D-E5EA-DED3-5126DC7A66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03593" y="2004102"/>
            <a:ext cx="4126388" cy="3009236"/>
          </a:xfrm>
          <a:prstGeom prst="rect">
            <a:avLst/>
          </a:prstGeom>
        </p:spPr>
      </p:pic>
      <p:sp>
        <p:nvSpPr>
          <p:cNvPr id="8" name="Content Placeholder 1">
            <a:extLst>
              <a:ext uri="{FF2B5EF4-FFF2-40B4-BE49-F238E27FC236}">
                <a16:creationId xmlns:a16="http://schemas.microsoft.com/office/drawing/2014/main" id="{2093D42D-0FD3-EC6A-2B51-822E5C3D0DB0}"/>
              </a:ext>
            </a:extLst>
          </p:cNvPr>
          <p:cNvSpPr txBox="1">
            <a:spLocks/>
          </p:cNvSpPr>
          <p:nvPr/>
        </p:nvSpPr>
        <p:spPr>
          <a:xfrm>
            <a:off x="439334" y="1741006"/>
            <a:ext cx="7565414" cy="14701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300"/>
              </a:spcBef>
              <a:spcAft>
                <a:spcPts val="300"/>
              </a:spcAft>
              <a:buFont typeface="Arial" panose="020B0604020202020204" pitchFamily="34" charset="0"/>
              <a:buNone/>
            </a:pPr>
            <a:r>
              <a:rPr lang="en-US" sz="2400" b="1" dirty="0">
                <a:solidFill>
                  <a:srgbClr val="00B0F0"/>
                </a:solidFill>
                <a:latin typeface="Times New Roman" panose="02020603050405020304" pitchFamily="18" charset="0"/>
                <a:cs typeface="Times New Roman" panose="02020603050405020304" pitchFamily="18" charset="0"/>
              </a:rPr>
              <a:t>ARP Spoofing</a:t>
            </a:r>
          </a:p>
          <a:p>
            <a:pPr>
              <a:spcBef>
                <a:spcPts val="300"/>
              </a:spcBef>
              <a:spcAft>
                <a:spcPts val="300"/>
              </a:spcAft>
            </a:pPr>
            <a:r>
              <a:rPr lang="en-US" sz="2200" dirty="0">
                <a:latin typeface="Times New Roman" panose="02020603050405020304" pitchFamily="18" charset="0"/>
                <a:cs typeface="Times New Roman" panose="02020603050405020304" pitchFamily="18" charset="0"/>
              </a:rPr>
              <a:t>The use of ARP can lead to a potential security risk in some cases. </a:t>
            </a:r>
          </a:p>
          <a:p>
            <a:pPr>
              <a:spcBef>
                <a:spcPts val="300"/>
              </a:spcBef>
              <a:spcAft>
                <a:spcPts val="300"/>
              </a:spcAft>
            </a:pPr>
            <a:r>
              <a:rPr lang="en-US" sz="2200" dirty="0">
                <a:latin typeface="Times New Roman" panose="02020603050405020304" pitchFamily="18" charset="0"/>
                <a:cs typeface="Times New Roman" panose="02020603050405020304" pitchFamily="18" charset="0"/>
              </a:rPr>
              <a:t>A threat actor uses ARP spoofing to perform an ARP poisoning attack. </a:t>
            </a:r>
          </a:p>
          <a:p>
            <a:pPr marL="361950">
              <a:spcBef>
                <a:spcPts val="300"/>
              </a:spcBef>
              <a:spcAft>
                <a:spcPts val="300"/>
              </a:spcAft>
            </a:pPr>
            <a:r>
              <a:rPr lang="en-US" sz="2200" dirty="0">
                <a:latin typeface="Times New Roman" panose="02020603050405020304" pitchFamily="18" charset="0"/>
                <a:cs typeface="Times New Roman" panose="02020603050405020304" pitchFamily="18" charset="0"/>
              </a:rPr>
              <a:t>It is a technique used by a threat actor to reply to an ARP request for an IPv4 address belonging to another device, such as the default gateway. </a:t>
            </a:r>
          </a:p>
          <a:p>
            <a:pPr marL="361950">
              <a:spcBef>
                <a:spcPts val="300"/>
              </a:spcBef>
              <a:spcAft>
                <a:spcPts val="300"/>
              </a:spcAft>
            </a:pPr>
            <a:r>
              <a:rPr lang="en-US" sz="2200" dirty="0">
                <a:latin typeface="Times New Roman" panose="02020603050405020304" pitchFamily="18" charset="0"/>
                <a:cs typeface="Times New Roman" panose="02020603050405020304" pitchFamily="18" charset="0"/>
              </a:rPr>
              <a:t>The threat actor sends an ARP reply with its own MAC address.</a:t>
            </a:r>
            <a:r>
              <a:rPr lang="en-IN" sz="2200" dirty="0">
                <a:latin typeface="Times New Roman" panose="02020603050405020304" pitchFamily="18" charset="0"/>
                <a:cs typeface="Times New Roman" panose="02020603050405020304" pitchFamily="18" charset="0"/>
              </a:rPr>
              <a:t>The receiver of the ARP reply will add the wrong MAC address to its ARP table and send these packets to the threat actor.</a:t>
            </a:r>
            <a:endParaRPr lang="en-US" sz="2200" dirty="0">
              <a:latin typeface="Times New Roman" panose="02020603050405020304" pitchFamily="18" charset="0"/>
              <a:cs typeface="Times New Roman" panose="02020603050405020304" pitchFamily="18" charset="0"/>
            </a:endParaRPr>
          </a:p>
          <a:p>
            <a:pPr marL="361950">
              <a:spcBef>
                <a:spcPts val="300"/>
              </a:spcBef>
              <a:spcAft>
                <a:spcPts val="300"/>
              </a:spcAft>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381004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9942" y="424198"/>
            <a:ext cx="4661548" cy="523220"/>
          </a:xfrm>
          <a:prstGeom prst="rect">
            <a:avLst/>
          </a:prstGeom>
          <a:noFill/>
        </p:spPr>
        <p:txBody>
          <a:bodyPr wrap="square" rtlCol="0">
            <a:spAutoFit/>
          </a:bodyPr>
          <a:lstStyle/>
          <a:p>
            <a:r>
              <a:rPr lang="en-GB" sz="2800" b="1" dirty="0">
                <a:latin typeface="Times New Roman" panose="02020603050405020304" pitchFamily="18" charset="0"/>
                <a:cs typeface="Times New Roman" panose="02020603050405020304" pitchFamily="18" charset="0"/>
              </a:rPr>
              <a:t>DHCP</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3</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3</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8" name="Content Placeholder 1">
            <a:extLst>
              <a:ext uri="{FF2B5EF4-FFF2-40B4-BE49-F238E27FC236}">
                <a16:creationId xmlns:a16="http://schemas.microsoft.com/office/drawing/2014/main" id="{2093D42D-0FD3-EC6A-2B51-822E5C3D0DB0}"/>
              </a:ext>
            </a:extLst>
          </p:cNvPr>
          <p:cNvSpPr txBox="1">
            <a:spLocks/>
          </p:cNvSpPr>
          <p:nvPr/>
        </p:nvSpPr>
        <p:spPr>
          <a:xfrm>
            <a:off x="707125" y="1225630"/>
            <a:ext cx="7565414" cy="5334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300"/>
              </a:spcBef>
              <a:spcAft>
                <a:spcPts val="300"/>
              </a:spcAft>
              <a:buFont typeface="Arial" panose="020B0604020202020204" pitchFamily="34" charset="0"/>
              <a:buNone/>
            </a:pPr>
            <a:r>
              <a:rPr lang="en-US" sz="2400" b="1" dirty="0">
                <a:solidFill>
                  <a:srgbClr val="00B0F0"/>
                </a:solidFill>
                <a:latin typeface="Times New Roman" panose="02020603050405020304" pitchFamily="18" charset="0"/>
                <a:cs typeface="Times New Roman" panose="02020603050405020304" pitchFamily="18" charset="0"/>
              </a:rPr>
              <a:t>DHCP Operation</a:t>
            </a:r>
          </a:p>
        </p:txBody>
      </p:sp>
      <p:sp>
        <p:nvSpPr>
          <p:cNvPr id="5" name="Content Placeholder 1">
            <a:extLst>
              <a:ext uri="{FF2B5EF4-FFF2-40B4-BE49-F238E27FC236}">
                <a16:creationId xmlns:a16="http://schemas.microsoft.com/office/drawing/2014/main" id="{DBAD5A3E-2137-3536-908D-31E9026615A7}"/>
              </a:ext>
            </a:extLst>
          </p:cNvPr>
          <p:cNvSpPr/>
          <p:nvPr/>
        </p:nvSpPr>
        <p:spPr>
          <a:xfrm>
            <a:off x="281650" y="1535867"/>
            <a:ext cx="12604140" cy="553740"/>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975" indent="-180975">
              <a:buFont typeface="Arial" panose="020B0604020202020204" pitchFamily="34" charset="0"/>
              <a:buChar char="•"/>
            </a:pPr>
            <a:r>
              <a:rPr lang="en-US" sz="2000" dirty="0">
                <a:solidFill>
                  <a:srgbClr val="000000"/>
                </a:solidFill>
                <a:latin typeface="Times New Roman" panose="02020603050405020304" pitchFamily="18" charset="0"/>
                <a:cs typeface="Times New Roman" panose="02020603050405020304" pitchFamily="18" charset="0"/>
              </a:rPr>
              <a:t>DHCP operation includes: DHCPDISCOVER, DHCPOFFER, DHCPREQUEST, DHCPACK, and DHCPNAK.</a:t>
            </a:r>
          </a:p>
        </p:txBody>
      </p:sp>
      <p:pic>
        <p:nvPicPr>
          <p:cNvPr id="6" name="Picture 2">
            <a:extLst>
              <a:ext uri="{FF2B5EF4-FFF2-40B4-BE49-F238E27FC236}">
                <a16:creationId xmlns:a16="http://schemas.microsoft.com/office/drawing/2014/main" id="{0BF9F8FF-0AF7-3BAE-2D57-80DA126B4C5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08025" y="2286820"/>
            <a:ext cx="2944899" cy="2393136"/>
          </a:xfrm>
          <a:prstGeom prst="rect">
            <a:avLst/>
          </a:prstGeom>
          <a:noFill/>
          <a:ln w="3175">
            <a:solidFill>
              <a:schemeClr val="bg1">
                <a:lumMod val="85000"/>
              </a:schemeClr>
            </a:solidFill>
            <a:miter lim="800000"/>
            <a:headEnd/>
            <a:tailEnd/>
          </a:ln>
          <a:extLst>
            <a:ext uri="{909E8E84-426E-40DD-AFC4-6F175D3DCCD1}">
              <a14:hiddenFill xmlns:a14="http://schemas.microsoft.com/office/drawing/2010/main">
                <a:solidFill>
                  <a:schemeClr val="accent1"/>
                </a:solidFill>
              </a14:hiddenFill>
            </a:ext>
          </a:extLst>
        </p:spPr>
      </p:pic>
      <p:sp>
        <p:nvSpPr>
          <p:cNvPr id="10" name="Content Placeholder 2">
            <a:extLst>
              <a:ext uri="{FF2B5EF4-FFF2-40B4-BE49-F238E27FC236}">
                <a16:creationId xmlns:a16="http://schemas.microsoft.com/office/drawing/2014/main" id="{CF4DA2E7-CDAF-2532-3C05-0005A6578D36}"/>
              </a:ext>
            </a:extLst>
          </p:cNvPr>
          <p:cNvSpPr txBox="1">
            <a:spLocks/>
          </p:cNvSpPr>
          <p:nvPr/>
        </p:nvSpPr>
        <p:spPr>
          <a:xfrm>
            <a:off x="418319" y="2204822"/>
            <a:ext cx="7775818" cy="239691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300"/>
              </a:spcBef>
              <a:spcAft>
                <a:spcPts val="300"/>
              </a:spcAft>
              <a:buClr>
                <a:srgbClr val="000000"/>
              </a:buClr>
            </a:pPr>
            <a:r>
              <a:rPr lang="en-US" sz="2000" dirty="0">
                <a:latin typeface="Times New Roman" panose="02020603050405020304" pitchFamily="18" charset="0"/>
                <a:cs typeface="Times New Roman" panose="02020603050405020304" pitchFamily="18" charset="0"/>
              </a:rPr>
              <a:t>When DHCP-configured device connects to the network, the client broadcasts a </a:t>
            </a:r>
            <a:r>
              <a:rPr lang="en-US" sz="2000" b="1" dirty="0">
                <a:latin typeface="Times New Roman" panose="02020603050405020304" pitchFamily="18" charset="0"/>
                <a:cs typeface="Times New Roman" panose="02020603050405020304" pitchFamily="18" charset="0"/>
              </a:rPr>
              <a:t>DHCPDISCOVER </a:t>
            </a:r>
            <a:r>
              <a:rPr lang="en-US" sz="2000" dirty="0">
                <a:latin typeface="Times New Roman" panose="02020603050405020304" pitchFamily="18" charset="0"/>
                <a:cs typeface="Times New Roman" panose="02020603050405020304" pitchFamily="18" charset="0"/>
              </a:rPr>
              <a:t>message to identify any available DHCP servers on the network.</a:t>
            </a:r>
          </a:p>
          <a:p>
            <a:pPr>
              <a:spcBef>
                <a:spcPts val="300"/>
              </a:spcBef>
              <a:spcAft>
                <a:spcPts val="300"/>
              </a:spcAft>
              <a:buClr>
                <a:srgbClr val="000000"/>
              </a:buClr>
            </a:pPr>
            <a:r>
              <a:rPr lang="en-US" sz="2000" dirty="0">
                <a:latin typeface="Times New Roman" panose="02020603050405020304" pitchFamily="18" charset="0"/>
                <a:cs typeface="Times New Roman" panose="02020603050405020304" pitchFamily="18" charset="0"/>
              </a:rPr>
              <a:t>A DHCP server replies with a </a:t>
            </a:r>
            <a:r>
              <a:rPr lang="en-US" sz="2000" b="1" dirty="0">
                <a:latin typeface="Times New Roman" panose="02020603050405020304" pitchFamily="18" charset="0"/>
                <a:cs typeface="Times New Roman" panose="02020603050405020304" pitchFamily="18" charset="0"/>
              </a:rPr>
              <a:t>DHCPOFFER </a:t>
            </a:r>
            <a:r>
              <a:rPr lang="en-US" sz="2000" dirty="0">
                <a:latin typeface="Times New Roman" panose="02020603050405020304" pitchFamily="18" charset="0"/>
                <a:cs typeface="Times New Roman" panose="02020603050405020304" pitchFamily="18" charset="0"/>
              </a:rPr>
              <a:t>message, which offers a lease to the client.</a:t>
            </a:r>
          </a:p>
          <a:p>
            <a:pPr>
              <a:spcBef>
                <a:spcPts val="300"/>
              </a:spcBef>
              <a:spcAft>
                <a:spcPts val="300"/>
              </a:spcAft>
              <a:buClr>
                <a:srgbClr val="000000"/>
              </a:buClr>
            </a:pPr>
            <a:r>
              <a:rPr lang="en-US" sz="2000" dirty="0">
                <a:latin typeface="Times New Roman" panose="02020603050405020304" pitchFamily="18" charset="0"/>
                <a:cs typeface="Times New Roman" panose="02020603050405020304" pitchFamily="18" charset="0"/>
              </a:rPr>
              <a:t>The client sends a </a:t>
            </a:r>
            <a:r>
              <a:rPr lang="en-US" sz="2000" b="1" dirty="0">
                <a:latin typeface="Times New Roman" panose="02020603050405020304" pitchFamily="18" charset="0"/>
                <a:cs typeface="Times New Roman" panose="02020603050405020304" pitchFamily="18" charset="0"/>
              </a:rPr>
              <a:t>DHCPREQUEST </a:t>
            </a:r>
            <a:r>
              <a:rPr lang="en-US" sz="2000" dirty="0">
                <a:latin typeface="Times New Roman" panose="02020603050405020304" pitchFamily="18" charset="0"/>
                <a:cs typeface="Times New Roman" panose="02020603050405020304" pitchFamily="18" charset="0"/>
              </a:rPr>
              <a:t>message that identifies the explicit server and lease offer that the client is accepting.</a:t>
            </a:r>
          </a:p>
        </p:txBody>
      </p:sp>
      <p:sp>
        <p:nvSpPr>
          <p:cNvPr id="15" name="Content Placeholder 3">
            <a:extLst>
              <a:ext uri="{FF2B5EF4-FFF2-40B4-BE49-F238E27FC236}">
                <a16:creationId xmlns:a16="http://schemas.microsoft.com/office/drawing/2014/main" id="{065259C6-D528-E85F-1CE8-86EE6F8E915A}"/>
              </a:ext>
            </a:extLst>
          </p:cNvPr>
          <p:cNvSpPr/>
          <p:nvPr/>
        </p:nvSpPr>
        <p:spPr>
          <a:xfrm>
            <a:off x="281650" y="4715628"/>
            <a:ext cx="11791025" cy="778598"/>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180975" indent="-180975">
              <a:buFont typeface="Arial" panose="020B0604020202020204" pitchFamily="34" charset="0"/>
              <a:buChar char="•"/>
            </a:pPr>
            <a:r>
              <a:rPr lang="en-US" dirty="0">
                <a:solidFill>
                  <a:srgbClr val="000000"/>
                </a:solidFill>
                <a:latin typeface="Times New Roman" panose="02020603050405020304" pitchFamily="18" charset="0"/>
                <a:cs typeface="Times New Roman" panose="02020603050405020304" pitchFamily="18" charset="0"/>
              </a:rPr>
              <a:t>If the IPv4 address requested by the client, or offered by the server, is still available, the server returns the </a:t>
            </a:r>
            <a:r>
              <a:rPr lang="en-US" b="1" dirty="0">
                <a:solidFill>
                  <a:srgbClr val="000000"/>
                </a:solidFill>
                <a:latin typeface="Times New Roman" panose="02020603050405020304" pitchFamily="18" charset="0"/>
                <a:cs typeface="Times New Roman" panose="02020603050405020304" pitchFamily="18" charset="0"/>
              </a:rPr>
              <a:t>DHCPACK </a:t>
            </a:r>
            <a:r>
              <a:rPr lang="en-US" dirty="0">
                <a:solidFill>
                  <a:srgbClr val="000000"/>
                </a:solidFill>
                <a:latin typeface="Times New Roman" panose="02020603050405020304" pitchFamily="18" charset="0"/>
                <a:cs typeface="Times New Roman" panose="02020603050405020304" pitchFamily="18" charset="0"/>
              </a:rPr>
              <a:t>message. If the offer is no longer valid, then the selected server responds with a </a:t>
            </a:r>
            <a:r>
              <a:rPr lang="en-US" b="1" dirty="0">
                <a:solidFill>
                  <a:srgbClr val="000000"/>
                </a:solidFill>
                <a:latin typeface="Times New Roman" panose="02020603050405020304" pitchFamily="18" charset="0"/>
                <a:cs typeface="Times New Roman" panose="02020603050405020304" pitchFamily="18" charset="0"/>
              </a:rPr>
              <a:t>DHCPNAK </a:t>
            </a:r>
            <a:r>
              <a:rPr lang="en-US" dirty="0">
                <a:solidFill>
                  <a:srgbClr val="000000"/>
                </a:solidFill>
                <a:latin typeface="Times New Roman" panose="02020603050405020304" pitchFamily="18" charset="0"/>
                <a:cs typeface="Times New Roman" panose="02020603050405020304" pitchFamily="18" charset="0"/>
              </a:rPr>
              <a:t>message. </a:t>
            </a:r>
            <a:r>
              <a:rPr lang="en-US" dirty="0">
                <a:solidFill>
                  <a:schemeClr val="tx1">
                    <a:lumMod val="50000"/>
                  </a:schemeClr>
                </a:solidFill>
                <a:latin typeface="Times New Roman" panose="02020603050405020304" pitchFamily="18" charset="0"/>
                <a:cs typeface="Times New Roman" panose="02020603050405020304" pitchFamily="18" charset="0"/>
              </a:rPr>
              <a:t>If a </a:t>
            </a:r>
            <a:r>
              <a:rPr lang="en-US" b="1" dirty="0">
                <a:solidFill>
                  <a:schemeClr val="tx1">
                    <a:lumMod val="50000"/>
                  </a:schemeClr>
                </a:solidFill>
                <a:latin typeface="Times New Roman" panose="02020603050405020304" pitchFamily="18" charset="0"/>
                <a:cs typeface="Times New Roman" panose="02020603050405020304" pitchFamily="18" charset="0"/>
              </a:rPr>
              <a:t>DHCPNAK</a:t>
            </a:r>
            <a:r>
              <a:rPr lang="en-US" dirty="0">
                <a:solidFill>
                  <a:schemeClr val="tx1">
                    <a:lumMod val="50000"/>
                  </a:schemeClr>
                </a:solidFill>
                <a:latin typeface="Times New Roman" panose="02020603050405020304" pitchFamily="18" charset="0"/>
                <a:cs typeface="Times New Roman" panose="02020603050405020304" pitchFamily="18" charset="0"/>
              </a:rPr>
              <a:t> message is returned, then the selection process begins again with a new </a:t>
            </a:r>
            <a:r>
              <a:rPr lang="en-US" b="1" dirty="0">
                <a:solidFill>
                  <a:schemeClr val="tx1">
                    <a:lumMod val="50000"/>
                  </a:schemeClr>
                </a:solidFill>
                <a:latin typeface="Times New Roman" panose="02020603050405020304" pitchFamily="18" charset="0"/>
                <a:cs typeface="Times New Roman" panose="02020603050405020304" pitchFamily="18" charset="0"/>
              </a:rPr>
              <a:t>DHCPDISCOVER</a:t>
            </a:r>
            <a:r>
              <a:rPr lang="en-US" dirty="0">
                <a:solidFill>
                  <a:schemeClr val="tx1">
                    <a:lumMod val="50000"/>
                  </a:schemeClr>
                </a:solidFill>
                <a:latin typeface="Times New Roman" panose="02020603050405020304" pitchFamily="18" charset="0"/>
                <a:cs typeface="Times New Roman" panose="02020603050405020304" pitchFamily="18" charset="0"/>
              </a:rPr>
              <a:t> message being transmitted.</a:t>
            </a:r>
          </a:p>
          <a:p>
            <a:pPr marL="180975" indent="-180975">
              <a:buFont typeface="Arial" panose="020B0604020202020204" pitchFamily="34" charset="0"/>
              <a:buChar char="•"/>
            </a:pPr>
            <a:endParaRPr lang="en-US" dirty="0">
              <a:solidFill>
                <a:srgbClr val="000000"/>
              </a:solidFill>
              <a:latin typeface="Times New Roman" panose="02020603050405020304" pitchFamily="18" charset="0"/>
              <a:cs typeface="Times New Roman" panose="02020603050405020304" pitchFamily="18" charset="0"/>
            </a:endParaRPr>
          </a:p>
          <a:p>
            <a:pPr marL="180975" indent="-180975">
              <a:buFont typeface="Arial" panose="020B0604020202020204" pitchFamily="34" charset="0"/>
              <a:buChar char="•"/>
            </a:pPr>
            <a:endParaRPr lang="en-US" dirty="0">
              <a:solidFill>
                <a:srgbClr val="000000"/>
              </a:solidFill>
              <a:latin typeface="Times New Roman" panose="02020603050405020304" pitchFamily="18" charset="0"/>
              <a:cs typeface="Times New Roman" panose="02020603050405020304" pitchFamily="18" charset="0"/>
            </a:endParaRPr>
          </a:p>
          <a:p>
            <a:pPr marL="180975" indent="-180975">
              <a:buFont typeface="Arial" panose="020B0604020202020204" pitchFamily="34" charset="0"/>
              <a:buChar char="•"/>
            </a:pPr>
            <a:endParaRPr lang="en-US" dirty="0">
              <a:solidFill>
                <a:schemeClr val="tx1">
                  <a:lumMod val="50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7513319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9942" y="424198"/>
            <a:ext cx="4661548" cy="523220"/>
          </a:xfrm>
          <a:prstGeom prst="rect">
            <a:avLst/>
          </a:prstGeom>
          <a:noFill/>
        </p:spPr>
        <p:txBody>
          <a:bodyPr wrap="square" rtlCol="0">
            <a:spAutoFit/>
          </a:bodyPr>
          <a:lstStyle/>
          <a:p>
            <a:r>
              <a:rPr lang="en-GB" sz="2800" b="1" dirty="0">
                <a:latin typeface="Times New Roman" panose="02020603050405020304" pitchFamily="18" charset="0"/>
                <a:cs typeface="Times New Roman" panose="02020603050405020304" pitchFamily="18" charset="0"/>
              </a:rPr>
              <a:t>DNS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3</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3</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8" name="Content Placeholder 1">
            <a:extLst>
              <a:ext uri="{FF2B5EF4-FFF2-40B4-BE49-F238E27FC236}">
                <a16:creationId xmlns:a16="http://schemas.microsoft.com/office/drawing/2014/main" id="{2093D42D-0FD3-EC6A-2B51-822E5C3D0DB0}"/>
              </a:ext>
            </a:extLst>
          </p:cNvPr>
          <p:cNvSpPr txBox="1">
            <a:spLocks/>
          </p:cNvSpPr>
          <p:nvPr/>
        </p:nvSpPr>
        <p:spPr>
          <a:xfrm>
            <a:off x="707125" y="1225630"/>
            <a:ext cx="7565414" cy="5334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300"/>
              </a:spcBef>
              <a:spcAft>
                <a:spcPts val="300"/>
              </a:spcAft>
              <a:buFont typeface="Arial" panose="020B0604020202020204" pitchFamily="34" charset="0"/>
              <a:buNone/>
            </a:pPr>
            <a:r>
              <a:rPr lang="en-US" sz="2400" b="1" dirty="0">
                <a:solidFill>
                  <a:srgbClr val="00B0F0"/>
                </a:solidFill>
                <a:latin typeface="Times New Roman" panose="02020603050405020304" pitchFamily="18" charset="0"/>
                <a:cs typeface="Times New Roman" panose="02020603050405020304" pitchFamily="18" charset="0"/>
              </a:rPr>
              <a:t>The DNS Lookup Process</a:t>
            </a:r>
          </a:p>
        </p:txBody>
      </p:sp>
      <p:pic>
        <p:nvPicPr>
          <p:cNvPr id="3" name="Picture 2">
            <a:extLst>
              <a:ext uri="{FF2B5EF4-FFF2-40B4-BE49-F238E27FC236}">
                <a16:creationId xmlns:a16="http://schemas.microsoft.com/office/drawing/2014/main" id="{1F6D1A05-6D91-699D-938A-F58926DD1D6B}"/>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637252" y="1541815"/>
            <a:ext cx="4280880" cy="3106675"/>
          </a:xfrm>
          <a:prstGeom prst="rect">
            <a:avLst/>
          </a:prstGeom>
          <a:noFill/>
          <a:ln>
            <a:solidFill>
              <a:schemeClr val="bg1">
                <a:lumMod val="85000"/>
              </a:schemeClr>
            </a:solidFill>
          </a:ln>
          <a:extLst>
            <a:ext uri="{909E8E84-426E-40DD-AFC4-6F175D3DCCD1}">
              <a14:hiddenFill xmlns:a14="http://schemas.microsoft.com/office/drawing/2010/main">
                <a:solidFill>
                  <a:schemeClr val="accent1"/>
                </a:solidFill>
              </a14:hiddenFill>
            </a:ext>
          </a:extLst>
        </p:spPr>
      </p:pic>
      <p:sp>
        <p:nvSpPr>
          <p:cNvPr id="16" name="Content Placeholder 1">
            <a:extLst>
              <a:ext uri="{FF2B5EF4-FFF2-40B4-BE49-F238E27FC236}">
                <a16:creationId xmlns:a16="http://schemas.microsoft.com/office/drawing/2014/main" id="{233F6D97-62A1-19D9-4BE4-7C0433FB13E2}"/>
              </a:ext>
            </a:extLst>
          </p:cNvPr>
          <p:cNvSpPr txBox="1">
            <a:spLocks/>
          </p:cNvSpPr>
          <p:nvPr/>
        </p:nvSpPr>
        <p:spPr>
          <a:xfrm>
            <a:off x="180277" y="1610200"/>
            <a:ext cx="7407312" cy="299604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400"/>
              </a:spcBef>
              <a:spcAft>
                <a:spcPts val="400"/>
              </a:spcAft>
            </a:pPr>
            <a:r>
              <a:rPr lang="en-US" sz="2400" dirty="0">
                <a:latin typeface="Times New Roman" panose="02020603050405020304" pitchFamily="18" charset="0"/>
                <a:cs typeface="Times New Roman" panose="02020603050405020304" pitchFamily="18" charset="0"/>
              </a:rPr>
              <a:t>To resolve a name to an IP address, the resolver, will first check its local DNS cache. If the mapping is not found, a query will be issued to the DNS server .</a:t>
            </a:r>
          </a:p>
          <a:p>
            <a:pPr>
              <a:spcBef>
                <a:spcPts val="400"/>
              </a:spcBef>
              <a:spcAft>
                <a:spcPts val="400"/>
              </a:spcAft>
            </a:pPr>
            <a:r>
              <a:rPr lang="en-US" sz="2400" dirty="0">
                <a:latin typeface="Times New Roman" panose="02020603050405020304" pitchFamily="18" charset="0"/>
                <a:cs typeface="Times New Roman" panose="02020603050405020304" pitchFamily="18" charset="0"/>
              </a:rPr>
              <a:t>If the mapping is not found there, the DNS server will query other higher-level DNS servers that are authoritative for the top-level domain in order to find the mapping. These are known as </a:t>
            </a:r>
            <a:r>
              <a:rPr lang="en-US" sz="2400" b="1" dirty="0">
                <a:latin typeface="Times New Roman" panose="02020603050405020304" pitchFamily="18" charset="0"/>
                <a:cs typeface="Times New Roman" panose="02020603050405020304" pitchFamily="18" charset="0"/>
              </a:rPr>
              <a:t>recursive queries</a:t>
            </a:r>
            <a:r>
              <a:rPr lang="en-US" sz="2400" dirty="0">
                <a:latin typeface="Times New Roman" panose="02020603050405020304" pitchFamily="18" charset="0"/>
                <a:cs typeface="Times New Roman" panose="02020603050405020304" pitchFamily="18" charset="0"/>
              </a:rPr>
              <a:t>.</a:t>
            </a:r>
          </a:p>
          <a:p>
            <a:pPr>
              <a:spcBef>
                <a:spcPts val="400"/>
              </a:spcBef>
              <a:spcAft>
                <a:spcPts val="400"/>
              </a:spcAft>
            </a:pPr>
            <a:r>
              <a:rPr lang="en-US" sz="2400" dirty="0">
                <a:latin typeface="Times New Roman" panose="02020603050405020304" pitchFamily="18" charset="0"/>
                <a:cs typeface="Times New Roman" panose="02020603050405020304" pitchFamily="18" charset="0"/>
              </a:rPr>
              <a:t>The caching DNS servers can resolve recursive queries without forwarding the queries to higher level servers. </a:t>
            </a:r>
          </a:p>
        </p:txBody>
      </p:sp>
      <p:sp>
        <p:nvSpPr>
          <p:cNvPr id="18" name="Content Placeholder 2">
            <a:extLst>
              <a:ext uri="{FF2B5EF4-FFF2-40B4-BE49-F238E27FC236}">
                <a16:creationId xmlns:a16="http://schemas.microsoft.com/office/drawing/2014/main" id="{84779B6B-3AE8-7069-F150-8092EB68FB0D}"/>
              </a:ext>
            </a:extLst>
          </p:cNvPr>
          <p:cNvSpPr txBox="1"/>
          <p:nvPr/>
        </p:nvSpPr>
        <p:spPr>
          <a:xfrm>
            <a:off x="418319" y="4997686"/>
            <a:ext cx="11701893" cy="769441"/>
          </a:xfrm>
          <a:prstGeom prst="rect">
            <a:avLst/>
          </a:prstGeom>
          <a:noFill/>
        </p:spPr>
        <p:txBody>
          <a:bodyPr wrap="square" rtlCol="0">
            <a:spAutoFit/>
          </a:bodyPr>
          <a:lstStyle/>
          <a:p>
            <a:pPr marL="285750" indent="-195263">
              <a:buSzPct val="90000"/>
              <a:buFont typeface="Arial" panose="020B0604020202020204" pitchFamily="34" charset="0"/>
              <a:buChar char="•"/>
            </a:pPr>
            <a:r>
              <a:rPr lang="en-IN" sz="2200" dirty="0">
                <a:solidFill>
                  <a:srgbClr val="000000"/>
                </a:solidFill>
                <a:latin typeface="Times New Roman" panose="02020603050405020304" pitchFamily="18" charset="0"/>
                <a:cs typeface="Times New Roman" panose="02020603050405020304" pitchFamily="18" charset="0"/>
              </a:rPr>
              <a:t>If a server requires data for a zone,  it will request a transfer of that data from an authoritative server for that zone. The process of transferring DNS data between servers is known as zone transfer.</a:t>
            </a:r>
          </a:p>
        </p:txBody>
      </p:sp>
    </p:spTree>
    <p:extLst>
      <p:ext uri="{BB962C8B-B14F-4D97-AF65-F5344CB8AC3E}">
        <p14:creationId xmlns:p14="http://schemas.microsoft.com/office/powerpoint/2010/main" val="73563527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9942" y="424198"/>
            <a:ext cx="4661548" cy="523220"/>
          </a:xfrm>
          <a:prstGeom prst="rect">
            <a:avLst/>
          </a:prstGeom>
          <a:noFill/>
        </p:spPr>
        <p:txBody>
          <a:bodyPr wrap="square" rtlCol="0">
            <a:spAutoFit/>
          </a:bodyPr>
          <a:lstStyle/>
          <a:p>
            <a:r>
              <a:rPr lang="en-GB" sz="2800" b="1" dirty="0">
                <a:latin typeface="Times New Roman" panose="02020603050405020304" pitchFamily="18" charset="0"/>
                <a:cs typeface="Times New Roman" panose="02020603050405020304" pitchFamily="18" charset="0"/>
              </a:rPr>
              <a:t>DNS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3</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3</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8" name="Content Placeholder 1">
            <a:extLst>
              <a:ext uri="{FF2B5EF4-FFF2-40B4-BE49-F238E27FC236}">
                <a16:creationId xmlns:a16="http://schemas.microsoft.com/office/drawing/2014/main" id="{2093D42D-0FD3-EC6A-2B51-822E5C3D0DB0}"/>
              </a:ext>
            </a:extLst>
          </p:cNvPr>
          <p:cNvSpPr txBox="1">
            <a:spLocks/>
          </p:cNvSpPr>
          <p:nvPr/>
        </p:nvSpPr>
        <p:spPr>
          <a:xfrm>
            <a:off x="707125" y="1225630"/>
            <a:ext cx="7565414" cy="5334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300"/>
              </a:spcBef>
              <a:spcAft>
                <a:spcPts val="300"/>
              </a:spcAft>
              <a:buFont typeface="Arial" panose="020B0604020202020204" pitchFamily="34" charset="0"/>
              <a:buNone/>
            </a:pPr>
            <a:r>
              <a:rPr lang="en-US" sz="2400" b="1" dirty="0">
                <a:solidFill>
                  <a:srgbClr val="00B0F0"/>
                </a:solidFill>
                <a:latin typeface="Times New Roman" panose="02020603050405020304" pitchFamily="18" charset="0"/>
                <a:cs typeface="Times New Roman" panose="02020603050405020304" pitchFamily="18" charset="0"/>
              </a:rPr>
              <a:t>The WHOIS Protocol</a:t>
            </a:r>
          </a:p>
        </p:txBody>
      </p:sp>
      <p:pic>
        <p:nvPicPr>
          <p:cNvPr id="5" name="Picture 4">
            <a:extLst>
              <a:ext uri="{FF2B5EF4-FFF2-40B4-BE49-F238E27FC236}">
                <a16:creationId xmlns:a16="http://schemas.microsoft.com/office/drawing/2014/main" id="{9DA2E2AC-CA5A-EF36-1286-A04AFFAFCA4C}"/>
              </a:ext>
            </a:extLst>
          </p:cNvPr>
          <p:cNvPicPr>
            <a:picLocks noChangeAspect="1"/>
          </p:cNvPicPr>
          <p:nvPr/>
        </p:nvPicPr>
        <p:blipFill rotWithShape="1">
          <a:blip r:embed="rId3"/>
          <a:srcRect l="13441" t="9739" r="17917" b="5410"/>
          <a:stretch/>
        </p:blipFill>
        <p:spPr>
          <a:xfrm>
            <a:off x="6145282" y="1610200"/>
            <a:ext cx="5696947" cy="3959314"/>
          </a:xfrm>
          <a:prstGeom prst="rect">
            <a:avLst/>
          </a:prstGeom>
          <a:ln w="3175">
            <a:solidFill>
              <a:schemeClr val="bg1">
                <a:lumMod val="85000"/>
              </a:schemeClr>
            </a:solidFill>
          </a:ln>
        </p:spPr>
      </p:pic>
      <p:sp>
        <p:nvSpPr>
          <p:cNvPr id="6" name="Content Placeholder 1">
            <a:extLst>
              <a:ext uri="{FF2B5EF4-FFF2-40B4-BE49-F238E27FC236}">
                <a16:creationId xmlns:a16="http://schemas.microsoft.com/office/drawing/2014/main" id="{1CC9351C-EDB1-C99C-26EE-BFBA49506D57}"/>
              </a:ext>
            </a:extLst>
          </p:cNvPr>
          <p:cNvSpPr txBox="1">
            <a:spLocks/>
          </p:cNvSpPr>
          <p:nvPr/>
        </p:nvSpPr>
        <p:spPr>
          <a:xfrm>
            <a:off x="349770" y="1638273"/>
            <a:ext cx="5673201" cy="384263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500"/>
              </a:spcBef>
              <a:spcAft>
                <a:spcPts val="500"/>
              </a:spcAft>
            </a:pPr>
            <a:r>
              <a:rPr lang="en-US" sz="2300" dirty="0">
                <a:latin typeface="Times New Roman" panose="02020603050405020304" pitchFamily="18" charset="0"/>
                <a:cs typeface="Times New Roman" panose="02020603050405020304" pitchFamily="18" charset="0"/>
              </a:rPr>
              <a:t>WHOIS is a TCP-based protocol that is used to identify the owners of internet domains through the DNS system.</a:t>
            </a:r>
          </a:p>
          <a:p>
            <a:pPr>
              <a:spcBef>
                <a:spcPts val="500"/>
              </a:spcBef>
              <a:spcAft>
                <a:spcPts val="500"/>
              </a:spcAft>
            </a:pPr>
            <a:r>
              <a:rPr lang="en-US" sz="2300" dirty="0">
                <a:latin typeface="Times New Roman" panose="02020603050405020304" pitchFamily="18" charset="0"/>
                <a:cs typeface="Times New Roman" panose="02020603050405020304" pitchFamily="18" charset="0"/>
              </a:rPr>
              <a:t>The WHOIS application uses a query, in the form of a FQDN.</a:t>
            </a:r>
          </a:p>
          <a:p>
            <a:pPr>
              <a:spcBef>
                <a:spcPts val="500"/>
              </a:spcBef>
              <a:spcAft>
                <a:spcPts val="500"/>
              </a:spcAft>
            </a:pPr>
            <a:r>
              <a:rPr lang="en-US" sz="2300" dirty="0">
                <a:latin typeface="Times New Roman" panose="02020603050405020304" pitchFamily="18" charset="0"/>
                <a:cs typeface="Times New Roman" panose="02020603050405020304" pitchFamily="18" charset="0"/>
              </a:rPr>
              <a:t>WHOIS is a starting point for identifying potentially dangerous internet locations that may have been reached through the network.</a:t>
            </a:r>
          </a:p>
          <a:p>
            <a:pPr>
              <a:spcBef>
                <a:spcPts val="500"/>
              </a:spcBef>
              <a:spcAft>
                <a:spcPts val="500"/>
              </a:spcAft>
            </a:pPr>
            <a:r>
              <a:rPr lang="en-US" sz="2300" dirty="0">
                <a:latin typeface="Times New Roman" panose="02020603050405020304" pitchFamily="18" charset="0"/>
                <a:cs typeface="Times New Roman" panose="02020603050405020304" pitchFamily="18" charset="0"/>
              </a:rPr>
              <a:t>ICANN Lookup, an internet-based WHOIS tool, is used to obtain the registration record a URL.</a:t>
            </a:r>
          </a:p>
          <a:p>
            <a:pPr>
              <a:spcBef>
                <a:spcPts val="500"/>
              </a:spcBef>
              <a:spcAft>
                <a:spcPts val="500"/>
              </a:spcAft>
            </a:pPr>
            <a:endParaRPr lang="en-US" sz="23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693905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9942" y="424198"/>
            <a:ext cx="4661548" cy="523220"/>
          </a:xfrm>
          <a:prstGeom prst="rect">
            <a:avLst/>
          </a:prstGeom>
          <a:noFill/>
        </p:spPr>
        <p:txBody>
          <a:bodyPr wrap="square" rtlCol="0">
            <a:spAutoFit/>
          </a:bodyPr>
          <a:lstStyle/>
          <a:p>
            <a:r>
              <a:rPr lang="en-GB" sz="2800" b="1" dirty="0">
                <a:latin typeface="Times New Roman" panose="02020603050405020304" pitchFamily="18" charset="0"/>
                <a:cs typeface="Times New Roman" panose="02020603050405020304" pitchFamily="18" charset="0"/>
              </a:rPr>
              <a:t>NAT</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3</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3</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8" name="Content Placeholder 1">
            <a:extLst>
              <a:ext uri="{FF2B5EF4-FFF2-40B4-BE49-F238E27FC236}">
                <a16:creationId xmlns:a16="http://schemas.microsoft.com/office/drawing/2014/main" id="{2093D42D-0FD3-EC6A-2B51-822E5C3D0DB0}"/>
              </a:ext>
            </a:extLst>
          </p:cNvPr>
          <p:cNvSpPr txBox="1">
            <a:spLocks/>
          </p:cNvSpPr>
          <p:nvPr/>
        </p:nvSpPr>
        <p:spPr>
          <a:xfrm>
            <a:off x="707125" y="1225630"/>
            <a:ext cx="7565414" cy="5334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300"/>
              </a:spcBef>
              <a:spcAft>
                <a:spcPts val="300"/>
              </a:spcAft>
              <a:buFont typeface="Arial" panose="020B0604020202020204" pitchFamily="34" charset="0"/>
              <a:buNone/>
            </a:pPr>
            <a:r>
              <a:rPr lang="en-US" sz="2400" b="1" dirty="0">
                <a:solidFill>
                  <a:srgbClr val="00B0F0"/>
                </a:solidFill>
                <a:latin typeface="Times New Roman" panose="02020603050405020304" pitchFamily="18" charset="0"/>
                <a:cs typeface="Times New Roman" panose="02020603050405020304" pitchFamily="18" charset="0"/>
              </a:rPr>
              <a:t>What is NAT?</a:t>
            </a:r>
          </a:p>
        </p:txBody>
      </p:sp>
      <p:pic>
        <p:nvPicPr>
          <p:cNvPr id="3" name="Picture 2">
            <a:extLst>
              <a:ext uri="{FF2B5EF4-FFF2-40B4-BE49-F238E27FC236}">
                <a16:creationId xmlns:a16="http://schemas.microsoft.com/office/drawing/2014/main" id="{BC858997-B5DD-BFF9-9CA3-ECC1456B752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65746" y="2091380"/>
            <a:ext cx="3654073" cy="2643530"/>
          </a:xfrm>
          <a:prstGeom prst="rect">
            <a:avLst/>
          </a:prstGeom>
          <a:noFill/>
          <a:ln w="3175">
            <a:solidFill>
              <a:schemeClr val="bg1">
                <a:lumMod val="85000"/>
              </a:schemeClr>
            </a:solidFill>
            <a:miter lim="800000"/>
            <a:headEnd/>
            <a:tailEnd/>
          </a:ln>
          <a:extLst>
            <a:ext uri="{909E8E84-426E-40DD-AFC4-6F175D3DCCD1}">
              <a14:hiddenFill xmlns:a14="http://schemas.microsoft.com/office/drawing/2010/main">
                <a:solidFill>
                  <a:schemeClr val="accent1"/>
                </a:solidFill>
              </a14:hiddenFill>
            </a:ext>
          </a:extLst>
        </p:spPr>
      </p:pic>
      <p:sp>
        <p:nvSpPr>
          <p:cNvPr id="10" name="Content Placeholder 1">
            <a:extLst>
              <a:ext uri="{FF2B5EF4-FFF2-40B4-BE49-F238E27FC236}">
                <a16:creationId xmlns:a16="http://schemas.microsoft.com/office/drawing/2014/main" id="{3A6F3EF8-4D40-819C-400B-208EDDF170B9}"/>
              </a:ext>
            </a:extLst>
          </p:cNvPr>
          <p:cNvSpPr txBox="1">
            <a:spLocks/>
          </p:cNvSpPr>
          <p:nvPr/>
        </p:nvSpPr>
        <p:spPr>
          <a:xfrm>
            <a:off x="310901" y="1932094"/>
            <a:ext cx="7543945" cy="32120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300"/>
              </a:spcBef>
              <a:spcAft>
                <a:spcPts val="300"/>
              </a:spcAft>
            </a:pPr>
            <a:r>
              <a:rPr lang="en-US" sz="2200" dirty="0">
                <a:latin typeface="Times New Roman" panose="02020603050405020304" pitchFamily="18" charset="0"/>
                <a:cs typeface="Times New Roman" panose="02020603050405020304" pitchFamily="18" charset="0"/>
              </a:rPr>
              <a:t>NAT is used to conserve public IPv4 addresses.</a:t>
            </a:r>
          </a:p>
          <a:p>
            <a:pPr>
              <a:spcBef>
                <a:spcPts val="300"/>
              </a:spcBef>
              <a:spcAft>
                <a:spcPts val="300"/>
              </a:spcAft>
            </a:pPr>
            <a:r>
              <a:rPr lang="en-US" sz="2200" dirty="0">
                <a:latin typeface="Times New Roman" panose="02020603050405020304" pitchFamily="18" charset="0"/>
                <a:cs typeface="Times New Roman" panose="02020603050405020304" pitchFamily="18" charset="0"/>
              </a:rPr>
              <a:t>NAT-enabled routers can be configured with one or more valid public IPv4 addresses which are known as the </a:t>
            </a:r>
            <a:r>
              <a:rPr lang="en-US" sz="2200" b="1" dirty="0">
                <a:latin typeface="Times New Roman" panose="02020603050405020304" pitchFamily="18" charset="0"/>
                <a:cs typeface="Times New Roman" panose="02020603050405020304" pitchFamily="18" charset="0"/>
              </a:rPr>
              <a:t>NAT pool</a:t>
            </a:r>
            <a:r>
              <a:rPr lang="en-US" sz="2200" dirty="0">
                <a:latin typeface="Times New Roman" panose="02020603050405020304" pitchFamily="18" charset="0"/>
                <a:cs typeface="Times New Roman" panose="02020603050405020304" pitchFamily="18" charset="0"/>
              </a:rPr>
              <a:t>. </a:t>
            </a:r>
          </a:p>
          <a:p>
            <a:pPr>
              <a:spcBef>
                <a:spcPts val="300"/>
              </a:spcBef>
              <a:spcAft>
                <a:spcPts val="300"/>
              </a:spcAft>
            </a:pPr>
            <a:r>
              <a:rPr lang="en-US" sz="2200" dirty="0">
                <a:latin typeface="Times New Roman" panose="02020603050405020304" pitchFamily="18" charset="0"/>
                <a:cs typeface="Times New Roman" panose="02020603050405020304" pitchFamily="18" charset="0"/>
              </a:rPr>
              <a:t>A NAT router typically operates at the border of a stub network. </a:t>
            </a:r>
          </a:p>
          <a:p>
            <a:pPr>
              <a:spcBef>
                <a:spcPts val="300"/>
              </a:spcBef>
              <a:spcAft>
                <a:spcPts val="300"/>
              </a:spcAft>
            </a:pPr>
            <a:r>
              <a:rPr lang="en-US" sz="2200" dirty="0">
                <a:latin typeface="Times New Roman" panose="02020603050405020304" pitchFamily="18" charset="0"/>
                <a:cs typeface="Times New Roman" panose="02020603050405020304" pitchFamily="18" charset="0"/>
              </a:rPr>
              <a:t>When a device inside the stub network wants to communicate with a device outside its network, the packet is forwarded to the border router, and the router performs the NAT process.</a:t>
            </a:r>
          </a:p>
          <a:p>
            <a:pPr marL="0" indent="0">
              <a:lnSpc>
                <a:spcPct val="50000"/>
              </a:lnSpc>
              <a:spcBef>
                <a:spcPts val="0"/>
              </a:spcBef>
              <a:buFont typeface="Arial" panose="020B0604020202020204" pitchFamily="34" charset="0"/>
              <a:buNone/>
            </a:pPr>
            <a:endParaRPr lang="en-US" sz="2200" dirty="0">
              <a:latin typeface="Times New Roman" panose="02020603050405020304" pitchFamily="18" charset="0"/>
              <a:cs typeface="Times New Roman" panose="02020603050405020304" pitchFamily="18" charset="0"/>
            </a:endParaRPr>
          </a:p>
        </p:txBody>
      </p:sp>
      <p:sp>
        <p:nvSpPr>
          <p:cNvPr id="15" name="Rectangle 14">
            <a:extLst>
              <a:ext uri="{FF2B5EF4-FFF2-40B4-BE49-F238E27FC236}">
                <a16:creationId xmlns:a16="http://schemas.microsoft.com/office/drawing/2014/main" id="{CA99B24C-B366-A116-6702-986DDBAC7FB8}"/>
              </a:ext>
            </a:extLst>
          </p:cNvPr>
          <p:cNvSpPr/>
          <p:nvPr/>
        </p:nvSpPr>
        <p:spPr>
          <a:xfrm>
            <a:off x="1874165" y="5038332"/>
            <a:ext cx="10147946" cy="707886"/>
          </a:xfrm>
          <a:prstGeom prst="rect">
            <a:avLst/>
          </a:prstGeom>
        </p:spPr>
        <p:txBody>
          <a:bodyPr wrap="square">
            <a:spAutoFit/>
          </a:bodyPr>
          <a:lstStyle/>
          <a:p>
            <a:pPr>
              <a:spcBef>
                <a:spcPts val="300"/>
              </a:spcBef>
              <a:spcAft>
                <a:spcPts val="300"/>
              </a:spcAft>
            </a:pPr>
            <a:r>
              <a:rPr lang="en-US" sz="2000" b="1" i="1" dirty="0"/>
              <a:t>Note</a:t>
            </a:r>
            <a:r>
              <a:rPr lang="en-US" sz="2000" i="1" dirty="0"/>
              <a:t>: </a:t>
            </a:r>
            <a:r>
              <a:rPr lang="en-IN" sz="2000" i="1" dirty="0"/>
              <a:t>The connection to the ISP may use a private address or a public address that is shared among customers. For the purposes of this module, a public address is shown.</a:t>
            </a:r>
            <a:endParaRPr lang="en-US" sz="2000" i="1" dirty="0"/>
          </a:p>
        </p:txBody>
      </p:sp>
    </p:spTree>
    <p:extLst>
      <p:ext uri="{BB962C8B-B14F-4D97-AF65-F5344CB8AC3E}">
        <p14:creationId xmlns:p14="http://schemas.microsoft.com/office/powerpoint/2010/main" val="360214733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9942" y="424198"/>
            <a:ext cx="4661548" cy="523220"/>
          </a:xfrm>
          <a:prstGeom prst="rect">
            <a:avLst/>
          </a:prstGeom>
          <a:noFill/>
        </p:spPr>
        <p:txBody>
          <a:bodyPr wrap="square" rtlCol="0">
            <a:spAutoFit/>
          </a:bodyPr>
          <a:lstStyle/>
          <a:p>
            <a:r>
              <a:rPr lang="en-GB" sz="2800" b="1" dirty="0">
                <a:latin typeface="Times New Roman" panose="02020603050405020304" pitchFamily="18" charset="0"/>
                <a:cs typeface="Times New Roman" panose="02020603050405020304" pitchFamily="18" charset="0"/>
              </a:rPr>
              <a:t>NAT</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3</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3</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8" name="Content Placeholder 1">
            <a:extLst>
              <a:ext uri="{FF2B5EF4-FFF2-40B4-BE49-F238E27FC236}">
                <a16:creationId xmlns:a16="http://schemas.microsoft.com/office/drawing/2014/main" id="{2093D42D-0FD3-EC6A-2B51-822E5C3D0DB0}"/>
              </a:ext>
            </a:extLst>
          </p:cNvPr>
          <p:cNvSpPr txBox="1">
            <a:spLocks/>
          </p:cNvSpPr>
          <p:nvPr/>
        </p:nvSpPr>
        <p:spPr>
          <a:xfrm>
            <a:off x="707125" y="1225630"/>
            <a:ext cx="7565414" cy="5334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300"/>
              </a:spcBef>
              <a:spcAft>
                <a:spcPts val="300"/>
              </a:spcAft>
              <a:buFont typeface="Arial" panose="020B0604020202020204" pitchFamily="34" charset="0"/>
              <a:buNone/>
            </a:pPr>
            <a:r>
              <a:rPr lang="en-US" sz="2400" b="1" dirty="0">
                <a:solidFill>
                  <a:srgbClr val="00B0F0"/>
                </a:solidFill>
                <a:latin typeface="Times New Roman" panose="02020603050405020304" pitchFamily="18" charset="0"/>
                <a:cs typeface="Times New Roman" panose="02020603050405020304" pitchFamily="18" charset="0"/>
              </a:rPr>
              <a:t>How NAT works?</a:t>
            </a:r>
          </a:p>
        </p:txBody>
      </p:sp>
      <p:sp>
        <p:nvSpPr>
          <p:cNvPr id="5" name="Content Placeholder 1">
            <a:extLst>
              <a:ext uri="{FF2B5EF4-FFF2-40B4-BE49-F238E27FC236}">
                <a16:creationId xmlns:a16="http://schemas.microsoft.com/office/drawing/2014/main" id="{00B137B1-AE42-FEAF-C158-F3DC9C8F3A17}"/>
              </a:ext>
            </a:extLst>
          </p:cNvPr>
          <p:cNvSpPr txBox="1">
            <a:spLocks/>
          </p:cNvSpPr>
          <p:nvPr/>
        </p:nvSpPr>
        <p:spPr>
          <a:xfrm>
            <a:off x="335008" y="1689894"/>
            <a:ext cx="11533273" cy="10298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In this example, PC1 with private address 192.168.10.10 wants to communicate with an outside web server with public address 209.165.201.1.</a:t>
            </a:r>
          </a:p>
          <a:p>
            <a:pPr marL="0" indent="0">
              <a:buFont typeface="Arial" panose="020B0604020202020204" pitchFamily="34" charset="0"/>
              <a:buNone/>
            </a:pPr>
            <a:endParaRPr lang="en-US" sz="2400" dirty="0">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33D8D10E-4E37-C0F4-416E-CBA46CAF90DB}"/>
              </a:ext>
            </a:extLst>
          </p:cNvPr>
          <p:cNvPicPr>
            <a:picLocks noChangeAspect="1"/>
          </p:cNvPicPr>
          <p:nvPr/>
        </p:nvPicPr>
        <p:blipFill rotWithShape="1">
          <a:blip r:embed="rId3">
            <a:extLst>
              <a:ext uri="{28A0092B-C50C-407E-A947-70E740481C1C}">
                <a14:useLocalDpi xmlns:a14="http://schemas.microsoft.com/office/drawing/2010/main" val="0"/>
              </a:ext>
            </a:extLst>
          </a:blip>
          <a:srcRect l="6856" t="3338" r="9433" b="11835"/>
          <a:stretch/>
        </p:blipFill>
        <p:spPr>
          <a:xfrm>
            <a:off x="3169668" y="2596396"/>
            <a:ext cx="5961785" cy="3084876"/>
          </a:xfrm>
          <a:prstGeom prst="rect">
            <a:avLst/>
          </a:prstGeom>
          <a:ln>
            <a:solidFill>
              <a:schemeClr val="bg1">
                <a:lumMod val="85000"/>
              </a:schemeClr>
            </a:solidFill>
          </a:ln>
        </p:spPr>
      </p:pic>
    </p:spTree>
    <p:extLst>
      <p:ext uri="{BB962C8B-B14F-4D97-AF65-F5344CB8AC3E}">
        <p14:creationId xmlns:p14="http://schemas.microsoft.com/office/powerpoint/2010/main" val="101292318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9942" y="424198"/>
            <a:ext cx="4661548" cy="523220"/>
          </a:xfrm>
          <a:prstGeom prst="rect">
            <a:avLst/>
          </a:prstGeom>
          <a:noFill/>
        </p:spPr>
        <p:txBody>
          <a:bodyPr wrap="square" rtlCol="0">
            <a:spAutoFit/>
          </a:bodyPr>
          <a:lstStyle/>
          <a:p>
            <a:r>
              <a:rPr lang="en-GB" sz="2800" b="1" dirty="0">
                <a:latin typeface="Times New Roman" panose="02020603050405020304" pitchFamily="18" charset="0"/>
                <a:cs typeface="Times New Roman" panose="02020603050405020304" pitchFamily="18" charset="0"/>
              </a:rPr>
              <a:t>Email and HTTP</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3</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3</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8" name="Content Placeholder 1">
            <a:extLst>
              <a:ext uri="{FF2B5EF4-FFF2-40B4-BE49-F238E27FC236}">
                <a16:creationId xmlns:a16="http://schemas.microsoft.com/office/drawing/2014/main" id="{2093D42D-0FD3-EC6A-2B51-822E5C3D0DB0}"/>
              </a:ext>
            </a:extLst>
          </p:cNvPr>
          <p:cNvSpPr txBox="1">
            <a:spLocks/>
          </p:cNvSpPr>
          <p:nvPr/>
        </p:nvSpPr>
        <p:spPr>
          <a:xfrm>
            <a:off x="707125" y="1225630"/>
            <a:ext cx="7565414" cy="5334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300"/>
              </a:spcBef>
              <a:spcAft>
                <a:spcPts val="300"/>
              </a:spcAft>
              <a:buFont typeface="Arial" panose="020B0604020202020204" pitchFamily="34" charset="0"/>
              <a:buNone/>
            </a:pPr>
            <a:r>
              <a:rPr lang="en-US" sz="2400" b="1" dirty="0">
                <a:solidFill>
                  <a:srgbClr val="00B0F0"/>
                </a:solidFill>
                <a:latin typeface="Times New Roman" panose="02020603050405020304" pitchFamily="18" charset="0"/>
                <a:cs typeface="Times New Roman" panose="02020603050405020304" pitchFamily="18" charset="0"/>
              </a:rPr>
              <a:t>Email protocols</a:t>
            </a:r>
          </a:p>
        </p:txBody>
      </p:sp>
      <p:pic>
        <p:nvPicPr>
          <p:cNvPr id="3" name="Picture 2">
            <a:extLst>
              <a:ext uri="{FF2B5EF4-FFF2-40B4-BE49-F238E27FC236}">
                <a16:creationId xmlns:a16="http://schemas.microsoft.com/office/drawing/2014/main" id="{98CFE727-F9DD-39DB-EA0C-C5FC3185766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623" r="9382"/>
          <a:stretch/>
        </p:blipFill>
        <p:spPr bwMode="auto">
          <a:xfrm>
            <a:off x="7169957" y="1820160"/>
            <a:ext cx="4752000" cy="3478857"/>
          </a:xfrm>
          <a:prstGeom prst="rect">
            <a:avLst/>
          </a:prstGeom>
          <a:noFill/>
          <a:ln w="3175">
            <a:solidFill>
              <a:schemeClr val="bg1">
                <a:lumMod val="85000"/>
              </a:schemeClr>
            </a:solidFill>
            <a:miter lim="800000"/>
            <a:headEnd/>
            <a:tailEnd/>
          </a:ln>
          <a:extLst>
            <a:ext uri="{909E8E84-426E-40DD-AFC4-6F175D3DCCD1}">
              <a14:hiddenFill xmlns:a14="http://schemas.microsoft.com/office/drawing/2010/main">
                <a:solidFill>
                  <a:schemeClr val="accent1"/>
                </a:solidFill>
              </a14:hiddenFill>
            </a:ext>
          </a:extLst>
        </p:spPr>
      </p:pic>
      <p:sp>
        <p:nvSpPr>
          <p:cNvPr id="10" name="Content Placeholder 1">
            <a:extLst>
              <a:ext uri="{FF2B5EF4-FFF2-40B4-BE49-F238E27FC236}">
                <a16:creationId xmlns:a16="http://schemas.microsoft.com/office/drawing/2014/main" id="{53AF5BC1-5B22-EA25-25D2-12AC26FDFCB2}"/>
              </a:ext>
            </a:extLst>
          </p:cNvPr>
          <p:cNvSpPr txBox="1">
            <a:spLocks/>
          </p:cNvSpPr>
          <p:nvPr/>
        </p:nvSpPr>
        <p:spPr>
          <a:xfrm>
            <a:off x="418318" y="1610200"/>
            <a:ext cx="6587469" cy="380287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Email is a store-and-forward method of sending, storing, and retrieving electronic messages across a network. </a:t>
            </a:r>
          </a:p>
          <a:p>
            <a:r>
              <a:rPr lang="en-US" sz="2400" dirty="0">
                <a:latin typeface="Times New Roman" panose="02020603050405020304" pitchFamily="18" charset="0"/>
                <a:cs typeface="Times New Roman" panose="02020603050405020304" pitchFamily="18" charset="0"/>
              </a:rPr>
              <a:t>Email clients communicate with mail servers to send and receive email. </a:t>
            </a:r>
          </a:p>
          <a:p>
            <a:r>
              <a:rPr lang="en-US" sz="2400" dirty="0">
                <a:latin typeface="Times New Roman" panose="02020603050405020304" pitchFamily="18" charset="0"/>
                <a:cs typeface="Times New Roman" panose="02020603050405020304" pitchFamily="18" charset="0"/>
              </a:rPr>
              <a:t>Email supports three separate protocols for operation: Simple Mail Transfer Protocol (SMTP), Post Office Protocol (POP), and IMAP. </a:t>
            </a:r>
          </a:p>
          <a:p>
            <a:r>
              <a:rPr lang="en-US" sz="2400" dirty="0">
                <a:latin typeface="Times New Roman" panose="02020603050405020304" pitchFamily="18" charset="0"/>
                <a:cs typeface="Times New Roman" panose="02020603050405020304" pitchFamily="18" charset="0"/>
              </a:rPr>
              <a:t>A client retrieves email using one of the two application layer protocols: POP or IMAP.</a:t>
            </a:r>
          </a:p>
          <a:p>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788864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9942" y="424198"/>
            <a:ext cx="4661548" cy="523220"/>
          </a:xfrm>
          <a:prstGeom prst="rect">
            <a:avLst/>
          </a:prstGeom>
          <a:noFill/>
        </p:spPr>
        <p:txBody>
          <a:bodyPr wrap="square" rtlCol="0">
            <a:spAutoFit/>
          </a:bodyPr>
          <a:lstStyle/>
          <a:p>
            <a:r>
              <a:rPr lang="en-GB" sz="2800" b="1" dirty="0">
                <a:latin typeface="Times New Roman" panose="02020603050405020304" pitchFamily="18" charset="0"/>
                <a:cs typeface="Times New Roman" panose="02020603050405020304" pitchFamily="18" charset="0"/>
              </a:rPr>
              <a:t>Email and HTTP</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3</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3</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8" name="Content Placeholder 1">
            <a:extLst>
              <a:ext uri="{FF2B5EF4-FFF2-40B4-BE49-F238E27FC236}">
                <a16:creationId xmlns:a16="http://schemas.microsoft.com/office/drawing/2014/main" id="{2093D42D-0FD3-EC6A-2B51-822E5C3D0DB0}"/>
              </a:ext>
            </a:extLst>
          </p:cNvPr>
          <p:cNvSpPr txBox="1">
            <a:spLocks/>
          </p:cNvSpPr>
          <p:nvPr/>
        </p:nvSpPr>
        <p:spPr>
          <a:xfrm>
            <a:off x="707125" y="1225630"/>
            <a:ext cx="7565414" cy="5334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300"/>
              </a:spcBef>
              <a:spcAft>
                <a:spcPts val="300"/>
              </a:spcAft>
              <a:buFont typeface="Arial" panose="020B0604020202020204" pitchFamily="34" charset="0"/>
              <a:buNone/>
            </a:pPr>
            <a:r>
              <a:rPr lang="en-US" sz="2400" b="1" dirty="0">
                <a:solidFill>
                  <a:srgbClr val="00B0F0"/>
                </a:solidFill>
                <a:latin typeface="Times New Roman" panose="02020603050405020304" pitchFamily="18" charset="0"/>
                <a:cs typeface="Times New Roman" panose="02020603050405020304" pitchFamily="18" charset="0"/>
              </a:rPr>
              <a:t>SMTP</a:t>
            </a:r>
          </a:p>
        </p:txBody>
      </p:sp>
      <p:pic>
        <p:nvPicPr>
          <p:cNvPr id="5" name="Picture 2">
            <a:extLst>
              <a:ext uri="{FF2B5EF4-FFF2-40B4-BE49-F238E27FC236}">
                <a16:creationId xmlns:a16="http://schemas.microsoft.com/office/drawing/2014/main" id="{A558C300-F48F-C90A-C1EB-5E98B3F7E63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64704" y="2146370"/>
            <a:ext cx="3855198" cy="2604706"/>
          </a:xfrm>
          <a:prstGeom prst="rect">
            <a:avLst/>
          </a:prstGeom>
          <a:noFill/>
          <a:ln w="3175">
            <a:solidFill>
              <a:schemeClr val="bg1">
                <a:lumMod val="85000"/>
              </a:schemeClr>
            </a:solidFill>
            <a:miter lim="800000"/>
            <a:headEnd/>
            <a:tailEnd/>
          </a:ln>
          <a:extLst>
            <a:ext uri="{909E8E84-426E-40DD-AFC4-6F175D3DCCD1}">
              <a14:hiddenFill xmlns:a14="http://schemas.microsoft.com/office/drawing/2010/main">
                <a:solidFill>
                  <a:schemeClr val="accent1"/>
                </a:solidFill>
              </a14:hiddenFill>
            </a:ext>
          </a:extLst>
        </p:spPr>
      </p:pic>
      <p:sp>
        <p:nvSpPr>
          <p:cNvPr id="6" name="Content Placeholder 1">
            <a:extLst>
              <a:ext uri="{FF2B5EF4-FFF2-40B4-BE49-F238E27FC236}">
                <a16:creationId xmlns:a16="http://schemas.microsoft.com/office/drawing/2014/main" id="{91130564-ECF4-42B9-6DF5-359B8CB2869B}"/>
              </a:ext>
            </a:extLst>
          </p:cNvPr>
          <p:cNvSpPr txBox="1">
            <a:spLocks/>
          </p:cNvSpPr>
          <p:nvPr/>
        </p:nvSpPr>
        <p:spPr>
          <a:xfrm>
            <a:off x="372097" y="1706105"/>
            <a:ext cx="7522687" cy="380287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200" dirty="0">
                <a:latin typeface="Times New Roman" panose="02020603050405020304" pitchFamily="18" charset="0"/>
                <a:cs typeface="Times New Roman" panose="02020603050405020304" pitchFamily="18" charset="0"/>
              </a:rPr>
              <a:t>SMTP message formats require a message header and a message body. </a:t>
            </a:r>
          </a:p>
          <a:p>
            <a:r>
              <a:rPr lang="en-US" sz="2200" dirty="0">
                <a:latin typeface="Times New Roman" panose="02020603050405020304" pitchFamily="18" charset="0"/>
                <a:cs typeface="Times New Roman" panose="02020603050405020304" pitchFamily="18" charset="0"/>
              </a:rPr>
              <a:t>When a client sends an email, the client SMTP process connects with a server SMTP process on a well-known port 25. </a:t>
            </a:r>
          </a:p>
          <a:p>
            <a:r>
              <a:rPr lang="en-US" sz="2200" dirty="0">
                <a:latin typeface="Times New Roman" panose="02020603050405020304" pitchFamily="18" charset="0"/>
                <a:cs typeface="Times New Roman" panose="02020603050405020304" pitchFamily="18" charset="0"/>
              </a:rPr>
              <a:t>When the server receives the message, it either places the message in a local account, if the recipient is local, or forwards the message to another mail server for delivery.</a:t>
            </a:r>
          </a:p>
          <a:p>
            <a:r>
              <a:rPr lang="en-US" sz="2200" dirty="0">
                <a:latin typeface="Times New Roman" panose="02020603050405020304" pitchFamily="18" charset="0"/>
                <a:cs typeface="Times New Roman" panose="02020603050405020304" pitchFamily="18" charset="0"/>
              </a:rPr>
              <a:t>Periodically, the server checks the queue for messages and attempts to send them again. If the message is still not delivered after a predetermined expiration time, it is returned to the sender as undeliverable.</a:t>
            </a:r>
          </a:p>
        </p:txBody>
      </p:sp>
    </p:spTree>
    <p:extLst>
      <p:ext uri="{BB962C8B-B14F-4D97-AF65-F5344CB8AC3E}">
        <p14:creationId xmlns:p14="http://schemas.microsoft.com/office/powerpoint/2010/main" val="224690111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9942" y="424198"/>
            <a:ext cx="4661548" cy="523220"/>
          </a:xfrm>
          <a:prstGeom prst="rect">
            <a:avLst/>
          </a:prstGeom>
          <a:noFill/>
        </p:spPr>
        <p:txBody>
          <a:bodyPr wrap="square" rtlCol="0">
            <a:spAutoFit/>
          </a:bodyPr>
          <a:lstStyle/>
          <a:p>
            <a:r>
              <a:rPr lang="en-GB" sz="2800" b="1" dirty="0">
                <a:latin typeface="Times New Roman" panose="02020603050405020304" pitchFamily="18" charset="0"/>
                <a:cs typeface="Times New Roman" panose="02020603050405020304" pitchFamily="18" charset="0"/>
              </a:rPr>
              <a:t>Email and HTTP</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3</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3</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8" name="Content Placeholder 1">
            <a:extLst>
              <a:ext uri="{FF2B5EF4-FFF2-40B4-BE49-F238E27FC236}">
                <a16:creationId xmlns:a16="http://schemas.microsoft.com/office/drawing/2014/main" id="{2093D42D-0FD3-EC6A-2B51-822E5C3D0DB0}"/>
              </a:ext>
            </a:extLst>
          </p:cNvPr>
          <p:cNvSpPr txBox="1">
            <a:spLocks/>
          </p:cNvSpPr>
          <p:nvPr/>
        </p:nvSpPr>
        <p:spPr>
          <a:xfrm>
            <a:off x="707125" y="1225630"/>
            <a:ext cx="7565414" cy="5334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300"/>
              </a:spcBef>
              <a:spcAft>
                <a:spcPts val="300"/>
              </a:spcAft>
              <a:buFont typeface="Arial" panose="020B0604020202020204" pitchFamily="34" charset="0"/>
              <a:buNone/>
            </a:pPr>
            <a:r>
              <a:rPr lang="en-US" sz="2400" b="1" dirty="0">
                <a:solidFill>
                  <a:srgbClr val="00B0F0"/>
                </a:solidFill>
                <a:latin typeface="Times New Roman" panose="02020603050405020304" pitchFamily="18" charset="0"/>
                <a:cs typeface="Times New Roman" panose="02020603050405020304" pitchFamily="18" charset="0"/>
              </a:rPr>
              <a:t>POP3</a:t>
            </a:r>
          </a:p>
        </p:txBody>
      </p:sp>
      <p:pic>
        <p:nvPicPr>
          <p:cNvPr id="3" name="Picture 2">
            <a:extLst>
              <a:ext uri="{FF2B5EF4-FFF2-40B4-BE49-F238E27FC236}">
                <a16:creationId xmlns:a16="http://schemas.microsoft.com/office/drawing/2014/main" id="{0E42CC0A-F9AE-A2AA-A9AA-9917F39364E4}"/>
              </a:ext>
            </a:extLst>
          </p:cNvPr>
          <p:cNvPicPr>
            <a:picLocks noChangeAspect="1"/>
          </p:cNvPicPr>
          <p:nvPr/>
        </p:nvPicPr>
        <p:blipFill rotWithShape="1">
          <a:blip r:embed="rId3"/>
          <a:srcRect l="18100" t="13584" r="18333" b="12447"/>
          <a:stretch/>
        </p:blipFill>
        <p:spPr>
          <a:xfrm>
            <a:off x="7652775" y="2158751"/>
            <a:ext cx="4212000" cy="2755605"/>
          </a:xfrm>
          <a:prstGeom prst="rect">
            <a:avLst/>
          </a:prstGeom>
          <a:noFill/>
          <a:ln>
            <a:solidFill>
              <a:schemeClr val="bg1">
                <a:lumMod val="85000"/>
              </a:schemeClr>
            </a:solidFill>
          </a:ln>
        </p:spPr>
      </p:pic>
      <p:sp>
        <p:nvSpPr>
          <p:cNvPr id="10" name="Content Placeholder 1">
            <a:extLst>
              <a:ext uri="{FF2B5EF4-FFF2-40B4-BE49-F238E27FC236}">
                <a16:creationId xmlns:a16="http://schemas.microsoft.com/office/drawing/2014/main" id="{DCEB9B0D-8A1B-0FBA-86C3-17A7AA7C6ABC}"/>
              </a:ext>
            </a:extLst>
          </p:cNvPr>
          <p:cNvSpPr txBox="1">
            <a:spLocks/>
          </p:cNvSpPr>
          <p:nvPr/>
        </p:nvSpPr>
        <p:spPr>
          <a:xfrm>
            <a:off x="418318" y="1602880"/>
            <a:ext cx="7221005" cy="380287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200" dirty="0">
                <a:latin typeface="Times New Roman" panose="02020603050405020304" pitchFamily="18" charset="0"/>
                <a:cs typeface="Times New Roman" panose="02020603050405020304" pitchFamily="18" charset="0"/>
              </a:rPr>
              <a:t>POP3 is used by an application to retrieve a mail from a mail server.</a:t>
            </a:r>
          </a:p>
          <a:p>
            <a:r>
              <a:rPr lang="en-IN" sz="2200" dirty="0">
                <a:latin typeface="Times New Roman" panose="02020603050405020304" pitchFamily="18" charset="0"/>
                <a:cs typeface="Times New Roman" panose="02020603050405020304" pitchFamily="18" charset="0"/>
              </a:rPr>
              <a:t>With POP3, email messages are downloaded to the client and removed from the server.</a:t>
            </a:r>
          </a:p>
          <a:p>
            <a:r>
              <a:rPr lang="en-IN" sz="2200" dirty="0">
                <a:latin typeface="Times New Roman" panose="02020603050405020304" pitchFamily="18" charset="0"/>
                <a:cs typeface="Times New Roman" panose="02020603050405020304" pitchFamily="18" charset="0"/>
              </a:rPr>
              <a:t>The server starts the POP3 service by passively listening on TCP port 110 for client connection requests.</a:t>
            </a:r>
          </a:p>
          <a:p>
            <a:r>
              <a:rPr lang="en-US" sz="2200" dirty="0">
                <a:latin typeface="Times New Roman" panose="02020603050405020304" pitchFamily="18" charset="0"/>
                <a:cs typeface="Times New Roman" panose="02020603050405020304" pitchFamily="18" charset="0"/>
              </a:rPr>
              <a:t>The client sends a request to establish a TCP connection with the server. </a:t>
            </a:r>
          </a:p>
          <a:p>
            <a:r>
              <a:rPr lang="en-US" sz="2200" dirty="0">
                <a:latin typeface="Times New Roman" panose="02020603050405020304" pitchFamily="18" charset="0"/>
                <a:cs typeface="Times New Roman" panose="02020603050405020304" pitchFamily="18" charset="0"/>
              </a:rPr>
              <a:t>Once the connection is established, the POP3 server sends a greeting. The client and POP3 server then exchange commands and responses until the connection is closed or aborted.</a:t>
            </a:r>
          </a:p>
        </p:txBody>
      </p:sp>
    </p:spTree>
    <p:extLst>
      <p:ext uri="{BB962C8B-B14F-4D97-AF65-F5344CB8AC3E}">
        <p14:creationId xmlns:p14="http://schemas.microsoft.com/office/powerpoint/2010/main" val="7107833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9942" y="424198"/>
            <a:ext cx="4661548" cy="523220"/>
          </a:xfrm>
          <a:prstGeom prst="rect">
            <a:avLst/>
          </a:prstGeom>
          <a:noFill/>
        </p:spPr>
        <p:txBody>
          <a:bodyPr wrap="square" rtlCol="0">
            <a:spAutoFit/>
          </a:bodyPr>
          <a:lstStyle/>
          <a:p>
            <a:r>
              <a:rPr lang="en-GB" sz="2800" b="1" dirty="0">
                <a:latin typeface="Times New Roman" panose="02020603050405020304" pitchFamily="18" charset="0"/>
                <a:cs typeface="Times New Roman" panose="02020603050405020304" pitchFamily="18" charset="0"/>
              </a:rPr>
              <a:t>Email and HTTP</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3</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3</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8" name="Content Placeholder 1">
            <a:extLst>
              <a:ext uri="{FF2B5EF4-FFF2-40B4-BE49-F238E27FC236}">
                <a16:creationId xmlns:a16="http://schemas.microsoft.com/office/drawing/2014/main" id="{2093D42D-0FD3-EC6A-2B51-822E5C3D0DB0}"/>
              </a:ext>
            </a:extLst>
          </p:cNvPr>
          <p:cNvSpPr txBox="1">
            <a:spLocks/>
          </p:cNvSpPr>
          <p:nvPr/>
        </p:nvSpPr>
        <p:spPr>
          <a:xfrm>
            <a:off x="707125" y="1225630"/>
            <a:ext cx="7565414" cy="5334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300"/>
              </a:spcBef>
              <a:spcAft>
                <a:spcPts val="300"/>
              </a:spcAft>
              <a:buFont typeface="Arial" panose="020B0604020202020204" pitchFamily="34" charset="0"/>
              <a:buNone/>
            </a:pPr>
            <a:r>
              <a:rPr lang="en-US" sz="2400" b="1" dirty="0">
                <a:solidFill>
                  <a:srgbClr val="00B0F0"/>
                </a:solidFill>
                <a:latin typeface="Times New Roman" panose="02020603050405020304" pitchFamily="18" charset="0"/>
                <a:cs typeface="Times New Roman" panose="02020603050405020304" pitchFamily="18" charset="0"/>
              </a:rPr>
              <a:t>IMAP</a:t>
            </a:r>
          </a:p>
        </p:txBody>
      </p:sp>
      <p:pic>
        <p:nvPicPr>
          <p:cNvPr id="5" name="Picture 4">
            <a:extLst>
              <a:ext uri="{FF2B5EF4-FFF2-40B4-BE49-F238E27FC236}">
                <a16:creationId xmlns:a16="http://schemas.microsoft.com/office/drawing/2014/main" id="{D71C7E6E-1392-6460-5AC3-DE14E7001F51}"/>
              </a:ext>
            </a:extLst>
          </p:cNvPr>
          <p:cNvPicPr>
            <a:picLocks noChangeAspect="1"/>
          </p:cNvPicPr>
          <p:nvPr/>
        </p:nvPicPr>
        <p:blipFill rotWithShape="1">
          <a:blip r:embed="rId3">
            <a:extLst>
              <a:ext uri="{28A0092B-C50C-407E-A947-70E740481C1C}">
                <a14:useLocalDpi xmlns:a14="http://schemas.microsoft.com/office/drawing/2010/main" val="0"/>
              </a:ext>
            </a:extLst>
          </a:blip>
          <a:srcRect l="27550" t="1430" r="16889" b="11467"/>
          <a:stretch/>
        </p:blipFill>
        <p:spPr>
          <a:xfrm>
            <a:off x="8379502" y="1970955"/>
            <a:ext cx="3566472" cy="3177268"/>
          </a:xfrm>
          <a:prstGeom prst="rect">
            <a:avLst/>
          </a:prstGeom>
          <a:ln>
            <a:solidFill>
              <a:schemeClr val="bg1">
                <a:lumMod val="85000"/>
              </a:schemeClr>
            </a:solidFill>
          </a:ln>
        </p:spPr>
      </p:pic>
      <p:sp>
        <p:nvSpPr>
          <p:cNvPr id="6" name="Content Placeholder 1">
            <a:extLst>
              <a:ext uri="{FF2B5EF4-FFF2-40B4-BE49-F238E27FC236}">
                <a16:creationId xmlns:a16="http://schemas.microsoft.com/office/drawing/2014/main" id="{E3F2D257-88A0-5DD7-F220-9DB8F24559DC}"/>
              </a:ext>
            </a:extLst>
          </p:cNvPr>
          <p:cNvSpPr txBox="1">
            <a:spLocks/>
          </p:cNvSpPr>
          <p:nvPr/>
        </p:nvSpPr>
        <p:spPr>
          <a:xfrm>
            <a:off x="418319" y="1674076"/>
            <a:ext cx="8066114" cy="38746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300" dirty="0">
                <a:latin typeface="Times New Roman" panose="02020603050405020304" pitchFamily="18" charset="0"/>
                <a:cs typeface="Times New Roman" panose="02020603050405020304" pitchFamily="18" charset="0"/>
              </a:rPr>
              <a:t>IMAP is the protocol that describes a method to retrieve email messages.</a:t>
            </a:r>
          </a:p>
          <a:p>
            <a:r>
              <a:rPr lang="en-US" sz="2300" dirty="0">
                <a:latin typeface="Times New Roman" panose="02020603050405020304" pitchFamily="18" charset="0"/>
                <a:cs typeface="Times New Roman" panose="02020603050405020304" pitchFamily="18" charset="0"/>
              </a:rPr>
              <a:t>When the user connects to an IMAP-capable server, </a:t>
            </a:r>
            <a:r>
              <a:rPr lang="en-IN" sz="2300" dirty="0">
                <a:latin typeface="Times New Roman" panose="02020603050405020304" pitchFamily="18" charset="0"/>
                <a:cs typeface="Times New Roman" panose="02020603050405020304" pitchFamily="18" charset="0"/>
              </a:rPr>
              <a:t>copies of the messages are downloaded to the client application. </a:t>
            </a:r>
            <a:r>
              <a:rPr lang="en-US" sz="2300" dirty="0">
                <a:latin typeface="Times New Roman" panose="02020603050405020304" pitchFamily="18" charset="0"/>
                <a:cs typeface="Times New Roman" panose="02020603050405020304" pitchFamily="18" charset="0"/>
              </a:rPr>
              <a:t>The original messages are kept on the server until manually deleted.</a:t>
            </a:r>
          </a:p>
          <a:p>
            <a:r>
              <a:rPr lang="en-IN" sz="2300" dirty="0">
                <a:latin typeface="Times New Roman" panose="02020603050405020304" pitchFamily="18" charset="0"/>
                <a:cs typeface="Times New Roman" panose="02020603050405020304" pitchFamily="18" charset="0"/>
              </a:rPr>
              <a:t>Users view copies of the messages in their email client software.</a:t>
            </a:r>
            <a:endParaRPr lang="en-US" sz="2300" dirty="0">
              <a:latin typeface="Times New Roman" panose="02020603050405020304" pitchFamily="18" charset="0"/>
              <a:cs typeface="Times New Roman" panose="02020603050405020304" pitchFamily="18" charset="0"/>
            </a:endParaRPr>
          </a:p>
          <a:p>
            <a:r>
              <a:rPr lang="en-US" sz="2300" dirty="0">
                <a:latin typeface="Times New Roman" panose="02020603050405020304" pitchFamily="18" charset="0"/>
                <a:cs typeface="Times New Roman" panose="02020603050405020304" pitchFamily="18" charset="0"/>
              </a:rPr>
              <a:t>Users can create a file hierarchy on the server to organize and store mail. </a:t>
            </a:r>
          </a:p>
          <a:p>
            <a:r>
              <a:rPr lang="en-US" sz="2300" dirty="0">
                <a:latin typeface="Times New Roman" panose="02020603050405020304" pitchFamily="18" charset="0"/>
                <a:cs typeface="Times New Roman" panose="02020603050405020304" pitchFamily="18" charset="0"/>
              </a:rPr>
              <a:t>When a user decides to delete a message, the server synchronizes that action and deletes the message from the server.</a:t>
            </a:r>
          </a:p>
        </p:txBody>
      </p:sp>
    </p:spTree>
    <p:extLst>
      <p:ext uri="{BB962C8B-B14F-4D97-AF65-F5344CB8AC3E}">
        <p14:creationId xmlns:p14="http://schemas.microsoft.com/office/powerpoint/2010/main" val="118385647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9942" y="424198"/>
            <a:ext cx="4661548" cy="523220"/>
          </a:xfrm>
          <a:prstGeom prst="rect">
            <a:avLst/>
          </a:prstGeom>
          <a:noFill/>
        </p:spPr>
        <p:txBody>
          <a:bodyPr wrap="square" rtlCol="0">
            <a:spAutoFit/>
          </a:bodyPr>
          <a:lstStyle/>
          <a:p>
            <a:r>
              <a:rPr lang="en-GB" sz="2800" b="1" dirty="0">
                <a:latin typeface="Times New Roman" panose="02020603050405020304" pitchFamily="18" charset="0"/>
                <a:cs typeface="Times New Roman" panose="02020603050405020304" pitchFamily="18" charset="0"/>
              </a:rPr>
              <a:t>Email and HTTP</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3</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3</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8" name="Content Placeholder 1">
            <a:extLst>
              <a:ext uri="{FF2B5EF4-FFF2-40B4-BE49-F238E27FC236}">
                <a16:creationId xmlns:a16="http://schemas.microsoft.com/office/drawing/2014/main" id="{2093D42D-0FD3-EC6A-2B51-822E5C3D0DB0}"/>
              </a:ext>
            </a:extLst>
          </p:cNvPr>
          <p:cNvSpPr txBox="1">
            <a:spLocks/>
          </p:cNvSpPr>
          <p:nvPr/>
        </p:nvSpPr>
        <p:spPr>
          <a:xfrm>
            <a:off x="707124" y="1225630"/>
            <a:ext cx="8970275" cy="5334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300"/>
              </a:spcBef>
              <a:spcAft>
                <a:spcPts val="300"/>
              </a:spcAft>
              <a:buFont typeface="Arial" panose="020B0604020202020204" pitchFamily="34" charset="0"/>
              <a:buNone/>
            </a:pPr>
            <a:r>
              <a:rPr lang="en-GB" sz="2400" b="1" dirty="0">
                <a:solidFill>
                  <a:srgbClr val="00B0F0"/>
                </a:solidFill>
                <a:latin typeface="Times New Roman" panose="02020603050405020304" pitchFamily="18" charset="0"/>
                <a:cs typeface="Times New Roman" panose="02020603050405020304" pitchFamily="18" charset="0"/>
              </a:rPr>
              <a:t>Hypertext Transfer Protocol and Hypertext Markup Language</a:t>
            </a:r>
          </a:p>
        </p:txBody>
      </p:sp>
      <p:pic>
        <p:nvPicPr>
          <p:cNvPr id="3" name="Picture 2">
            <a:extLst>
              <a:ext uri="{FF2B5EF4-FFF2-40B4-BE49-F238E27FC236}">
                <a16:creationId xmlns:a16="http://schemas.microsoft.com/office/drawing/2014/main" id="{0099C165-447B-2BED-430A-2BF97CE7D61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tretch/>
        </p:blipFill>
        <p:spPr bwMode="auto">
          <a:xfrm>
            <a:off x="6461284" y="4656618"/>
            <a:ext cx="5508000" cy="1158995"/>
          </a:xfrm>
          <a:prstGeom prst="rect">
            <a:avLst/>
          </a:prstGeom>
          <a:noFill/>
          <a:ln>
            <a:solidFill>
              <a:schemeClr val="bg1">
                <a:lumMod val="85000"/>
              </a:schemeClr>
            </a:solidFill>
          </a:ln>
          <a:extLst>
            <a:ext uri="{909E8E84-426E-40DD-AFC4-6F175D3DCCD1}">
              <a14:hiddenFill xmlns:a14="http://schemas.microsoft.com/office/drawing/2010/main">
                <a:solidFill>
                  <a:schemeClr val="accent1"/>
                </a:solidFill>
              </a14:hiddenFill>
            </a:ext>
          </a:extLst>
        </p:spPr>
      </p:pic>
      <p:sp>
        <p:nvSpPr>
          <p:cNvPr id="10" name="Content Placeholder 1">
            <a:extLst>
              <a:ext uri="{FF2B5EF4-FFF2-40B4-BE49-F238E27FC236}">
                <a16:creationId xmlns:a16="http://schemas.microsoft.com/office/drawing/2014/main" id="{D8EA2EA9-BC0E-012D-BA57-3295EAAF1F80}"/>
              </a:ext>
            </a:extLst>
          </p:cNvPr>
          <p:cNvSpPr txBox="1">
            <a:spLocks/>
          </p:cNvSpPr>
          <p:nvPr/>
        </p:nvSpPr>
        <p:spPr>
          <a:xfrm>
            <a:off x="439334" y="1608412"/>
            <a:ext cx="11447866" cy="119281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When a web address or Uniform Resource Locator (URL) is typed into a web browser, the web browser establishes a connection with the web service that is using the HTTP protocol. </a:t>
            </a:r>
          </a:p>
          <a:p>
            <a:r>
              <a:rPr lang="en-US" sz="2400" dirty="0">
                <a:latin typeface="Times New Roman" panose="02020603050405020304" pitchFamily="18" charset="0"/>
                <a:cs typeface="Times New Roman" panose="02020603050405020304" pitchFamily="18" charset="0"/>
              </a:rPr>
              <a:t>Lets take a look on how a web page is opened in a browser. Example: </a:t>
            </a:r>
            <a:r>
              <a:rPr lang="en-US" sz="2400" dirty="0">
                <a:latin typeface="Times New Roman" panose="02020603050405020304" pitchFamily="18" charset="0"/>
                <a:cs typeface="Times New Roman" panose="02020603050405020304" pitchFamily="18" charset="0"/>
                <a:hlinkClick r:id="rId4"/>
              </a:rPr>
              <a:t>http://www.cisco.com/index.html</a:t>
            </a:r>
            <a:endParaRPr lang="en-US" sz="2400"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br>
              <a:rPr lang="en-US" sz="240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15" name="Content Placeholder 2">
            <a:extLst>
              <a:ext uri="{FF2B5EF4-FFF2-40B4-BE49-F238E27FC236}">
                <a16:creationId xmlns:a16="http://schemas.microsoft.com/office/drawing/2014/main" id="{9F2FC594-828B-410E-4297-513BF0EB3C7F}"/>
              </a:ext>
            </a:extLst>
          </p:cNvPr>
          <p:cNvSpPr txBox="1">
            <a:spLocks/>
          </p:cNvSpPr>
          <p:nvPr/>
        </p:nvSpPr>
        <p:spPr bwMode="auto">
          <a:xfrm>
            <a:off x="488430" y="3432901"/>
            <a:ext cx="10409419" cy="14444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440" tIns="45720" rIns="182880" bIns="45720" numCol="1" anchor="t" anchorCtr="0" compatLnSpc="1">
            <a:prstTxWarp prst="textNoShape">
              <a:avLst/>
            </a:prstTxWarp>
          </a:bodyPr>
          <a:lstStyle>
            <a:lvl1pPr marL="169863" indent="-169863" algn="l" defTabSz="684213" rtl="0" eaLnBrk="1" fontAlgn="base" hangingPunct="1">
              <a:lnSpc>
                <a:spcPct val="100000"/>
              </a:lnSpc>
              <a:spcBef>
                <a:spcPts val="600"/>
              </a:spcBef>
              <a:spcAft>
                <a:spcPts val="600"/>
              </a:spcAft>
              <a:buClr>
                <a:schemeClr val="tx2"/>
              </a:buClr>
              <a:buSzPct val="90000"/>
              <a:buFont typeface="Wingdings" panose="05000000000000000000" pitchFamily="2" charset="2"/>
              <a:buChar char="§"/>
              <a:defRPr lang="en-US" sz="1500" kern="1200">
                <a:solidFill>
                  <a:srgbClr val="000000"/>
                </a:solidFill>
                <a:latin typeface="+mn-lt"/>
                <a:ea typeface="ＭＳ Ｐゴシック" charset="0"/>
                <a:cs typeface="CiscoSans"/>
              </a:defRPr>
            </a:lvl1pPr>
            <a:lvl2pPr marL="358775" indent="-215900" algn="l" defTabSz="684213" rtl="0" eaLnBrk="1" fontAlgn="base" hangingPunct="1">
              <a:lnSpc>
                <a:spcPct val="100000"/>
              </a:lnSpc>
              <a:spcBef>
                <a:spcPts val="300"/>
              </a:spcBef>
              <a:spcAft>
                <a:spcPts val="300"/>
              </a:spcAft>
              <a:buClr>
                <a:schemeClr val="tx2"/>
              </a:buClr>
              <a:buFont typeface="Arial" charset="0"/>
              <a:buChar char="•"/>
              <a:defRPr lang="en-US" sz="1400" kern="1200">
                <a:solidFill>
                  <a:srgbClr val="000000"/>
                </a:solidFill>
                <a:latin typeface="+mn-lt"/>
                <a:ea typeface="ＭＳ Ｐゴシック" charset="0"/>
                <a:cs typeface="CiscoSans"/>
              </a:defRPr>
            </a:lvl2pPr>
            <a:lvl3pPr marL="431800" indent="-169863" algn="l" defTabSz="684213" rtl="0" eaLnBrk="1" fontAlgn="base" hangingPunct="1">
              <a:lnSpc>
                <a:spcPct val="100000"/>
              </a:lnSpc>
              <a:spcBef>
                <a:spcPts val="300"/>
              </a:spcBef>
              <a:spcAft>
                <a:spcPts val="300"/>
              </a:spcAft>
              <a:buFont typeface="Arial" charset="0"/>
              <a:buChar char="•"/>
              <a:defRPr lang="en-US" sz="1200" kern="1200">
                <a:solidFill>
                  <a:srgbClr val="000000"/>
                </a:solidFill>
                <a:latin typeface="+mn-lt"/>
                <a:ea typeface="ＭＳ Ｐゴシック" charset="0"/>
                <a:cs typeface="CiscoSans"/>
              </a:defRPr>
            </a:lvl3pPr>
            <a:lvl4pPr marL="503238" indent="-169863" algn="l" defTabSz="684213" rtl="0" eaLnBrk="1" fontAlgn="base" hangingPunct="1">
              <a:lnSpc>
                <a:spcPct val="100000"/>
              </a:lnSpc>
              <a:spcBef>
                <a:spcPts val="300"/>
              </a:spcBef>
              <a:spcAft>
                <a:spcPts val="300"/>
              </a:spcAft>
              <a:buFont typeface="Arial" charset="0"/>
              <a:buChar char="•"/>
              <a:defRPr lang="en-US" sz="1100" kern="1200">
                <a:solidFill>
                  <a:srgbClr val="000000"/>
                </a:solidFill>
                <a:latin typeface="+mn-lt"/>
                <a:ea typeface="ＭＳ Ｐゴシック" charset="0"/>
                <a:cs typeface="CiscoSans"/>
              </a:defRPr>
            </a:lvl4pPr>
            <a:lvl5pPr marL="574675" indent="-169863" algn="l" defTabSz="684213" rtl="0" eaLnBrk="1" fontAlgn="base" hangingPunct="1">
              <a:lnSpc>
                <a:spcPct val="95000"/>
              </a:lnSpc>
              <a:spcBef>
                <a:spcPts val="625"/>
              </a:spcBef>
              <a:spcAft>
                <a:spcPct val="0"/>
              </a:spcAft>
              <a:buFont typeface="Arial" charset="0"/>
              <a:buChar char="•"/>
              <a:defRPr lang="en-US" sz="1100" kern="1200" dirty="0">
                <a:solidFill>
                  <a:schemeClr val="tx1"/>
                </a:solidFill>
                <a:latin typeface="+mn-lt"/>
                <a:ea typeface="ＭＳ Ｐゴシック" charset="0"/>
                <a:cs typeface="CiscoSans"/>
              </a:defRPr>
            </a:lvl5pPr>
            <a:lvl6pPr marL="863856" indent="-171445" algn="l" defTabSz="685777" rtl="0" eaLnBrk="1" latinLnBrk="0" hangingPunct="1">
              <a:spcBef>
                <a:spcPts val="600"/>
              </a:spcBef>
              <a:buFont typeface="Arial" pitchFamily="34" charset="0"/>
              <a:buChar char="•"/>
              <a:defRPr sz="900" kern="1200" baseline="0">
                <a:solidFill>
                  <a:schemeClr val="tx1"/>
                </a:solidFill>
                <a:latin typeface="+mn-lt"/>
                <a:ea typeface="+mn-ea"/>
                <a:cs typeface="+mn-cs"/>
              </a:defRPr>
            </a:lvl6pPr>
            <a:lvl7pPr marL="935844" indent="-171422" algn="l" defTabSz="685777" rtl="0" eaLnBrk="1" latinLnBrk="0" hangingPunct="1">
              <a:spcBef>
                <a:spcPts val="600"/>
              </a:spcBef>
              <a:buFont typeface="Arial" pitchFamily="34" charset="0"/>
              <a:buChar char="•"/>
              <a:defRPr sz="800" kern="1200" baseline="0">
                <a:solidFill>
                  <a:schemeClr val="tx1"/>
                </a:solidFill>
                <a:latin typeface="+mn-lt"/>
                <a:ea typeface="+mn-ea"/>
                <a:cs typeface="+mn-cs"/>
              </a:defRPr>
            </a:lvl7pPr>
            <a:lvl8pPr marL="2400220" indent="0" algn="l" defTabSz="685777" rtl="0" eaLnBrk="1" latinLnBrk="0" hangingPunct="1">
              <a:spcBef>
                <a:spcPct val="20000"/>
              </a:spcBef>
              <a:buFont typeface="Arial" pitchFamily="34" charset="0"/>
              <a:buNone/>
              <a:defRPr sz="1500" kern="1200">
                <a:solidFill>
                  <a:schemeClr val="tx1"/>
                </a:solidFill>
                <a:latin typeface="+mn-lt"/>
                <a:ea typeface="+mn-ea"/>
                <a:cs typeface="+mn-cs"/>
              </a:defRPr>
            </a:lvl8pPr>
            <a:lvl9pPr marL="2914553" indent="-171445" algn="l" defTabSz="685777" rtl="0" eaLnBrk="1" latinLnBrk="0" hangingPunct="1">
              <a:spcBef>
                <a:spcPct val="20000"/>
              </a:spcBef>
              <a:buFont typeface="Arial" pitchFamily="34" charset="0"/>
              <a:buChar char="•"/>
              <a:defRPr sz="1500" kern="1200">
                <a:solidFill>
                  <a:schemeClr val="tx1"/>
                </a:solidFill>
                <a:latin typeface="+mn-lt"/>
                <a:ea typeface="+mn-ea"/>
                <a:cs typeface="+mn-cs"/>
              </a:defRPr>
            </a:lvl9pPr>
          </a:lstStyle>
          <a:p>
            <a:pPr marL="0" indent="0">
              <a:buNone/>
            </a:pPr>
            <a:r>
              <a:rPr lang="en-US" sz="2400" b="1" dirty="0">
                <a:latin typeface="Times New Roman" panose="02020603050405020304" pitchFamily="18" charset="0"/>
                <a:cs typeface="Times New Roman" panose="02020603050405020304" pitchFamily="18" charset="0"/>
              </a:rPr>
              <a:t>Step 1</a:t>
            </a:r>
            <a:r>
              <a:rPr lang="en-US" sz="2400" dirty="0">
                <a:latin typeface="Times New Roman" panose="02020603050405020304" pitchFamily="18" charset="0"/>
                <a:cs typeface="Times New Roman" panose="02020603050405020304" pitchFamily="18" charset="0"/>
              </a:rPr>
              <a:t>: The browser interprets the three parts of the URL:</a:t>
            </a:r>
          </a:p>
          <a:p>
            <a:pPr lvl="2"/>
            <a:r>
              <a:rPr lang="en-US" sz="2400" dirty="0">
                <a:latin typeface="Times New Roman" panose="02020603050405020304" pitchFamily="18" charset="0"/>
                <a:cs typeface="Times New Roman" panose="02020603050405020304" pitchFamily="18" charset="0"/>
              </a:rPr>
              <a:t>http (the protocol or scheme)</a:t>
            </a:r>
          </a:p>
          <a:p>
            <a:pPr lvl="2"/>
            <a:r>
              <a:rPr lang="en-US" sz="2400" dirty="0">
                <a:latin typeface="Times New Roman" panose="02020603050405020304" pitchFamily="18" charset="0"/>
                <a:cs typeface="Times New Roman" panose="02020603050405020304" pitchFamily="18" charset="0"/>
                <a:hlinkClick r:id="rId5"/>
              </a:rPr>
              <a:t>www.cisco.com</a:t>
            </a:r>
            <a:r>
              <a:rPr lang="en-US" sz="2400" dirty="0">
                <a:latin typeface="Times New Roman" panose="02020603050405020304" pitchFamily="18" charset="0"/>
                <a:cs typeface="Times New Roman" panose="02020603050405020304" pitchFamily="18" charset="0"/>
              </a:rPr>
              <a:t> (the server name)</a:t>
            </a:r>
          </a:p>
          <a:p>
            <a:pPr lvl="2"/>
            <a:r>
              <a:rPr lang="en-US" sz="2400" dirty="0">
                <a:latin typeface="Times New Roman" panose="02020603050405020304" pitchFamily="18" charset="0"/>
                <a:cs typeface="Times New Roman" panose="02020603050405020304" pitchFamily="18" charset="0"/>
              </a:rPr>
              <a:t>index.html (the specific filename requested)</a:t>
            </a:r>
          </a:p>
          <a:p>
            <a:pPr marL="0" indent="0">
              <a:buNone/>
            </a:pPr>
            <a:endParaRPr lang="en-US" sz="2400" dirty="0">
              <a:latin typeface="Times New Roman" panose="02020603050405020304" pitchFamily="18" charset="0"/>
              <a:cs typeface="Times New Roman" panose="02020603050405020304" pitchFamily="18" charset="0"/>
            </a:endParaRPr>
          </a:p>
          <a:p>
            <a:pPr marL="0" indent="0">
              <a:buFont typeface="Wingdings" panose="05000000000000000000" pitchFamily="2" charset="2"/>
              <a:buNone/>
            </a:pPr>
            <a:br>
              <a:rPr lang="en-US" sz="240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5984935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9942" y="424198"/>
            <a:ext cx="4661548" cy="523220"/>
          </a:xfrm>
          <a:prstGeom prst="rect">
            <a:avLst/>
          </a:prstGeom>
          <a:noFill/>
        </p:spPr>
        <p:txBody>
          <a:bodyPr wrap="square" rtlCol="0">
            <a:spAutoFit/>
          </a:bodyPr>
          <a:lstStyle/>
          <a:p>
            <a:r>
              <a:rPr lang="en-GB" sz="2800" b="1" dirty="0">
                <a:latin typeface="Times New Roman" panose="02020603050405020304" pitchFamily="18" charset="0"/>
                <a:cs typeface="Times New Roman" panose="02020603050405020304" pitchFamily="18" charset="0"/>
              </a:rPr>
              <a:t>Email and HTTP</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3</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3</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8" name="Content Placeholder 1">
            <a:extLst>
              <a:ext uri="{FF2B5EF4-FFF2-40B4-BE49-F238E27FC236}">
                <a16:creationId xmlns:a16="http://schemas.microsoft.com/office/drawing/2014/main" id="{2093D42D-0FD3-EC6A-2B51-822E5C3D0DB0}"/>
              </a:ext>
            </a:extLst>
          </p:cNvPr>
          <p:cNvSpPr txBox="1">
            <a:spLocks/>
          </p:cNvSpPr>
          <p:nvPr/>
        </p:nvSpPr>
        <p:spPr>
          <a:xfrm>
            <a:off x="707124" y="1225630"/>
            <a:ext cx="8970275" cy="5334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300"/>
              </a:spcBef>
              <a:spcAft>
                <a:spcPts val="300"/>
              </a:spcAft>
              <a:buFont typeface="Arial" panose="020B0604020202020204" pitchFamily="34" charset="0"/>
              <a:buNone/>
            </a:pPr>
            <a:r>
              <a:rPr lang="en-GB" sz="2400" b="1" dirty="0">
                <a:solidFill>
                  <a:srgbClr val="00B0F0"/>
                </a:solidFill>
                <a:latin typeface="Times New Roman" panose="02020603050405020304" pitchFamily="18" charset="0"/>
                <a:cs typeface="Times New Roman" panose="02020603050405020304" pitchFamily="18" charset="0"/>
              </a:rPr>
              <a:t>Hypertext Transfer Protocol and Hypertext Markup Language</a:t>
            </a:r>
          </a:p>
        </p:txBody>
      </p:sp>
      <p:pic>
        <p:nvPicPr>
          <p:cNvPr id="5" name="Picture 2">
            <a:extLst>
              <a:ext uri="{FF2B5EF4-FFF2-40B4-BE49-F238E27FC236}">
                <a16:creationId xmlns:a16="http://schemas.microsoft.com/office/drawing/2014/main" id="{5091F8AC-39A3-E044-317B-7EF859908D3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500974" y="3915702"/>
            <a:ext cx="3888000" cy="1426842"/>
          </a:xfrm>
          <a:prstGeom prst="rect">
            <a:avLst/>
          </a:prstGeom>
          <a:noFill/>
          <a:ln>
            <a:solidFill>
              <a:schemeClr val="bg1">
                <a:lumMod val="85000"/>
              </a:schemeClr>
            </a:solidFill>
          </a:ln>
          <a:extLst>
            <a:ext uri="{909E8E84-426E-40DD-AFC4-6F175D3DCCD1}">
              <a14:hiddenFill xmlns:a14="http://schemas.microsoft.com/office/drawing/2010/main">
                <a:solidFill>
                  <a:schemeClr val="accent1"/>
                </a:solidFill>
              </a14:hiddenFill>
            </a:ext>
          </a:extLst>
        </p:spPr>
      </p:pic>
      <p:pic>
        <p:nvPicPr>
          <p:cNvPr id="6" name="Picture 3">
            <a:extLst>
              <a:ext uri="{FF2B5EF4-FFF2-40B4-BE49-F238E27FC236}">
                <a16:creationId xmlns:a16="http://schemas.microsoft.com/office/drawing/2014/main" id="{7B39DB6C-E8D1-2635-37CB-26197D751C6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919318" y="3287756"/>
            <a:ext cx="3766458" cy="2144044"/>
          </a:xfrm>
          <a:prstGeom prst="rect">
            <a:avLst/>
          </a:prstGeom>
          <a:noFill/>
          <a:ln w="3175">
            <a:solidFill>
              <a:schemeClr val="bg1">
                <a:lumMod val="85000"/>
              </a:schemeClr>
            </a:solidFill>
            <a:miter lim="800000"/>
            <a:headEnd/>
            <a:tailEnd/>
          </a:ln>
          <a:extLst>
            <a:ext uri="{909E8E84-426E-40DD-AFC4-6F175D3DCCD1}">
              <a14:hiddenFill xmlns:a14="http://schemas.microsoft.com/office/drawing/2010/main">
                <a:solidFill>
                  <a:schemeClr val="accent1"/>
                </a:solidFill>
              </a14:hiddenFill>
            </a:ext>
          </a:extLst>
        </p:spPr>
      </p:pic>
      <p:sp>
        <p:nvSpPr>
          <p:cNvPr id="16" name="Content Placeholder 1">
            <a:extLst>
              <a:ext uri="{FF2B5EF4-FFF2-40B4-BE49-F238E27FC236}">
                <a16:creationId xmlns:a16="http://schemas.microsoft.com/office/drawing/2014/main" id="{790C2B05-6456-0010-3AA3-DC71B316724F}"/>
              </a:ext>
            </a:extLst>
          </p:cNvPr>
          <p:cNvSpPr txBox="1">
            <a:spLocks/>
          </p:cNvSpPr>
          <p:nvPr/>
        </p:nvSpPr>
        <p:spPr>
          <a:xfrm>
            <a:off x="351834" y="1775138"/>
            <a:ext cx="3511996" cy="88352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dirty="0">
                <a:latin typeface="Times New Roman" panose="02020603050405020304" pitchFamily="18" charset="0"/>
                <a:cs typeface="Times New Roman" panose="02020603050405020304" pitchFamily="18" charset="0"/>
              </a:rPr>
              <a:t>Step 2:</a:t>
            </a:r>
            <a:r>
              <a:rPr lang="en-US" sz="2400" dirty="0">
                <a:latin typeface="Times New Roman" panose="02020603050405020304" pitchFamily="18" charset="0"/>
                <a:cs typeface="Times New Roman" panose="02020603050405020304" pitchFamily="18" charset="0"/>
              </a:rPr>
              <a:t> The client initiates an HTTP request to a server by sending a GET request to the server and asks for the index.html file.</a:t>
            </a:r>
            <a:endParaRPr lang="en-US" sz="2400" b="1"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2400"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2400" dirty="0">
              <a:latin typeface="Times New Roman" panose="02020603050405020304" pitchFamily="18" charset="0"/>
              <a:cs typeface="Times New Roman" panose="02020603050405020304" pitchFamily="18" charset="0"/>
            </a:endParaRPr>
          </a:p>
          <a:p>
            <a:pPr marL="0" indent="0">
              <a:lnSpc>
                <a:spcPct val="50000"/>
              </a:lnSpc>
              <a:spcBef>
                <a:spcPts val="0"/>
              </a:spcBef>
              <a:buFont typeface="Arial" panose="020B0604020202020204" pitchFamily="34" charset="0"/>
              <a:buNone/>
            </a:pPr>
            <a:endParaRPr lang="en-US" sz="2400" dirty="0">
              <a:latin typeface="Times New Roman" panose="02020603050405020304" pitchFamily="18" charset="0"/>
              <a:cs typeface="Times New Roman" panose="02020603050405020304" pitchFamily="18" charset="0"/>
            </a:endParaRPr>
          </a:p>
          <a:p>
            <a:pPr marL="0" indent="0">
              <a:lnSpc>
                <a:spcPct val="50000"/>
              </a:lnSpc>
              <a:spcBef>
                <a:spcPts val="0"/>
              </a:spcBef>
              <a:buFont typeface="Arial" panose="020B0604020202020204" pitchFamily="34" charset="0"/>
              <a:buNone/>
            </a:pPr>
            <a:endParaRPr lang="en-US" sz="2400" dirty="0">
              <a:latin typeface="Times New Roman" panose="02020603050405020304" pitchFamily="18" charset="0"/>
              <a:cs typeface="Times New Roman" panose="02020603050405020304" pitchFamily="18" charset="0"/>
            </a:endParaRPr>
          </a:p>
          <a:p>
            <a:pPr marL="0" indent="0">
              <a:lnSpc>
                <a:spcPct val="50000"/>
              </a:lnSpc>
              <a:spcBef>
                <a:spcPts val="0"/>
              </a:spcBef>
              <a:buFont typeface="Arial" panose="020B0604020202020204" pitchFamily="34" charset="0"/>
              <a:buNone/>
            </a:pPr>
            <a:endParaRPr lang="en-US" sz="2400" dirty="0">
              <a:latin typeface="Times New Roman" panose="02020603050405020304" pitchFamily="18" charset="0"/>
              <a:cs typeface="Times New Roman" panose="02020603050405020304" pitchFamily="18" charset="0"/>
            </a:endParaRPr>
          </a:p>
          <a:p>
            <a:pPr marL="0" indent="0">
              <a:lnSpc>
                <a:spcPct val="50000"/>
              </a:lnSpc>
              <a:spcBef>
                <a:spcPts val="0"/>
              </a:spcBef>
              <a:buFont typeface="Arial" panose="020B0604020202020204" pitchFamily="34" charset="0"/>
              <a:buNone/>
            </a:pPr>
            <a:endParaRPr lang="en-US" sz="2400" b="1" dirty="0">
              <a:latin typeface="Times New Roman" panose="02020603050405020304" pitchFamily="18" charset="0"/>
              <a:cs typeface="Times New Roman" panose="02020603050405020304" pitchFamily="18" charset="0"/>
            </a:endParaRPr>
          </a:p>
          <a:p>
            <a:pPr marL="0" indent="0">
              <a:lnSpc>
                <a:spcPct val="50000"/>
              </a:lnSpc>
              <a:spcBef>
                <a:spcPts val="0"/>
              </a:spcBef>
              <a:buFont typeface="Arial" panose="020B0604020202020204" pitchFamily="34" charset="0"/>
              <a:buNone/>
            </a:pPr>
            <a:endParaRPr lang="en-US" sz="2400" b="1"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br>
              <a:rPr lang="en-US" sz="240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pic>
        <p:nvPicPr>
          <p:cNvPr id="18" name="Picture 1">
            <a:extLst>
              <a:ext uri="{FF2B5EF4-FFF2-40B4-BE49-F238E27FC236}">
                <a16:creationId xmlns:a16="http://schemas.microsoft.com/office/drawing/2014/main" id="{3E0C91B9-40BF-4A35-DF1D-1938D76819F4}"/>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6269"/>
          <a:stretch/>
        </p:blipFill>
        <p:spPr bwMode="auto">
          <a:xfrm>
            <a:off x="4996057" y="3740154"/>
            <a:ext cx="2653614" cy="1691646"/>
          </a:xfrm>
          <a:prstGeom prst="rect">
            <a:avLst/>
          </a:prstGeom>
          <a:noFill/>
          <a:ln w="3175">
            <a:solidFill>
              <a:schemeClr val="bg1">
                <a:lumMod val="85000"/>
              </a:schemeClr>
            </a:solidFill>
            <a:miter lim="800000"/>
            <a:headEnd/>
            <a:tailEnd/>
          </a:ln>
          <a:extLst>
            <a:ext uri="{909E8E84-426E-40DD-AFC4-6F175D3DCCD1}">
              <a14:hiddenFill xmlns:a14="http://schemas.microsoft.com/office/drawing/2010/main">
                <a:solidFill>
                  <a:schemeClr val="accent1"/>
                </a:solidFill>
              </a14:hiddenFill>
            </a:ext>
          </a:extLst>
        </p:spPr>
      </p:pic>
      <p:sp>
        <p:nvSpPr>
          <p:cNvPr id="21" name="Content Placeholder 2">
            <a:extLst>
              <a:ext uri="{FF2B5EF4-FFF2-40B4-BE49-F238E27FC236}">
                <a16:creationId xmlns:a16="http://schemas.microsoft.com/office/drawing/2014/main" id="{55EFBDD8-5A8D-4D50-FEFD-A53C4DFF0B8F}"/>
              </a:ext>
            </a:extLst>
          </p:cNvPr>
          <p:cNvSpPr txBox="1"/>
          <p:nvPr/>
        </p:nvSpPr>
        <p:spPr>
          <a:xfrm>
            <a:off x="4388974" y="1789514"/>
            <a:ext cx="3260697" cy="1938992"/>
          </a:xfrm>
          <a:prstGeom prst="rect">
            <a:avLst/>
          </a:prstGeom>
          <a:noFill/>
        </p:spPr>
        <p:txBody>
          <a:bodyPr wrap="square" rtlCol="0">
            <a:spAutoFit/>
          </a:bodyPr>
          <a:lstStyle/>
          <a:p>
            <a:pPr marL="169863" indent="-169863" defTabSz="684213">
              <a:spcBef>
                <a:spcPts val="600"/>
              </a:spcBef>
              <a:spcAft>
                <a:spcPts val="600"/>
              </a:spcAft>
              <a:buClr>
                <a:schemeClr val="tx2"/>
              </a:buClr>
              <a:buSzPct val="90000"/>
              <a:buFont typeface="Arial" panose="020B0604020202020204" pitchFamily="34" charset="0"/>
              <a:buChar char="•"/>
            </a:pPr>
            <a:r>
              <a:rPr lang="en-US" sz="2400" b="1" dirty="0">
                <a:solidFill>
                  <a:srgbClr val="000000"/>
                </a:solidFill>
                <a:latin typeface="Times New Roman" panose="02020603050405020304" pitchFamily="18" charset="0"/>
                <a:ea typeface="ＭＳ Ｐゴシック" charset="0"/>
                <a:cs typeface="Times New Roman" panose="02020603050405020304" pitchFamily="18" charset="0"/>
              </a:rPr>
              <a:t>Step 3: </a:t>
            </a:r>
            <a:r>
              <a:rPr lang="en-US" sz="2400" dirty="0">
                <a:solidFill>
                  <a:srgbClr val="000000"/>
                </a:solidFill>
                <a:latin typeface="Times New Roman" panose="02020603050405020304" pitchFamily="18" charset="0"/>
                <a:ea typeface="ＭＳ Ｐゴシック" charset="0"/>
                <a:cs typeface="Times New Roman" panose="02020603050405020304" pitchFamily="18" charset="0"/>
              </a:rPr>
              <a:t>In response to the request, the server sends the HTML code for this web page to the browser.</a:t>
            </a:r>
          </a:p>
        </p:txBody>
      </p:sp>
      <p:sp>
        <p:nvSpPr>
          <p:cNvPr id="22" name="Content Placeholder 3">
            <a:extLst>
              <a:ext uri="{FF2B5EF4-FFF2-40B4-BE49-F238E27FC236}">
                <a16:creationId xmlns:a16="http://schemas.microsoft.com/office/drawing/2014/main" id="{25C6214F-AF2B-D123-5A07-52C004D4334E}"/>
              </a:ext>
            </a:extLst>
          </p:cNvPr>
          <p:cNvSpPr txBox="1"/>
          <p:nvPr/>
        </p:nvSpPr>
        <p:spPr>
          <a:xfrm>
            <a:off x="7919318" y="1686100"/>
            <a:ext cx="4024210" cy="1569660"/>
          </a:xfrm>
          <a:prstGeom prst="rect">
            <a:avLst/>
          </a:prstGeom>
          <a:noFill/>
        </p:spPr>
        <p:txBody>
          <a:bodyPr wrap="square" rtlCol="0">
            <a:spAutoFit/>
          </a:bodyPr>
          <a:lstStyle/>
          <a:p>
            <a:pPr marL="180975" indent="-180975">
              <a:buFont typeface="Arial" panose="020B0604020202020204" pitchFamily="34" charset="0"/>
              <a:buChar char="•"/>
            </a:pPr>
            <a:r>
              <a:rPr lang="en-US" sz="2400" b="1" dirty="0">
                <a:solidFill>
                  <a:srgbClr val="000000"/>
                </a:solidFill>
                <a:latin typeface="Times New Roman" panose="02020603050405020304" pitchFamily="18" charset="0"/>
                <a:cs typeface="Times New Roman" panose="02020603050405020304" pitchFamily="18" charset="0"/>
              </a:rPr>
              <a:t>Step 4: </a:t>
            </a:r>
            <a:r>
              <a:rPr lang="en-US" sz="2400" dirty="0">
                <a:solidFill>
                  <a:srgbClr val="000000"/>
                </a:solidFill>
                <a:latin typeface="Times New Roman" panose="02020603050405020304" pitchFamily="18" charset="0"/>
                <a:cs typeface="Times New Roman" panose="02020603050405020304" pitchFamily="18" charset="0"/>
              </a:rPr>
              <a:t>The browser deciphers the HTML code and formats the page for the browser window.</a:t>
            </a:r>
          </a:p>
        </p:txBody>
      </p:sp>
    </p:spTree>
    <p:extLst>
      <p:ext uri="{BB962C8B-B14F-4D97-AF65-F5344CB8AC3E}">
        <p14:creationId xmlns:p14="http://schemas.microsoft.com/office/powerpoint/2010/main" val="416568658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9942" y="424198"/>
            <a:ext cx="4661548" cy="523220"/>
          </a:xfrm>
          <a:prstGeom prst="rect">
            <a:avLst/>
          </a:prstGeom>
          <a:noFill/>
        </p:spPr>
        <p:txBody>
          <a:bodyPr wrap="square" rtlCol="0">
            <a:spAutoFit/>
          </a:bodyPr>
          <a:lstStyle/>
          <a:p>
            <a:r>
              <a:rPr lang="en-GB" sz="2800" b="1" dirty="0">
                <a:latin typeface="Times New Roman" panose="02020603050405020304" pitchFamily="18" charset="0"/>
                <a:cs typeface="Times New Roman" panose="02020603050405020304" pitchFamily="18" charset="0"/>
              </a:rPr>
              <a:t>Email and HTTP</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3</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3</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8" name="Content Placeholder 1">
            <a:extLst>
              <a:ext uri="{FF2B5EF4-FFF2-40B4-BE49-F238E27FC236}">
                <a16:creationId xmlns:a16="http://schemas.microsoft.com/office/drawing/2014/main" id="{2093D42D-0FD3-EC6A-2B51-822E5C3D0DB0}"/>
              </a:ext>
            </a:extLst>
          </p:cNvPr>
          <p:cNvSpPr txBox="1">
            <a:spLocks/>
          </p:cNvSpPr>
          <p:nvPr/>
        </p:nvSpPr>
        <p:spPr>
          <a:xfrm>
            <a:off x="707125" y="1225630"/>
            <a:ext cx="7565414" cy="5334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300"/>
              </a:spcBef>
              <a:spcAft>
                <a:spcPts val="300"/>
              </a:spcAft>
              <a:buFont typeface="Arial" panose="020B0604020202020204" pitchFamily="34" charset="0"/>
              <a:buNone/>
            </a:pPr>
            <a:r>
              <a:rPr lang="en-US" sz="2400" b="1" dirty="0">
                <a:solidFill>
                  <a:srgbClr val="00B0F0"/>
                </a:solidFill>
                <a:latin typeface="Times New Roman" panose="02020603050405020304" pitchFamily="18" charset="0"/>
                <a:cs typeface="Times New Roman" panose="02020603050405020304" pitchFamily="18" charset="0"/>
              </a:rPr>
              <a:t>The HTTP URL</a:t>
            </a:r>
          </a:p>
        </p:txBody>
      </p:sp>
      <p:sp>
        <p:nvSpPr>
          <p:cNvPr id="3" name="Content Placeholder 1">
            <a:extLst>
              <a:ext uri="{FF2B5EF4-FFF2-40B4-BE49-F238E27FC236}">
                <a16:creationId xmlns:a16="http://schemas.microsoft.com/office/drawing/2014/main" id="{74B5F8B6-69BE-7C83-C16B-613DFEB277D9}"/>
              </a:ext>
            </a:extLst>
          </p:cNvPr>
          <p:cNvSpPr txBox="1">
            <a:spLocks/>
          </p:cNvSpPr>
          <p:nvPr/>
        </p:nvSpPr>
        <p:spPr>
          <a:xfrm>
            <a:off x="418318" y="1635580"/>
            <a:ext cx="11455429" cy="29221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300"/>
              </a:spcBef>
              <a:spcAft>
                <a:spcPts val="300"/>
              </a:spcAft>
            </a:pPr>
            <a:r>
              <a:rPr lang="en-US" sz="2400" dirty="0">
                <a:latin typeface="Times New Roman" panose="02020603050405020304" pitchFamily="18" charset="0"/>
                <a:cs typeface="Times New Roman" panose="02020603050405020304" pitchFamily="18" charset="0"/>
              </a:rPr>
              <a:t>HTTP URLs can specify the port on the server that should handle the HTTP methods. </a:t>
            </a:r>
          </a:p>
          <a:p>
            <a:pPr>
              <a:spcBef>
                <a:spcPts val="300"/>
              </a:spcBef>
              <a:spcAft>
                <a:spcPts val="300"/>
              </a:spcAft>
            </a:pPr>
            <a:r>
              <a:rPr lang="en-US" sz="2400" dirty="0">
                <a:latin typeface="Times New Roman" panose="02020603050405020304" pitchFamily="18" charset="0"/>
                <a:cs typeface="Times New Roman" panose="02020603050405020304" pitchFamily="18" charset="0"/>
              </a:rPr>
              <a:t>It can specify a query string and fragment.</a:t>
            </a:r>
          </a:p>
          <a:p>
            <a:pPr>
              <a:spcBef>
                <a:spcPts val="300"/>
              </a:spcBef>
              <a:spcAft>
                <a:spcPts val="300"/>
              </a:spcAft>
            </a:pPr>
            <a:r>
              <a:rPr lang="en-US" sz="2400" dirty="0">
                <a:latin typeface="Times New Roman" panose="02020603050405020304" pitchFamily="18" charset="0"/>
                <a:cs typeface="Times New Roman" panose="02020603050405020304" pitchFamily="18" charset="0"/>
              </a:rPr>
              <a:t>Query strings are preceded by a “?” character and typically consist of a series of name and value pairs.</a:t>
            </a:r>
          </a:p>
          <a:p>
            <a:pPr>
              <a:spcBef>
                <a:spcPts val="300"/>
              </a:spcBef>
              <a:spcAft>
                <a:spcPts val="300"/>
              </a:spcAft>
            </a:pPr>
            <a:r>
              <a:rPr lang="en-US" sz="2400" dirty="0">
                <a:latin typeface="Times New Roman" panose="02020603050405020304" pitchFamily="18" charset="0"/>
                <a:cs typeface="Times New Roman" panose="02020603050405020304" pitchFamily="18" charset="0"/>
              </a:rPr>
              <a:t> A fragment is preceded by a “#” character. It refers to a subordinate part of the resource that is requested in the URL. </a:t>
            </a:r>
          </a:p>
          <a:p>
            <a:pPr>
              <a:spcBef>
                <a:spcPts val="300"/>
              </a:spcBef>
              <a:spcAft>
                <a:spcPts val="300"/>
              </a:spcAft>
            </a:pPr>
            <a:r>
              <a:rPr lang="en-US" sz="2400" dirty="0">
                <a:latin typeface="Times New Roman" panose="02020603050405020304" pitchFamily="18" charset="0"/>
                <a:cs typeface="Times New Roman" panose="02020603050405020304" pitchFamily="18" charset="0"/>
              </a:rPr>
              <a:t>The parts of an </a:t>
            </a:r>
            <a:r>
              <a:rPr lang="en-IN" sz="2400" dirty="0">
                <a:latin typeface="Times New Roman" panose="02020603050405020304" pitchFamily="18" charset="0"/>
                <a:cs typeface="Times New Roman" panose="02020603050405020304" pitchFamily="18" charset="0"/>
              </a:rPr>
              <a:t>HTTP URL are shown in the below figure:</a:t>
            </a:r>
          </a:p>
        </p:txBody>
      </p:sp>
      <p:pic>
        <p:nvPicPr>
          <p:cNvPr id="10" name="Picture 2">
            <a:extLst>
              <a:ext uri="{FF2B5EF4-FFF2-40B4-BE49-F238E27FC236}">
                <a16:creationId xmlns:a16="http://schemas.microsoft.com/office/drawing/2014/main" id="{BB21C3FF-BDFF-BD7E-426D-3308EB652C1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12629" y="4332157"/>
            <a:ext cx="6056027" cy="1459758"/>
          </a:xfrm>
          <a:prstGeom prst="rect">
            <a:avLst/>
          </a:prstGeom>
          <a:noFill/>
          <a:ln w="3175">
            <a:solidFill>
              <a:schemeClr val="bg1">
                <a:lumMod val="85000"/>
              </a:schemeClr>
            </a:solid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23205513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9942" y="424198"/>
            <a:ext cx="4661548" cy="523220"/>
          </a:xfrm>
          <a:prstGeom prst="rect">
            <a:avLst/>
          </a:prstGeom>
          <a:noFill/>
        </p:spPr>
        <p:txBody>
          <a:bodyPr wrap="square" rtlCol="0">
            <a:spAutoFit/>
          </a:bodyPr>
          <a:lstStyle/>
          <a:p>
            <a:r>
              <a:rPr lang="en-GB" sz="2800" b="1" dirty="0">
                <a:latin typeface="Times New Roman" panose="02020603050405020304" pitchFamily="18" charset="0"/>
                <a:cs typeface="Times New Roman" panose="02020603050405020304" pitchFamily="18" charset="0"/>
              </a:rPr>
              <a:t>Email and HTTP</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3</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3</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8" name="Content Placeholder 1">
            <a:extLst>
              <a:ext uri="{FF2B5EF4-FFF2-40B4-BE49-F238E27FC236}">
                <a16:creationId xmlns:a16="http://schemas.microsoft.com/office/drawing/2014/main" id="{2093D42D-0FD3-EC6A-2B51-822E5C3D0DB0}"/>
              </a:ext>
            </a:extLst>
          </p:cNvPr>
          <p:cNvSpPr txBox="1">
            <a:spLocks/>
          </p:cNvSpPr>
          <p:nvPr/>
        </p:nvSpPr>
        <p:spPr>
          <a:xfrm>
            <a:off x="707125" y="1225630"/>
            <a:ext cx="7565414" cy="5334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300"/>
              </a:spcBef>
              <a:spcAft>
                <a:spcPts val="300"/>
              </a:spcAft>
              <a:buFont typeface="Arial" panose="020B0604020202020204" pitchFamily="34" charset="0"/>
              <a:buNone/>
            </a:pPr>
            <a:r>
              <a:rPr lang="en-US" sz="2400" b="1" dirty="0">
                <a:solidFill>
                  <a:srgbClr val="00B0F0"/>
                </a:solidFill>
                <a:latin typeface="Times New Roman" panose="02020603050405020304" pitchFamily="18" charset="0"/>
                <a:cs typeface="Times New Roman" panose="02020603050405020304" pitchFamily="18" charset="0"/>
              </a:rPr>
              <a:t>HTTP Operation</a:t>
            </a:r>
          </a:p>
        </p:txBody>
      </p:sp>
      <p:pic>
        <p:nvPicPr>
          <p:cNvPr id="5" name="Picture 2">
            <a:extLst>
              <a:ext uri="{FF2B5EF4-FFF2-40B4-BE49-F238E27FC236}">
                <a16:creationId xmlns:a16="http://schemas.microsoft.com/office/drawing/2014/main" id="{46D2BA11-68B6-ED18-C383-4EF2C23298F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9551" t="4923"/>
          <a:stretch/>
        </p:blipFill>
        <p:spPr bwMode="auto">
          <a:xfrm>
            <a:off x="6504522" y="2011858"/>
            <a:ext cx="5341179" cy="3264680"/>
          </a:xfrm>
          <a:prstGeom prst="rect">
            <a:avLst/>
          </a:prstGeom>
          <a:noFill/>
          <a:ln w="3175">
            <a:solidFill>
              <a:schemeClr val="bg1">
                <a:lumMod val="85000"/>
              </a:schemeClr>
            </a:solidFill>
            <a:miter lim="800000"/>
            <a:headEnd/>
            <a:tailEnd/>
          </a:ln>
          <a:extLst>
            <a:ext uri="{909E8E84-426E-40DD-AFC4-6F175D3DCCD1}">
              <a14:hiddenFill xmlns:a14="http://schemas.microsoft.com/office/drawing/2010/main">
                <a:solidFill>
                  <a:schemeClr val="accent1"/>
                </a:solidFill>
              </a14:hiddenFill>
            </a:ext>
          </a:extLst>
        </p:spPr>
      </p:pic>
      <p:sp>
        <p:nvSpPr>
          <p:cNvPr id="6" name="Content Placeholder 1">
            <a:extLst>
              <a:ext uri="{FF2B5EF4-FFF2-40B4-BE49-F238E27FC236}">
                <a16:creationId xmlns:a16="http://schemas.microsoft.com/office/drawing/2014/main" id="{21BBA1A5-AF5A-8C62-8BB1-14BA8773F683}"/>
              </a:ext>
            </a:extLst>
          </p:cNvPr>
          <p:cNvSpPr txBox="1">
            <a:spLocks/>
          </p:cNvSpPr>
          <p:nvPr/>
        </p:nvSpPr>
        <p:spPr>
          <a:xfrm>
            <a:off x="418319" y="1793801"/>
            <a:ext cx="6136078" cy="397184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300"/>
              </a:spcBef>
              <a:spcAft>
                <a:spcPts val="300"/>
              </a:spcAft>
            </a:pPr>
            <a:r>
              <a:rPr lang="en-US" sz="2200" dirty="0">
                <a:latin typeface="Times New Roman" panose="02020603050405020304" pitchFamily="18" charset="0"/>
                <a:cs typeface="Times New Roman" panose="02020603050405020304" pitchFamily="18" charset="0"/>
              </a:rPr>
              <a:t>HTTP is a request/response protocol that uses TCP port 80.It is flexible but not a secure protocol.</a:t>
            </a:r>
          </a:p>
          <a:p>
            <a:pPr>
              <a:spcBef>
                <a:spcPts val="300"/>
              </a:spcBef>
              <a:spcAft>
                <a:spcPts val="300"/>
              </a:spcAft>
            </a:pPr>
            <a:r>
              <a:rPr lang="en-IN" sz="2200" dirty="0">
                <a:latin typeface="Times New Roman" panose="02020603050405020304" pitchFamily="18" charset="0"/>
                <a:cs typeface="Times New Roman" panose="02020603050405020304" pitchFamily="18" charset="0"/>
              </a:rPr>
              <a:t>When a client sends a request to a web server, it will use one of the six methods specified by HTTP:</a:t>
            </a:r>
            <a:endParaRPr lang="en-US" sz="2200" b="1" dirty="0">
              <a:latin typeface="Times New Roman" panose="02020603050405020304" pitchFamily="18" charset="0"/>
              <a:cs typeface="Times New Roman" panose="02020603050405020304" pitchFamily="18" charset="0"/>
            </a:endParaRPr>
          </a:p>
          <a:p>
            <a:pPr marL="533400" indent="-261938">
              <a:spcBef>
                <a:spcPts val="300"/>
              </a:spcBef>
              <a:spcAft>
                <a:spcPts val="300"/>
              </a:spcAft>
            </a:pPr>
            <a:r>
              <a:rPr lang="en-US" sz="2200" dirty="0">
                <a:latin typeface="Times New Roman" panose="02020603050405020304" pitchFamily="18" charset="0"/>
                <a:cs typeface="Times New Roman" panose="02020603050405020304" pitchFamily="18" charset="0"/>
              </a:rPr>
              <a:t>GET </a:t>
            </a:r>
          </a:p>
          <a:p>
            <a:pPr marL="533400" indent="-261938">
              <a:spcBef>
                <a:spcPts val="300"/>
              </a:spcBef>
              <a:spcAft>
                <a:spcPts val="300"/>
              </a:spcAft>
            </a:pPr>
            <a:r>
              <a:rPr lang="en-US" sz="2200" dirty="0">
                <a:latin typeface="Times New Roman" panose="02020603050405020304" pitchFamily="18" charset="0"/>
                <a:cs typeface="Times New Roman" panose="02020603050405020304" pitchFamily="18" charset="0"/>
              </a:rPr>
              <a:t>POST </a:t>
            </a:r>
          </a:p>
          <a:p>
            <a:pPr marL="533400" indent="-261938">
              <a:spcBef>
                <a:spcPts val="300"/>
              </a:spcBef>
              <a:spcAft>
                <a:spcPts val="300"/>
              </a:spcAft>
            </a:pPr>
            <a:r>
              <a:rPr lang="en-US" sz="2200" dirty="0">
                <a:latin typeface="Times New Roman" panose="02020603050405020304" pitchFamily="18" charset="0"/>
                <a:cs typeface="Times New Roman" panose="02020603050405020304" pitchFamily="18" charset="0"/>
              </a:rPr>
              <a:t>PUT </a:t>
            </a:r>
          </a:p>
          <a:p>
            <a:pPr marL="533400" indent="-261938">
              <a:spcBef>
                <a:spcPts val="300"/>
              </a:spcBef>
              <a:spcAft>
                <a:spcPts val="300"/>
              </a:spcAft>
            </a:pPr>
            <a:r>
              <a:rPr lang="en-US" sz="2200" dirty="0">
                <a:latin typeface="Times New Roman" panose="02020603050405020304" pitchFamily="18" charset="0"/>
                <a:cs typeface="Times New Roman" panose="02020603050405020304" pitchFamily="18" charset="0"/>
              </a:rPr>
              <a:t>DELETE </a:t>
            </a:r>
          </a:p>
          <a:p>
            <a:pPr marL="533400" indent="-261938">
              <a:spcBef>
                <a:spcPts val="300"/>
              </a:spcBef>
              <a:spcAft>
                <a:spcPts val="300"/>
              </a:spcAft>
            </a:pPr>
            <a:r>
              <a:rPr lang="en-US" sz="2200" dirty="0">
                <a:latin typeface="Times New Roman" panose="02020603050405020304" pitchFamily="18" charset="0"/>
                <a:cs typeface="Times New Roman" panose="02020603050405020304" pitchFamily="18" charset="0"/>
              </a:rPr>
              <a:t>OPTIONS </a:t>
            </a:r>
          </a:p>
          <a:p>
            <a:pPr marL="533400" indent="-261938">
              <a:spcBef>
                <a:spcPts val="300"/>
              </a:spcBef>
              <a:spcAft>
                <a:spcPts val="300"/>
              </a:spcAft>
            </a:pPr>
            <a:r>
              <a:rPr lang="en-US" sz="2200" dirty="0">
                <a:latin typeface="Times New Roman" panose="02020603050405020304" pitchFamily="18" charset="0"/>
                <a:cs typeface="Times New Roman" panose="02020603050405020304" pitchFamily="18" charset="0"/>
              </a:rPr>
              <a:t>CONNECT </a:t>
            </a:r>
          </a:p>
        </p:txBody>
      </p:sp>
    </p:spTree>
    <p:extLst>
      <p:ext uri="{BB962C8B-B14F-4D97-AF65-F5344CB8AC3E}">
        <p14:creationId xmlns:p14="http://schemas.microsoft.com/office/powerpoint/2010/main" val="263040545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9942" y="424198"/>
            <a:ext cx="4661548" cy="523220"/>
          </a:xfrm>
          <a:prstGeom prst="rect">
            <a:avLst/>
          </a:prstGeom>
          <a:noFill/>
        </p:spPr>
        <p:txBody>
          <a:bodyPr wrap="square" rtlCol="0">
            <a:spAutoFit/>
          </a:bodyPr>
          <a:lstStyle/>
          <a:p>
            <a:r>
              <a:rPr lang="en-GB" sz="2800" b="1" dirty="0">
                <a:latin typeface="Times New Roman" panose="02020603050405020304" pitchFamily="18" charset="0"/>
                <a:cs typeface="Times New Roman" panose="02020603050405020304" pitchFamily="18" charset="0"/>
              </a:rPr>
              <a:t>Email and HTTP</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3</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3</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8" name="Content Placeholder 1">
            <a:extLst>
              <a:ext uri="{FF2B5EF4-FFF2-40B4-BE49-F238E27FC236}">
                <a16:creationId xmlns:a16="http://schemas.microsoft.com/office/drawing/2014/main" id="{2093D42D-0FD3-EC6A-2B51-822E5C3D0DB0}"/>
              </a:ext>
            </a:extLst>
          </p:cNvPr>
          <p:cNvSpPr txBox="1">
            <a:spLocks/>
          </p:cNvSpPr>
          <p:nvPr/>
        </p:nvSpPr>
        <p:spPr>
          <a:xfrm>
            <a:off x="707125" y="1225630"/>
            <a:ext cx="7565414" cy="5334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300"/>
              </a:spcBef>
              <a:spcAft>
                <a:spcPts val="300"/>
              </a:spcAft>
              <a:buFont typeface="Arial" panose="020B0604020202020204" pitchFamily="34" charset="0"/>
              <a:buNone/>
            </a:pPr>
            <a:r>
              <a:rPr lang="en-US" sz="2400" b="1" dirty="0">
                <a:solidFill>
                  <a:srgbClr val="00B0F0"/>
                </a:solidFill>
                <a:latin typeface="Times New Roman" panose="02020603050405020304" pitchFamily="18" charset="0"/>
                <a:cs typeface="Times New Roman" panose="02020603050405020304" pitchFamily="18" charset="0"/>
              </a:rPr>
              <a:t>HTTP Status Codes</a:t>
            </a:r>
          </a:p>
        </p:txBody>
      </p:sp>
      <p:sp>
        <p:nvSpPr>
          <p:cNvPr id="3" name="Content Placeholder 1">
            <a:extLst>
              <a:ext uri="{FF2B5EF4-FFF2-40B4-BE49-F238E27FC236}">
                <a16:creationId xmlns:a16="http://schemas.microsoft.com/office/drawing/2014/main" id="{FA1532C1-AFE6-C08B-A73F-5F70E9E6DDA9}"/>
              </a:ext>
            </a:extLst>
          </p:cNvPr>
          <p:cNvSpPr txBox="1">
            <a:spLocks/>
          </p:cNvSpPr>
          <p:nvPr/>
        </p:nvSpPr>
        <p:spPr>
          <a:xfrm>
            <a:off x="130614" y="1610200"/>
            <a:ext cx="11448680" cy="203419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lvl="2" indent="-285750">
              <a:spcBef>
                <a:spcPts val="400"/>
              </a:spcBef>
              <a:spcAft>
                <a:spcPts val="400"/>
              </a:spcAft>
              <a:buClr>
                <a:schemeClr val="tx2"/>
              </a:buClr>
              <a:buSzPct val="90000"/>
            </a:pPr>
            <a:r>
              <a:rPr lang="en-IN" sz="2400" dirty="0">
                <a:latin typeface="Times New Roman" panose="02020603050405020304" pitchFamily="18" charset="0"/>
                <a:cs typeface="Times New Roman" panose="02020603050405020304" pitchFamily="18" charset="0"/>
              </a:rPr>
              <a:t>The HTTP Status codes are numeric, with the first number in the code indicating the type of message. </a:t>
            </a:r>
            <a:endParaRPr lang="en-US" sz="2400" dirty="0">
              <a:latin typeface="Times New Roman" panose="02020603050405020304" pitchFamily="18" charset="0"/>
              <a:cs typeface="Times New Roman" panose="02020603050405020304" pitchFamily="18" charset="0"/>
            </a:endParaRPr>
          </a:p>
          <a:p>
            <a:pPr marL="285750" lvl="2" indent="-285750">
              <a:spcBef>
                <a:spcPts val="400"/>
              </a:spcBef>
              <a:spcAft>
                <a:spcPts val="400"/>
              </a:spcAft>
              <a:buClr>
                <a:schemeClr val="tx2"/>
              </a:buClr>
              <a:buSzPct val="90000"/>
            </a:pPr>
            <a:r>
              <a:rPr lang="en-US" sz="2400" dirty="0">
                <a:latin typeface="Times New Roman" panose="02020603050405020304" pitchFamily="18" charset="0"/>
                <a:cs typeface="Times New Roman" panose="02020603050405020304" pitchFamily="18" charset="0"/>
              </a:rPr>
              <a:t>The five status code groups are </a:t>
            </a:r>
            <a:r>
              <a:rPr lang="en-US" sz="2400" b="1" dirty="0">
                <a:latin typeface="Times New Roman" panose="02020603050405020304" pitchFamily="18" charset="0"/>
                <a:cs typeface="Times New Roman" panose="02020603050405020304" pitchFamily="18" charset="0"/>
              </a:rPr>
              <a:t>1xx</a:t>
            </a:r>
            <a:r>
              <a:rPr lang="en-US" sz="2400" dirty="0">
                <a:latin typeface="Times New Roman" panose="02020603050405020304" pitchFamily="18" charset="0"/>
                <a:cs typeface="Times New Roman" panose="02020603050405020304" pitchFamily="18" charset="0"/>
              </a:rPr>
              <a:t> - Informational, </a:t>
            </a:r>
            <a:r>
              <a:rPr lang="en-US" sz="2400" b="1" dirty="0">
                <a:latin typeface="Times New Roman" panose="02020603050405020304" pitchFamily="18" charset="0"/>
                <a:cs typeface="Times New Roman" panose="02020603050405020304" pitchFamily="18" charset="0"/>
              </a:rPr>
              <a:t>2xx</a:t>
            </a:r>
            <a:r>
              <a:rPr lang="en-US" sz="2400" dirty="0">
                <a:latin typeface="Times New Roman" panose="02020603050405020304" pitchFamily="18" charset="0"/>
                <a:cs typeface="Times New Roman" panose="02020603050405020304" pitchFamily="18" charset="0"/>
              </a:rPr>
              <a:t> - Success, </a:t>
            </a:r>
            <a:r>
              <a:rPr lang="en-US" sz="2400" b="1" dirty="0">
                <a:latin typeface="Times New Roman" panose="02020603050405020304" pitchFamily="18" charset="0"/>
                <a:cs typeface="Times New Roman" panose="02020603050405020304" pitchFamily="18" charset="0"/>
              </a:rPr>
              <a:t>3xx</a:t>
            </a:r>
            <a:r>
              <a:rPr lang="en-US" sz="2400" dirty="0">
                <a:latin typeface="Times New Roman" panose="02020603050405020304" pitchFamily="18" charset="0"/>
                <a:cs typeface="Times New Roman" panose="02020603050405020304" pitchFamily="18" charset="0"/>
              </a:rPr>
              <a:t> - Redirection , </a:t>
            </a:r>
            <a:r>
              <a:rPr lang="en-US" sz="2400" b="1" dirty="0">
                <a:latin typeface="Times New Roman" panose="02020603050405020304" pitchFamily="18" charset="0"/>
                <a:cs typeface="Times New Roman" panose="02020603050405020304" pitchFamily="18" charset="0"/>
              </a:rPr>
              <a:t>4xx</a:t>
            </a:r>
            <a:r>
              <a:rPr lang="en-US" sz="2400" dirty="0">
                <a:latin typeface="Times New Roman" panose="02020603050405020304" pitchFamily="18" charset="0"/>
                <a:cs typeface="Times New Roman" panose="02020603050405020304" pitchFamily="18" charset="0"/>
              </a:rPr>
              <a:t> - Client Error and </a:t>
            </a:r>
            <a:r>
              <a:rPr lang="en-US" sz="2400" b="1" dirty="0">
                <a:latin typeface="Times New Roman" panose="02020603050405020304" pitchFamily="18" charset="0"/>
                <a:cs typeface="Times New Roman" panose="02020603050405020304" pitchFamily="18" charset="0"/>
              </a:rPr>
              <a:t>5xx</a:t>
            </a:r>
            <a:r>
              <a:rPr lang="en-US" sz="2400" dirty="0">
                <a:latin typeface="Times New Roman" panose="02020603050405020304" pitchFamily="18" charset="0"/>
                <a:cs typeface="Times New Roman" panose="02020603050405020304" pitchFamily="18" charset="0"/>
              </a:rPr>
              <a:t> - Server Error</a:t>
            </a:r>
          </a:p>
          <a:p>
            <a:pPr marL="285750" lvl="2" indent="-285750">
              <a:spcBef>
                <a:spcPts val="400"/>
              </a:spcBef>
              <a:spcAft>
                <a:spcPts val="400"/>
              </a:spcAft>
              <a:buClr>
                <a:schemeClr val="tx2"/>
              </a:buClr>
              <a:buSzPct val="90000"/>
            </a:pPr>
            <a:r>
              <a:rPr lang="en-US" sz="2400" dirty="0">
                <a:latin typeface="Times New Roman" panose="02020603050405020304" pitchFamily="18" charset="0"/>
                <a:cs typeface="Times New Roman" panose="02020603050405020304" pitchFamily="18" charset="0"/>
              </a:rPr>
              <a:t>The below table explains some common status codes:</a:t>
            </a:r>
          </a:p>
          <a:p>
            <a:pPr marL="285750" lvl="2" indent="-285750">
              <a:spcBef>
                <a:spcPts val="400"/>
              </a:spcBef>
              <a:spcAft>
                <a:spcPts val="400"/>
              </a:spcAft>
              <a:buClr>
                <a:schemeClr val="tx2"/>
              </a:buClr>
              <a:buSzPct val="90000"/>
            </a:pPr>
            <a:endParaRPr lang="en-US" sz="2400" dirty="0">
              <a:latin typeface="Times New Roman" panose="02020603050405020304" pitchFamily="18" charset="0"/>
              <a:cs typeface="Times New Roman" panose="02020603050405020304" pitchFamily="18" charset="0"/>
            </a:endParaRPr>
          </a:p>
          <a:p>
            <a:pPr>
              <a:spcBef>
                <a:spcPts val="400"/>
              </a:spcBef>
              <a:spcAft>
                <a:spcPts val="400"/>
              </a:spcAft>
            </a:pPr>
            <a:endParaRPr lang="en-US" sz="2400" dirty="0">
              <a:latin typeface="Times New Roman" panose="02020603050405020304" pitchFamily="18" charset="0"/>
              <a:cs typeface="Times New Roman" panose="02020603050405020304" pitchFamily="18" charset="0"/>
            </a:endParaRPr>
          </a:p>
        </p:txBody>
      </p:sp>
      <p:graphicFrame>
        <p:nvGraphicFramePr>
          <p:cNvPr id="10" name="Table 9">
            <a:extLst>
              <a:ext uri="{FF2B5EF4-FFF2-40B4-BE49-F238E27FC236}">
                <a16:creationId xmlns:a16="http://schemas.microsoft.com/office/drawing/2014/main" id="{461E59D6-A50C-FBFD-AA11-53158F4FDBAE}"/>
              </a:ext>
            </a:extLst>
          </p:cNvPr>
          <p:cNvGraphicFramePr>
            <a:graphicFrameLocks noGrp="1"/>
          </p:cNvGraphicFramePr>
          <p:nvPr>
            <p:extLst>
              <p:ext uri="{D42A27DB-BD31-4B8C-83A1-F6EECF244321}">
                <p14:modId xmlns:p14="http://schemas.microsoft.com/office/powerpoint/2010/main" val="3588368975"/>
              </p:ext>
            </p:extLst>
          </p:nvPr>
        </p:nvGraphicFramePr>
        <p:xfrm>
          <a:off x="1874165" y="3472004"/>
          <a:ext cx="9943779" cy="2437250"/>
        </p:xfrm>
        <a:graphic>
          <a:graphicData uri="http://schemas.openxmlformats.org/drawingml/2006/table">
            <a:tbl>
              <a:tblPr firstRow="1" bandRow="1">
                <a:tableStyleId>{5C22544A-7EE6-4342-B048-85BDC9FD1C3A}</a:tableStyleId>
              </a:tblPr>
              <a:tblGrid>
                <a:gridCol w="1909550">
                  <a:extLst>
                    <a:ext uri="{9D8B030D-6E8A-4147-A177-3AD203B41FA5}">
                      <a16:colId xmlns:a16="http://schemas.microsoft.com/office/drawing/2014/main" val="20000"/>
                    </a:ext>
                  </a:extLst>
                </a:gridCol>
                <a:gridCol w="1070380">
                  <a:extLst>
                    <a:ext uri="{9D8B030D-6E8A-4147-A177-3AD203B41FA5}">
                      <a16:colId xmlns:a16="http://schemas.microsoft.com/office/drawing/2014/main" val="20001"/>
                    </a:ext>
                  </a:extLst>
                </a:gridCol>
                <a:gridCol w="6963849">
                  <a:extLst>
                    <a:ext uri="{9D8B030D-6E8A-4147-A177-3AD203B41FA5}">
                      <a16:colId xmlns:a16="http://schemas.microsoft.com/office/drawing/2014/main" val="20002"/>
                    </a:ext>
                  </a:extLst>
                </a:gridCol>
              </a:tblGrid>
              <a:tr h="294415">
                <a:tc>
                  <a:txBody>
                    <a:bodyPr/>
                    <a:lstStyle/>
                    <a:p>
                      <a:pPr algn="ctr" fontAlgn="ctr"/>
                      <a:r>
                        <a:rPr lang="en-US" sz="1600" b="1" dirty="0">
                          <a:effectLst/>
                        </a:rPr>
                        <a:t>Code</a:t>
                      </a:r>
                      <a:endParaRPr lang="en-US" sz="1600" dirty="0">
                        <a:effectLst/>
                      </a:endParaRPr>
                    </a:p>
                  </a:txBody>
                  <a:tcPr marL="47625" marR="47625" marT="47625" marB="47625" anchor="ctr"/>
                </a:tc>
                <a:tc>
                  <a:txBody>
                    <a:bodyPr/>
                    <a:lstStyle/>
                    <a:p>
                      <a:pPr algn="ctr" fontAlgn="ctr"/>
                      <a:r>
                        <a:rPr lang="en-US" sz="1600" b="1" dirty="0">
                          <a:effectLst/>
                        </a:rPr>
                        <a:t>Status</a:t>
                      </a:r>
                      <a:endParaRPr lang="en-US" sz="1600" dirty="0">
                        <a:effectLst/>
                      </a:endParaRPr>
                    </a:p>
                  </a:txBody>
                  <a:tcPr marL="47625" marR="47625" marT="47625" marB="47625" anchor="ctr"/>
                </a:tc>
                <a:tc>
                  <a:txBody>
                    <a:bodyPr/>
                    <a:lstStyle/>
                    <a:p>
                      <a:pPr algn="ctr" fontAlgn="ctr"/>
                      <a:r>
                        <a:rPr lang="en-US" sz="1600" b="1" dirty="0">
                          <a:effectLst/>
                        </a:rPr>
                        <a:t>Meaning</a:t>
                      </a:r>
                      <a:endParaRPr lang="en-US" sz="1600" dirty="0">
                        <a:effectLst/>
                      </a:endParaRPr>
                    </a:p>
                  </a:txBody>
                  <a:tcPr marL="47625" marR="47625" marT="47625" marB="47625" anchor="ctr"/>
                </a:tc>
                <a:extLst>
                  <a:ext uri="{0D108BD9-81ED-4DB2-BD59-A6C34878D82A}">
                    <a16:rowId xmlns:a16="http://schemas.microsoft.com/office/drawing/2014/main" val="10000"/>
                  </a:ext>
                </a:extLst>
              </a:tr>
              <a:tr h="294415">
                <a:tc>
                  <a:txBody>
                    <a:bodyPr/>
                    <a:lstStyle/>
                    <a:p>
                      <a:pPr fontAlgn="ctr"/>
                      <a:r>
                        <a:rPr lang="en-US" sz="1600" b="0" dirty="0">
                          <a:effectLst/>
                        </a:rPr>
                        <a:t>1xx - Informational</a:t>
                      </a:r>
                    </a:p>
                  </a:txBody>
                  <a:tcPr marL="47625" marR="47625" marT="47625" marB="47625" anchor="ctr"/>
                </a:tc>
                <a:tc>
                  <a:txBody>
                    <a:bodyPr/>
                    <a:lstStyle/>
                    <a:p>
                      <a:pPr fontAlgn="ctr"/>
                      <a:endParaRPr lang="en-US" sz="1600" b="0" dirty="0">
                        <a:effectLst/>
                      </a:endParaRPr>
                    </a:p>
                  </a:txBody>
                  <a:tcPr marL="47625" marR="47625" marT="47625" marB="47625" anchor="ctr"/>
                </a:tc>
                <a:tc>
                  <a:txBody>
                    <a:bodyPr/>
                    <a:lstStyle/>
                    <a:p>
                      <a:pPr fontAlgn="ctr"/>
                      <a:endParaRPr lang="en-US" sz="1600" b="0" dirty="0">
                        <a:effectLst/>
                      </a:endParaRPr>
                    </a:p>
                  </a:txBody>
                  <a:tcPr marL="47625" marR="47625" marT="47625" marB="47625" anchor="ctr"/>
                </a:tc>
                <a:extLst>
                  <a:ext uri="{0D108BD9-81ED-4DB2-BD59-A6C34878D82A}">
                    <a16:rowId xmlns:a16="http://schemas.microsoft.com/office/drawing/2014/main" val="10001"/>
                  </a:ext>
                </a:extLst>
              </a:tr>
              <a:tr h="497960">
                <a:tc>
                  <a:txBody>
                    <a:bodyPr/>
                    <a:lstStyle/>
                    <a:p>
                      <a:pPr fontAlgn="ctr"/>
                      <a:r>
                        <a:rPr lang="en-US" sz="1600" b="0" dirty="0">
                          <a:effectLst/>
                        </a:rPr>
                        <a:t>100</a:t>
                      </a:r>
                    </a:p>
                  </a:txBody>
                  <a:tcPr marL="47625" marR="47625" marT="47625" marB="47625" anchor="ctr"/>
                </a:tc>
                <a:tc>
                  <a:txBody>
                    <a:bodyPr/>
                    <a:lstStyle/>
                    <a:p>
                      <a:pPr fontAlgn="ctr"/>
                      <a:r>
                        <a:rPr lang="en-US" sz="1600" b="0" dirty="0">
                          <a:effectLst/>
                        </a:rPr>
                        <a:t>Continue</a:t>
                      </a:r>
                    </a:p>
                  </a:txBody>
                  <a:tcPr marL="47625" marR="47625" marT="47625" marB="47625" anchor="ctr"/>
                </a:tc>
                <a:tc>
                  <a:txBody>
                    <a:bodyPr/>
                    <a:lstStyle/>
                    <a:p>
                      <a:pPr fontAlgn="ctr"/>
                      <a:r>
                        <a:rPr lang="en-US" sz="1600" b="0" dirty="0">
                          <a:effectLst/>
                        </a:rPr>
                        <a:t>The client should continue with the request. The Server has verified that the request can be fulfilled.</a:t>
                      </a:r>
                    </a:p>
                  </a:txBody>
                  <a:tcPr marL="47625" marR="47625" marT="47625" marB="47625" anchor="ctr"/>
                </a:tc>
                <a:extLst>
                  <a:ext uri="{0D108BD9-81ED-4DB2-BD59-A6C34878D82A}">
                    <a16:rowId xmlns:a16="http://schemas.microsoft.com/office/drawing/2014/main" val="10002"/>
                  </a:ext>
                </a:extLst>
              </a:tr>
              <a:tr h="294415">
                <a:tc>
                  <a:txBody>
                    <a:bodyPr/>
                    <a:lstStyle/>
                    <a:p>
                      <a:pPr fontAlgn="ctr"/>
                      <a:r>
                        <a:rPr lang="en-US" sz="1600" b="0" dirty="0">
                          <a:effectLst/>
                        </a:rPr>
                        <a:t>2xx - Success</a:t>
                      </a:r>
                    </a:p>
                  </a:txBody>
                  <a:tcPr marL="47625" marR="47625" marT="47625" marB="47625" anchor="ctr"/>
                </a:tc>
                <a:tc>
                  <a:txBody>
                    <a:bodyPr/>
                    <a:lstStyle/>
                    <a:p>
                      <a:pPr fontAlgn="ctr"/>
                      <a:endParaRPr lang="en-US" sz="1600" b="0" dirty="0">
                        <a:effectLst/>
                      </a:endParaRPr>
                    </a:p>
                  </a:txBody>
                  <a:tcPr marL="47625" marR="47625" marT="47625" marB="47625" anchor="ctr"/>
                </a:tc>
                <a:tc>
                  <a:txBody>
                    <a:bodyPr/>
                    <a:lstStyle/>
                    <a:p>
                      <a:pPr fontAlgn="ctr"/>
                      <a:endParaRPr lang="en-US" sz="1600" b="0" dirty="0">
                        <a:effectLst/>
                      </a:endParaRPr>
                    </a:p>
                  </a:txBody>
                  <a:tcPr marL="47625" marR="47625" marT="47625" marB="47625" anchor="ctr"/>
                </a:tc>
                <a:extLst>
                  <a:ext uri="{0D108BD9-81ED-4DB2-BD59-A6C34878D82A}">
                    <a16:rowId xmlns:a16="http://schemas.microsoft.com/office/drawing/2014/main" val="10003"/>
                  </a:ext>
                </a:extLst>
              </a:tr>
              <a:tr h="294415">
                <a:tc>
                  <a:txBody>
                    <a:bodyPr/>
                    <a:lstStyle/>
                    <a:p>
                      <a:pPr fontAlgn="ctr"/>
                      <a:r>
                        <a:rPr lang="en-US" sz="1600" b="0" dirty="0">
                          <a:effectLst/>
                        </a:rPr>
                        <a:t>200</a:t>
                      </a:r>
                    </a:p>
                  </a:txBody>
                  <a:tcPr marL="47625" marR="47625" marT="47625" marB="47625" anchor="ctr"/>
                </a:tc>
                <a:tc>
                  <a:txBody>
                    <a:bodyPr/>
                    <a:lstStyle/>
                    <a:p>
                      <a:pPr fontAlgn="ctr"/>
                      <a:r>
                        <a:rPr lang="en-US" sz="1600" b="0" dirty="0">
                          <a:effectLst/>
                        </a:rPr>
                        <a:t>OK</a:t>
                      </a:r>
                    </a:p>
                  </a:txBody>
                  <a:tcPr marL="47625" marR="47625" marT="47625" marB="47625" anchor="ctr"/>
                </a:tc>
                <a:tc>
                  <a:txBody>
                    <a:bodyPr/>
                    <a:lstStyle/>
                    <a:p>
                      <a:pPr fontAlgn="ctr"/>
                      <a:r>
                        <a:rPr lang="en-US" sz="1600" b="0" dirty="0">
                          <a:effectLst/>
                        </a:rPr>
                        <a:t>The request completed successfully.</a:t>
                      </a:r>
                    </a:p>
                  </a:txBody>
                  <a:tcPr marL="47625" marR="47625" marT="47625" marB="47625" anchor="ctr"/>
                </a:tc>
                <a:extLst>
                  <a:ext uri="{0D108BD9-81ED-4DB2-BD59-A6C34878D82A}">
                    <a16:rowId xmlns:a16="http://schemas.microsoft.com/office/drawing/2014/main" val="10004"/>
                  </a:ext>
                </a:extLst>
              </a:tr>
              <a:tr h="497960">
                <a:tc>
                  <a:txBody>
                    <a:bodyPr/>
                    <a:lstStyle/>
                    <a:p>
                      <a:pPr fontAlgn="ctr"/>
                      <a:r>
                        <a:rPr lang="en-US" sz="1600" b="0" dirty="0">
                          <a:effectLst/>
                        </a:rPr>
                        <a:t>202</a:t>
                      </a:r>
                    </a:p>
                  </a:txBody>
                  <a:tcPr marL="47625" marR="47625" marT="47625" marB="47625" anchor="ctr"/>
                </a:tc>
                <a:tc>
                  <a:txBody>
                    <a:bodyPr/>
                    <a:lstStyle/>
                    <a:p>
                      <a:pPr fontAlgn="ctr"/>
                      <a:r>
                        <a:rPr lang="en-US" sz="1600" b="0" dirty="0">
                          <a:effectLst/>
                        </a:rPr>
                        <a:t>Accepted</a:t>
                      </a:r>
                    </a:p>
                  </a:txBody>
                  <a:tcPr marL="47625" marR="47625" marT="47625" marB="47625" anchor="ctr"/>
                </a:tc>
                <a:tc>
                  <a:txBody>
                    <a:bodyPr/>
                    <a:lstStyle/>
                    <a:p>
                      <a:pPr fontAlgn="ctr"/>
                      <a:r>
                        <a:rPr lang="en-US" sz="1600" b="0" dirty="0">
                          <a:effectLst/>
                        </a:rPr>
                        <a:t>The request has been accepted for processing, but processing is not completed.</a:t>
                      </a:r>
                    </a:p>
                  </a:txBody>
                  <a:tcPr marL="47625" marR="47625" marT="47625" marB="47625" anchor="ct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300631506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9942" y="424198"/>
            <a:ext cx="4661548" cy="523220"/>
          </a:xfrm>
          <a:prstGeom prst="rect">
            <a:avLst/>
          </a:prstGeom>
          <a:noFill/>
        </p:spPr>
        <p:txBody>
          <a:bodyPr wrap="square" rtlCol="0">
            <a:spAutoFit/>
          </a:bodyPr>
          <a:lstStyle/>
          <a:p>
            <a:r>
              <a:rPr lang="en-GB" sz="2800" b="1" dirty="0">
                <a:latin typeface="Times New Roman" panose="02020603050405020304" pitchFamily="18" charset="0"/>
                <a:cs typeface="Times New Roman" panose="02020603050405020304" pitchFamily="18" charset="0"/>
              </a:rPr>
              <a:t>Email and HTTP</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3</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3</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8" name="Content Placeholder 1">
            <a:extLst>
              <a:ext uri="{FF2B5EF4-FFF2-40B4-BE49-F238E27FC236}">
                <a16:creationId xmlns:a16="http://schemas.microsoft.com/office/drawing/2014/main" id="{2093D42D-0FD3-EC6A-2B51-822E5C3D0DB0}"/>
              </a:ext>
            </a:extLst>
          </p:cNvPr>
          <p:cNvSpPr txBox="1">
            <a:spLocks/>
          </p:cNvSpPr>
          <p:nvPr/>
        </p:nvSpPr>
        <p:spPr>
          <a:xfrm>
            <a:off x="707125" y="1225630"/>
            <a:ext cx="7565414" cy="5334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300"/>
              </a:spcBef>
              <a:spcAft>
                <a:spcPts val="300"/>
              </a:spcAft>
              <a:buFont typeface="Arial" panose="020B0604020202020204" pitchFamily="34" charset="0"/>
              <a:buNone/>
            </a:pPr>
            <a:r>
              <a:rPr lang="en-US" sz="2400" b="1" dirty="0">
                <a:solidFill>
                  <a:srgbClr val="00B0F0"/>
                </a:solidFill>
                <a:latin typeface="Times New Roman" panose="02020603050405020304" pitchFamily="18" charset="0"/>
                <a:cs typeface="Times New Roman" panose="02020603050405020304" pitchFamily="18" charset="0"/>
              </a:rPr>
              <a:t>HTTP Status Codes</a:t>
            </a:r>
          </a:p>
        </p:txBody>
      </p:sp>
      <p:graphicFrame>
        <p:nvGraphicFramePr>
          <p:cNvPr id="18" name="Table 17">
            <a:extLst>
              <a:ext uri="{FF2B5EF4-FFF2-40B4-BE49-F238E27FC236}">
                <a16:creationId xmlns:a16="http://schemas.microsoft.com/office/drawing/2014/main" id="{FEB9C376-BFA0-F453-8431-7577C47AB6C0}"/>
              </a:ext>
            </a:extLst>
          </p:cNvPr>
          <p:cNvGraphicFramePr>
            <a:graphicFrameLocks noGrp="1"/>
          </p:cNvGraphicFramePr>
          <p:nvPr>
            <p:extLst>
              <p:ext uri="{D42A27DB-BD31-4B8C-83A1-F6EECF244321}">
                <p14:modId xmlns:p14="http://schemas.microsoft.com/office/powerpoint/2010/main" val="641997652"/>
              </p:ext>
            </p:extLst>
          </p:nvPr>
        </p:nvGraphicFramePr>
        <p:xfrm>
          <a:off x="530721" y="2178363"/>
          <a:ext cx="11141846" cy="2514600"/>
        </p:xfrm>
        <a:graphic>
          <a:graphicData uri="http://schemas.openxmlformats.org/drawingml/2006/table">
            <a:tbl>
              <a:tblPr firstRow="1" bandRow="1">
                <a:tableStyleId>{5C22544A-7EE6-4342-B048-85BDC9FD1C3A}</a:tableStyleId>
              </a:tblPr>
              <a:tblGrid>
                <a:gridCol w="2061137">
                  <a:extLst>
                    <a:ext uri="{9D8B030D-6E8A-4147-A177-3AD203B41FA5}">
                      <a16:colId xmlns:a16="http://schemas.microsoft.com/office/drawing/2014/main" val="20000"/>
                    </a:ext>
                  </a:extLst>
                </a:gridCol>
                <a:gridCol w="1398360">
                  <a:extLst>
                    <a:ext uri="{9D8B030D-6E8A-4147-A177-3AD203B41FA5}">
                      <a16:colId xmlns:a16="http://schemas.microsoft.com/office/drawing/2014/main" val="20001"/>
                    </a:ext>
                  </a:extLst>
                </a:gridCol>
                <a:gridCol w="7682349">
                  <a:extLst>
                    <a:ext uri="{9D8B030D-6E8A-4147-A177-3AD203B41FA5}">
                      <a16:colId xmlns:a16="http://schemas.microsoft.com/office/drawing/2014/main" val="20002"/>
                    </a:ext>
                  </a:extLst>
                </a:gridCol>
              </a:tblGrid>
              <a:tr h="282440">
                <a:tc>
                  <a:txBody>
                    <a:bodyPr/>
                    <a:lstStyle/>
                    <a:p>
                      <a:pPr algn="ctr" fontAlgn="ctr"/>
                      <a:r>
                        <a:rPr lang="en-US" sz="2000" b="1" dirty="0">
                          <a:effectLst/>
                          <a:latin typeface="Times New Roman" panose="02020603050405020304" pitchFamily="18" charset="0"/>
                          <a:cs typeface="Times New Roman" panose="02020603050405020304" pitchFamily="18" charset="0"/>
                        </a:rPr>
                        <a:t>Code</a:t>
                      </a:r>
                      <a:endParaRPr lang="en-US" sz="2000" dirty="0">
                        <a:effectLst/>
                        <a:latin typeface="Times New Roman" panose="02020603050405020304" pitchFamily="18" charset="0"/>
                        <a:cs typeface="Times New Roman" panose="02020603050405020304" pitchFamily="18" charset="0"/>
                      </a:endParaRPr>
                    </a:p>
                  </a:txBody>
                  <a:tcPr marL="47625" marR="47625" marT="47625" marB="47625" anchor="ctr"/>
                </a:tc>
                <a:tc>
                  <a:txBody>
                    <a:bodyPr/>
                    <a:lstStyle/>
                    <a:p>
                      <a:pPr algn="ctr" fontAlgn="ctr"/>
                      <a:r>
                        <a:rPr lang="en-US" sz="2000" b="1" dirty="0">
                          <a:effectLst/>
                          <a:latin typeface="Times New Roman" panose="02020603050405020304" pitchFamily="18" charset="0"/>
                          <a:cs typeface="Times New Roman" panose="02020603050405020304" pitchFamily="18" charset="0"/>
                        </a:rPr>
                        <a:t>Status</a:t>
                      </a:r>
                      <a:endParaRPr lang="en-US" sz="2000" dirty="0">
                        <a:effectLst/>
                        <a:latin typeface="Times New Roman" panose="02020603050405020304" pitchFamily="18" charset="0"/>
                        <a:cs typeface="Times New Roman" panose="02020603050405020304" pitchFamily="18" charset="0"/>
                      </a:endParaRPr>
                    </a:p>
                  </a:txBody>
                  <a:tcPr marL="47625" marR="47625" marT="47625" marB="47625" anchor="ctr"/>
                </a:tc>
                <a:tc>
                  <a:txBody>
                    <a:bodyPr/>
                    <a:lstStyle/>
                    <a:p>
                      <a:pPr algn="ctr" fontAlgn="ctr"/>
                      <a:r>
                        <a:rPr lang="en-US" sz="2000" b="1" dirty="0" err="1">
                          <a:effectLst/>
                          <a:latin typeface="Times New Roman" panose="02020603050405020304" pitchFamily="18" charset="0"/>
                          <a:cs typeface="Times New Roman" panose="02020603050405020304" pitchFamily="18" charset="0"/>
                        </a:rPr>
                        <a:t>eaning</a:t>
                      </a:r>
                      <a:endParaRPr lang="en-US" sz="2000" dirty="0">
                        <a:effectLst/>
                        <a:latin typeface="Times New Roman" panose="02020603050405020304" pitchFamily="18" charset="0"/>
                        <a:cs typeface="Times New Roman" panose="02020603050405020304" pitchFamily="18" charset="0"/>
                      </a:endParaRPr>
                    </a:p>
                  </a:txBody>
                  <a:tcPr marL="47625" marR="47625" marT="47625" marB="47625" anchor="ctr"/>
                </a:tc>
                <a:extLst>
                  <a:ext uri="{0D108BD9-81ED-4DB2-BD59-A6C34878D82A}">
                    <a16:rowId xmlns:a16="http://schemas.microsoft.com/office/drawing/2014/main" val="10000"/>
                  </a:ext>
                </a:extLst>
              </a:tr>
              <a:tr h="282440">
                <a:tc>
                  <a:txBody>
                    <a:bodyPr/>
                    <a:lstStyle/>
                    <a:p>
                      <a:pPr fontAlgn="ctr"/>
                      <a:r>
                        <a:rPr lang="en-US" sz="2000" b="0" dirty="0">
                          <a:effectLst/>
                          <a:latin typeface="Times New Roman" panose="02020603050405020304" pitchFamily="18" charset="0"/>
                          <a:cs typeface="Times New Roman" panose="02020603050405020304" pitchFamily="18" charset="0"/>
                        </a:rPr>
                        <a:t>4xx – Client Error</a:t>
                      </a:r>
                    </a:p>
                  </a:txBody>
                  <a:tcPr marL="47625" marR="47625" marT="47625" marB="47625" anchor="ctr"/>
                </a:tc>
                <a:tc>
                  <a:txBody>
                    <a:bodyPr/>
                    <a:lstStyle/>
                    <a:p>
                      <a:pPr fontAlgn="ctr"/>
                      <a:endParaRPr lang="en-US" sz="2000" b="0" dirty="0">
                        <a:effectLst/>
                        <a:latin typeface="Times New Roman" panose="02020603050405020304" pitchFamily="18" charset="0"/>
                        <a:cs typeface="Times New Roman" panose="02020603050405020304" pitchFamily="18" charset="0"/>
                      </a:endParaRPr>
                    </a:p>
                  </a:txBody>
                  <a:tcPr marL="47625" marR="47625" marT="47625" marB="47625" anchor="ctr"/>
                </a:tc>
                <a:tc>
                  <a:txBody>
                    <a:bodyPr/>
                    <a:lstStyle/>
                    <a:p>
                      <a:pPr fontAlgn="ctr"/>
                      <a:endParaRPr lang="en-US" sz="2000" b="0" dirty="0">
                        <a:effectLst/>
                        <a:latin typeface="Times New Roman" panose="02020603050405020304" pitchFamily="18" charset="0"/>
                        <a:cs typeface="Times New Roman" panose="02020603050405020304" pitchFamily="18" charset="0"/>
                      </a:endParaRPr>
                    </a:p>
                  </a:txBody>
                  <a:tcPr marL="47625" marR="47625" marT="47625" marB="47625" anchor="ctr"/>
                </a:tc>
                <a:extLst>
                  <a:ext uri="{0D108BD9-81ED-4DB2-BD59-A6C34878D82A}">
                    <a16:rowId xmlns:a16="http://schemas.microsoft.com/office/drawing/2014/main" val="10001"/>
                  </a:ext>
                </a:extLst>
              </a:tr>
              <a:tr h="557908">
                <a:tc>
                  <a:txBody>
                    <a:bodyPr/>
                    <a:lstStyle/>
                    <a:p>
                      <a:pPr fontAlgn="ctr"/>
                      <a:r>
                        <a:rPr lang="en-US" sz="2000" b="0" dirty="0">
                          <a:effectLst/>
                          <a:latin typeface="Times New Roman" panose="02020603050405020304" pitchFamily="18" charset="0"/>
                          <a:cs typeface="Times New Roman" panose="02020603050405020304" pitchFamily="18" charset="0"/>
                        </a:rPr>
                        <a:t>403</a:t>
                      </a:r>
                    </a:p>
                  </a:txBody>
                  <a:tcPr marL="47625" marR="47625" marT="47625" marB="47625" anchor="ctr"/>
                </a:tc>
                <a:tc>
                  <a:txBody>
                    <a:bodyPr/>
                    <a:lstStyle/>
                    <a:p>
                      <a:pPr fontAlgn="ctr"/>
                      <a:r>
                        <a:rPr lang="en-US" sz="2000" b="0" dirty="0">
                          <a:effectLst/>
                          <a:latin typeface="Times New Roman" panose="02020603050405020304" pitchFamily="18" charset="0"/>
                          <a:cs typeface="Times New Roman" panose="02020603050405020304" pitchFamily="18" charset="0"/>
                        </a:rPr>
                        <a:t>Forbidden</a:t>
                      </a:r>
                    </a:p>
                  </a:txBody>
                  <a:tcPr marL="47625" marR="47625" marT="47625" marB="47625" anchor="ctr"/>
                </a:tc>
                <a:tc>
                  <a:txBody>
                    <a:bodyPr/>
                    <a:lstStyle/>
                    <a:p>
                      <a:pPr fontAlgn="ctr"/>
                      <a:r>
                        <a:rPr lang="en-US" sz="2000" b="0" dirty="0">
                          <a:effectLst/>
                          <a:latin typeface="Times New Roman" panose="02020603050405020304" pitchFamily="18" charset="0"/>
                          <a:cs typeface="Times New Roman" panose="02020603050405020304" pitchFamily="18" charset="0"/>
                        </a:rPr>
                        <a:t>The request is understood by the server, but the resource will not be fulfilled. This is possibly because the requester is not authorized to view the resource.</a:t>
                      </a:r>
                    </a:p>
                  </a:txBody>
                  <a:tcPr marL="47625" marR="47625" marT="47625" marB="47625" anchor="ctr"/>
                </a:tc>
                <a:extLst>
                  <a:ext uri="{0D108BD9-81ED-4DB2-BD59-A6C34878D82A}">
                    <a16:rowId xmlns:a16="http://schemas.microsoft.com/office/drawing/2014/main" val="10002"/>
                  </a:ext>
                </a:extLst>
              </a:tr>
              <a:tr h="477707">
                <a:tc>
                  <a:txBody>
                    <a:bodyPr/>
                    <a:lstStyle/>
                    <a:p>
                      <a:pPr fontAlgn="ctr"/>
                      <a:r>
                        <a:rPr lang="en-US" sz="2000" b="0" dirty="0">
                          <a:effectLst/>
                          <a:latin typeface="Times New Roman" panose="02020603050405020304" pitchFamily="18" charset="0"/>
                          <a:cs typeface="Times New Roman" panose="02020603050405020304" pitchFamily="18" charset="0"/>
                        </a:rPr>
                        <a:t>404</a:t>
                      </a:r>
                    </a:p>
                  </a:txBody>
                  <a:tcPr marL="47625" marR="47625" marT="47625" marB="47625" anchor="ctr"/>
                </a:tc>
                <a:tc>
                  <a:txBody>
                    <a:bodyPr/>
                    <a:lstStyle/>
                    <a:p>
                      <a:pPr fontAlgn="ctr"/>
                      <a:r>
                        <a:rPr lang="en-US" sz="2000" b="0" dirty="0">
                          <a:effectLst/>
                          <a:latin typeface="Times New Roman" panose="02020603050405020304" pitchFamily="18" charset="0"/>
                          <a:cs typeface="Times New Roman" panose="02020603050405020304" pitchFamily="18" charset="0"/>
                        </a:rPr>
                        <a:t>Not Found</a:t>
                      </a:r>
                    </a:p>
                  </a:txBody>
                  <a:tcPr marL="47625" marR="47625" marT="47625" marB="47625" anchor="ctr"/>
                </a:tc>
                <a:tc>
                  <a:txBody>
                    <a:bodyPr/>
                    <a:lstStyle/>
                    <a:p>
                      <a:pPr fontAlgn="ctr"/>
                      <a:r>
                        <a:rPr lang="en-US" sz="2000" b="0" dirty="0">
                          <a:effectLst/>
                          <a:latin typeface="Times New Roman" panose="02020603050405020304" pitchFamily="18" charset="0"/>
                          <a:cs typeface="Times New Roman" panose="02020603050405020304" pitchFamily="18" charset="0"/>
                        </a:rPr>
                        <a:t>The server could not find the requested resource. This can be caused by an out-of-date or incorrect URL.</a:t>
                      </a:r>
                    </a:p>
                  </a:txBody>
                  <a:tcPr marL="47625" marR="47625" marT="47625" marB="47625"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7616798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9942" y="424198"/>
            <a:ext cx="4661548" cy="523220"/>
          </a:xfrm>
          <a:prstGeom prst="rect">
            <a:avLst/>
          </a:prstGeom>
          <a:noFill/>
        </p:spPr>
        <p:txBody>
          <a:bodyPr wrap="square" rtlCol="0">
            <a:spAutoFit/>
          </a:bodyPr>
          <a:lstStyle/>
          <a:p>
            <a:r>
              <a:rPr lang="en-GB" sz="2800" b="1" dirty="0">
                <a:latin typeface="Times New Roman" panose="02020603050405020304" pitchFamily="18" charset="0"/>
                <a:cs typeface="Times New Roman" panose="02020603050405020304" pitchFamily="18" charset="0"/>
              </a:rPr>
              <a:t>Email and HTTP</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3</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3</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8" name="Content Placeholder 1">
            <a:extLst>
              <a:ext uri="{FF2B5EF4-FFF2-40B4-BE49-F238E27FC236}">
                <a16:creationId xmlns:a16="http://schemas.microsoft.com/office/drawing/2014/main" id="{2093D42D-0FD3-EC6A-2B51-822E5C3D0DB0}"/>
              </a:ext>
            </a:extLst>
          </p:cNvPr>
          <p:cNvSpPr txBox="1">
            <a:spLocks/>
          </p:cNvSpPr>
          <p:nvPr/>
        </p:nvSpPr>
        <p:spPr>
          <a:xfrm>
            <a:off x="707125" y="1225630"/>
            <a:ext cx="7565414" cy="5334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300"/>
              </a:spcBef>
              <a:spcAft>
                <a:spcPts val="300"/>
              </a:spcAft>
              <a:buFont typeface="Arial" panose="020B0604020202020204" pitchFamily="34" charset="0"/>
              <a:buNone/>
            </a:pPr>
            <a:r>
              <a:rPr lang="en-US" sz="2400" b="1" dirty="0">
                <a:solidFill>
                  <a:srgbClr val="00B0F0"/>
                </a:solidFill>
                <a:latin typeface="Times New Roman" panose="02020603050405020304" pitchFamily="18" charset="0"/>
                <a:cs typeface="Times New Roman" panose="02020603050405020304" pitchFamily="18" charset="0"/>
              </a:rPr>
              <a:t>HTTP/2</a:t>
            </a:r>
          </a:p>
        </p:txBody>
      </p:sp>
      <p:pic>
        <p:nvPicPr>
          <p:cNvPr id="3" name="Picture 2">
            <a:extLst>
              <a:ext uri="{FF2B5EF4-FFF2-40B4-BE49-F238E27FC236}">
                <a16:creationId xmlns:a16="http://schemas.microsoft.com/office/drawing/2014/main" id="{F7AAF8A7-6619-21C1-6752-14F0FB701F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90151" y="2116149"/>
            <a:ext cx="4446914" cy="2425943"/>
          </a:xfrm>
          <a:prstGeom prst="rect">
            <a:avLst/>
          </a:prstGeom>
          <a:noFill/>
          <a:ln w="3175">
            <a:solidFill>
              <a:schemeClr val="bg1">
                <a:lumMod val="85000"/>
              </a:schemeClr>
            </a:solidFill>
            <a:miter lim="800000"/>
            <a:headEnd/>
            <a:tailEnd/>
          </a:ln>
          <a:extLst>
            <a:ext uri="{909E8E84-426E-40DD-AFC4-6F175D3DCCD1}">
              <a14:hiddenFill xmlns:a14="http://schemas.microsoft.com/office/drawing/2010/main">
                <a:solidFill>
                  <a:schemeClr val="accent1"/>
                </a:solidFill>
              </a14:hiddenFill>
            </a:ext>
          </a:extLst>
        </p:spPr>
      </p:pic>
      <p:sp>
        <p:nvSpPr>
          <p:cNvPr id="5" name="Content Placeholder 1">
            <a:extLst>
              <a:ext uri="{FF2B5EF4-FFF2-40B4-BE49-F238E27FC236}">
                <a16:creationId xmlns:a16="http://schemas.microsoft.com/office/drawing/2014/main" id="{BF20932C-FAAC-9C4D-2E4E-B60D67753F83}"/>
              </a:ext>
            </a:extLst>
          </p:cNvPr>
          <p:cNvSpPr txBox="1">
            <a:spLocks/>
          </p:cNvSpPr>
          <p:nvPr/>
        </p:nvSpPr>
        <p:spPr>
          <a:xfrm>
            <a:off x="354935" y="1521019"/>
            <a:ext cx="6930220" cy="407714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300" dirty="0">
                <a:latin typeface="Times New Roman" panose="02020603050405020304" pitchFamily="18" charset="0"/>
                <a:cs typeface="Times New Roman" panose="02020603050405020304" pitchFamily="18" charset="0"/>
              </a:rPr>
              <a:t>The purpose of HTTP/2 is to improve HTTP performance by addressing latency issues that existed in the HTTP 1.1 version of the protocol. </a:t>
            </a:r>
          </a:p>
          <a:p>
            <a:r>
              <a:rPr lang="en-US" sz="2300" dirty="0">
                <a:latin typeface="Times New Roman" panose="02020603050405020304" pitchFamily="18" charset="0"/>
                <a:cs typeface="Times New Roman" panose="02020603050405020304" pitchFamily="18" charset="0"/>
              </a:rPr>
              <a:t>HTTP/2 uses the same header format as HTTP 1.1 and uses the same status codes.</a:t>
            </a:r>
          </a:p>
          <a:p>
            <a:r>
              <a:rPr lang="en-IN" sz="2300" dirty="0">
                <a:latin typeface="Times New Roman" panose="02020603050405020304" pitchFamily="18" charset="0"/>
                <a:cs typeface="Times New Roman" panose="02020603050405020304" pitchFamily="18" charset="0"/>
              </a:rPr>
              <a:t>Few important features of HTTP/2 that a cybersecurity analyst must be aware of:</a:t>
            </a:r>
            <a:endParaRPr lang="en-US" sz="2300" dirty="0">
              <a:latin typeface="Times New Roman" panose="02020603050405020304" pitchFamily="18" charset="0"/>
              <a:cs typeface="Times New Roman" panose="02020603050405020304" pitchFamily="18" charset="0"/>
            </a:endParaRPr>
          </a:p>
          <a:p>
            <a:pPr lvl="1"/>
            <a:r>
              <a:rPr lang="en-US" sz="2300" dirty="0">
                <a:latin typeface="Times New Roman" panose="02020603050405020304" pitchFamily="18" charset="0"/>
                <a:cs typeface="Times New Roman" panose="02020603050405020304" pitchFamily="18" charset="0"/>
              </a:rPr>
              <a:t>Multiplexing </a:t>
            </a:r>
          </a:p>
          <a:p>
            <a:pPr lvl="1"/>
            <a:r>
              <a:rPr lang="en-US" sz="2300" dirty="0">
                <a:latin typeface="Times New Roman" panose="02020603050405020304" pitchFamily="18" charset="0"/>
                <a:cs typeface="Times New Roman" panose="02020603050405020304" pitchFamily="18" charset="0"/>
              </a:rPr>
              <a:t>Server PUSH </a:t>
            </a:r>
          </a:p>
          <a:p>
            <a:pPr lvl="1"/>
            <a:r>
              <a:rPr lang="en-US" sz="2300" dirty="0">
                <a:latin typeface="Times New Roman" panose="02020603050405020304" pitchFamily="18" charset="0"/>
                <a:cs typeface="Times New Roman" panose="02020603050405020304" pitchFamily="18" charset="0"/>
              </a:rPr>
              <a:t>A binary protocol </a:t>
            </a:r>
          </a:p>
          <a:p>
            <a:pPr lvl="1"/>
            <a:r>
              <a:rPr lang="en-US" sz="2300" dirty="0">
                <a:latin typeface="Times New Roman" panose="02020603050405020304" pitchFamily="18" charset="0"/>
                <a:cs typeface="Times New Roman" panose="02020603050405020304" pitchFamily="18" charset="0"/>
              </a:rPr>
              <a:t>Header compression</a:t>
            </a:r>
          </a:p>
          <a:p>
            <a:endParaRPr lang="en-US" sz="23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3989371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9942" y="424198"/>
            <a:ext cx="4661548" cy="523220"/>
          </a:xfrm>
          <a:prstGeom prst="rect">
            <a:avLst/>
          </a:prstGeom>
          <a:noFill/>
        </p:spPr>
        <p:txBody>
          <a:bodyPr wrap="square" rtlCol="0">
            <a:spAutoFit/>
          </a:bodyPr>
          <a:lstStyle/>
          <a:p>
            <a:r>
              <a:rPr lang="en-GB" sz="2800" b="1" dirty="0">
                <a:latin typeface="Times New Roman" panose="02020603050405020304" pitchFamily="18" charset="0"/>
                <a:cs typeface="Times New Roman" panose="02020603050405020304" pitchFamily="18" charset="0"/>
              </a:rPr>
              <a:t>Securing HTTP – HTTPS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3</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3</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6" name="Content Placeholder 1">
            <a:extLst>
              <a:ext uri="{FF2B5EF4-FFF2-40B4-BE49-F238E27FC236}">
                <a16:creationId xmlns:a16="http://schemas.microsoft.com/office/drawing/2014/main" id="{AB5A5EF7-85E7-F2A0-362B-0622352AFDF0}"/>
              </a:ext>
            </a:extLst>
          </p:cNvPr>
          <p:cNvSpPr txBox="1">
            <a:spLocks/>
          </p:cNvSpPr>
          <p:nvPr/>
        </p:nvSpPr>
        <p:spPr>
          <a:xfrm>
            <a:off x="418318" y="1712713"/>
            <a:ext cx="11497753" cy="396571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700"/>
              </a:spcBef>
              <a:spcAft>
                <a:spcPts val="700"/>
              </a:spcAft>
            </a:pPr>
            <a:r>
              <a:rPr lang="en-US" sz="2400" dirty="0">
                <a:latin typeface="Times New Roman" panose="02020603050405020304" pitchFamily="18" charset="0"/>
                <a:cs typeface="Times New Roman" panose="02020603050405020304" pitchFamily="18" charset="0"/>
              </a:rPr>
              <a:t>For secure communication across the internet, the HTTP Secure (HTTPS) protocol is used.</a:t>
            </a:r>
          </a:p>
          <a:p>
            <a:pPr>
              <a:spcBef>
                <a:spcPts val="700"/>
              </a:spcBef>
              <a:spcAft>
                <a:spcPts val="700"/>
              </a:spcAft>
            </a:pPr>
            <a:r>
              <a:rPr lang="en-US" sz="2400" dirty="0">
                <a:latin typeface="Times New Roman" panose="02020603050405020304" pitchFamily="18" charset="0"/>
                <a:cs typeface="Times New Roman" panose="02020603050405020304" pitchFamily="18" charset="0"/>
              </a:rPr>
              <a:t>HTTPS uses authentication and encryption to secure data </a:t>
            </a:r>
            <a:r>
              <a:rPr lang="en-IN" sz="2400" dirty="0">
                <a:latin typeface="Times New Roman" panose="02020603050405020304" pitchFamily="18" charset="0"/>
                <a:cs typeface="Times New Roman" panose="02020603050405020304" pitchFamily="18" charset="0"/>
              </a:rPr>
              <a:t>as it travels between the client and the server. </a:t>
            </a:r>
            <a:endParaRPr lang="en-US" sz="2400" dirty="0">
              <a:latin typeface="Times New Roman" panose="02020603050405020304" pitchFamily="18" charset="0"/>
              <a:cs typeface="Times New Roman" panose="02020603050405020304" pitchFamily="18" charset="0"/>
            </a:endParaRPr>
          </a:p>
          <a:p>
            <a:pPr>
              <a:spcBef>
                <a:spcPts val="700"/>
              </a:spcBef>
              <a:spcAft>
                <a:spcPts val="700"/>
              </a:spcAft>
            </a:pPr>
            <a:r>
              <a:rPr lang="en-US" sz="2400" dirty="0">
                <a:latin typeface="Times New Roman" panose="02020603050405020304" pitchFamily="18" charset="0"/>
                <a:cs typeface="Times New Roman" panose="02020603050405020304" pitchFamily="18" charset="0"/>
              </a:rPr>
              <a:t>HTTPS uses the same client request-server response process as HTTP, but the data stream is encrypted with Secure Socket Layer (SSL), or Transport Layer Security (TLS), before being transported across the network. </a:t>
            </a:r>
          </a:p>
          <a:p>
            <a:pPr>
              <a:spcBef>
                <a:spcPts val="700"/>
              </a:spcBef>
              <a:spcAft>
                <a:spcPts val="700"/>
              </a:spcAft>
            </a:pPr>
            <a:r>
              <a:rPr lang="en-IN" sz="2400" dirty="0">
                <a:latin typeface="Times New Roman" panose="02020603050405020304" pitchFamily="18" charset="0"/>
                <a:cs typeface="Times New Roman" panose="02020603050405020304" pitchFamily="18" charset="0"/>
              </a:rPr>
              <a:t>HTTPS/2 is specified to use HTTPS over TLS with the Application-Layer Protocol Negotiation (ALPN) extension for TLS 1.2 or newer.</a:t>
            </a:r>
            <a:endParaRPr lang="en-US" sz="2400" dirty="0">
              <a:latin typeface="Times New Roman" panose="02020603050405020304" pitchFamily="18" charset="0"/>
              <a:cs typeface="Times New Roman" panose="02020603050405020304" pitchFamily="18" charset="0"/>
            </a:endParaRPr>
          </a:p>
          <a:p>
            <a:pPr>
              <a:spcBef>
                <a:spcPts val="700"/>
              </a:spcBef>
              <a:spcAft>
                <a:spcPts val="700"/>
              </a:spcAft>
            </a:pPr>
            <a:r>
              <a:rPr lang="en-US" sz="2400" dirty="0">
                <a:latin typeface="Times New Roman" panose="02020603050405020304" pitchFamily="18" charset="0"/>
                <a:cs typeface="Times New Roman" panose="02020603050405020304" pitchFamily="18" charset="0"/>
              </a:rPr>
              <a:t>Confidential information is transmitted over the Internet using HTTPS.</a:t>
            </a:r>
          </a:p>
        </p:txBody>
      </p:sp>
    </p:spTree>
    <p:extLst>
      <p:ext uri="{BB962C8B-B14F-4D97-AF65-F5344CB8AC3E}">
        <p14:creationId xmlns:p14="http://schemas.microsoft.com/office/powerpoint/2010/main" val="57617940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a:off x="1651819" y="631061"/>
            <a:ext cx="8025581"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1981642C-E4DD-4091-7AE1-D505A8E19C4F}"/>
              </a:ext>
            </a:extLst>
          </p:cNvPr>
          <p:cNvSpPr/>
          <p:nvPr/>
        </p:nvSpPr>
        <p:spPr>
          <a:xfrm>
            <a:off x="4984955" y="6252521"/>
            <a:ext cx="7207044" cy="368051"/>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E152FDB4-783F-7C16-7C6B-266FC9AD4FFA}"/>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14" name="Rectangle 13">
            <a:extLst>
              <a:ext uri="{FF2B5EF4-FFF2-40B4-BE49-F238E27FC236}">
                <a16:creationId xmlns:a16="http://schemas.microsoft.com/office/drawing/2014/main" id="{376ED870-C6F5-0F77-963B-6B716DDEBB44}"/>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8" name="Rectangle: Rounded Corners 17">
            <a:extLst>
              <a:ext uri="{FF2B5EF4-FFF2-40B4-BE49-F238E27FC236}">
                <a16:creationId xmlns:a16="http://schemas.microsoft.com/office/drawing/2014/main" id="{C4E714E0-C495-C33D-DE6C-E17C4C8E43BE}"/>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600" b="1" dirty="0">
                <a:solidFill>
                  <a:schemeClr val="tx1"/>
                </a:solidFill>
                <a:latin typeface="Times New Roman" panose="02020603050405020304" pitchFamily="18" charset="0"/>
                <a:cs typeface="Times New Roman" panose="02020603050405020304" pitchFamily="18" charset="0"/>
              </a:rPr>
              <a:t>Thanks</a:t>
            </a:r>
          </a:p>
        </p:txBody>
      </p:sp>
      <p:sp>
        <p:nvSpPr>
          <p:cNvPr id="3" name="TextBox 2">
            <a:extLst>
              <a:ext uri="{FF2B5EF4-FFF2-40B4-BE49-F238E27FC236}">
                <a16:creationId xmlns:a16="http://schemas.microsoft.com/office/drawing/2014/main" id="{6E64F4E6-BF20-F105-F54B-9593D1F2A021}"/>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3</a:t>
            </a:r>
          </a:p>
        </p:txBody>
      </p:sp>
      <p:sp>
        <p:nvSpPr>
          <p:cNvPr id="6" name="TextBox 5">
            <a:extLst>
              <a:ext uri="{FF2B5EF4-FFF2-40B4-BE49-F238E27FC236}">
                <a16:creationId xmlns:a16="http://schemas.microsoft.com/office/drawing/2014/main" id="{931CCFD5-4ECB-2F66-5558-B65240568702}"/>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2" name="TextBox 11">
            <a:extLst>
              <a:ext uri="{FF2B5EF4-FFF2-40B4-BE49-F238E27FC236}">
                <a16:creationId xmlns:a16="http://schemas.microsoft.com/office/drawing/2014/main" id="{35B247E3-90A5-50F7-5D5A-32A7A3B51091}"/>
              </a:ext>
            </a:extLst>
          </p:cNvPr>
          <p:cNvSpPr txBox="1"/>
          <p:nvPr/>
        </p:nvSpPr>
        <p:spPr>
          <a:xfrm>
            <a:off x="4869519" y="6251726"/>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3</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16373995"/>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390</TotalTime>
  <Words>4509</Words>
  <Application>Microsoft Office PowerPoint</Application>
  <PresentationFormat>Widescreen</PresentationFormat>
  <Paragraphs>562</Paragraphs>
  <Slides>43</Slides>
  <Notes>2</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43</vt:i4>
      </vt:variant>
    </vt:vector>
  </HeadingPairs>
  <TitlesOfParts>
    <vt:vector size="54" baseType="lpstr">
      <vt:lpstr>Alexandria</vt:lpstr>
      <vt:lpstr>Aptos</vt:lpstr>
      <vt:lpstr>Arial</vt:lpstr>
      <vt:lpstr>Calibri</vt:lpstr>
      <vt:lpstr>Calibri Light</vt:lpstr>
      <vt:lpstr>Courier New</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Dr. Ibrahim Gomaa</cp:lastModifiedBy>
  <cp:revision>40</cp:revision>
  <dcterms:created xsi:type="dcterms:W3CDTF">2021-08-03T13:03:26Z</dcterms:created>
  <dcterms:modified xsi:type="dcterms:W3CDTF">2026-06-17T20:49:08Z</dcterms:modified>
</cp:coreProperties>
</file>