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Default Extension="ti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 id="2147483679" r:id="rId3"/>
  </p:sldMasterIdLst>
  <p:notesMasterIdLst>
    <p:notesMasterId r:id="rId54"/>
  </p:notesMasterIdLst>
  <p:sldIdLst>
    <p:sldId id="572" r:id="rId4"/>
    <p:sldId id="573" r:id="rId5"/>
    <p:sldId id="631" r:id="rId6"/>
    <p:sldId id="675" r:id="rId7"/>
    <p:sldId id="689" r:id="rId8"/>
    <p:sldId id="797" r:id="rId9"/>
    <p:sldId id="818" r:id="rId10"/>
    <p:sldId id="819" r:id="rId11"/>
    <p:sldId id="779" r:id="rId12"/>
    <p:sldId id="798" r:id="rId13"/>
    <p:sldId id="780" r:id="rId14"/>
    <p:sldId id="781" r:id="rId15"/>
    <p:sldId id="731" r:id="rId16"/>
    <p:sldId id="732" r:id="rId17"/>
    <p:sldId id="820" r:id="rId18"/>
    <p:sldId id="821" r:id="rId19"/>
    <p:sldId id="822" r:id="rId20"/>
    <p:sldId id="823" r:id="rId21"/>
    <p:sldId id="824" r:id="rId22"/>
    <p:sldId id="744" r:id="rId23"/>
    <p:sldId id="788" r:id="rId24"/>
    <p:sldId id="800" r:id="rId25"/>
    <p:sldId id="801" r:id="rId26"/>
    <p:sldId id="773" r:id="rId27"/>
    <p:sldId id="774" r:id="rId28"/>
    <p:sldId id="802" r:id="rId29"/>
    <p:sldId id="808" r:id="rId30"/>
    <p:sldId id="803" r:id="rId31"/>
    <p:sldId id="809" r:id="rId32"/>
    <p:sldId id="825" r:id="rId33"/>
    <p:sldId id="810" r:id="rId34"/>
    <p:sldId id="778" r:id="rId35"/>
    <p:sldId id="826" r:id="rId36"/>
    <p:sldId id="795" r:id="rId37"/>
    <p:sldId id="827" r:id="rId38"/>
    <p:sldId id="796" r:id="rId39"/>
    <p:sldId id="804" r:id="rId40"/>
    <p:sldId id="828" r:id="rId41"/>
    <p:sldId id="829" r:id="rId42"/>
    <p:sldId id="807" r:id="rId43"/>
    <p:sldId id="812" r:id="rId44"/>
    <p:sldId id="813" r:id="rId45"/>
    <p:sldId id="830" r:id="rId46"/>
    <p:sldId id="831" r:id="rId47"/>
    <p:sldId id="832" r:id="rId48"/>
    <p:sldId id="833" r:id="rId49"/>
    <p:sldId id="834" r:id="rId50"/>
    <p:sldId id="816" r:id="rId51"/>
    <p:sldId id="712" r:id="rId52"/>
    <p:sldId id="574"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310BD"/>
    <a:srgbClr val="25A9E7"/>
    <a:srgbClr val="00B0F0"/>
    <a:srgbClr val="ED7D31"/>
    <a:srgbClr val="FF9518"/>
    <a:srgbClr val="CE7408"/>
    <a:srgbClr val="FD951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001" autoAdjust="0"/>
    <p:restoredTop sz="91230" autoAdjust="0"/>
  </p:normalViewPr>
  <p:slideViewPr>
    <p:cSldViewPr snapToGrid="0">
      <p:cViewPr>
        <p:scale>
          <a:sx n="59" d="100"/>
          <a:sy n="59" d="100"/>
        </p:scale>
        <p:origin x="816" y="6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presProps" Target="pres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tableStyles" Target="tableStyles.xml"/><Relationship Id="rId5" Type="http://schemas.openxmlformats.org/officeDocument/2006/relationships/slide" Target="slides/slide2.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viewProps" Target="view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theme" Target="theme/theme1.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6.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7.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8.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9.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5.png"/></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7.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6E73E1-EB7D-4820-9085-D5BC238FD9DE}" type="datetimeFigureOut">
              <a:rPr lang="en-US" smtClean="0"/>
              <a:t>4/5/2024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6C831C-86A9-461F-9561-2B116496A405}" type="slidenum">
              <a:rPr lang="en-US" smtClean="0"/>
              <a:t>‹#›</a:t>
            </a:fld>
            <a:endParaRPr lang="en-US"/>
          </a:p>
        </p:txBody>
      </p:sp>
    </p:spTree>
    <p:extLst>
      <p:ext uri="{BB962C8B-B14F-4D97-AF65-F5344CB8AC3E}">
        <p14:creationId xmlns:p14="http://schemas.microsoft.com/office/powerpoint/2010/main" val="20900160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a:t>
            </a:fld>
            <a:endParaRPr lang="en-US">
              <a:solidFill>
                <a:prstClr val="black"/>
              </a:solidFill>
            </a:endParaRPr>
          </a:p>
        </p:txBody>
      </p:sp>
    </p:spTree>
    <p:extLst>
      <p:ext uri="{BB962C8B-B14F-4D97-AF65-F5344CB8AC3E}">
        <p14:creationId xmlns:p14="http://schemas.microsoft.com/office/powerpoint/2010/main" val="25398356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a:t>
            </a:fld>
            <a:endParaRPr lang="en-US">
              <a:solidFill>
                <a:prstClr val="black"/>
              </a:solidFill>
            </a:endParaRPr>
          </a:p>
        </p:txBody>
      </p:sp>
    </p:spTree>
    <p:extLst>
      <p:ext uri="{BB962C8B-B14F-4D97-AF65-F5344CB8AC3E}">
        <p14:creationId xmlns:p14="http://schemas.microsoft.com/office/powerpoint/2010/main" val="5032889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a:t>
            </a:fld>
            <a:endParaRPr lang="en-US">
              <a:solidFill>
                <a:prstClr val="black"/>
              </a:solidFill>
            </a:endParaRPr>
          </a:p>
        </p:txBody>
      </p:sp>
    </p:spTree>
    <p:extLst>
      <p:ext uri="{BB962C8B-B14F-4D97-AF65-F5344CB8AC3E}">
        <p14:creationId xmlns:p14="http://schemas.microsoft.com/office/powerpoint/2010/main" val="13491664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a:t>
            </a:fld>
            <a:endParaRPr lang="en-US">
              <a:solidFill>
                <a:prstClr val="black"/>
              </a:solidFill>
            </a:endParaRPr>
          </a:p>
        </p:txBody>
      </p:sp>
    </p:spTree>
    <p:extLst>
      <p:ext uri="{BB962C8B-B14F-4D97-AF65-F5344CB8AC3E}">
        <p14:creationId xmlns:p14="http://schemas.microsoft.com/office/powerpoint/2010/main" val="15832969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5</a:t>
            </a:fld>
            <a:endParaRPr lang="en-US">
              <a:solidFill>
                <a:prstClr val="black"/>
              </a:solidFill>
            </a:endParaRPr>
          </a:p>
        </p:txBody>
      </p:sp>
    </p:spTree>
    <p:extLst>
      <p:ext uri="{BB962C8B-B14F-4D97-AF65-F5344CB8AC3E}">
        <p14:creationId xmlns:p14="http://schemas.microsoft.com/office/powerpoint/2010/main" val="7219745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6</a:t>
            </a:fld>
            <a:endParaRPr lang="en-US">
              <a:solidFill>
                <a:prstClr val="black"/>
              </a:solidFill>
            </a:endParaRPr>
          </a:p>
        </p:txBody>
      </p:sp>
    </p:spTree>
    <p:extLst>
      <p:ext uri="{BB962C8B-B14F-4D97-AF65-F5344CB8AC3E}">
        <p14:creationId xmlns:p14="http://schemas.microsoft.com/office/powerpoint/2010/main" val="26483988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7</a:t>
            </a:fld>
            <a:endParaRPr lang="en-US">
              <a:solidFill>
                <a:prstClr val="black"/>
              </a:solidFill>
            </a:endParaRPr>
          </a:p>
        </p:txBody>
      </p:sp>
    </p:spTree>
    <p:extLst>
      <p:ext uri="{BB962C8B-B14F-4D97-AF65-F5344CB8AC3E}">
        <p14:creationId xmlns:p14="http://schemas.microsoft.com/office/powerpoint/2010/main" val="17148066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8</a:t>
            </a:fld>
            <a:endParaRPr lang="en-US">
              <a:solidFill>
                <a:prstClr val="black"/>
              </a:solidFill>
            </a:endParaRPr>
          </a:p>
        </p:txBody>
      </p:sp>
    </p:spTree>
    <p:extLst>
      <p:ext uri="{BB962C8B-B14F-4D97-AF65-F5344CB8AC3E}">
        <p14:creationId xmlns:p14="http://schemas.microsoft.com/office/powerpoint/2010/main" val="4219889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9</a:t>
            </a:fld>
            <a:endParaRPr lang="en-US">
              <a:solidFill>
                <a:prstClr val="black"/>
              </a:solidFill>
            </a:endParaRPr>
          </a:p>
        </p:txBody>
      </p:sp>
    </p:spTree>
    <p:extLst>
      <p:ext uri="{BB962C8B-B14F-4D97-AF65-F5344CB8AC3E}">
        <p14:creationId xmlns:p14="http://schemas.microsoft.com/office/powerpoint/2010/main" val="4960183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10</a:t>
            </a:fld>
            <a:endParaRPr lang="en-US">
              <a:solidFill>
                <a:prstClr val="black"/>
              </a:solidFill>
            </a:endParaRPr>
          </a:p>
        </p:txBody>
      </p:sp>
    </p:spTree>
    <p:extLst>
      <p:ext uri="{BB962C8B-B14F-4D97-AF65-F5344CB8AC3E}">
        <p14:creationId xmlns:p14="http://schemas.microsoft.com/office/powerpoint/2010/main" val="5515682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11</a:t>
            </a:fld>
            <a:endParaRPr lang="en-US">
              <a:solidFill>
                <a:prstClr val="black"/>
              </a:solidFill>
            </a:endParaRPr>
          </a:p>
        </p:txBody>
      </p:sp>
    </p:spTree>
    <p:extLst>
      <p:ext uri="{BB962C8B-B14F-4D97-AF65-F5344CB8AC3E}">
        <p14:creationId xmlns:p14="http://schemas.microsoft.com/office/powerpoint/2010/main" val="11541563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12</a:t>
            </a:fld>
            <a:endParaRPr lang="en-US">
              <a:solidFill>
                <a:prstClr val="black"/>
              </a:solidFill>
            </a:endParaRPr>
          </a:p>
        </p:txBody>
      </p:sp>
    </p:spTree>
    <p:extLst>
      <p:ext uri="{BB962C8B-B14F-4D97-AF65-F5344CB8AC3E}">
        <p14:creationId xmlns:p14="http://schemas.microsoft.com/office/powerpoint/2010/main" val="36934369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13</a:t>
            </a:fld>
            <a:endParaRPr lang="en-US">
              <a:solidFill>
                <a:prstClr val="black"/>
              </a:solidFill>
            </a:endParaRPr>
          </a:p>
        </p:txBody>
      </p:sp>
    </p:spTree>
    <p:extLst>
      <p:ext uri="{BB962C8B-B14F-4D97-AF65-F5344CB8AC3E}">
        <p14:creationId xmlns:p14="http://schemas.microsoft.com/office/powerpoint/2010/main" val="420340522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14</a:t>
            </a:fld>
            <a:endParaRPr lang="en-US">
              <a:solidFill>
                <a:prstClr val="black"/>
              </a:solidFill>
            </a:endParaRPr>
          </a:p>
        </p:txBody>
      </p:sp>
    </p:spTree>
    <p:extLst>
      <p:ext uri="{BB962C8B-B14F-4D97-AF65-F5344CB8AC3E}">
        <p14:creationId xmlns:p14="http://schemas.microsoft.com/office/powerpoint/2010/main" val="24225035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15</a:t>
            </a:fld>
            <a:endParaRPr lang="en-US">
              <a:solidFill>
                <a:prstClr val="black"/>
              </a:solidFill>
            </a:endParaRPr>
          </a:p>
        </p:txBody>
      </p:sp>
    </p:spTree>
    <p:extLst>
      <p:ext uri="{BB962C8B-B14F-4D97-AF65-F5344CB8AC3E}">
        <p14:creationId xmlns:p14="http://schemas.microsoft.com/office/powerpoint/2010/main" val="40125097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16</a:t>
            </a:fld>
            <a:endParaRPr lang="en-US">
              <a:solidFill>
                <a:prstClr val="black"/>
              </a:solidFill>
            </a:endParaRPr>
          </a:p>
        </p:txBody>
      </p:sp>
    </p:spTree>
    <p:extLst>
      <p:ext uri="{BB962C8B-B14F-4D97-AF65-F5344CB8AC3E}">
        <p14:creationId xmlns:p14="http://schemas.microsoft.com/office/powerpoint/2010/main" val="9871686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17</a:t>
            </a:fld>
            <a:endParaRPr lang="en-US">
              <a:solidFill>
                <a:prstClr val="black"/>
              </a:solidFill>
            </a:endParaRPr>
          </a:p>
        </p:txBody>
      </p:sp>
    </p:spTree>
    <p:extLst>
      <p:ext uri="{BB962C8B-B14F-4D97-AF65-F5344CB8AC3E}">
        <p14:creationId xmlns:p14="http://schemas.microsoft.com/office/powerpoint/2010/main" val="36639107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18</a:t>
            </a:fld>
            <a:endParaRPr lang="en-US">
              <a:solidFill>
                <a:prstClr val="black"/>
              </a:solidFill>
            </a:endParaRPr>
          </a:p>
        </p:txBody>
      </p:sp>
    </p:spTree>
    <p:extLst>
      <p:ext uri="{BB962C8B-B14F-4D97-AF65-F5344CB8AC3E}">
        <p14:creationId xmlns:p14="http://schemas.microsoft.com/office/powerpoint/2010/main" val="166271870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19</a:t>
            </a:fld>
            <a:endParaRPr lang="en-US">
              <a:solidFill>
                <a:prstClr val="black"/>
              </a:solidFill>
            </a:endParaRPr>
          </a:p>
        </p:txBody>
      </p:sp>
    </p:spTree>
    <p:extLst>
      <p:ext uri="{BB962C8B-B14F-4D97-AF65-F5344CB8AC3E}">
        <p14:creationId xmlns:p14="http://schemas.microsoft.com/office/powerpoint/2010/main" val="392429331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20</a:t>
            </a:fld>
            <a:endParaRPr lang="en-US">
              <a:solidFill>
                <a:prstClr val="black"/>
              </a:solidFill>
            </a:endParaRPr>
          </a:p>
        </p:txBody>
      </p:sp>
    </p:spTree>
    <p:extLst>
      <p:ext uri="{BB962C8B-B14F-4D97-AF65-F5344CB8AC3E}">
        <p14:creationId xmlns:p14="http://schemas.microsoft.com/office/powerpoint/2010/main" val="26195655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21</a:t>
            </a:fld>
            <a:endParaRPr lang="en-US">
              <a:solidFill>
                <a:prstClr val="black"/>
              </a:solidFill>
            </a:endParaRPr>
          </a:p>
        </p:txBody>
      </p:sp>
    </p:spTree>
    <p:extLst>
      <p:ext uri="{BB962C8B-B14F-4D97-AF65-F5344CB8AC3E}">
        <p14:creationId xmlns:p14="http://schemas.microsoft.com/office/powerpoint/2010/main" val="23555122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smtClean="0">
                <a:latin typeface="Alexandria ExtraBold" pitchFamily="2" charset="-78"/>
                <a:ea typeface="Calibri"/>
                <a:cs typeface="Alexandria ExtraBold" pitchFamily="2" charset="-78"/>
                <a:sym typeface="Calibri"/>
              </a:rPr>
              <a:t>Ordinary</a:t>
            </a:r>
            <a:r>
              <a:rPr lang="ar-YE" sz="1200" dirty="0" smtClean="0">
                <a:latin typeface="Alexandria ExtraBold" pitchFamily="2" charset="-78"/>
                <a:ea typeface="Calibri"/>
                <a:cs typeface="Alexandria ExtraBold" pitchFamily="2" charset="-78"/>
                <a:sym typeface="Calibri"/>
              </a:rPr>
              <a:t> عادي </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972986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smtClean="0">
                <a:latin typeface="Alexandria ExtraBold" pitchFamily="2" charset="-78"/>
                <a:ea typeface="Calibri"/>
                <a:cs typeface="Alexandria ExtraBold" pitchFamily="2" charset="-78"/>
                <a:sym typeface="Calibri"/>
              </a:rPr>
              <a:t>Ordinary</a:t>
            </a:r>
            <a:r>
              <a:rPr lang="ar-YE" sz="1200" dirty="0" smtClean="0">
                <a:latin typeface="Alexandria ExtraBold" pitchFamily="2" charset="-78"/>
                <a:ea typeface="Calibri"/>
                <a:cs typeface="Alexandria ExtraBold" pitchFamily="2" charset="-78"/>
                <a:sym typeface="Calibri"/>
              </a:rPr>
              <a:t> عادي </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511371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24</a:t>
            </a:fld>
            <a:endParaRPr lang="en-US">
              <a:solidFill>
                <a:prstClr val="black"/>
              </a:solidFill>
            </a:endParaRPr>
          </a:p>
        </p:txBody>
      </p:sp>
    </p:spTree>
    <p:extLst>
      <p:ext uri="{BB962C8B-B14F-4D97-AF65-F5344CB8AC3E}">
        <p14:creationId xmlns:p14="http://schemas.microsoft.com/office/powerpoint/2010/main" val="157738188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25</a:t>
            </a:fld>
            <a:endParaRPr lang="en-US">
              <a:solidFill>
                <a:prstClr val="black"/>
              </a:solidFill>
            </a:endParaRPr>
          </a:p>
        </p:txBody>
      </p:sp>
    </p:spTree>
    <p:extLst>
      <p:ext uri="{BB962C8B-B14F-4D97-AF65-F5344CB8AC3E}">
        <p14:creationId xmlns:p14="http://schemas.microsoft.com/office/powerpoint/2010/main" val="267075708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26</a:t>
            </a:fld>
            <a:endParaRPr lang="en-US">
              <a:solidFill>
                <a:prstClr val="black"/>
              </a:solidFill>
            </a:endParaRPr>
          </a:p>
        </p:txBody>
      </p:sp>
    </p:spTree>
    <p:extLst>
      <p:ext uri="{BB962C8B-B14F-4D97-AF65-F5344CB8AC3E}">
        <p14:creationId xmlns:p14="http://schemas.microsoft.com/office/powerpoint/2010/main" val="104925172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27</a:t>
            </a:fld>
            <a:endParaRPr lang="en-US">
              <a:solidFill>
                <a:prstClr val="black"/>
              </a:solidFill>
            </a:endParaRPr>
          </a:p>
        </p:txBody>
      </p:sp>
    </p:spTree>
    <p:extLst>
      <p:ext uri="{BB962C8B-B14F-4D97-AF65-F5344CB8AC3E}">
        <p14:creationId xmlns:p14="http://schemas.microsoft.com/office/powerpoint/2010/main" val="253648678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28</a:t>
            </a:fld>
            <a:endParaRPr lang="en-US">
              <a:solidFill>
                <a:prstClr val="black"/>
              </a:solidFill>
            </a:endParaRPr>
          </a:p>
        </p:txBody>
      </p:sp>
    </p:spTree>
    <p:extLst>
      <p:ext uri="{BB962C8B-B14F-4D97-AF65-F5344CB8AC3E}">
        <p14:creationId xmlns:p14="http://schemas.microsoft.com/office/powerpoint/2010/main" val="407391973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29</a:t>
            </a:fld>
            <a:endParaRPr lang="en-US">
              <a:solidFill>
                <a:prstClr val="black"/>
              </a:solidFill>
            </a:endParaRPr>
          </a:p>
        </p:txBody>
      </p:sp>
    </p:spTree>
    <p:extLst>
      <p:ext uri="{BB962C8B-B14F-4D97-AF65-F5344CB8AC3E}">
        <p14:creationId xmlns:p14="http://schemas.microsoft.com/office/powerpoint/2010/main" val="28548943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30</a:t>
            </a:fld>
            <a:endParaRPr lang="en-US">
              <a:solidFill>
                <a:prstClr val="black"/>
              </a:solidFill>
            </a:endParaRPr>
          </a:p>
        </p:txBody>
      </p:sp>
    </p:spTree>
    <p:extLst>
      <p:ext uri="{BB962C8B-B14F-4D97-AF65-F5344CB8AC3E}">
        <p14:creationId xmlns:p14="http://schemas.microsoft.com/office/powerpoint/2010/main" val="338672413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31</a:t>
            </a:fld>
            <a:endParaRPr lang="en-US">
              <a:solidFill>
                <a:prstClr val="black"/>
              </a:solidFill>
            </a:endParaRPr>
          </a:p>
        </p:txBody>
      </p:sp>
    </p:spTree>
    <p:extLst>
      <p:ext uri="{BB962C8B-B14F-4D97-AF65-F5344CB8AC3E}">
        <p14:creationId xmlns:p14="http://schemas.microsoft.com/office/powerpoint/2010/main" val="5686310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The </a:t>
            </a:r>
            <a:r>
              <a:rPr lang="en-US" sz="1200" b="0" i="0" kern="1200" dirty="0" err="1" smtClean="0">
                <a:solidFill>
                  <a:schemeClr val="tx1"/>
                </a:solidFill>
                <a:effectLst/>
                <a:latin typeface="+mn-lt"/>
                <a:ea typeface="+mn-ea"/>
                <a:cs typeface="+mn-cs"/>
              </a:rPr>
              <a:t>trinoo</a:t>
            </a:r>
            <a:r>
              <a:rPr lang="en-US" sz="1200" b="0" i="0" kern="1200" dirty="0" smtClean="0">
                <a:solidFill>
                  <a:schemeClr val="tx1"/>
                </a:solidFill>
                <a:effectLst/>
                <a:latin typeface="+mn-lt"/>
                <a:ea typeface="+mn-ea"/>
                <a:cs typeface="+mn-cs"/>
              </a:rPr>
              <a:t> or trin00 is a set of computer programs to conduct a </a:t>
            </a:r>
            <a:r>
              <a:rPr lang="en-US" sz="1200" b="0" i="0" kern="1200" dirty="0" err="1" smtClean="0">
                <a:solidFill>
                  <a:schemeClr val="tx1"/>
                </a:solidFill>
                <a:effectLst/>
                <a:latin typeface="+mn-lt"/>
                <a:ea typeface="+mn-ea"/>
                <a:cs typeface="+mn-cs"/>
              </a:rPr>
              <a:t>DDoS</a:t>
            </a:r>
            <a:r>
              <a:rPr lang="en-US" sz="1200" b="0" i="0" kern="1200" dirty="0" smtClean="0">
                <a:solidFill>
                  <a:schemeClr val="tx1"/>
                </a:solidFill>
                <a:effectLst/>
                <a:latin typeface="+mn-lt"/>
                <a:ea typeface="+mn-ea"/>
                <a:cs typeface="+mn-cs"/>
              </a:rPr>
              <a:t> attack. It is believed that </a:t>
            </a:r>
            <a:r>
              <a:rPr lang="en-US" sz="1200" b="0" i="0" kern="1200" dirty="0" err="1" smtClean="0">
                <a:solidFill>
                  <a:schemeClr val="tx1"/>
                </a:solidFill>
                <a:effectLst/>
                <a:latin typeface="+mn-lt"/>
                <a:ea typeface="+mn-ea"/>
                <a:cs typeface="+mn-cs"/>
              </a:rPr>
              <a:t>trinoo</a:t>
            </a:r>
            <a:r>
              <a:rPr lang="en-US" sz="1200" b="0" i="0" kern="1200" dirty="0" smtClean="0">
                <a:solidFill>
                  <a:schemeClr val="tx1"/>
                </a:solidFill>
                <a:effectLst/>
                <a:latin typeface="+mn-lt"/>
                <a:ea typeface="+mn-ea"/>
                <a:cs typeface="+mn-cs"/>
              </a:rPr>
              <a:t> networks have been set up on thousands of systems on the Internet that have been compromised by remote buffer overrun exploits. </a:t>
            </a:r>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32</a:t>
            </a:fld>
            <a:endParaRPr lang="en-US">
              <a:solidFill>
                <a:prstClr val="black"/>
              </a:solidFill>
            </a:endParaRPr>
          </a:p>
        </p:txBody>
      </p:sp>
    </p:spTree>
    <p:extLst>
      <p:ext uri="{BB962C8B-B14F-4D97-AF65-F5344CB8AC3E}">
        <p14:creationId xmlns:p14="http://schemas.microsoft.com/office/powerpoint/2010/main" val="307621137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The </a:t>
            </a:r>
            <a:r>
              <a:rPr lang="en-US" sz="1200" b="0" i="0" kern="1200" dirty="0" err="1" smtClean="0">
                <a:solidFill>
                  <a:schemeClr val="tx1"/>
                </a:solidFill>
                <a:effectLst/>
                <a:latin typeface="+mn-lt"/>
                <a:ea typeface="+mn-ea"/>
                <a:cs typeface="+mn-cs"/>
              </a:rPr>
              <a:t>trinoo</a:t>
            </a:r>
            <a:r>
              <a:rPr lang="en-US" sz="1200" b="0" i="0" kern="1200" dirty="0" smtClean="0">
                <a:solidFill>
                  <a:schemeClr val="tx1"/>
                </a:solidFill>
                <a:effectLst/>
                <a:latin typeface="+mn-lt"/>
                <a:ea typeface="+mn-ea"/>
                <a:cs typeface="+mn-cs"/>
              </a:rPr>
              <a:t> or trin00 is a set of computer programs to conduct a </a:t>
            </a:r>
            <a:r>
              <a:rPr lang="en-US" sz="1200" b="0" i="0" kern="1200" dirty="0" err="1" smtClean="0">
                <a:solidFill>
                  <a:schemeClr val="tx1"/>
                </a:solidFill>
                <a:effectLst/>
                <a:latin typeface="+mn-lt"/>
                <a:ea typeface="+mn-ea"/>
                <a:cs typeface="+mn-cs"/>
              </a:rPr>
              <a:t>DDoS</a:t>
            </a:r>
            <a:r>
              <a:rPr lang="en-US" sz="1200" b="0" i="0" kern="1200" dirty="0" smtClean="0">
                <a:solidFill>
                  <a:schemeClr val="tx1"/>
                </a:solidFill>
                <a:effectLst/>
                <a:latin typeface="+mn-lt"/>
                <a:ea typeface="+mn-ea"/>
                <a:cs typeface="+mn-cs"/>
              </a:rPr>
              <a:t> attack. It is believed that </a:t>
            </a:r>
            <a:r>
              <a:rPr lang="en-US" sz="1200" b="0" i="0" kern="1200" dirty="0" err="1" smtClean="0">
                <a:solidFill>
                  <a:schemeClr val="tx1"/>
                </a:solidFill>
                <a:effectLst/>
                <a:latin typeface="+mn-lt"/>
                <a:ea typeface="+mn-ea"/>
                <a:cs typeface="+mn-cs"/>
              </a:rPr>
              <a:t>trinoo</a:t>
            </a:r>
            <a:r>
              <a:rPr lang="en-US" sz="1200" b="0" i="0" kern="1200" dirty="0" smtClean="0">
                <a:solidFill>
                  <a:schemeClr val="tx1"/>
                </a:solidFill>
                <a:effectLst/>
                <a:latin typeface="+mn-lt"/>
                <a:ea typeface="+mn-ea"/>
                <a:cs typeface="+mn-cs"/>
              </a:rPr>
              <a:t> networks have been set up on thousands of systems on the Internet that have been compromised by remote buffer overrun exploits. </a:t>
            </a:r>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33</a:t>
            </a:fld>
            <a:endParaRPr lang="en-US">
              <a:solidFill>
                <a:prstClr val="black"/>
              </a:solidFill>
            </a:endParaRPr>
          </a:p>
        </p:txBody>
      </p:sp>
    </p:spTree>
    <p:extLst>
      <p:ext uri="{BB962C8B-B14F-4D97-AF65-F5344CB8AC3E}">
        <p14:creationId xmlns:p14="http://schemas.microsoft.com/office/powerpoint/2010/main" val="337111521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34</a:t>
            </a:fld>
            <a:endParaRPr lang="en-US">
              <a:solidFill>
                <a:prstClr val="black"/>
              </a:solidFill>
            </a:endParaRPr>
          </a:p>
        </p:txBody>
      </p:sp>
    </p:spTree>
    <p:extLst>
      <p:ext uri="{BB962C8B-B14F-4D97-AF65-F5344CB8AC3E}">
        <p14:creationId xmlns:p14="http://schemas.microsoft.com/office/powerpoint/2010/main" val="215567675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35</a:t>
            </a:fld>
            <a:endParaRPr lang="en-US">
              <a:solidFill>
                <a:prstClr val="black"/>
              </a:solidFill>
            </a:endParaRPr>
          </a:p>
        </p:txBody>
      </p:sp>
    </p:spTree>
    <p:extLst>
      <p:ext uri="{BB962C8B-B14F-4D97-AF65-F5344CB8AC3E}">
        <p14:creationId xmlns:p14="http://schemas.microsoft.com/office/powerpoint/2010/main" val="375266530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36</a:t>
            </a:fld>
            <a:endParaRPr lang="en-US">
              <a:solidFill>
                <a:prstClr val="black"/>
              </a:solidFill>
            </a:endParaRPr>
          </a:p>
        </p:txBody>
      </p:sp>
    </p:spTree>
    <p:extLst>
      <p:ext uri="{BB962C8B-B14F-4D97-AF65-F5344CB8AC3E}">
        <p14:creationId xmlns:p14="http://schemas.microsoft.com/office/powerpoint/2010/main" val="187942891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37</a:t>
            </a:fld>
            <a:endParaRPr lang="en-US">
              <a:solidFill>
                <a:prstClr val="black"/>
              </a:solidFill>
            </a:endParaRPr>
          </a:p>
        </p:txBody>
      </p:sp>
    </p:spTree>
    <p:extLst>
      <p:ext uri="{BB962C8B-B14F-4D97-AF65-F5344CB8AC3E}">
        <p14:creationId xmlns:p14="http://schemas.microsoft.com/office/powerpoint/2010/main" val="68572847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38</a:t>
            </a:fld>
            <a:endParaRPr lang="en-US">
              <a:solidFill>
                <a:prstClr val="black"/>
              </a:solidFill>
            </a:endParaRPr>
          </a:p>
        </p:txBody>
      </p:sp>
    </p:spTree>
    <p:extLst>
      <p:ext uri="{BB962C8B-B14F-4D97-AF65-F5344CB8AC3E}">
        <p14:creationId xmlns:p14="http://schemas.microsoft.com/office/powerpoint/2010/main" val="79894592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39</a:t>
            </a:fld>
            <a:endParaRPr lang="en-US">
              <a:solidFill>
                <a:prstClr val="black"/>
              </a:solidFill>
            </a:endParaRPr>
          </a:p>
        </p:txBody>
      </p:sp>
    </p:spTree>
    <p:extLst>
      <p:ext uri="{BB962C8B-B14F-4D97-AF65-F5344CB8AC3E}">
        <p14:creationId xmlns:p14="http://schemas.microsoft.com/office/powerpoint/2010/main" val="9061892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40</a:t>
            </a:fld>
            <a:endParaRPr lang="en-US">
              <a:solidFill>
                <a:prstClr val="black"/>
              </a:solidFill>
            </a:endParaRPr>
          </a:p>
        </p:txBody>
      </p:sp>
    </p:spTree>
    <p:extLst>
      <p:ext uri="{BB962C8B-B14F-4D97-AF65-F5344CB8AC3E}">
        <p14:creationId xmlns:p14="http://schemas.microsoft.com/office/powerpoint/2010/main" val="416626223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41</a:t>
            </a:fld>
            <a:endParaRPr lang="en-US">
              <a:solidFill>
                <a:prstClr val="black"/>
              </a:solidFill>
            </a:endParaRPr>
          </a:p>
        </p:txBody>
      </p:sp>
    </p:spTree>
    <p:extLst>
      <p:ext uri="{BB962C8B-B14F-4D97-AF65-F5344CB8AC3E}">
        <p14:creationId xmlns:p14="http://schemas.microsoft.com/office/powerpoint/2010/main" val="72242955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42</a:t>
            </a:fld>
            <a:endParaRPr lang="en-US">
              <a:solidFill>
                <a:prstClr val="black"/>
              </a:solidFill>
            </a:endParaRPr>
          </a:p>
        </p:txBody>
      </p:sp>
    </p:spTree>
    <p:extLst>
      <p:ext uri="{BB962C8B-B14F-4D97-AF65-F5344CB8AC3E}">
        <p14:creationId xmlns:p14="http://schemas.microsoft.com/office/powerpoint/2010/main" val="182410654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43</a:t>
            </a:fld>
            <a:endParaRPr lang="en-US">
              <a:solidFill>
                <a:prstClr val="black"/>
              </a:solidFill>
            </a:endParaRPr>
          </a:p>
        </p:txBody>
      </p:sp>
    </p:spTree>
    <p:extLst>
      <p:ext uri="{BB962C8B-B14F-4D97-AF65-F5344CB8AC3E}">
        <p14:creationId xmlns:p14="http://schemas.microsoft.com/office/powerpoint/2010/main" val="287211181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44</a:t>
            </a:fld>
            <a:endParaRPr lang="en-US">
              <a:solidFill>
                <a:prstClr val="black"/>
              </a:solidFill>
            </a:endParaRPr>
          </a:p>
        </p:txBody>
      </p:sp>
    </p:spTree>
    <p:extLst>
      <p:ext uri="{BB962C8B-B14F-4D97-AF65-F5344CB8AC3E}">
        <p14:creationId xmlns:p14="http://schemas.microsoft.com/office/powerpoint/2010/main" val="32983057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45</a:t>
            </a:fld>
            <a:endParaRPr lang="en-US">
              <a:solidFill>
                <a:prstClr val="black"/>
              </a:solidFill>
            </a:endParaRPr>
          </a:p>
        </p:txBody>
      </p:sp>
    </p:spTree>
    <p:extLst>
      <p:ext uri="{BB962C8B-B14F-4D97-AF65-F5344CB8AC3E}">
        <p14:creationId xmlns:p14="http://schemas.microsoft.com/office/powerpoint/2010/main" val="301913295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46</a:t>
            </a:fld>
            <a:endParaRPr lang="en-US">
              <a:solidFill>
                <a:prstClr val="black"/>
              </a:solidFill>
            </a:endParaRPr>
          </a:p>
        </p:txBody>
      </p:sp>
    </p:spTree>
    <p:extLst>
      <p:ext uri="{BB962C8B-B14F-4D97-AF65-F5344CB8AC3E}">
        <p14:creationId xmlns:p14="http://schemas.microsoft.com/office/powerpoint/2010/main" val="172142396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47</a:t>
            </a:fld>
            <a:endParaRPr lang="en-US">
              <a:solidFill>
                <a:prstClr val="black"/>
              </a:solidFill>
            </a:endParaRPr>
          </a:p>
        </p:txBody>
      </p:sp>
    </p:spTree>
    <p:extLst>
      <p:ext uri="{BB962C8B-B14F-4D97-AF65-F5344CB8AC3E}">
        <p14:creationId xmlns:p14="http://schemas.microsoft.com/office/powerpoint/2010/main" val="409186195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48</a:t>
            </a:fld>
            <a:endParaRPr lang="en-US">
              <a:solidFill>
                <a:prstClr val="black"/>
              </a:solidFill>
            </a:endParaRPr>
          </a:p>
        </p:txBody>
      </p:sp>
    </p:spTree>
    <p:extLst>
      <p:ext uri="{BB962C8B-B14F-4D97-AF65-F5344CB8AC3E}">
        <p14:creationId xmlns:p14="http://schemas.microsoft.com/office/powerpoint/2010/main" val="237612410"/>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49</a:t>
            </a:fld>
            <a:endParaRPr lang="en-US">
              <a:solidFill>
                <a:prstClr val="black"/>
              </a:solidFill>
            </a:endParaRPr>
          </a:p>
        </p:txBody>
      </p:sp>
    </p:spTree>
    <p:extLst>
      <p:ext uri="{BB962C8B-B14F-4D97-AF65-F5344CB8AC3E}">
        <p14:creationId xmlns:p14="http://schemas.microsoft.com/office/powerpoint/2010/main" val="7413619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t>4/5/2024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8191853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t>4/5/2024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19496388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7B357D8-08AE-4402-89B1-D25290379B67}" type="datetimeFigureOut">
              <a:rPr lang="en-US" smtClean="0"/>
              <a:t>4/5/2024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928013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7B357D8-08AE-4402-89B1-D25290379B67}" type="datetimeFigureOut">
              <a:rPr lang="en-US" smtClean="0"/>
              <a:t>4/5/2024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41855464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7B357D8-08AE-4402-89B1-D25290379B67}" type="datetimeFigureOut">
              <a:rPr lang="en-US" smtClean="0"/>
              <a:t>4/5/2024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4158666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7B357D8-08AE-4402-89B1-D25290379B67}" type="datetimeFigureOut">
              <a:rPr lang="en-US" smtClean="0"/>
              <a:t>4/5/2024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8257014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B357D8-08AE-4402-89B1-D25290379B67}" type="datetimeFigureOut">
              <a:rPr lang="en-US" smtClean="0"/>
              <a:t>4/5/2024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2804126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7B357D8-08AE-4402-89B1-D25290379B67}" type="datetimeFigureOut">
              <a:rPr lang="en-US" smtClean="0"/>
              <a:t>4/5/2024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5853750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7B357D8-08AE-4402-89B1-D25290379B67}" type="datetimeFigureOut">
              <a:rPr lang="en-US" smtClean="0"/>
              <a:t>4/5/2024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41952564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t>4/5/2024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9332477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t>4/5/2024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3818912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927766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671657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046168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252411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281200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1707132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7181822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934784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7754070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934139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8088479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5050945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36900063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09171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11316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67893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33028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53822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4/5/2024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8457857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4/5/2024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038276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4/5/2024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6184902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4/5/2024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5394618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4/5/2024</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2650173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4/5/2024</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5043487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4/5/2024</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5166275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4/5/2024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2915071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4/5/2024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2171216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4/5/2024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0386390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4/5/2024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0730412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3313601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22970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64743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27274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966229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51695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7009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1.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18" Type="http://schemas.openxmlformats.org/officeDocument/2006/relationships/slideLayout" Target="../slideLayouts/slideLayout47.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17" Type="http://schemas.openxmlformats.org/officeDocument/2006/relationships/slideLayout" Target="../slideLayouts/slideLayout46.xml"/><Relationship Id="rId2" Type="http://schemas.openxmlformats.org/officeDocument/2006/relationships/slideLayout" Target="../slideLayouts/slideLayout31.xml"/><Relationship Id="rId16" Type="http://schemas.openxmlformats.org/officeDocument/2006/relationships/slideLayout" Target="../slideLayouts/slideLayout45.xml"/><Relationship Id="rId20" Type="http://schemas.openxmlformats.org/officeDocument/2006/relationships/image" Target="../media/image2.png"/><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5" Type="http://schemas.openxmlformats.org/officeDocument/2006/relationships/slideLayout" Target="../slideLayouts/slideLayout44.xml"/><Relationship Id="rId10" Type="http://schemas.openxmlformats.org/officeDocument/2006/relationships/slideLayout" Target="../slideLayouts/slideLayout39.xml"/><Relationship Id="rId19" Type="http://schemas.openxmlformats.org/officeDocument/2006/relationships/theme" Target="../theme/theme3.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7B357D8-08AE-4402-89B1-D25290379B67}" type="datetimeFigureOut">
              <a:rPr lang="en-US" smtClean="0"/>
              <a:t>4/5/2024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8594D9-16FF-41FC-800F-A16BF13F3984}" type="slidenum">
              <a:rPr lang="en-US" smtClean="0"/>
              <a:t>‹#›</a:t>
            </a:fld>
            <a:endParaRPr lang="en-US"/>
          </a:p>
        </p:txBody>
      </p:sp>
    </p:spTree>
    <p:extLst>
      <p:ext uri="{BB962C8B-B14F-4D97-AF65-F5344CB8AC3E}">
        <p14:creationId xmlns:p14="http://schemas.microsoft.com/office/powerpoint/2010/main" val="5355956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98"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solidFill>
                <a:prstClr val="black">
                  <a:tint val="75000"/>
                </a:prstClr>
              </a:solidFill>
              <a:cs typeface="Arial" panose="020B0604020202020204" pitchFamily="34" charset="0"/>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cs typeface="Arial" panose="020B0604020202020204" pitchFamily="34" charset="0"/>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cs typeface="Arial" panose="020B0604020202020204" pitchFamily="34" charset="0"/>
              </a:rPr>
              <a:pPr/>
              <a:t>‹#›</a:t>
            </a:fld>
            <a:endParaRPr lang="en-US">
              <a:solidFill>
                <a:prstClr val="black">
                  <a:tint val="75000"/>
                </a:prstClr>
              </a:solidFill>
              <a:cs typeface="Arial" panose="020B0604020202020204" pitchFamily="34" charset="0"/>
            </a:endParaRPr>
          </a:p>
        </p:txBody>
      </p:sp>
    </p:spTree>
    <p:extLst>
      <p:ext uri="{BB962C8B-B14F-4D97-AF65-F5344CB8AC3E}">
        <p14:creationId xmlns:p14="http://schemas.microsoft.com/office/powerpoint/2010/main" val="4226696219"/>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4/5/2024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99506988"/>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 id="2147483694" r:id="rId15"/>
    <p:sldLayoutId id="2147483695" r:id="rId16"/>
    <p:sldLayoutId id="2147483696" r:id="rId17"/>
    <p:sldLayoutId id="214748369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jpeg"/><Relationship Id="rId7"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25.xml"/><Relationship Id="rId6" Type="http://schemas.openxmlformats.org/officeDocument/2006/relationships/image" Target="../media/image5.jpeg"/><Relationship Id="rId5" Type="http://schemas.openxmlformats.org/officeDocument/2006/relationships/image" Target="NUL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8" Type="http://schemas.openxmlformats.org/officeDocument/2006/relationships/image" Target="../media/image11.wmf"/><Relationship Id="rId3" Type="http://schemas.openxmlformats.org/officeDocument/2006/relationships/image" Target="../media/image7.png"/><Relationship Id="rId7" Type="http://schemas.openxmlformats.org/officeDocument/2006/relationships/image" Target="../media/image10.wmf"/><Relationship Id="rId2" Type="http://schemas.openxmlformats.org/officeDocument/2006/relationships/notesSlide" Target="../notesSlides/notesSlide2.xml"/><Relationship Id="rId1" Type="http://schemas.openxmlformats.org/officeDocument/2006/relationships/slideLayout" Target="../slideLayouts/slideLayout45.xml"/><Relationship Id="rId6" Type="http://schemas.openxmlformats.org/officeDocument/2006/relationships/image" Target="../media/image9.wmf"/><Relationship Id="rId5" Type="http://schemas.openxmlformats.org/officeDocument/2006/relationships/image" Target="../media/image8.wmf"/><Relationship Id="rId10" Type="http://schemas.openxmlformats.org/officeDocument/2006/relationships/image" Target="../media/image13.wmf"/><Relationship Id="rId4" Type="http://schemas.openxmlformats.org/officeDocument/2006/relationships/image" Target="../media/image6.jpeg"/><Relationship Id="rId9" Type="http://schemas.openxmlformats.org/officeDocument/2006/relationships/image" Target="../media/image12.wmf"/></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45.xml"/><Relationship Id="rId5" Type="http://schemas.openxmlformats.org/officeDocument/2006/relationships/image" Target="../media/image14.png"/><Relationship Id="rId4" Type="http://schemas.openxmlformats.org/officeDocument/2006/relationships/image" Target="../media/image6.jpe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45.xml"/><Relationship Id="rId5" Type="http://schemas.openxmlformats.org/officeDocument/2006/relationships/image" Target="../media/image15.emf"/><Relationship Id="rId4" Type="http://schemas.openxmlformats.org/officeDocument/2006/relationships/image" Target="../media/image6.jpe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7" Type="http://schemas.openxmlformats.org/officeDocument/2006/relationships/image" Target="../media/image16.png"/><Relationship Id="rId2" Type="http://schemas.openxmlformats.org/officeDocument/2006/relationships/slideLayout" Target="../slideLayouts/slideLayout45.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image" Target="../media/image6.jpe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7" Type="http://schemas.openxmlformats.org/officeDocument/2006/relationships/image" Target="../media/image17.png"/><Relationship Id="rId2" Type="http://schemas.openxmlformats.org/officeDocument/2006/relationships/slideLayout" Target="../slideLayouts/slideLayout45.xml"/><Relationship Id="rId1" Type="http://schemas.openxmlformats.org/officeDocument/2006/relationships/vmlDrawing" Target="../drawings/vmlDrawing2.vml"/><Relationship Id="rId6" Type="http://schemas.openxmlformats.org/officeDocument/2006/relationships/oleObject" Target="../embeddings/oleObject2.bin"/><Relationship Id="rId5" Type="http://schemas.openxmlformats.org/officeDocument/2006/relationships/image" Target="../media/image6.jpe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7" Type="http://schemas.openxmlformats.org/officeDocument/2006/relationships/image" Target="../media/image18.png"/><Relationship Id="rId2" Type="http://schemas.openxmlformats.org/officeDocument/2006/relationships/slideLayout" Target="../slideLayouts/slideLayout45.xml"/><Relationship Id="rId1" Type="http://schemas.openxmlformats.org/officeDocument/2006/relationships/vmlDrawing" Target="../drawings/vmlDrawing3.vml"/><Relationship Id="rId6" Type="http://schemas.openxmlformats.org/officeDocument/2006/relationships/oleObject" Target="../embeddings/oleObject3.bin"/><Relationship Id="rId5" Type="http://schemas.openxmlformats.org/officeDocument/2006/relationships/image" Target="../media/image6.jpe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7" Type="http://schemas.openxmlformats.org/officeDocument/2006/relationships/image" Target="../media/image19.png"/><Relationship Id="rId2" Type="http://schemas.openxmlformats.org/officeDocument/2006/relationships/slideLayout" Target="../slideLayouts/slideLayout45.xml"/><Relationship Id="rId1" Type="http://schemas.openxmlformats.org/officeDocument/2006/relationships/vmlDrawing" Target="../drawings/vmlDrawing4.vml"/><Relationship Id="rId6" Type="http://schemas.openxmlformats.org/officeDocument/2006/relationships/oleObject" Target="../embeddings/oleObject4.bin"/><Relationship Id="rId5" Type="http://schemas.openxmlformats.org/officeDocument/2006/relationships/image" Target="../media/image6.jpe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45.xml"/><Relationship Id="rId5" Type="http://schemas.openxmlformats.org/officeDocument/2006/relationships/image" Target="../media/image20.png"/><Relationship Id="rId4" Type="http://schemas.openxmlformats.org/officeDocument/2006/relationships/image" Target="../media/image6.jpe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45.xml"/><Relationship Id="rId5" Type="http://schemas.openxmlformats.org/officeDocument/2006/relationships/image" Target="../media/image21.emf"/><Relationship Id="rId4" Type="http://schemas.openxmlformats.org/officeDocument/2006/relationships/image" Target="../media/image6.jpe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45.xml"/><Relationship Id="rId5" Type="http://schemas.openxmlformats.org/officeDocument/2006/relationships/image" Target="../media/image22.emf"/><Relationship Id="rId4" Type="http://schemas.openxmlformats.org/officeDocument/2006/relationships/image" Target="../media/image6.jpe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45.xml"/><Relationship Id="rId5" Type="http://schemas.openxmlformats.org/officeDocument/2006/relationships/image" Target="../media/image23.png"/><Relationship Id="rId4" Type="http://schemas.openxmlformats.org/officeDocument/2006/relationships/image" Target="../media/image6.jpe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45.xml"/><Relationship Id="rId5" Type="http://schemas.openxmlformats.org/officeDocument/2006/relationships/image" Target="../media/image24.emf"/><Relationship Id="rId4" Type="http://schemas.openxmlformats.org/officeDocument/2006/relationships/image" Target="../media/image6.jpe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7" Type="http://schemas.openxmlformats.org/officeDocument/2006/relationships/image" Target="../media/image25.png"/><Relationship Id="rId2" Type="http://schemas.openxmlformats.org/officeDocument/2006/relationships/slideLayout" Target="../slideLayouts/slideLayout45.xml"/><Relationship Id="rId1" Type="http://schemas.openxmlformats.org/officeDocument/2006/relationships/vmlDrawing" Target="../drawings/vmlDrawing5.vml"/><Relationship Id="rId6" Type="http://schemas.openxmlformats.org/officeDocument/2006/relationships/oleObject" Target="../embeddings/oleObject5.bin"/><Relationship Id="rId5" Type="http://schemas.openxmlformats.org/officeDocument/2006/relationships/image" Target="../media/image6.jpeg"/><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45.xml"/><Relationship Id="rId5" Type="http://schemas.openxmlformats.org/officeDocument/2006/relationships/image" Target="../media/image26.tif"/><Relationship Id="rId4" Type="http://schemas.openxmlformats.org/officeDocument/2006/relationships/image" Target="../media/image6.jpe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7.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8.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9.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0.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1.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2.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3.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4.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5.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46.xml"/><Relationship Id="rId7" Type="http://schemas.openxmlformats.org/officeDocument/2006/relationships/image" Target="../media/image27.png"/><Relationship Id="rId2" Type="http://schemas.openxmlformats.org/officeDocument/2006/relationships/slideLayout" Target="../slideLayouts/slideLayout45.xml"/><Relationship Id="rId1" Type="http://schemas.openxmlformats.org/officeDocument/2006/relationships/vmlDrawing" Target="../drawings/vmlDrawing6.vml"/><Relationship Id="rId6" Type="http://schemas.openxmlformats.org/officeDocument/2006/relationships/package" Target="../embeddings/Microsoft_Word_Document.docx"/><Relationship Id="rId5" Type="http://schemas.openxmlformats.org/officeDocument/2006/relationships/image" Target="../media/image6.jpeg"/><Relationship Id="rId4" Type="http://schemas.openxmlformats.org/officeDocument/2006/relationships/image" Target="../media/image7.png"/></Relationships>
</file>

<file path=ppt/slides/_rels/slide4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7.xml"/><Relationship Id="rId1" Type="http://schemas.openxmlformats.org/officeDocument/2006/relationships/slideLayout" Target="../slideLayouts/slideLayout45.xml"/><Relationship Id="rId5" Type="http://schemas.openxmlformats.org/officeDocument/2006/relationships/image" Target="../media/image28.emf"/><Relationship Id="rId4" Type="http://schemas.openxmlformats.org/officeDocument/2006/relationships/image" Target="../media/image6.jpeg"/></Relationships>
</file>

<file path=ppt/slides/_rels/slide4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8.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4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9.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50.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NULL"/><Relationship Id="rId2" Type="http://schemas.openxmlformats.org/officeDocument/2006/relationships/image" Target="../media/image29.jpe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1.png"/><Relationship Id="rId4" Type="http://schemas.openxmlformats.org/officeDocument/2006/relationships/image" Target="NUL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solidFill>
                <a:prstClr val="white"/>
              </a:solidFill>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6965879" cy="4263990"/>
          </a:xfr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white"/>
                </a:solidFill>
                <a:cs typeface="Arial" panose="020B0604020202020204" pitchFamily="34" charset="0"/>
              </a:rPr>
              <a:t>www.midocean.ae</a:t>
            </a:r>
          </a:p>
        </p:txBody>
      </p:sp>
      <p:sp>
        <p:nvSpPr>
          <p:cNvPr id="14" name="TextBox 13">
            <a:extLst>
              <a:ext uri="{FF2B5EF4-FFF2-40B4-BE49-F238E27FC236}">
                <a16:creationId xmlns:a16="http://schemas.microsoft.com/office/drawing/2014/main" id="{8C520B7F-7764-8B81-C7C7-A7440DA2CCAF}"/>
              </a:ext>
            </a:extLst>
          </p:cNvPr>
          <p:cNvSpPr txBox="1"/>
          <p:nvPr/>
        </p:nvSpPr>
        <p:spPr>
          <a:xfrm>
            <a:off x="5257800" y="4512500"/>
            <a:ext cx="5867402" cy="954107"/>
          </a:xfrm>
          <a:prstGeom prst="rect">
            <a:avLst/>
          </a:prstGeom>
          <a:noFill/>
        </p:spPr>
        <p:txBody>
          <a:bodyPr wrap="square" rtlCol="0">
            <a:spAutoFit/>
          </a:bodyPr>
          <a:lstStyle/>
          <a:p>
            <a:pPr algn="ctr"/>
            <a:r>
              <a:rPr lang="en-US" sz="1400" b="1" i="1" dirty="0" smtClean="0">
                <a:solidFill>
                  <a:srgbClr val="00AAEB"/>
                </a:solidFill>
                <a:latin typeface="Alexandria Light" pitchFamily="2" charset="-78"/>
                <a:ea typeface="Tajawal Medium"/>
                <a:cs typeface="Alexandria Light" pitchFamily="2" charset="-78"/>
                <a:sym typeface="Tajawal Medium"/>
              </a:rPr>
              <a:t>Dr. </a:t>
            </a:r>
            <a:r>
              <a:rPr lang="en-US" sz="1400" b="1" i="1" dirty="0" err="1" smtClean="0">
                <a:solidFill>
                  <a:srgbClr val="00AAEB"/>
                </a:solidFill>
                <a:latin typeface="Alexandria Light" pitchFamily="2" charset="-78"/>
                <a:ea typeface="Tajawal Medium"/>
                <a:cs typeface="Alexandria Light" pitchFamily="2" charset="-78"/>
                <a:sym typeface="Tajawal Medium"/>
              </a:rPr>
              <a:t>Hesham</a:t>
            </a:r>
            <a:r>
              <a:rPr lang="en-US" sz="1400" b="1" i="1" dirty="0" smtClean="0">
                <a:solidFill>
                  <a:srgbClr val="00AAEB"/>
                </a:solidFill>
                <a:latin typeface="Alexandria Light" pitchFamily="2" charset="-78"/>
                <a:ea typeface="Tajawal Medium"/>
                <a:cs typeface="Alexandria Light" pitchFamily="2" charset="-78"/>
                <a:sym typeface="Tajawal Medium"/>
              </a:rPr>
              <a:t> </a:t>
            </a:r>
            <a:r>
              <a:rPr lang="en-US" sz="1400" b="1" i="1" dirty="0" err="1">
                <a:solidFill>
                  <a:srgbClr val="00AAEB"/>
                </a:solidFill>
                <a:latin typeface="Alexandria Light" pitchFamily="2" charset="-78"/>
                <a:ea typeface="Tajawal Medium"/>
                <a:cs typeface="Alexandria Light" pitchFamily="2" charset="-78"/>
                <a:sym typeface="Tajawal Medium"/>
              </a:rPr>
              <a:t>Abou</a:t>
            </a:r>
            <a:r>
              <a:rPr lang="en-US" sz="1400" b="1" i="1" dirty="0">
                <a:solidFill>
                  <a:srgbClr val="00AAEB"/>
                </a:solidFill>
                <a:latin typeface="Alexandria Light" pitchFamily="2" charset="-78"/>
                <a:ea typeface="Tajawal Medium"/>
                <a:cs typeface="Alexandria Light" pitchFamily="2" charset="-78"/>
                <a:sym typeface="Tajawal Medium"/>
              </a:rPr>
              <a:t> </a:t>
            </a:r>
            <a:r>
              <a:rPr lang="en-US" sz="1400" b="1" i="1" dirty="0" err="1" smtClean="0">
                <a:solidFill>
                  <a:srgbClr val="00AAEB"/>
                </a:solidFill>
                <a:latin typeface="Alexandria Light" pitchFamily="2" charset="-78"/>
                <a:ea typeface="Tajawal Medium"/>
                <a:cs typeface="Alexandria Light" pitchFamily="2" charset="-78"/>
                <a:sym typeface="Tajawal Medium"/>
              </a:rPr>
              <a:t>Elfetouh</a:t>
            </a:r>
            <a:endParaRPr lang="en-US" sz="1400" b="1" i="1" dirty="0" smtClean="0">
              <a:solidFill>
                <a:srgbClr val="00AAEB"/>
              </a:solidFill>
              <a:latin typeface="Alexandria Light" pitchFamily="2" charset="-78"/>
              <a:ea typeface="Tajawal Medium"/>
              <a:cs typeface="Alexandria Light" pitchFamily="2" charset="-78"/>
              <a:sym typeface="Tajawal Medium"/>
            </a:endParaRPr>
          </a:p>
          <a:p>
            <a:pPr algn="ctr"/>
            <a:r>
              <a:rPr lang="en-US" sz="1200" b="1" i="1" dirty="0" smtClean="0">
                <a:solidFill>
                  <a:srgbClr val="35A8E0"/>
                </a:solidFill>
                <a:ea typeface="Majalla UI"/>
                <a:cs typeface="Majalla UI"/>
              </a:rPr>
              <a:t>Cybersecurity </a:t>
            </a:r>
            <a:r>
              <a:rPr lang="en-US" sz="1200" b="1" i="1" dirty="0">
                <a:solidFill>
                  <a:srgbClr val="35A8E0"/>
                </a:solidFill>
                <a:ea typeface="Majalla UI"/>
                <a:cs typeface="Majalla UI"/>
              </a:rPr>
              <a:t>Department</a:t>
            </a:r>
            <a:endParaRPr lang="ar-YE" sz="1200" b="1" i="1" dirty="0">
              <a:solidFill>
                <a:srgbClr val="35A8E0"/>
              </a:solidFill>
              <a:ea typeface="Majalla UI"/>
              <a:cs typeface="Majalla UI"/>
            </a:endParaRPr>
          </a:p>
          <a:p>
            <a:pPr algn="ctr"/>
            <a:r>
              <a:rPr lang="en-US" sz="1400" i="1" dirty="0" smtClean="0">
                <a:solidFill>
                  <a:srgbClr val="00B5F8"/>
                </a:solidFill>
                <a:ea typeface="Majalla UI"/>
                <a:cs typeface="Majalla UI"/>
              </a:rPr>
              <a:t>Faculty </a:t>
            </a:r>
            <a:r>
              <a:rPr lang="en-US" sz="1400" i="1" dirty="0">
                <a:solidFill>
                  <a:srgbClr val="00B5F8"/>
                </a:solidFill>
                <a:ea typeface="Majalla UI"/>
                <a:cs typeface="Majalla UI"/>
              </a:rPr>
              <a:t>of Informatics </a:t>
            </a:r>
            <a:endParaRPr lang="en-US" sz="1400" i="1" dirty="0">
              <a:solidFill>
                <a:srgbClr val="00B5F8"/>
              </a:solidFill>
              <a:cs typeface="Arial" panose="020B0604020202020204" pitchFamily="34" charset="0"/>
            </a:endParaRPr>
          </a:p>
          <a:p>
            <a:pPr algn="ctr"/>
            <a:r>
              <a:rPr lang="en-US" sz="1400" i="1" dirty="0" err="1" smtClean="0">
                <a:solidFill>
                  <a:srgbClr val="00B5F8"/>
                </a:solidFill>
                <a:ea typeface="Majalla UI"/>
                <a:cs typeface="Majalla UI"/>
              </a:rPr>
              <a:t>Midocean</a:t>
            </a:r>
            <a:r>
              <a:rPr lang="en-US" sz="1400" i="1" dirty="0" smtClean="0">
                <a:solidFill>
                  <a:srgbClr val="00B5F8"/>
                </a:solidFill>
                <a:ea typeface="Majalla UI"/>
                <a:cs typeface="Majalla UI"/>
              </a:rPr>
              <a:t> </a:t>
            </a:r>
            <a:r>
              <a:rPr lang="en-US" sz="1400" i="1" dirty="0">
                <a:solidFill>
                  <a:srgbClr val="00B5F8"/>
                </a:solidFill>
                <a:ea typeface="Majalla UI"/>
                <a:cs typeface="Majalla UI"/>
              </a:rPr>
              <a:t>University  </a:t>
            </a:r>
          </a:p>
        </p:txBody>
      </p:sp>
      <p:sp>
        <p:nvSpPr>
          <p:cNvPr id="16" name="Rectangle: Rounded Corners 9">
            <a:extLst>
              <a:ext uri="{FF2B5EF4-FFF2-40B4-BE49-F238E27FC236}">
                <a16:creationId xmlns:a16="http://schemas.microsoft.com/office/drawing/2014/main" id="{844810E4-E8A9-2051-4D02-31024B944D7B}"/>
              </a:ext>
            </a:extLst>
          </p:cNvPr>
          <p:cNvSpPr/>
          <p:nvPr/>
        </p:nvSpPr>
        <p:spPr>
          <a:xfrm>
            <a:off x="41093" y="6045946"/>
            <a:ext cx="5411194" cy="51283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solidFill>
                  <a:srgbClr val="84492B"/>
                </a:solidFill>
                <a:latin typeface="Andalus" panose="02020603050405020304" pitchFamily="18" charset="-78"/>
                <a:cs typeface="Andalus" panose="02020603050405020304" pitchFamily="18" charset="-78"/>
              </a:rPr>
              <a:t>          Secure Operating Systems </a:t>
            </a:r>
            <a:r>
              <a:rPr lang="en-US" sz="2000" b="1" dirty="0" smtClean="0">
                <a:solidFill>
                  <a:srgbClr val="00B0F0"/>
                </a:solidFill>
                <a:latin typeface="Andalus" panose="02020603050405020304" pitchFamily="18" charset="-78"/>
                <a:cs typeface="Andalus" panose="02020603050405020304" pitchFamily="18" charset="-78"/>
              </a:rPr>
              <a:t>(CYB610)</a:t>
            </a:r>
            <a:endParaRPr lang="ar-YE" sz="2000" b="1" dirty="0">
              <a:solidFill>
                <a:srgbClr val="35A8E0"/>
              </a:solidFill>
              <a:latin typeface="Times New Roman" panose="02020603050405020304" pitchFamily="18" charset="0"/>
              <a:cs typeface="Times New Roman" panose="02020603050405020304" pitchFamily="18" charset="0"/>
            </a:endParaRPr>
          </a:p>
        </p:txBody>
      </p:sp>
      <p:sp>
        <p:nvSpPr>
          <p:cNvPr id="11" name="Title 1"/>
          <p:cNvSpPr txBox="1">
            <a:spLocks/>
          </p:cNvSpPr>
          <p:nvPr/>
        </p:nvSpPr>
        <p:spPr>
          <a:xfrm>
            <a:off x="5452287" y="1290762"/>
            <a:ext cx="6739712" cy="943209"/>
          </a:xfrm>
          <a:prstGeom prst="rect">
            <a:avLst/>
          </a:prstGeom>
          <a:extLst/>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sz="1100" b="1" i="1" dirty="0">
              <a:solidFill>
                <a:prstClr val="white"/>
              </a:solidFill>
              <a:ea typeface="Majalla UI"/>
              <a:cs typeface="Majalla UI"/>
            </a:endParaRPr>
          </a:p>
          <a:p>
            <a:pPr algn="ctr"/>
            <a:r>
              <a:rPr lang="en-US" sz="2400" b="1" dirty="0" smtClean="0">
                <a:solidFill>
                  <a:srgbClr val="FF9518"/>
                </a:solidFill>
                <a:latin typeface="Andalus" panose="02020603050405020304" pitchFamily="18" charset="-78"/>
                <a:cs typeface="Andalus" panose="02020603050405020304" pitchFamily="18" charset="-78"/>
              </a:rPr>
              <a:t>Lecture: #10</a:t>
            </a:r>
            <a:endParaRPr lang="en-US" sz="3200" b="1" dirty="0" smtClean="0">
              <a:solidFill>
                <a:srgbClr val="FF9518"/>
              </a:solidFill>
              <a:latin typeface="Andalus" panose="02020603050405020304" pitchFamily="18" charset="-78"/>
              <a:cs typeface="Andalus" panose="02020603050405020304" pitchFamily="18" charset="-78"/>
            </a:endParaRPr>
          </a:p>
          <a:p>
            <a:pPr algn="ctr"/>
            <a:r>
              <a:rPr lang="en-US" sz="3200" b="1" dirty="0">
                <a:solidFill>
                  <a:srgbClr val="84492B"/>
                </a:solidFill>
                <a:latin typeface="Andalus" panose="02020603050405020304" pitchFamily="18" charset="-78"/>
                <a:cs typeface="Andalus" panose="02020603050405020304" pitchFamily="18" charset="-78"/>
              </a:rPr>
              <a:t> </a:t>
            </a:r>
            <a:r>
              <a:rPr lang="en-US" sz="2800" b="1" dirty="0">
                <a:solidFill>
                  <a:srgbClr val="84492B"/>
                </a:solidFill>
                <a:latin typeface="Andalus" panose="02020603050405020304" pitchFamily="18" charset="-78"/>
                <a:cs typeface="Andalus" panose="02020603050405020304" pitchFamily="18" charset="-78"/>
              </a:rPr>
              <a:t>Network Security </a:t>
            </a:r>
            <a:r>
              <a:rPr lang="en-US" sz="2800" b="1" dirty="0" smtClean="0">
                <a:solidFill>
                  <a:srgbClr val="84492B"/>
                </a:solidFill>
                <a:latin typeface="Andalus" panose="02020603050405020304" pitchFamily="18" charset="-78"/>
                <a:cs typeface="Andalus" panose="02020603050405020304" pitchFamily="18" charset="-78"/>
              </a:rPr>
              <a:t>Tools</a:t>
            </a:r>
            <a:endParaRPr lang="en-US" sz="3200" b="1" dirty="0">
              <a:solidFill>
                <a:srgbClr val="84492B"/>
              </a:solidFill>
              <a:latin typeface="Andalus" panose="02020603050405020304" pitchFamily="18" charset="-78"/>
              <a:cs typeface="Andalus" panose="02020603050405020304" pitchFamily="18" charset="-78"/>
            </a:endParaRPr>
          </a:p>
          <a:p>
            <a:pPr algn="ctr"/>
            <a:r>
              <a:rPr lang="en-US" sz="3200" b="1" dirty="0" smtClean="0">
                <a:solidFill>
                  <a:srgbClr val="84492B"/>
                </a:solidFill>
                <a:latin typeface="Andalus" panose="02020603050405020304" pitchFamily="18" charset="-78"/>
                <a:cs typeface="Andalus" panose="02020603050405020304" pitchFamily="18" charset="-78"/>
              </a:rPr>
              <a:t> </a:t>
            </a:r>
            <a:r>
              <a:rPr lang="en-US" sz="2000" dirty="0" smtClean="0">
                <a:solidFill>
                  <a:prstClr val="black"/>
                </a:solidFill>
              </a:rPr>
              <a:t/>
            </a:r>
            <a:br>
              <a:rPr lang="en-US" sz="2000" dirty="0" smtClean="0">
                <a:solidFill>
                  <a:prstClr val="black"/>
                </a:solidFill>
              </a:rPr>
            </a:br>
            <a:endParaRPr lang="en-US" sz="3600" dirty="0">
              <a:solidFill>
                <a:srgbClr val="FFC000"/>
              </a:solidFill>
              <a:effectLst>
                <a:outerShdw blurRad="38100" dist="38100" dir="2700000" algn="tl">
                  <a:srgbClr val="000000">
                    <a:alpha val="43137"/>
                  </a:srgbClr>
                </a:outerShdw>
              </a:effectLst>
            </a:endParaRPr>
          </a:p>
        </p:txBody>
      </p:sp>
      <p:pic>
        <p:nvPicPr>
          <p:cNvPr id="18" name="Picture 2" descr="https://www.emertxe.com/wp-content/uploads/2017/10/linux-870-x-445_.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05600" y="2428558"/>
            <a:ext cx="3914254" cy="201087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19" name="Picture 2"/>
          <p:cNvPicPr>
            <a:picLocks noChangeAspect="1" noChangeArrowheads="1"/>
          </p:cNvPicPr>
          <p:nvPr/>
        </p:nvPicPr>
        <p:blipFill>
          <a:blip r:embed="rId7" cstate="print">
            <a:extLst>
              <a:ext uri="{28A0092B-C50C-407E-A947-70E740481C1C}">
                <a14:useLocalDpi xmlns:a14="http://schemas.microsoft.com/office/drawing/2010/main" val="0"/>
              </a:ext>
            </a:extLst>
          </a:blip>
          <a:stretch>
            <a:fillRect/>
          </a:stretch>
        </p:blipFill>
        <p:spPr bwMode="auto">
          <a:xfrm>
            <a:off x="284776" y="5876837"/>
            <a:ext cx="71929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12"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951891" y="68393"/>
            <a:ext cx="2617876" cy="1222369"/>
          </a:xfrm>
          <a:prstGeom prst="rect">
            <a:avLst/>
          </a:prstGeom>
        </p:spPr>
      </p:pic>
    </p:spTree>
    <p:extLst>
      <p:ext uri="{BB962C8B-B14F-4D97-AF65-F5344CB8AC3E}">
        <p14:creationId xmlns:p14="http://schemas.microsoft.com/office/powerpoint/2010/main" val="385441988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492443"/>
          </a:xfrm>
          <a:prstGeom prst="rect">
            <a:avLst/>
          </a:prstGeom>
          <a:noFill/>
        </p:spPr>
        <p:txBody>
          <a:bodyPr wrap="square" rtlCol="0">
            <a:spAutoFit/>
          </a:bodyPr>
          <a:lstStyle/>
          <a:p>
            <a:pPr algn="ctr"/>
            <a:r>
              <a:rPr lang="en-US" sz="2600" dirty="0">
                <a:latin typeface="Alexandria ExtraBold" pitchFamily="2" charset="-78"/>
                <a:ea typeface="Calibri"/>
                <a:cs typeface="Alexandria ExtraBold" pitchFamily="2" charset="-78"/>
              </a:rPr>
              <a:t>Outline</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a:t>
            </a:fld>
            <a:endParaRPr lang="en-US" dirty="0">
              <a:solidFill>
                <a:prstClr val="black"/>
              </a:solidFill>
            </a:endParaRPr>
          </a:p>
        </p:txBody>
      </p:sp>
      <p:sp>
        <p:nvSpPr>
          <p:cNvPr id="16" name="TextBox 15"/>
          <p:cNvSpPr txBox="1"/>
          <p:nvPr/>
        </p:nvSpPr>
        <p:spPr>
          <a:xfrm>
            <a:off x="690844" y="1448519"/>
            <a:ext cx="8835318" cy="4247317"/>
          </a:xfrm>
          <a:prstGeom prst="rect">
            <a:avLst/>
          </a:prstGeom>
          <a:noFill/>
        </p:spPr>
        <p:txBody>
          <a:bodyPr wrap="square" rtlCol="0">
            <a:spAutoFit/>
          </a:bodyPr>
          <a:lstStyle/>
          <a:p>
            <a:pPr marL="280988" lvl="2">
              <a:lnSpc>
                <a:spcPct val="150000"/>
              </a:lnSpc>
              <a:defRPr/>
            </a:pPr>
            <a:r>
              <a:rPr lang="en-US" sz="2000" b="1" i="1" dirty="0" smtClean="0">
                <a:solidFill>
                  <a:srgbClr val="FF0000"/>
                </a:solidFill>
              </a:rPr>
              <a:t>This chapter covers the following topics and concepts: </a:t>
            </a:r>
          </a:p>
          <a:p>
            <a:pPr marL="280988" lvl="2">
              <a:lnSpc>
                <a:spcPct val="150000"/>
              </a:lnSpc>
              <a:defRPr/>
            </a:pPr>
            <a:r>
              <a:rPr lang="en-US" altLang="en-US" sz="2000" b="1" i="1" dirty="0" smtClean="0">
                <a:solidFill>
                  <a:srgbClr val="FF0000"/>
                </a:solidFill>
              </a:rPr>
              <a:t>				</a:t>
            </a:r>
            <a:r>
              <a:rPr lang="en-US" altLang="en-US" sz="2000" b="1" dirty="0"/>
              <a:t>Network Security Tools</a:t>
            </a:r>
          </a:p>
          <a:p>
            <a:pPr marL="623888" lvl="2" indent="-342900">
              <a:lnSpc>
                <a:spcPct val="150000"/>
              </a:lnSpc>
              <a:buFont typeface="Arial" panose="020B0604020202020204" pitchFamily="34" charset="0"/>
              <a:buChar char="•"/>
              <a:defRPr/>
            </a:pPr>
            <a:endParaRPr lang="en-US" altLang="en-US" sz="2000" dirty="0" smtClean="0"/>
          </a:p>
          <a:p>
            <a:pPr marL="623888" lvl="2" indent="-342900">
              <a:lnSpc>
                <a:spcPct val="150000"/>
              </a:lnSpc>
              <a:buFont typeface="Arial" panose="020B0604020202020204" pitchFamily="34" charset="0"/>
              <a:buChar char="•"/>
              <a:defRPr/>
            </a:pPr>
            <a:endParaRPr lang="en-US" altLang="en-US" sz="2000" dirty="0"/>
          </a:p>
          <a:p>
            <a:pPr marL="623888" lvl="2" indent="-342900">
              <a:lnSpc>
                <a:spcPct val="150000"/>
              </a:lnSpc>
              <a:buFont typeface="Arial" panose="020B0604020202020204" pitchFamily="34" charset="0"/>
              <a:buChar char="•"/>
              <a:defRPr/>
            </a:pPr>
            <a:endParaRPr lang="en-US" altLang="en-US" sz="2000" dirty="0" smtClean="0"/>
          </a:p>
          <a:p>
            <a:pPr marL="623888" lvl="2" indent="-342900">
              <a:lnSpc>
                <a:spcPct val="150000"/>
              </a:lnSpc>
              <a:buFont typeface="Arial" panose="020B0604020202020204" pitchFamily="34" charset="0"/>
              <a:buChar char="•"/>
              <a:defRPr/>
            </a:pPr>
            <a:r>
              <a:rPr lang="pl-PL" altLang="en-US" sz="2000" dirty="0" smtClean="0"/>
              <a:t>Firewalls</a:t>
            </a:r>
            <a:endParaRPr lang="en-US" altLang="en-US" sz="2000" dirty="0" smtClean="0"/>
          </a:p>
          <a:p>
            <a:pPr marL="623888" lvl="2" indent="-342900">
              <a:lnSpc>
                <a:spcPct val="150000"/>
              </a:lnSpc>
              <a:buFont typeface="Arial" panose="020B0604020202020204" pitchFamily="34" charset="0"/>
              <a:buChar char="•"/>
              <a:defRPr/>
            </a:pPr>
            <a:endParaRPr lang="en-US" altLang="en-US" sz="2000" b="1" dirty="0"/>
          </a:p>
          <a:p>
            <a:pPr marL="623888" lvl="2" indent="-342900">
              <a:lnSpc>
                <a:spcPct val="150000"/>
              </a:lnSpc>
              <a:buFont typeface="Arial" panose="020B0604020202020204" pitchFamily="34" charset="0"/>
              <a:buChar char="•"/>
              <a:defRPr/>
            </a:pPr>
            <a:endParaRPr lang="en-US" altLang="en-US" sz="2000" b="1" dirty="0" smtClean="0"/>
          </a:p>
          <a:p>
            <a:pPr marL="280988" lvl="2">
              <a:lnSpc>
                <a:spcPct val="150000"/>
              </a:lnSpc>
              <a:defRPr/>
            </a:pPr>
            <a:endParaRPr lang="en-US" altLang="en-US" sz="2000" b="1" dirty="0"/>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grpSp>
        <p:nvGrpSpPr>
          <p:cNvPr id="19" name="Group 5"/>
          <p:cNvGrpSpPr>
            <a:grpSpLocks noChangeAspect="1"/>
          </p:cNvGrpSpPr>
          <p:nvPr/>
        </p:nvGrpSpPr>
        <p:grpSpPr bwMode="auto">
          <a:xfrm>
            <a:off x="4020557" y="2731798"/>
            <a:ext cx="4579937" cy="2709534"/>
            <a:chOff x="0" y="432"/>
            <a:chExt cx="5760" cy="3888"/>
          </a:xfrm>
        </p:grpSpPr>
        <p:pic>
          <p:nvPicPr>
            <p:cNvPr id="20" name="Picture 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2352"/>
              <a:ext cx="2688" cy="8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7"/>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544" y="2736"/>
              <a:ext cx="2382" cy="1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8"/>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053" y="432"/>
              <a:ext cx="1707" cy="2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9"/>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3224"/>
              <a:ext cx="2295" cy="1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10"/>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120" y="528"/>
              <a:ext cx="1344" cy="1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Picture 11"/>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312" y="1968"/>
              <a:ext cx="1603" cy="1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7062687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23220"/>
          </a:xfrm>
          <a:prstGeom prst="rect">
            <a:avLst/>
          </a:prstGeom>
          <a:noFill/>
        </p:spPr>
        <p:txBody>
          <a:bodyPr wrap="square" rtlCol="0">
            <a:spAutoFit/>
          </a:bodyPr>
          <a:lstStyle/>
          <a:p>
            <a:pPr lvl="0"/>
            <a:r>
              <a:rPr lang="en-US" sz="2800" dirty="0">
                <a:latin typeface="Alexandria ExtraBold" pitchFamily="2" charset="-78"/>
                <a:ea typeface="Calibri"/>
                <a:cs typeface="Alexandria ExtraBold" pitchFamily="2" charset="-78"/>
                <a:sym typeface="Calibri"/>
              </a:rPr>
              <a:t>Introduction</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9" name="Google Shape;616;p12"/>
          <p:cNvSpPr txBox="1"/>
          <p:nvPr/>
        </p:nvSpPr>
        <p:spPr>
          <a:xfrm>
            <a:off x="1073816" y="1558029"/>
            <a:ext cx="10051383" cy="3231614"/>
          </a:xfrm>
          <a:prstGeom prst="rect">
            <a:avLst/>
          </a:prstGeom>
          <a:noFill/>
          <a:ln>
            <a:noFill/>
          </a:ln>
        </p:spPr>
        <p:txBody>
          <a:bodyPr spcFirstLastPara="1" wrap="square" lIns="91425" tIns="45700" rIns="91425" bIns="45700" anchor="t" anchorCtr="0">
            <a:spAutoFit/>
          </a:bodyPr>
          <a:lstStyle/>
          <a:p>
            <a:pPr lvl="0">
              <a:lnSpc>
                <a:spcPct val="150000"/>
              </a:lnSpc>
            </a:pPr>
            <a:r>
              <a:rPr lang="en-US" sz="2400" b="1" dirty="0">
                <a:solidFill>
                  <a:srgbClr val="FF0000"/>
                </a:solidFill>
                <a:latin typeface="Alexandria" pitchFamily="2" charset="-78"/>
                <a:ea typeface="Calibri"/>
                <a:cs typeface="Alexandria" pitchFamily="2" charset="-78"/>
                <a:sym typeface="Calibri"/>
              </a:rPr>
              <a:t>In Previous </a:t>
            </a:r>
            <a:r>
              <a:rPr lang="en-US" sz="2400" b="1" dirty="0" smtClean="0">
                <a:solidFill>
                  <a:srgbClr val="FF0000"/>
                </a:solidFill>
                <a:latin typeface="Alexandria" pitchFamily="2" charset="-78"/>
                <a:ea typeface="Calibri"/>
                <a:cs typeface="Alexandria" pitchFamily="2" charset="-78"/>
                <a:sym typeface="Calibri"/>
              </a:rPr>
              <a:t>Lectures </a:t>
            </a:r>
            <a:r>
              <a:rPr lang="en-US" sz="2400" b="1" dirty="0">
                <a:solidFill>
                  <a:srgbClr val="FF0000"/>
                </a:solidFill>
                <a:latin typeface="Alexandria" pitchFamily="2" charset="-78"/>
                <a:ea typeface="Calibri"/>
                <a:cs typeface="Alexandria" pitchFamily="2" charset="-78"/>
                <a:sym typeface="Calibri"/>
              </a:rPr>
              <a:t>you learned:</a:t>
            </a:r>
          </a:p>
          <a:p>
            <a:pPr marL="741363" lvl="0" indent="-285750">
              <a:lnSpc>
                <a:spcPct val="150000"/>
              </a:lnSpc>
              <a:buFont typeface="Wingdings" panose="05000000000000000000" pitchFamily="2" charset="2"/>
              <a:buChar char="§"/>
            </a:pPr>
            <a:r>
              <a:rPr lang="en-US" sz="2000" b="1" dirty="0" smtClean="0">
                <a:latin typeface="Alexandria Medium" pitchFamily="2" charset="-78"/>
                <a:ea typeface="Calibri"/>
                <a:cs typeface="Alexandria Medium" pitchFamily="2" charset="-78"/>
                <a:sym typeface="Calibri"/>
              </a:rPr>
              <a:t>The </a:t>
            </a:r>
            <a:r>
              <a:rPr lang="en-US" sz="2000" b="1" dirty="0">
                <a:latin typeface="Alexandria Medium" pitchFamily="2" charset="-78"/>
                <a:ea typeface="Calibri"/>
                <a:cs typeface="Alexandria Medium" pitchFamily="2" charset="-78"/>
                <a:sym typeface="Calibri"/>
              </a:rPr>
              <a:t>Web Security </a:t>
            </a:r>
          </a:p>
          <a:p>
            <a:pPr marL="1196975" lvl="0" indent="-285750">
              <a:lnSpc>
                <a:spcPct val="150000"/>
              </a:lnSpc>
              <a:buFont typeface="Arial" panose="020B0604020202020204" pitchFamily="34" charset="0"/>
              <a:buChar char="•"/>
            </a:pPr>
            <a:r>
              <a:rPr lang="en-US" b="1" dirty="0">
                <a:latin typeface="Alexandria Medium" pitchFamily="2" charset="-78"/>
                <a:ea typeface="Calibri"/>
                <a:cs typeface="Alexandria Medium" pitchFamily="2" charset="-78"/>
                <a:sym typeface="Calibri"/>
              </a:rPr>
              <a:t>Browser Attack Types</a:t>
            </a:r>
          </a:p>
          <a:p>
            <a:pPr marL="1196975" lvl="0" indent="-285750">
              <a:lnSpc>
                <a:spcPct val="150000"/>
              </a:lnSpc>
              <a:buFont typeface="Arial" panose="020B0604020202020204" pitchFamily="34" charset="0"/>
              <a:buChar char="•"/>
            </a:pPr>
            <a:r>
              <a:rPr lang="en-US" b="1" dirty="0">
                <a:latin typeface="Alexandria Medium" pitchFamily="2" charset="-78"/>
                <a:ea typeface="Calibri"/>
                <a:cs typeface="Alexandria Medium" pitchFamily="2" charset="-78"/>
                <a:sym typeface="Calibri"/>
              </a:rPr>
              <a:t>Email Spam</a:t>
            </a:r>
          </a:p>
          <a:p>
            <a:pPr marL="741363" lvl="0" indent="-285750">
              <a:lnSpc>
                <a:spcPct val="150000"/>
              </a:lnSpc>
              <a:buFont typeface="Wingdings" panose="05000000000000000000" pitchFamily="2" charset="2"/>
              <a:buChar char="§"/>
            </a:pPr>
            <a:r>
              <a:rPr lang="en-US" sz="2000" dirty="0">
                <a:latin typeface="Alexandria Medium" pitchFamily="2" charset="-78"/>
                <a:ea typeface="Calibri"/>
                <a:cs typeface="Alexandria Medium" pitchFamily="2" charset="-78"/>
                <a:sym typeface="Calibri"/>
              </a:rPr>
              <a:t>Denial of Service Attacks </a:t>
            </a:r>
          </a:p>
          <a:p>
            <a:pPr marL="1196975" lvl="0" indent="-285750">
              <a:lnSpc>
                <a:spcPct val="150000"/>
              </a:lnSpc>
              <a:buFont typeface="Arial" panose="020B0604020202020204" pitchFamily="34" charset="0"/>
              <a:buChar char="•"/>
            </a:pPr>
            <a:r>
              <a:rPr lang="en-US" b="1" dirty="0">
                <a:latin typeface="Alexandria Medium" pitchFamily="2" charset="-78"/>
                <a:ea typeface="Calibri"/>
                <a:cs typeface="Alexandria Medium" pitchFamily="2" charset="-78"/>
                <a:sym typeface="Calibri"/>
              </a:rPr>
              <a:t>Classes of Attacks</a:t>
            </a:r>
          </a:p>
          <a:p>
            <a:pPr marL="1196975" lvl="0" indent="-285750">
              <a:lnSpc>
                <a:spcPct val="150000"/>
              </a:lnSpc>
              <a:buFont typeface="Arial" panose="020B0604020202020204" pitchFamily="34" charset="0"/>
              <a:buChar char="•"/>
            </a:pPr>
            <a:r>
              <a:rPr lang="en-US" b="1" dirty="0">
                <a:latin typeface="Alexandria Medium" pitchFamily="2" charset="-78"/>
                <a:ea typeface="Calibri"/>
                <a:cs typeface="Alexandria Medium" pitchFamily="2" charset="-78"/>
                <a:sym typeface="Calibri"/>
              </a:rPr>
              <a:t>Detection Methods</a:t>
            </a:r>
          </a:p>
        </p:txBody>
      </p:sp>
    </p:spTree>
    <p:extLst>
      <p:ext uri="{BB962C8B-B14F-4D97-AF65-F5344CB8AC3E}">
        <p14:creationId xmlns:p14="http://schemas.microsoft.com/office/powerpoint/2010/main" val="383350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33847"/>
            <a:ext cx="6431271" cy="492443"/>
          </a:xfrm>
          <a:prstGeom prst="rect">
            <a:avLst/>
          </a:prstGeom>
          <a:noFill/>
        </p:spPr>
        <p:txBody>
          <a:bodyPr wrap="square" rtlCol="0">
            <a:spAutoFit/>
          </a:bodyPr>
          <a:lstStyle/>
          <a:p>
            <a:pPr lvl="0"/>
            <a:r>
              <a:rPr lang="en-US" sz="2600" dirty="0">
                <a:latin typeface="Alexandria ExtraBold" pitchFamily="2" charset="-78"/>
                <a:ea typeface="Calibri"/>
                <a:cs typeface="Alexandria ExtraBold" pitchFamily="2" charset="-78"/>
                <a:sym typeface="Calibri"/>
              </a:rPr>
              <a:t>CHAPTER </a:t>
            </a:r>
            <a:r>
              <a:rPr lang="en-US" sz="2600" dirty="0" smtClean="0">
                <a:latin typeface="Alexandria ExtraBold" pitchFamily="2" charset="-78"/>
                <a:ea typeface="Calibri"/>
                <a:cs typeface="Alexandria ExtraBold" pitchFamily="2" charset="-78"/>
                <a:sym typeface="Calibri"/>
              </a:rPr>
              <a:t>10 </a:t>
            </a:r>
            <a:r>
              <a:rPr lang="en-US" sz="2600" dirty="0">
                <a:latin typeface="Alexandria ExtraBold" pitchFamily="2" charset="-78"/>
                <a:ea typeface="Calibri"/>
                <a:cs typeface="Alexandria ExtraBold" pitchFamily="2" charset="-78"/>
                <a:sym typeface="Calibri"/>
              </a:rPr>
              <a:t>GOALS</a:t>
            </a:r>
            <a:endParaRPr lang="en-US" sz="2600" dirty="0">
              <a:latin typeface="Alexandria ExtraBold" pitchFamily="2" charset="-78"/>
              <a:ea typeface="Calibri"/>
              <a:cs typeface="Alexandria ExtraBold" pitchFamily="2" charset="-78"/>
              <a:sym typeface="Tajawal Medium"/>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9" name="Google Shape;616;p12"/>
          <p:cNvSpPr txBox="1"/>
          <p:nvPr/>
        </p:nvSpPr>
        <p:spPr>
          <a:xfrm>
            <a:off x="1103312" y="1880058"/>
            <a:ext cx="8422850" cy="2908448"/>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200" b="1" dirty="0">
                <a:solidFill>
                  <a:srgbClr val="FF0000"/>
                </a:solidFill>
                <a:latin typeface="Alexandria" pitchFamily="2" charset="-78"/>
                <a:ea typeface="Calibri"/>
                <a:cs typeface="Alexandria" pitchFamily="2" charset="-78"/>
                <a:sym typeface="Calibri"/>
              </a:rPr>
              <a:t>When you complete this chapter, you will be able to:</a:t>
            </a:r>
            <a:endParaRPr sz="2200" b="1" dirty="0">
              <a:solidFill>
                <a:srgbClr val="FF0000"/>
              </a:solidFill>
              <a:latin typeface="Alexandria" pitchFamily="2" charset="-78"/>
              <a:cs typeface="Alexandria" pitchFamily="2" charset="-78"/>
            </a:endParaRPr>
          </a:p>
          <a:p>
            <a:pPr marL="576263" lvl="0" indent="-285750" algn="just">
              <a:lnSpc>
                <a:spcPct val="150000"/>
              </a:lnSpc>
              <a:buClr>
                <a:schemeClr val="dk1"/>
              </a:buClr>
              <a:buSzPts val="2400"/>
              <a:buFont typeface="Arial"/>
              <a:buChar char="•"/>
            </a:pPr>
            <a:r>
              <a:rPr lang="en-US" sz="2000" dirty="0">
                <a:solidFill>
                  <a:schemeClr val="dk1"/>
                </a:solidFill>
                <a:latin typeface="Alexandria" pitchFamily="2" charset="-78"/>
                <a:ea typeface="Calibri"/>
                <a:cs typeface="Alexandria" pitchFamily="2" charset="-78"/>
                <a:sym typeface="Calibri"/>
              </a:rPr>
              <a:t>Describe what is the fire wall</a:t>
            </a:r>
          </a:p>
          <a:p>
            <a:pPr marL="576263" lvl="0" indent="-285750" algn="just">
              <a:lnSpc>
                <a:spcPct val="150000"/>
              </a:lnSpc>
              <a:buClr>
                <a:schemeClr val="dk1"/>
              </a:buClr>
              <a:buSzPts val="2400"/>
              <a:buFont typeface="Arial"/>
              <a:buChar char="•"/>
            </a:pPr>
            <a:r>
              <a:rPr lang="en-US" sz="2000" dirty="0">
                <a:solidFill>
                  <a:schemeClr val="dk1"/>
                </a:solidFill>
                <a:latin typeface="Alexandria" pitchFamily="2" charset="-78"/>
                <a:ea typeface="Calibri"/>
                <a:cs typeface="Alexandria" pitchFamily="2" charset="-78"/>
                <a:sym typeface="Calibri"/>
              </a:rPr>
              <a:t>Illustrate Types of firewalls</a:t>
            </a:r>
          </a:p>
          <a:p>
            <a:pPr marL="576263" lvl="0" indent="-285750" algn="just">
              <a:lnSpc>
                <a:spcPct val="150000"/>
              </a:lnSpc>
              <a:buClr>
                <a:schemeClr val="dk1"/>
              </a:buClr>
              <a:buSzPts val="2400"/>
              <a:buFont typeface="Arial"/>
              <a:buChar char="•"/>
            </a:pPr>
            <a:r>
              <a:rPr lang="en-US" sz="2000" dirty="0">
                <a:solidFill>
                  <a:schemeClr val="dk1"/>
                </a:solidFill>
                <a:latin typeface="Alexandria" pitchFamily="2" charset="-78"/>
                <a:ea typeface="Calibri"/>
                <a:cs typeface="Alexandria" pitchFamily="2" charset="-78"/>
                <a:sym typeface="Calibri"/>
              </a:rPr>
              <a:t>Compare between firewall types</a:t>
            </a:r>
          </a:p>
          <a:p>
            <a:pPr marL="576263" lvl="0" indent="-285750" algn="just">
              <a:lnSpc>
                <a:spcPct val="150000"/>
              </a:lnSpc>
              <a:buClr>
                <a:schemeClr val="dk1"/>
              </a:buClr>
              <a:buSzPts val="2400"/>
              <a:buFont typeface="Arial"/>
              <a:buChar char="•"/>
            </a:pPr>
            <a:r>
              <a:rPr lang="en-US" sz="2000" dirty="0">
                <a:solidFill>
                  <a:schemeClr val="dk1"/>
                </a:solidFill>
                <a:latin typeface="Alexandria" pitchFamily="2" charset="-78"/>
                <a:ea typeface="Calibri"/>
                <a:cs typeface="Alexandria" pitchFamily="2" charset="-78"/>
                <a:sym typeface="Calibri"/>
              </a:rPr>
              <a:t>Explain the firewall configurations</a:t>
            </a:r>
          </a:p>
          <a:p>
            <a:pPr marL="576263" lvl="0" indent="-285750" algn="just">
              <a:lnSpc>
                <a:spcPct val="150000"/>
              </a:lnSpc>
              <a:buClr>
                <a:schemeClr val="dk1"/>
              </a:buClr>
              <a:buSzPts val="2400"/>
              <a:buFont typeface="Arial"/>
              <a:buChar char="•"/>
            </a:pPr>
            <a:r>
              <a:rPr lang="en-US" sz="2000" dirty="0">
                <a:solidFill>
                  <a:schemeClr val="dk1"/>
                </a:solidFill>
                <a:latin typeface="Alexandria" pitchFamily="2" charset="-78"/>
                <a:ea typeface="Calibri"/>
                <a:cs typeface="Alexandria" pitchFamily="2" charset="-78"/>
                <a:sym typeface="Calibri"/>
              </a:rPr>
              <a:t>Define What firewalls can—and can’t—block</a:t>
            </a:r>
          </a:p>
        </p:txBody>
      </p:sp>
    </p:spTree>
    <p:extLst>
      <p:ext uri="{BB962C8B-B14F-4D97-AF65-F5344CB8AC3E}">
        <p14:creationId xmlns:p14="http://schemas.microsoft.com/office/powerpoint/2010/main" val="21726034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14593"/>
            <a:ext cx="6583958" cy="523220"/>
          </a:xfrm>
          <a:prstGeom prst="rect">
            <a:avLst/>
          </a:prstGeom>
          <a:noFill/>
        </p:spPr>
        <p:txBody>
          <a:bodyPr wrap="square" rtlCol="0">
            <a:spAutoFit/>
          </a:bodyPr>
          <a:lstStyle/>
          <a:p>
            <a:r>
              <a:rPr lang="en-US" sz="2800" dirty="0" smtClean="0">
                <a:latin typeface="Alexandria ExtraBold" pitchFamily="2" charset="-78"/>
                <a:ea typeface="Calibri"/>
                <a:cs typeface="Alexandria ExtraBold" pitchFamily="2" charset="-78"/>
                <a:sym typeface="Calibri"/>
              </a:rPr>
              <a:t>Firewalls</a:t>
            </a:r>
            <a:endParaRPr lang="en-US" sz="2800" dirty="0">
              <a:latin typeface="Alexandria ExtraBold" pitchFamily="2" charset="-78"/>
              <a:ea typeface="Calibri"/>
              <a:cs typeface="Alexandria ExtraBold" pitchFamily="2" charset="-78"/>
              <a:sym typeface="Calibri"/>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5</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164386" y="1467976"/>
            <a:ext cx="10234299" cy="4656312"/>
          </a:xfrm>
          <a:prstGeom prst="rect">
            <a:avLst/>
          </a:prstGeom>
          <a:noFill/>
          <a:ln>
            <a:noFill/>
          </a:ln>
        </p:spPr>
        <p:txBody>
          <a:bodyPr spcFirstLastPara="1" wrap="square" lIns="0" tIns="0" rIns="0" bIns="0" anchor="t" anchorCtr="0">
            <a:noAutofit/>
          </a:bodyPr>
          <a:lstStyle/>
          <a:p>
            <a:pPr>
              <a:buClr>
                <a:srgbClr val="0000FF"/>
              </a:buClr>
              <a:buFont typeface="Wingdings" panose="05000000000000000000" pitchFamily="2" charset="2"/>
              <a:buChar char="§"/>
            </a:pPr>
            <a:r>
              <a:rPr lang="pl-PL" altLang="en-US" sz="2000" b="1" dirty="0">
                <a:solidFill>
                  <a:srgbClr val="25A9E7"/>
                </a:solidFill>
                <a:latin typeface="Alexandria" pitchFamily="2" charset="-78"/>
                <a:cs typeface="Alexandria" pitchFamily="2" charset="-78"/>
              </a:rPr>
              <a:t>Outline</a:t>
            </a:r>
            <a:endParaRPr lang="pl-PL" altLang="en-US" sz="2400" b="1" dirty="0">
              <a:solidFill>
                <a:srgbClr val="25A9E7"/>
              </a:solidFill>
              <a:latin typeface="Alexandria" pitchFamily="2" charset="-78"/>
              <a:cs typeface="Alexandria" pitchFamily="2" charset="-78"/>
            </a:endParaRPr>
          </a:p>
          <a:p>
            <a:pPr marL="968375" lvl="1" indent="-511175">
              <a:buFont typeface="Wingdings" panose="05000000000000000000" pitchFamily="2" charset="2"/>
              <a:buAutoNum type="alphaLcParenR"/>
            </a:pPr>
            <a:r>
              <a:rPr lang="pl-PL" altLang="en-US" sz="2000" dirty="0">
                <a:latin typeface="Alexandria" pitchFamily="2" charset="-78"/>
                <a:cs typeface="Alexandria" pitchFamily="2" charset="-78"/>
              </a:rPr>
              <a:t>Introduction</a:t>
            </a:r>
          </a:p>
          <a:p>
            <a:pPr marL="968375" lvl="1" indent="-511175">
              <a:buFont typeface="Wingdings" panose="05000000000000000000" pitchFamily="2" charset="2"/>
              <a:buAutoNum type="alphaLcParenR"/>
            </a:pPr>
            <a:r>
              <a:rPr lang="pl-PL" altLang="en-US" sz="2000" dirty="0">
                <a:latin typeface="Alexandria" pitchFamily="2" charset="-78"/>
                <a:cs typeface="Alexandria" pitchFamily="2" charset="-78"/>
              </a:rPr>
              <a:t>What is a firewall </a:t>
            </a:r>
          </a:p>
          <a:p>
            <a:pPr marL="968375" lvl="1" indent="-511175">
              <a:buFont typeface="Wingdings" panose="05000000000000000000" pitchFamily="2" charset="2"/>
              <a:buAutoNum type="alphaLcParenR"/>
            </a:pPr>
            <a:r>
              <a:rPr lang="pl-PL" altLang="en-US" sz="2000" dirty="0">
                <a:latin typeface="Alexandria" pitchFamily="2" charset="-78"/>
                <a:cs typeface="Alexandria" pitchFamily="2" charset="-78"/>
              </a:rPr>
              <a:t>Firewall</a:t>
            </a:r>
            <a:r>
              <a:rPr lang="pl-PL" altLang="en-US" sz="2000" dirty="0">
                <a:solidFill>
                  <a:srgbClr val="0000FF"/>
                </a:solidFill>
                <a:latin typeface="Alexandria" pitchFamily="2" charset="-78"/>
                <a:cs typeface="Alexandria" pitchFamily="2" charset="-78"/>
              </a:rPr>
              <a:t> </a:t>
            </a:r>
            <a:r>
              <a:rPr lang="pl-PL" altLang="en-US" sz="2000" dirty="0">
                <a:latin typeface="Alexandria" pitchFamily="2" charset="-78"/>
                <a:cs typeface="Alexandria" pitchFamily="2" charset="-78"/>
              </a:rPr>
              <a:t>design</a:t>
            </a:r>
          </a:p>
          <a:p>
            <a:pPr marL="968375" lvl="1" indent="-511175">
              <a:buFont typeface="Wingdings" panose="05000000000000000000" pitchFamily="2" charset="2"/>
              <a:buAutoNum type="alphaLcParenR"/>
            </a:pPr>
            <a:r>
              <a:rPr lang="pl-PL" altLang="en-US" sz="2000" dirty="0">
                <a:latin typeface="Alexandria" pitchFamily="2" charset="-78"/>
                <a:cs typeface="Alexandria" pitchFamily="2" charset="-78"/>
              </a:rPr>
              <a:t>Types of firewalls</a:t>
            </a:r>
          </a:p>
          <a:p>
            <a:pPr marL="1490663" lvl="2" indent="-293688">
              <a:spcBef>
                <a:spcPct val="0"/>
              </a:spcBef>
              <a:buFont typeface="Wingdings" panose="05000000000000000000" pitchFamily="2" charset="2"/>
              <a:buAutoNum type="romanLcPeriod"/>
            </a:pPr>
            <a:r>
              <a:rPr lang="en-GB" altLang="en-US" sz="2000" dirty="0">
                <a:solidFill>
                  <a:srgbClr val="FF0000"/>
                </a:solidFill>
                <a:latin typeface="Alexandria" pitchFamily="2" charset="-78"/>
                <a:cs typeface="Alexandria" pitchFamily="2" charset="-78"/>
              </a:rPr>
              <a:t>Packet filters</a:t>
            </a:r>
          </a:p>
          <a:p>
            <a:pPr marL="1828800" lvl="2" indent="-293688">
              <a:spcBef>
                <a:spcPct val="0"/>
              </a:spcBef>
            </a:pPr>
            <a:r>
              <a:rPr lang="en-GB" altLang="en-US" sz="2000" dirty="0" smtClean="0">
                <a:solidFill>
                  <a:srgbClr val="00CC00"/>
                </a:solidFill>
                <a:latin typeface="Alexandria" pitchFamily="2" charset="-78"/>
                <a:cs typeface="Alexandria" pitchFamily="2" charset="-78"/>
              </a:rPr>
              <a:t>(</a:t>
            </a:r>
            <a:r>
              <a:rPr lang="en-GB" altLang="en-US" sz="2000" dirty="0">
                <a:solidFill>
                  <a:srgbClr val="00CC00"/>
                </a:solidFill>
                <a:latin typeface="Alexandria" pitchFamily="2" charset="-78"/>
                <a:cs typeface="Alexandria" pitchFamily="2" charset="-78"/>
              </a:rPr>
              <a:t>i-1)</a:t>
            </a:r>
            <a:r>
              <a:rPr lang="en-GB" altLang="en-US" sz="2000" dirty="0">
                <a:latin typeface="Alexandria" pitchFamily="2" charset="-78"/>
                <a:cs typeface="Alexandria" pitchFamily="2" charset="-78"/>
              </a:rPr>
              <a:t> Simple packet filters</a:t>
            </a:r>
          </a:p>
          <a:p>
            <a:pPr marL="1828800" lvl="2" indent="-293688">
              <a:spcBef>
                <a:spcPct val="0"/>
              </a:spcBef>
            </a:pPr>
            <a:r>
              <a:rPr lang="en-GB" altLang="en-US" sz="2000" dirty="0" smtClean="0">
                <a:solidFill>
                  <a:srgbClr val="00CC00"/>
                </a:solidFill>
                <a:latin typeface="Alexandria" pitchFamily="2" charset="-78"/>
                <a:cs typeface="Alexandria" pitchFamily="2" charset="-78"/>
              </a:rPr>
              <a:t>(</a:t>
            </a:r>
            <a:r>
              <a:rPr lang="en-GB" altLang="en-US" sz="2000" dirty="0">
                <a:solidFill>
                  <a:srgbClr val="00CC00"/>
                </a:solidFill>
                <a:latin typeface="Alexandria" pitchFamily="2" charset="-78"/>
                <a:cs typeface="Alexandria" pitchFamily="2" charset="-78"/>
              </a:rPr>
              <a:t>i-2)</a:t>
            </a:r>
            <a:r>
              <a:rPr lang="en-GB" altLang="en-US" sz="2000" dirty="0">
                <a:latin typeface="Alexandria" pitchFamily="2" charset="-78"/>
                <a:cs typeface="Alexandria" pitchFamily="2" charset="-78"/>
              </a:rPr>
              <a:t> </a:t>
            </a:r>
            <a:r>
              <a:rPr lang="en-GB" altLang="en-US" sz="2000" dirty="0" err="1">
                <a:latin typeface="Alexandria" pitchFamily="2" charset="-78"/>
                <a:cs typeface="Alexandria" pitchFamily="2" charset="-78"/>
              </a:rPr>
              <a:t>Stateful</a:t>
            </a:r>
            <a:r>
              <a:rPr lang="en-GB" altLang="en-US" sz="2000" dirty="0">
                <a:latin typeface="Alexandria" pitchFamily="2" charset="-78"/>
                <a:cs typeface="Alexandria" pitchFamily="2" charset="-78"/>
              </a:rPr>
              <a:t> packet filters</a:t>
            </a:r>
            <a:endParaRPr lang="pl-PL" altLang="en-US" sz="2000" dirty="0">
              <a:latin typeface="Alexandria" pitchFamily="2" charset="-78"/>
              <a:cs typeface="Alexandria" pitchFamily="2" charset="-78"/>
            </a:endParaRPr>
          </a:p>
          <a:p>
            <a:pPr marL="1490663" lvl="2" indent="-293688">
              <a:spcBef>
                <a:spcPct val="0"/>
              </a:spcBef>
              <a:buFont typeface="Wingdings" panose="05000000000000000000" pitchFamily="2" charset="2"/>
              <a:buAutoNum type="romanLcPeriod" startAt="2"/>
            </a:pPr>
            <a:r>
              <a:rPr lang="en-GB" altLang="en-US" sz="2000" dirty="0">
                <a:solidFill>
                  <a:srgbClr val="FF0000"/>
                </a:solidFill>
                <a:latin typeface="Alexandria" pitchFamily="2" charset="-78"/>
                <a:cs typeface="Alexandria" pitchFamily="2" charset="-78"/>
              </a:rPr>
              <a:t>Application proxies</a:t>
            </a:r>
            <a:endParaRPr lang="pl-PL" altLang="en-US" sz="2000" dirty="0">
              <a:solidFill>
                <a:srgbClr val="FF0000"/>
              </a:solidFill>
              <a:latin typeface="Alexandria" pitchFamily="2" charset="-78"/>
              <a:cs typeface="Alexandria" pitchFamily="2" charset="-78"/>
            </a:endParaRPr>
          </a:p>
          <a:p>
            <a:pPr marL="1828800" lvl="3" indent="-293688">
              <a:spcBef>
                <a:spcPct val="0"/>
              </a:spcBef>
            </a:pPr>
            <a:r>
              <a:rPr lang="en-GB" altLang="en-US" dirty="0">
                <a:solidFill>
                  <a:srgbClr val="009900"/>
                </a:solidFill>
                <a:latin typeface="Alexandria" pitchFamily="2" charset="-78"/>
                <a:cs typeface="Alexandria" pitchFamily="2" charset="-78"/>
              </a:rPr>
              <a:t>(ii-1)</a:t>
            </a:r>
            <a:r>
              <a:rPr lang="en-GB" altLang="en-US" dirty="0">
                <a:latin typeface="Alexandria" pitchFamily="2" charset="-78"/>
                <a:cs typeface="Alexandria" pitchFamily="2" charset="-78"/>
              </a:rPr>
              <a:t> Guards	</a:t>
            </a:r>
            <a:endParaRPr lang="pl-PL" altLang="en-US" dirty="0">
              <a:solidFill>
                <a:srgbClr val="777777"/>
              </a:solidFill>
              <a:latin typeface="Alexandria" pitchFamily="2" charset="-78"/>
              <a:cs typeface="Alexandria" pitchFamily="2" charset="-78"/>
            </a:endParaRPr>
          </a:p>
          <a:p>
            <a:pPr marL="1490663" lvl="2" indent="-293688">
              <a:spcBef>
                <a:spcPct val="0"/>
              </a:spcBef>
            </a:pPr>
            <a:r>
              <a:rPr lang="en-US" altLang="en-US" sz="2000" dirty="0">
                <a:solidFill>
                  <a:srgbClr val="FF0000"/>
                </a:solidFill>
                <a:latin typeface="Alexandria" pitchFamily="2" charset="-78"/>
                <a:cs typeface="Alexandria" pitchFamily="2" charset="-78"/>
              </a:rPr>
              <a:t>iii.	</a:t>
            </a:r>
            <a:r>
              <a:rPr lang="pl-PL" altLang="en-US" sz="2000" dirty="0">
                <a:solidFill>
                  <a:srgbClr val="FF0000"/>
                </a:solidFill>
                <a:latin typeface="Alexandria" pitchFamily="2" charset="-78"/>
                <a:cs typeface="Alexandria" pitchFamily="2" charset="-78"/>
              </a:rPr>
              <a:t>Personal firewalls</a:t>
            </a:r>
          </a:p>
          <a:p>
            <a:pPr marL="968375" lvl="1" indent="-511175">
              <a:buFont typeface="Wingdings" panose="05000000000000000000" pitchFamily="2" charset="2"/>
              <a:buAutoNum type="alphaLcParenR"/>
            </a:pPr>
            <a:r>
              <a:rPr lang="pl-PL" altLang="en-US" sz="2000" dirty="0">
                <a:latin typeface="Alexandria" pitchFamily="2" charset="-78"/>
                <a:cs typeface="Alexandria" pitchFamily="2" charset="-78"/>
              </a:rPr>
              <a:t>Comparison of firewall types</a:t>
            </a:r>
          </a:p>
          <a:p>
            <a:pPr marL="968375" lvl="1" indent="-511175">
              <a:buFont typeface="Wingdings" panose="05000000000000000000" pitchFamily="2" charset="2"/>
              <a:buAutoNum type="alphaLcParenR"/>
            </a:pPr>
            <a:r>
              <a:rPr lang="pl-PL" altLang="en-US" sz="2000" dirty="0">
                <a:latin typeface="Alexandria" pitchFamily="2" charset="-78"/>
                <a:cs typeface="Alexandria" pitchFamily="2" charset="-78"/>
              </a:rPr>
              <a:t>Example firewall configurations</a:t>
            </a:r>
          </a:p>
          <a:p>
            <a:pPr marL="968375" lvl="1" indent="-511175">
              <a:buFont typeface="Wingdings" panose="05000000000000000000" pitchFamily="2" charset="2"/>
              <a:buAutoNum type="alphaLcParenR"/>
            </a:pPr>
            <a:r>
              <a:rPr lang="pl-PL" altLang="en-US" sz="2000" dirty="0">
                <a:latin typeface="Alexandria" pitchFamily="2" charset="-78"/>
                <a:cs typeface="Alexandria" pitchFamily="2" charset="-78"/>
              </a:rPr>
              <a:t>What firewalls can—and can’t—block</a:t>
            </a:r>
          </a:p>
        </p:txBody>
      </p:sp>
    </p:spTree>
    <p:extLst>
      <p:ext uri="{BB962C8B-B14F-4D97-AF65-F5344CB8AC3E}">
        <p14:creationId xmlns:p14="http://schemas.microsoft.com/office/powerpoint/2010/main" val="4260769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14593"/>
            <a:ext cx="6583958" cy="523220"/>
          </a:xfrm>
          <a:prstGeom prst="rect">
            <a:avLst/>
          </a:prstGeom>
          <a:noFill/>
        </p:spPr>
        <p:txBody>
          <a:bodyPr wrap="square" rtlCol="0">
            <a:spAutoFit/>
          </a:bodyPr>
          <a:lstStyle/>
          <a:p>
            <a:r>
              <a:rPr lang="en-US" sz="2800" dirty="0">
                <a:latin typeface="Alexandria ExtraBold" pitchFamily="2" charset="-78"/>
                <a:ea typeface="Calibri"/>
                <a:cs typeface="Alexandria ExtraBold" pitchFamily="2" charset="-78"/>
                <a:sym typeface="Calibri"/>
              </a:rPr>
              <a:t>What is a Firewall?</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6</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035073" y="1216005"/>
            <a:ext cx="10329613" cy="5143255"/>
          </a:xfrm>
          <a:prstGeom prst="rect">
            <a:avLst/>
          </a:prstGeom>
          <a:noFill/>
          <a:ln>
            <a:noFill/>
          </a:ln>
        </p:spPr>
        <p:txBody>
          <a:bodyPr spcFirstLastPara="1" wrap="square" lIns="0" tIns="0" rIns="0" bIns="0" anchor="t" anchorCtr="0">
            <a:noAutofit/>
          </a:bodyPr>
          <a:lstStyle/>
          <a:p>
            <a:pPr marL="457200" indent="-457200">
              <a:lnSpc>
                <a:spcPct val="150000"/>
              </a:lnSpc>
              <a:buFont typeface="Wingdings" panose="05000000000000000000" pitchFamily="2" charset="2"/>
              <a:buChar char="v"/>
              <a:defRPr/>
            </a:pPr>
            <a:r>
              <a:rPr lang="en-US" altLang="en-US" sz="2000" dirty="0">
                <a:solidFill>
                  <a:srgbClr val="25A9E7"/>
                </a:solidFill>
                <a:latin typeface="Alexandria" pitchFamily="2" charset="-78"/>
                <a:cs typeface="Alexandria" pitchFamily="2" charset="-78"/>
              </a:rPr>
              <a:t>It is a device</a:t>
            </a:r>
            <a:r>
              <a:rPr lang="pl-PL" altLang="en-US" sz="2000" dirty="0">
                <a:solidFill>
                  <a:srgbClr val="25A9E7"/>
                </a:solidFill>
                <a:latin typeface="Alexandria" pitchFamily="2" charset="-78"/>
                <a:cs typeface="Alexandria" pitchFamily="2" charset="-78"/>
              </a:rPr>
              <a:t> (h/w),</a:t>
            </a:r>
            <a:r>
              <a:rPr lang="en-US" altLang="en-US" sz="2000" dirty="0">
                <a:solidFill>
                  <a:srgbClr val="25A9E7"/>
                </a:solidFill>
                <a:latin typeface="Alexandria" pitchFamily="2" charset="-78"/>
                <a:cs typeface="Alexandria" pitchFamily="2" charset="-78"/>
              </a:rPr>
              <a:t> or software, or combination of both designed as a:</a:t>
            </a:r>
          </a:p>
          <a:p>
            <a:pPr marL="860425" indent="-342900">
              <a:lnSpc>
                <a:spcPct val="150000"/>
              </a:lnSpc>
              <a:buFont typeface="Arial" panose="020B0604020202020204" pitchFamily="34" charset="0"/>
              <a:buChar char="•"/>
              <a:defRPr/>
            </a:pPr>
            <a:r>
              <a:rPr lang="en-US" altLang="en-US" dirty="0" smtClean="0">
                <a:latin typeface="Alexandria" pitchFamily="2" charset="-78"/>
                <a:cs typeface="Alexandria" pitchFamily="2" charset="-78"/>
              </a:rPr>
              <a:t>W</a:t>
            </a:r>
            <a:r>
              <a:rPr lang="pl-PL" altLang="en-US" dirty="0">
                <a:latin typeface="Alexandria" pitchFamily="2" charset="-78"/>
                <a:cs typeface="Alexandria" pitchFamily="2" charset="-78"/>
              </a:rPr>
              <a:t>all between protected local (sub)net &amp; outside global net</a:t>
            </a:r>
          </a:p>
          <a:p>
            <a:pPr marL="860425" indent="-342900">
              <a:lnSpc>
                <a:spcPct val="150000"/>
              </a:lnSpc>
              <a:buFont typeface="Arial" panose="020B0604020202020204" pitchFamily="34" charset="0"/>
              <a:buChar char="•"/>
              <a:defRPr/>
            </a:pPr>
            <a:r>
              <a:rPr lang="en-AU" altLang="en-US" dirty="0" smtClean="0">
                <a:latin typeface="Alexandria" pitchFamily="2" charset="-78"/>
                <a:cs typeface="Alexandria" pitchFamily="2" charset="-78"/>
              </a:rPr>
              <a:t>Choke </a:t>
            </a:r>
            <a:r>
              <a:rPr lang="en-AU" altLang="en-US" dirty="0">
                <a:latin typeface="Alexandria" pitchFamily="2" charset="-78"/>
                <a:cs typeface="Alexandria" pitchFamily="2" charset="-78"/>
              </a:rPr>
              <a:t>point of control and monitoring </a:t>
            </a:r>
          </a:p>
          <a:p>
            <a:pPr marL="457200" indent="-457200">
              <a:lnSpc>
                <a:spcPct val="150000"/>
              </a:lnSpc>
              <a:buFont typeface="Wingdings" panose="05000000000000000000" pitchFamily="2" charset="2"/>
              <a:buChar char="v"/>
              <a:defRPr/>
            </a:pPr>
            <a:r>
              <a:rPr lang="en-AU" altLang="en-US" sz="2000" dirty="0">
                <a:latin typeface="Alexandria" pitchFamily="2" charset="-78"/>
                <a:cs typeface="Alexandria" pitchFamily="2" charset="-78"/>
              </a:rPr>
              <a:t>It Interconnects networks with differing trust</a:t>
            </a:r>
          </a:p>
          <a:p>
            <a:pPr marL="457200" indent="-457200">
              <a:lnSpc>
                <a:spcPct val="150000"/>
              </a:lnSpc>
              <a:buFont typeface="Wingdings" panose="05000000000000000000" pitchFamily="2" charset="2"/>
              <a:buChar char="v"/>
              <a:defRPr/>
            </a:pPr>
            <a:r>
              <a:rPr lang="en-AU" altLang="en-US" sz="2000" dirty="0">
                <a:latin typeface="Alexandria" pitchFamily="2" charset="-78"/>
                <a:cs typeface="Alexandria" pitchFamily="2" charset="-78"/>
              </a:rPr>
              <a:t>It Imposes restrictions on network services</a:t>
            </a:r>
          </a:p>
          <a:p>
            <a:pPr marL="860425" lvl="1" indent="-342900">
              <a:lnSpc>
                <a:spcPct val="150000"/>
              </a:lnSpc>
              <a:buFont typeface="Arial" panose="020B0604020202020204" pitchFamily="34" charset="0"/>
              <a:buChar char="•"/>
              <a:defRPr/>
            </a:pPr>
            <a:r>
              <a:rPr lang="en-AU" altLang="en-US" dirty="0">
                <a:latin typeface="Alexandria" pitchFamily="2" charset="-78"/>
                <a:cs typeface="Alexandria" pitchFamily="2" charset="-78"/>
              </a:rPr>
              <a:t>only authorized traffic is allowed </a:t>
            </a:r>
            <a:r>
              <a:rPr lang="en-US" altLang="en-US" dirty="0">
                <a:latin typeface="Alexandria" pitchFamily="2" charset="-78"/>
                <a:cs typeface="Alexandria" pitchFamily="2" charset="-78"/>
              </a:rPr>
              <a:t>prevent unauthorized outside users from accessing network and/or single workstation</a:t>
            </a:r>
            <a:endParaRPr lang="en-AU" altLang="en-US" dirty="0">
              <a:latin typeface="Alexandria" pitchFamily="2" charset="-78"/>
              <a:cs typeface="Alexandria" pitchFamily="2" charset="-78"/>
            </a:endParaRPr>
          </a:p>
          <a:p>
            <a:pPr marL="457200" indent="-457200">
              <a:lnSpc>
                <a:spcPct val="150000"/>
              </a:lnSpc>
              <a:buFont typeface="Wingdings" panose="05000000000000000000" pitchFamily="2" charset="2"/>
              <a:buChar char="v"/>
              <a:defRPr/>
            </a:pPr>
            <a:r>
              <a:rPr lang="en-AU" altLang="en-US" sz="2000" dirty="0">
                <a:latin typeface="Alexandria" pitchFamily="2" charset="-78"/>
                <a:cs typeface="Alexandria" pitchFamily="2" charset="-78"/>
              </a:rPr>
              <a:t>Auditing and controlling access</a:t>
            </a:r>
          </a:p>
          <a:p>
            <a:pPr marL="860425" lvl="1" indent="-342900">
              <a:lnSpc>
                <a:spcPct val="150000"/>
              </a:lnSpc>
              <a:buFont typeface="Arial" panose="020B0604020202020204" pitchFamily="34" charset="0"/>
              <a:buChar char="•"/>
              <a:defRPr/>
            </a:pPr>
            <a:r>
              <a:rPr lang="en-US" altLang="en-US" dirty="0">
                <a:latin typeface="Alexandria" pitchFamily="2" charset="-78"/>
                <a:cs typeface="Alexandria" pitchFamily="2" charset="-78"/>
              </a:rPr>
              <a:t>can implement alarms for abnormal behavior prevent inside users from omitting sensitive information or accessing insecure resources</a:t>
            </a:r>
            <a:endParaRPr lang="en-AU" altLang="en-US" dirty="0">
              <a:latin typeface="Alexandria" pitchFamily="2" charset="-78"/>
              <a:cs typeface="Alexandria" pitchFamily="2" charset="-78"/>
            </a:endParaRPr>
          </a:p>
          <a:p>
            <a:pPr marL="457200" indent="-457200">
              <a:lnSpc>
                <a:spcPct val="150000"/>
              </a:lnSpc>
              <a:buFont typeface="Wingdings" panose="05000000000000000000" pitchFamily="2" charset="2"/>
              <a:buChar char="v"/>
              <a:defRPr/>
            </a:pPr>
            <a:r>
              <a:rPr lang="en-US" altLang="en-US" sz="2000" dirty="0">
                <a:latin typeface="Alexandria" pitchFamily="2" charset="-78"/>
                <a:cs typeface="Alexandria" pitchFamily="2" charset="-78"/>
              </a:rPr>
              <a:t>Itself immune to penetration</a:t>
            </a:r>
            <a:endParaRPr lang="en-AU" altLang="en-US" sz="2000" dirty="0">
              <a:latin typeface="Alexandria" pitchFamily="2" charset="-78"/>
              <a:cs typeface="Alexandria" pitchFamily="2" charset="-78"/>
            </a:endParaRPr>
          </a:p>
          <a:p>
            <a:pPr marL="457200" indent="-457200">
              <a:lnSpc>
                <a:spcPct val="150000"/>
              </a:lnSpc>
              <a:buFont typeface="Wingdings" panose="05000000000000000000" pitchFamily="2" charset="2"/>
              <a:buChar char="v"/>
              <a:defRPr/>
            </a:pPr>
            <a:r>
              <a:rPr lang="en-AU" altLang="en-US" sz="2000" dirty="0">
                <a:latin typeface="Alexandria" pitchFamily="2" charset="-78"/>
                <a:cs typeface="Alexandria" pitchFamily="2" charset="-78"/>
              </a:rPr>
              <a:t>Provides perimeter defence</a:t>
            </a:r>
          </a:p>
        </p:txBody>
      </p:sp>
    </p:spTree>
    <p:extLst>
      <p:ext uri="{BB962C8B-B14F-4D97-AF65-F5344CB8AC3E}">
        <p14:creationId xmlns:p14="http://schemas.microsoft.com/office/powerpoint/2010/main" val="64237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14593"/>
            <a:ext cx="6583958" cy="523220"/>
          </a:xfrm>
          <a:prstGeom prst="rect">
            <a:avLst/>
          </a:prstGeom>
          <a:noFill/>
        </p:spPr>
        <p:txBody>
          <a:bodyPr wrap="square" rtlCol="0">
            <a:spAutoFit/>
          </a:bodyPr>
          <a:lstStyle/>
          <a:p>
            <a:r>
              <a:rPr lang="en-US" sz="2800" dirty="0">
                <a:latin typeface="Alexandria ExtraBold" pitchFamily="2" charset="-78"/>
                <a:ea typeface="Calibri"/>
                <a:cs typeface="Alexandria ExtraBold" pitchFamily="2" charset="-78"/>
                <a:sym typeface="Calibri"/>
              </a:rPr>
              <a:t>What is a Firewall?</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7</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035073" y="1216005"/>
            <a:ext cx="10329613" cy="5143255"/>
          </a:xfrm>
          <a:prstGeom prst="rect">
            <a:avLst/>
          </a:prstGeom>
          <a:noFill/>
          <a:ln>
            <a:noFill/>
          </a:ln>
        </p:spPr>
        <p:txBody>
          <a:bodyPr spcFirstLastPara="1" wrap="square" lIns="0" tIns="0" rIns="0" bIns="0" anchor="t" anchorCtr="0">
            <a:noAutofit/>
          </a:bodyPr>
          <a:lstStyle/>
          <a:p>
            <a:pPr marL="457200" indent="-457200">
              <a:lnSpc>
                <a:spcPct val="150000"/>
              </a:lnSpc>
              <a:buFont typeface="Wingdings" panose="05000000000000000000" pitchFamily="2" charset="2"/>
              <a:buChar char="v"/>
              <a:defRPr/>
            </a:pPr>
            <a:r>
              <a:rPr lang="en-US" altLang="en-US" sz="2000" dirty="0">
                <a:latin typeface="Alexandria" pitchFamily="2" charset="-78"/>
                <a:cs typeface="Alexandria" pitchFamily="2" charset="-78"/>
              </a:rPr>
              <a:t>Most firewalls run as dedicated devices</a:t>
            </a:r>
          </a:p>
          <a:p>
            <a:pPr marL="968375" indent="-336550">
              <a:lnSpc>
                <a:spcPct val="150000"/>
              </a:lnSpc>
              <a:buFont typeface="Arial" panose="020B0604020202020204" pitchFamily="34" charset="0"/>
              <a:buChar char="•"/>
              <a:defRPr/>
            </a:pPr>
            <a:r>
              <a:rPr lang="en-US" altLang="en-US" dirty="0">
                <a:latin typeface="Alexandria" pitchFamily="2" charset="-78"/>
                <a:cs typeface="Alexandria" pitchFamily="2" charset="-78"/>
              </a:rPr>
              <a:t>Easier to design correctly and inspect each individual inbound or outbound packet of data sent to / from protected system</a:t>
            </a:r>
          </a:p>
          <a:p>
            <a:pPr marL="968375" indent="-336550">
              <a:lnSpc>
                <a:spcPct val="150000"/>
              </a:lnSpc>
              <a:buFont typeface="Arial" panose="020B0604020202020204" pitchFamily="34" charset="0"/>
              <a:buChar char="•"/>
              <a:defRPr/>
            </a:pPr>
            <a:r>
              <a:rPr lang="en-US" altLang="en-US" dirty="0">
                <a:latin typeface="Alexandria" pitchFamily="2" charset="-78"/>
                <a:cs typeface="Alexandria" pitchFamily="2" charset="-78"/>
              </a:rPr>
              <a:t>Easier to optimize for performance</a:t>
            </a:r>
          </a:p>
          <a:p>
            <a:pPr marL="457200" indent="-457200">
              <a:lnSpc>
                <a:spcPct val="150000"/>
              </a:lnSpc>
              <a:buFont typeface="Wingdings" panose="05000000000000000000" pitchFamily="2" charset="2"/>
              <a:buChar char="v"/>
              <a:defRPr/>
            </a:pPr>
            <a:r>
              <a:rPr lang="en-US" altLang="en-US" sz="2000" dirty="0">
                <a:latin typeface="Alexandria" pitchFamily="2" charset="-78"/>
                <a:cs typeface="Alexandria" pitchFamily="2" charset="-78"/>
              </a:rPr>
              <a:t>Firewalls implement security policies, or set of rules that determine what traffic can or cannot pass through</a:t>
            </a:r>
          </a:p>
          <a:p>
            <a:pPr marL="457200" indent="-457200">
              <a:lnSpc>
                <a:spcPct val="150000"/>
              </a:lnSpc>
              <a:buFont typeface="Wingdings" panose="05000000000000000000" pitchFamily="2" charset="2"/>
              <a:buChar char="v"/>
              <a:defRPr/>
            </a:pPr>
            <a:r>
              <a:rPr lang="en-US" altLang="en-US" sz="2000" dirty="0">
                <a:latin typeface="Alexandria" pitchFamily="2" charset="-78"/>
                <a:cs typeface="Alexandria" pitchFamily="2" charset="-78"/>
              </a:rPr>
              <a:t>A firewall is an example of a reference monitor, which means it should have three characteristics:</a:t>
            </a:r>
          </a:p>
          <a:p>
            <a:pPr marL="968375" indent="-336550">
              <a:lnSpc>
                <a:spcPct val="150000"/>
              </a:lnSpc>
              <a:buFont typeface="Arial" panose="020B0604020202020204" pitchFamily="34" charset="0"/>
              <a:buChar char="•"/>
              <a:defRPr/>
            </a:pPr>
            <a:r>
              <a:rPr lang="en-US" altLang="en-US" dirty="0">
                <a:latin typeface="Alexandria" pitchFamily="2" charset="-78"/>
                <a:cs typeface="Alexandria" pitchFamily="2" charset="-78"/>
              </a:rPr>
              <a:t>Always invoked (cannot be circumvented)</a:t>
            </a:r>
          </a:p>
          <a:p>
            <a:pPr marL="968375" indent="-336550">
              <a:lnSpc>
                <a:spcPct val="150000"/>
              </a:lnSpc>
              <a:buFont typeface="Arial" panose="020B0604020202020204" pitchFamily="34" charset="0"/>
              <a:buChar char="•"/>
              <a:defRPr/>
            </a:pPr>
            <a:r>
              <a:rPr lang="en-US" altLang="en-US" dirty="0">
                <a:latin typeface="Alexandria" pitchFamily="2" charset="-78"/>
                <a:cs typeface="Alexandria" pitchFamily="2" charset="-78"/>
              </a:rPr>
              <a:t>Tamperproof</a:t>
            </a:r>
          </a:p>
          <a:p>
            <a:pPr marL="968375" indent="-336550">
              <a:lnSpc>
                <a:spcPct val="150000"/>
              </a:lnSpc>
              <a:buFont typeface="Arial" panose="020B0604020202020204" pitchFamily="34" charset="0"/>
              <a:buChar char="•"/>
              <a:defRPr/>
            </a:pPr>
            <a:r>
              <a:rPr lang="en-US" altLang="en-US" dirty="0">
                <a:latin typeface="Alexandria" pitchFamily="2" charset="-78"/>
                <a:cs typeface="Alexandria" pitchFamily="2" charset="-78"/>
              </a:rPr>
              <a:t>Small and simple enough for rigorous analysis</a:t>
            </a:r>
          </a:p>
        </p:txBody>
      </p:sp>
    </p:spTree>
    <p:extLst>
      <p:ext uri="{BB962C8B-B14F-4D97-AF65-F5344CB8AC3E}">
        <p14:creationId xmlns:p14="http://schemas.microsoft.com/office/powerpoint/2010/main" val="14162618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14593"/>
            <a:ext cx="6583958" cy="523220"/>
          </a:xfrm>
          <a:prstGeom prst="rect">
            <a:avLst/>
          </a:prstGeom>
          <a:noFill/>
        </p:spPr>
        <p:txBody>
          <a:bodyPr wrap="square" rtlCol="0">
            <a:spAutoFit/>
          </a:bodyPr>
          <a:lstStyle/>
          <a:p>
            <a:r>
              <a:rPr lang="en-US" sz="2800" dirty="0">
                <a:latin typeface="Alexandria ExtraBold" pitchFamily="2" charset="-78"/>
                <a:ea typeface="Calibri"/>
                <a:cs typeface="Alexandria ExtraBold" pitchFamily="2" charset="-78"/>
                <a:sym typeface="Calibri"/>
              </a:rPr>
              <a:t>What is a Firewall?</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8</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035073" y="1216005"/>
            <a:ext cx="10329613" cy="5143255"/>
          </a:xfrm>
          <a:prstGeom prst="rect">
            <a:avLst/>
          </a:prstGeom>
          <a:noFill/>
          <a:ln>
            <a:noFill/>
          </a:ln>
        </p:spPr>
        <p:txBody>
          <a:bodyPr spcFirstLastPara="1" wrap="square" lIns="0" tIns="0" rIns="0" bIns="0" anchor="t" anchorCtr="0">
            <a:noAutofit/>
          </a:bodyPr>
          <a:lstStyle/>
          <a:p>
            <a:pPr marL="457200" indent="-457200">
              <a:lnSpc>
                <a:spcPct val="150000"/>
              </a:lnSpc>
              <a:buFont typeface="Wingdings" panose="05000000000000000000" pitchFamily="2" charset="2"/>
              <a:buChar char="v"/>
              <a:defRPr/>
            </a:pPr>
            <a:r>
              <a:rPr lang="en-US" altLang="en-US" sz="2000" dirty="0" smtClean="0">
                <a:solidFill>
                  <a:srgbClr val="FF0000"/>
                </a:solidFill>
                <a:latin typeface="Alexandria" pitchFamily="2" charset="-78"/>
                <a:cs typeface="Alexandria" pitchFamily="2" charset="-78"/>
              </a:rPr>
              <a:t>Examples </a:t>
            </a:r>
            <a:r>
              <a:rPr lang="en-US" altLang="en-US" sz="2000" dirty="0">
                <a:solidFill>
                  <a:srgbClr val="FF0000"/>
                </a:solidFill>
                <a:latin typeface="Alexandria" pitchFamily="2" charset="-78"/>
                <a:cs typeface="Alexandria" pitchFamily="2" charset="-78"/>
              </a:rPr>
              <a:t>of security policy requirements w.r.t. firewalls:</a:t>
            </a:r>
          </a:p>
          <a:p>
            <a:pPr marL="914400" indent="-457200">
              <a:buFont typeface="Wingdings" panose="05000000000000000000" pitchFamily="2" charset="2"/>
              <a:buChar char="§"/>
              <a:defRPr/>
            </a:pPr>
            <a:r>
              <a:rPr lang="en-US" altLang="en-US" sz="2000" dirty="0">
                <a:latin typeface="Alexandria" pitchFamily="2" charset="-78"/>
                <a:cs typeface="Alexandria" pitchFamily="2" charset="-78"/>
              </a:rPr>
              <a:t>Block any access </a:t>
            </a:r>
            <a:r>
              <a:rPr lang="en-US" altLang="en-US" sz="2000" b="1" i="1" u="sng" dirty="0">
                <a:latin typeface="Alexandria" pitchFamily="2" charset="-78"/>
                <a:cs typeface="Alexandria" pitchFamily="2" charset="-78"/>
              </a:rPr>
              <a:t>from</a:t>
            </a:r>
            <a:r>
              <a:rPr lang="en-US" altLang="en-US" sz="2000" dirty="0">
                <a:latin typeface="Alexandria" pitchFamily="2" charset="-78"/>
                <a:cs typeface="Alexandria" pitchFamily="2" charset="-78"/>
              </a:rPr>
              <a:t> the outside, allow all accesses </a:t>
            </a:r>
            <a:r>
              <a:rPr lang="en-US" altLang="en-US" sz="2000" b="1" i="1" u="sng" dirty="0">
                <a:latin typeface="Alexandria" pitchFamily="2" charset="-78"/>
                <a:cs typeface="Alexandria" pitchFamily="2" charset="-78"/>
              </a:rPr>
              <a:t>to</a:t>
            </a:r>
            <a:r>
              <a:rPr lang="en-US" altLang="en-US" sz="2000" dirty="0">
                <a:latin typeface="Alexandria" pitchFamily="2" charset="-78"/>
                <a:cs typeface="Alexandria" pitchFamily="2" charset="-78"/>
              </a:rPr>
              <a:t> the outside</a:t>
            </a:r>
          </a:p>
          <a:p>
            <a:pPr marL="914400" indent="-457200">
              <a:lnSpc>
                <a:spcPct val="150000"/>
              </a:lnSpc>
              <a:buFont typeface="Wingdings" panose="05000000000000000000" pitchFamily="2" charset="2"/>
              <a:buChar char="§"/>
              <a:defRPr/>
            </a:pPr>
            <a:r>
              <a:rPr lang="en-US" altLang="en-US" sz="2000" dirty="0">
                <a:latin typeface="Alexandria" pitchFamily="2" charset="-78"/>
                <a:cs typeface="Alexandria" pitchFamily="2" charset="-78"/>
              </a:rPr>
              <a:t>Allow” from” accesses only for certain activities </a:t>
            </a:r>
            <a:r>
              <a:rPr lang="en-US" altLang="en-US" sz="2000" dirty="0">
                <a:solidFill>
                  <a:srgbClr val="FF0000"/>
                </a:solidFill>
                <a:latin typeface="Alexandria" pitchFamily="2" charset="-78"/>
                <a:cs typeface="Alexandria" pitchFamily="2" charset="-78"/>
              </a:rPr>
              <a:t>OR</a:t>
            </a:r>
            <a:r>
              <a:rPr lang="en-US" altLang="en-US" sz="2000" dirty="0">
                <a:latin typeface="Alexandria" pitchFamily="2" charset="-78"/>
                <a:cs typeface="Alexandria" pitchFamily="2" charset="-78"/>
              </a:rPr>
              <a:t> only to/from certain subnets/hosts/apps/users</a:t>
            </a:r>
          </a:p>
          <a:p>
            <a:pPr marL="1262063" indent="-457200">
              <a:buFont typeface="Arial" panose="020B0604020202020204" pitchFamily="34" charset="0"/>
              <a:buChar char="•"/>
              <a:defRPr/>
            </a:pPr>
            <a:r>
              <a:rPr lang="en-US" altLang="en-US" sz="2000" dirty="0">
                <a:solidFill>
                  <a:srgbClr val="25A9E7"/>
                </a:solidFill>
                <a:latin typeface="Alexandria" pitchFamily="2" charset="-78"/>
                <a:cs typeface="Alexandria" pitchFamily="2" charset="-78"/>
              </a:rPr>
              <a:t>E.g., prevent outside access to subnet hosts except for mail server accesses</a:t>
            </a:r>
          </a:p>
          <a:p>
            <a:pPr marL="457200" indent="-457200">
              <a:lnSpc>
                <a:spcPct val="150000"/>
              </a:lnSpc>
              <a:buFont typeface="Wingdings" panose="05000000000000000000" pitchFamily="2" charset="2"/>
              <a:buChar char="v"/>
              <a:defRPr/>
            </a:pPr>
            <a:r>
              <a:rPr lang="en-US" altLang="en-US" sz="2000" dirty="0" smtClean="0">
                <a:solidFill>
                  <a:srgbClr val="FF0000"/>
                </a:solidFill>
                <a:latin typeface="Alexandria" pitchFamily="2" charset="-78"/>
                <a:cs typeface="Alexandria" pitchFamily="2" charset="-78"/>
              </a:rPr>
              <a:t>Choice </a:t>
            </a:r>
            <a:r>
              <a:rPr lang="en-US" altLang="en-US" sz="2000" dirty="0">
                <a:solidFill>
                  <a:srgbClr val="FF0000"/>
                </a:solidFill>
                <a:latin typeface="Alexandria" pitchFamily="2" charset="-78"/>
                <a:cs typeface="Alexandria" pitchFamily="2" charset="-78"/>
              </a:rPr>
              <a:t>of default firewall behavior</a:t>
            </a:r>
          </a:p>
          <a:p>
            <a:pPr marL="457200">
              <a:defRPr/>
            </a:pPr>
            <a:r>
              <a:rPr lang="en-US" altLang="en-US" sz="2000" dirty="0">
                <a:latin typeface="Alexandria" pitchFamily="2" charset="-78"/>
                <a:cs typeface="Alexandria" pitchFamily="2" charset="-78"/>
              </a:rPr>
              <a:t>1) Default permit</a:t>
            </a:r>
          </a:p>
          <a:p>
            <a:pPr marL="1262063" indent="-457200">
              <a:buFont typeface="Arial" panose="020B0604020202020204" pitchFamily="34" charset="0"/>
              <a:buChar char="•"/>
              <a:defRPr/>
            </a:pPr>
            <a:r>
              <a:rPr lang="en-US" altLang="en-US" sz="2000" dirty="0" smtClean="0">
                <a:solidFill>
                  <a:srgbClr val="25A9E7"/>
                </a:solidFill>
                <a:latin typeface="Alexandria" pitchFamily="2" charset="-78"/>
                <a:cs typeface="Alexandria" pitchFamily="2" charset="-78"/>
              </a:rPr>
              <a:t>“That </a:t>
            </a:r>
            <a:r>
              <a:rPr lang="en-US" altLang="en-US" sz="2000" dirty="0">
                <a:solidFill>
                  <a:srgbClr val="25A9E7"/>
                </a:solidFill>
                <a:latin typeface="Alexandria" pitchFamily="2" charset="-78"/>
                <a:cs typeface="Alexandria" pitchFamily="2" charset="-78"/>
              </a:rPr>
              <a:t>which is not expressly forbidden is allowed”</a:t>
            </a:r>
          </a:p>
          <a:p>
            <a:pPr marL="457200">
              <a:lnSpc>
                <a:spcPct val="150000"/>
              </a:lnSpc>
              <a:defRPr/>
            </a:pPr>
            <a:r>
              <a:rPr lang="en-US" altLang="en-US" sz="2000" dirty="0">
                <a:latin typeface="Alexandria" pitchFamily="2" charset="-78"/>
                <a:cs typeface="Alexandria" pitchFamily="2" charset="-78"/>
              </a:rPr>
              <a:t>2) Default deny</a:t>
            </a:r>
          </a:p>
          <a:p>
            <a:pPr marL="1262063" indent="-457200">
              <a:buFont typeface="Arial" panose="020B0604020202020204" pitchFamily="34" charset="0"/>
              <a:buChar char="•"/>
              <a:defRPr/>
            </a:pPr>
            <a:r>
              <a:rPr lang="en-US" altLang="en-US" sz="2000" dirty="0" smtClean="0">
                <a:solidFill>
                  <a:srgbClr val="25A9E7"/>
                </a:solidFill>
                <a:latin typeface="Alexandria" pitchFamily="2" charset="-78"/>
                <a:cs typeface="Alexandria" pitchFamily="2" charset="-78"/>
              </a:rPr>
              <a:t>“That </a:t>
            </a:r>
            <a:r>
              <a:rPr lang="en-US" altLang="en-US" sz="2000" dirty="0">
                <a:solidFill>
                  <a:srgbClr val="25A9E7"/>
                </a:solidFill>
                <a:latin typeface="Alexandria" pitchFamily="2" charset="-78"/>
                <a:cs typeface="Alexandria" pitchFamily="2" charset="-78"/>
              </a:rPr>
              <a:t>which is not expressly allowed is forbidden”</a:t>
            </a:r>
          </a:p>
          <a:p>
            <a:pPr marL="914400" indent="-457200">
              <a:lnSpc>
                <a:spcPct val="150000"/>
              </a:lnSpc>
              <a:buFont typeface="Wingdings" panose="05000000000000000000" pitchFamily="2" charset="2"/>
              <a:buChar char="§"/>
              <a:defRPr/>
            </a:pPr>
            <a:r>
              <a:rPr lang="en-US" altLang="en-US" sz="2000" dirty="0">
                <a:latin typeface="Alexandria" pitchFamily="2" charset="-78"/>
                <a:cs typeface="Alexandria" pitchFamily="2" charset="-78"/>
              </a:rPr>
              <a:t>Users prefer default permit, security experts prefer default deny</a:t>
            </a:r>
          </a:p>
          <a:p>
            <a:pPr marL="914400" indent="-457200">
              <a:lnSpc>
                <a:spcPct val="150000"/>
              </a:lnSpc>
              <a:buFont typeface="Wingdings" panose="05000000000000000000" pitchFamily="2" charset="2"/>
              <a:buChar char="§"/>
              <a:defRPr/>
            </a:pPr>
            <a:r>
              <a:rPr lang="en-US" altLang="en-US" sz="2000" dirty="0" err="1">
                <a:latin typeface="Alexandria" pitchFamily="2" charset="-78"/>
                <a:cs typeface="Alexandria" pitchFamily="2" charset="-78"/>
              </a:rPr>
              <a:t>Sysadmin</a:t>
            </a:r>
            <a:r>
              <a:rPr lang="en-US" altLang="en-US" sz="2000" dirty="0">
                <a:latin typeface="Alexandria" pitchFamily="2" charset="-78"/>
                <a:cs typeface="Alexandria" pitchFamily="2" charset="-78"/>
              </a:rPr>
              <a:t> must make the choice</a:t>
            </a:r>
          </a:p>
        </p:txBody>
      </p:sp>
    </p:spTree>
    <p:extLst>
      <p:ext uri="{BB962C8B-B14F-4D97-AF65-F5344CB8AC3E}">
        <p14:creationId xmlns:p14="http://schemas.microsoft.com/office/powerpoint/2010/main" val="25341409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923076" y="414593"/>
            <a:ext cx="6755773"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Firewall Security Policy</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9</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460551" y="1561102"/>
            <a:ext cx="4731938" cy="4262755"/>
          </a:xfrm>
          <a:prstGeom prst="rect">
            <a:avLst/>
          </a:prstGeom>
          <a:noFill/>
          <a:ln>
            <a:noFill/>
          </a:ln>
        </p:spPr>
        <p:txBody>
          <a:bodyPr spcFirstLastPara="1" wrap="square" lIns="0" tIns="0" rIns="0" bIns="0" anchor="t" anchorCtr="0">
            <a:noAutofit/>
          </a:bodyPr>
          <a:lstStyle/>
          <a:p>
            <a:pPr marL="407355" lvl="1" algn="just">
              <a:lnSpc>
                <a:spcPct val="150000"/>
              </a:lnSpc>
              <a:buClr>
                <a:srgbClr val="FF0000"/>
              </a:buClr>
              <a:buSzPct val="90000"/>
              <a:tabLst>
                <a:tab pos="653898" algn="l"/>
              </a:tabLst>
            </a:pPr>
            <a:r>
              <a:rPr lang="en-US" dirty="0">
                <a:solidFill>
                  <a:srgbClr val="FF0000"/>
                </a:solidFill>
                <a:latin typeface="Alexandria" pitchFamily="2" charset="-78"/>
                <a:cs typeface="Alexandria" pitchFamily="2" charset="-78"/>
              </a:rPr>
              <a:t>In this example firewall configuration</a:t>
            </a:r>
            <a:r>
              <a:rPr lang="en-US" dirty="0">
                <a:latin typeface="Alexandria" pitchFamily="2" charset="-78"/>
                <a:cs typeface="Alexandria" pitchFamily="2" charset="-78"/>
              </a:rPr>
              <a:t>,</a:t>
            </a:r>
          </a:p>
          <a:p>
            <a:pPr marL="693105" lvl="1" indent="-285750" algn="just">
              <a:lnSpc>
                <a:spcPct val="150000"/>
              </a:lnSpc>
              <a:buClr>
                <a:srgbClr val="FF0000"/>
              </a:buClr>
              <a:buSzPct val="90000"/>
              <a:buFont typeface="Arial" panose="020B0604020202020204" pitchFamily="34" charset="0"/>
              <a:buChar char="•"/>
              <a:tabLst>
                <a:tab pos="653898" algn="l"/>
              </a:tabLst>
            </a:pPr>
            <a:r>
              <a:rPr lang="en-US" dirty="0">
                <a:latin typeface="Alexandria" pitchFamily="2" charset="-78"/>
                <a:cs typeface="Alexandria" pitchFamily="2" charset="-78"/>
              </a:rPr>
              <a:t>External traffic can reach the entire internal network on TCP/25 and UDP/69 (1 &amp;2).</a:t>
            </a:r>
          </a:p>
          <a:p>
            <a:pPr marL="693105" lvl="1" indent="-285750" algn="just">
              <a:lnSpc>
                <a:spcPct val="150000"/>
              </a:lnSpc>
              <a:buClr>
                <a:srgbClr val="FF0000"/>
              </a:buClr>
              <a:buSzPct val="90000"/>
              <a:buFont typeface="Arial" panose="020B0604020202020204" pitchFamily="34" charset="0"/>
              <a:buChar char="•"/>
              <a:tabLst>
                <a:tab pos="653898" algn="l"/>
              </a:tabLst>
            </a:pPr>
            <a:r>
              <a:rPr lang="en-US" dirty="0">
                <a:latin typeface="Alexandria" pitchFamily="2" charset="-78"/>
                <a:cs typeface="Alexandria" pitchFamily="2" charset="-78"/>
              </a:rPr>
              <a:t>Internal traffic can go out to port 80 on the external network.</a:t>
            </a:r>
          </a:p>
          <a:p>
            <a:pPr marL="693105" lvl="1" indent="-285750" algn="just">
              <a:lnSpc>
                <a:spcPct val="150000"/>
              </a:lnSpc>
              <a:buClr>
                <a:srgbClr val="FF0000"/>
              </a:buClr>
              <a:buSzPct val="90000"/>
              <a:buFont typeface="Arial" panose="020B0604020202020204" pitchFamily="34" charset="0"/>
              <a:buChar char="•"/>
              <a:tabLst>
                <a:tab pos="653898" algn="l"/>
              </a:tabLst>
            </a:pPr>
            <a:r>
              <a:rPr lang="en-US" dirty="0">
                <a:latin typeface="Alexandria" pitchFamily="2" charset="-78"/>
                <a:cs typeface="Alexandria" pitchFamily="2" charset="-78"/>
              </a:rPr>
              <a:t>External traffic can reach TCP/80 on one internal server.</a:t>
            </a:r>
          </a:p>
          <a:p>
            <a:pPr marL="693105" lvl="1" indent="-285750" algn="just">
              <a:lnSpc>
                <a:spcPct val="150000"/>
              </a:lnSpc>
              <a:buClr>
                <a:srgbClr val="FF0000"/>
              </a:buClr>
              <a:buSzPct val="90000"/>
              <a:buFont typeface="Arial" panose="020B0604020202020204" pitchFamily="34" charset="0"/>
              <a:buChar char="•"/>
              <a:tabLst>
                <a:tab pos="653898" algn="l"/>
              </a:tabLst>
            </a:pPr>
            <a:r>
              <a:rPr lang="en-US" dirty="0">
                <a:latin typeface="Alexandria" pitchFamily="2" charset="-78"/>
                <a:cs typeface="Alexandria" pitchFamily="2" charset="-78"/>
              </a:rPr>
              <a:t>All other traffic from external to internal is disallowed.</a:t>
            </a:r>
          </a:p>
        </p:txBody>
      </p:sp>
      <p:pic>
        <p:nvPicPr>
          <p:cNvPr id="19" name="Picture 18" descr="Screen Shot 2015-09-29 at 2.07.06 PM.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442857" y="1808927"/>
            <a:ext cx="6311996" cy="3304005"/>
          </a:xfrm>
          <a:prstGeom prst="rect">
            <a:avLst/>
          </a:prstGeom>
        </p:spPr>
      </p:pic>
    </p:spTree>
    <p:extLst>
      <p:ext uri="{BB962C8B-B14F-4D97-AF65-F5344CB8AC3E}">
        <p14:creationId xmlns:p14="http://schemas.microsoft.com/office/powerpoint/2010/main" val="701547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923076" y="414593"/>
            <a:ext cx="6755773"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Types of Firewalls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10</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073817" y="1622876"/>
            <a:ext cx="8888330" cy="3624038"/>
          </a:xfrm>
          <a:prstGeom prst="rect">
            <a:avLst/>
          </a:prstGeom>
          <a:noFill/>
          <a:ln>
            <a:noFill/>
          </a:ln>
        </p:spPr>
        <p:txBody>
          <a:bodyPr spcFirstLastPara="1" wrap="square" lIns="0" tIns="0" rIns="0" bIns="0" anchor="t" anchorCtr="0">
            <a:noAutofit/>
          </a:bodyPr>
          <a:lstStyle/>
          <a:p>
            <a:pPr marL="914400" lvl="1" indent="-403225" algn="just">
              <a:lnSpc>
                <a:spcPct val="150000"/>
              </a:lnSpc>
              <a:buClr>
                <a:srgbClr val="FF0000"/>
              </a:buClr>
              <a:buSzPct val="90000"/>
              <a:buFont typeface="Wingdings"/>
              <a:buChar char=""/>
              <a:tabLst>
                <a:tab pos="860425" algn="l"/>
              </a:tabLst>
            </a:pPr>
            <a:r>
              <a:rPr lang="en-US" sz="2000" dirty="0">
                <a:latin typeface="Alexandria" pitchFamily="2" charset="-78"/>
                <a:cs typeface="Alexandria" pitchFamily="2" charset="-78"/>
              </a:rPr>
              <a:t>Packet filtering gateways or screening routers</a:t>
            </a:r>
          </a:p>
          <a:p>
            <a:pPr marL="914400" lvl="1" indent="-403225" algn="just">
              <a:lnSpc>
                <a:spcPct val="150000"/>
              </a:lnSpc>
              <a:buClr>
                <a:srgbClr val="FF0000"/>
              </a:buClr>
              <a:buSzPct val="90000"/>
              <a:buFont typeface="Wingdings"/>
              <a:buChar char=""/>
              <a:tabLst>
                <a:tab pos="860425" algn="l"/>
              </a:tabLst>
            </a:pPr>
            <a:r>
              <a:rPr lang="en-US" sz="2000" dirty="0" err="1">
                <a:latin typeface="Alexandria" pitchFamily="2" charset="-78"/>
                <a:cs typeface="Alexandria" pitchFamily="2" charset="-78"/>
              </a:rPr>
              <a:t>Stateful</a:t>
            </a:r>
            <a:r>
              <a:rPr lang="en-US" sz="2000" dirty="0">
                <a:latin typeface="Alexandria" pitchFamily="2" charset="-78"/>
                <a:cs typeface="Alexandria" pitchFamily="2" charset="-78"/>
              </a:rPr>
              <a:t> inspection firewalls</a:t>
            </a:r>
          </a:p>
          <a:p>
            <a:pPr marL="914400" lvl="1" indent="-403225" algn="just">
              <a:lnSpc>
                <a:spcPct val="150000"/>
              </a:lnSpc>
              <a:buClr>
                <a:srgbClr val="FF0000"/>
              </a:buClr>
              <a:buSzPct val="90000"/>
              <a:buFont typeface="Wingdings"/>
              <a:buChar char=""/>
              <a:tabLst>
                <a:tab pos="860425" algn="l"/>
              </a:tabLst>
            </a:pPr>
            <a:r>
              <a:rPr lang="en-US" sz="2000" dirty="0">
                <a:latin typeface="Alexandria" pitchFamily="2" charset="-78"/>
                <a:cs typeface="Alexandria" pitchFamily="2" charset="-78"/>
              </a:rPr>
              <a:t>Application-level gateways, also known as proxies</a:t>
            </a:r>
          </a:p>
          <a:p>
            <a:pPr marL="914400" lvl="1" indent="-403225" algn="just">
              <a:lnSpc>
                <a:spcPct val="150000"/>
              </a:lnSpc>
              <a:buClr>
                <a:srgbClr val="FF0000"/>
              </a:buClr>
              <a:buSzPct val="90000"/>
              <a:buFont typeface="Wingdings"/>
              <a:buChar char=""/>
              <a:tabLst>
                <a:tab pos="860425" algn="l"/>
              </a:tabLst>
            </a:pPr>
            <a:r>
              <a:rPr lang="en-US" sz="2000" dirty="0">
                <a:latin typeface="Alexandria" pitchFamily="2" charset="-78"/>
                <a:cs typeface="Alexandria" pitchFamily="2" charset="-78"/>
              </a:rPr>
              <a:t>Circuit-level gateways</a:t>
            </a:r>
          </a:p>
          <a:p>
            <a:pPr marL="914400" lvl="1" indent="-403225" algn="just">
              <a:lnSpc>
                <a:spcPct val="150000"/>
              </a:lnSpc>
              <a:buClr>
                <a:srgbClr val="FF0000"/>
              </a:buClr>
              <a:buSzPct val="90000"/>
              <a:buFont typeface="Wingdings"/>
              <a:buChar char=""/>
              <a:tabLst>
                <a:tab pos="860425" algn="l"/>
              </a:tabLst>
            </a:pPr>
            <a:r>
              <a:rPr lang="en-US" sz="2000" dirty="0">
                <a:latin typeface="Alexandria" pitchFamily="2" charset="-78"/>
                <a:cs typeface="Alexandria" pitchFamily="2" charset="-78"/>
              </a:rPr>
              <a:t>Guards</a:t>
            </a:r>
          </a:p>
          <a:p>
            <a:pPr marL="914400" lvl="1" indent="-403225" algn="just">
              <a:lnSpc>
                <a:spcPct val="150000"/>
              </a:lnSpc>
              <a:buClr>
                <a:srgbClr val="FF0000"/>
              </a:buClr>
              <a:buSzPct val="90000"/>
              <a:buFont typeface="Wingdings"/>
              <a:buChar char=""/>
              <a:tabLst>
                <a:tab pos="860425" algn="l"/>
              </a:tabLst>
            </a:pPr>
            <a:r>
              <a:rPr lang="en-US" sz="2000" dirty="0">
                <a:latin typeface="Alexandria" pitchFamily="2" charset="-78"/>
                <a:cs typeface="Alexandria" pitchFamily="2" charset="-78"/>
              </a:rPr>
              <a:t>Personal or host-based firewalls</a:t>
            </a:r>
          </a:p>
          <a:p>
            <a:pPr marL="914400" lvl="1" indent="-403225" algn="just">
              <a:lnSpc>
                <a:spcPct val="150000"/>
              </a:lnSpc>
              <a:buClr>
                <a:srgbClr val="FF0000"/>
              </a:buClr>
              <a:buSzPct val="90000"/>
              <a:buFont typeface="Wingdings"/>
              <a:buChar char=""/>
              <a:tabLst>
                <a:tab pos="860425" algn="l"/>
              </a:tabLst>
            </a:pPr>
            <a:r>
              <a:rPr lang="en-US" sz="2000" dirty="0">
                <a:latin typeface="Alexandria" pitchFamily="2" charset="-78"/>
                <a:cs typeface="Alexandria" pitchFamily="2" charset="-78"/>
              </a:rPr>
              <a:t>Combination of above is dynamic packet </a:t>
            </a:r>
            <a:r>
              <a:rPr lang="en-US" sz="2000" dirty="0" smtClean="0">
                <a:latin typeface="Alexandria" pitchFamily="2" charset="-78"/>
                <a:cs typeface="Alexandria" pitchFamily="2" charset="-78"/>
              </a:rPr>
              <a:t>filter</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12115475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923076" y="414593"/>
            <a:ext cx="6755773"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Packet-Filtering Gateways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11</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468086" y="1432141"/>
            <a:ext cx="4724401" cy="4195775"/>
          </a:xfrm>
          <a:prstGeom prst="rect">
            <a:avLst/>
          </a:prstGeom>
          <a:noFill/>
          <a:ln>
            <a:noFill/>
          </a:ln>
        </p:spPr>
        <p:txBody>
          <a:bodyPr spcFirstLastPara="1" wrap="square" lIns="0" tIns="0" rIns="0" bIns="0" anchor="t" anchorCtr="0">
            <a:noAutofit/>
          </a:bodyPr>
          <a:lstStyle/>
          <a:p>
            <a:pPr marL="693105" lvl="1" indent="-285750" algn="just">
              <a:lnSpc>
                <a:spcPct val="150000"/>
              </a:lnSpc>
              <a:buClr>
                <a:srgbClr val="FF0000"/>
              </a:buClr>
              <a:buSzPct val="90000"/>
              <a:buFont typeface="Arial" panose="020B0604020202020204" pitchFamily="34" charset="0"/>
              <a:buChar char="•"/>
              <a:tabLst>
                <a:tab pos="653898" algn="l"/>
              </a:tabLst>
            </a:pPr>
            <a:r>
              <a:rPr lang="en-US" dirty="0">
                <a:latin typeface="Alexandria" pitchFamily="2" charset="-78"/>
                <a:cs typeface="Alexandria" pitchFamily="2" charset="-78"/>
              </a:rPr>
              <a:t>A packet-filtering gateway controls access on the basis of packet address and specific transport protocol type (e.g., HTTP traffic</a:t>
            </a:r>
            <a:r>
              <a:rPr lang="en-US" dirty="0" smtClean="0">
                <a:latin typeface="Alexandria" pitchFamily="2" charset="-78"/>
                <a:cs typeface="Alexandria" pitchFamily="2" charset="-78"/>
              </a:rPr>
              <a:t>).</a:t>
            </a:r>
          </a:p>
          <a:p>
            <a:pPr marL="693105" lvl="1" indent="-285750" algn="just">
              <a:lnSpc>
                <a:spcPct val="150000"/>
              </a:lnSpc>
              <a:buClr>
                <a:srgbClr val="FF0000"/>
              </a:buClr>
              <a:buSzPct val="90000"/>
              <a:buFont typeface="Arial" panose="020B0604020202020204" pitchFamily="34" charset="0"/>
              <a:buChar char="•"/>
              <a:tabLst>
                <a:tab pos="653898" algn="l"/>
              </a:tabLst>
            </a:pPr>
            <a:r>
              <a:rPr lang="en-US" dirty="0" smtClean="0">
                <a:latin typeface="Alexandria" pitchFamily="2" charset="-78"/>
                <a:cs typeface="Alexandria" pitchFamily="2" charset="-78"/>
              </a:rPr>
              <a:t>The </a:t>
            </a:r>
            <a:r>
              <a:rPr lang="en-US" dirty="0">
                <a:latin typeface="Alexandria" pitchFamily="2" charset="-78"/>
                <a:cs typeface="Alexandria" pitchFamily="2" charset="-78"/>
              </a:rPr>
              <a:t>example firewall configuration table on a previous slide was in relation to a packet-filtering gateway. In the image on this slide, the firewall is filtering out Telnet traffic but allowing HTTP traffic in. </a:t>
            </a:r>
          </a:p>
        </p:txBody>
      </p:sp>
      <p:pic>
        <p:nvPicPr>
          <p:cNvPr id="17" name="Content Placeholder 6" descr="fig06-53.eps"/>
          <p:cNvPicPr>
            <a:picLocks noChangeAspect="1"/>
          </p:cNvPicPr>
          <p:nvPr/>
        </p:nvPicPr>
        <p:blipFill rotWithShape="1">
          <a:blip r:embed="rId5">
            <a:extLst>
              <a:ext uri="{28A0092B-C50C-407E-A947-70E740481C1C}">
                <a14:useLocalDpi xmlns:a14="http://schemas.microsoft.com/office/drawing/2010/main" val="0"/>
              </a:ext>
            </a:extLst>
          </a:blip>
          <a:stretch/>
        </p:blipFill>
        <p:spPr>
          <a:xfrm>
            <a:off x="5449558" y="1490936"/>
            <a:ext cx="6336806" cy="3898231"/>
          </a:xfrm>
          <a:prstGeom prst="rect">
            <a:avLst/>
          </a:prstGeom>
        </p:spPr>
      </p:pic>
    </p:spTree>
    <p:extLst>
      <p:ext uri="{BB962C8B-B14F-4D97-AF65-F5344CB8AC3E}">
        <p14:creationId xmlns:p14="http://schemas.microsoft.com/office/powerpoint/2010/main" val="39271288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923076" y="414593"/>
            <a:ext cx="6755773"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Firewalls – Packet Filters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12</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267966" y="1525038"/>
            <a:ext cx="9650405" cy="4482720"/>
          </a:xfrm>
          <a:prstGeom prst="rect">
            <a:avLst/>
          </a:prstGeom>
          <a:noFill/>
          <a:ln>
            <a:noFill/>
          </a:ln>
        </p:spPr>
        <p:txBody>
          <a:bodyPr spcFirstLastPara="1" wrap="square" lIns="0" tIns="0" rIns="0" bIns="0" anchor="t" anchorCtr="0">
            <a:noAutofit/>
          </a:bodyPr>
          <a:lstStyle/>
          <a:p>
            <a:pPr marL="285750" indent="-285750">
              <a:lnSpc>
                <a:spcPct val="150000"/>
              </a:lnSpc>
              <a:buFont typeface="Wingdings" panose="05000000000000000000" pitchFamily="2" charset="2"/>
              <a:buChar char="Ø"/>
              <a:defRPr/>
            </a:pPr>
            <a:r>
              <a:rPr lang="en-AU" altLang="en-US" dirty="0">
                <a:solidFill>
                  <a:srgbClr val="FF0000"/>
                </a:solidFill>
                <a:latin typeface="Alexandria" pitchFamily="2" charset="-78"/>
                <a:cs typeface="Alexandria" pitchFamily="2" charset="-78"/>
              </a:rPr>
              <a:t>Simplest of components </a:t>
            </a:r>
          </a:p>
          <a:p>
            <a:pPr marL="285750" indent="-285750">
              <a:lnSpc>
                <a:spcPct val="150000"/>
              </a:lnSpc>
              <a:buFont typeface="Wingdings" panose="05000000000000000000" pitchFamily="2" charset="2"/>
              <a:buChar char="Ø"/>
              <a:defRPr/>
            </a:pPr>
            <a:r>
              <a:rPr lang="en-US" altLang="en-US" dirty="0">
                <a:solidFill>
                  <a:srgbClr val="FF0000"/>
                </a:solidFill>
                <a:latin typeface="Alexandria" pitchFamily="2" charset="-78"/>
                <a:cs typeface="Alexandria" pitchFamily="2" charset="-78"/>
              </a:rPr>
              <a:t>Uses transport-layer information only</a:t>
            </a:r>
          </a:p>
          <a:p>
            <a:pPr marL="742950" lvl="1" indent="-285750">
              <a:lnSpc>
                <a:spcPct val="150000"/>
              </a:lnSpc>
              <a:buFont typeface="Arial" panose="020B0604020202020204" pitchFamily="34" charset="0"/>
              <a:buChar char="•"/>
              <a:defRPr/>
            </a:pPr>
            <a:r>
              <a:rPr lang="en-US" altLang="en-US" dirty="0">
                <a:latin typeface="Alexandria" pitchFamily="2" charset="-78"/>
                <a:cs typeface="Alexandria" pitchFamily="2" charset="-78"/>
              </a:rPr>
              <a:t>IP Source Address, Destination Address</a:t>
            </a:r>
          </a:p>
          <a:p>
            <a:pPr marL="742950" lvl="1" indent="-285750">
              <a:lnSpc>
                <a:spcPct val="150000"/>
              </a:lnSpc>
              <a:buFont typeface="Arial" panose="020B0604020202020204" pitchFamily="34" charset="0"/>
              <a:buChar char="•"/>
              <a:defRPr/>
            </a:pPr>
            <a:r>
              <a:rPr lang="en-US" altLang="en-US" dirty="0">
                <a:latin typeface="Alexandria" pitchFamily="2" charset="-78"/>
                <a:cs typeface="Alexandria" pitchFamily="2" charset="-78"/>
              </a:rPr>
              <a:t>Protocol/Next Header (TCP, UDP, ICMP, </a:t>
            </a:r>
            <a:r>
              <a:rPr lang="en-US" altLang="en-US" dirty="0" err="1">
                <a:latin typeface="Alexandria" pitchFamily="2" charset="-78"/>
                <a:cs typeface="Alexandria" pitchFamily="2" charset="-78"/>
              </a:rPr>
              <a:t>etc</a:t>
            </a:r>
            <a:r>
              <a:rPr lang="en-US" altLang="en-US" dirty="0">
                <a:latin typeface="Alexandria" pitchFamily="2" charset="-78"/>
                <a:cs typeface="Alexandria" pitchFamily="2" charset="-78"/>
              </a:rPr>
              <a:t>)</a:t>
            </a:r>
          </a:p>
          <a:p>
            <a:pPr marL="742950" lvl="1" indent="-285750">
              <a:lnSpc>
                <a:spcPct val="150000"/>
              </a:lnSpc>
              <a:buFont typeface="Arial" panose="020B0604020202020204" pitchFamily="34" charset="0"/>
              <a:buChar char="•"/>
              <a:defRPr/>
            </a:pPr>
            <a:r>
              <a:rPr lang="en-US" altLang="en-US" dirty="0">
                <a:latin typeface="Alexandria" pitchFamily="2" charset="-78"/>
                <a:cs typeface="Alexandria" pitchFamily="2" charset="-78"/>
              </a:rPr>
              <a:t>TCP or UDP source &amp; destination ports</a:t>
            </a:r>
          </a:p>
          <a:p>
            <a:pPr marL="742950" lvl="1" indent="-285750">
              <a:lnSpc>
                <a:spcPct val="150000"/>
              </a:lnSpc>
              <a:buFont typeface="Arial" panose="020B0604020202020204" pitchFamily="34" charset="0"/>
              <a:buChar char="•"/>
              <a:defRPr/>
            </a:pPr>
            <a:r>
              <a:rPr lang="en-US" altLang="en-US" dirty="0">
                <a:latin typeface="Alexandria" pitchFamily="2" charset="-78"/>
                <a:cs typeface="Alexandria" pitchFamily="2" charset="-78"/>
              </a:rPr>
              <a:t>TCP Flags (SYN, ACK, FIN, RST, PSH, </a:t>
            </a:r>
            <a:r>
              <a:rPr lang="en-US" altLang="en-US" dirty="0" err="1">
                <a:latin typeface="Alexandria" pitchFamily="2" charset="-78"/>
                <a:cs typeface="Alexandria" pitchFamily="2" charset="-78"/>
              </a:rPr>
              <a:t>etc</a:t>
            </a:r>
            <a:r>
              <a:rPr lang="en-US" altLang="en-US" dirty="0">
                <a:latin typeface="Alexandria" pitchFamily="2" charset="-78"/>
                <a:cs typeface="Alexandria" pitchFamily="2" charset="-78"/>
              </a:rPr>
              <a:t>)</a:t>
            </a:r>
          </a:p>
          <a:p>
            <a:pPr marL="742950" lvl="1" indent="-285750">
              <a:lnSpc>
                <a:spcPct val="150000"/>
              </a:lnSpc>
              <a:buFont typeface="Arial" panose="020B0604020202020204" pitchFamily="34" charset="0"/>
              <a:buChar char="•"/>
              <a:defRPr/>
            </a:pPr>
            <a:r>
              <a:rPr lang="en-US" altLang="en-US" dirty="0">
                <a:latin typeface="Alexandria" pitchFamily="2" charset="-78"/>
                <a:cs typeface="Alexandria" pitchFamily="2" charset="-78"/>
              </a:rPr>
              <a:t>ICMP message type</a:t>
            </a:r>
          </a:p>
          <a:p>
            <a:pPr marL="285750" indent="-285750">
              <a:lnSpc>
                <a:spcPct val="150000"/>
              </a:lnSpc>
              <a:buFont typeface="Wingdings" panose="05000000000000000000" pitchFamily="2" charset="2"/>
              <a:buChar char="Ø"/>
              <a:defRPr/>
            </a:pPr>
            <a:r>
              <a:rPr lang="en-US" altLang="en-US" dirty="0">
                <a:solidFill>
                  <a:srgbClr val="FF0000"/>
                </a:solidFill>
                <a:latin typeface="Alexandria" pitchFamily="2" charset="-78"/>
                <a:cs typeface="Alexandria" pitchFamily="2" charset="-78"/>
              </a:rPr>
              <a:t>Examples</a:t>
            </a:r>
          </a:p>
          <a:p>
            <a:pPr marL="742950" lvl="1" indent="-285750">
              <a:lnSpc>
                <a:spcPct val="150000"/>
              </a:lnSpc>
              <a:buFont typeface="Arial" panose="020B0604020202020204" pitchFamily="34" charset="0"/>
              <a:buChar char="•"/>
              <a:defRPr/>
            </a:pPr>
            <a:r>
              <a:rPr lang="en-US" altLang="en-US" dirty="0">
                <a:latin typeface="Alexandria" pitchFamily="2" charset="-78"/>
                <a:cs typeface="Alexandria" pitchFamily="2" charset="-78"/>
              </a:rPr>
              <a:t>DNS uses port 53</a:t>
            </a:r>
          </a:p>
          <a:p>
            <a:pPr marL="1200150" lvl="2" indent="-285750">
              <a:lnSpc>
                <a:spcPct val="150000"/>
              </a:lnSpc>
              <a:buFont typeface="Arial" panose="020B0604020202020204" pitchFamily="34" charset="0"/>
              <a:buChar char="•"/>
              <a:defRPr/>
            </a:pPr>
            <a:r>
              <a:rPr lang="en-US" altLang="en-US" dirty="0">
                <a:solidFill>
                  <a:srgbClr val="00B0F0"/>
                </a:solidFill>
                <a:latin typeface="Alexandria" pitchFamily="2" charset="-78"/>
                <a:cs typeface="Alexandria" pitchFamily="2" charset="-78"/>
              </a:rPr>
              <a:t>No incoming port 53 packets except known trusted servers</a:t>
            </a:r>
            <a:endParaRPr lang="en-AU" altLang="en-US" b="1"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5312114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76093"/>
            <a:ext cx="6583958" cy="523220"/>
          </a:xfrm>
          <a:prstGeom prst="rect">
            <a:avLst/>
          </a:prstGeom>
          <a:noFill/>
        </p:spPr>
        <p:txBody>
          <a:bodyPr wrap="square" rtlCol="0">
            <a:spAutoFit/>
          </a:bodyPr>
          <a:lstStyle/>
          <a:p>
            <a:r>
              <a:rPr lang="en-US" sz="2800" dirty="0">
                <a:latin typeface="Alexandria ExtraBold" pitchFamily="2" charset="-78"/>
                <a:ea typeface="Calibri"/>
                <a:cs typeface="Alexandria ExtraBold" pitchFamily="2" charset="-78"/>
                <a:sym typeface="Calibri"/>
              </a:rPr>
              <a:t>Usage of Packet Filters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13</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243734" y="1525038"/>
            <a:ext cx="9803780" cy="4363507"/>
          </a:xfrm>
          <a:prstGeom prst="rect">
            <a:avLst/>
          </a:prstGeom>
          <a:noFill/>
          <a:ln>
            <a:noFill/>
          </a:ln>
        </p:spPr>
        <p:txBody>
          <a:bodyPr spcFirstLastPara="1" wrap="square" lIns="0" tIns="0" rIns="0" bIns="0" anchor="t" anchorCtr="0">
            <a:noAutofit/>
          </a:bodyPr>
          <a:lstStyle/>
          <a:p>
            <a:pPr marL="1200150" lvl="2" indent="-285750" algn="just">
              <a:lnSpc>
                <a:spcPct val="150000"/>
              </a:lnSpc>
              <a:buFont typeface="Wingdings" panose="05000000000000000000" pitchFamily="2" charset="2"/>
              <a:buChar char="Ø"/>
            </a:pPr>
            <a:r>
              <a:rPr lang="en-US" altLang="en-US" sz="2200" dirty="0">
                <a:solidFill>
                  <a:srgbClr val="FF0000"/>
                </a:solidFill>
                <a:latin typeface="Alexandria" pitchFamily="2" charset="-78"/>
                <a:cs typeface="Alexandria" pitchFamily="2" charset="-78"/>
              </a:rPr>
              <a:t>Filtering with incoming or outgoing interfaces</a:t>
            </a:r>
          </a:p>
          <a:p>
            <a:pPr marL="1776413" lvl="2" indent="-342900" algn="just">
              <a:lnSpc>
                <a:spcPct val="150000"/>
              </a:lnSpc>
              <a:buFont typeface="Wingdings" panose="05000000000000000000" pitchFamily="2" charset="2"/>
              <a:buChar char="§"/>
            </a:pPr>
            <a:r>
              <a:rPr lang="en-US" altLang="en-US" sz="2000" dirty="0">
                <a:latin typeface="Alexandria" pitchFamily="2" charset="-78"/>
                <a:cs typeface="Alexandria" pitchFamily="2" charset="-78"/>
              </a:rPr>
              <a:t>E.g., Ingress filtering of spoofed IP addresses</a:t>
            </a:r>
          </a:p>
          <a:p>
            <a:pPr marL="1776413" lvl="2" indent="-342900" algn="just">
              <a:lnSpc>
                <a:spcPct val="150000"/>
              </a:lnSpc>
              <a:buFont typeface="Wingdings" panose="05000000000000000000" pitchFamily="2" charset="2"/>
              <a:buChar char="§"/>
            </a:pPr>
            <a:r>
              <a:rPr lang="en-US" altLang="en-US" sz="2000" dirty="0">
                <a:latin typeface="Alexandria" pitchFamily="2" charset="-78"/>
                <a:cs typeface="Alexandria" pitchFamily="2" charset="-78"/>
              </a:rPr>
              <a:t>Egress filtering</a:t>
            </a:r>
          </a:p>
          <a:p>
            <a:pPr marL="1200150" lvl="2" indent="-285750" algn="just">
              <a:lnSpc>
                <a:spcPct val="150000"/>
              </a:lnSpc>
              <a:buFont typeface="Wingdings" panose="05000000000000000000" pitchFamily="2" charset="2"/>
              <a:buChar char="Ø"/>
            </a:pPr>
            <a:r>
              <a:rPr lang="en-US" altLang="en-US" sz="2200" dirty="0">
                <a:solidFill>
                  <a:srgbClr val="FF0000"/>
                </a:solidFill>
                <a:latin typeface="Alexandria" pitchFamily="2" charset="-78"/>
                <a:cs typeface="Alexandria" pitchFamily="2" charset="-78"/>
              </a:rPr>
              <a:t>Permits or denies certain services</a:t>
            </a:r>
          </a:p>
          <a:p>
            <a:pPr marL="1776413" lvl="2" indent="-342900" algn="just">
              <a:lnSpc>
                <a:spcPct val="150000"/>
              </a:lnSpc>
              <a:buFont typeface="Wingdings" panose="05000000000000000000" pitchFamily="2" charset="2"/>
              <a:buChar char="§"/>
            </a:pPr>
            <a:r>
              <a:rPr lang="en-US" altLang="en-US" sz="2000" dirty="0">
                <a:latin typeface="Alexandria" pitchFamily="2" charset="-78"/>
                <a:cs typeface="Alexandria" pitchFamily="2" charset="-78"/>
              </a:rPr>
              <a:t>Requires intimate knowledge of TCP and UDP port utilization on several of operating systems</a:t>
            </a:r>
          </a:p>
        </p:txBody>
      </p:sp>
    </p:spTree>
    <p:extLst>
      <p:ext uri="{BB962C8B-B14F-4D97-AF65-F5344CB8AC3E}">
        <p14:creationId xmlns:p14="http://schemas.microsoft.com/office/powerpoint/2010/main" val="22065917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72345"/>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How to Configure a Packet Filter</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14</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073817" y="1755391"/>
            <a:ext cx="9710920" cy="3400931"/>
          </a:xfrm>
          <a:prstGeom prst="rect">
            <a:avLst/>
          </a:prstGeom>
        </p:spPr>
        <p:txBody>
          <a:bodyPr wrap="square">
            <a:spAutoFit/>
          </a:bodyPr>
          <a:lstStyle/>
          <a:p>
            <a:pPr marL="515937" indent="-342900">
              <a:lnSpc>
                <a:spcPct val="150000"/>
              </a:lnSpc>
              <a:spcAft>
                <a:spcPts val="600"/>
              </a:spcAft>
              <a:buFont typeface="Wingdings" panose="05000000000000000000" pitchFamily="2" charset="2"/>
              <a:buChar char="§"/>
            </a:pPr>
            <a:r>
              <a:rPr lang="en-US" altLang="en-US" sz="2000" dirty="0">
                <a:latin typeface="Alexandria" pitchFamily="2" charset="-78"/>
                <a:cs typeface="Alexandria" pitchFamily="2" charset="-78"/>
              </a:rPr>
              <a:t>Start with a security policy</a:t>
            </a:r>
          </a:p>
          <a:p>
            <a:pPr marL="515937" indent="-342900">
              <a:lnSpc>
                <a:spcPct val="150000"/>
              </a:lnSpc>
              <a:spcAft>
                <a:spcPts val="600"/>
              </a:spcAft>
              <a:buFont typeface="Wingdings" panose="05000000000000000000" pitchFamily="2" charset="2"/>
              <a:buChar char="§"/>
            </a:pPr>
            <a:r>
              <a:rPr lang="en-US" altLang="en-US" sz="2000" dirty="0">
                <a:latin typeface="Alexandria" pitchFamily="2" charset="-78"/>
                <a:cs typeface="Alexandria" pitchFamily="2" charset="-78"/>
              </a:rPr>
              <a:t>Specify allowable packets in terms of logical expressions on packet fields</a:t>
            </a:r>
          </a:p>
          <a:p>
            <a:pPr marL="515937" indent="-342900">
              <a:lnSpc>
                <a:spcPct val="150000"/>
              </a:lnSpc>
              <a:spcAft>
                <a:spcPts val="600"/>
              </a:spcAft>
              <a:buFont typeface="Wingdings" panose="05000000000000000000" pitchFamily="2" charset="2"/>
              <a:buChar char="§"/>
            </a:pPr>
            <a:r>
              <a:rPr lang="en-US" altLang="en-US" sz="2000" dirty="0">
                <a:latin typeface="Alexandria" pitchFamily="2" charset="-78"/>
                <a:cs typeface="Alexandria" pitchFamily="2" charset="-78"/>
              </a:rPr>
              <a:t>Rewrite expressions in syntax supported by your vendor</a:t>
            </a:r>
          </a:p>
          <a:p>
            <a:pPr marL="515937" indent="-342900">
              <a:lnSpc>
                <a:spcPct val="150000"/>
              </a:lnSpc>
              <a:spcAft>
                <a:spcPts val="600"/>
              </a:spcAft>
              <a:buFont typeface="Wingdings" panose="05000000000000000000" pitchFamily="2" charset="2"/>
              <a:buChar char="§"/>
            </a:pPr>
            <a:r>
              <a:rPr lang="en-US" altLang="en-US" sz="2000" dirty="0">
                <a:latin typeface="Alexandria" pitchFamily="2" charset="-78"/>
                <a:cs typeface="Alexandria" pitchFamily="2" charset="-78"/>
              </a:rPr>
              <a:t>General rules - least privilege</a:t>
            </a:r>
          </a:p>
          <a:p>
            <a:pPr marL="860425" indent="-342900">
              <a:spcAft>
                <a:spcPts val="600"/>
              </a:spcAft>
              <a:buFont typeface="Wingdings" panose="05000000000000000000" pitchFamily="2" charset="2"/>
              <a:buChar char="§"/>
            </a:pPr>
            <a:r>
              <a:rPr lang="en-US" altLang="en-US" dirty="0">
                <a:solidFill>
                  <a:srgbClr val="25A9E7"/>
                </a:solidFill>
                <a:latin typeface="Alexandria" pitchFamily="2" charset="-78"/>
                <a:cs typeface="Alexandria" pitchFamily="2" charset="-78"/>
              </a:rPr>
              <a:t>All that is not expressly permitted is prohibited</a:t>
            </a:r>
          </a:p>
          <a:p>
            <a:pPr marL="860425" indent="-342900">
              <a:spcAft>
                <a:spcPts val="600"/>
              </a:spcAft>
              <a:buFont typeface="Wingdings" panose="05000000000000000000" pitchFamily="2" charset="2"/>
              <a:buChar char="§"/>
            </a:pPr>
            <a:r>
              <a:rPr lang="en-US" altLang="en-US" dirty="0">
                <a:solidFill>
                  <a:srgbClr val="25A9E7"/>
                </a:solidFill>
                <a:latin typeface="Alexandria" pitchFamily="2" charset="-78"/>
                <a:cs typeface="Alexandria" pitchFamily="2" charset="-78"/>
              </a:rPr>
              <a:t>If you do not need it, eliminate it</a:t>
            </a:r>
          </a:p>
        </p:txBody>
      </p:sp>
    </p:spTree>
    <p:extLst>
      <p:ext uri="{BB962C8B-B14F-4D97-AF65-F5344CB8AC3E}">
        <p14:creationId xmlns:p14="http://schemas.microsoft.com/office/powerpoint/2010/main" val="29153270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72345"/>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How to Configure a Packet Filter</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15</a:t>
            </a:fld>
            <a:endParaRPr lang="en-US" dirty="0">
              <a:solidFill>
                <a:prstClr val="black"/>
              </a:solidFill>
            </a:endParaRPr>
          </a:p>
        </p:txBody>
      </p:sp>
      <p:pic>
        <p:nvPicPr>
          <p:cNvPr id="18" name="Picture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398318" y="3767998"/>
            <a:ext cx="9710920" cy="2062103"/>
          </a:xfrm>
          <a:prstGeom prst="rect">
            <a:avLst/>
          </a:prstGeom>
        </p:spPr>
        <p:txBody>
          <a:bodyPr wrap="square">
            <a:spAutoFit/>
          </a:bodyPr>
          <a:lstStyle/>
          <a:p>
            <a:pPr marL="173037">
              <a:lnSpc>
                <a:spcPct val="150000"/>
              </a:lnSpc>
              <a:spcAft>
                <a:spcPts val="600"/>
              </a:spcAft>
            </a:pPr>
            <a:r>
              <a:rPr lang="en-US" altLang="en-US" sz="2200" i="1" dirty="0" smtClean="0">
                <a:solidFill>
                  <a:srgbClr val="FF0000"/>
                </a:solidFill>
                <a:latin typeface="Alexandria" pitchFamily="2" charset="-78"/>
                <a:cs typeface="Alexandria" pitchFamily="2" charset="-78"/>
              </a:rPr>
              <a:t>Example </a:t>
            </a:r>
            <a:r>
              <a:rPr lang="en-US" altLang="en-US" sz="2200" i="1" dirty="0">
                <a:solidFill>
                  <a:srgbClr val="FF0000"/>
                </a:solidFill>
                <a:latin typeface="Alexandria" pitchFamily="2" charset="-78"/>
                <a:cs typeface="Alexandria" pitchFamily="2" charset="-78"/>
              </a:rPr>
              <a:t>1: </a:t>
            </a:r>
          </a:p>
          <a:p>
            <a:pPr marL="173037">
              <a:lnSpc>
                <a:spcPct val="150000"/>
              </a:lnSpc>
              <a:spcAft>
                <a:spcPts val="600"/>
              </a:spcAft>
            </a:pPr>
            <a:r>
              <a:rPr lang="en-US" altLang="en-US" sz="2000" dirty="0" smtClean="0">
                <a:latin typeface="Alexandria" pitchFamily="2" charset="-78"/>
                <a:cs typeface="Alexandria" pitchFamily="2" charset="-78"/>
              </a:rPr>
              <a:t>Suppose </a:t>
            </a:r>
            <a:r>
              <a:rPr lang="en-US" altLang="en-US" sz="2000" dirty="0">
                <a:latin typeface="Alexandria" pitchFamily="2" charset="-78"/>
                <a:cs typeface="Alexandria" pitchFamily="2" charset="-78"/>
              </a:rPr>
              <a:t>we want to allow inbound mail (SMTP, port 25) but only to our gateway machine.  Also suppose that mail from particular site SPIGOT is to be blocked.</a:t>
            </a:r>
          </a:p>
        </p:txBody>
      </p:sp>
      <p:graphicFrame>
        <p:nvGraphicFramePr>
          <p:cNvPr id="16" name="Object 5"/>
          <p:cNvGraphicFramePr>
            <a:graphicFrameLocks noChangeAspect="1"/>
          </p:cNvGraphicFramePr>
          <p:nvPr>
            <p:extLst>
              <p:ext uri="{D42A27DB-BD31-4B8C-83A1-F6EECF244321}">
                <p14:modId xmlns:p14="http://schemas.microsoft.com/office/powerpoint/2010/main" val="1397352479"/>
              </p:ext>
            </p:extLst>
          </p:nvPr>
        </p:nvGraphicFramePr>
        <p:xfrm>
          <a:off x="1618820" y="2368625"/>
          <a:ext cx="8971899" cy="846370"/>
        </p:xfrm>
        <a:graphic>
          <a:graphicData uri="http://schemas.openxmlformats.org/presentationml/2006/ole">
            <mc:AlternateContent xmlns:mc="http://schemas.openxmlformats.org/markup-compatibility/2006">
              <mc:Choice xmlns:v="urn:schemas-microsoft-com:vml" Requires="v">
                <p:oleObj spid="_x0000_s1032" name="Bitmap Image" r:id="rId6" imgW="3629532" imgH="676369" progId="Paint.Picture">
                  <p:embed/>
                </p:oleObj>
              </mc:Choice>
              <mc:Fallback>
                <p:oleObj name="Bitmap Image" r:id="rId6" imgW="3629532" imgH="676369" progId="Paint.Picture">
                  <p:embed/>
                  <p:pic>
                    <p:nvPicPr>
                      <p:cNvPr id="13314" name="Object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618820" y="2368625"/>
                        <a:ext cx="8971899" cy="846370"/>
                      </a:xfrm>
                      <a:prstGeom prst="rect">
                        <a:avLst/>
                      </a:prstGeom>
                      <a:noFill/>
                      <a:ln>
                        <a:noFill/>
                      </a:ln>
                      <a:effectLst/>
                      <a:extLst/>
                    </p:spPr>
                  </p:pic>
                </p:oleObj>
              </mc:Fallback>
            </mc:AlternateContent>
          </a:graphicData>
        </a:graphic>
      </p:graphicFrame>
      <p:sp>
        <p:nvSpPr>
          <p:cNvPr id="17" name="Rectangle 7"/>
          <p:cNvSpPr>
            <a:spLocks noChangeArrowheads="1"/>
          </p:cNvSpPr>
          <p:nvPr/>
        </p:nvSpPr>
        <p:spPr bwMode="auto">
          <a:xfrm>
            <a:off x="1150465" y="1521479"/>
            <a:ext cx="8528384" cy="595689"/>
          </a:xfrm>
          <a:prstGeom prst="rect">
            <a:avLst/>
          </a:prstGeom>
          <a:noFill/>
          <a:ln>
            <a:noFill/>
          </a:ln>
          <a:effectLst/>
        </p:spPr>
        <p:txBody>
          <a:bodyPr/>
          <a:lstStyle>
            <a:lvl1pPr marL="342900" indent="-342900">
              <a:spcBef>
                <a:spcPct val="20000"/>
              </a:spcBef>
              <a:buClr>
                <a:schemeClr val="hlink"/>
              </a:buClr>
              <a:buSzPct val="70000"/>
              <a:buFont typeface="Wingdings" panose="05000000000000000000" pitchFamily="2" charset="2"/>
              <a:buChar char="n"/>
              <a:defRPr sz="3200">
                <a:solidFill>
                  <a:schemeClr val="tx1"/>
                </a:solidFill>
                <a:effectLst>
                  <a:outerShdw blurRad="38100" dist="38100" dir="2700000" algn="tl">
                    <a:srgbClr val="000000"/>
                  </a:outerShdw>
                </a:effectLst>
                <a:latin typeface="Garamond" panose="02020404030301010803" pitchFamily="18" charset="0"/>
              </a:defRPr>
            </a:lvl1pPr>
            <a:lvl2pPr marL="742950" indent="-285750">
              <a:spcBef>
                <a:spcPct val="20000"/>
              </a:spcBef>
              <a:buClr>
                <a:schemeClr val="accent2"/>
              </a:buClr>
              <a:buSzPct val="70000"/>
              <a:buFont typeface="Wingdings" panose="05000000000000000000" pitchFamily="2" charset="2"/>
              <a:buChar char="n"/>
              <a:defRPr sz="2800">
                <a:solidFill>
                  <a:schemeClr val="tx1"/>
                </a:solidFill>
                <a:effectLst>
                  <a:outerShdw blurRad="38100" dist="38100" dir="2700000" algn="tl">
                    <a:srgbClr val="000000"/>
                  </a:outerShdw>
                </a:effectLst>
                <a:latin typeface="Garamond" panose="02020404030301010803" pitchFamily="18" charset="0"/>
              </a:defRPr>
            </a:lvl2pPr>
            <a:lvl3pPr marL="1143000" indent="-228600">
              <a:spcBef>
                <a:spcPct val="20000"/>
              </a:spcBef>
              <a:buClr>
                <a:schemeClr val="tx2"/>
              </a:buClr>
              <a:buSzPct val="70000"/>
              <a:buFont typeface="Wingdings" panose="05000000000000000000" pitchFamily="2" charset="2"/>
              <a:buChar char="n"/>
              <a:defRPr sz="2400">
                <a:solidFill>
                  <a:schemeClr val="tx1"/>
                </a:solidFill>
                <a:effectLst>
                  <a:outerShdw blurRad="38100" dist="38100" dir="2700000" algn="tl">
                    <a:srgbClr val="000000"/>
                  </a:outerShdw>
                </a:effectLst>
                <a:latin typeface="Garamond" panose="02020404030301010803" pitchFamily="18" charset="0"/>
              </a:defRPr>
            </a:lvl3pPr>
            <a:lvl4pPr marL="1600200" indent="-228600">
              <a:spcBef>
                <a:spcPct val="20000"/>
              </a:spcBef>
              <a:buClr>
                <a:schemeClr val="accent2"/>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4pPr>
            <a:lvl5pPr marL="2057400" indent="-228600">
              <a:spcBef>
                <a:spcPct val="20000"/>
              </a:spcBef>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5pPr>
            <a:lvl6pPr marL="2514600" indent="-228600" fontAlgn="base">
              <a:spcBef>
                <a:spcPct val="20000"/>
              </a:spcBef>
              <a:spcAft>
                <a:spcPct val="0"/>
              </a:spcAft>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6pPr>
            <a:lvl7pPr marL="2971800" indent="-228600" fontAlgn="base">
              <a:spcBef>
                <a:spcPct val="20000"/>
              </a:spcBef>
              <a:spcAft>
                <a:spcPct val="0"/>
              </a:spcAft>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7pPr>
            <a:lvl8pPr marL="3429000" indent="-228600" fontAlgn="base">
              <a:spcBef>
                <a:spcPct val="20000"/>
              </a:spcBef>
              <a:spcAft>
                <a:spcPct val="0"/>
              </a:spcAft>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8pPr>
            <a:lvl9pPr marL="3886200" indent="-228600" fontAlgn="base">
              <a:spcBef>
                <a:spcPct val="20000"/>
              </a:spcBef>
              <a:spcAft>
                <a:spcPct val="0"/>
              </a:spcAft>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9pPr>
          </a:lstStyle>
          <a:p>
            <a:pPr algn="ctr" eaLnBrk="1" hangingPunct="1">
              <a:buFont typeface="Wingdings" panose="05000000000000000000" pitchFamily="2" charset="2"/>
              <a:buNone/>
              <a:defRPr/>
            </a:pPr>
            <a:r>
              <a:rPr lang="en-US" altLang="en-US" sz="2000" dirty="0">
                <a:latin typeface="Alexandria" pitchFamily="2" charset="-78"/>
                <a:cs typeface="Alexandria" pitchFamily="2" charset="-78"/>
              </a:rPr>
              <a:t>	</a:t>
            </a:r>
            <a:r>
              <a:rPr lang="en-US" altLang="en-US" sz="2000" b="1" dirty="0">
                <a:effectLst/>
                <a:latin typeface="Alexandria" pitchFamily="2" charset="-78"/>
                <a:cs typeface="Alexandria" pitchFamily="2" charset="-78"/>
              </a:rPr>
              <a:t>Every ruleset is followed by an implicit rule reading like this.</a:t>
            </a:r>
          </a:p>
        </p:txBody>
      </p:sp>
    </p:spTree>
    <p:extLst>
      <p:ext uri="{BB962C8B-B14F-4D97-AF65-F5344CB8AC3E}">
        <p14:creationId xmlns:p14="http://schemas.microsoft.com/office/powerpoint/2010/main" val="14629360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72345"/>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How to Configure a Packet Filter</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16</a:t>
            </a:fld>
            <a:endParaRPr lang="en-US" dirty="0">
              <a:solidFill>
                <a:prstClr val="black"/>
              </a:solidFill>
            </a:endParaRPr>
          </a:p>
        </p:txBody>
      </p:sp>
      <p:pic>
        <p:nvPicPr>
          <p:cNvPr id="18" name="Picture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398318" y="3767998"/>
            <a:ext cx="9710920" cy="1600438"/>
          </a:xfrm>
          <a:prstGeom prst="rect">
            <a:avLst/>
          </a:prstGeom>
        </p:spPr>
        <p:txBody>
          <a:bodyPr wrap="square">
            <a:spAutoFit/>
          </a:bodyPr>
          <a:lstStyle/>
          <a:p>
            <a:pPr marL="173037">
              <a:lnSpc>
                <a:spcPct val="150000"/>
              </a:lnSpc>
              <a:spcAft>
                <a:spcPts val="600"/>
              </a:spcAft>
            </a:pPr>
            <a:r>
              <a:rPr lang="en-US" altLang="en-US" sz="2200" i="1" dirty="0">
                <a:solidFill>
                  <a:srgbClr val="FF0000"/>
                </a:solidFill>
                <a:latin typeface="Alexandria" pitchFamily="2" charset="-78"/>
                <a:cs typeface="Alexandria" pitchFamily="2" charset="-78"/>
              </a:rPr>
              <a:t>Example 2</a:t>
            </a:r>
            <a:r>
              <a:rPr lang="en-US" altLang="en-US" sz="2200" i="1" dirty="0" smtClean="0">
                <a:solidFill>
                  <a:srgbClr val="FF0000"/>
                </a:solidFill>
                <a:latin typeface="Alexandria" pitchFamily="2" charset="-78"/>
                <a:cs typeface="Alexandria" pitchFamily="2" charset="-78"/>
              </a:rPr>
              <a:t>:</a:t>
            </a:r>
          </a:p>
          <a:p>
            <a:pPr marL="173037">
              <a:lnSpc>
                <a:spcPct val="150000"/>
              </a:lnSpc>
              <a:spcAft>
                <a:spcPts val="600"/>
              </a:spcAft>
            </a:pPr>
            <a:r>
              <a:rPr lang="en-US" altLang="en-US" sz="2000" dirty="0">
                <a:latin typeface="Alexandria" pitchFamily="2" charset="-78"/>
                <a:cs typeface="Alexandria" pitchFamily="2" charset="-78"/>
              </a:rPr>
              <a:t>Now suppose that we want to implement the policy “any inside host can send mail to the outside”.</a:t>
            </a:r>
          </a:p>
        </p:txBody>
      </p:sp>
      <p:sp>
        <p:nvSpPr>
          <p:cNvPr id="17" name="Rectangle 7"/>
          <p:cNvSpPr>
            <a:spLocks noChangeArrowheads="1"/>
          </p:cNvSpPr>
          <p:nvPr/>
        </p:nvSpPr>
        <p:spPr bwMode="auto">
          <a:xfrm>
            <a:off x="1150465" y="1521479"/>
            <a:ext cx="8528384" cy="595689"/>
          </a:xfrm>
          <a:prstGeom prst="rect">
            <a:avLst/>
          </a:prstGeom>
          <a:noFill/>
          <a:ln>
            <a:noFill/>
          </a:ln>
          <a:effectLst/>
        </p:spPr>
        <p:txBody>
          <a:bodyPr/>
          <a:lstStyle>
            <a:lvl1pPr marL="342900" indent="-342900">
              <a:spcBef>
                <a:spcPct val="20000"/>
              </a:spcBef>
              <a:buClr>
                <a:schemeClr val="hlink"/>
              </a:buClr>
              <a:buSzPct val="70000"/>
              <a:buFont typeface="Wingdings" panose="05000000000000000000" pitchFamily="2" charset="2"/>
              <a:buChar char="n"/>
              <a:defRPr sz="3200">
                <a:solidFill>
                  <a:schemeClr val="tx1"/>
                </a:solidFill>
                <a:effectLst>
                  <a:outerShdw blurRad="38100" dist="38100" dir="2700000" algn="tl">
                    <a:srgbClr val="000000"/>
                  </a:outerShdw>
                </a:effectLst>
                <a:latin typeface="Garamond" panose="02020404030301010803" pitchFamily="18" charset="0"/>
              </a:defRPr>
            </a:lvl1pPr>
            <a:lvl2pPr marL="742950" indent="-285750">
              <a:spcBef>
                <a:spcPct val="20000"/>
              </a:spcBef>
              <a:buClr>
                <a:schemeClr val="accent2"/>
              </a:buClr>
              <a:buSzPct val="70000"/>
              <a:buFont typeface="Wingdings" panose="05000000000000000000" pitchFamily="2" charset="2"/>
              <a:buChar char="n"/>
              <a:defRPr sz="2800">
                <a:solidFill>
                  <a:schemeClr val="tx1"/>
                </a:solidFill>
                <a:effectLst>
                  <a:outerShdw blurRad="38100" dist="38100" dir="2700000" algn="tl">
                    <a:srgbClr val="000000"/>
                  </a:outerShdw>
                </a:effectLst>
                <a:latin typeface="Garamond" panose="02020404030301010803" pitchFamily="18" charset="0"/>
              </a:defRPr>
            </a:lvl2pPr>
            <a:lvl3pPr marL="1143000" indent="-228600">
              <a:spcBef>
                <a:spcPct val="20000"/>
              </a:spcBef>
              <a:buClr>
                <a:schemeClr val="tx2"/>
              </a:buClr>
              <a:buSzPct val="70000"/>
              <a:buFont typeface="Wingdings" panose="05000000000000000000" pitchFamily="2" charset="2"/>
              <a:buChar char="n"/>
              <a:defRPr sz="2400">
                <a:solidFill>
                  <a:schemeClr val="tx1"/>
                </a:solidFill>
                <a:effectLst>
                  <a:outerShdw blurRad="38100" dist="38100" dir="2700000" algn="tl">
                    <a:srgbClr val="000000"/>
                  </a:outerShdw>
                </a:effectLst>
                <a:latin typeface="Garamond" panose="02020404030301010803" pitchFamily="18" charset="0"/>
              </a:defRPr>
            </a:lvl3pPr>
            <a:lvl4pPr marL="1600200" indent="-228600">
              <a:spcBef>
                <a:spcPct val="20000"/>
              </a:spcBef>
              <a:buClr>
                <a:schemeClr val="accent2"/>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4pPr>
            <a:lvl5pPr marL="2057400" indent="-228600">
              <a:spcBef>
                <a:spcPct val="20000"/>
              </a:spcBef>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5pPr>
            <a:lvl6pPr marL="2514600" indent="-228600" fontAlgn="base">
              <a:spcBef>
                <a:spcPct val="20000"/>
              </a:spcBef>
              <a:spcAft>
                <a:spcPct val="0"/>
              </a:spcAft>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6pPr>
            <a:lvl7pPr marL="2971800" indent="-228600" fontAlgn="base">
              <a:spcBef>
                <a:spcPct val="20000"/>
              </a:spcBef>
              <a:spcAft>
                <a:spcPct val="0"/>
              </a:spcAft>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7pPr>
            <a:lvl8pPr marL="3429000" indent="-228600" fontAlgn="base">
              <a:spcBef>
                <a:spcPct val="20000"/>
              </a:spcBef>
              <a:spcAft>
                <a:spcPct val="0"/>
              </a:spcAft>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8pPr>
            <a:lvl9pPr marL="3886200" indent="-228600" fontAlgn="base">
              <a:spcBef>
                <a:spcPct val="20000"/>
              </a:spcBef>
              <a:spcAft>
                <a:spcPct val="0"/>
              </a:spcAft>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9pPr>
          </a:lstStyle>
          <a:p>
            <a:pPr algn="ctr">
              <a:buNone/>
              <a:defRPr/>
            </a:pPr>
            <a:r>
              <a:rPr lang="en-US" altLang="en-US" sz="2000" dirty="0">
                <a:solidFill>
                  <a:srgbClr val="FF0000"/>
                </a:solidFill>
                <a:latin typeface="Alexandria" pitchFamily="2" charset="-78"/>
                <a:cs typeface="Alexandria" pitchFamily="2" charset="-78"/>
              </a:rPr>
              <a:t>Solution 1: </a:t>
            </a:r>
          </a:p>
        </p:txBody>
      </p:sp>
      <p:graphicFrame>
        <p:nvGraphicFramePr>
          <p:cNvPr id="19" name="Object 4"/>
          <p:cNvGraphicFramePr>
            <a:graphicFrameLocks noChangeAspect="1"/>
          </p:cNvGraphicFramePr>
          <p:nvPr>
            <p:extLst>
              <p:ext uri="{D42A27DB-BD31-4B8C-83A1-F6EECF244321}">
                <p14:modId xmlns:p14="http://schemas.microsoft.com/office/powerpoint/2010/main" val="2275694782"/>
              </p:ext>
            </p:extLst>
          </p:nvPr>
        </p:nvGraphicFramePr>
        <p:xfrm>
          <a:off x="1648711" y="2210302"/>
          <a:ext cx="8425160" cy="946556"/>
        </p:xfrm>
        <a:graphic>
          <a:graphicData uri="http://schemas.openxmlformats.org/presentationml/2006/ole">
            <mc:AlternateContent xmlns:mc="http://schemas.openxmlformats.org/markup-compatibility/2006">
              <mc:Choice xmlns:v="urn:schemas-microsoft-com:vml" Requires="v">
                <p:oleObj spid="_x0000_s2055" name="Bitmap Image" r:id="rId6" imgW="4904762" imgH="819048" progId="Paint.Picture">
                  <p:embed/>
                </p:oleObj>
              </mc:Choice>
              <mc:Fallback>
                <p:oleObj name="Bitmap Image" r:id="rId6" imgW="4904762" imgH="819048" progId="Paint.Picture">
                  <p:embed/>
                  <p:pic>
                    <p:nvPicPr>
                      <p:cNvPr id="14338" name="Object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648711" y="2210302"/>
                        <a:ext cx="8425160" cy="946556"/>
                      </a:xfrm>
                      <a:prstGeom prst="rect">
                        <a:avLst/>
                      </a:prstGeom>
                      <a:noFill/>
                      <a:ln>
                        <a:noFill/>
                      </a:ln>
                      <a:effectLst/>
                      <a:extLst/>
                    </p:spPr>
                  </p:pic>
                </p:oleObj>
              </mc:Fallback>
            </mc:AlternateContent>
          </a:graphicData>
        </a:graphic>
      </p:graphicFrame>
    </p:spTree>
    <p:extLst>
      <p:ext uri="{BB962C8B-B14F-4D97-AF65-F5344CB8AC3E}">
        <p14:creationId xmlns:p14="http://schemas.microsoft.com/office/powerpoint/2010/main" val="31058980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72345"/>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How to Configure a Packet Filter</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17</a:t>
            </a:fld>
            <a:endParaRPr lang="en-US" dirty="0">
              <a:solidFill>
                <a:prstClr val="black"/>
              </a:solidFill>
            </a:endParaRPr>
          </a:p>
        </p:txBody>
      </p:sp>
      <p:pic>
        <p:nvPicPr>
          <p:cNvPr id="18" name="Picture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398318" y="3767998"/>
            <a:ext cx="9710920" cy="1554272"/>
          </a:xfrm>
          <a:prstGeom prst="rect">
            <a:avLst/>
          </a:prstGeom>
        </p:spPr>
        <p:txBody>
          <a:bodyPr wrap="square">
            <a:spAutoFit/>
          </a:bodyPr>
          <a:lstStyle/>
          <a:p>
            <a:pPr marL="173037" algn="ctr">
              <a:lnSpc>
                <a:spcPct val="150000"/>
              </a:lnSpc>
              <a:spcAft>
                <a:spcPts val="600"/>
              </a:spcAft>
            </a:pPr>
            <a:r>
              <a:rPr lang="en-US" altLang="en-US" sz="2000" dirty="0" smtClean="0">
                <a:latin typeface="Alexandria" pitchFamily="2" charset="-78"/>
                <a:cs typeface="Alexandria" pitchFamily="2" charset="-78"/>
              </a:rPr>
              <a:t>This </a:t>
            </a:r>
            <a:r>
              <a:rPr lang="en-US" altLang="en-US" sz="2000" dirty="0">
                <a:latin typeface="Alexandria" pitchFamily="2" charset="-78"/>
                <a:cs typeface="Alexandria" pitchFamily="2" charset="-78"/>
              </a:rPr>
              <a:t>solution allows calls to come from any port on an inside </a:t>
            </a:r>
            <a:r>
              <a:rPr lang="en-US" altLang="en-US" sz="2000" dirty="0" smtClean="0">
                <a:latin typeface="Alexandria" pitchFamily="2" charset="-78"/>
                <a:cs typeface="Alexandria" pitchFamily="2" charset="-78"/>
              </a:rPr>
              <a:t>machine, and </a:t>
            </a:r>
            <a:r>
              <a:rPr lang="en-US" altLang="en-US" sz="2000" dirty="0">
                <a:latin typeface="Alexandria" pitchFamily="2" charset="-78"/>
                <a:cs typeface="Alexandria" pitchFamily="2" charset="-78"/>
              </a:rPr>
              <a:t>will direct them to port 25 on the outside.  Simple </a:t>
            </a:r>
            <a:r>
              <a:rPr lang="en-US" altLang="en-US" sz="2000" dirty="0" smtClean="0">
                <a:latin typeface="Alexandria" pitchFamily="2" charset="-78"/>
                <a:cs typeface="Alexandria" pitchFamily="2" charset="-78"/>
              </a:rPr>
              <a:t>enough…</a:t>
            </a:r>
          </a:p>
          <a:p>
            <a:pPr marL="173037" algn="ctr">
              <a:lnSpc>
                <a:spcPct val="150000"/>
              </a:lnSpc>
              <a:spcAft>
                <a:spcPts val="600"/>
              </a:spcAft>
            </a:pPr>
            <a:r>
              <a:rPr lang="en-US" altLang="en-US" sz="2000" dirty="0" smtClean="0">
                <a:latin typeface="Alexandria" pitchFamily="2" charset="-78"/>
                <a:cs typeface="Alexandria" pitchFamily="2" charset="-78"/>
              </a:rPr>
              <a:t>So why is it wrong?</a:t>
            </a:r>
            <a:endParaRPr lang="en-US" altLang="en-US" sz="2000" dirty="0">
              <a:latin typeface="Alexandria" pitchFamily="2" charset="-78"/>
              <a:cs typeface="Alexandria" pitchFamily="2" charset="-78"/>
            </a:endParaRPr>
          </a:p>
        </p:txBody>
      </p:sp>
      <p:sp>
        <p:nvSpPr>
          <p:cNvPr id="17" name="Rectangle 7"/>
          <p:cNvSpPr>
            <a:spLocks noChangeArrowheads="1"/>
          </p:cNvSpPr>
          <p:nvPr/>
        </p:nvSpPr>
        <p:spPr bwMode="auto">
          <a:xfrm>
            <a:off x="1150465" y="1521479"/>
            <a:ext cx="8528384" cy="595689"/>
          </a:xfrm>
          <a:prstGeom prst="rect">
            <a:avLst/>
          </a:prstGeom>
          <a:noFill/>
          <a:ln>
            <a:noFill/>
          </a:ln>
          <a:effectLst/>
        </p:spPr>
        <p:txBody>
          <a:bodyPr/>
          <a:lstStyle>
            <a:lvl1pPr marL="342900" indent="-342900">
              <a:spcBef>
                <a:spcPct val="20000"/>
              </a:spcBef>
              <a:buClr>
                <a:schemeClr val="hlink"/>
              </a:buClr>
              <a:buSzPct val="70000"/>
              <a:buFont typeface="Wingdings" panose="05000000000000000000" pitchFamily="2" charset="2"/>
              <a:buChar char="n"/>
              <a:defRPr sz="3200">
                <a:solidFill>
                  <a:schemeClr val="tx1"/>
                </a:solidFill>
                <a:effectLst>
                  <a:outerShdw blurRad="38100" dist="38100" dir="2700000" algn="tl">
                    <a:srgbClr val="000000"/>
                  </a:outerShdw>
                </a:effectLst>
                <a:latin typeface="Garamond" panose="02020404030301010803" pitchFamily="18" charset="0"/>
              </a:defRPr>
            </a:lvl1pPr>
            <a:lvl2pPr marL="742950" indent="-285750">
              <a:spcBef>
                <a:spcPct val="20000"/>
              </a:spcBef>
              <a:buClr>
                <a:schemeClr val="accent2"/>
              </a:buClr>
              <a:buSzPct val="70000"/>
              <a:buFont typeface="Wingdings" panose="05000000000000000000" pitchFamily="2" charset="2"/>
              <a:buChar char="n"/>
              <a:defRPr sz="2800">
                <a:solidFill>
                  <a:schemeClr val="tx1"/>
                </a:solidFill>
                <a:effectLst>
                  <a:outerShdw blurRad="38100" dist="38100" dir="2700000" algn="tl">
                    <a:srgbClr val="000000"/>
                  </a:outerShdw>
                </a:effectLst>
                <a:latin typeface="Garamond" panose="02020404030301010803" pitchFamily="18" charset="0"/>
              </a:defRPr>
            </a:lvl2pPr>
            <a:lvl3pPr marL="1143000" indent="-228600">
              <a:spcBef>
                <a:spcPct val="20000"/>
              </a:spcBef>
              <a:buClr>
                <a:schemeClr val="tx2"/>
              </a:buClr>
              <a:buSzPct val="70000"/>
              <a:buFont typeface="Wingdings" panose="05000000000000000000" pitchFamily="2" charset="2"/>
              <a:buChar char="n"/>
              <a:defRPr sz="2400">
                <a:solidFill>
                  <a:schemeClr val="tx1"/>
                </a:solidFill>
                <a:effectLst>
                  <a:outerShdw blurRad="38100" dist="38100" dir="2700000" algn="tl">
                    <a:srgbClr val="000000"/>
                  </a:outerShdw>
                </a:effectLst>
                <a:latin typeface="Garamond" panose="02020404030301010803" pitchFamily="18" charset="0"/>
              </a:defRPr>
            </a:lvl3pPr>
            <a:lvl4pPr marL="1600200" indent="-228600">
              <a:spcBef>
                <a:spcPct val="20000"/>
              </a:spcBef>
              <a:buClr>
                <a:schemeClr val="accent2"/>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4pPr>
            <a:lvl5pPr marL="2057400" indent="-228600">
              <a:spcBef>
                <a:spcPct val="20000"/>
              </a:spcBef>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5pPr>
            <a:lvl6pPr marL="2514600" indent="-228600" fontAlgn="base">
              <a:spcBef>
                <a:spcPct val="20000"/>
              </a:spcBef>
              <a:spcAft>
                <a:spcPct val="0"/>
              </a:spcAft>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6pPr>
            <a:lvl7pPr marL="2971800" indent="-228600" fontAlgn="base">
              <a:spcBef>
                <a:spcPct val="20000"/>
              </a:spcBef>
              <a:spcAft>
                <a:spcPct val="0"/>
              </a:spcAft>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7pPr>
            <a:lvl8pPr marL="3429000" indent="-228600" fontAlgn="base">
              <a:spcBef>
                <a:spcPct val="20000"/>
              </a:spcBef>
              <a:spcAft>
                <a:spcPct val="0"/>
              </a:spcAft>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8pPr>
            <a:lvl9pPr marL="3886200" indent="-228600" fontAlgn="base">
              <a:spcBef>
                <a:spcPct val="20000"/>
              </a:spcBef>
              <a:spcAft>
                <a:spcPct val="0"/>
              </a:spcAft>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9pPr>
          </a:lstStyle>
          <a:p>
            <a:pPr algn="ctr">
              <a:buNone/>
              <a:defRPr/>
            </a:pPr>
            <a:r>
              <a:rPr lang="en-US" altLang="en-US" sz="2000" dirty="0">
                <a:solidFill>
                  <a:srgbClr val="FF0000"/>
                </a:solidFill>
                <a:latin typeface="Alexandria" pitchFamily="2" charset="-78"/>
                <a:cs typeface="Alexandria" pitchFamily="2" charset="-78"/>
              </a:rPr>
              <a:t>Solution </a:t>
            </a:r>
            <a:r>
              <a:rPr lang="en-US" altLang="en-US" sz="2000" dirty="0" smtClean="0">
                <a:solidFill>
                  <a:srgbClr val="FF0000"/>
                </a:solidFill>
                <a:latin typeface="Alexandria" pitchFamily="2" charset="-78"/>
                <a:cs typeface="Alexandria" pitchFamily="2" charset="-78"/>
              </a:rPr>
              <a:t>2: </a:t>
            </a:r>
            <a:endParaRPr lang="en-US" altLang="en-US" sz="2000" dirty="0">
              <a:solidFill>
                <a:srgbClr val="FF0000"/>
              </a:solidFill>
              <a:latin typeface="Alexandria" pitchFamily="2" charset="-78"/>
              <a:cs typeface="Alexandria" pitchFamily="2" charset="-78"/>
            </a:endParaRPr>
          </a:p>
        </p:txBody>
      </p:sp>
      <p:graphicFrame>
        <p:nvGraphicFramePr>
          <p:cNvPr id="16" name="Object 6"/>
          <p:cNvGraphicFramePr>
            <a:graphicFrameLocks noChangeAspect="1"/>
          </p:cNvGraphicFramePr>
          <p:nvPr>
            <p:extLst>
              <p:ext uri="{D42A27DB-BD31-4B8C-83A1-F6EECF244321}">
                <p14:modId xmlns:p14="http://schemas.microsoft.com/office/powerpoint/2010/main" val="3497630859"/>
              </p:ext>
            </p:extLst>
          </p:nvPr>
        </p:nvGraphicFramePr>
        <p:xfrm>
          <a:off x="1828800" y="2091492"/>
          <a:ext cx="8904514" cy="933954"/>
        </p:xfrm>
        <a:graphic>
          <a:graphicData uri="http://schemas.openxmlformats.org/presentationml/2006/ole">
            <mc:AlternateContent xmlns:mc="http://schemas.openxmlformats.org/markup-compatibility/2006">
              <mc:Choice xmlns:v="urn:schemas-microsoft-com:vml" Requires="v">
                <p:oleObj spid="_x0000_s3079" name="Bitmap Image" r:id="rId6" imgW="4896533" imgH="685714" progId="Paint.Picture">
                  <p:embed/>
                </p:oleObj>
              </mc:Choice>
              <mc:Fallback>
                <p:oleObj name="Bitmap Image" r:id="rId6" imgW="4896533" imgH="685714" progId="Paint.Picture">
                  <p:embed/>
                  <p:pic>
                    <p:nvPicPr>
                      <p:cNvPr id="15364" name="Object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28800" y="2091492"/>
                        <a:ext cx="8904514" cy="933954"/>
                      </a:xfrm>
                      <a:prstGeom prst="rect">
                        <a:avLst/>
                      </a:prstGeom>
                      <a:noFill/>
                      <a:ln>
                        <a:noFill/>
                      </a:ln>
                      <a:effectLst/>
                      <a:extLst/>
                    </p:spPr>
                  </p:pic>
                </p:oleObj>
              </mc:Fallback>
            </mc:AlternateContent>
          </a:graphicData>
        </a:graphic>
      </p:graphicFrame>
    </p:spTree>
    <p:extLst>
      <p:ext uri="{BB962C8B-B14F-4D97-AF65-F5344CB8AC3E}">
        <p14:creationId xmlns:p14="http://schemas.microsoft.com/office/powerpoint/2010/main" val="30588076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72345"/>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How to Configure a Packet Filter</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18</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164386" y="1743255"/>
            <a:ext cx="9710920" cy="3631763"/>
          </a:xfrm>
          <a:prstGeom prst="rect">
            <a:avLst/>
          </a:prstGeom>
        </p:spPr>
        <p:txBody>
          <a:bodyPr wrap="square">
            <a:spAutoFit/>
          </a:bodyPr>
          <a:lstStyle/>
          <a:p>
            <a:pPr marL="515937" indent="-342900">
              <a:lnSpc>
                <a:spcPct val="150000"/>
              </a:lnSpc>
              <a:spcAft>
                <a:spcPts val="600"/>
              </a:spcAft>
              <a:buFont typeface="Arial" panose="020B0604020202020204" pitchFamily="34" charset="0"/>
              <a:buChar char="•"/>
            </a:pPr>
            <a:r>
              <a:rPr lang="en-US" altLang="en-US" sz="2000" dirty="0">
                <a:latin typeface="Alexandria" pitchFamily="2" charset="-78"/>
                <a:cs typeface="Alexandria" pitchFamily="2" charset="-78"/>
              </a:rPr>
              <a:t>Our defined restriction is based solely on the outside host’s port number, which we have no way of controlling.</a:t>
            </a:r>
          </a:p>
          <a:p>
            <a:pPr marL="515937" indent="-342900">
              <a:lnSpc>
                <a:spcPct val="150000"/>
              </a:lnSpc>
              <a:spcAft>
                <a:spcPts val="600"/>
              </a:spcAft>
              <a:buFont typeface="Arial" panose="020B0604020202020204" pitchFamily="34" charset="0"/>
              <a:buChar char="•"/>
            </a:pPr>
            <a:r>
              <a:rPr lang="en-US" altLang="en-US" sz="2000" dirty="0">
                <a:latin typeface="Alexandria" pitchFamily="2" charset="-78"/>
                <a:cs typeface="Alexandria" pitchFamily="2" charset="-78"/>
              </a:rPr>
              <a:t>Now an enemy can access any internal machines and port by originating his call from </a:t>
            </a:r>
            <a:r>
              <a:rPr lang="en-US" altLang="en-US" sz="2000" dirty="0">
                <a:solidFill>
                  <a:srgbClr val="FF0000"/>
                </a:solidFill>
                <a:latin typeface="Alexandria" pitchFamily="2" charset="-78"/>
                <a:cs typeface="Alexandria" pitchFamily="2" charset="-78"/>
              </a:rPr>
              <a:t>port 25 </a:t>
            </a:r>
            <a:r>
              <a:rPr lang="en-US" altLang="en-US" sz="2000" dirty="0">
                <a:latin typeface="Alexandria" pitchFamily="2" charset="-78"/>
                <a:cs typeface="Alexandria" pitchFamily="2" charset="-78"/>
              </a:rPr>
              <a:t>on the outside machine.</a:t>
            </a:r>
          </a:p>
          <a:p>
            <a:pPr marL="173037" algn="ctr">
              <a:lnSpc>
                <a:spcPct val="150000"/>
              </a:lnSpc>
              <a:spcAft>
                <a:spcPts val="600"/>
              </a:spcAft>
            </a:pPr>
            <a:endParaRPr lang="en-US" altLang="en-US" sz="2000" dirty="0">
              <a:latin typeface="Alexandria" pitchFamily="2" charset="-78"/>
              <a:cs typeface="Alexandria" pitchFamily="2" charset="-78"/>
            </a:endParaRPr>
          </a:p>
          <a:p>
            <a:pPr marL="173037" algn="ctr">
              <a:lnSpc>
                <a:spcPct val="150000"/>
              </a:lnSpc>
              <a:spcAft>
                <a:spcPts val="600"/>
              </a:spcAft>
            </a:pPr>
            <a:r>
              <a:rPr lang="en-US" altLang="en-US" sz="2000" dirty="0" smtClean="0">
                <a:latin typeface="Alexandria" pitchFamily="2" charset="-78"/>
                <a:cs typeface="Alexandria" pitchFamily="2" charset="-78"/>
              </a:rPr>
              <a:t> </a:t>
            </a:r>
            <a:r>
              <a:rPr lang="en-US" altLang="en-US" sz="2000" dirty="0">
                <a:latin typeface="Alexandria" pitchFamily="2" charset="-78"/>
                <a:cs typeface="Alexandria" pitchFamily="2" charset="-78"/>
              </a:rPr>
              <a:t>What can be a better solution ?</a:t>
            </a:r>
          </a:p>
          <a:p>
            <a:pPr marL="173037" algn="ctr">
              <a:lnSpc>
                <a:spcPct val="150000"/>
              </a:lnSpc>
              <a:spcAft>
                <a:spcPts val="600"/>
              </a:spcAft>
            </a:pPr>
            <a:endParaRPr lang="en-US" altLang="en-US" sz="2000" dirty="0">
              <a:latin typeface="Alexandria" pitchFamily="2" charset="-78"/>
              <a:cs typeface="Alexandria" pitchFamily="2" charset="-78"/>
            </a:endParaRPr>
          </a:p>
        </p:txBody>
      </p:sp>
    </p:spTree>
    <p:extLst>
      <p:ext uri="{BB962C8B-B14F-4D97-AF65-F5344CB8AC3E}">
        <p14:creationId xmlns:p14="http://schemas.microsoft.com/office/powerpoint/2010/main" val="3968107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72345"/>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How to Configure a Packet Filter</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19</a:t>
            </a:fld>
            <a:endParaRPr lang="en-US" dirty="0">
              <a:solidFill>
                <a:prstClr val="black"/>
              </a:solidFill>
            </a:endParaRPr>
          </a:p>
        </p:txBody>
      </p:sp>
      <p:pic>
        <p:nvPicPr>
          <p:cNvPr id="18" name="Picture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398318" y="3767998"/>
            <a:ext cx="9710920" cy="1554272"/>
          </a:xfrm>
          <a:prstGeom prst="rect">
            <a:avLst/>
          </a:prstGeom>
        </p:spPr>
        <p:txBody>
          <a:bodyPr wrap="square">
            <a:spAutoFit/>
          </a:bodyPr>
          <a:lstStyle/>
          <a:p>
            <a:pPr marL="515937" indent="-342900">
              <a:lnSpc>
                <a:spcPct val="150000"/>
              </a:lnSpc>
              <a:spcAft>
                <a:spcPts val="600"/>
              </a:spcAft>
              <a:buFont typeface="Wingdings" panose="05000000000000000000" pitchFamily="2" charset="2"/>
              <a:buChar char="§"/>
            </a:pPr>
            <a:r>
              <a:rPr lang="en-US" altLang="en-US" sz="2000" dirty="0">
                <a:latin typeface="Alexandria" pitchFamily="2" charset="-78"/>
                <a:cs typeface="Alexandria" pitchFamily="2" charset="-78"/>
              </a:rPr>
              <a:t>The </a:t>
            </a:r>
            <a:r>
              <a:rPr lang="en-US" altLang="en-US" sz="2000" b="1" dirty="0">
                <a:solidFill>
                  <a:srgbClr val="FF0000"/>
                </a:solidFill>
                <a:latin typeface="Alexandria" pitchFamily="2" charset="-78"/>
                <a:cs typeface="Alexandria" pitchFamily="2" charset="-78"/>
              </a:rPr>
              <a:t>ACK</a:t>
            </a:r>
            <a:r>
              <a:rPr lang="en-US" altLang="en-US" sz="2000" dirty="0">
                <a:latin typeface="Alexandria" pitchFamily="2" charset="-78"/>
                <a:cs typeface="Alexandria" pitchFamily="2" charset="-78"/>
              </a:rPr>
              <a:t> signifies that the packet is part of an ongoing conversation</a:t>
            </a:r>
          </a:p>
          <a:p>
            <a:pPr marL="515937" indent="-342900">
              <a:lnSpc>
                <a:spcPct val="150000"/>
              </a:lnSpc>
              <a:spcAft>
                <a:spcPts val="600"/>
              </a:spcAft>
              <a:buFont typeface="Wingdings" panose="05000000000000000000" pitchFamily="2" charset="2"/>
              <a:buChar char="§"/>
            </a:pPr>
            <a:r>
              <a:rPr lang="en-US" altLang="en-US" sz="2000" dirty="0">
                <a:latin typeface="Alexandria" pitchFamily="2" charset="-78"/>
                <a:cs typeface="Alexandria" pitchFamily="2" charset="-78"/>
              </a:rPr>
              <a:t>Packets without the </a:t>
            </a:r>
            <a:r>
              <a:rPr lang="en-US" altLang="en-US" sz="2000" b="1" dirty="0">
                <a:solidFill>
                  <a:srgbClr val="FF0000"/>
                </a:solidFill>
                <a:latin typeface="Alexandria" pitchFamily="2" charset="-78"/>
                <a:cs typeface="Alexandria" pitchFamily="2" charset="-78"/>
              </a:rPr>
              <a:t>ACK </a:t>
            </a:r>
            <a:r>
              <a:rPr lang="en-US" altLang="en-US" sz="2000" dirty="0">
                <a:latin typeface="Alexandria" pitchFamily="2" charset="-78"/>
                <a:cs typeface="Alexandria" pitchFamily="2" charset="-78"/>
              </a:rPr>
              <a:t>are connection establishment messages, which we are only permitting from internal hosts</a:t>
            </a:r>
          </a:p>
        </p:txBody>
      </p:sp>
      <p:graphicFrame>
        <p:nvGraphicFramePr>
          <p:cNvPr id="19" name="Object 4"/>
          <p:cNvGraphicFramePr>
            <a:graphicFrameLocks noChangeAspect="1"/>
          </p:cNvGraphicFramePr>
          <p:nvPr>
            <p:extLst>
              <p:ext uri="{D42A27DB-BD31-4B8C-83A1-F6EECF244321}">
                <p14:modId xmlns:p14="http://schemas.microsoft.com/office/powerpoint/2010/main" val="3873646651"/>
              </p:ext>
            </p:extLst>
          </p:nvPr>
        </p:nvGraphicFramePr>
        <p:xfrm>
          <a:off x="2273967" y="1954882"/>
          <a:ext cx="7762661" cy="970894"/>
        </p:xfrm>
        <a:graphic>
          <a:graphicData uri="http://schemas.openxmlformats.org/presentationml/2006/ole">
            <mc:AlternateContent xmlns:mc="http://schemas.openxmlformats.org/markup-compatibility/2006">
              <mc:Choice xmlns:v="urn:schemas-microsoft-com:vml" Requires="v">
                <p:oleObj spid="_x0000_s4104" name="Bitmap Image" r:id="rId6" imgW="5420482" imgH="866896" progId="Paint.Picture">
                  <p:embed/>
                </p:oleObj>
              </mc:Choice>
              <mc:Fallback>
                <p:oleObj name="Bitmap Image" r:id="rId6" imgW="5420482" imgH="866896" progId="Paint.Picture">
                  <p:embed/>
                  <p:pic>
                    <p:nvPicPr>
                      <p:cNvPr id="17410" name="Object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273967" y="1954882"/>
                        <a:ext cx="7762661" cy="970894"/>
                      </a:xfrm>
                      <a:prstGeom prst="rect">
                        <a:avLst/>
                      </a:prstGeom>
                      <a:noFill/>
                      <a:ln>
                        <a:noFill/>
                      </a:ln>
                      <a:effectLst/>
                      <a:extLst/>
                    </p:spPr>
                  </p:pic>
                </p:oleObj>
              </mc:Fallback>
            </mc:AlternateContent>
          </a:graphicData>
        </a:graphic>
      </p:graphicFrame>
    </p:spTree>
    <p:extLst>
      <p:ext uri="{BB962C8B-B14F-4D97-AF65-F5344CB8AC3E}">
        <p14:creationId xmlns:p14="http://schemas.microsoft.com/office/powerpoint/2010/main" val="28828609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923076" y="433845"/>
            <a:ext cx="6755773"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Security &amp; Performance of Packet Filters</a:t>
            </a:r>
            <a:endParaRPr lang="pl-PL" altLang="en-US" sz="2400" dirty="0">
              <a:solidFill>
                <a:srgbClr val="0000FF"/>
              </a:solidFill>
              <a:latin typeface="Alexandria" pitchFamily="2" charset="-78"/>
              <a:cs typeface="Alexandria" pitchFamily="2" charset="-78"/>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20</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7" name="Rectangle 3"/>
          <p:cNvSpPr txBox="1">
            <a:spLocks noChangeArrowheads="1"/>
          </p:cNvSpPr>
          <p:nvPr/>
        </p:nvSpPr>
        <p:spPr>
          <a:xfrm>
            <a:off x="1232035" y="1525038"/>
            <a:ext cx="9947594" cy="405729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defRPr/>
            </a:pPr>
            <a:r>
              <a:rPr lang="en-US" altLang="en-US" sz="2400" dirty="0">
                <a:solidFill>
                  <a:srgbClr val="FF0000"/>
                </a:solidFill>
                <a:latin typeface="Alexandria" pitchFamily="2" charset="-78"/>
                <a:cs typeface="Alexandria" pitchFamily="2" charset="-78"/>
              </a:rPr>
              <a:t>IP address spoofing</a:t>
            </a:r>
          </a:p>
          <a:p>
            <a:pPr lvl="1">
              <a:lnSpc>
                <a:spcPct val="100000"/>
              </a:lnSpc>
              <a:defRPr/>
            </a:pPr>
            <a:r>
              <a:rPr lang="en-US" altLang="en-US" sz="2000" dirty="0">
                <a:latin typeface="Alexandria" pitchFamily="2" charset="-78"/>
                <a:cs typeface="Alexandria" pitchFamily="2" charset="-78"/>
              </a:rPr>
              <a:t>Fake source address to be trusted</a:t>
            </a:r>
          </a:p>
          <a:p>
            <a:pPr lvl="1">
              <a:lnSpc>
                <a:spcPct val="100000"/>
              </a:lnSpc>
              <a:defRPr/>
            </a:pPr>
            <a:r>
              <a:rPr lang="en-US" altLang="en-US" sz="2000" dirty="0">
                <a:latin typeface="Alexandria" pitchFamily="2" charset="-78"/>
                <a:cs typeface="Alexandria" pitchFamily="2" charset="-78"/>
              </a:rPr>
              <a:t>Add filters on router to block</a:t>
            </a:r>
          </a:p>
          <a:p>
            <a:pPr>
              <a:lnSpc>
                <a:spcPct val="100000"/>
              </a:lnSpc>
              <a:defRPr/>
            </a:pPr>
            <a:r>
              <a:rPr lang="en-US" altLang="en-US" sz="2400" dirty="0">
                <a:solidFill>
                  <a:srgbClr val="FF0000"/>
                </a:solidFill>
                <a:latin typeface="Alexandria" pitchFamily="2" charset="-78"/>
                <a:cs typeface="Alexandria" pitchFamily="2" charset="-78"/>
              </a:rPr>
              <a:t>Tiny fragment attacks</a:t>
            </a:r>
          </a:p>
          <a:p>
            <a:pPr lvl="1">
              <a:lnSpc>
                <a:spcPct val="100000"/>
              </a:lnSpc>
              <a:defRPr/>
            </a:pPr>
            <a:r>
              <a:rPr lang="en-US" altLang="en-US" sz="2000" dirty="0">
                <a:latin typeface="Alexandria" pitchFamily="2" charset="-78"/>
                <a:cs typeface="Alexandria" pitchFamily="2" charset="-78"/>
              </a:rPr>
              <a:t>Split TCP header info over several tiny packets</a:t>
            </a:r>
          </a:p>
          <a:p>
            <a:pPr lvl="1">
              <a:lnSpc>
                <a:spcPct val="100000"/>
              </a:lnSpc>
              <a:defRPr/>
            </a:pPr>
            <a:r>
              <a:rPr lang="en-US" altLang="en-US" sz="2000" dirty="0">
                <a:latin typeface="Alexandria" pitchFamily="2" charset="-78"/>
                <a:cs typeface="Alexandria" pitchFamily="2" charset="-78"/>
              </a:rPr>
              <a:t>Either discard or reassemble before check</a:t>
            </a:r>
          </a:p>
          <a:p>
            <a:pPr>
              <a:lnSpc>
                <a:spcPct val="100000"/>
              </a:lnSpc>
              <a:defRPr/>
            </a:pPr>
            <a:r>
              <a:rPr lang="en-US" altLang="en-US" sz="2000" dirty="0">
                <a:latin typeface="Alexandria" pitchFamily="2" charset="-78"/>
                <a:cs typeface="Alexandria" pitchFamily="2" charset="-78"/>
              </a:rPr>
              <a:t>Degradation depends on the number of rules applied at any point</a:t>
            </a:r>
          </a:p>
          <a:p>
            <a:pPr>
              <a:lnSpc>
                <a:spcPct val="100000"/>
              </a:lnSpc>
              <a:defRPr/>
            </a:pPr>
            <a:r>
              <a:rPr lang="en-US" altLang="en-US" sz="2000" dirty="0">
                <a:latin typeface="Alexandria" pitchFamily="2" charset="-78"/>
                <a:cs typeface="Alexandria" pitchFamily="2" charset="-78"/>
              </a:rPr>
              <a:t>Order rules so that most common traffic is dealt with first</a:t>
            </a:r>
          </a:p>
          <a:p>
            <a:pPr>
              <a:lnSpc>
                <a:spcPct val="100000"/>
              </a:lnSpc>
              <a:defRPr/>
            </a:pPr>
            <a:r>
              <a:rPr lang="en-US" altLang="en-US" sz="2000" dirty="0">
                <a:latin typeface="Alexandria" pitchFamily="2" charset="-78"/>
                <a:cs typeface="Alexandria" pitchFamily="2" charset="-78"/>
              </a:rPr>
              <a:t>Correctness is more important than speed</a:t>
            </a:r>
          </a:p>
        </p:txBody>
      </p:sp>
    </p:spTree>
    <p:extLst>
      <p:ext uri="{BB962C8B-B14F-4D97-AF65-F5344CB8AC3E}">
        <p14:creationId xmlns:p14="http://schemas.microsoft.com/office/powerpoint/2010/main" val="35546938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33845"/>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Port Numbering</a:t>
            </a:r>
            <a:endParaRPr lang="pl-PL" altLang="en-US" sz="2400" dirty="0">
              <a:solidFill>
                <a:srgbClr val="0000FF"/>
              </a:solidFill>
              <a:latin typeface="Alexandria" pitchFamily="2" charset="-78"/>
              <a:cs typeface="Alexandria" pitchFamily="2" charset="-78"/>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21</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318391" y="1322906"/>
            <a:ext cx="9883009" cy="4971039"/>
          </a:xfrm>
          <a:prstGeom prst="rect">
            <a:avLst/>
          </a:prstGeom>
          <a:noFill/>
          <a:ln>
            <a:noFill/>
          </a:ln>
        </p:spPr>
        <p:txBody>
          <a:bodyPr spcFirstLastPara="1" wrap="square" lIns="0" tIns="0" rIns="0" bIns="0" anchor="t" anchorCtr="0">
            <a:noAutofit/>
          </a:bodyPr>
          <a:lstStyle/>
          <a:p>
            <a:pPr marL="285750" indent="-285750">
              <a:lnSpc>
                <a:spcPct val="150000"/>
              </a:lnSpc>
              <a:buFont typeface="Arial" panose="020B0604020202020204" pitchFamily="34" charset="0"/>
              <a:buChar char="•"/>
              <a:defRPr/>
            </a:pPr>
            <a:r>
              <a:rPr lang="en-US" altLang="en-US" dirty="0">
                <a:solidFill>
                  <a:srgbClr val="FF0000"/>
                </a:solidFill>
                <a:latin typeface="Alexandria" pitchFamily="2" charset="-78"/>
                <a:cs typeface="Alexandria" pitchFamily="2" charset="-78"/>
              </a:rPr>
              <a:t>TCP connection </a:t>
            </a:r>
          </a:p>
          <a:p>
            <a:pPr marL="742950" lvl="1" indent="-285750">
              <a:buFont typeface="Arial" panose="020B0604020202020204" pitchFamily="34" charset="0"/>
              <a:buChar char="•"/>
              <a:defRPr/>
            </a:pPr>
            <a:r>
              <a:rPr lang="en-US" altLang="en-US" dirty="0">
                <a:latin typeface="Alexandria" pitchFamily="2" charset="-78"/>
                <a:cs typeface="Alexandria" pitchFamily="2" charset="-78"/>
              </a:rPr>
              <a:t>Server port is number less than 1024 </a:t>
            </a:r>
          </a:p>
          <a:p>
            <a:pPr marL="742950" lvl="1" indent="-285750">
              <a:buFont typeface="Arial" panose="020B0604020202020204" pitchFamily="34" charset="0"/>
              <a:buChar char="•"/>
              <a:defRPr/>
            </a:pPr>
            <a:r>
              <a:rPr lang="en-US" altLang="en-US" dirty="0">
                <a:latin typeface="Alexandria" pitchFamily="2" charset="-78"/>
                <a:cs typeface="Alexandria" pitchFamily="2" charset="-78"/>
              </a:rPr>
              <a:t>Client port is number between 1024 and 16383</a:t>
            </a:r>
          </a:p>
          <a:p>
            <a:pPr marL="285750" indent="-285750">
              <a:lnSpc>
                <a:spcPct val="150000"/>
              </a:lnSpc>
              <a:buFont typeface="Arial" panose="020B0604020202020204" pitchFamily="34" charset="0"/>
              <a:buChar char="•"/>
              <a:defRPr/>
            </a:pPr>
            <a:r>
              <a:rPr lang="en-US" altLang="en-US" dirty="0">
                <a:solidFill>
                  <a:srgbClr val="FF0000"/>
                </a:solidFill>
                <a:latin typeface="Alexandria" pitchFamily="2" charset="-78"/>
                <a:cs typeface="Alexandria" pitchFamily="2" charset="-78"/>
              </a:rPr>
              <a:t>Permanent assignment</a:t>
            </a:r>
          </a:p>
          <a:p>
            <a:pPr marL="742950" lvl="1" indent="-285750">
              <a:lnSpc>
                <a:spcPct val="150000"/>
              </a:lnSpc>
              <a:buFont typeface="Arial" panose="020B0604020202020204" pitchFamily="34" charset="0"/>
              <a:buChar char="•"/>
              <a:defRPr/>
            </a:pPr>
            <a:r>
              <a:rPr lang="en-US" altLang="en-US" dirty="0">
                <a:latin typeface="Alexandria" pitchFamily="2" charset="-78"/>
                <a:cs typeface="Alexandria" pitchFamily="2" charset="-78"/>
              </a:rPr>
              <a:t>Ports &lt;1024 assigned permanently </a:t>
            </a:r>
          </a:p>
          <a:p>
            <a:pPr marL="1371600" lvl="2" indent="-457200">
              <a:lnSpc>
                <a:spcPct val="150000"/>
              </a:lnSpc>
              <a:buFont typeface="Arial" panose="020B0604020202020204" pitchFamily="34" charset="0"/>
              <a:buChar char="•"/>
              <a:defRPr/>
            </a:pPr>
            <a:r>
              <a:rPr lang="en-US" altLang="en-US" sz="2000" dirty="0">
                <a:solidFill>
                  <a:srgbClr val="00B0F0"/>
                </a:solidFill>
                <a:latin typeface="Alexandria" pitchFamily="2" charset="-78"/>
                <a:cs typeface="Alexandria" pitchFamily="2" charset="-78"/>
              </a:rPr>
              <a:t>20,21 for FTP               23 for Telnet</a:t>
            </a:r>
          </a:p>
          <a:p>
            <a:pPr marL="1371600" lvl="2" indent="-457200">
              <a:lnSpc>
                <a:spcPct val="150000"/>
              </a:lnSpc>
              <a:buFont typeface="Arial" panose="020B0604020202020204" pitchFamily="34" charset="0"/>
              <a:buChar char="•"/>
              <a:defRPr/>
            </a:pPr>
            <a:r>
              <a:rPr lang="en-US" altLang="en-US" sz="2000" dirty="0">
                <a:solidFill>
                  <a:srgbClr val="00B0F0"/>
                </a:solidFill>
                <a:latin typeface="Alexandria" pitchFamily="2" charset="-78"/>
                <a:cs typeface="Alexandria" pitchFamily="2" charset="-78"/>
              </a:rPr>
              <a:t>25 for server SMTP        80 for HTTP</a:t>
            </a:r>
          </a:p>
          <a:p>
            <a:pPr marL="285750" indent="-285750">
              <a:lnSpc>
                <a:spcPct val="150000"/>
              </a:lnSpc>
              <a:buFont typeface="Arial" panose="020B0604020202020204" pitchFamily="34" charset="0"/>
              <a:buChar char="•"/>
              <a:defRPr/>
            </a:pPr>
            <a:r>
              <a:rPr lang="en-US" altLang="en-US" dirty="0">
                <a:solidFill>
                  <a:srgbClr val="FF0000"/>
                </a:solidFill>
                <a:latin typeface="Alexandria" pitchFamily="2" charset="-78"/>
                <a:cs typeface="Alexandria" pitchFamily="2" charset="-78"/>
              </a:rPr>
              <a:t>Variable use</a:t>
            </a:r>
          </a:p>
          <a:p>
            <a:pPr marL="742950" lvl="1" indent="-285750">
              <a:lnSpc>
                <a:spcPct val="150000"/>
              </a:lnSpc>
              <a:buFont typeface="Arial" panose="020B0604020202020204" pitchFamily="34" charset="0"/>
              <a:buChar char="•"/>
              <a:defRPr/>
            </a:pPr>
            <a:r>
              <a:rPr lang="en-US" altLang="en-US" dirty="0">
                <a:latin typeface="Alexandria" pitchFamily="2" charset="-78"/>
                <a:cs typeface="Alexandria" pitchFamily="2" charset="-78"/>
              </a:rPr>
              <a:t>Ports &gt;1024 must be available for client to make any connection</a:t>
            </a:r>
          </a:p>
          <a:p>
            <a:pPr marL="742950" lvl="1" indent="-285750">
              <a:buFont typeface="Arial" panose="020B0604020202020204" pitchFamily="34" charset="0"/>
              <a:buChar char="•"/>
              <a:defRPr/>
            </a:pPr>
            <a:r>
              <a:rPr lang="en-US" altLang="en-US" dirty="0">
                <a:latin typeface="Alexandria" pitchFamily="2" charset="-78"/>
                <a:cs typeface="Alexandria" pitchFamily="2" charset="-78"/>
              </a:rPr>
              <a:t>This presents a limitation for stateless packet filtering</a:t>
            </a:r>
          </a:p>
          <a:p>
            <a:pPr marL="1371600" lvl="2" indent="-457200">
              <a:buFont typeface="Arial" panose="020B0604020202020204" pitchFamily="34" charset="0"/>
              <a:buChar char="•"/>
              <a:defRPr/>
            </a:pPr>
            <a:r>
              <a:rPr lang="en-US" altLang="en-US" sz="2400" dirty="0">
                <a:solidFill>
                  <a:srgbClr val="FF0000"/>
                </a:solidFill>
                <a:latin typeface="Alexandria" pitchFamily="2" charset="-78"/>
                <a:cs typeface="Alexandria" pitchFamily="2" charset="-78"/>
              </a:rPr>
              <a:t>If</a:t>
            </a:r>
            <a:r>
              <a:rPr lang="en-US" altLang="en-US" sz="2800" dirty="0">
                <a:latin typeface="Alexandria" pitchFamily="2" charset="-78"/>
                <a:cs typeface="Alexandria" pitchFamily="2" charset="-78"/>
              </a:rPr>
              <a:t> </a:t>
            </a:r>
            <a:r>
              <a:rPr lang="en-US" altLang="en-US" dirty="0">
                <a:latin typeface="Alexandria" pitchFamily="2" charset="-78"/>
                <a:cs typeface="Alexandria" pitchFamily="2" charset="-78"/>
              </a:rPr>
              <a:t>client wants to use port 2048, firewall must allow </a:t>
            </a:r>
            <a:r>
              <a:rPr lang="en-US" altLang="en-US" i="1" dirty="0">
                <a:latin typeface="Alexandria" pitchFamily="2" charset="-78"/>
                <a:cs typeface="Alexandria" pitchFamily="2" charset="-78"/>
              </a:rPr>
              <a:t>incoming </a:t>
            </a:r>
            <a:r>
              <a:rPr lang="en-US" altLang="en-US" dirty="0">
                <a:latin typeface="Alexandria" pitchFamily="2" charset="-78"/>
                <a:cs typeface="Alexandria" pitchFamily="2" charset="-78"/>
              </a:rPr>
              <a:t>traffic on this port</a:t>
            </a:r>
          </a:p>
          <a:p>
            <a:pPr marL="742950" lvl="1" indent="-285750">
              <a:lnSpc>
                <a:spcPct val="150000"/>
              </a:lnSpc>
              <a:buFont typeface="Arial" panose="020B0604020202020204" pitchFamily="34" charset="0"/>
              <a:buChar char="•"/>
              <a:defRPr/>
            </a:pPr>
            <a:r>
              <a:rPr lang="en-US" altLang="en-US" dirty="0">
                <a:latin typeface="Alexandria" pitchFamily="2" charset="-78"/>
                <a:cs typeface="Alexandria" pitchFamily="2" charset="-78"/>
              </a:rPr>
              <a:t>Better: </a:t>
            </a:r>
            <a:r>
              <a:rPr lang="en-US" altLang="en-US" dirty="0" err="1">
                <a:latin typeface="Alexandria" pitchFamily="2" charset="-78"/>
                <a:cs typeface="Alexandria" pitchFamily="2" charset="-78"/>
              </a:rPr>
              <a:t>stateful</a:t>
            </a:r>
            <a:r>
              <a:rPr lang="en-US" altLang="en-US" dirty="0">
                <a:latin typeface="Alexandria" pitchFamily="2" charset="-78"/>
                <a:cs typeface="Alexandria" pitchFamily="2" charset="-78"/>
              </a:rPr>
              <a:t> filtering knows outgoing requests</a:t>
            </a:r>
          </a:p>
        </p:txBody>
      </p:sp>
    </p:spTree>
    <p:extLst>
      <p:ext uri="{BB962C8B-B14F-4D97-AF65-F5344CB8AC3E}">
        <p14:creationId xmlns:p14="http://schemas.microsoft.com/office/powerpoint/2010/main" val="4196827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dirty="0" smtClean="0">
                <a:solidFill>
                  <a:prstClr val="white"/>
                </a:solidFill>
                <a:latin typeface="Times New Roman" panose="02020603050405020304" pitchFamily="18" charset="0"/>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984071" y="455357"/>
            <a:ext cx="7139836" cy="430887"/>
          </a:xfrm>
          <a:prstGeom prst="rect">
            <a:avLst/>
          </a:prstGeom>
          <a:noFill/>
        </p:spPr>
        <p:txBody>
          <a:bodyPr wrap="square" rtlCol="0">
            <a:spAutoFit/>
          </a:bodyPr>
          <a:lstStyle/>
          <a:p>
            <a:pPr lvl="0">
              <a:defRPr/>
            </a:pPr>
            <a:r>
              <a:rPr lang="en-US" sz="2200" dirty="0">
                <a:solidFill>
                  <a:prstClr val="black"/>
                </a:solidFill>
                <a:latin typeface="Alexandria ExtraBold" pitchFamily="2" charset="-78"/>
                <a:ea typeface="Calibri"/>
                <a:cs typeface="Alexandria ExtraBold" pitchFamily="2" charset="-78"/>
                <a:sym typeface="Calibri"/>
              </a:rPr>
              <a:t>Firewalls – </a:t>
            </a:r>
            <a:r>
              <a:rPr lang="en-US" sz="2200" dirty="0" err="1">
                <a:solidFill>
                  <a:prstClr val="black"/>
                </a:solidFill>
                <a:latin typeface="Alexandria ExtraBold" pitchFamily="2" charset="-78"/>
                <a:ea typeface="Calibri"/>
                <a:cs typeface="Alexandria ExtraBold" pitchFamily="2" charset="-78"/>
                <a:sym typeface="Calibri"/>
              </a:rPr>
              <a:t>Stateful</a:t>
            </a:r>
            <a:r>
              <a:rPr lang="en-US" sz="2200" dirty="0">
                <a:solidFill>
                  <a:prstClr val="black"/>
                </a:solidFill>
                <a:latin typeface="Alexandria ExtraBold" pitchFamily="2" charset="-78"/>
                <a:ea typeface="Calibri"/>
                <a:cs typeface="Alexandria ExtraBold" pitchFamily="2" charset="-78"/>
                <a:sym typeface="Calibri"/>
              </a:rPr>
              <a:t> Packet Filters</a:t>
            </a:r>
            <a:endParaRPr kumimoji="0" lang="en-US" sz="2200" b="0" i="0" u="none" strike="noStrike" kern="1200" cap="none" spc="0" normalizeH="0" baseline="0" noProof="0" dirty="0">
              <a:ln>
                <a:noFill/>
              </a:ln>
              <a:solidFill>
                <a:prstClr val="black"/>
              </a:solidFill>
              <a:effectLst/>
              <a:uLnTx/>
              <a:uFillTx/>
              <a:latin typeface="Alexandria ExtraBold" pitchFamily="2" charset="-78"/>
              <a:ea typeface="Calibri"/>
              <a:cs typeface="Alexandria ExtraBold" pitchFamily="2" charset="-78"/>
              <a:sym typeface="Calibri"/>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Secure Operating Systems</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22</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356891" y="1612509"/>
            <a:ext cx="8557130" cy="3323987"/>
          </a:xfrm>
          <a:prstGeom prst="rect">
            <a:avLst/>
          </a:prstGeom>
        </p:spPr>
        <p:txBody>
          <a:bodyPr wrap="square">
            <a:spAutoFit/>
          </a:bodyPr>
          <a:lstStyle/>
          <a:p>
            <a:pPr marL="285750" indent="-285750">
              <a:lnSpc>
                <a:spcPct val="150000"/>
              </a:lnSpc>
              <a:buFont typeface="Arial" panose="020B0604020202020204" pitchFamily="34" charset="0"/>
              <a:buChar char="•"/>
              <a:defRPr/>
            </a:pPr>
            <a:r>
              <a:rPr lang="en-AU" altLang="en-US" sz="2000" dirty="0">
                <a:latin typeface="Alexandria" pitchFamily="2" charset="-78"/>
                <a:cs typeface="Alexandria" pitchFamily="2" charset="-78"/>
              </a:rPr>
              <a:t>Traditional packet filters do not examine higher layer context</a:t>
            </a:r>
          </a:p>
          <a:p>
            <a:pPr marL="742950" lvl="1" indent="-285750">
              <a:lnSpc>
                <a:spcPct val="150000"/>
              </a:lnSpc>
              <a:buFont typeface="Arial" panose="020B0604020202020204" pitchFamily="34" charset="0"/>
              <a:buChar char="•"/>
              <a:defRPr/>
            </a:pPr>
            <a:r>
              <a:rPr lang="en-AU" altLang="en-US" sz="2000" dirty="0">
                <a:latin typeface="Alexandria" pitchFamily="2" charset="-78"/>
                <a:cs typeface="Alexandria" pitchFamily="2" charset="-78"/>
              </a:rPr>
              <a:t>i.e. matching return packets with outgoing flow</a:t>
            </a:r>
          </a:p>
          <a:p>
            <a:pPr marL="285750" indent="-285750">
              <a:lnSpc>
                <a:spcPct val="150000"/>
              </a:lnSpc>
              <a:buFont typeface="Arial" panose="020B0604020202020204" pitchFamily="34" charset="0"/>
              <a:buChar char="•"/>
              <a:defRPr/>
            </a:pPr>
            <a:r>
              <a:rPr lang="en-US" altLang="en-US" sz="2000" dirty="0" err="1">
                <a:latin typeface="Alexandria" pitchFamily="2" charset="-78"/>
                <a:cs typeface="Alexandria" pitchFamily="2" charset="-78"/>
              </a:rPr>
              <a:t>Stateful</a:t>
            </a:r>
            <a:r>
              <a:rPr lang="en-US" altLang="en-US" sz="2000" dirty="0">
                <a:latin typeface="Alexandria" pitchFamily="2" charset="-78"/>
                <a:cs typeface="Alexandria" pitchFamily="2" charset="-78"/>
              </a:rPr>
              <a:t> packet filters address this need</a:t>
            </a:r>
            <a:endParaRPr lang="en-AU" altLang="en-US" sz="2000" dirty="0">
              <a:latin typeface="Alexandria" pitchFamily="2" charset="-78"/>
              <a:cs typeface="Alexandria" pitchFamily="2" charset="-78"/>
            </a:endParaRPr>
          </a:p>
          <a:p>
            <a:pPr marL="285750" indent="-285750">
              <a:lnSpc>
                <a:spcPct val="150000"/>
              </a:lnSpc>
              <a:buFont typeface="Arial" panose="020B0604020202020204" pitchFamily="34" charset="0"/>
              <a:buChar char="•"/>
              <a:defRPr/>
            </a:pPr>
            <a:r>
              <a:rPr lang="en-AU" altLang="en-US" sz="2000" dirty="0">
                <a:solidFill>
                  <a:srgbClr val="FF0000"/>
                </a:solidFill>
                <a:latin typeface="Alexandria" pitchFamily="2" charset="-78"/>
                <a:cs typeface="Alexandria" pitchFamily="2" charset="-78"/>
              </a:rPr>
              <a:t>They examine each IP packet in context</a:t>
            </a:r>
          </a:p>
          <a:p>
            <a:pPr marL="742950" lvl="1" indent="-285750">
              <a:lnSpc>
                <a:spcPct val="150000"/>
              </a:lnSpc>
              <a:buFont typeface="Arial" panose="020B0604020202020204" pitchFamily="34" charset="0"/>
              <a:buChar char="•"/>
              <a:defRPr/>
            </a:pPr>
            <a:r>
              <a:rPr lang="en-US" altLang="en-US" sz="2000" dirty="0">
                <a:solidFill>
                  <a:srgbClr val="00B0F0"/>
                </a:solidFill>
                <a:latin typeface="Alexandria" pitchFamily="2" charset="-78"/>
                <a:cs typeface="Alexandria" pitchFamily="2" charset="-78"/>
              </a:rPr>
              <a:t>Keep track of client-server sessions</a:t>
            </a:r>
          </a:p>
          <a:p>
            <a:pPr marL="742950" lvl="1" indent="-285750">
              <a:lnSpc>
                <a:spcPct val="150000"/>
              </a:lnSpc>
              <a:buFont typeface="Arial" panose="020B0604020202020204" pitchFamily="34" charset="0"/>
              <a:buChar char="•"/>
              <a:defRPr/>
            </a:pPr>
            <a:r>
              <a:rPr lang="en-US" altLang="en-US" sz="2000" dirty="0">
                <a:solidFill>
                  <a:srgbClr val="00B0F0"/>
                </a:solidFill>
                <a:latin typeface="Alexandria" pitchFamily="2" charset="-78"/>
                <a:cs typeface="Alexandria" pitchFamily="2" charset="-78"/>
              </a:rPr>
              <a:t>Check each packet validly belongs to one</a:t>
            </a:r>
            <a:endParaRPr lang="en-AU" altLang="en-US" sz="2000" dirty="0">
              <a:solidFill>
                <a:srgbClr val="00B0F0"/>
              </a:solidFill>
              <a:latin typeface="Alexandria" pitchFamily="2" charset="-78"/>
              <a:cs typeface="Alexandria" pitchFamily="2" charset="-78"/>
            </a:endParaRPr>
          </a:p>
          <a:p>
            <a:pPr marL="285750" indent="-285750">
              <a:lnSpc>
                <a:spcPct val="150000"/>
              </a:lnSpc>
              <a:buFont typeface="Arial" panose="020B0604020202020204" pitchFamily="34" charset="0"/>
              <a:buChar char="•"/>
              <a:defRPr/>
            </a:pPr>
            <a:r>
              <a:rPr lang="en-AU" altLang="en-US" sz="2000" dirty="0">
                <a:latin typeface="Alexandria" pitchFamily="2" charset="-78"/>
                <a:cs typeface="Alexandria" pitchFamily="2" charset="-78"/>
              </a:rPr>
              <a:t>Hence are better able to detect bogus packets out of context </a:t>
            </a:r>
          </a:p>
        </p:txBody>
      </p:sp>
    </p:spTree>
    <p:extLst>
      <p:ext uri="{BB962C8B-B14F-4D97-AF65-F5344CB8AC3E}">
        <p14:creationId xmlns:p14="http://schemas.microsoft.com/office/powerpoint/2010/main" val="2734364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dirty="0" smtClean="0">
                <a:solidFill>
                  <a:prstClr val="white"/>
                </a:solidFill>
                <a:latin typeface="Times New Roman" panose="02020603050405020304" pitchFamily="18" charset="0"/>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984071" y="455357"/>
            <a:ext cx="7139836" cy="430887"/>
          </a:xfrm>
          <a:prstGeom prst="rect">
            <a:avLst/>
          </a:prstGeom>
          <a:noFill/>
        </p:spPr>
        <p:txBody>
          <a:bodyPr wrap="square" rtlCol="0">
            <a:spAutoFit/>
          </a:bodyPr>
          <a:lstStyle/>
          <a:p>
            <a:pPr lvl="0">
              <a:defRPr/>
            </a:pPr>
            <a:r>
              <a:rPr lang="en-US" sz="2200" dirty="0" err="1">
                <a:solidFill>
                  <a:prstClr val="black"/>
                </a:solidFill>
                <a:latin typeface="Alexandria ExtraBold" pitchFamily="2" charset="-78"/>
                <a:ea typeface="Calibri"/>
                <a:cs typeface="Alexandria ExtraBold" pitchFamily="2" charset="-78"/>
                <a:sym typeface="Calibri"/>
              </a:rPr>
              <a:t>Stateful</a:t>
            </a:r>
            <a:r>
              <a:rPr lang="en-US" sz="2200" dirty="0">
                <a:solidFill>
                  <a:prstClr val="black"/>
                </a:solidFill>
                <a:latin typeface="Alexandria ExtraBold" pitchFamily="2" charset="-78"/>
                <a:ea typeface="Calibri"/>
                <a:cs typeface="Alexandria ExtraBold" pitchFamily="2" charset="-78"/>
                <a:sym typeface="Calibri"/>
              </a:rPr>
              <a:t> Filtering</a:t>
            </a:r>
            <a:endParaRPr kumimoji="0" lang="en-US" sz="2200" b="0" i="0" u="none" strike="noStrike" kern="1200" cap="none" spc="0" normalizeH="0" baseline="0" noProof="0" dirty="0">
              <a:ln>
                <a:noFill/>
              </a:ln>
              <a:solidFill>
                <a:prstClr val="black"/>
              </a:solidFill>
              <a:effectLst/>
              <a:uLnTx/>
              <a:uFillTx/>
              <a:latin typeface="Alexandria ExtraBold" pitchFamily="2" charset="-78"/>
              <a:ea typeface="Calibri"/>
              <a:cs typeface="Alexandria ExtraBold" pitchFamily="2" charset="-78"/>
              <a:sym typeface="Calibri"/>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Secure Operating Systems</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23</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16"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00989" y="1371600"/>
            <a:ext cx="9432758" cy="4547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9740789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24219"/>
            <a:ext cx="6583958" cy="461665"/>
          </a:xfrm>
          <a:prstGeom prst="rect">
            <a:avLst/>
          </a:prstGeom>
          <a:noFill/>
        </p:spPr>
        <p:txBody>
          <a:bodyPr wrap="square" rtlCol="0">
            <a:spAutoFit/>
          </a:bodyPr>
          <a:lstStyle/>
          <a:p>
            <a:r>
              <a:rPr lang="en-US" sz="2400" dirty="0" err="1">
                <a:latin typeface="Alexandria ExtraBold" pitchFamily="2" charset="-78"/>
                <a:ea typeface="Calibri"/>
                <a:cs typeface="Alexandria ExtraBold" pitchFamily="2" charset="-78"/>
                <a:sym typeface="Calibri"/>
              </a:rPr>
              <a:t>Stateful</a:t>
            </a:r>
            <a:r>
              <a:rPr lang="en-US" sz="2400" dirty="0">
                <a:latin typeface="Alexandria ExtraBold" pitchFamily="2" charset="-78"/>
                <a:ea typeface="Calibri"/>
                <a:cs typeface="Alexandria ExtraBold" pitchFamily="2" charset="-78"/>
                <a:sym typeface="Calibri"/>
              </a:rPr>
              <a:t> Inspection Firewall</a:t>
            </a:r>
            <a:endParaRPr lang="pl-PL" altLang="en-US" sz="2400" dirty="0">
              <a:solidFill>
                <a:srgbClr val="0000FF"/>
              </a:solidFill>
              <a:latin typeface="Alexandria" pitchFamily="2" charset="-78"/>
              <a:cs typeface="Alexandria" pitchFamily="2" charset="-78"/>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24</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7" name="Rectangle 3"/>
          <p:cNvSpPr txBox="1">
            <a:spLocks noChangeArrowheads="1"/>
          </p:cNvSpPr>
          <p:nvPr/>
        </p:nvSpPr>
        <p:spPr>
          <a:xfrm>
            <a:off x="478072" y="1425737"/>
            <a:ext cx="5215157" cy="490214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1800" i="1" u="sng" dirty="0">
                <a:solidFill>
                  <a:srgbClr val="FF0000"/>
                </a:solidFill>
                <a:latin typeface="Alexandria" pitchFamily="2" charset="-78"/>
                <a:cs typeface="Alexandria" pitchFamily="2" charset="-78"/>
              </a:rPr>
              <a:t>Packet-filtering gateways </a:t>
            </a:r>
            <a:r>
              <a:rPr lang="en-US" sz="1800" dirty="0">
                <a:latin typeface="Alexandria" pitchFamily="2" charset="-78"/>
                <a:cs typeface="Alexandria" pitchFamily="2" charset="-78"/>
              </a:rPr>
              <a:t>maintain no state from one packet to the next. They simply look at each packet’s IP addresses and ports and compare them to the configured policies. </a:t>
            </a:r>
          </a:p>
          <a:p>
            <a:pPr algn="just"/>
            <a:r>
              <a:rPr lang="en-US" sz="1800" i="1" u="sng" dirty="0" err="1">
                <a:solidFill>
                  <a:srgbClr val="FF0000"/>
                </a:solidFill>
                <a:latin typeface="Alexandria" pitchFamily="2" charset="-78"/>
                <a:cs typeface="Alexandria" pitchFamily="2" charset="-78"/>
              </a:rPr>
              <a:t>Stateful</a:t>
            </a:r>
            <a:r>
              <a:rPr lang="en-US" sz="1800" i="1" u="sng" dirty="0">
                <a:solidFill>
                  <a:srgbClr val="FF0000"/>
                </a:solidFill>
                <a:latin typeface="Alexandria" pitchFamily="2" charset="-78"/>
                <a:cs typeface="Alexandria" pitchFamily="2" charset="-78"/>
              </a:rPr>
              <a:t> inspection firewalls</a:t>
            </a:r>
            <a:r>
              <a:rPr lang="en-US" sz="1800" dirty="0">
                <a:solidFill>
                  <a:srgbClr val="FF0000"/>
                </a:solidFill>
                <a:latin typeface="Alexandria" pitchFamily="2" charset="-78"/>
                <a:cs typeface="Alexandria" pitchFamily="2" charset="-78"/>
              </a:rPr>
              <a:t>, </a:t>
            </a:r>
            <a:r>
              <a:rPr lang="en-US" sz="1800" dirty="0">
                <a:latin typeface="Alexandria" pitchFamily="2" charset="-78"/>
                <a:cs typeface="Alexandria" pitchFamily="2" charset="-78"/>
              </a:rPr>
              <a:t>on the other hand, maintain state information from one packet to the next. In the example in the image, the firewall is counting the number of systems coming from external IP 10.1.3.1; after the external system reaches out to a fourth computer, the firewall hits a configured threshold and begins filtering packets from that address. In real life, it can be difficult to define rules that require state/context and that attackers cannot circumvent</a:t>
            </a:r>
            <a:r>
              <a:rPr lang="en-US" sz="1800" dirty="0" smtClean="0">
                <a:latin typeface="Alexandria" pitchFamily="2" charset="-78"/>
                <a:cs typeface="Alexandria" pitchFamily="2" charset="-78"/>
              </a:rPr>
              <a:t>.</a:t>
            </a:r>
            <a:endParaRPr lang="en-US" sz="1800" dirty="0">
              <a:latin typeface="Alexandria" pitchFamily="2" charset="-78"/>
              <a:cs typeface="Alexandria" pitchFamily="2" charset="-78"/>
            </a:endParaRPr>
          </a:p>
        </p:txBody>
      </p:sp>
      <p:pic>
        <p:nvPicPr>
          <p:cNvPr id="16" name="Content Placeholder 4" descr="fig06-55.eps"/>
          <p:cNvPicPr>
            <a:picLocks noChangeAspect="1"/>
          </p:cNvPicPr>
          <p:nvPr/>
        </p:nvPicPr>
        <p:blipFill rotWithShape="1">
          <a:blip r:embed="rId5">
            <a:extLst>
              <a:ext uri="{28A0092B-C50C-407E-A947-70E740481C1C}">
                <a14:useLocalDpi xmlns:a14="http://schemas.microsoft.com/office/drawing/2010/main" val="0"/>
              </a:ext>
            </a:extLst>
          </a:blip>
          <a:stretch/>
        </p:blipFill>
        <p:spPr>
          <a:xfrm>
            <a:off x="5884083" y="1576515"/>
            <a:ext cx="5920540" cy="3914713"/>
          </a:xfrm>
          <a:prstGeom prst="rect">
            <a:avLst/>
          </a:prstGeom>
        </p:spPr>
      </p:pic>
    </p:spTree>
    <p:extLst>
      <p:ext uri="{BB962C8B-B14F-4D97-AF65-F5344CB8AC3E}">
        <p14:creationId xmlns:p14="http://schemas.microsoft.com/office/powerpoint/2010/main" val="29300621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24219"/>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Firewall Outlines</a:t>
            </a:r>
            <a:endParaRPr lang="pl-PL" altLang="en-US" sz="2400" dirty="0">
              <a:solidFill>
                <a:srgbClr val="0000FF"/>
              </a:solidFill>
              <a:latin typeface="Alexandria" pitchFamily="2" charset="-78"/>
              <a:cs typeface="Alexandria" pitchFamily="2" charset="-78"/>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25</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Rectangle 3"/>
          <p:cNvSpPr txBox="1">
            <a:spLocks noChangeArrowheads="1"/>
          </p:cNvSpPr>
          <p:nvPr/>
        </p:nvSpPr>
        <p:spPr>
          <a:xfrm>
            <a:off x="1328287" y="1663603"/>
            <a:ext cx="7075484" cy="39190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338138">
              <a:lnSpc>
                <a:spcPct val="150000"/>
              </a:lnSpc>
              <a:buFont typeface="Wingdings" panose="05000000000000000000" pitchFamily="2" charset="2"/>
              <a:buChar char="Ø"/>
            </a:pPr>
            <a:r>
              <a:rPr lang="en-US" altLang="en-US" sz="2000" dirty="0">
                <a:latin typeface="Alexandria Medium" pitchFamily="2" charset="-78"/>
                <a:cs typeface="Alexandria Medium" pitchFamily="2" charset="-78"/>
              </a:rPr>
              <a:t>Packet filtering</a:t>
            </a:r>
          </a:p>
          <a:p>
            <a:pPr marL="457200" indent="-338138">
              <a:lnSpc>
                <a:spcPct val="150000"/>
              </a:lnSpc>
              <a:buFont typeface="Wingdings" panose="05000000000000000000" pitchFamily="2" charset="2"/>
              <a:buChar char="Ø"/>
            </a:pPr>
            <a:r>
              <a:rPr lang="en-US" altLang="en-US" sz="2000" dirty="0">
                <a:solidFill>
                  <a:srgbClr val="FF0000"/>
                </a:solidFill>
                <a:latin typeface="Alexandria Medium" pitchFamily="2" charset="-78"/>
                <a:cs typeface="Alexandria Medium" pitchFamily="2" charset="-78"/>
              </a:rPr>
              <a:t>Application gateways</a:t>
            </a:r>
          </a:p>
          <a:p>
            <a:pPr marL="457200" indent="-338138">
              <a:lnSpc>
                <a:spcPct val="150000"/>
              </a:lnSpc>
              <a:buFont typeface="Wingdings" panose="05000000000000000000" pitchFamily="2" charset="2"/>
              <a:buChar char="Ø"/>
            </a:pPr>
            <a:r>
              <a:rPr lang="en-US" altLang="en-US" sz="2000" dirty="0">
                <a:latin typeface="Alexandria Medium" pitchFamily="2" charset="-78"/>
                <a:cs typeface="Alexandria Medium" pitchFamily="2" charset="-78"/>
              </a:rPr>
              <a:t>Circuit gateways</a:t>
            </a:r>
          </a:p>
          <a:p>
            <a:pPr marL="457200" indent="-338138">
              <a:lnSpc>
                <a:spcPct val="150000"/>
              </a:lnSpc>
              <a:buFont typeface="Wingdings" panose="05000000000000000000" pitchFamily="2" charset="2"/>
              <a:buChar char="Ø"/>
            </a:pPr>
            <a:endParaRPr lang="en-US" altLang="en-US" sz="2000" dirty="0">
              <a:latin typeface="Alexandria Medium" pitchFamily="2" charset="-78"/>
              <a:cs typeface="Alexandria Medium" pitchFamily="2" charset="-78"/>
            </a:endParaRPr>
          </a:p>
          <a:p>
            <a:pPr marL="457200" indent="-338138">
              <a:lnSpc>
                <a:spcPct val="150000"/>
              </a:lnSpc>
              <a:buFont typeface="Wingdings" panose="05000000000000000000" pitchFamily="2" charset="2"/>
              <a:buChar char="Ø"/>
            </a:pPr>
            <a:r>
              <a:rPr lang="en-US" altLang="en-US" sz="2000" dirty="0">
                <a:latin typeface="Alexandria Medium" pitchFamily="2" charset="-78"/>
                <a:cs typeface="Alexandria Medium" pitchFamily="2" charset="-78"/>
              </a:rPr>
              <a:t>Combination of above is dynamic packet filter</a:t>
            </a:r>
          </a:p>
        </p:txBody>
      </p:sp>
    </p:spTree>
    <p:extLst>
      <p:ext uri="{BB962C8B-B14F-4D97-AF65-F5344CB8AC3E}">
        <p14:creationId xmlns:p14="http://schemas.microsoft.com/office/powerpoint/2010/main" val="3027586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856253" y="472345"/>
            <a:ext cx="6997907"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Application Proxy</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26</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762000" y="1620276"/>
            <a:ext cx="4909457" cy="3662735"/>
          </a:xfrm>
          <a:prstGeom prst="rect">
            <a:avLst/>
          </a:prstGeom>
          <a:noFill/>
          <a:ln>
            <a:noFill/>
          </a:ln>
        </p:spPr>
        <p:txBody>
          <a:bodyPr spcFirstLastPara="1" wrap="square" lIns="0" tIns="0" rIns="0" bIns="0" anchor="t" anchorCtr="0">
            <a:noAutofit/>
          </a:bodyPr>
          <a:lstStyle/>
          <a:p>
            <a:r>
              <a:rPr lang="en-US" sz="2000" dirty="0">
                <a:latin typeface="Alexandria" pitchFamily="2" charset="-78"/>
                <a:cs typeface="Alexandria" pitchFamily="2" charset="-78"/>
              </a:rPr>
              <a:t>An application proxy simulates the behavior of an application at OSI layer 7 , so that the real application receives only requests to act properly. </a:t>
            </a:r>
            <a:r>
              <a:rPr lang="en-US" sz="2000" dirty="0">
                <a:solidFill>
                  <a:srgbClr val="FF0000"/>
                </a:solidFill>
                <a:latin typeface="Alexandria" pitchFamily="2" charset="-78"/>
                <a:cs typeface="Alexandria" pitchFamily="2" charset="-78"/>
              </a:rPr>
              <a:t>Application proxies can serve a number of purposes:</a:t>
            </a:r>
          </a:p>
          <a:p>
            <a:pPr marL="739775" indent="-171450">
              <a:buFont typeface="Arial"/>
              <a:buChar char="•"/>
            </a:pPr>
            <a:r>
              <a:rPr lang="en-US" sz="2000" dirty="0">
                <a:solidFill>
                  <a:srgbClr val="25A9E7"/>
                </a:solidFill>
                <a:latin typeface="Alexandria" pitchFamily="2" charset="-78"/>
                <a:cs typeface="Alexandria" pitchFamily="2" charset="-78"/>
              </a:rPr>
              <a:t>Filtering potentially dangerous application-layer requests</a:t>
            </a:r>
          </a:p>
          <a:p>
            <a:pPr marL="739775" indent="-171450">
              <a:buFont typeface="Arial"/>
              <a:buChar char="•"/>
            </a:pPr>
            <a:r>
              <a:rPr lang="en-US" sz="2000" dirty="0">
                <a:solidFill>
                  <a:srgbClr val="25A9E7"/>
                </a:solidFill>
                <a:latin typeface="Alexandria" pitchFamily="2" charset="-78"/>
                <a:cs typeface="Alexandria" pitchFamily="2" charset="-78"/>
              </a:rPr>
              <a:t>Log requests/accesses</a:t>
            </a:r>
          </a:p>
          <a:p>
            <a:pPr marL="739775" indent="-171450">
              <a:buFont typeface="Arial"/>
              <a:buChar char="•"/>
            </a:pPr>
            <a:r>
              <a:rPr lang="en-US" sz="2000" dirty="0">
                <a:solidFill>
                  <a:srgbClr val="25A9E7"/>
                </a:solidFill>
                <a:latin typeface="Alexandria" pitchFamily="2" charset="-78"/>
                <a:cs typeface="Alexandria" pitchFamily="2" charset="-78"/>
              </a:rPr>
              <a:t>Cache results to save bandwidth</a:t>
            </a:r>
          </a:p>
          <a:p>
            <a:r>
              <a:rPr lang="en-US" sz="2000" dirty="0">
                <a:latin typeface="Alexandria" pitchFamily="2" charset="-78"/>
                <a:cs typeface="Alexandria" pitchFamily="2" charset="-78"/>
              </a:rPr>
              <a:t>Perhaps the most common form of application proxies in the real world is a web proxy, which companies often use to monitor and filter employee Internet use</a:t>
            </a:r>
            <a:r>
              <a:rPr lang="en-US" sz="2000" dirty="0" smtClean="0">
                <a:latin typeface="Alexandria" pitchFamily="2" charset="-78"/>
                <a:cs typeface="Alexandria" pitchFamily="2" charset="-78"/>
              </a:rPr>
              <a:t>.</a:t>
            </a:r>
            <a:endParaRPr lang="en-US" sz="2000" dirty="0">
              <a:latin typeface="Alexandria" pitchFamily="2" charset="-78"/>
              <a:cs typeface="Alexandria" pitchFamily="2" charset="-78"/>
            </a:endParaRPr>
          </a:p>
        </p:txBody>
      </p:sp>
      <p:pic>
        <p:nvPicPr>
          <p:cNvPr id="17" name="Content Placeholder 4" descr="fig06-56.eps"/>
          <p:cNvPicPr>
            <a:picLocks noChangeAspect="1"/>
          </p:cNvPicPr>
          <p:nvPr/>
        </p:nvPicPr>
        <p:blipFill rotWithShape="1">
          <a:blip r:embed="rId5">
            <a:extLst>
              <a:ext uri="{28A0092B-C50C-407E-A947-70E740481C1C}">
                <a14:useLocalDpi xmlns:a14="http://schemas.microsoft.com/office/drawing/2010/main" val="0"/>
              </a:ext>
            </a:extLst>
          </a:blip>
          <a:stretch/>
        </p:blipFill>
        <p:spPr>
          <a:xfrm>
            <a:off x="5665731" y="1529174"/>
            <a:ext cx="6244390" cy="4325102"/>
          </a:xfrm>
          <a:prstGeom prst="rect">
            <a:avLst/>
          </a:prstGeom>
        </p:spPr>
      </p:pic>
    </p:spTree>
    <p:extLst>
      <p:ext uri="{BB962C8B-B14F-4D97-AF65-F5344CB8AC3E}">
        <p14:creationId xmlns:p14="http://schemas.microsoft.com/office/powerpoint/2010/main" val="8227696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856253" y="472345"/>
            <a:ext cx="6997907"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Firewall Gateways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27</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332375" y="1391826"/>
            <a:ext cx="9680112" cy="4728659"/>
          </a:xfrm>
          <a:prstGeom prst="rect">
            <a:avLst/>
          </a:prstGeom>
          <a:noFill/>
          <a:ln>
            <a:noFill/>
          </a:ln>
        </p:spPr>
        <p:txBody>
          <a:bodyPr spcFirstLastPara="1" wrap="square" lIns="0" tIns="0" rIns="0" bIns="0" anchor="t" anchorCtr="0">
            <a:noAutofit/>
          </a:bodyPr>
          <a:lstStyle/>
          <a:p>
            <a:pPr marL="285750" indent="-285750">
              <a:lnSpc>
                <a:spcPct val="150000"/>
              </a:lnSpc>
              <a:buFont typeface="Arial" panose="020B0604020202020204" pitchFamily="34" charset="0"/>
              <a:buChar char="•"/>
              <a:defRPr/>
            </a:pPr>
            <a:r>
              <a:rPr lang="en-US" altLang="en-US" b="1" dirty="0">
                <a:solidFill>
                  <a:srgbClr val="FF0000"/>
                </a:solidFill>
                <a:latin typeface="Alexandria" pitchFamily="2" charset="-78"/>
                <a:cs typeface="Alexandria" pitchFamily="2" charset="-78"/>
              </a:rPr>
              <a:t>Firewall runs set of proxy programs</a:t>
            </a:r>
          </a:p>
          <a:p>
            <a:pPr marL="742950" lvl="1" indent="-285750">
              <a:lnSpc>
                <a:spcPct val="150000"/>
              </a:lnSpc>
              <a:buFont typeface="Arial" panose="020B0604020202020204" pitchFamily="34" charset="0"/>
              <a:buChar char="•"/>
              <a:defRPr/>
            </a:pPr>
            <a:r>
              <a:rPr lang="en-US" altLang="en-US" dirty="0">
                <a:latin typeface="Alexandria" pitchFamily="2" charset="-78"/>
                <a:cs typeface="Alexandria" pitchFamily="2" charset="-78"/>
              </a:rPr>
              <a:t>Proxies filter incoming, outgoing packets</a:t>
            </a:r>
          </a:p>
          <a:p>
            <a:pPr marL="742950" lvl="1" indent="-285750">
              <a:lnSpc>
                <a:spcPct val="150000"/>
              </a:lnSpc>
              <a:buFont typeface="Arial" panose="020B0604020202020204" pitchFamily="34" charset="0"/>
              <a:buChar char="•"/>
              <a:defRPr/>
            </a:pPr>
            <a:r>
              <a:rPr lang="en-US" altLang="en-US" dirty="0">
                <a:latin typeface="Alexandria" pitchFamily="2" charset="-78"/>
                <a:cs typeface="Alexandria" pitchFamily="2" charset="-78"/>
              </a:rPr>
              <a:t>All incoming traffic directed to firewall </a:t>
            </a:r>
          </a:p>
          <a:p>
            <a:pPr marL="742950" lvl="1" indent="-285750">
              <a:lnSpc>
                <a:spcPct val="150000"/>
              </a:lnSpc>
              <a:buFont typeface="Arial" panose="020B0604020202020204" pitchFamily="34" charset="0"/>
              <a:buChar char="•"/>
              <a:defRPr/>
            </a:pPr>
            <a:r>
              <a:rPr lang="en-US" altLang="en-US" dirty="0">
                <a:latin typeface="Alexandria" pitchFamily="2" charset="-78"/>
                <a:cs typeface="Alexandria" pitchFamily="2" charset="-78"/>
              </a:rPr>
              <a:t>All outgoing traffic appears to come from firewall</a:t>
            </a:r>
          </a:p>
          <a:p>
            <a:pPr marL="285750" indent="-285750">
              <a:lnSpc>
                <a:spcPct val="150000"/>
              </a:lnSpc>
              <a:buFont typeface="Arial" panose="020B0604020202020204" pitchFamily="34" charset="0"/>
              <a:buChar char="•"/>
              <a:defRPr/>
            </a:pPr>
            <a:r>
              <a:rPr lang="en-US" altLang="en-US" b="1" dirty="0">
                <a:latin typeface="Alexandria" pitchFamily="2" charset="-78"/>
                <a:cs typeface="Alexandria" pitchFamily="2" charset="-78"/>
              </a:rPr>
              <a:t>Policy embedded in proxy programs</a:t>
            </a:r>
          </a:p>
          <a:p>
            <a:pPr marL="285750" indent="-285750">
              <a:lnSpc>
                <a:spcPct val="150000"/>
              </a:lnSpc>
              <a:buFont typeface="Arial" panose="020B0604020202020204" pitchFamily="34" charset="0"/>
              <a:buChar char="•"/>
              <a:defRPr/>
            </a:pPr>
            <a:r>
              <a:rPr lang="en-US" altLang="en-US" b="1" dirty="0">
                <a:solidFill>
                  <a:srgbClr val="FF0000"/>
                </a:solidFill>
                <a:latin typeface="Alexandria" pitchFamily="2" charset="-78"/>
                <a:cs typeface="Alexandria" pitchFamily="2" charset="-78"/>
              </a:rPr>
              <a:t>Two kinds of proxies</a:t>
            </a:r>
          </a:p>
          <a:p>
            <a:pPr marL="742950" lvl="1" indent="-285750">
              <a:lnSpc>
                <a:spcPct val="150000"/>
              </a:lnSpc>
              <a:buFont typeface="Arial" panose="020B0604020202020204" pitchFamily="34" charset="0"/>
              <a:buChar char="•"/>
              <a:defRPr/>
            </a:pPr>
            <a:r>
              <a:rPr lang="en-US" altLang="en-US" dirty="0">
                <a:latin typeface="Alexandria" pitchFamily="2" charset="-78"/>
                <a:cs typeface="Alexandria" pitchFamily="2" charset="-78"/>
              </a:rPr>
              <a:t>Application-level gateways/proxies</a:t>
            </a:r>
          </a:p>
          <a:p>
            <a:pPr marL="1200150" lvl="2" indent="-285750">
              <a:lnSpc>
                <a:spcPct val="150000"/>
              </a:lnSpc>
              <a:buFont typeface="Arial" panose="020B0604020202020204" pitchFamily="34" charset="0"/>
              <a:buChar char="•"/>
              <a:defRPr/>
            </a:pPr>
            <a:r>
              <a:rPr lang="en-US" altLang="en-US" dirty="0">
                <a:solidFill>
                  <a:srgbClr val="25A9E7"/>
                </a:solidFill>
                <a:latin typeface="Alexandria" pitchFamily="2" charset="-78"/>
                <a:cs typeface="Alexandria" pitchFamily="2" charset="-78"/>
              </a:rPr>
              <a:t>Tailored to http, ftp, </a:t>
            </a:r>
            <a:r>
              <a:rPr lang="en-US" altLang="en-US" dirty="0" err="1">
                <a:solidFill>
                  <a:srgbClr val="25A9E7"/>
                </a:solidFill>
                <a:latin typeface="Alexandria" pitchFamily="2" charset="-78"/>
                <a:cs typeface="Alexandria" pitchFamily="2" charset="-78"/>
              </a:rPr>
              <a:t>smtp</a:t>
            </a:r>
            <a:r>
              <a:rPr lang="en-US" altLang="en-US" dirty="0">
                <a:solidFill>
                  <a:srgbClr val="25A9E7"/>
                </a:solidFill>
                <a:latin typeface="Alexandria" pitchFamily="2" charset="-78"/>
                <a:cs typeface="Alexandria" pitchFamily="2" charset="-78"/>
              </a:rPr>
              <a:t>, etc.</a:t>
            </a:r>
          </a:p>
          <a:p>
            <a:pPr marL="742950" lvl="1" indent="-285750">
              <a:lnSpc>
                <a:spcPct val="150000"/>
              </a:lnSpc>
              <a:buFont typeface="Arial" panose="020B0604020202020204" pitchFamily="34" charset="0"/>
              <a:buChar char="•"/>
              <a:defRPr/>
            </a:pPr>
            <a:r>
              <a:rPr lang="en-US" altLang="en-US" dirty="0">
                <a:latin typeface="Alexandria" pitchFamily="2" charset="-78"/>
                <a:cs typeface="Alexandria" pitchFamily="2" charset="-78"/>
              </a:rPr>
              <a:t>Circuit-level gateways/proxies</a:t>
            </a:r>
          </a:p>
          <a:p>
            <a:pPr marL="1200150" lvl="2" indent="-285750">
              <a:lnSpc>
                <a:spcPct val="150000"/>
              </a:lnSpc>
              <a:buFont typeface="Arial" panose="020B0604020202020204" pitchFamily="34" charset="0"/>
              <a:buChar char="•"/>
              <a:defRPr/>
            </a:pPr>
            <a:r>
              <a:rPr lang="en-US" altLang="en-US" dirty="0">
                <a:solidFill>
                  <a:srgbClr val="25A9E7"/>
                </a:solidFill>
                <a:latin typeface="Alexandria" pitchFamily="2" charset="-78"/>
                <a:cs typeface="Alexandria" pitchFamily="2" charset="-78"/>
              </a:rPr>
              <a:t>Working on TCP level</a:t>
            </a:r>
          </a:p>
          <a:p>
            <a:pPr marL="574675" lvl="2" indent="-285750">
              <a:lnSpc>
                <a:spcPct val="150000"/>
              </a:lnSpc>
              <a:buFont typeface="Arial" panose="020B0604020202020204" pitchFamily="34" charset="0"/>
              <a:buChar char="•"/>
              <a:defRPr/>
            </a:pPr>
            <a:r>
              <a:rPr lang="en-US" altLang="en-US" b="1" dirty="0" smtClean="0">
                <a:latin typeface="Alexandria" pitchFamily="2" charset="-78"/>
                <a:cs typeface="Alexandria" pitchFamily="2" charset="-78"/>
              </a:rPr>
              <a:t>Gateway </a:t>
            </a:r>
            <a:r>
              <a:rPr lang="en-US" altLang="en-US" b="1" dirty="0">
                <a:latin typeface="Alexandria" pitchFamily="2" charset="-78"/>
                <a:cs typeface="Alexandria" pitchFamily="2" charset="-78"/>
              </a:rPr>
              <a:t>is like a home router</a:t>
            </a:r>
            <a:r>
              <a:rPr lang="en-US" altLang="en-US" b="1" dirty="0" smtClean="0">
                <a:latin typeface="Alexandria" pitchFamily="2" charset="-78"/>
                <a:cs typeface="Alexandria" pitchFamily="2" charset="-78"/>
              </a:rPr>
              <a:t>.</a:t>
            </a:r>
            <a:endParaRPr lang="en-US" altLang="en-US" b="1" dirty="0">
              <a:latin typeface="Alexandria" pitchFamily="2" charset="-78"/>
              <a:cs typeface="Alexandria" pitchFamily="2" charset="-78"/>
            </a:endParaRPr>
          </a:p>
        </p:txBody>
      </p:sp>
    </p:spTree>
    <p:extLst>
      <p:ext uri="{BB962C8B-B14F-4D97-AF65-F5344CB8AC3E}">
        <p14:creationId xmlns:p14="http://schemas.microsoft.com/office/powerpoint/2010/main" val="13754009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7852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984071" y="424219"/>
            <a:ext cx="6694778" cy="400110"/>
          </a:xfrm>
          <a:prstGeom prst="rect">
            <a:avLst/>
          </a:prstGeom>
          <a:noFill/>
        </p:spPr>
        <p:txBody>
          <a:bodyPr wrap="square" rtlCol="0">
            <a:spAutoFit/>
          </a:bodyPr>
          <a:lstStyle/>
          <a:p>
            <a:r>
              <a:rPr lang="en-US" sz="2000" dirty="0">
                <a:latin typeface="Alexandria ExtraBold" pitchFamily="2" charset="-78"/>
                <a:ea typeface="Calibri"/>
                <a:cs typeface="Alexandria ExtraBold" pitchFamily="2" charset="-78"/>
                <a:sym typeface="Calibri"/>
              </a:rPr>
              <a:t>Firewalls - Application Level Gateway (or Proxy)</a:t>
            </a:r>
            <a:endParaRPr lang="pl-PL" altLang="en-US" sz="2000" dirty="0">
              <a:solidFill>
                <a:srgbClr val="0000FF"/>
              </a:solidFill>
              <a:latin typeface="Alexandria" pitchFamily="2" charset="-78"/>
              <a:cs typeface="Alexandria" pitchFamily="2" charset="-78"/>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28</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16" name="Picture 6"/>
          <p:cNvPicPr>
            <a:picLocks noChangeAspect="1" noChangeArrowheads="1"/>
          </p:cNvPicPr>
          <p:nvPr/>
        </p:nvPicPr>
        <p:blipFill>
          <a:blip r:embed="rId5">
            <a:extLst>
              <a:ext uri="{28A0092B-C50C-407E-A947-70E740481C1C}">
                <a14:useLocalDpi xmlns:a14="http://schemas.microsoft.com/office/drawing/2010/main" val="0"/>
              </a:ext>
            </a:extLst>
          </a:blip>
          <a:srcRect l="4633" t="28636" r="4633" b="41165"/>
          <a:stretch>
            <a:fillRect/>
          </a:stretch>
        </p:blipFill>
        <p:spPr bwMode="auto">
          <a:xfrm>
            <a:off x="1087881" y="1517774"/>
            <a:ext cx="9783155" cy="3892890"/>
          </a:xfrm>
          <a:prstGeom prst="rect">
            <a:avLst/>
          </a:prstGeom>
          <a:noFill/>
          <a:ln>
            <a:noFill/>
          </a:ln>
          <a:extLst>
            <a:ext uri="{909E8E84-426E-40DD-AFC4-6F175D3DCCD1}">
              <a14:hiddenFill xmlns:a14="http://schemas.microsoft.com/office/drawing/2010/main">
                <a:solidFill>
                  <a:srgbClr val="FFFFFF">
                    <a:alpha val="70195"/>
                  </a:srgbClr>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35723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24219"/>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Application-Level Filtering</a:t>
            </a:r>
            <a:endParaRPr lang="pl-PL" altLang="en-US" sz="2400" dirty="0">
              <a:solidFill>
                <a:srgbClr val="0000FF"/>
              </a:solidFill>
              <a:latin typeface="Alexandria" pitchFamily="2" charset="-78"/>
              <a:cs typeface="Alexandria" pitchFamily="2" charset="-78"/>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29</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7" name="Content Placeholder 2"/>
          <p:cNvSpPr txBox="1">
            <a:spLocks/>
          </p:cNvSpPr>
          <p:nvPr/>
        </p:nvSpPr>
        <p:spPr>
          <a:xfrm>
            <a:off x="1325102" y="1425737"/>
            <a:ext cx="9694657" cy="435550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defRPr/>
            </a:pPr>
            <a:r>
              <a:rPr lang="en-AU" altLang="en-US" sz="2400" dirty="0">
                <a:solidFill>
                  <a:srgbClr val="FF0000"/>
                </a:solidFill>
                <a:latin typeface="Alexandria" pitchFamily="2" charset="-78"/>
                <a:cs typeface="Alexandria" pitchFamily="2" charset="-78"/>
              </a:rPr>
              <a:t>Has full access to protocol </a:t>
            </a:r>
          </a:p>
          <a:p>
            <a:pPr lvl="1">
              <a:lnSpc>
                <a:spcPct val="100000"/>
              </a:lnSpc>
              <a:defRPr/>
            </a:pPr>
            <a:r>
              <a:rPr lang="en-AU" altLang="en-US" sz="2000" dirty="0">
                <a:latin typeface="Alexandria" pitchFamily="2" charset="-78"/>
                <a:cs typeface="Alexandria" pitchFamily="2" charset="-78"/>
              </a:rPr>
              <a:t>user requests service from proxy </a:t>
            </a:r>
          </a:p>
          <a:p>
            <a:pPr lvl="1">
              <a:lnSpc>
                <a:spcPct val="100000"/>
              </a:lnSpc>
              <a:defRPr/>
            </a:pPr>
            <a:r>
              <a:rPr lang="en-AU" altLang="en-US" sz="2000" dirty="0">
                <a:latin typeface="Alexandria" pitchFamily="2" charset="-78"/>
                <a:cs typeface="Alexandria" pitchFamily="2" charset="-78"/>
              </a:rPr>
              <a:t>proxy validates request as legal </a:t>
            </a:r>
          </a:p>
          <a:p>
            <a:pPr lvl="1">
              <a:lnSpc>
                <a:spcPct val="100000"/>
              </a:lnSpc>
              <a:defRPr/>
            </a:pPr>
            <a:r>
              <a:rPr lang="en-AU" altLang="en-US" sz="2000" dirty="0">
                <a:latin typeface="Alexandria" pitchFamily="2" charset="-78"/>
                <a:cs typeface="Alexandria" pitchFamily="2" charset="-78"/>
              </a:rPr>
              <a:t>then actions request and returns result to user </a:t>
            </a:r>
          </a:p>
          <a:p>
            <a:pPr>
              <a:lnSpc>
                <a:spcPct val="150000"/>
              </a:lnSpc>
              <a:defRPr/>
            </a:pPr>
            <a:r>
              <a:rPr lang="en-AU" altLang="en-US" sz="2400" dirty="0">
                <a:solidFill>
                  <a:srgbClr val="FF0000"/>
                </a:solidFill>
                <a:latin typeface="Alexandria" pitchFamily="2" charset="-78"/>
                <a:cs typeface="Alexandria" pitchFamily="2" charset="-78"/>
              </a:rPr>
              <a:t>Need separate proxies for each service </a:t>
            </a:r>
          </a:p>
          <a:p>
            <a:pPr lvl="1">
              <a:lnSpc>
                <a:spcPct val="100000"/>
              </a:lnSpc>
              <a:defRPr/>
            </a:pPr>
            <a:r>
              <a:rPr lang="en-US" altLang="en-US" sz="2000" dirty="0">
                <a:latin typeface="Alexandria" pitchFamily="2" charset="-78"/>
                <a:cs typeface="Alexandria" pitchFamily="2" charset="-78"/>
              </a:rPr>
              <a:t>E.g., SMTP (E-Mail)</a:t>
            </a:r>
          </a:p>
          <a:p>
            <a:pPr lvl="1">
              <a:lnSpc>
                <a:spcPct val="100000"/>
              </a:lnSpc>
              <a:defRPr/>
            </a:pPr>
            <a:r>
              <a:rPr lang="en-US" altLang="en-US" sz="2000" dirty="0">
                <a:latin typeface="Alexandria" pitchFamily="2" charset="-78"/>
                <a:cs typeface="Alexandria" pitchFamily="2" charset="-78"/>
              </a:rPr>
              <a:t>NNTP (Net news)</a:t>
            </a:r>
          </a:p>
          <a:p>
            <a:pPr lvl="1">
              <a:lnSpc>
                <a:spcPct val="100000"/>
              </a:lnSpc>
              <a:defRPr/>
            </a:pPr>
            <a:r>
              <a:rPr lang="en-US" altLang="en-US" sz="2000" dirty="0">
                <a:latin typeface="Alexandria" pitchFamily="2" charset="-78"/>
                <a:cs typeface="Alexandria" pitchFamily="2" charset="-78"/>
              </a:rPr>
              <a:t>DNS (Domain Name System)</a:t>
            </a:r>
          </a:p>
          <a:p>
            <a:pPr lvl="1">
              <a:lnSpc>
                <a:spcPct val="100000"/>
              </a:lnSpc>
              <a:defRPr/>
            </a:pPr>
            <a:r>
              <a:rPr lang="en-US" altLang="en-US" sz="2000" dirty="0">
                <a:latin typeface="Alexandria" pitchFamily="2" charset="-78"/>
                <a:cs typeface="Alexandria" pitchFamily="2" charset="-78"/>
              </a:rPr>
              <a:t>NTP (Network Time Protocol)</a:t>
            </a:r>
          </a:p>
          <a:p>
            <a:pPr lvl="1">
              <a:lnSpc>
                <a:spcPct val="100000"/>
              </a:lnSpc>
              <a:defRPr/>
            </a:pPr>
            <a:r>
              <a:rPr lang="en-AU" altLang="en-US" sz="2000" dirty="0">
                <a:latin typeface="Alexandria" pitchFamily="2" charset="-78"/>
                <a:cs typeface="Alexandria" pitchFamily="2" charset="-78"/>
              </a:rPr>
              <a:t>custom services generally not supported</a:t>
            </a:r>
            <a:endParaRPr lang="en-US" altLang="en-US" sz="2000" dirty="0">
              <a:latin typeface="Alexandria" pitchFamily="2" charset="-78"/>
              <a:cs typeface="Alexandria" pitchFamily="2" charset="-78"/>
            </a:endParaRPr>
          </a:p>
        </p:txBody>
      </p:sp>
    </p:spTree>
    <p:extLst>
      <p:ext uri="{BB962C8B-B14F-4D97-AF65-F5344CB8AC3E}">
        <p14:creationId xmlns:p14="http://schemas.microsoft.com/office/powerpoint/2010/main" val="17212431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24219"/>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Firewall Outlines</a:t>
            </a:r>
            <a:endParaRPr lang="pl-PL" altLang="en-US" sz="2400" dirty="0">
              <a:solidFill>
                <a:srgbClr val="0000FF"/>
              </a:solidFill>
              <a:latin typeface="Alexandria" pitchFamily="2" charset="-78"/>
              <a:cs typeface="Alexandria" pitchFamily="2" charset="-78"/>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30</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Rectangle 3"/>
          <p:cNvSpPr txBox="1">
            <a:spLocks noChangeArrowheads="1"/>
          </p:cNvSpPr>
          <p:nvPr/>
        </p:nvSpPr>
        <p:spPr>
          <a:xfrm>
            <a:off x="1328287" y="1663603"/>
            <a:ext cx="7075484" cy="39190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338138">
              <a:lnSpc>
                <a:spcPct val="150000"/>
              </a:lnSpc>
              <a:buFont typeface="Wingdings" panose="05000000000000000000" pitchFamily="2" charset="2"/>
              <a:buChar char="Ø"/>
            </a:pPr>
            <a:r>
              <a:rPr lang="en-US" altLang="en-US" sz="2000" dirty="0">
                <a:latin typeface="Alexandria Medium" pitchFamily="2" charset="-78"/>
                <a:cs typeface="Alexandria Medium" pitchFamily="2" charset="-78"/>
              </a:rPr>
              <a:t>Packet filtering</a:t>
            </a:r>
          </a:p>
          <a:p>
            <a:pPr marL="457200" indent="-338138">
              <a:lnSpc>
                <a:spcPct val="150000"/>
              </a:lnSpc>
              <a:buFont typeface="Wingdings" panose="05000000000000000000" pitchFamily="2" charset="2"/>
              <a:buChar char="Ø"/>
            </a:pPr>
            <a:r>
              <a:rPr lang="en-US" altLang="en-US" sz="2000" dirty="0">
                <a:latin typeface="Alexandria Medium" pitchFamily="2" charset="-78"/>
                <a:cs typeface="Alexandria Medium" pitchFamily="2" charset="-78"/>
              </a:rPr>
              <a:t>Application gateways</a:t>
            </a:r>
          </a:p>
          <a:p>
            <a:pPr marL="457200" indent="-338138">
              <a:lnSpc>
                <a:spcPct val="150000"/>
              </a:lnSpc>
              <a:buFont typeface="Wingdings" panose="05000000000000000000" pitchFamily="2" charset="2"/>
              <a:buChar char="Ø"/>
            </a:pPr>
            <a:r>
              <a:rPr lang="en-US" altLang="en-US" sz="2000" dirty="0">
                <a:solidFill>
                  <a:srgbClr val="FF0000"/>
                </a:solidFill>
                <a:latin typeface="Alexandria Medium" pitchFamily="2" charset="-78"/>
                <a:cs typeface="Alexandria Medium" pitchFamily="2" charset="-78"/>
              </a:rPr>
              <a:t>Circuit gateways</a:t>
            </a:r>
          </a:p>
          <a:p>
            <a:pPr marL="457200" indent="-338138">
              <a:lnSpc>
                <a:spcPct val="150000"/>
              </a:lnSpc>
              <a:buFont typeface="Wingdings" panose="05000000000000000000" pitchFamily="2" charset="2"/>
              <a:buChar char="Ø"/>
            </a:pPr>
            <a:endParaRPr lang="en-US" altLang="en-US" sz="2000" dirty="0">
              <a:latin typeface="Alexandria Medium" pitchFamily="2" charset="-78"/>
              <a:cs typeface="Alexandria Medium" pitchFamily="2" charset="-78"/>
            </a:endParaRPr>
          </a:p>
          <a:p>
            <a:pPr marL="457200" indent="-338138">
              <a:lnSpc>
                <a:spcPct val="150000"/>
              </a:lnSpc>
              <a:buFont typeface="Wingdings" panose="05000000000000000000" pitchFamily="2" charset="2"/>
              <a:buChar char="Ø"/>
            </a:pPr>
            <a:r>
              <a:rPr lang="en-US" altLang="en-US" sz="2000" dirty="0">
                <a:latin typeface="Alexandria Medium" pitchFamily="2" charset="-78"/>
                <a:cs typeface="Alexandria Medium" pitchFamily="2" charset="-78"/>
              </a:rPr>
              <a:t>Combination of above is dynamic packet filter</a:t>
            </a:r>
          </a:p>
        </p:txBody>
      </p:sp>
    </p:spTree>
    <p:extLst>
      <p:ext uri="{BB962C8B-B14F-4D97-AF65-F5344CB8AC3E}">
        <p14:creationId xmlns:p14="http://schemas.microsoft.com/office/powerpoint/2010/main" val="16677438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24219"/>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Circuit-Level Gateway</a:t>
            </a:r>
            <a:endParaRPr lang="pl-PL" altLang="en-US" sz="2400" dirty="0">
              <a:solidFill>
                <a:srgbClr val="0000FF"/>
              </a:solidFill>
              <a:latin typeface="Alexandria" pitchFamily="2" charset="-78"/>
              <a:cs typeface="Alexandria" pitchFamily="2" charset="-78"/>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31</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7" name="Content Placeholder 2"/>
          <p:cNvSpPr txBox="1">
            <a:spLocks/>
          </p:cNvSpPr>
          <p:nvPr/>
        </p:nvSpPr>
        <p:spPr>
          <a:xfrm>
            <a:off x="576943" y="1404308"/>
            <a:ext cx="4615543" cy="4643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gn="just">
              <a:lnSpc>
                <a:spcPct val="150000"/>
              </a:lnSpc>
            </a:pPr>
            <a:r>
              <a:rPr lang="en-US" altLang="en-US" sz="2000" dirty="0">
                <a:solidFill>
                  <a:srgbClr val="FF0000"/>
                </a:solidFill>
                <a:latin typeface="Alexandria" pitchFamily="2" charset="-78"/>
                <a:cs typeface="Alexandria" pitchFamily="2" charset="-78"/>
              </a:rPr>
              <a:t>A circuit-level gateway </a:t>
            </a:r>
            <a:r>
              <a:rPr lang="en-US" altLang="en-US" sz="2000" dirty="0">
                <a:latin typeface="Alexandria" pitchFamily="2" charset="-78"/>
                <a:cs typeface="Alexandria" pitchFamily="2" charset="-78"/>
              </a:rPr>
              <a:t>is a firewall that essentially allows one network to be an extension of another. It operates at OSI layer 5, the session layer, and it functions as a virtual gateway between two networks. One use of a circuit-level gateway is to implement a VPN.</a:t>
            </a:r>
          </a:p>
        </p:txBody>
      </p:sp>
      <p:pic>
        <p:nvPicPr>
          <p:cNvPr id="16" name="Content Placeholder 4" descr="fig06-57.eps"/>
          <p:cNvPicPr>
            <a:picLocks noChangeAspect="1"/>
          </p:cNvPicPr>
          <p:nvPr/>
        </p:nvPicPr>
        <p:blipFill rotWithShape="1">
          <a:blip r:embed="rId5">
            <a:extLst>
              <a:ext uri="{28A0092B-C50C-407E-A947-70E740481C1C}">
                <a14:useLocalDpi xmlns:a14="http://schemas.microsoft.com/office/drawing/2010/main" val="0"/>
              </a:ext>
            </a:extLst>
          </a:blip>
          <a:stretch/>
        </p:blipFill>
        <p:spPr>
          <a:xfrm>
            <a:off x="5747657" y="1620461"/>
            <a:ext cx="6017456" cy="3598183"/>
          </a:xfrm>
          <a:prstGeom prst="rect">
            <a:avLst/>
          </a:prstGeom>
        </p:spPr>
      </p:pic>
    </p:spTree>
    <p:extLst>
      <p:ext uri="{BB962C8B-B14F-4D97-AF65-F5344CB8AC3E}">
        <p14:creationId xmlns:p14="http://schemas.microsoft.com/office/powerpoint/2010/main" val="28833279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24219"/>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Firewalls - Circuit Level Gateway</a:t>
            </a:r>
            <a:endParaRPr lang="pl-PL" altLang="en-US" sz="2400" dirty="0">
              <a:solidFill>
                <a:srgbClr val="0000FF"/>
              </a:solidFill>
              <a:latin typeface="Alexandria" pitchFamily="2" charset="-78"/>
              <a:cs typeface="Alexandria" pitchFamily="2" charset="-78"/>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32</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9" name="Content Placeholder 3"/>
          <p:cNvSpPr txBox="1">
            <a:spLocks/>
          </p:cNvSpPr>
          <p:nvPr/>
        </p:nvSpPr>
        <p:spPr>
          <a:xfrm>
            <a:off x="1164386" y="1387532"/>
            <a:ext cx="98193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altLang="en-US" sz="2200" dirty="0">
                <a:latin typeface="Alexandria" pitchFamily="2" charset="-78"/>
                <a:cs typeface="Alexandria" pitchFamily="2" charset="-78"/>
              </a:rPr>
              <a:t>Relays two TCP connections</a:t>
            </a:r>
          </a:p>
          <a:p>
            <a:pPr>
              <a:lnSpc>
                <a:spcPct val="150000"/>
              </a:lnSpc>
            </a:pPr>
            <a:r>
              <a:rPr lang="en-US" altLang="en-US" sz="2200" dirty="0">
                <a:latin typeface="Alexandria" pitchFamily="2" charset="-78"/>
                <a:cs typeface="Alexandria" pitchFamily="2" charset="-78"/>
              </a:rPr>
              <a:t>Imposes security by limiting which such connections are allowed</a:t>
            </a:r>
          </a:p>
          <a:p>
            <a:pPr>
              <a:lnSpc>
                <a:spcPct val="150000"/>
              </a:lnSpc>
            </a:pPr>
            <a:r>
              <a:rPr lang="en-US" altLang="en-US" sz="2200" dirty="0">
                <a:latin typeface="Alexandria" pitchFamily="2" charset="-78"/>
                <a:cs typeface="Alexandria" pitchFamily="2" charset="-78"/>
              </a:rPr>
              <a:t>Once created usually relays traffic without examining contents</a:t>
            </a:r>
          </a:p>
          <a:p>
            <a:pPr>
              <a:lnSpc>
                <a:spcPct val="150000"/>
              </a:lnSpc>
            </a:pPr>
            <a:r>
              <a:rPr lang="en-US" altLang="en-US" sz="2200" dirty="0">
                <a:latin typeface="Alexandria" pitchFamily="2" charset="-78"/>
                <a:cs typeface="Alexandria" pitchFamily="2" charset="-78"/>
              </a:rPr>
              <a:t>Typically used when trust internal users by allowing general outbound connections</a:t>
            </a:r>
          </a:p>
          <a:p>
            <a:pPr>
              <a:lnSpc>
                <a:spcPct val="150000"/>
              </a:lnSpc>
            </a:pPr>
            <a:r>
              <a:rPr lang="en-US" altLang="en-US" sz="2200" dirty="0">
                <a:latin typeface="Alexandria" pitchFamily="2" charset="-78"/>
                <a:cs typeface="Alexandria" pitchFamily="2" charset="-78"/>
              </a:rPr>
              <a:t>SOCKS (Socket Secure protocol) commonly used for this.</a:t>
            </a:r>
          </a:p>
        </p:txBody>
      </p:sp>
    </p:spTree>
    <p:extLst>
      <p:ext uri="{BB962C8B-B14F-4D97-AF65-F5344CB8AC3E}">
        <p14:creationId xmlns:p14="http://schemas.microsoft.com/office/powerpoint/2010/main" val="26021496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24219"/>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Firewalls - Circuit Level Gateway</a:t>
            </a:r>
            <a:endParaRPr lang="pl-PL" altLang="en-US" sz="2400" dirty="0">
              <a:solidFill>
                <a:srgbClr val="0000FF"/>
              </a:solidFill>
              <a:latin typeface="Alexandria" pitchFamily="2" charset="-78"/>
              <a:cs typeface="Alexandria" pitchFamily="2" charset="-78"/>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33</a:t>
            </a:fld>
            <a:endParaRPr lang="en-US" dirty="0">
              <a:solidFill>
                <a:prstClr val="black"/>
              </a:solidFill>
            </a:endParaRPr>
          </a:p>
        </p:txBody>
      </p:sp>
      <p:pic>
        <p:nvPicPr>
          <p:cNvPr id="18" name="Picture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9" name="Content Placeholder 3"/>
          <p:cNvSpPr txBox="1">
            <a:spLocks/>
          </p:cNvSpPr>
          <p:nvPr/>
        </p:nvSpPr>
        <p:spPr>
          <a:xfrm>
            <a:off x="1164386" y="4463142"/>
            <a:ext cx="9819300" cy="127572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50000"/>
              </a:lnSpc>
              <a:buNone/>
            </a:pPr>
            <a:r>
              <a:rPr lang="en-US" altLang="en-US" sz="2200" dirty="0">
                <a:latin typeface="Alexandria" pitchFamily="2" charset="-78"/>
                <a:cs typeface="Alexandria" pitchFamily="2" charset="-78"/>
              </a:rPr>
              <a:t>A typical SOCKS connection through interface A, and  rogue connection through the external interface, B.</a:t>
            </a:r>
          </a:p>
        </p:txBody>
      </p:sp>
      <p:graphicFrame>
        <p:nvGraphicFramePr>
          <p:cNvPr id="16" name="Object 4"/>
          <p:cNvGraphicFramePr>
            <a:graphicFrameLocks noChangeAspect="1"/>
          </p:cNvGraphicFramePr>
          <p:nvPr>
            <p:extLst>
              <p:ext uri="{D42A27DB-BD31-4B8C-83A1-F6EECF244321}">
                <p14:modId xmlns:p14="http://schemas.microsoft.com/office/powerpoint/2010/main" val="4169914177"/>
              </p:ext>
            </p:extLst>
          </p:nvPr>
        </p:nvGraphicFramePr>
        <p:xfrm>
          <a:off x="1756920" y="1352448"/>
          <a:ext cx="8540966" cy="3066558"/>
        </p:xfrm>
        <a:graphic>
          <a:graphicData uri="http://schemas.openxmlformats.org/presentationml/2006/ole">
            <mc:AlternateContent xmlns:mc="http://schemas.openxmlformats.org/markup-compatibility/2006">
              <mc:Choice xmlns:v="urn:schemas-microsoft-com:vml" Requires="v">
                <p:oleObj spid="_x0000_s5125" name="Bitmap Image" r:id="rId6" imgW="5609524" imgH="2695951" progId="Paint.Picture">
                  <p:embed/>
                </p:oleObj>
              </mc:Choice>
              <mc:Fallback>
                <p:oleObj name="Bitmap Image" r:id="rId6" imgW="5609524" imgH="2695951" progId="Paint.Picture">
                  <p:embed/>
                  <p:pic>
                    <p:nvPicPr>
                      <p:cNvPr id="34818" name="Object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756920" y="1352448"/>
                        <a:ext cx="8540966" cy="3066558"/>
                      </a:xfrm>
                      <a:prstGeom prst="rect">
                        <a:avLst/>
                      </a:prstGeom>
                      <a:noFill/>
                      <a:ln>
                        <a:noFill/>
                      </a:ln>
                      <a:effectLst/>
                      <a:extLst/>
                    </p:spPr>
                  </p:pic>
                </p:oleObj>
              </mc:Fallback>
            </mc:AlternateContent>
          </a:graphicData>
        </a:graphic>
      </p:graphicFrame>
    </p:spTree>
    <p:extLst>
      <p:ext uri="{BB962C8B-B14F-4D97-AF65-F5344CB8AC3E}">
        <p14:creationId xmlns:p14="http://schemas.microsoft.com/office/powerpoint/2010/main" val="31935276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24219"/>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Bastion Host</a:t>
            </a:r>
            <a:endParaRPr lang="pl-PL" altLang="en-US" sz="2400" dirty="0">
              <a:solidFill>
                <a:srgbClr val="0000FF"/>
              </a:solidFill>
              <a:latin typeface="Alexandria" pitchFamily="2" charset="-78"/>
              <a:cs typeface="Alexandria" pitchFamily="2" charset="-78"/>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34</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9" name="Content Placeholder 3"/>
          <p:cNvSpPr txBox="1">
            <a:spLocks/>
          </p:cNvSpPr>
          <p:nvPr/>
        </p:nvSpPr>
        <p:spPr>
          <a:xfrm>
            <a:off x="914400" y="1360735"/>
            <a:ext cx="10580915" cy="490550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1175">
              <a:lnSpc>
                <a:spcPct val="150000"/>
              </a:lnSpc>
              <a:buFont typeface="Wingdings" panose="05000000000000000000" pitchFamily="2" charset="2"/>
              <a:buChar char="§"/>
            </a:pPr>
            <a:r>
              <a:rPr lang="en-US" altLang="en-US" sz="2000" dirty="0">
                <a:latin typeface="Alexandria Medium" pitchFamily="2" charset="-78"/>
                <a:cs typeface="Alexandria Medium" pitchFamily="2" charset="-78"/>
              </a:rPr>
              <a:t>A highly secure host system </a:t>
            </a:r>
          </a:p>
          <a:p>
            <a:pPr marL="511175">
              <a:lnSpc>
                <a:spcPct val="150000"/>
              </a:lnSpc>
              <a:buFont typeface="Wingdings" panose="05000000000000000000" pitchFamily="2" charset="2"/>
              <a:buChar char="§"/>
            </a:pPr>
            <a:r>
              <a:rPr lang="en-US" altLang="en-US" sz="2000" dirty="0">
                <a:latin typeface="Alexandria Medium" pitchFamily="2" charset="-78"/>
                <a:cs typeface="Alexandria Medium" pitchFamily="2" charset="-78"/>
              </a:rPr>
              <a:t>Potentially exposed to "hostile" elements </a:t>
            </a:r>
          </a:p>
          <a:p>
            <a:pPr marL="511175">
              <a:lnSpc>
                <a:spcPct val="150000"/>
              </a:lnSpc>
              <a:buFont typeface="Wingdings" panose="05000000000000000000" pitchFamily="2" charset="2"/>
              <a:buChar char="§"/>
            </a:pPr>
            <a:r>
              <a:rPr lang="en-US" altLang="en-US" sz="2000" dirty="0">
                <a:latin typeface="Alexandria Medium" pitchFamily="2" charset="-78"/>
                <a:cs typeface="Alexandria Medium" pitchFamily="2" charset="-78"/>
              </a:rPr>
              <a:t>Hence is secured to withstand this </a:t>
            </a:r>
          </a:p>
          <a:p>
            <a:pPr marL="968375" indent="-342900">
              <a:lnSpc>
                <a:spcPct val="150000"/>
              </a:lnSpc>
            </a:pPr>
            <a:r>
              <a:rPr lang="en-US" altLang="en-US" sz="2000" dirty="0">
                <a:solidFill>
                  <a:srgbClr val="FF0000"/>
                </a:solidFill>
                <a:latin typeface="Alexandria Medium" pitchFamily="2" charset="-78"/>
                <a:cs typeface="Alexandria Medium" pitchFamily="2" charset="-78"/>
              </a:rPr>
              <a:t>Disable all non-required services; keep it simple</a:t>
            </a:r>
          </a:p>
          <a:p>
            <a:pPr marL="511175">
              <a:lnSpc>
                <a:spcPct val="150000"/>
              </a:lnSpc>
              <a:buFont typeface="Wingdings" panose="05000000000000000000" pitchFamily="2" charset="2"/>
              <a:buChar char="§"/>
            </a:pPr>
            <a:r>
              <a:rPr lang="en-US" altLang="en-US" sz="2000" dirty="0">
                <a:latin typeface="Alexandria Medium" pitchFamily="2" charset="-78"/>
                <a:cs typeface="Alexandria Medium" pitchFamily="2" charset="-78"/>
              </a:rPr>
              <a:t>Trusted to enforce trusted separation between network connections</a:t>
            </a:r>
          </a:p>
          <a:p>
            <a:pPr marL="511175">
              <a:lnSpc>
                <a:spcPct val="150000"/>
              </a:lnSpc>
              <a:buFont typeface="Wingdings" panose="05000000000000000000" pitchFamily="2" charset="2"/>
              <a:buChar char="§"/>
            </a:pPr>
            <a:r>
              <a:rPr lang="en-US" altLang="en-US" sz="2000" dirty="0">
                <a:latin typeface="Alexandria Medium" pitchFamily="2" charset="-78"/>
                <a:cs typeface="Alexandria Medium" pitchFamily="2" charset="-78"/>
              </a:rPr>
              <a:t>Runs circuit / application level gateways </a:t>
            </a:r>
          </a:p>
          <a:p>
            <a:pPr marL="968375" indent="-342900">
              <a:lnSpc>
                <a:spcPct val="150000"/>
              </a:lnSpc>
            </a:pPr>
            <a:r>
              <a:rPr lang="en-US" altLang="en-US" sz="2000" dirty="0">
                <a:solidFill>
                  <a:srgbClr val="FF0000"/>
                </a:solidFill>
                <a:latin typeface="Alexandria Medium" pitchFamily="2" charset="-78"/>
                <a:cs typeface="Alexandria Medium" pitchFamily="2" charset="-78"/>
              </a:rPr>
              <a:t>Install/modify services you want</a:t>
            </a:r>
          </a:p>
          <a:p>
            <a:pPr marL="511175">
              <a:lnSpc>
                <a:spcPct val="150000"/>
              </a:lnSpc>
              <a:buFont typeface="Wingdings" panose="05000000000000000000" pitchFamily="2" charset="2"/>
              <a:buChar char="§"/>
            </a:pPr>
            <a:r>
              <a:rPr lang="en-US" altLang="en-US" sz="2000" dirty="0">
                <a:latin typeface="Alexandria Medium" pitchFamily="2" charset="-78"/>
                <a:cs typeface="Alexandria Medium" pitchFamily="2" charset="-78"/>
              </a:rPr>
              <a:t>Or provides externally accessible services </a:t>
            </a:r>
          </a:p>
        </p:txBody>
      </p:sp>
    </p:spTree>
    <p:extLst>
      <p:ext uri="{BB962C8B-B14F-4D97-AF65-F5344CB8AC3E}">
        <p14:creationId xmlns:p14="http://schemas.microsoft.com/office/powerpoint/2010/main" val="14268312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24219"/>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Guard</a:t>
            </a:r>
            <a:endParaRPr lang="pl-PL" altLang="en-US" sz="2400" dirty="0">
              <a:solidFill>
                <a:srgbClr val="0000FF"/>
              </a:solidFill>
              <a:latin typeface="Alexandria" pitchFamily="2" charset="-78"/>
              <a:cs typeface="Alexandria" pitchFamily="2" charset="-78"/>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35</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9" name="Content Placeholder 3"/>
          <p:cNvSpPr txBox="1">
            <a:spLocks/>
          </p:cNvSpPr>
          <p:nvPr/>
        </p:nvSpPr>
        <p:spPr>
          <a:xfrm>
            <a:off x="914400" y="1360735"/>
            <a:ext cx="10580915" cy="490550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000" dirty="0">
                <a:latin typeface="Alexandria" pitchFamily="2" charset="-78"/>
                <a:cs typeface="Alexandria" pitchFamily="2" charset="-78"/>
              </a:rPr>
              <a:t>A sophisticated firewall that, like an application proxy, can interpret data at the protocol level and respond</a:t>
            </a:r>
          </a:p>
          <a:p>
            <a:pPr>
              <a:lnSpc>
                <a:spcPct val="150000"/>
              </a:lnSpc>
            </a:pPr>
            <a:r>
              <a:rPr lang="en-US" sz="2000" dirty="0">
                <a:latin typeface="Alexandria" pitchFamily="2" charset="-78"/>
                <a:cs typeface="Alexandria" pitchFamily="2" charset="-78"/>
              </a:rPr>
              <a:t>The distinction between a guard and an application proxy can be fuzzy; the more protection features an application proxy implements, the more it becomes like a guard</a:t>
            </a:r>
          </a:p>
          <a:p>
            <a:pPr>
              <a:lnSpc>
                <a:spcPct val="150000"/>
              </a:lnSpc>
            </a:pPr>
            <a:r>
              <a:rPr lang="en-US" sz="2000" b="1" dirty="0">
                <a:solidFill>
                  <a:srgbClr val="FF0000"/>
                </a:solidFill>
                <a:latin typeface="Alexandria" pitchFamily="2" charset="-78"/>
                <a:cs typeface="Alexandria" pitchFamily="2" charset="-78"/>
              </a:rPr>
              <a:t>Guards may implement any programmable set of rules; for example:</a:t>
            </a:r>
          </a:p>
          <a:p>
            <a:pPr lvl="1">
              <a:lnSpc>
                <a:spcPct val="150000"/>
              </a:lnSpc>
              <a:buFont typeface="Wingdings" panose="05000000000000000000" pitchFamily="2" charset="2"/>
              <a:buChar char="§"/>
            </a:pPr>
            <a:r>
              <a:rPr lang="en-US" sz="1800" dirty="0">
                <a:latin typeface="Alexandria" pitchFamily="2" charset="-78"/>
                <a:cs typeface="Alexandria" pitchFamily="2" charset="-78"/>
              </a:rPr>
              <a:t>Limit the number of email messages a user can receive</a:t>
            </a:r>
          </a:p>
          <a:p>
            <a:pPr lvl="1">
              <a:lnSpc>
                <a:spcPct val="150000"/>
              </a:lnSpc>
              <a:buFont typeface="Wingdings" panose="05000000000000000000" pitchFamily="2" charset="2"/>
              <a:buChar char="§"/>
            </a:pPr>
            <a:r>
              <a:rPr lang="en-US" sz="1800" dirty="0">
                <a:latin typeface="Alexandria" pitchFamily="2" charset="-78"/>
                <a:cs typeface="Alexandria" pitchFamily="2" charset="-78"/>
              </a:rPr>
              <a:t>Limit users’ web bandwidth</a:t>
            </a:r>
          </a:p>
          <a:p>
            <a:pPr lvl="1">
              <a:lnSpc>
                <a:spcPct val="150000"/>
              </a:lnSpc>
              <a:buFont typeface="Wingdings" panose="05000000000000000000" pitchFamily="2" charset="2"/>
              <a:buChar char="§"/>
            </a:pPr>
            <a:r>
              <a:rPr lang="en-US" sz="1800" dirty="0">
                <a:latin typeface="Alexandria" pitchFamily="2" charset="-78"/>
                <a:cs typeface="Alexandria" pitchFamily="2" charset="-78"/>
              </a:rPr>
              <a:t>Filter documents containing the word “Secret”</a:t>
            </a:r>
          </a:p>
          <a:p>
            <a:pPr lvl="1">
              <a:lnSpc>
                <a:spcPct val="150000"/>
              </a:lnSpc>
              <a:buFont typeface="Wingdings" panose="05000000000000000000" pitchFamily="2" charset="2"/>
              <a:buChar char="§"/>
            </a:pPr>
            <a:r>
              <a:rPr lang="en-US" sz="1800" dirty="0">
                <a:latin typeface="Alexandria" pitchFamily="2" charset="-78"/>
                <a:cs typeface="Alexandria" pitchFamily="2" charset="-78"/>
              </a:rPr>
              <a:t>Pass downloaded files through a virus scanner</a:t>
            </a:r>
            <a:endParaRPr lang="en-US" sz="1800" dirty="0">
              <a:latin typeface="Alexandria" pitchFamily="2" charset="-78"/>
              <a:cs typeface="Alexandria" pitchFamily="2" charset="-78"/>
            </a:endParaRPr>
          </a:p>
        </p:txBody>
      </p:sp>
    </p:spTree>
    <p:extLst>
      <p:ext uri="{BB962C8B-B14F-4D97-AF65-F5344CB8AC3E}">
        <p14:creationId xmlns:p14="http://schemas.microsoft.com/office/powerpoint/2010/main" val="22407251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ar-YE" sz="40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24219"/>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Personal Firewalls</a:t>
            </a:r>
            <a:endParaRPr lang="pl-PL" altLang="en-US" sz="2400" dirty="0">
              <a:solidFill>
                <a:srgbClr val="0000FF"/>
              </a:solidFill>
              <a:latin typeface="Alexandria" pitchFamily="2" charset="-78"/>
              <a:cs typeface="Alexandria" pitchFamily="2" charset="-78"/>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36</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9" name="Content Placeholder 3"/>
          <p:cNvSpPr txBox="1">
            <a:spLocks/>
          </p:cNvSpPr>
          <p:nvPr/>
        </p:nvSpPr>
        <p:spPr>
          <a:xfrm>
            <a:off x="633886" y="1352448"/>
            <a:ext cx="4438858" cy="49080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2575" lvl="1" algn="just">
              <a:lnSpc>
                <a:spcPct val="100000"/>
              </a:lnSpc>
            </a:pPr>
            <a:r>
              <a:rPr lang="en-US" sz="2000" dirty="0">
                <a:latin typeface="Alexandria" pitchFamily="2" charset="-78"/>
                <a:cs typeface="Alexandria" pitchFamily="2" charset="-78"/>
              </a:rPr>
              <a:t>A personal firewall runs on a workstation or server and can enforce security policy like other firewalls. In addition to restricting traffic by source IP and destination port, personal firewalls can restrict which applications are allowed to use the network. </a:t>
            </a:r>
            <a:r>
              <a:rPr lang="en-US" sz="2000" u="sng" dirty="0">
                <a:solidFill>
                  <a:srgbClr val="FF0000"/>
                </a:solidFill>
                <a:latin typeface="Alexandria" pitchFamily="2" charset="-78"/>
                <a:cs typeface="Alexandria" pitchFamily="2" charset="-78"/>
              </a:rPr>
              <a:t>In this example </a:t>
            </a:r>
            <a:r>
              <a:rPr lang="en-US" sz="2000" dirty="0">
                <a:latin typeface="Alexandria" pitchFamily="2" charset="-78"/>
                <a:cs typeface="Alexandria" pitchFamily="2" charset="-78"/>
              </a:rPr>
              <a:t>Windows firewall configuration dialog, an administrator can select which protocols and applications should be allowed to communicate to and from the host.</a:t>
            </a:r>
          </a:p>
          <a:p>
            <a:pPr marL="457200" lvl="1" indent="0" algn="just">
              <a:lnSpc>
                <a:spcPct val="100000"/>
              </a:lnSpc>
              <a:buNone/>
            </a:pPr>
            <a:endParaRPr lang="en-US" sz="2000" dirty="0">
              <a:latin typeface="Alexandria" pitchFamily="2" charset="-78"/>
              <a:cs typeface="Alexandria" pitchFamily="2" charset="-78"/>
            </a:endParaRPr>
          </a:p>
        </p:txBody>
      </p:sp>
      <p:pic>
        <p:nvPicPr>
          <p:cNvPr id="17" name="Content Placeholder 4" descr="fig06-58.tif"/>
          <p:cNvPicPr>
            <a:picLocks noChangeAspect="1"/>
          </p:cNvPicPr>
          <p:nvPr/>
        </p:nvPicPr>
        <p:blipFill rotWithShape="1">
          <a:blip r:embed="rId5">
            <a:extLst>
              <a:ext uri="{28A0092B-C50C-407E-A947-70E740481C1C}">
                <a14:useLocalDpi xmlns:a14="http://schemas.microsoft.com/office/drawing/2010/main" val="0"/>
              </a:ext>
            </a:extLst>
          </a:blip>
          <a:stretch/>
        </p:blipFill>
        <p:spPr>
          <a:xfrm>
            <a:off x="5394158" y="1727259"/>
            <a:ext cx="6364705" cy="3838559"/>
          </a:xfrm>
          <a:prstGeom prst="rect">
            <a:avLst/>
          </a:prstGeom>
        </p:spPr>
      </p:pic>
    </p:spTree>
    <p:extLst>
      <p:ext uri="{BB962C8B-B14F-4D97-AF65-F5344CB8AC3E}">
        <p14:creationId xmlns:p14="http://schemas.microsoft.com/office/powerpoint/2010/main" val="4203771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ar-YE" sz="40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24219"/>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Firewall Outlines</a:t>
            </a:r>
            <a:endParaRPr lang="pl-PL" altLang="en-US" sz="2400" dirty="0">
              <a:solidFill>
                <a:srgbClr val="0000FF"/>
              </a:solidFill>
              <a:latin typeface="Alexandria" pitchFamily="2" charset="-78"/>
              <a:cs typeface="Alexandria" pitchFamily="2" charset="-78"/>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37</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9" name="Content Placeholder 3"/>
          <p:cNvSpPr txBox="1">
            <a:spLocks/>
          </p:cNvSpPr>
          <p:nvPr/>
        </p:nvSpPr>
        <p:spPr>
          <a:xfrm>
            <a:off x="1059749" y="1387533"/>
            <a:ext cx="10381137" cy="48787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nSpc>
                <a:spcPct val="150000"/>
              </a:lnSpc>
              <a:buFont typeface="Wingdings" panose="05000000000000000000" pitchFamily="2" charset="2"/>
              <a:buChar char="§"/>
            </a:pPr>
            <a:r>
              <a:rPr lang="en-US" altLang="en-US" sz="2200" dirty="0">
                <a:latin typeface="Alexandria Medium" pitchFamily="2" charset="-78"/>
                <a:cs typeface="Alexandria Medium" pitchFamily="2" charset="-78"/>
              </a:rPr>
              <a:t>Packet filtering</a:t>
            </a:r>
          </a:p>
          <a:p>
            <a:pPr lvl="1">
              <a:lnSpc>
                <a:spcPct val="150000"/>
              </a:lnSpc>
              <a:buFont typeface="Wingdings" panose="05000000000000000000" pitchFamily="2" charset="2"/>
              <a:buChar char="§"/>
            </a:pPr>
            <a:r>
              <a:rPr lang="en-US" altLang="en-US" sz="2200" dirty="0">
                <a:latin typeface="Alexandria Medium" pitchFamily="2" charset="-78"/>
                <a:cs typeface="Alexandria Medium" pitchFamily="2" charset="-78"/>
              </a:rPr>
              <a:t>Application gateways</a:t>
            </a:r>
          </a:p>
          <a:p>
            <a:pPr lvl="1">
              <a:lnSpc>
                <a:spcPct val="150000"/>
              </a:lnSpc>
              <a:buFont typeface="Wingdings" panose="05000000000000000000" pitchFamily="2" charset="2"/>
              <a:buChar char="§"/>
            </a:pPr>
            <a:r>
              <a:rPr lang="en-US" altLang="en-US" sz="2200" dirty="0">
                <a:latin typeface="Alexandria Medium" pitchFamily="2" charset="-78"/>
                <a:cs typeface="Alexandria Medium" pitchFamily="2" charset="-78"/>
              </a:rPr>
              <a:t>Circuit gateways</a:t>
            </a:r>
          </a:p>
          <a:p>
            <a:pPr lvl="1">
              <a:lnSpc>
                <a:spcPct val="150000"/>
              </a:lnSpc>
              <a:buFont typeface="Wingdings" panose="05000000000000000000" pitchFamily="2" charset="2"/>
              <a:buChar char="§"/>
            </a:pPr>
            <a:endParaRPr lang="en-US" altLang="en-US" sz="2200" dirty="0">
              <a:solidFill>
                <a:srgbClr val="FF0000"/>
              </a:solidFill>
              <a:latin typeface="Alexandria Medium" pitchFamily="2" charset="-78"/>
              <a:cs typeface="Alexandria Medium" pitchFamily="2" charset="-78"/>
            </a:endParaRPr>
          </a:p>
          <a:p>
            <a:pPr lvl="1">
              <a:lnSpc>
                <a:spcPct val="150000"/>
              </a:lnSpc>
              <a:buFont typeface="Wingdings" panose="05000000000000000000" pitchFamily="2" charset="2"/>
              <a:buChar char="Ø"/>
            </a:pPr>
            <a:r>
              <a:rPr lang="ar-YE" altLang="en-US" sz="2200" dirty="0" smtClean="0">
                <a:solidFill>
                  <a:srgbClr val="FF0000"/>
                </a:solidFill>
                <a:latin typeface="Alexandria Medium" pitchFamily="2" charset="-78"/>
                <a:cs typeface="Alexandria Medium" pitchFamily="2" charset="-78"/>
              </a:rPr>
              <a:t> </a:t>
            </a:r>
            <a:r>
              <a:rPr lang="en-US" altLang="en-US" sz="2200" dirty="0" smtClean="0">
                <a:solidFill>
                  <a:srgbClr val="FF0000"/>
                </a:solidFill>
                <a:latin typeface="Alexandria Medium" pitchFamily="2" charset="-78"/>
                <a:cs typeface="Alexandria Medium" pitchFamily="2" charset="-78"/>
              </a:rPr>
              <a:t>Combination </a:t>
            </a:r>
            <a:r>
              <a:rPr lang="en-US" altLang="en-US" sz="2200" dirty="0">
                <a:solidFill>
                  <a:srgbClr val="FF0000"/>
                </a:solidFill>
                <a:latin typeface="Alexandria Medium" pitchFamily="2" charset="-78"/>
                <a:cs typeface="Alexandria Medium" pitchFamily="2" charset="-78"/>
              </a:rPr>
              <a:t>of above is dynamic packet filter</a:t>
            </a:r>
          </a:p>
        </p:txBody>
      </p:sp>
    </p:spTree>
    <p:extLst>
      <p:ext uri="{BB962C8B-B14F-4D97-AF65-F5344CB8AC3E}">
        <p14:creationId xmlns:p14="http://schemas.microsoft.com/office/powerpoint/2010/main" val="3492839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ar-YE" sz="40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24219"/>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Dynamic Packet Filters</a:t>
            </a:r>
            <a:endParaRPr lang="pl-PL" altLang="en-US" sz="2400" dirty="0">
              <a:solidFill>
                <a:srgbClr val="0000FF"/>
              </a:solidFill>
              <a:latin typeface="Alexandria" pitchFamily="2" charset="-78"/>
              <a:cs typeface="Alexandria" pitchFamily="2" charset="-78"/>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38</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9" name="Content Placeholder 3"/>
          <p:cNvSpPr txBox="1">
            <a:spLocks/>
          </p:cNvSpPr>
          <p:nvPr/>
        </p:nvSpPr>
        <p:spPr>
          <a:xfrm>
            <a:off x="1059749" y="1387533"/>
            <a:ext cx="10381137" cy="48787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nSpc>
                <a:spcPct val="150000"/>
              </a:lnSpc>
              <a:buFont typeface="Wingdings" panose="05000000000000000000" pitchFamily="2" charset="2"/>
              <a:buChar char="§"/>
            </a:pPr>
            <a:r>
              <a:rPr lang="en-US" altLang="en-US" sz="2200" dirty="0">
                <a:latin typeface="Alexandria Medium" pitchFamily="2" charset="-78"/>
                <a:cs typeface="Alexandria Medium" pitchFamily="2" charset="-78"/>
              </a:rPr>
              <a:t>Most common</a:t>
            </a:r>
          </a:p>
          <a:p>
            <a:pPr lvl="1">
              <a:lnSpc>
                <a:spcPct val="150000"/>
              </a:lnSpc>
              <a:buFont typeface="Wingdings" panose="05000000000000000000" pitchFamily="2" charset="2"/>
              <a:buChar char="§"/>
            </a:pPr>
            <a:r>
              <a:rPr lang="en-US" altLang="en-US" sz="2200" dirty="0">
                <a:latin typeface="Alexandria Medium" pitchFamily="2" charset="-78"/>
                <a:cs typeface="Alexandria Medium" pitchFamily="2" charset="-78"/>
              </a:rPr>
              <a:t>Provide good administrators protection and full transparency</a:t>
            </a:r>
          </a:p>
          <a:p>
            <a:pPr lvl="1">
              <a:lnSpc>
                <a:spcPct val="150000"/>
              </a:lnSpc>
              <a:buFont typeface="Wingdings" panose="05000000000000000000" pitchFamily="2" charset="2"/>
              <a:buChar char="§"/>
            </a:pPr>
            <a:r>
              <a:rPr lang="en-US" altLang="en-US" sz="2200" dirty="0">
                <a:latin typeface="Alexandria Medium" pitchFamily="2" charset="-78"/>
                <a:cs typeface="Alexandria Medium" pitchFamily="2" charset="-78"/>
              </a:rPr>
              <a:t>Network given full control over traffic</a:t>
            </a:r>
          </a:p>
          <a:p>
            <a:pPr lvl="1">
              <a:lnSpc>
                <a:spcPct val="150000"/>
              </a:lnSpc>
              <a:buFont typeface="Wingdings" panose="05000000000000000000" pitchFamily="2" charset="2"/>
              <a:buChar char="§"/>
            </a:pPr>
            <a:r>
              <a:rPr lang="en-US" altLang="en-US" sz="2200" dirty="0">
                <a:latin typeface="Alexandria Medium" pitchFamily="2" charset="-78"/>
                <a:cs typeface="Alexandria Medium" pitchFamily="2" charset="-78"/>
              </a:rPr>
              <a:t>Captures semantics of a connection</a:t>
            </a:r>
          </a:p>
        </p:txBody>
      </p:sp>
    </p:spTree>
    <p:extLst>
      <p:ext uri="{BB962C8B-B14F-4D97-AF65-F5344CB8AC3E}">
        <p14:creationId xmlns:p14="http://schemas.microsoft.com/office/powerpoint/2010/main" val="24969749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ar-YE" sz="40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24219"/>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Dynamic Packet Filters</a:t>
            </a:r>
            <a:endParaRPr lang="pl-PL" altLang="en-US" sz="2400" dirty="0">
              <a:solidFill>
                <a:srgbClr val="0000FF"/>
              </a:solidFill>
              <a:latin typeface="Alexandria" pitchFamily="2" charset="-78"/>
              <a:cs typeface="Alexandria" pitchFamily="2" charset="-78"/>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39</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grpSp>
        <p:nvGrpSpPr>
          <p:cNvPr id="16" name="Content Placeholder 45057"/>
          <p:cNvGrpSpPr>
            <a:grpSpLocks noChangeAspect="1"/>
          </p:cNvGrpSpPr>
          <p:nvPr/>
        </p:nvGrpSpPr>
        <p:grpSpPr bwMode="auto">
          <a:xfrm>
            <a:off x="2514600" y="1539513"/>
            <a:ext cx="6683375" cy="3127001"/>
            <a:chOff x="624" y="688"/>
            <a:chExt cx="4210" cy="2177"/>
          </a:xfrm>
        </p:grpSpPr>
        <p:sp>
          <p:nvSpPr>
            <p:cNvPr id="17" name="AutoShape 4"/>
            <p:cNvSpPr>
              <a:spLocks noChangeArrowheads="1"/>
            </p:cNvSpPr>
            <p:nvPr/>
          </p:nvSpPr>
          <p:spPr bwMode="auto">
            <a:xfrm>
              <a:off x="624" y="688"/>
              <a:ext cx="768" cy="720"/>
            </a:xfrm>
            <a:prstGeom prst="flowChartConnector">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smtClean="0">
                  <a:ln>
                    <a:noFill/>
                  </a:ln>
                  <a:solidFill>
                    <a:schemeClr val="tx1"/>
                  </a:solidFill>
                  <a:effectLst/>
                  <a:latin typeface="Garamond" panose="02020404030301010803" pitchFamily="18" charset="0"/>
                </a:rPr>
                <a:t>1.2.3.4</a:t>
              </a:r>
            </a:p>
          </p:txBody>
        </p:sp>
        <p:sp>
          <p:nvSpPr>
            <p:cNvPr id="20" name="Text Box 5"/>
            <p:cNvSpPr txBox="1">
              <a:spLocks noChangeArrowheads="1"/>
            </p:cNvSpPr>
            <p:nvPr/>
          </p:nvSpPr>
          <p:spPr bwMode="auto">
            <a:xfrm>
              <a:off x="1248" y="2544"/>
              <a:ext cx="3586" cy="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smtClean="0">
                  <a:ln>
                    <a:noFill/>
                  </a:ln>
                  <a:solidFill>
                    <a:srgbClr val="FF0000"/>
                  </a:solidFill>
                  <a:effectLst/>
                  <a:latin typeface="Garamond" panose="02020404030301010803" pitchFamily="18" charset="0"/>
                </a:rPr>
                <a:t>Intended connection from 1.2.3.4 to 5.6.7.8</a:t>
              </a:r>
            </a:p>
          </p:txBody>
        </p:sp>
      </p:grpSp>
      <p:sp>
        <p:nvSpPr>
          <p:cNvPr id="21" name="AutoShape 6"/>
          <p:cNvSpPr>
            <a:spLocks noChangeArrowheads="1"/>
          </p:cNvSpPr>
          <p:nvPr/>
        </p:nvSpPr>
        <p:spPr bwMode="auto">
          <a:xfrm>
            <a:off x="8544427" y="1406075"/>
            <a:ext cx="1219200" cy="1143000"/>
          </a:xfrm>
          <a:prstGeom prst="flowChartConnector">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hlink"/>
              </a:buClr>
              <a:buSzPct val="70000"/>
              <a:buFont typeface="Wingdings" panose="05000000000000000000" pitchFamily="2" charset="2"/>
              <a:buChar char="n"/>
              <a:defRPr sz="3200">
                <a:solidFill>
                  <a:schemeClr val="tx1"/>
                </a:solidFill>
                <a:latin typeface="Garamond" panose="02020404030301010803" pitchFamily="18" charset="0"/>
              </a:defRPr>
            </a:lvl1pPr>
            <a:lvl2pPr marL="742950" indent="-285750">
              <a:spcBef>
                <a:spcPct val="20000"/>
              </a:spcBef>
              <a:buClr>
                <a:schemeClr val="accent2"/>
              </a:buClr>
              <a:buSzPct val="70000"/>
              <a:buFont typeface="Wingdings" panose="05000000000000000000" pitchFamily="2" charset="2"/>
              <a:buChar char="n"/>
              <a:defRPr sz="2800">
                <a:solidFill>
                  <a:schemeClr val="tx1"/>
                </a:solidFill>
                <a:latin typeface="Garamond" panose="02020404030301010803" pitchFamily="18" charset="0"/>
              </a:defRPr>
            </a:lvl2pPr>
            <a:lvl3pPr marL="1143000" indent="-228600">
              <a:spcBef>
                <a:spcPct val="20000"/>
              </a:spcBef>
              <a:buClr>
                <a:schemeClr val="tx2"/>
              </a:buClr>
              <a:buSzPct val="70000"/>
              <a:buFont typeface="Wingdings" panose="05000000000000000000" pitchFamily="2" charset="2"/>
              <a:buChar char="n"/>
              <a:defRPr sz="2400">
                <a:solidFill>
                  <a:schemeClr val="tx1"/>
                </a:solidFill>
                <a:latin typeface="Garamond" panose="02020404030301010803" pitchFamily="18" charset="0"/>
              </a:defRPr>
            </a:lvl3pPr>
            <a:lvl4pPr marL="1600200" indent="-228600">
              <a:spcBef>
                <a:spcPct val="20000"/>
              </a:spcBef>
              <a:buClr>
                <a:schemeClr val="accent2"/>
              </a:buClr>
              <a:buSzPct val="70000"/>
              <a:buFont typeface="Wingdings" panose="05000000000000000000" pitchFamily="2" charset="2"/>
              <a:buChar char="n"/>
              <a:defRPr sz="2000">
                <a:solidFill>
                  <a:schemeClr val="tx1"/>
                </a:solidFill>
                <a:latin typeface="Garamond" panose="02020404030301010803" pitchFamily="18" charset="0"/>
              </a:defRPr>
            </a:lvl4pPr>
            <a:lvl5pPr marL="2057400" indent="-228600">
              <a:spcBef>
                <a:spcPct val="20000"/>
              </a:spcBef>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5pPr>
            <a:lvl6pPr marL="25146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6pPr>
            <a:lvl7pPr marL="29718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7pPr>
            <a:lvl8pPr marL="34290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8pPr>
            <a:lvl9pPr marL="38862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9pPr>
          </a:lstStyle>
          <a:p>
            <a:pPr algn="ctr">
              <a:spcBef>
                <a:spcPct val="0"/>
              </a:spcBef>
              <a:buClrTx/>
              <a:buSzTx/>
              <a:buFontTx/>
              <a:buNone/>
            </a:pPr>
            <a:r>
              <a:rPr lang="en-US" altLang="en-US" sz="1800"/>
              <a:t>5.6.7.8</a:t>
            </a:r>
          </a:p>
        </p:txBody>
      </p:sp>
      <p:sp>
        <p:nvSpPr>
          <p:cNvPr id="22" name="AutoShape 7"/>
          <p:cNvSpPr>
            <a:spLocks noChangeArrowheads="1"/>
          </p:cNvSpPr>
          <p:nvPr/>
        </p:nvSpPr>
        <p:spPr bwMode="auto">
          <a:xfrm>
            <a:off x="6515100" y="1389113"/>
            <a:ext cx="1143000" cy="1066800"/>
          </a:xfrm>
          <a:prstGeom prst="flowChartConnector">
            <a:avLst/>
          </a:prstGeom>
          <a:noFill/>
          <a:ln w="9525">
            <a:solidFill>
              <a:schemeClr val="tx1"/>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hlink"/>
              </a:buClr>
              <a:buSzPct val="70000"/>
              <a:buFont typeface="Wingdings" panose="05000000000000000000" pitchFamily="2" charset="2"/>
              <a:buChar char="n"/>
              <a:defRPr sz="3200">
                <a:solidFill>
                  <a:schemeClr val="tx1"/>
                </a:solidFill>
                <a:latin typeface="Garamond" panose="02020404030301010803" pitchFamily="18" charset="0"/>
              </a:defRPr>
            </a:lvl1pPr>
            <a:lvl2pPr marL="742950" indent="-285750">
              <a:spcBef>
                <a:spcPct val="20000"/>
              </a:spcBef>
              <a:buClr>
                <a:schemeClr val="accent2"/>
              </a:buClr>
              <a:buSzPct val="70000"/>
              <a:buFont typeface="Wingdings" panose="05000000000000000000" pitchFamily="2" charset="2"/>
              <a:buChar char="n"/>
              <a:defRPr sz="2800">
                <a:solidFill>
                  <a:schemeClr val="tx1"/>
                </a:solidFill>
                <a:latin typeface="Garamond" panose="02020404030301010803" pitchFamily="18" charset="0"/>
              </a:defRPr>
            </a:lvl2pPr>
            <a:lvl3pPr marL="1143000" indent="-228600">
              <a:spcBef>
                <a:spcPct val="20000"/>
              </a:spcBef>
              <a:buClr>
                <a:schemeClr val="tx2"/>
              </a:buClr>
              <a:buSzPct val="70000"/>
              <a:buFont typeface="Wingdings" panose="05000000000000000000" pitchFamily="2" charset="2"/>
              <a:buChar char="n"/>
              <a:defRPr sz="2400">
                <a:solidFill>
                  <a:schemeClr val="tx1"/>
                </a:solidFill>
                <a:latin typeface="Garamond" panose="02020404030301010803" pitchFamily="18" charset="0"/>
              </a:defRPr>
            </a:lvl3pPr>
            <a:lvl4pPr marL="1600200" indent="-228600">
              <a:spcBef>
                <a:spcPct val="20000"/>
              </a:spcBef>
              <a:buClr>
                <a:schemeClr val="accent2"/>
              </a:buClr>
              <a:buSzPct val="70000"/>
              <a:buFont typeface="Wingdings" panose="05000000000000000000" pitchFamily="2" charset="2"/>
              <a:buChar char="n"/>
              <a:defRPr sz="2000">
                <a:solidFill>
                  <a:schemeClr val="tx1"/>
                </a:solidFill>
                <a:latin typeface="Garamond" panose="02020404030301010803" pitchFamily="18" charset="0"/>
              </a:defRPr>
            </a:lvl4pPr>
            <a:lvl5pPr marL="2057400" indent="-228600">
              <a:spcBef>
                <a:spcPct val="20000"/>
              </a:spcBef>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5pPr>
            <a:lvl6pPr marL="25146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6pPr>
            <a:lvl7pPr marL="29718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7pPr>
            <a:lvl8pPr marL="34290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8pPr>
            <a:lvl9pPr marL="38862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9pPr>
          </a:lstStyle>
          <a:p>
            <a:pPr algn="ctr">
              <a:spcBef>
                <a:spcPct val="0"/>
              </a:spcBef>
              <a:buClrTx/>
              <a:buSzTx/>
              <a:buFontTx/>
              <a:buNone/>
            </a:pPr>
            <a:r>
              <a:rPr lang="en-US" altLang="en-US" sz="1800"/>
              <a:t>1.2.3.4</a:t>
            </a:r>
          </a:p>
        </p:txBody>
      </p:sp>
      <p:sp>
        <p:nvSpPr>
          <p:cNvPr id="23" name="AutoShape 8"/>
          <p:cNvSpPr>
            <a:spLocks noChangeArrowheads="1"/>
          </p:cNvSpPr>
          <p:nvPr/>
        </p:nvSpPr>
        <p:spPr bwMode="auto">
          <a:xfrm>
            <a:off x="4828674" y="1444175"/>
            <a:ext cx="1143000" cy="1066800"/>
          </a:xfrm>
          <a:prstGeom prst="flowChartConnector">
            <a:avLst/>
          </a:prstGeom>
          <a:noFill/>
          <a:ln w="9525">
            <a:solidFill>
              <a:schemeClr val="tx1"/>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hlink"/>
              </a:buClr>
              <a:buSzPct val="70000"/>
              <a:buFont typeface="Wingdings" panose="05000000000000000000" pitchFamily="2" charset="2"/>
              <a:buChar char="n"/>
              <a:defRPr sz="3200">
                <a:solidFill>
                  <a:schemeClr val="tx1"/>
                </a:solidFill>
                <a:latin typeface="Garamond" panose="02020404030301010803" pitchFamily="18" charset="0"/>
              </a:defRPr>
            </a:lvl1pPr>
            <a:lvl2pPr marL="742950" indent="-285750">
              <a:spcBef>
                <a:spcPct val="20000"/>
              </a:spcBef>
              <a:buClr>
                <a:schemeClr val="accent2"/>
              </a:buClr>
              <a:buSzPct val="70000"/>
              <a:buFont typeface="Wingdings" panose="05000000000000000000" pitchFamily="2" charset="2"/>
              <a:buChar char="n"/>
              <a:defRPr sz="2800">
                <a:solidFill>
                  <a:schemeClr val="tx1"/>
                </a:solidFill>
                <a:latin typeface="Garamond" panose="02020404030301010803" pitchFamily="18" charset="0"/>
              </a:defRPr>
            </a:lvl2pPr>
            <a:lvl3pPr marL="1143000" indent="-228600">
              <a:spcBef>
                <a:spcPct val="20000"/>
              </a:spcBef>
              <a:buClr>
                <a:schemeClr val="tx2"/>
              </a:buClr>
              <a:buSzPct val="70000"/>
              <a:buFont typeface="Wingdings" panose="05000000000000000000" pitchFamily="2" charset="2"/>
              <a:buChar char="n"/>
              <a:defRPr sz="2400">
                <a:solidFill>
                  <a:schemeClr val="tx1"/>
                </a:solidFill>
                <a:latin typeface="Garamond" panose="02020404030301010803" pitchFamily="18" charset="0"/>
              </a:defRPr>
            </a:lvl3pPr>
            <a:lvl4pPr marL="1600200" indent="-228600">
              <a:spcBef>
                <a:spcPct val="20000"/>
              </a:spcBef>
              <a:buClr>
                <a:schemeClr val="accent2"/>
              </a:buClr>
              <a:buSzPct val="70000"/>
              <a:buFont typeface="Wingdings" panose="05000000000000000000" pitchFamily="2" charset="2"/>
              <a:buChar char="n"/>
              <a:defRPr sz="2000">
                <a:solidFill>
                  <a:schemeClr val="tx1"/>
                </a:solidFill>
                <a:latin typeface="Garamond" panose="02020404030301010803" pitchFamily="18" charset="0"/>
              </a:defRPr>
            </a:lvl4pPr>
            <a:lvl5pPr marL="2057400" indent="-228600">
              <a:spcBef>
                <a:spcPct val="20000"/>
              </a:spcBef>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5pPr>
            <a:lvl6pPr marL="25146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6pPr>
            <a:lvl7pPr marL="29718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7pPr>
            <a:lvl8pPr marL="34290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8pPr>
            <a:lvl9pPr marL="38862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9pPr>
          </a:lstStyle>
          <a:p>
            <a:pPr algn="ctr">
              <a:spcBef>
                <a:spcPct val="0"/>
              </a:spcBef>
              <a:buClrTx/>
              <a:buSzTx/>
              <a:buFontTx/>
              <a:buNone/>
            </a:pPr>
            <a:r>
              <a:rPr lang="en-US" altLang="en-US" sz="1800"/>
              <a:t>5.6.7.8</a:t>
            </a:r>
          </a:p>
        </p:txBody>
      </p:sp>
      <p:sp>
        <p:nvSpPr>
          <p:cNvPr id="24" name="AutoShape 9"/>
          <p:cNvSpPr>
            <a:spLocks noChangeArrowheads="1"/>
          </p:cNvSpPr>
          <p:nvPr/>
        </p:nvSpPr>
        <p:spPr bwMode="auto">
          <a:xfrm>
            <a:off x="4066382" y="1377081"/>
            <a:ext cx="4419600" cy="1645519"/>
          </a:xfrm>
          <a:prstGeom prst="flowChartTerminator">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hlink"/>
              </a:buClr>
              <a:buSzPct val="70000"/>
              <a:buFont typeface="Wingdings" panose="05000000000000000000" pitchFamily="2" charset="2"/>
              <a:buChar char="n"/>
              <a:defRPr sz="3200">
                <a:solidFill>
                  <a:schemeClr val="tx1"/>
                </a:solidFill>
                <a:latin typeface="Garamond" panose="02020404030301010803" pitchFamily="18" charset="0"/>
              </a:defRPr>
            </a:lvl1pPr>
            <a:lvl2pPr marL="742950" indent="-285750">
              <a:spcBef>
                <a:spcPct val="20000"/>
              </a:spcBef>
              <a:buClr>
                <a:schemeClr val="accent2"/>
              </a:buClr>
              <a:buSzPct val="70000"/>
              <a:buFont typeface="Wingdings" panose="05000000000000000000" pitchFamily="2" charset="2"/>
              <a:buChar char="n"/>
              <a:defRPr sz="2800">
                <a:solidFill>
                  <a:schemeClr val="tx1"/>
                </a:solidFill>
                <a:latin typeface="Garamond" panose="02020404030301010803" pitchFamily="18" charset="0"/>
              </a:defRPr>
            </a:lvl2pPr>
            <a:lvl3pPr marL="1143000" indent="-228600">
              <a:spcBef>
                <a:spcPct val="20000"/>
              </a:spcBef>
              <a:buClr>
                <a:schemeClr val="tx2"/>
              </a:buClr>
              <a:buSzPct val="70000"/>
              <a:buFont typeface="Wingdings" panose="05000000000000000000" pitchFamily="2" charset="2"/>
              <a:buChar char="n"/>
              <a:defRPr sz="2400">
                <a:solidFill>
                  <a:schemeClr val="tx1"/>
                </a:solidFill>
                <a:latin typeface="Garamond" panose="02020404030301010803" pitchFamily="18" charset="0"/>
              </a:defRPr>
            </a:lvl3pPr>
            <a:lvl4pPr marL="1600200" indent="-228600">
              <a:spcBef>
                <a:spcPct val="20000"/>
              </a:spcBef>
              <a:buClr>
                <a:schemeClr val="accent2"/>
              </a:buClr>
              <a:buSzPct val="70000"/>
              <a:buFont typeface="Wingdings" panose="05000000000000000000" pitchFamily="2" charset="2"/>
              <a:buChar char="n"/>
              <a:defRPr sz="2000">
                <a:solidFill>
                  <a:schemeClr val="tx1"/>
                </a:solidFill>
                <a:latin typeface="Garamond" panose="02020404030301010803" pitchFamily="18" charset="0"/>
              </a:defRPr>
            </a:lvl4pPr>
            <a:lvl5pPr marL="2057400" indent="-228600">
              <a:spcBef>
                <a:spcPct val="20000"/>
              </a:spcBef>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5pPr>
            <a:lvl6pPr marL="25146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6pPr>
            <a:lvl7pPr marL="29718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7pPr>
            <a:lvl8pPr marL="34290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8pPr>
            <a:lvl9pPr marL="38862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9pPr>
          </a:lstStyle>
          <a:p>
            <a:pPr>
              <a:spcBef>
                <a:spcPct val="0"/>
              </a:spcBef>
              <a:buClrTx/>
              <a:buSzTx/>
              <a:buFontTx/>
              <a:buNone/>
            </a:pPr>
            <a:endParaRPr lang="en-US" altLang="en-US" sz="1800"/>
          </a:p>
        </p:txBody>
      </p:sp>
      <p:sp>
        <p:nvSpPr>
          <p:cNvPr id="26" name="Line 10"/>
          <p:cNvSpPr>
            <a:spLocks noChangeShapeType="1"/>
          </p:cNvSpPr>
          <p:nvPr/>
        </p:nvSpPr>
        <p:spPr bwMode="auto">
          <a:xfrm>
            <a:off x="3733800" y="1977575"/>
            <a:ext cx="10668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 name="Line 11"/>
          <p:cNvSpPr>
            <a:spLocks noChangeShapeType="1"/>
          </p:cNvSpPr>
          <p:nvPr/>
        </p:nvSpPr>
        <p:spPr bwMode="auto">
          <a:xfrm>
            <a:off x="7658100" y="1922513"/>
            <a:ext cx="9144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8" name="Freeform 12"/>
          <p:cNvSpPr>
            <a:spLocks/>
          </p:cNvSpPr>
          <p:nvPr/>
        </p:nvSpPr>
        <p:spPr bwMode="auto">
          <a:xfrm>
            <a:off x="3176336" y="2637036"/>
            <a:ext cx="5739063" cy="1350764"/>
          </a:xfrm>
          <a:custGeom>
            <a:avLst/>
            <a:gdLst>
              <a:gd name="T0" fmla="*/ 0 w 3648"/>
              <a:gd name="T1" fmla="*/ 0 h 1024"/>
              <a:gd name="T2" fmla="*/ 2147483646 w 3648"/>
              <a:gd name="T3" fmla="*/ 2147483646 h 1024"/>
              <a:gd name="T4" fmla="*/ 2147483646 w 3648"/>
              <a:gd name="T5" fmla="*/ 2147483646 h 1024"/>
              <a:gd name="T6" fmla="*/ 2147483646 w 3648"/>
              <a:gd name="T7" fmla="*/ 2147483646 h 1024"/>
              <a:gd name="T8" fmla="*/ 2147483646 w 3648"/>
              <a:gd name="T9" fmla="*/ 2520950 h 10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648" h="1024">
                <a:moveTo>
                  <a:pt x="0" y="0"/>
                </a:moveTo>
                <a:lnTo>
                  <a:pt x="923" y="923"/>
                </a:lnTo>
                <a:lnTo>
                  <a:pt x="1847" y="1024"/>
                </a:lnTo>
                <a:lnTo>
                  <a:pt x="2789" y="933"/>
                </a:lnTo>
                <a:lnTo>
                  <a:pt x="3648" y="1"/>
                </a:lnTo>
              </a:path>
            </a:pathLst>
          </a:custGeom>
          <a:noFill/>
          <a:ln w="9525" cap="flat">
            <a:solidFill>
              <a:schemeClr val="tx1"/>
            </a:solidFill>
            <a:prstDash val="dash"/>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9" name="Text Box 13"/>
          <p:cNvSpPr txBox="1">
            <a:spLocks noChangeArrowheads="1"/>
          </p:cNvSpPr>
          <p:nvPr/>
        </p:nvSpPr>
        <p:spPr bwMode="auto">
          <a:xfrm>
            <a:off x="5638801" y="2971801"/>
            <a:ext cx="1405193"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lr>
                <a:schemeClr val="hlink"/>
              </a:buClr>
              <a:buSzPct val="70000"/>
              <a:buFont typeface="Wingdings" panose="05000000000000000000" pitchFamily="2" charset="2"/>
              <a:buChar char="n"/>
              <a:defRPr sz="3200">
                <a:solidFill>
                  <a:schemeClr val="tx1"/>
                </a:solidFill>
                <a:latin typeface="Garamond" panose="02020404030301010803" pitchFamily="18" charset="0"/>
              </a:defRPr>
            </a:lvl1pPr>
            <a:lvl2pPr marL="742950" indent="-285750">
              <a:spcBef>
                <a:spcPct val="20000"/>
              </a:spcBef>
              <a:buClr>
                <a:schemeClr val="accent2"/>
              </a:buClr>
              <a:buSzPct val="70000"/>
              <a:buFont typeface="Wingdings" panose="05000000000000000000" pitchFamily="2" charset="2"/>
              <a:buChar char="n"/>
              <a:defRPr sz="2800">
                <a:solidFill>
                  <a:schemeClr val="tx1"/>
                </a:solidFill>
                <a:latin typeface="Garamond" panose="02020404030301010803" pitchFamily="18" charset="0"/>
              </a:defRPr>
            </a:lvl2pPr>
            <a:lvl3pPr marL="1143000" indent="-228600">
              <a:spcBef>
                <a:spcPct val="20000"/>
              </a:spcBef>
              <a:buClr>
                <a:schemeClr val="tx2"/>
              </a:buClr>
              <a:buSzPct val="70000"/>
              <a:buFont typeface="Wingdings" panose="05000000000000000000" pitchFamily="2" charset="2"/>
              <a:buChar char="n"/>
              <a:defRPr sz="2400">
                <a:solidFill>
                  <a:schemeClr val="tx1"/>
                </a:solidFill>
                <a:latin typeface="Garamond" panose="02020404030301010803" pitchFamily="18" charset="0"/>
              </a:defRPr>
            </a:lvl3pPr>
            <a:lvl4pPr marL="1600200" indent="-228600">
              <a:spcBef>
                <a:spcPct val="20000"/>
              </a:spcBef>
              <a:buClr>
                <a:schemeClr val="accent2"/>
              </a:buClr>
              <a:buSzPct val="70000"/>
              <a:buFont typeface="Wingdings" panose="05000000000000000000" pitchFamily="2" charset="2"/>
              <a:buChar char="n"/>
              <a:defRPr sz="2000">
                <a:solidFill>
                  <a:schemeClr val="tx1"/>
                </a:solidFill>
                <a:latin typeface="Garamond" panose="02020404030301010803" pitchFamily="18" charset="0"/>
              </a:defRPr>
            </a:lvl4pPr>
            <a:lvl5pPr marL="2057400" indent="-228600">
              <a:spcBef>
                <a:spcPct val="20000"/>
              </a:spcBef>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5pPr>
            <a:lvl6pPr marL="25146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6pPr>
            <a:lvl7pPr marL="29718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7pPr>
            <a:lvl8pPr marL="34290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8pPr>
            <a:lvl9pPr marL="38862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9pPr>
          </a:lstStyle>
          <a:p>
            <a:pPr>
              <a:spcBef>
                <a:spcPct val="0"/>
              </a:spcBef>
              <a:buClrTx/>
              <a:buSzTx/>
              <a:buFontTx/>
              <a:buNone/>
            </a:pPr>
            <a:r>
              <a:rPr lang="en-US" altLang="en-US" sz="2800" b="1" dirty="0">
                <a:solidFill>
                  <a:srgbClr val="0310BD"/>
                </a:solidFill>
              </a:rPr>
              <a:t>Firewall</a:t>
            </a:r>
          </a:p>
        </p:txBody>
      </p:sp>
      <p:sp>
        <p:nvSpPr>
          <p:cNvPr id="30" name="Line 14"/>
          <p:cNvSpPr>
            <a:spLocks noChangeShapeType="1"/>
          </p:cNvSpPr>
          <p:nvPr/>
        </p:nvSpPr>
        <p:spPr bwMode="auto">
          <a:xfrm>
            <a:off x="5952457" y="1922513"/>
            <a:ext cx="533400" cy="0"/>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 name="Text Box 15"/>
          <p:cNvSpPr txBox="1">
            <a:spLocks noChangeArrowheads="1"/>
          </p:cNvSpPr>
          <p:nvPr/>
        </p:nvSpPr>
        <p:spPr bwMode="auto">
          <a:xfrm>
            <a:off x="1830469" y="4724400"/>
            <a:ext cx="9563435"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lr>
                <a:schemeClr val="hlink"/>
              </a:buClr>
              <a:buSzPct val="70000"/>
              <a:buFont typeface="Wingdings" panose="05000000000000000000" pitchFamily="2" charset="2"/>
              <a:buChar char="n"/>
              <a:defRPr sz="3200">
                <a:solidFill>
                  <a:schemeClr val="tx1"/>
                </a:solidFill>
                <a:latin typeface="Garamond" panose="02020404030301010803" pitchFamily="18" charset="0"/>
              </a:defRPr>
            </a:lvl1pPr>
            <a:lvl2pPr marL="742950" indent="-285750">
              <a:spcBef>
                <a:spcPct val="20000"/>
              </a:spcBef>
              <a:buClr>
                <a:schemeClr val="accent2"/>
              </a:buClr>
              <a:buSzPct val="70000"/>
              <a:buFont typeface="Wingdings" panose="05000000000000000000" pitchFamily="2" charset="2"/>
              <a:buChar char="n"/>
              <a:defRPr sz="2800">
                <a:solidFill>
                  <a:schemeClr val="tx1"/>
                </a:solidFill>
                <a:latin typeface="Garamond" panose="02020404030301010803" pitchFamily="18" charset="0"/>
              </a:defRPr>
            </a:lvl2pPr>
            <a:lvl3pPr marL="1143000" indent="-228600">
              <a:spcBef>
                <a:spcPct val="20000"/>
              </a:spcBef>
              <a:buClr>
                <a:schemeClr val="tx2"/>
              </a:buClr>
              <a:buSzPct val="70000"/>
              <a:buFont typeface="Wingdings" panose="05000000000000000000" pitchFamily="2" charset="2"/>
              <a:buChar char="n"/>
              <a:defRPr sz="2400">
                <a:solidFill>
                  <a:schemeClr val="tx1"/>
                </a:solidFill>
                <a:latin typeface="Garamond" panose="02020404030301010803" pitchFamily="18" charset="0"/>
              </a:defRPr>
            </a:lvl3pPr>
            <a:lvl4pPr marL="1600200" indent="-228600">
              <a:spcBef>
                <a:spcPct val="20000"/>
              </a:spcBef>
              <a:buClr>
                <a:schemeClr val="accent2"/>
              </a:buClr>
              <a:buSzPct val="70000"/>
              <a:buFont typeface="Wingdings" panose="05000000000000000000" pitchFamily="2" charset="2"/>
              <a:buChar char="n"/>
              <a:defRPr sz="2000">
                <a:solidFill>
                  <a:schemeClr val="tx1"/>
                </a:solidFill>
                <a:latin typeface="Garamond" panose="02020404030301010803" pitchFamily="18" charset="0"/>
              </a:defRPr>
            </a:lvl4pPr>
            <a:lvl5pPr marL="2057400" indent="-228600">
              <a:spcBef>
                <a:spcPct val="20000"/>
              </a:spcBef>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5pPr>
            <a:lvl6pPr marL="25146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6pPr>
            <a:lvl7pPr marL="29718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7pPr>
            <a:lvl8pPr marL="34290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8pPr>
            <a:lvl9pPr marL="38862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9pPr>
          </a:lstStyle>
          <a:p>
            <a:pPr algn="just">
              <a:spcBef>
                <a:spcPct val="0"/>
              </a:spcBef>
              <a:buClrTx/>
              <a:buSzTx/>
              <a:buFontTx/>
              <a:buNone/>
            </a:pPr>
            <a:r>
              <a:rPr lang="en-US" altLang="en-US" sz="2000" dirty="0">
                <a:latin typeface="Alexandria" pitchFamily="2" charset="-78"/>
                <a:cs typeface="Alexandria" pitchFamily="2" charset="-78"/>
              </a:rPr>
              <a:t>Redialing on a dynamic packet filter.  The dashed arrow </a:t>
            </a:r>
            <a:r>
              <a:rPr lang="en-US" altLang="en-US" sz="2000" dirty="0" smtClean="0">
                <a:latin typeface="Alexandria" pitchFamily="2" charset="-78"/>
                <a:cs typeface="Alexandria" pitchFamily="2" charset="-78"/>
              </a:rPr>
              <a:t>shows </a:t>
            </a:r>
            <a:r>
              <a:rPr lang="en-US" altLang="en-US" sz="2000" dirty="0">
                <a:latin typeface="Alexandria" pitchFamily="2" charset="-78"/>
                <a:cs typeface="Alexandria" pitchFamily="2" charset="-78"/>
              </a:rPr>
              <a:t>the intended connection; the solid arrows show the actual </a:t>
            </a:r>
            <a:r>
              <a:rPr lang="en-US" altLang="en-US" sz="2000" dirty="0" smtClean="0">
                <a:latin typeface="Alexandria" pitchFamily="2" charset="-78"/>
                <a:cs typeface="Alexandria" pitchFamily="2" charset="-78"/>
              </a:rPr>
              <a:t>connections</a:t>
            </a:r>
            <a:r>
              <a:rPr lang="en-US" altLang="en-US" sz="2000" dirty="0">
                <a:latin typeface="Alexandria" pitchFamily="2" charset="-78"/>
                <a:cs typeface="Alexandria" pitchFamily="2" charset="-78"/>
              </a:rPr>
              <a:t>, to and from the relay in the firewall box.  The </a:t>
            </a:r>
            <a:r>
              <a:rPr lang="en-US" altLang="en-US" sz="2000" dirty="0" smtClean="0">
                <a:latin typeface="Alexandria" pitchFamily="2" charset="-78"/>
                <a:cs typeface="Alexandria" pitchFamily="2" charset="-78"/>
              </a:rPr>
              <a:t>Firewall </a:t>
            </a:r>
            <a:r>
              <a:rPr lang="en-US" altLang="en-US" sz="2000" dirty="0">
                <a:latin typeface="Alexandria" pitchFamily="2" charset="-78"/>
                <a:cs typeface="Alexandria" pitchFamily="2" charset="-78"/>
              </a:rPr>
              <a:t>impersonates each endpoint to the other.</a:t>
            </a:r>
          </a:p>
        </p:txBody>
      </p:sp>
    </p:spTree>
    <p:extLst>
      <p:ext uri="{BB962C8B-B14F-4D97-AF65-F5344CB8AC3E}">
        <p14:creationId xmlns:p14="http://schemas.microsoft.com/office/powerpoint/2010/main" val="6268954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ar-YE" sz="40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24219"/>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Dynamic Packet Filters</a:t>
            </a:r>
            <a:endParaRPr lang="en-US" sz="2400" dirty="0">
              <a:latin typeface="Alexandria ExtraBold" pitchFamily="2" charset="-78"/>
              <a:ea typeface="Calibri"/>
              <a:cs typeface="Alexandria ExtraBold" pitchFamily="2" charset="-78"/>
              <a:sym typeface="Calibri"/>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40</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9" name="AutoShape 5"/>
          <p:cNvSpPr>
            <a:spLocks noChangeArrowheads="1"/>
          </p:cNvSpPr>
          <p:nvPr/>
        </p:nvSpPr>
        <p:spPr bwMode="auto">
          <a:xfrm>
            <a:off x="8610600" y="2100940"/>
            <a:ext cx="1219200" cy="1143000"/>
          </a:xfrm>
          <a:prstGeom prst="flowChartConnector">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hlink"/>
              </a:buClr>
              <a:buSzPct val="70000"/>
              <a:buFont typeface="Wingdings" panose="05000000000000000000" pitchFamily="2" charset="2"/>
              <a:buChar char="n"/>
              <a:defRPr sz="3200">
                <a:solidFill>
                  <a:schemeClr val="tx1"/>
                </a:solidFill>
                <a:latin typeface="Garamond" panose="02020404030301010803" pitchFamily="18" charset="0"/>
              </a:defRPr>
            </a:lvl1pPr>
            <a:lvl2pPr marL="742950" indent="-285750">
              <a:spcBef>
                <a:spcPct val="20000"/>
              </a:spcBef>
              <a:buClr>
                <a:schemeClr val="accent2"/>
              </a:buClr>
              <a:buSzPct val="70000"/>
              <a:buFont typeface="Wingdings" panose="05000000000000000000" pitchFamily="2" charset="2"/>
              <a:buChar char="n"/>
              <a:defRPr sz="2800">
                <a:solidFill>
                  <a:schemeClr val="tx1"/>
                </a:solidFill>
                <a:latin typeface="Garamond" panose="02020404030301010803" pitchFamily="18" charset="0"/>
              </a:defRPr>
            </a:lvl2pPr>
            <a:lvl3pPr marL="1143000" indent="-228600">
              <a:spcBef>
                <a:spcPct val="20000"/>
              </a:spcBef>
              <a:buClr>
                <a:schemeClr val="tx2"/>
              </a:buClr>
              <a:buSzPct val="70000"/>
              <a:buFont typeface="Wingdings" panose="05000000000000000000" pitchFamily="2" charset="2"/>
              <a:buChar char="n"/>
              <a:defRPr sz="2400">
                <a:solidFill>
                  <a:schemeClr val="tx1"/>
                </a:solidFill>
                <a:latin typeface="Garamond" panose="02020404030301010803" pitchFamily="18" charset="0"/>
              </a:defRPr>
            </a:lvl3pPr>
            <a:lvl4pPr marL="1600200" indent="-228600">
              <a:spcBef>
                <a:spcPct val="20000"/>
              </a:spcBef>
              <a:buClr>
                <a:schemeClr val="accent2"/>
              </a:buClr>
              <a:buSzPct val="70000"/>
              <a:buFont typeface="Wingdings" panose="05000000000000000000" pitchFamily="2" charset="2"/>
              <a:buChar char="n"/>
              <a:defRPr sz="2000">
                <a:solidFill>
                  <a:schemeClr val="tx1"/>
                </a:solidFill>
                <a:latin typeface="Garamond" panose="02020404030301010803" pitchFamily="18" charset="0"/>
              </a:defRPr>
            </a:lvl4pPr>
            <a:lvl5pPr marL="2057400" indent="-228600">
              <a:spcBef>
                <a:spcPct val="20000"/>
              </a:spcBef>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5pPr>
            <a:lvl6pPr marL="25146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6pPr>
            <a:lvl7pPr marL="29718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7pPr>
            <a:lvl8pPr marL="34290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8pPr>
            <a:lvl9pPr marL="38862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9pPr>
          </a:lstStyle>
          <a:p>
            <a:pPr algn="ctr">
              <a:spcBef>
                <a:spcPct val="0"/>
              </a:spcBef>
              <a:buClrTx/>
              <a:buSzTx/>
              <a:buFontTx/>
              <a:buNone/>
            </a:pPr>
            <a:r>
              <a:rPr lang="en-US" altLang="en-US" sz="1800" dirty="0"/>
              <a:t>5.6.7.8</a:t>
            </a:r>
          </a:p>
        </p:txBody>
      </p:sp>
      <p:sp>
        <p:nvSpPr>
          <p:cNvPr id="20" name="AutoShape 6"/>
          <p:cNvSpPr>
            <a:spLocks noChangeArrowheads="1"/>
          </p:cNvSpPr>
          <p:nvPr/>
        </p:nvSpPr>
        <p:spPr bwMode="auto">
          <a:xfrm>
            <a:off x="6477000" y="2177140"/>
            <a:ext cx="1143000" cy="1066800"/>
          </a:xfrm>
          <a:prstGeom prst="flowChartConnector">
            <a:avLst/>
          </a:prstGeom>
          <a:noFill/>
          <a:ln w="9525">
            <a:solidFill>
              <a:schemeClr val="tx1"/>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hlink"/>
              </a:buClr>
              <a:buSzPct val="70000"/>
              <a:buFont typeface="Wingdings" panose="05000000000000000000" pitchFamily="2" charset="2"/>
              <a:buChar char="n"/>
              <a:defRPr sz="3200">
                <a:solidFill>
                  <a:schemeClr val="tx1"/>
                </a:solidFill>
                <a:latin typeface="Garamond" panose="02020404030301010803" pitchFamily="18" charset="0"/>
              </a:defRPr>
            </a:lvl1pPr>
            <a:lvl2pPr marL="742950" indent="-285750">
              <a:spcBef>
                <a:spcPct val="20000"/>
              </a:spcBef>
              <a:buClr>
                <a:schemeClr val="accent2"/>
              </a:buClr>
              <a:buSzPct val="70000"/>
              <a:buFont typeface="Wingdings" panose="05000000000000000000" pitchFamily="2" charset="2"/>
              <a:buChar char="n"/>
              <a:defRPr sz="2800">
                <a:solidFill>
                  <a:schemeClr val="tx1"/>
                </a:solidFill>
                <a:latin typeface="Garamond" panose="02020404030301010803" pitchFamily="18" charset="0"/>
              </a:defRPr>
            </a:lvl2pPr>
            <a:lvl3pPr marL="1143000" indent="-228600">
              <a:spcBef>
                <a:spcPct val="20000"/>
              </a:spcBef>
              <a:buClr>
                <a:schemeClr val="tx2"/>
              </a:buClr>
              <a:buSzPct val="70000"/>
              <a:buFont typeface="Wingdings" panose="05000000000000000000" pitchFamily="2" charset="2"/>
              <a:buChar char="n"/>
              <a:defRPr sz="2400">
                <a:solidFill>
                  <a:schemeClr val="tx1"/>
                </a:solidFill>
                <a:latin typeface="Garamond" panose="02020404030301010803" pitchFamily="18" charset="0"/>
              </a:defRPr>
            </a:lvl3pPr>
            <a:lvl4pPr marL="1600200" indent="-228600">
              <a:spcBef>
                <a:spcPct val="20000"/>
              </a:spcBef>
              <a:buClr>
                <a:schemeClr val="accent2"/>
              </a:buClr>
              <a:buSzPct val="70000"/>
              <a:buFont typeface="Wingdings" panose="05000000000000000000" pitchFamily="2" charset="2"/>
              <a:buChar char="n"/>
              <a:defRPr sz="2000">
                <a:solidFill>
                  <a:schemeClr val="tx1"/>
                </a:solidFill>
                <a:latin typeface="Garamond" panose="02020404030301010803" pitchFamily="18" charset="0"/>
              </a:defRPr>
            </a:lvl4pPr>
            <a:lvl5pPr marL="2057400" indent="-228600">
              <a:spcBef>
                <a:spcPct val="20000"/>
              </a:spcBef>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5pPr>
            <a:lvl6pPr marL="25146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6pPr>
            <a:lvl7pPr marL="29718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7pPr>
            <a:lvl8pPr marL="34290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8pPr>
            <a:lvl9pPr marL="38862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9pPr>
          </a:lstStyle>
          <a:p>
            <a:pPr algn="ctr">
              <a:spcBef>
                <a:spcPct val="0"/>
              </a:spcBef>
              <a:buClrTx/>
              <a:buSzTx/>
              <a:buFontTx/>
              <a:buNone/>
            </a:pPr>
            <a:r>
              <a:rPr lang="en-US" altLang="en-US" sz="1800"/>
              <a:t>10.11.12.13</a:t>
            </a:r>
          </a:p>
        </p:txBody>
      </p:sp>
      <p:sp>
        <p:nvSpPr>
          <p:cNvPr id="21" name="AutoShape 7"/>
          <p:cNvSpPr>
            <a:spLocks noChangeArrowheads="1"/>
          </p:cNvSpPr>
          <p:nvPr/>
        </p:nvSpPr>
        <p:spPr bwMode="auto">
          <a:xfrm>
            <a:off x="4953000" y="2177140"/>
            <a:ext cx="1143000" cy="1066800"/>
          </a:xfrm>
          <a:prstGeom prst="flowChartConnector">
            <a:avLst/>
          </a:prstGeom>
          <a:noFill/>
          <a:ln w="9525">
            <a:solidFill>
              <a:schemeClr val="tx1"/>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hlink"/>
              </a:buClr>
              <a:buSzPct val="70000"/>
              <a:buFont typeface="Wingdings" panose="05000000000000000000" pitchFamily="2" charset="2"/>
              <a:buChar char="n"/>
              <a:defRPr sz="3200">
                <a:solidFill>
                  <a:schemeClr val="tx1"/>
                </a:solidFill>
                <a:latin typeface="Garamond" panose="02020404030301010803" pitchFamily="18" charset="0"/>
              </a:defRPr>
            </a:lvl1pPr>
            <a:lvl2pPr marL="742950" indent="-285750">
              <a:spcBef>
                <a:spcPct val="20000"/>
              </a:spcBef>
              <a:buClr>
                <a:schemeClr val="accent2"/>
              </a:buClr>
              <a:buSzPct val="70000"/>
              <a:buFont typeface="Wingdings" panose="05000000000000000000" pitchFamily="2" charset="2"/>
              <a:buChar char="n"/>
              <a:defRPr sz="2800">
                <a:solidFill>
                  <a:schemeClr val="tx1"/>
                </a:solidFill>
                <a:latin typeface="Garamond" panose="02020404030301010803" pitchFamily="18" charset="0"/>
              </a:defRPr>
            </a:lvl2pPr>
            <a:lvl3pPr marL="1143000" indent="-228600">
              <a:spcBef>
                <a:spcPct val="20000"/>
              </a:spcBef>
              <a:buClr>
                <a:schemeClr val="tx2"/>
              </a:buClr>
              <a:buSzPct val="70000"/>
              <a:buFont typeface="Wingdings" panose="05000000000000000000" pitchFamily="2" charset="2"/>
              <a:buChar char="n"/>
              <a:defRPr sz="2400">
                <a:solidFill>
                  <a:schemeClr val="tx1"/>
                </a:solidFill>
                <a:latin typeface="Garamond" panose="02020404030301010803" pitchFamily="18" charset="0"/>
              </a:defRPr>
            </a:lvl3pPr>
            <a:lvl4pPr marL="1600200" indent="-228600">
              <a:spcBef>
                <a:spcPct val="20000"/>
              </a:spcBef>
              <a:buClr>
                <a:schemeClr val="accent2"/>
              </a:buClr>
              <a:buSzPct val="70000"/>
              <a:buFont typeface="Wingdings" panose="05000000000000000000" pitchFamily="2" charset="2"/>
              <a:buChar char="n"/>
              <a:defRPr sz="2000">
                <a:solidFill>
                  <a:schemeClr val="tx1"/>
                </a:solidFill>
                <a:latin typeface="Garamond" panose="02020404030301010803" pitchFamily="18" charset="0"/>
              </a:defRPr>
            </a:lvl4pPr>
            <a:lvl5pPr marL="2057400" indent="-228600">
              <a:spcBef>
                <a:spcPct val="20000"/>
              </a:spcBef>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5pPr>
            <a:lvl6pPr marL="25146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6pPr>
            <a:lvl7pPr marL="29718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7pPr>
            <a:lvl8pPr marL="34290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8pPr>
            <a:lvl9pPr marL="38862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9pPr>
          </a:lstStyle>
          <a:p>
            <a:pPr algn="ctr">
              <a:spcBef>
                <a:spcPct val="0"/>
              </a:spcBef>
              <a:buClrTx/>
              <a:buSzTx/>
              <a:buFontTx/>
              <a:buNone/>
            </a:pPr>
            <a:r>
              <a:rPr lang="en-US" altLang="en-US" sz="1800"/>
              <a:t>5.6.7.8</a:t>
            </a:r>
          </a:p>
        </p:txBody>
      </p:sp>
      <p:sp>
        <p:nvSpPr>
          <p:cNvPr id="22" name="AutoShape 8"/>
          <p:cNvSpPr>
            <a:spLocks noChangeArrowheads="1"/>
          </p:cNvSpPr>
          <p:nvPr/>
        </p:nvSpPr>
        <p:spPr bwMode="auto">
          <a:xfrm>
            <a:off x="4114800" y="2100940"/>
            <a:ext cx="4419600" cy="1447800"/>
          </a:xfrm>
          <a:prstGeom prst="flowChartTerminator">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hlink"/>
              </a:buClr>
              <a:buSzPct val="70000"/>
              <a:buFont typeface="Wingdings" panose="05000000000000000000" pitchFamily="2" charset="2"/>
              <a:buChar char="n"/>
              <a:defRPr sz="3200">
                <a:solidFill>
                  <a:schemeClr val="tx1"/>
                </a:solidFill>
                <a:latin typeface="Garamond" panose="02020404030301010803" pitchFamily="18" charset="0"/>
              </a:defRPr>
            </a:lvl1pPr>
            <a:lvl2pPr marL="742950" indent="-285750">
              <a:spcBef>
                <a:spcPct val="20000"/>
              </a:spcBef>
              <a:buClr>
                <a:schemeClr val="accent2"/>
              </a:buClr>
              <a:buSzPct val="70000"/>
              <a:buFont typeface="Wingdings" panose="05000000000000000000" pitchFamily="2" charset="2"/>
              <a:buChar char="n"/>
              <a:defRPr sz="2800">
                <a:solidFill>
                  <a:schemeClr val="tx1"/>
                </a:solidFill>
                <a:latin typeface="Garamond" panose="02020404030301010803" pitchFamily="18" charset="0"/>
              </a:defRPr>
            </a:lvl2pPr>
            <a:lvl3pPr marL="1143000" indent="-228600">
              <a:spcBef>
                <a:spcPct val="20000"/>
              </a:spcBef>
              <a:buClr>
                <a:schemeClr val="tx2"/>
              </a:buClr>
              <a:buSzPct val="70000"/>
              <a:buFont typeface="Wingdings" panose="05000000000000000000" pitchFamily="2" charset="2"/>
              <a:buChar char="n"/>
              <a:defRPr sz="2400">
                <a:solidFill>
                  <a:schemeClr val="tx1"/>
                </a:solidFill>
                <a:latin typeface="Garamond" panose="02020404030301010803" pitchFamily="18" charset="0"/>
              </a:defRPr>
            </a:lvl3pPr>
            <a:lvl4pPr marL="1600200" indent="-228600">
              <a:spcBef>
                <a:spcPct val="20000"/>
              </a:spcBef>
              <a:buClr>
                <a:schemeClr val="accent2"/>
              </a:buClr>
              <a:buSzPct val="70000"/>
              <a:buFont typeface="Wingdings" panose="05000000000000000000" pitchFamily="2" charset="2"/>
              <a:buChar char="n"/>
              <a:defRPr sz="2000">
                <a:solidFill>
                  <a:schemeClr val="tx1"/>
                </a:solidFill>
                <a:latin typeface="Garamond" panose="02020404030301010803" pitchFamily="18" charset="0"/>
              </a:defRPr>
            </a:lvl4pPr>
            <a:lvl5pPr marL="2057400" indent="-228600">
              <a:spcBef>
                <a:spcPct val="20000"/>
              </a:spcBef>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5pPr>
            <a:lvl6pPr marL="25146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6pPr>
            <a:lvl7pPr marL="29718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7pPr>
            <a:lvl8pPr marL="34290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8pPr>
            <a:lvl9pPr marL="38862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9pPr>
          </a:lstStyle>
          <a:p>
            <a:pPr>
              <a:spcBef>
                <a:spcPct val="0"/>
              </a:spcBef>
              <a:buClrTx/>
              <a:buSzTx/>
              <a:buFontTx/>
              <a:buNone/>
            </a:pPr>
            <a:endParaRPr lang="en-US" altLang="en-US" sz="1800"/>
          </a:p>
        </p:txBody>
      </p:sp>
      <p:sp>
        <p:nvSpPr>
          <p:cNvPr id="23" name="AutoShape 9"/>
          <p:cNvSpPr>
            <a:spLocks noChangeArrowheads="1"/>
          </p:cNvSpPr>
          <p:nvPr/>
        </p:nvSpPr>
        <p:spPr bwMode="auto">
          <a:xfrm>
            <a:off x="4953000" y="1288139"/>
            <a:ext cx="3047999" cy="649705"/>
          </a:xfrm>
          <a:prstGeom prst="flowChartProcess">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hlink"/>
              </a:buClr>
              <a:buSzPct val="70000"/>
              <a:buFont typeface="Wingdings" panose="05000000000000000000" pitchFamily="2" charset="2"/>
              <a:buChar char="n"/>
              <a:defRPr sz="3200">
                <a:solidFill>
                  <a:schemeClr val="tx1"/>
                </a:solidFill>
                <a:latin typeface="Garamond" panose="02020404030301010803" pitchFamily="18" charset="0"/>
              </a:defRPr>
            </a:lvl1pPr>
            <a:lvl2pPr marL="742950" indent="-285750">
              <a:spcBef>
                <a:spcPct val="20000"/>
              </a:spcBef>
              <a:buClr>
                <a:schemeClr val="accent2"/>
              </a:buClr>
              <a:buSzPct val="70000"/>
              <a:buFont typeface="Wingdings" panose="05000000000000000000" pitchFamily="2" charset="2"/>
              <a:buChar char="n"/>
              <a:defRPr sz="2800">
                <a:solidFill>
                  <a:schemeClr val="tx1"/>
                </a:solidFill>
                <a:latin typeface="Garamond" panose="02020404030301010803" pitchFamily="18" charset="0"/>
              </a:defRPr>
            </a:lvl2pPr>
            <a:lvl3pPr marL="1143000" indent="-228600">
              <a:spcBef>
                <a:spcPct val="20000"/>
              </a:spcBef>
              <a:buClr>
                <a:schemeClr val="tx2"/>
              </a:buClr>
              <a:buSzPct val="70000"/>
              <a:buFont typeface="Wingdings" panose="05000000000000000000" pitchFamily="2" charset="2"/>
              <a:buChar char="n"/>
              <a:defRPr sz="2400">
                <a:solidFill>
                  <a:schemeClr val="tx1"/>
                </a:solidFill>
                <a:latin typeface="Garamond" panose="02020404030301010803" pitchFamily="18" charset="0"/>
              </a:defRPr>
            </a:lvl3pPr>
            <a:lvl4pPr marL="1600200" indent="-228600">
              <a:spcBef>
                <a:spcPct val="20000"/>
              </a:spcBef>
              <a:buClr>
                <a:schemeClr val="accent2"/>
              </a:buClr>
              <a:buSzPct val="70000"/>
              <a:buFont typeface="Wingdings" panose="05000000000000000000" pitchFamily="2" charset="2"/>
              <a:buChar char="n"/>
              <a:defRPr sz="2000">
                <a:solidFill>
                  <a:schemeClr val="tx1"/>
                </a:solidFill>
                <a:latin typeface="Garamond" panose="02020404030301010803" pitchFamily="18" charset="0"/>
              </a:defRPr>
            </a:lvl4pPr>
            <a:lvl5pPr marL="2057400" indent="-228600">
              <a:spcBef>
                <a:spcPct val="20000"/>
              </a:spcBef>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5pPr>
            <a:lvl6pPr marL="25146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6pPr>
            <a:lvl7pPr marL="29718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7pPr>
            <a:lvl8pPr marL="34290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8pPr>
            <a:lvl9pPr marL="38862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9pPr>
          </a:lstStyle>
          <a:p>
            <a:pPr algn="ctr">
              <a:spcBef>
                <a:spcPct val="0"/>
              </a:spcBef>
              <a:buClrTx/>
              <a:buSzTx/>
              <a:buFontTx/>
              <a:buNone/>
            </a:pPr>
            <a:r>
              <a:rPr lang="en-US" altLang="en-US" sz="1800"/>
              <a:t>Application</a:t>
            </a:r>
            <a:br>
              <a:rPr lang="en-US" altLang="en-US" sz="1800"/>
            </a:br>
            <a:r>
              <a:rPr lang="en-US" altLang="en-US" sz="1800"/>
              <a:t>Proxy</a:t>
            </a:r>
          </a:p>
        </p:txBody>
      </p:sp>
      <p:sp>
        <p:nvSpPr>
          <p:cNvPr id="24" name="Line 10"/>
          <p:cNvSpPr>
            <a:spLocks noChangeShapeType="1"/>
          </p:cNvSpPr>
          <p:nvPr/>
        </p:nvSpPr>
        <p:spPr bwMode="auto">
          <a:xfrm>
            <a:off x="3810000" y="2786740"/>
            <a:ext cx="10668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6" name="Line 11"/>
          <p:cNvSpPr>
            <a:spLocks noChangeShapeType="1"/>
          </p:cNvSpPr>
          <p:nvPr/>
        </p:nvSpPr>
        <p:spPr bwMode="auto">
          <a:xfrm>
            <a:off x="7696200" y="2710540"/>
            <a:ext cx="9144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 name="Line 12"/>
          <p:cNvSpPr>
            <a:spLocks noChangeShapeType="1"/>
          </p:cNvSpPr>
          <p:nvPr/>
        </p:nvSpPr>
        <p:spPr bwMode="auto">
          <a:xfrm flipH="1" flipV="1">
            <a:off x="5462337" y="1872338"/>
            <a:ext cx="24063" cy="30480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8" name="Line 13"/>
          <p:cNvSpPr>
            <a:spLocks noChangeShapeType="1"/>
          </p:cNvSpPr>
          <p:nvPr/>
        </p:nvSpPr>
        <p:spPr bwMode="auto">
          <a:xfrm flipV="1">
            <a:off x="7086600" y="1923140"/>
            <a:ext cx="0" cy="254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9" name="Freeform 14"/>
          <p:cNvSpPr>
            <a:spLocks/>
          </p:cNvSpPr>
          <p:nvPr/>
        </p:nvSpPr>
        <p:spPr bwMode="auto">
          <a:xfrm>
            <a:off x="3429000" y="3320140"/>
            <a:ext cx="5791200" cy="1625600"/>
          </a:xfrm>
          <a:custGeom>
            <a:avLst/>
            <a:gdLst>
              <a:gd name="T0" fmla="*/ 0 w 3648"/>
              <a:gd name="T1" fmla="*/ 0 h 1024"/>
              <a:gd name="T2" fmla="*/ 2147483646 w 3648"/>
              <a:gd name="T3" fmla="*/ 2147483646 h 1024"/>
              <a:gd name="T4" fmla="*/ 2147483646 w 3648"/>
              <a:gd name="T5" fmla="*/ 2147483646 h 1024"/>
              <a:gd name="T6" fmla="*/ 2147483646 w 3648"/>
              <a:gd name="T7" fmla="*/ 2147483646 h 1024"/>
              <a:gd name="T8" fmla="*/ 2147483646 w 3648"/>
              <a:gd name="T9" fmla="*/ 2520950 h 10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648" h="1024">
                <a:moveTo>
                  <a:pt x="0" y="0"/>
                </a:moveTo>
                <a:lnTo>
                  <a:pt x="923" y="923"/>
                </a:lnTo>
                <a:lnTo>
                  <a:pt x="1847" y="1024"/>
                </a:lnTo>
                <a:lnTo>
                  <a:pt x="2789" y="933"/>
                </a:lnTo>
                <a:lnTo>
                  <a:pt x="3648" y="1"/>
                </a:lnTo>
              </a:path>
            </a:pathLst>
          </a:custGeom>
          <a:noFill/>
          <a:ln w="9525" cap="flat">
            <a:solidFill>
              <a:schemeClr val="tx1"/>
            </a:solidFill>
            <a:prstDash val="dash"/>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0" name="Text Box 15"/>
          <p:cNvSpPr txBox="1">
            <a:spLocks noChangeArrowheads="1"/>
          </p:cNvSpPr>
          <p:nvPr/>
        </p:nvSpPr>
        <p:spPr bwMode="auto">
          <a:xfrm>
            <a:off x="5715001" y="3853541"/>
            <a:ext cx="127476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lr>
                <a:schemeClr val="hlink"/>
              </a:buClr>
              <a:buSzPct val="70000"/>
              <a:buFont typeface="Wingdings" panose="05000000000000000000" pitchFamily="2" charset="2"/>
              <a:buChar char="n"/>
              <a:defRPr sz="3200">
                <a:solidFill>
                  <a:schemeClr val="tx1"/>
                </a:solidFill>
                <a:latin typeface="Garamond" panose="02020404030301010803" pitchFamily="18" charset="0"/>
              </a:defRPr>
            </a:lvl1pPr>
            <a:lvl2pPr marL="742950" indent="-285750">
              <a:spcBef>
                <a:spcPct val="20000"/>
              </a:spcBef>
              <a:buClr>
                <a:schemeClr val="accent2"/>
              </a:buClr>
              <a:buSzPct val="70000"/>
              <a:buFont typeface="Wingdings" panose="05000000000000000000" pitchFamily="2" charset="2"/>
              <a:buChar char="n"/>
              <a:defRPr sz="2800">
                <a:solidFill>
                  <a:schemeClr val="tx1"/>
                </a:solidFill>
                <a:latin typeface="Garamond" panose="02020404030301010803" pitchFamily="18" charset="0"/>
              </a:defRPr>
            </a:lvl2pPr>
            <a:lvl3pPr marL="1143000" indent="-228600">
              <a:spcBef>
                <a:spcPct val="20000"/>
              </a:spcBef>
              <a:buClr>
                <a:schemeClr val="tx2"/>
              </a:buClr>
              <a:buSzPct val="70000"/>
              <a:buFont typeface="Wingdings" panose="05000000000000000000" pitchFamily="2" charset="2"/>
              <a:buChar char="n"/>
              <a:defRPr sz="2400">
                <a:solidFill>
                  <a:schemeClr val="tx1"/>
                </a:solidFill>
                <a:latin typeface="Garamond" panose="02020404030301010803" pitchFamily="18" charset="0"/>
              </a:defRPr>
            </a:lvl3pPr>
            <a:lvl4pPr marL="1600200" indent="-228600">
              <a:spcBef>
                <a:spcPct val="20000"/>
              </a:spcBef>
              <a:buClr>
                <a:schemeClr val="accent2"/>
              </a:buClr>
              <a:buSzPct val="70000"/>
              <a:buFont typeface="Wingdings" panose="05000000000000000000" pitchFamily="2" charset="2"/>
              <a:buChar char="n"/>
              <a:defRPr sz="2000">
                <a:solidFill>
                  <a:schemeClr val="tx1"/>
                </a:solidFill>
                <a:latin typeface="Garamond" panose="02020404030301010803" pitchFamily="18" charset="0"/>
              </a:defRPr>
            </a:lvl4pPr>
            <a:lvl5pPr marL="2057400" indent="-228600">
              <a:spcBef>
                <a:spcPct val="20000"/>
              </a:spcBef>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5pPr>
            <a:lvl6pPr marL="25146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6pPr>
            <a:lvl7pPr marL="29718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7pPr>
            <a:lvl8pPr marL="34290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8pPr>
            <a:lvl9pPr marL="38862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9pPr>
          </a:lstStyle>
          <a:p>
            <a:pPr>
              <a:spcBef>
                <a:spcPct val="0"/>
              </a:spcBef>
              <a:buClrTx/>
              <a:buSzTx/>
              <a:buFontTx/>
              <a:buNone/>
            </a:pPr>
            <a:r>
              <a:rPr lang="en-US" altLang="en-US" sz="2800" dirty="0">
                <a:solidFill>
                  <a:srgbClr val="0310BD"/>
                </a:solidFill>
              </a:rPr>
              <a:t>Firewall</a:t>
            </a:r>
          </a:p>
        </p:txBody>
      </p:sp>
      <p:sp>
        <p:nvSpPr>
          <p:cNvPr id="31" name="Text Box 16"/>
          <p:cNvSpPr txBox="1">
            <a:spLocks noChangeArrowheads="1"/>
          </p:cNvSpPr>
          <p:nvPr/>
        </p:nvSpPr>
        <p:spPr bwMode="auto">
          <a:xfrm>
            <a:off x="3733800" y="4996540"/>
            <a:ext cx="5692392"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lr>
                <a:schemeClr val="hlink"/>
              </a:buClr>
              <a:buSzPct val="70000"/>
              <a:buFont typeface="Wingdings" panose="05000000000000000000" pitchFamily="2" charset="2"/>
              <a:buChar char="n"/>
              <a:defRPr sz="3200">
                <a:solidFill>
                  <a:schemeClr val="tx1"/>
                </a:solidFill>
                <a:latin typeface="Garamond" panose="02020404030301010803" pitchFamily="18" charset="0"/>
              </a:defRPr>
            </a:lvl1pPr>
            <a:lvl2pPr marL="742950" indent="-285750">
              <a:spcBef>
                <a:spcPct val="20000"/>
              </a:spcBef>
              <a:buClr>
                <a:schemeClr val="accent2"/>
              </a:buClr>
              <a:buSzPct val="70000"/>
              <a:buFont typeface="Wingdings" panose="05000000000000000000" pitchFamily="2" charset="2"/>
              <a:buChar char="n"/>
              <a:defRPr sz="2800">
                <a:solidFill>
                  <a:schemeClr val="tx1"/>
                </a:solidFill>
                <a:latin typeface="Garamond" panose="02020404030301010803" pitchFamily="18" charset="0"/>
              </a:defRPr>
            </a:lvl2pPr>
            <a:lvl3pPr marL="1143000" indent="-228600">
              <a:spcBef>
                <a:spcPct val="20000"/>
              </a:spcBef>
              <a:buClr>
                <a:schemeClr val="tx2"/>
              </a:buClr>
              <a:buSzPct val="70000"/>
              <a:buFont typeface="Wingdings" panose="05000000000000000000" pitchFamily="2" charset="2"/>
              <a:buChar char="n"/>
              <a:defRPr sz="2400">
                <a:solidFill>
                  <a:schemeClr val="tx1"/>
                </a:solidFill>
                <a:latin typeface="Garamond" panose="02020404030301010803" pitchFamily="18" charset="0"/>
              </a:defRPr>
            </a:lvl3pPr>
            <a:lvl4pPr marL="1600200" indent="-228600">
              <a:spcBef>
                <a:spcPct val="20000"/>
              </a:spcBef>
              <a:buClr>
                <a:schemeClr val="accent2"/>
              </a:buClr>
              <a:buSzPct val="70000"/>
              <a:buFont typeface="Wingdings" panose="05000000000000000000" pitchFamily="2" charset="2"/>
              <a:buChar char="n"/>
              <a:defRPr sz="2000">
                <a:solidFill>
                  <a:schemeClr val="tx1"/>
                </a:solidFill>
                <a:latin typeface="Garamond" panose="02020404030301010803" pitchFamily="18" charset="0"/>
              </a:defRPr>
            </a:lvl4pPr>
            <a:lvl5pPr marL="2057400" indent="-228600">
              <a:spcBef>
                <a:spcPct val="20000"/>
              </a:spcBef>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5pPr>
            <a:lvl6pPr marL="25146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6pPr>
            <a:lvl7pPr marL="29718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7pPr>
            <a:lvl8pPr marL="34290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8pPr>
            <a:lvl9pPr marL="38862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9pPr>
          </a:lstStyle>
          <a:p>
            <a:pPr>
              <a:spcBef>
                <a:spcPct val="0"/>
              </a:spcBef>
              <a:buClrTx/>
              <a:buSzTx/>
              <a:buFontTx/>
              <a:buNone/>
            </a:pPr>
            <a:r>
              <a:rPr lang="en-US" altLang="en-US" sz="2400" b="1" dirty="0">
                <a:solidFill>
                  <a:srgbClr val="FF0000"/>
                </a:solidFill>
              </a:rPr>
              <a:t>Intended connection from 1.2.3.4 to 5.6.7.8</a:t>
            </a:r>
          </a:p>
        </p:txBody>
      </p:sp>
      <p:sp>
        <p:nvSpPr>
          <p:cNvPr id="32" name="Text Box 17"/>
          <p:cNvSpPr txBox="1">
            <a:spLocks noChangeArrowheads="1"/>
          </p:cNvSpPr>
          <p:nvPr/>
        </p:nvSpPr>
        <p:spPr bwMode="auto">
          <a:xfrm>
            <a:off x="1197428" y="5613400"/>
            <a:ext cx="10351168"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lr>
                <a:schemeClr val="hlink"/>
              </a:buClr>
              <a:buSzPct val="70000"/>
              <a:buFont typeface="Wingdings" panose="05000000000000000000" pitchFamily="2" charset="2"/>
              <a:buChar char="n"/>
              <a:defRPr sz="3200">
                <a:solidFill>
                  <a:schemeClr val="tx1"/>
                </a:solidFill>
                <a:latin typeface="Garamond" panose="02020404030301010803" pitchFamily="18" charset="0"/>
              </a:defRPr>
            </a:lvl1pPr>
            <a:lvl2pPr marL="742950" indent="-285750">
              <a:spcBef>
                <a:spcPct val="20000"/>
              </a:spcBef>
              <a:buClr>
                <a:schemeClr val="accent2"/>
              </a:buClr>
              <a:buSzPct val="70000"/>
              <a:buFont typeface="Wingdings" panose="05000000000000000000" pitchFamily="2" charset="2"/>
              <a:buChar char="n"/>
              <a:defRPr sz="2800">
                <a:solidFill>
                  <a:schemeClr val="tx1"/>
                </a:solidFill>
                <a:latin typeface="Garamond" panose="02020404030301010803" pitchFamily="18" charset="0"/>
              </a:defRPr>
            </a:lvl2pPr>
            <a:lvl3pPr marL="1143000" indent="-228600">
              <a:spcBef>
                <a:spcPct val="20000"/>
              </a:spcBef>
              <a:buClr>
                <a:schemeClr val="tx2"/>
              </a:buClr>
              <a:buSzPct val="70000"/>
              <a:buFont typeface="Wingdings" panose="05000000000000000000" pitchFamily="2" charset="2"/>
              <a:buChar char="n"/>
              <a:defRPr sz="2400">
                <a:solidFill>
                  <a:schemeClr val="tx1"/>
                </a:solidFill>
                <a:latin typeface="Garamond" panose="02020404030301010803" pitchFamily="18" charset="0"/>
              </a:defRPr>
            </a:lvl3pPr>
            <a:lvl4pPr marL="1600200" indent="-228600">
              <a:spcBef>
                <a:spcPct val="20000"/>
              </a:spcBef>
              <a:buClr>
                <a:schemeClr val="accent2"/>
              </a:buClr>
              <a:buSzPct val="70000"/>
              <a:buFont typeface="Wingdings" panose="05000000000000000000" pitchFamily="2" charset="2"/>
              <a:buChar char="n"/>
              <a:defRPr sz="2000">
                <a:solidFill>
                  <a:schemeClr val="tx1"/>
                </a:solidFill>
                <a:latin typeface="Garamond" panose="02020404030301010803" pitchFamily="18" charset="0"/>
              </a:defRPr>
            </a:lvl4pPr>
            <a:lvl5pPr marL="2057400" indent="-228600">
              <a:spcBef>
                <a:spcPct val="20000"/>
              </a:spcBef>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5pPr>
            <a:lvl6pPr marL="25146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6pPr>
            <a:lvl7pPr marL="29718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7pPr>
            <a:lvl8pPr marL="34290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8pPr>
            <a:lvl9pPr marL="38862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9pPr>
          </a:lstStyle>
          <a:p>
            <a:pPr>
              <a:spcBef>
                <a:spcPct val="0"/>
              </a:spcBef>
              <a:buClrTx/>
              <a:buSzTx/>
              <a:buFontTx/>
              <a:buNone/>
            </a:pPr>
            <a:r>
              <a:rPr lang="en-US" altLang="en-US" sz="2000" dirty="0">
                <a:latin typeface="Alexandria" pitchFamily="2" charset="-78"/>
                <a:cs typeface="Alexandria" pitchFamily="2" charset="-78"/>
              </a:rPr>
              <a:t>A dynamic packet filter with an application proxy.  Note the change in source address</a:t>
            </a:r>
            <a:endParaRPr lang="en-US" altLang="en-US" sz="2000" b="1" dirty="0">
              <a:latin typeface="Alexandria" pitchFamily="2" charset="-78"/>
              <a:cs typeface="Alexandria" pitchFamily="2" charset="-78"/>
            </a:endParaRPr>
          </a:p>
        </p:txBody>
      </p:sp>
    </p:spTree>
    <p:extLst>
      <p:ext uri="{BB962C8B-B14F-4D97-AF65-F5344CB8AC3E}">
        <p14:creationId xmlns:p14="http://schemas.microsoft.com/office/powerpoint/2010/main" val="7955344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ar-YE" sz="40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24219"/>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Firewalls Aren’t Perfect?</a:t>
            </a:r>
            <a:endParaRPr lang="pl-PL" altLang="en-US" sz="2400" dirty="0">
              <a:solidFill>
                <a:srgbClr val="0000FF"/>
              </a:solidFill>
              <a:latin typeface="Alexandria" pitchFamily="2" charset="-78"/>
              <a:cs typeface="Alexandria" pitchFamily="2" charset="-78"/>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41</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7" name="Content Placeholder 2"/>
          <p:cNvSpPr txBox="1">
            <a:spLocks/>
          </p:cNvSpPr>
          <p:nvPr/>
        </p:nvSpPr>
        <p:spPr>
          <a:xfrm>
            <a:off x="772887" y="1565017"/>
            <a:ext cx="10842170" cy="433890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r>
              <a:rPr lang="en-US" sz="2200" dirty="0">
                <a:solidFill>
                  <a:srgbClr val="0310BD"/>
                </a:solidFill>
                <a:latin typeface="Alexandria" pitchFamily="2" charset="-78"/>
                <a:cs typeface="Alexandria" pitchFamily="2" charset="-78"/>
              </a:rPr>
              <a:t>Useless against attacks from the inside</a:t>
            </a:r>
          </a:p>
          <a:p>
            <a:pPr marL="804863" algn="just">
              <a:lnSpc>
                <a:spcPct val="100000"/>
              </a:lnSpc>
              <a:buFont typeface="Wingdings" panose="05000000000000000000" pitchFamily="2" charset="2"/>
              <a:buChar char="ü"/>
            </a:pPr>
            <a:r>
              <a:rPr lang="en-US" sz="2000" dirty="0" smtClean="0">
                <a:latin typeface="Alexandria" pitchFamily="2" charset="-78"/>
                <a:cs typeface="Alexandria" pitchFamily="2" charset="-78"/>
              </a:rPr>
              <a:t>Evildoer exists inside</a:t>
            </a:r>
          </a:p>
          <a:p>
            <a:pPr marL="804863" algn="just">
              <a:lnSpc>
                <a:spcPct val="100000"/>
              </a:lnSpc>
              <a:buFont typeface="Wingdings" panose="05000000000000000000" pitchFamily="2" charset="2"/>
              <a:buChar char="ü"/>
            </a:pPr>
            <a:r>
              <a:rPr lang="en-US" sz="2000" dirty="0" smtClean="0">
                <a:latin typeface="Alexandria" pitchFamily="2" charset="-78"/>
                <a:cs typeface="Alexandria" pitchFamily="2" charset="-78"/>
              </a:rPr>
              <a:t>Malicious code is executed on an internal machine</a:t>
            </a:r>
          </a:p>
          <a:p>
            <a:pPr algn="just">
              <a:lnSpc>
                <a:spcPct val="100000"/>
              </a:lnSpc>
            </a:pPr>
            <a:r>
              <a:rPr lang="en-US" sz="2200" dirty="0" smtClean="0">
                <a:solidFill>
                  <a:srgbClr val="0310BD"/>
                </a:solidFill>
                <a:latin typeface="Alexandria" pitchFamily="2" charset="-78"/>
                <a:cs typeface="Alexandria" pitchFamily="2" charset="-78"/>
              </a:rPr>
              <a:t>Organizations with greater insider threat</a:t>
            </a:r>
          </a:p>
          <a:p>
            <a:pPr marL="804863" algn="just">
              <a:lnSpc>
                <a:spcPct val="100000"/>
              </a:lnSpc>
              <a:buFont typeface="Wingdings" panose="05000000000000000000" pitchFamily="2" charset="2"/>
              <a:buChar char="ü"/>
            </a:pPr>
            <a:r>
              <a:rPr lang="en-US" sz="2000" dirty="0" smtClean="0">
                <a:latin typeface="Alexandria" pitchFamily="2" charset="-78"/>
                <a:cs typeface="Alexandria" pitchFamily="2" charset="-78"/>
              </a:rPr>
              <a:t>Banks and Military</a:t>
            </a:r>
          </a:p>
          <a:p>
            <a:pPr algn="just">
              <a:lnSpc>
                <a:spcPct val="100000"/>
              </a:lnSpc>
            </a:pPr>
            <a:r>
              <a:rPr lang="en-US" sz="2200" dirty="0" smtClean="0">
                <a:solidFill>
                  <a:srgbClr val="0310BD"/>
                </a:solidFill>
                <a:latin typeface="Alexandria" pitchFamily="2" charset="-78"/>
                <a:cs typeface="Alexandria" pitchFamily="2" charset="-78"/>
              </a:rPr>
              <a:t>Protection </a:t>
            </a:r>
            <a:r>
              <a:rPr lang="en-US" sz="2200" dirty="0">
                <a:solidFill>
                  <a:srgbClr val="0310BD"/>
                </a:solidFill>
                <a:latin typeface="Alexandria" pitchFamily="2" charset="-78"/>
                <a:cs typeface="Alexandria" pitchFamily="2" charset="-78"/>
              </a:rPr>
              <a:t>must exist at each layer</a:t>
            </a:r>
          </a:p>
          <a:p>
            <a:pPr marL="804863" algn="just">
              <a:lnSpc>
                <a:spcPct val="100000"/>
              </a:lnSpc>
              <a:buFont typeface="Wingdings" panose="05000000000000000000" pitchFamily="2" charset="2"/>
              <a:buChar char="ü"/>
            </a:pPr>
            <a:r>
              <a:rPr lang="en-US" sz="2000" dirty="0" smtClean="0">
                <a:latin typeface="Alexandria" pitchFamily="2" charset="-78"/>
                <a:cs typeface="Alexandria" pitchFamily="2" charset="-78"/>
              </a:rPr>
              <a:t>Assess risks of threats at every layer</a:t>
            </a:r>
          </a:p>
          <a:p>
            <a:pPr algn="just">
              <a:lnSpc>
                <a:spcPct val="100000"/>
              </a:lnSpc>
            </a:pPr>
            <a:r>
              <a:rPr lang="en-US" sz="2200" dirty="0" smtClean="0">
                <a:solidFill>
                  <a:srgbClr val="0310BD"/>
                </a:solidFill>
                <a:latin typeface="Alexandria" pitchFamily="2" charset="-78"/>
                <a:cs typeface="Alexandria" pitchFamily="2" charset="-78"/>
              </a:rPr>
              <a:t>Cannot </a:t>
            </a:r>
            <a:r>
              <a:rPr lang="en-US" sz="2200" dirty="0">
                <a:solidFill>
                  <a:srgbClr val="0310BD"/>
                </a:solidFill>
                <a:latin typeface="Alexandria" pitchFamily="2" charset="-78"/>
                <a:cs typeface="Alexandria" pitchFamily="2" charset="-78"/>
              </a:rPr>
              <a:t>protect against the transfer of all virus infected programs or </a:t>
            </a:r>
            <a:r>
              <a:rPr lang="en-US" sz="2200" dirty="0" smtClean="0">
                <a:solidFill>
                  <a:srgbClr val="0310BD"/>
                </a:solidFill>
                <a:latin typeface="Alexandria" pitchFamily="2" charset="-78"/>
                <a:cs typeface="Alexandria" pitchFamily="2" charset="-78"/>
              </a:rPr>
              <a:t>files</a:t>
            </a:r>
          </a:p>
          <a:p>
            <a:pPr marL="804863" algn="just">
              <a:lnSpc>
                <a:spcPct val="100000"/>
              </a:lnSpc>
              <a:buFont typeface="Wingdings" panose="05000000000000000000" pitchFamily="2" charset="2"/>
              <a:buChar char="ü"/>
            </a:pPr>
            <a:r>
              <a:rPr lang="en-US" sz="2000" dirty="0" smtClean="0">
                <a:latin typeface="Alexandria" pitchFamily="2" charset="-78"/>
                <a:cs typeface="Alexandria" pitchFamily="2" charset="-78"/>
              </a:rPr>
              <a:t>because of a huge range of O/S &amp; file types</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40202470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ar-YE" sz="40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24219"/>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Are Dynamic Packet Filters Safe?</a:t>
            </a:r>
            <a:endParaRPr lang="pl-PL" altLang="en-US" sz="2400" dirty="0">
              <a:solidFill>
                <a:srgbClr val="0000FF"/>
              </a:solidFill>
              <a:latin typeface="Alexandria" pitchFamily="2" charset="-78"/>
              <a:cs typeface="Alexandria" pitchFamily="2" charset="-78"/>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42</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7" name="Content Placeholder 2"/>
          <p:cNvSpPr txBox="1">
            <a:spLocks/>
          </p:cNvSpPr>
          <p:nvPr/>
        </p:nvSpPr>
        <p:spPr>
          <a:xfrm>
            <a:off x="772887" y="1565017"/>
            <a:ext cx="10635342" cy="433890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000" dirty="0">
                <a:latin typeface="Alexandria" pitchFamily="2" charset="-78"/>
                <a:cs typeface="Alexandria" pitchFamily="2" charset="-78"/>
              </a:rPr>
              <a:t>Comparable to that of circuit gateways, as long as the implementation strategy is simple</a:t>
            </a:r>
          </a:p>
          <a:p>
            <a:pPr algn="just">
              <a:lnSpc>
                <a:spcPct val="150000"/>
              </a:lnSpc>
            </a:pPr>
            <a:r>
              <a:rPr lang="en-US" sz="2000" dirty="0">
                <a:latin typeface="Alexandria" pitchFamily="2" charset="-78"/>
                <a:cs typeface="Alexandria" pitchFamily="2" charset="-78"/>
              </a:rPr>
              <a:t>If administrative interfaces use physical network ports as the highest-level construct</a:t>
            </a:r>
          </a:p>
          <a:p>
            <a:pPr algn="just">
              <a:lnSpc>
                <a:spcPct val="150000"/>
              </a:lnSpc>
            </a:pPr>
            <a:r>
              <a:rPr lang="en-US" sz="2000" dirty="0">
                <a:latin typeface="Alexandria" pitchFamily="2" charset="-78"/>
                <a:cs typeface="Alexandria" pitchFamily="2" charset="-78"/>
              </a:rPr>
              <a:t>Not if evildoers exist on the inside</a:t>
            </a:r>
          </a:p>
          <a:p>
            <a:pPr marL="631825" algn="just">
              <a:lnSpc>
                <a:spcPct val="150000"/>
              </a:lnSpc>
            </a:pPr>
            <a:r>
              <a:rPr lang="en-US" sz="2000" dirty="0">
                <a:solidFill>
                  <a:srgbClr val="0310BD"/>
                </a:solidFill>
                <a:latin typeface="Alexandria" pitchFamily="2" charset="-78"/>
                <a:cs typeface="Alexandria" pitchFamily="2" charset="-78"/>
              </a:rPr>
              <a:t>Circuit or application gateways demand user authentication for outbound traffic and are therefore more resistant to this threat</a:t>
            </a:r>
            <a:endParaRPr lang="en-US" sz="2000" dirty="0">
              <a:solidFill>
                <a:srgbClr val="0310BD"/>
              </a:solidFill>
              <a:latin typeface="Alexandria" pitchFamily="2" charset="-78"/>
              <a:cs typeface="Alexandria" pitchFamily="2" charset="-78"/>
            </a:endParaRPr>
          </a:p>
        </p:txBody>
      </p:sp>
    </p:spTree>
    <p:extLst>
      <p:ext uri="{BB962C8B-B14F-4D97-AF65-F5344CB8AC3E}">
        <p14:creationId xmlns:p14="http://schemas.microsoft.com/office/powerpoint/2010/main" val="7240453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ar-YE" sz="40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24219"/>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Distributed Firewalls</a:t>
            </a:r>
            <a:endParaRPr lang="pl-PL" altLang="en-US" sz="2400" dirty="0">
              <a:solidFill>
                <a:srgbClr val="0000FF"/>
              </a:solidFill>
              <a:latin typeface="Alexandria" pitchFamily="2" charset="-78"/>
              <a:cs typeface="Alexandria" pitchFamily="2" charset="-78"/>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43</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7" name="Content Placeholder 2"/>
          <p:cNvSpPr txBox="1">
            <a:spLocks/>
          </p:cNvSpPr>
          <p:nvPr/>
        </p:nvSpPr>
        <p:spPr>
          <a:xfrm>
            <a:off x="772887" y="1325530"/>
            <a:ext cx="10635342" cy="50374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000" dirty="0">
                <a:latin typeface="Alexandria" pitchFamily="2" charset="-78"/>
                <a:cs typeface="Alexandria" pitchFamily="2" charset="-78"/>
              </a:rPr>
              <a:t>A central management node sets the security policy enforced by individual hosts</a:t>
            </a:r>
          </a:p>
          <a:p>
            <a:pPr algn="just">
              <a:lnSpc>
                <a:spcPct val="100000"/>
              </a:lnSpc>
            </a:pPr>
            <a:r>
              <a:rPr lang="en-US" sz="2000" dirty="0">
                <a:latin typeface="Alexandria" pitchFamily="2" charset="-78"/>
                <a:cs typeface="Alexandria" pitchFamily="2" charset="-78"/>
              </a:rPr>
              <a:t>Combination of high-level policy specification a with file distribution mechanism</a:t>
            </a:r>
          </a:p>
          <a:p>
            <a:pPr marL="457200" indent="-457200" algn="just">
              <a:lnSpc>
                <a:spcPct val="150000"/>
              </a:lnSpc>
              <a:buFont typeface="Wingdings" panose="05000000000000000000" pitchFamily="2" charset="2"/>
              <a:buChar char="v"/>
            </a:pPr>
            <a:r>
              <a:rPr lang="en-US" sz="2000" dirty="0">
                <a:solidFill>
                  <a:srgbClr val="FF0000"/>
                </a:solidFill>
                <a:latin typeface="Alexandria" pitchFamily="2" charset="-78"/>
                <a:cs typeface="Alexandria" pitchFamily="2" charset="-78"/>
              </a:rPr>
              <a:t>Advantages:</a:t>
            </a:r>
          </a:p>
          <a:p>
            <a:pPr marL="804863" algn="just">
              <a:lnSpc>
                <a:spcPct val="150000"/>
              </a:lnSpc>
              <a:buFont typeface="Wingdings" panose="05000000000000000000" pitchFamily="2" charset="2"/>
              <a:buChar char="§"/>
            </a:pPr>
            <a:r>
              <a:rPr lang="en-US" sz="2000" dirty="0">
                <a:latin typeface="Alexandria" pitchFamily="2" charset="-78"/>
                <a:cs typeface="Alexandria" pitchFamily="2" charset="-78"/>
              </a:rPr>
              <a:t>Lack of central point of failure</a:t>
            </a:r>
          </a:p>
          <a:p>
            <a:pPr marL="804863" algn="just">
              <a:lnSpc>
                <a:spcPct val="150000"/>
              </a:lnSpc>
              <a:buFont typeface="Wingdings" panose="05000000000000000000" pitchFamily="2" charset="2"/>
              <a:buChar char="§"/>
            </a:pPr>
            <a:r>
              <a:rPr lang="en-US" sz="2000" dirty="0">
                <a:latin typeface="Alexandria" pitchFamily="2" charset="-78"/>
                <a:cs typeface="Alexandria" pitchFamily="2" charset="-78"/>
              </a:rPr>
              <a:t>Ability to protect machines outside topologically isolated space</a:t>
            </a:r>
          </a:p>
          <a:p>
            <a:pPr marL="804863" algn="just">
              <a:lnSpc>
                <a:spcPct val="150000"/>
              </a:lnSpc>
              <a:buFont typeface="Wingdings" panose="05000000000000000000" pitchFamily="2" charset="2"/>
              <a:buChar char="§"/>
            </a:pPr>
            <a:r>
              <a:rPr lang="en-US" sz="2000" dirty="0">
                <a:latin typeface="Alexandria" pitchFamily="2" charset="-78"/>
                <a:cs typeface="Alexandria" pitchFamily="2" charset="-78"/>
              </a:rPr>
              <a:t>Great for laptops</a:t>
            </a:r>
          </a:p>
          <a:p>
            <a:pPr marL="457200" indent="-457200" algn="just">
              <a:lnSpc>
                <a:spcPct val="150000"/>
              </a:lnSpc>
              <a:buFont typeface="Wingdings" panose="05000000000000000000" pitchFamily="2" charset="2"/>
              <a:buChar char="v"/>
            </a:pPr>
            <a:r>
              <a:rPr lang="en-US" sz="2000" dirty="0">
                <a:solidFill>
                  <a:srgbClr val="FF0000"/>
                </a:solidFill>
                <a:latin typeface="Alexandria" pitchFamily="2" charset="-78"/>
                <a:cs typeface="Alexandria" pitchFamily="2" charset="-78"/>
              </a:rPr>
              <a:t>Disadvantage:</a:t>
            </a:r>
          </a:p>
          <a:p>
            <a:pPr marL="804863" algn="just">
              <a:lnSpc>
                <a:spcPct val="150000"/>
              </a:lnSpc>
              <a:buFont typeface="Wingdings" panose="05000000000000000000" pitchFamily="2" charset="2"/>
              <a:buChar char="§"/>
            </a:pPr>
            <a:r>
              <a:rPr lang="en-US" sz="2000" dirty="0">
                <a:latin typeface="Alexandria" pitchFamily="2" charset="-78"/>
                <a:cs typeface="Alexandria" pitchFamily="2" charset="-78"/>
              </a:rPr>
              <a:t>Harder to allow in certain services, whereas it’s easy to block</a:t>
            </a:r>
          </a:p>
        </p:txBody>
      </p:sp>
    </p:spTree>
    <p:extLst>
      <p:ext uri="{BB962C8B-B14F-4D97-AF65-F5344CB8AC3E}">
        <p14:creationId xmlns:p14="http://schemas.microsoft.com/office/powerpoint/2010/main" val="17220030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ar-YE" sz="40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24219"/>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Distributed Firewalls </a:t>
            </a:r>
            <a:r>
              <a:rPr lang="en-US" sz="2400" dirty="0">
                <a:solidFill>
                  <a:srgbClr val="FF0000"/>
                </a:solidFill>
                <a:latin typeface="Alexandria ExtraBold" pitchFamily="2" charset="-78"/>
                <a:ea typeface="Calibri"/>
                <a:cs typeface="Alexandria ExtraBold" pitchFamily="2" charset="-78"/>
                <a:sym typeface="Calibri"/>
              </a:rPr>
              <a:t>Drawback</a:t>
            </a:r>
            <a:endParaRPr lang="pl-PL" altLang="en-US" sz="2400" dirty="0">
              <a:solidFill>
                <a:srgbClr val="FF0000"/>
              </a:solidFill>
              <a:latin typeface="Alexandria" pitchFamily="2" charset="-78"/>
              <a:cs typeface="Alexandria" pitchFamily="2" charset="-78"/>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44</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7" name="Content Placeholder 2"/>
          <p:cNvSpPr txBox="1">
            <a:spLocks/>
          </p:cNvSpPr>
          <p:nvPr/>
        </p:nvSpPr>
        <p:spPr>
          <a:xfrm>
            <a:off x="772887" y="1325530"/>
            <a:ext cx="10635342" cy="50374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000" dirty="0">
                <a:latin typeface="Alexandria" pitchFamily="2" charset="-78"/>
                <a:cs typeface="Alexandria" pitchFamily="2" charset="-78"/>
              </a:rPr>
              <a:t>Allowing in certain services works if and only if you’re sure the address can’t be spoofed</a:t>
            </a:r>
          </a:p>
          <a:p>
            <a:pPr marL="974725" indent="-342900" algn="just">
              <a:lnSpc>
                <a:spcPct val="150000"/>
              </a:lnSpc>
              <a:buFont typeface="Wingdings" panose="05000000000000000000" pitchFamily="2" charset="2"/>
              <a:buChar char="§"/>
            </a:pPr>
            <a:r>
              <a:rPr lang="en-US" sz="2000" dirty="0">
                <a:latin typeface="Alexandria" pitchFamily="2" charset="-78"/>
                <a:cs typeface="Alexandria" pitchFamily="2" charset="-78"/>
              </a:rPr>
              <a:t>Requires anti-spoofing protection</a:t>
            </a:r>
          </a:p>
          <a:p>
            <a:pPr marL="974725" indent="-342900" algn="just">
              <a:lnSpc>
                <a:spcPct val="150000"/>
              </a:lnSpc>
              <a:buFont typeface="Wingdings" panose="05000000000000000000" pitchFamily="2" charset="2"/>
              <a:buChar char="§"/>
            </a:pPr>
            <a:r>
              <a:rPr lang="en-US" sz="2000" dirty="0">
                <a:latin typeface="Alexandria" pitchFamily="2" charset="-78"/>
                <a:cs typeface="Alexandria" pitchFamily="2" charset="-78"/>
              </a:rPr>
              <a:t>Must maintain the ability to roam safely</a:t>
            </a:r>
          </a:p>
          <a:p>
            <a:pPr algn="just">
              <a:lnSpc>
                <a:spcPct val="150000"/>
              </a:lnSpc>
              <a:buFont typeface="Wingdings" panose="05000000000000000000" pitchFamily="2" charset="2"/>
              <a:buChar char="v"/>
            </a:pPr>
            <a:r>
              <a:rPr lang="ar-YE" sz="2000" dirty="0" smtClean="0">
                <a:solidFill>
                  <a:srgbClr val="FF0000"/>
                </a:solidFill>
                <a:latin typeface="Alexandria" pitchFamily="2" charset="-78"/>
                <a:cs typeface="Alexandria" pitchFamily="2" charset="-78"/>
              </a:rPr>
              <a:t> </a:t>
            </a:r>
            <a:r>
              <a:rPr lang="en-US" sz="2000" b="1" dirty="0" smtClean="0">
                <a:solidFill>
                  <a:srgbClr val="FF0000"/>
                </a:solidFill>
                <a:latin typeface="Alexandria" pitchFamily="2" charset="-78"/>
                <a:cs typeface="Alexandria" pitchFamily="2" charset="-78"/>
              </a:rPr>
              <a:t>Solution</a:t>
            </a:r>
            <a:r>
              <a:rPr lang="en-US" sz="2000" b="1" dirty="0">
                <a:solidFill>
                  <a:srgbClr val="FF0000"/>
                </a:solidFill>
                <a:latin typeface="Alexandria" pitchFamily="2" charset="-78"/>
                <a:cs typeface="Alexandria" pitchFamily="2" charset="-78"/>
              </a:rPr>
              <a:t>: IPsec</a:t>
            </a:r>
          </a:p>
          <a:p>
            <a:pPr marL="974725" indent="-342900" algn="just">
              <a:lnSpc>
                <a:spcPct val="150000"/>
              </a:lnSpc>
              <a:buFont typeface="Wingdings" panose="05000000000000000000" pitchFamily="2" charset="2"/>
              <a:buChar char="§"/>
            </a:pPr>
            <a:r>
              <a:rPr lang="en-US" sz="2000" dirty="0">
                <a:latin typeface="Alexandria" pitchFamily="2" charset="-78"/>
                <a:cs typeface="Alexandria" pitchFamily="2" charset="-78"/>
              </a:rPr>
              <a:t>A machine is trusted if and only if it can perform proper cryptographic authentication</a:t>
            </a:r>
          </a:p>
        </p:txBody>
      </p:sp>
    </p:spTree>
    <p:extLst>
      <p:ext uri="{BB962C8B-B14F-4D97-AF65-F5344CB8AC3E}">
        <p14:creationId xmlns:p14="http://schemas.microsoft.com/office/powerpoint/2010/main" val="11805215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ar-YE" sz="40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24219"/>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Where to Filter?</a:t>
            </a:r>
            <a:endParaRPr lang="pl-PL" altLang="en-US" sz="2400" dirty="0">
              <a:solidFill>
                <a:srgbClr val="FF0000"/>
              </a:solidFill>
              <a:latin typeface="Alexandria" pitchFamily="2" charset="-78"/>
              <a:cs typeface="Alexandria" pitchFamily="2" charset="-78"/>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45</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7" name="Content Placeholder 2"/>
          <p:cNvSpPr txBox="1">
            <a:spLocks/>
          </p:cNvSpPr>
          <p:nvPr/>
        </p:nvSpPr>
        <p:spPr>
          <a:xfrm>
            <a:off x="1284514" y="1727259"/>
            <a:ext cx="9938658" cy="248447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400" dirty="0">
                <a:latin typeface="Alexandria" pitchFamily="2" charset="-78"/>
                <a:cs typeface="Alexandria" pitchFamily="2" charset="-78"/>
              </a:rPr>
              <a:t>Balance between risk and costs</a:t>
            </a:r>
          </a:p>
          <a:p>
            <a:pPr algn="just">
              <a:lnSpc>
                <a:spcPct val="150000"/>
              </a:lnSpc>
            </a:pPr>
            <a:r>
              <a:rPr lang="en-US" sz="2400" dirty="0">
                <a:latin typeface="Alexandria" pitchFamily="2" charset="-78"/>
                <a:cs typeface="Alexandria" pitchFamily="2" charset="-78"/>
              </a:rPr>
              <a:t>Always a higher layer that is hard to filter</a:t>
            </a:r>
          </a:p>
          <a:p>
            <a:pPr marL="511175" algn="just">
              <a:lnSpc>
                <a:spcPct val="150000"/>
              </a:lnSpc>
            </a:pPr>
            <a:r>
              <a:rPr lang="en-US" sz="2000" dirty="0">
                <a:latin typeface="Alexandria" pitchFamily="2" charset="-78"/>
                <a:cs typeface="Alexandria" pitchFamily="2" charset="-78"/>
              </a:rPr>
              <a:t>Humans</a:t>
            </a:r>
            <a:endParaRPr lang="en-US" sz="2400" dirty="0">
              <a:latin typeface="Alexandria" pitchFamily="2" charset="-78"/>
              <a:cs typeface="Alexandria" pitchFamily="2" charset="-78"/>
            </a:endParaRPr>
          </a:p>
        </p:txBody>
      </p:sp>
    </p:spTree>
    <p:extLst>
      <p:ext uri="{BB962C8B-B14F-4D97-AF65-F5344CB8AC3E}">
        <p14:creationId xmlns:p14="http://schemas.microsoft.com/office/powerpoint/2010/main" val="17434631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ar-YE" sz="40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24219"/>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Comparison of Firewall Types</a:t>
            </a:r>
            <a:endParaRPr lang="pl-PL" altLang="en-US" sz="2400" dirty="0">
              <a:solidFill>
                <a:srgbClr val="FF0000"/>
              </a:solidFill>
              <a:latin typeface="Alexandria" pitchFamily="2" charset="-78"/>
              <a:cs typeface="Alexandria" pitchFamily="2" charset="-78"/>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46</a:t>
            </a:fld>
            <a:endParaRPr lang="en-US" dirty="0">
              <a:solidFill>
                <a:prstClr val="black"/>
              </a:solidFill>
            </a:endParaRPr>
          </a:p>
        </p:txBody>
      </p:sp>
      <p:pic>
        <p:nvPicPr>
          <p:cNvPr id="18" name="Picture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graphicFrame>
        <p:nvGraphicFramePr>
          <p:cNvPr id="16" name="Object 15"/>
          <p:cNvGraphicFramePr>
            <a:graphicFrameLocks noChangeAspect="1"/>
          </p:cNvGraphicFramePr>
          <p:nvPr>
            <p:extLst>
              <p:ext uri="{D42A27DB-BD31-4B8C-83A1-F6EECF244321}">
                <p14:modId xmlns:p14="http://schemas.microsoft.com/office/powerpoint/2010/main" val="2977921872"/>
              </p:ext>
            </p:extLst>
          </p:nvPr>
        </p:nvGraphicFramePr>
        <p:xfrm>
          <a:off x="1281127" y="1330189"/>
          <a:ext cx="9396663" cy="4936054"/>
        </p:xfrm>
        <a:graphic>
          <a:graphicData uri="http://schemas.openxmlformats.org/presentationml/2006/ole">
            <mc:AlternateContent xmlns:mc="http://schemas.openxmlformats.org/markup-compatibility/2006">
              <mc:Choice xmlns:v="urn:schemas-microsoft-com:vml" Requires="v">
                <p:oleObj spid="_x0000_s6147" name="Document" r:id="rId6" imgW="5626100" imgH="5372100" progId="Word.Document.12">
                  <p:embed/>
                </p:oleObj>
              </mc:Choice>
              <mc:Fallback>
                <p:oleObj name="Document" r:id="rId6" imgW="5626100" imgH="5372100" progId="Word.Document.12">
                  <p:embed/>
                  <p:pic>
                    <p:nvPicPr>
                      <p:cNvPr id="5" name="Object 4"/>
                      <p:cNvPicPr/>
                      <p:nvPr/>
                    </p:nvPicPr>
                    <p:blipFill>
                      <a:blip r:embed="rId7"/>
                      <a:stretch>
                        <a:fillRect/>
                      </a:stretch>
                    </p:blipFill>
                    <p:spPr>
                      <a:xfrm>
                        <a:off x="1281127" y="1330189"/>
                        <a:ext cx="9396663" cy="4936054"/>
                      </a:xfrm>
                      <a:prstGeom prst="rect">
                        <a:avLst/>
                      </a:prstGeom>
                    </p:spPr>
                  </p:pic>
                </p:oleObj>
              </mc:Fallback>
            </mc:AlternateContent>
          </a:graphicData>
        </a:graphic>
      </p:graphicFrame>
    </p:spTree>
    <p:extLst>
      <p:ext uri="{BB962C8B-B14F-4D97-AF65-F5344CB8AC3E}">
        <p14:creationId xmlns:p14="http://schemas.microsoft.com/office/powerpoint/2010/main" val="25587041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ar-YE" sz="40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24219"/>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Demilitarized Zone (DMZ)</a:t>
            </a:r>
            <a:endParaRPr lang="pl-PL" altLang="en-US" sz="2400" dirty="0">
              <a:solidFill>
                <a:srgbClr val="FF0000"/>
              </a:solidFill>
              <a:latin typeface="Alexandria" pitchFamily="2" charset="-78"/>
              <a:cs typeface="Alexandria" pitchFamily="2" charset="-78"/>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47</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17" name="Content Placeholder 4" descr="fig06-62.eps"/>
          <p:cNvPicPr>
            <a:picLocks noChangeAspect="1"/>
          </p:cNvPicPr>
          <p:nvPr/>
        </p:nvPicPr>
        <p:blipFill rotWithShape="1">
          <a:blip r:embed="rId5">
            <a:extLst>
              <a:ext uri="{28A0092B-C50C-407E-A947-70E740481C1C}">
                <a14:useLocalDpi xmlns:a14="http://schemas.microsoft.com/office/drawing/2010/main" val="0"/>
              </a:ext>
            </a:extLst>
          </a:blip>
          <a:stretch/>
        </p:blipFill>
        <p:spPr>
          <a:xfrm>
            <a:off x="2209801" y="1486151"/>
            <a:ext cx="7487652" cy="4014571"/>
          </a:xfrm>
          <a:prstGeom prst="rect">
            <a:avLst/>
          </a:prstGeom>
        </p:spPr>
      </p:pic>
    </p:spTree>
    <p:extLst>
      <p:ext uri="{BB962C8B-B14F-4D97-AF65-F5344CB8AC3E}">
        <p14:creationId xmlns:p14="http://schemas.microsoft.com/office/powerpoint/2010/main" val="34785763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ar-YE" sz="40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24219"/>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What Firewalls Can and Cannot Do</a:t>
            </a:r>
            <a:endParaRPr lang="pl-PL" altLang="en-US" sz="2400" dirty="0">
              <a:solidFill>
                <a:srgbClr val="0000FF"/>
              </a:solidFill>
              <a:latin typeface="Alexandria" pitchFamily="2" charset="-78"/>
              <a:cs typeface="Alexandria" pitchFamily="2" charset="-78"/>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48</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7" name="Content Placeholder 2"/>
          <p:cNvSpPr txBox="1">
            <a:spLocks/>
          </p:cNvSpPr>
          <p:nvPr/>
        </p:nvSpPr>
        <p:spPr>
          <a:xfrm>
            <a:off x="555171" y="1337758"/>
            <a:ext cx="10951029" cy="484139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nSpc>
                <a:spcPct val="150000"/>
              </a:lnSpc>
            </a:pPr>
            <a:r>
              <a:rPr lang="en-US" altLang="en-US" sz="2000" dirty="0">
                <a:latin typeface="Alexandria" pitchFamily="2" charset="-78"/>
                <a:cs typeface="Alexandria" pitchFamily="2" charset="-78"/>
              </a:rPr>
              <a:t>Firewalls can protect an environment only if they control the entire perimeter</a:t>
            </a:r>
          </a:p>
          <a:p>
            <a:pPr lvl="1">
              <a:lnSpc>
                <a:spcPct val="150000"/>
              </a:lnSpc>
            </a:pPr>
            <a:r>
              <a:rPr lang="en-US" altLang="en-US" sz="2000" dirty="0">
                <a:latin typeface="Alexandria" pitchFamily="2" charset="-78"/>
                <a:cs typeface="Alexandria" pitchFamily="2" charset="-78"/>
              </a:rPr>
              <a:t>Firewalls do not protect data outside the perimeter</a:t>
            </a:r>
          </a:p>
          <a:p>
            <a:pPr lvl="1">
              <a:lnSpc>
                <a:spcPct val="150000"/>
              </a:lnSpc>
            </a:pPr>
            <a:r>
              <a:rPr lang="en-US" altLang="en-US" sz="2000" dirty="0">
                <a:latin typeface="Alexandria" pitchFamily="2" charset="-78"/>
                <a:cs typeface="Alexandria" pitchFamily="2" charset="-78"/>
              </a:rPr>
              <a:t>Firewalls are the most visible part of an installation to the outside, so they are an attractive target for attack</a:t>
            </a:r>
          </a:p>
          <a:p>
            <a:pPr lvl="1">
              <a:lnSpc>
                <a:spcPct val="150000"/>
              </a:lnSpc>
            </a:pPr>
            <a:r>
              <a:rPr lang="en-US" altLang="en-US" sz="2000" dirty="0">
                <a:latin typeface="Alexandria" pitchFamily="2" charset="-78"/>
                <a:cs typeface="Alexandria" pitchFamily="2" charset="-78"/>
              </a:rPr>
              <a:t>Firewalls must be correctly configured, that configuration must be updated as the environment changes, and firewall activity reports must be reviewed periodically for evidence of attempted or successful intrusion</a:t>
            </a:r>
          </a:p>
          <a:p>
            <a:pPr lvl="1">
              <a:lnSpc>
                <a:spcPct val="150000"/>
              </a:lnSpc>
            </a:pPr>
            <a:r>
              <a:rPr lang="en-US" altLang="en-US" sz="2000" dirty="0">
                <a:latin typeface="Alexandria" pitchFamily="2" charset="-78"/>
                <a:cs typeface="Alexandria" pitchFamily="2" charset="-78"/>
              </a:rPr>
              <a:t>Firewalls exercise only minor control over the content admitted to the inside, meaning that inaccurate or malicious code must be controlled by means inside the perimeter</a:t>
            </a:r>
          </a:p>
        </p:txBody>
      </p:sp>
    </p:spTree>
    <p:extLst>
      <p:ext uri="{BB962C8B-B14F-4D97-AF65-F5344CB8AC3E}">
        <p14:creationId xmlns:p14="http://schemas.microsoft.com/office/powerpoint/2010/main" val="8982360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ar-YE" sz="40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856253" y="472345"/>
            <a:ext cx="6997907"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Summary</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49</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270917" y="1631162"/>
            <a:ext cx="9499165" cy="3662735"/>
          </a:xfrm>
          <a:prstGeom prst="rect">
            <a:avLst/>
          </a:prstGeom>
          <a:noFill/>
          <a:ln>
            <a:noFill/>
          </a:ln>
        </p:spPr>
        <p:txBody>
          <a:bodyPr spcFirstLastPara="1" wrap="square" lIns="0" tIns="0" rIns="0" bIns="0" anchor="t" anchorCtr="0">
            <a:noAutofit/>
          </a:bodyPr>
          <a:lstStyle/>
          <a:p>
            <a:pPr marL="344488" lvl="0" algn="just">
              <a:lnSpc>
                <a:spcPct val="150000"/>
              </a:lnSpc>
              <a:buClr>
                <a:srgbClr val="BF0000"/>
              </a:buClr>
              <a:buSzPts val="2500"/>
            </a:pPr>
            <a:r>
              <a:rPr lang="en-US" sz="2000" b="1" dirty="0">
                <a:solidFill>
                  <a:srgbClr val="FF0000"/>
                </a:solidFill>
                <a:latin typeface="Alexandria" pitchFamily="2" charset="-78"/>
                <a:ea typeface="Tahoma"/>
                <a:cs typeface="Alexandria" pitchFamily="2" charset="-78"/>
                <a:sym typeface="Tahoma"/>
              </a:rPr>
              <a:t>This </a:t>
            </a:r>
            <a:r>
              <a:rPr lang="en-US" sz="2000" b="1" dirty="0" smtClean="0">
                <a:solidFill>
                  <a:srgbClr val="FF0000"/>
                </a:solidFill>
                <a:latin typeface="Alexandria" pitchFamily="2" charset="-78"/>
                <a:ea typeface="Tahoma"/>
                <a:cs typeface="Alexandria" pitchFamily="2" charset="-78"/>
                <a:sym typeface="Tahoma"/>
              </a:rPr>
              <a:t>chapter</a:t>
            </a:r>
            <a:r>
              <a:rPr lang="en-US" sz="2000" b="1" dirty="0" smtClean="0">
                <a:solidFill>
                  <a:srgbClr val="FF0000"/>
                </a:solidFill>
                <a:latin typeface="Alexandria" pitchFamily="2" charset="-78"/>
                <a:ea typeface="Tahoma"/>
                <a:cs typeface="Alexandria" pitchFamily="2" charset="-78"/>
                <a:sym typeface="Tahoma"/>
              </a:rPr>
              <a:t> </a:t>
            </a:r>
            <a:r>
              <a:rPr lang="en-US" sz="2000" b="1" dirty="0">
                <a:solidFill>
                  <a:srgbClr val="FF0000"/>
                </a:solidFill>
                <a:latin typeface="Alexandria" pitchFamily="2" charset="-78"/>
                <a:ea typeface="Tahoma"/>
                <a:cs typeface="Alexandria" pitchFamily="2" charset="-78"/>
                <a:sym typeface="Tahoma"/>
              </a:rPr>
              <a:t>explained :</a:t>
            </a:r>
          </a:p>
          <a:p>
            <a:pPr marL="798513" lvl="0" indent="-454025" algn="just">
              <a:lnSpc>
                <a:spcPct val="150000"/>
              </a:lnSpc>
              <a:buClr>
                <a:srgbClr val="BF0000"/>
              </a:buClr>
              <a:buSzPts val="2500"/>
              <a:buFont typeface="Wingdings" panose="05000000000000000000" pitchFamily="2" charset="2"/>
              <a:buChar char="§"/>
            </a:pPr>
            <a:r>
              <a:rPr lang="en-US" sz="2000" dirty="0">
                <a:latin typeface="Alexandria" pitchFamily="2" charset="-78"/>
                <a:ea typeface="Tahoma"/>
                <a:cs typeface="Alexandria" pitchFamily="2" charset="-78"/>
                <a:sym typeface="Tahoma"/>
              </a:rPr>
              <a:t>What is a firewall </a:t>
            </a:r>
          </a:p>
          <a:p>
            <a:pPr marL="798513" lvl="0" indent="-454025" algn="just">
              <a:lnSpc>
                <a:spcPct val="150000"/>
              </a:lnSpc>
              <a:buClr>
                <a:srgbClr val="BF0000"/>
              </a:buClr>
              <a:buSzPts val="2500"/>
              <a:buFont typeface="Wingdings" panose="05000000000000000000" pitchFamily="2" charset="2"/>
              <a:buChar char="§"/>
            </a:pPr>
            <a:r>
              <a:rPr lang="en-US" sz="2000" dirty="0">
                <a:latin typeface="Alexandria" pitchFamily="2" charset="-78"/>
                <a:ea typeface="Tahoma"/>
                <a:cs typeface="Alexandria" pitchFamily="2" charset="-78"/>
                <a:sym typeface="Tahoma"/>
              </a:rPr>
              <a:t>Firewall design</a:t>
            </a:r>
          </a:p>
          <a:p>
            <a:pPr marL="798513" lvl="0" indent="-454025" algn="just">
              <a:lnSpc>
                <a:spcPct val="150000"/>
              </a:lnSpc>
              <a:buClr>
                <a:srgbClr val="BF0000"/>
              </a:buClr>
              <a:buSzPts val="2500"/>
              <a:buFont typeface="Wingdings" panose="05000000000000000000" pitchFamily="2" charset="2"/>
              <a:buChar char="§"/>
            </a:pPr>
            <a:r>
              <a:rPr lang="en-US" sz="2000" dirty="0">
                <a:latin typeface="Alexandria" pitchFamily="2" charset="-78"/>
                <a:ea typeface="Tahoma"/>
                <a:cs typeface="Alexandria" pitchFamily="2" charset="-78"/>
                <a:sym typeface="Tahoma"/>
              </a:rPr>
              <a:t>Types of firewalls</a:t>
            </a:r>
          </a:p>
          <a:p>
            <a:pPr marL="798513" lvl="0" indent="-454025" algn="just">
              <a:lnSpc>
                <a:spcPct val="150000"/>
              </a:lnSpc>
              <a:buClr>
                <a:srgbClr val="BF0000"/>
              </a:buClr>
              <a:buSzPts val="2500"/>
              <a:buFont typeface="Wingdings" panose="05000000000000000000" pitchFamily="2" charset="2"/>
              <a:buChar char="§"/>
            </a:pPr>
            <a:r>
              <a:rPr lang="en-US" sz="2000" dirty="0">
                <a:latin typeface="Alexandria" pitchFamily="2" charset="-78"/>
                <a:ea typeface="Tahoma"/>
                <a:cs typeface="Alexandria" pitchFamily="2" charset="-78"/>
                <a:sym typeface="Tahoma"/>
              </a:rPr>
              <a:t>Comparison of firewall types</a:t>
            </a:r>
          </a:p>
          <a:p>
            <a:pPr marL="798513" lvl="0" indent="-454025" algn="just">
              <a:lnSpc>
                <a:spcPct val="150000"/>
              </a:lnSpc>
              <a:buClr>
                <a:srgbClr val="BF0000"/>
              </a:buClr>
              <a:buSzPts val="2500"/>
              <a:buFont typeface="Wingdings" panose="05000000000000000000" pitchFamily="2" charset="2"/>
              <a:buChar char="§"/>
            </a:pPr>
            <a:r>
              <a:rPr lang="en-US" sz="2000" dirty="0">
                <a:latin typeface="Alexandria" pitchFamily="2" charset="-78"/>
                <a:ea typeface="Tahoma"/>
                <a:cs typeface="Alexandria" pitchFamily="2" charset="-78"/>
                <a:sym typeface="Tahoma"/>
              </a:rPr>
              <a:t>Example firewall configurations</a:t>
            </a:r>
          </a:p>
          <a:p>
            <a:pPr marL="798513" lvl="0" indent="-454025" algn="just">
              <a:lnSpc>
                <a:spcPct val="150000"/>
              </a:lnSpc>
              <a:buClr>
                <a:srgbClr val="BF0000"/>
              </a:buClr>
              <a:buSzPts val="2500"/>
              <a:buFont typeface="Wingdings" panose="05000000000000000000" pitchFamily="2" charset="2"/>
              <a:buChar char="§"/>
            </a:pPr>
            <a:r>
              <a:rPr lang="en-US" sz="2000" dirty="0">
                <a:latin typeface="Alexandria" pitchFamily="2" charset="-78"/>
                <a:ea typeface="Tahoma"/>
                <a:cs typeface="Alexandria" pitchFamily="2" charset="-78"/>
                <a:sym typeface="Tahoma"/>
              </a:rPr>
              <a:t>What firewalls can—and can’t—block</a:t>
            </a:r>
          </a:p>
          <a:p>
            <a:pPr marL="798513" lvl="0" indent="-454025" algn="just">
              <a:lnSpc>
                <a:spcPct val="150000"/>
              </a:lnSpc>
              <a:buClr>
                <a:srgbClr val="BF0000"/>
              </a:buClr>
              <a:buSzPts val="2500"/>
              <a:buFont typeface="Wingdings" panose="05000000000000000000" pitchFamily="2" charset="2"/>
              <a:buChar char="§"/>
            </a:pPr>
            <a:endParaRPr lang="en-US" sz="2000" dirty="0">
              <a:latin typeface="Alexandria" pitchFamily="2" charset="-78"/>
              <a:ea typeface="Tahoma"/>
              <a:cs typeface="Alexandria" pitchFamily="2" charset="-78"/>
              <a:sym typeface="Tahoma"/>
            </a:endParaRPr>
          </a:p>
          <a:p>
            <a:pPr marL="798513" lvl="0" indent="-454025" algn="just">
              <a:lnSpc>
                <a:spcPct val="150000"/>
              </a:lnSpc>
              <a:buClr>
                <a:srgbClr val="BF0000"/>
              </a:buClr>
              <a:buSzPts val="2500"/>
              <a:buFont typeface="Wingdings" panose="05000000000000000000" pitchFamily="2" charset="2"/>
              <a:buChar char="§"/>
            </a:pPr>
            <a:endParaRPr lang="en-US" sz="2000" dirty="0">
              <a:latin typeface="Alexandria" pitchFamily="2" charset="-78"/>
              <a:ea typeface="Tahoma"/>
              <a:cs typeface="Alexandria" pitchFamily="2" charset="-78"/>
              <a:sym typeface="Tahoma"/>
            </a:endParaRPr>
          </a:p>
          <a:p>
            <a:pPr marL="798513" lvl="0" indent="-454025" algn="just">
              <a:lnSpc>
                <a:spcPct val="150000"/>
              </a:lnSpc>
              <a:buClr>
                <a:srgbClr val="BF0000"/>
              </a:buClr>
              <a:buSzPts val="2500"/>
              <a:buFont typeface="Wingdings" panose="05000000000000000000" pitchFamily="2" charset="2"/>
              <a:buChar char="§"/>
            </a:pPr>
            <a:endParaRPr lang="en-US" sz="2000" dirty="0">
              <a:latin typeface="Alexandria" pitchFamily="2" charset="-78"/>
              <a:ea typeface="Tahoma"/>
              <a:cs typeface="Alexandria" pitchFamily="2" charset="-78"/>
              <a:sym typeface="Tahoma"/>
            </a:endParaRPr>
          </a:p>
          <a:p>
            <a:pPr marL="798513" lvl="0" indent="-454025" algn="just">
              <a:lnSpc>
                <a:spcPct val="150000"/>
              </a:lnSpc>
              <a:buClr>
                <a:srgbClr val="BF0000"/>
              </a:buClr>
              <a:buSzPts val="2500"/>
              <a:buFont typeface="Wingdings" panose="05000000000000000000" pitchFamily="2" charset="2"/>
              <a:buChar char="§"/>
            </a:pPr>
            <a:endParaRPr lang="en-US" sz="2000" dirty="0">
              <a:latin typeface="Alexandria" pitchFamily="2" charset="-78"/>
              <a:ea typeface="Tahoma"/>
              <a:cs typeface="Alexandria" pitchFamily="2" charset="-78"/>
              <a:sym typeface="Tahoma"/>
            </a:endParaRPr>
          </a:p>
          <a:p>
            <a:pPr marL="798513" lvl="0" indent="-454025" algn="just">
              <a:lnSpc>
                <a:spcPct val="150000"/>
              </a:lnSpc>
              <a:buClr>
                <a:srgbClr val="BF0000"/>
              </a:buClr>
              <a:buSzPts val="2500"/>
              <a:buFont typeface="Wingdings" panose="05000000000000000000" pitchFamily="2" charset="2"/>
              <a:buChar char="§"/>
            </a:pPr>
            <a:endParaRPr lang="en-US" sz="2000" dirty="0">
              <a:latin typeface="Alexandria" pitchFamily="2" charset="-78"/>
              <a:ea typeface="Tahoma"/>
              <a:cs typeface="Alexandria" pitchFamily="2" charset="-78"/>
              <a:sym typeface="Tahoma"/>
            </a:endParaRPr>
          </a:p>
          <a:p>
            <a:pPr marL="798513" lvl="0" indent="-454025" algn="just">
              <a:lnSpc>
                <a:spcPct val="150000"/>
              </a:lnSpc>
              <a:buClr>
                <a:srgbClr val="BF0000"/>
              </a:buClr>
              <a:buSzPts val="2500"/>
              <a:buFont typeface="Wingdings" panose="05000000000000000000" pitchFamily="2" charset="2"/>
              <a:buChar char="§"/>
            </a:pPr>
            <a:endParaRPr lang="en-US" sz="2000" dirty="0">
              <a:latin typeface="Alexandria" pitchFamily="2" charset="-78"/>
              <a:ea typeface="Tahoma"/>
              <a:cs typeface="Alexandria" pitchFamily="2" charset="-78"/>
              <a:sym typeface="Tahoma"/>
            </a:endParaRPr>
          </a:p>
        </p:txBody>
      </p:sp>
    </p:spTree>
    <p:extLst>
      <p:ext uri="{BB962C8B-B14F-4D97-AF65-F5344CB8AC3E}">
        <p14:creationId xmlns:p14="http://schemas.microsoft.com/office/powerpoint/2010/main" val="36344560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prstClr val="white"/>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38753395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19366</TotalTime>
  <Words>2871</Words>
  <Application>Microsoft Office PowerPoint</Application>
  <PresentationFormat>Widescreen</PresentationFormat>
  <Paragraphs>622</Paragraphs>
  <Slides>50</Slides>
  <Notes>49</Notes>
  <HiddenSlides>0</HiddenSlides>
  <MMClips>0</MMClips>
  <ScaleCrop>false</ScaleCrop>
  <HeadingPairs>
    <vt:vector size="8" baseType="variant">
      <vt:variant>
        <vt:lpstr>Fonts Used</vt:lpstr>
      </vt:variant>
      <vt:variant>
        <vt:i4>15</vt:i4>
      </vt:variant>
      <vt:variant>
        <vt:lpstr>Theme</vt:lpstr>
      </vt:variant>
      <vt:variant>
        <vt:i4>3</vt:i4>
      </vt:variant>
      <vt:variant>
        <vt:lpstr>Embedded OLE Servers</vt:lpstr>
      </vt:variant>
      <vt:variant>
        <vt:i4>2</vt:i4>
      </vt:variant>
      <vt:variant>
        <vt:lpstr>Slide Titles</vt:lpstr>
      </vt:variant>
      <vt:variant>
        <vt:i4>50</vt:i4>
      </vt:variant>
    </vt:vector>
  </HeadingPairs>
  <TitlesOfParts>
    <vt:vector size="70" baseType="lpstr">
      <vt:lpstr>Alexandria</vt:lpstr>
      <vt:lpstr>Alexandria ExtraBold</vt:lpstr>
      <vt:lpstr>Alexandria Light</vt:lpstr>
      <vt:lpstr>Alexandria Medium</vt:lpstr>
      <vt:lpstr>Andalus</vt:lpstr>
      <vt:lpstr>Arial</vt:lpstr>
      <vt:lpstr>Calibri</vt:lpstr>
      <vt:lpstr>Calibri Light</vt:lpstr>
      <vt:lpstr>Garamond</vt:lpstr>
      <vt:lpstr>Majalla UI</vt:lpstr>
      <vt:lpstr>Roboto Light</vt:lpstr>
      <vt:lpstr>Tahoma</vt:lpstr>
      <vt:lpstr>Tajawal Medium</vt:lpstr>
      <vt:lpstr>Times New Roman</vt:lpstr>
      <vt:lpstr>Wingdings</vt:lpstr>
      <vt:lpstr>Office Theme</vt:lpstr>
      <vt:lpstr>1_Office Theme</vt:lpstr>
      <vt:lpstr>2_Office Theme</vt:lpstr>
      <vt:lpstr>Bitmap Image</vt:lpstr>
      <vt:lpstr>Document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Redhwan</dc:creator>
  <cp:lastModifiedBy>Dr. Redhwan</cp:lastModifiedBy>
  <cp:revision>369</cp:revision>
  <dcterms:created xsi:type="dcterms:W3CDTF">2022-03-12T19:01:36Z</dcterms:created>
  <dcterms:modified xsi:type="dcterms:W3CDTF">2024-04-05T15:50:27Z</dcterms:modified>
</cp:coreProperties>
</file>