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410" r:id="rId27"/>
    <p:sldId id="411" r:id="rId28"/>
    <p:sldId id="412" r:id="rId29"/>
    <p:sldId id="413" r:id="rId30"/>
    <p:sldId id="414" r:id="rId31"/>
    <p:sldId id="329" r:id="rId32"/>
    <p:sldId id="415" r:id="rId33"/>
    <p:sldId id="510" r:id="rId34"/>
    <p:sldId id="416" r:id="rId35"/>
    <p:sldId id="417" r:id="rId36"/>
    <p:sldId id="418" r:id="rId37"/>
    <p:sldId id="419" r:id="rId38"/>
    <p:sldId id="283" r:id="rId39"/>
    <p:sldId id="284" r:id="rId40"/>
    <p:sldId id="285" r:id="rId41"/>
    <p:sldId id="286" r:id="rId42"/>
    <p:sldId id="287" r:id="rId43"/>
    <p:sldId id="288" r:id="rId44"/>
    <p:sldId id="289" r:id="rId45"/>
    <p:sldId id="290" r:id="rId46"/>
    <p:sldId id="291" r:id="rId47"/>
    <p:sldId id="292" r:id="rId48"/>
    <p:sldId id="293" r:id="rId49"/>
    <p:sldId id="294" r:id="rId50"/>
    <p:sldId id="296" r:id="rId51"/>
    <p:sldId id="297" r:id="rId52"/>
    <p:sldId id="303" r:id="rId53"/>
    <p:sldId id="304" r:id="rId54"/>
    <p:sldId id="305" r:id="rId55"/>
    <p:sldId id="298" r:id="rId56"/>
    <p:sldId id="299" r:id="rId57"/>
    <p:sldId id="300" r:id="rId58"/>
    <p:sldId id="301" r:id="rId59"/>
    <p:sldId id="302" r:id="rId60"/>
    <p:sldId id="295" r:id="rId61"/>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a:solidFill>
                  <a:srgbClr val="24A9E1"/>
                </a:solidFill>
                <a:latin typeface="Tajawal Medium" panose="00000600000000000000" pitchFamily="2" charset="-78"/>
                <a:cs typeface="Tajawal Medium" panose="00000600000000000000" pitchFamily="2" charset="-78"/>
              </a:rPr>
              <a:t>Sami Alzahrani</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995710" y="3159395"/>
            <a:ext cx="383630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Policy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p>
          <a:p>
            <a:pPr marL="0" indent="0">
              <a:buNone/>
            </a:pPr>
            <a:endParaRPr lang="en-US" dirty="0"/>
          </a:p>
        </p:txBody>
      </p:sp>
      <p:pic>
        <p:nvPicPr>
          <p:cNvPr id="6" name="Picture 5">
            <a:extLst>
              <a:ext uri="{FF2B5EF4-FFF2-40B4-BE49-F238E27FC236}">
                <a16:creationId xmlns:a16="http://schemas.microsoft.com/office/drawing/2014/main" id="{F170A0FA-F51A-4428-ABBE-D4FEBA8D2022}"/>
              </a:ext>
            </a:extLst>
          </p:cNvPr>
          <p:cNvPicPr>
            <a:picLocks noChangeAspect="1"/>
          </p:cNvPicPr>
          <p:nvPr/>
        </p:nvPicPr>
        <p:blipFill>
          <a:blip r:embed="rId2"/>
          <a:stretch>
            <a:fillRect/>
          </a:stretch>
        </p:blipFill>
        <p:spPr>
          <a:xfrm>
            <a:off x="0" y="16091"/>
            <a:ext cx="9533101" cy="1610200"/>
          </a:xfrm>
          <a:prstGeom prst="rect">
            <a:avLst/>
          </a:prstGeom>
        </p:spPr>
      </p:pic>
      <p:sp>
        <p:nvSpPr>
          <p:cNvPr id="7" name="TextBox 6">
            <a:extLst>
              <a:ext uri="{FF2B5EF4-FFF2-40B4-BE49-F238E27FC236}">
                <a16:creationId xmlns:a16="http://schemas.microsoft.com/office/drawing/2014/main" id="{F00A8C97-B97B-452D-9E13-D234D521953B}"/>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C4A7357-B1DB-4B24-9ED1-7139A921734B}"/>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249725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p:cNvSpPr txBox="1"/>
          <p:nvPr/>
        </p:nvSpPr>
        <p:spPr>
          <a:xfrm>
            <a:off x="1103312" y="2225719"/>
            <a:ext cx="9666288" cy="1815882"/>
          </a:xfrm>
          <a:prstGeom prst="rect">
            <a:avLst/>
          </a:prstGeom>
          <a:noFill/>
        </p:spPr>
        <p:txBody>
          <a:bodyPr wrap="square" rtlCol="0">
            <a:spAutoFit/>
          </a:bodyPr>
          <a:lstStyle/>
          <a:p>
            <a:pPr algn="just"/>
            <a:r>
              <a:rPr lang="en-US" sz="2800" dirty="0"/>
              <a:t>With an appropriate choice of a value measure, the expected value becomes a foundation for logical, consistent decisions under uncertainty. An example problem illustrates two tools for calculating expected value: Payoff table &amp; decision tree.</a:t>
            </a:r>
          </a:p>
        </p:txBody>
      </p:sp>
      <p:pic>
        <p:nvPicPr>
          <p:cNvPr id="10" name="Picture 9">
            <a:extLst>
              <a:ext uri="{FF2B5EF4-FFF2-40B4-BE49-F238E27FC236}">
                <a16:creationId xmlns:a16="http://schemas.microsoft.com/office/drawing/2014/main" id="{43C60BB0-2B51-496E-938B-E08B78450AF9}"/>
              </a:ext>
            </a:extLst>
          </p:cNvPr>
          <p:cNvPicPr>
            <a:picLocks noChangeAspect="1"/>
          </p:cNvPicPr>
          <p:nvPr/>
        </p:nvPicPr>
        <p:blipFill>
          <a:blip r:embed="rId5"/>
          <a:stretch>
            <a:fillRect/>
          </a:stretch>
        </p:blipFill>
        <p:spPr>
          <a:xfrm>
            <a:off x="0" y="16091"/>
            <a:ext cx="9533101" cy="1610200"/>
          </a:xfrm>
          <a:prstGeom prst="rect">
            <a:avLst/>
          </a:prstGeom>
        </p:spPr>
      </p:pic>
      <p:sp>
        <p:nvSpPr>
          <p:cNvPr id="11" name="TextBox 10">
            <a:extLst>
              <a:ext uri="{FF2B5EF4-FFF2-40B4-BE49-F238E27FC236}">
                <a16:creationId xmlns:a16="http://schemas.microsoft.com/office/drawing/2014/main" id="{9A8D98C0-4E8E-4FE6-816E-940C164A1934}"/>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02CAECE-5C38-427C-AAD8-29A475977088}"/>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1308894" y="1912779"/>
            <a:ext cx="10133556" cy="2677656"/>
          </a:xfrm>
          <a:prstGeom prst="rect">
            <a:avLst/>
          </a:prstGeom>
        </p:spPr>
        <p:txBody>
          <a:bodyPr wrap="square">
            <a:spAutoFit/>
          </a:bodyPr>
          <a:lstStyle/>
          <a:p>
            <a:pPr algn="just"/>
            <a:r>
              <a:rPr lang="en-US" sz="2800" dirty="0">
                <a:solidFill>
                  <a:srgbClr val="FF0000"/>
                </a:solidFill>
              </a:rPr>
              <a:t>Intuition Is a Poor Method </a:t>
            </a:r>
          </a:p>
          <a:p>
            <a:pPr algn="just"/>
            <a:r>
              <a:rPr lang="en-US" sz="2800" dirty="0"/>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p>
        </p:txBody>
      </p:sp>
    </p:spTree>
    <p:extLst>
      <p:ext uri="{BB962C8B-B14F-4D97-AF65-F5344CB8AC3E}">
        <p14:creationId xmlns:p14="http://schemas.microsoft.com/office/powerpoint/2010/main" val="155965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Maker's Preferences </a:t>
            </a:r>
          </a:p>
          <a:p>
            <a:pPr marL="0" indent="0" algn="just">
              <a:buNone/>
            </a:pPr>
            <a:r>
              <a:rPr lang="en-US" dirty="0"/>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p>
        </p:txBody>
      </p:sp>
    </p:spTree>
    <p:extLst>
      <p:ext uri="{BB962C8B-B14F-4D97-AF65-F5344CB8AC3E}">
        <p14:creationId xmlns:p14="http://schemas.microsoft.com/office/powerpoint/2010/main" val="82579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p>
          <a:p>
            <a:pPr marL="0" indent="0">
              <a:buNone/>
            </a:pPr>
            <a:endParaRPr lang="en-US" dirty="0"/>
          </a:p>
        </p:txBody>
      </p:sp>
    </p:spTree>
    <p:extLst>
      <p:ext uri="{BB962C8B-B14F-4D97-AF65-F5344CB8AC3E}">
        <p14:creationId xmlns:p14="http://schemas.microsoft.com/office/powerpoint/2010/main" val="1032210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p>
        </p:txBody>
      </p:sp>
    </p:spTree>
    <p:extLst>
      <p:ext uri="{BB962C8B-B14F-4D97-AF65-F5344CB8AC3E}">
        <p14:creationId xmlns:p14="http://schemas.microsoft.com/office/powerpoint/2010/main" val="125859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buNone/>
            </a:pPr>
            <a:r>
              <a:rPr lang="en-US" dirty="0"/>
              <a:t>Attitude toward Different Objectives </a:t>
            </a:r>
          </a:p>
          <a:p>
            <a:pPr marL="0" indent="0">
              <a:buNone/>
            </a:pPr>
            <a:r>
              <a:rPr lang="en-US" dirty="0"/>
              <a:t>What is the mission? What is the organization's reason for existing? Creating wealth is the customary purpose of business. The usual driving objective is maximizing the monetary value of the enterprise (or total return to stockholders). </a:t>
            </a:r>
          </a:p>
          <a:p>
            <a:pPr marL="0" indent="0">
              <a:buNone/>
            </a:pPr>
            <a:r>
              <a:rPr lang="en-US" dirty="0"/>
              <a:t>Other considerations that ultimately affect cash flow and enter the evaluation include: </a:t>
            </a:r>
          </a:p>
          <a:p>
            <a:pPr marL="0" indent="0">
              <a:buNone/>
            </a:pPr>
            <a:r>
              <a:rPr lang="en-US" dirty="0"/>
              <a:t>Operating legally </a:t>
            </a:r>
          </a:p>
          <a:p>
            <a:pPr marL="0" indent="0">
              <a:buNone/>
            </a:pPr>
            <a:r>
              <a:rPr lang="en-US" dirty="0"/>
              <a:t>Doing business in socially acceptable ways </a:t>
            </a:r>
          </a:p>
          <a:p>
            <a:pPr marL="0" indent="0">
              <a:buNone/>
            </a:pPr>
            <a:r>
              <a:rPr lang="en-US" dirty="0"/>
              <a:t>- providing a quality product or service </a:t>
            </a:r>
          </a:p>
        </p:txBody>
      </p:sp>
    </p:spTree>
    <p:extLst>
      <p:ext uri="{BB962C8B-B14F-4D97-AF65-F5344CB8AC3E}">
        <p14:creationId xmlns:p14="http://schemas.microsoft.com/office/powerpoint/2010/main" val="1009862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 creating and protecting jobs </a:t>
            </a:r>
          </a:p>
          <a:p>
            <a:pPr marL="0" indent="0">
              <a:buNone/>
            </a:pPr>
            <a:r>
              <a:rPr lang="en-US" dirty="0"/>
              <a:t>+ contributing to the community </a:t>
            </a:r>
          </a:p>
          <a:p>
            <a:pPr marL="0" indent="0">
              <a:buNone/>
            </a:pPr>
            <a:r>
              <a:rPr lang="en-US" dirty="0"/>
              <a:t>+ recognizing the interests of employees, suppliers, and customers</a:t>
            </a:r>
          </a:p>
          <a:p>
            <a:pPr marL="0" indent="0">
              <a:buNone/>
            </a:pPr>
            <a:r>
              <a:rPr lang="en-US" b="1" i="1" dirty="0"/>
              <a:t>while not </a:t>
            </a:r>
          </a:p>
          <a:p>
            <a:pPr marL="0" indent="0">
              <a:buNone/>
            </a:pPr>
            <a:r>
              <a:rPr lang="en-US" dirty="0"/>
              <a:t>+ trashing the environment </a:t>
            </a:r>
          </a:p>
          <a:p>
            <a:pPr marL="0" indent="0">
              <a:buNone/>
            </a:pPr>
            <a:r>
              <a:rPr lang="en-US" dirty="0"/>
              <a:t>+ exploiting any group of people </a:t>
            </a:r>
          </a:p>
          <a:p>
            <a:pPr marL="0" indent="0">
              <a:buNone/>
            </a:pPr>
            <a:r>
              <a:rPr lang="en-US" dirty="0"/>
              <a:t>Doing business with countries, companies, and people whom we like.</a:t>
            </a:r>
          </a:p>
        </p:txBody>
      </p:sp>
    </p:spTree>
    <p:extLst>
      <p:ext uri="{BB962C8B-B14F-4D97-AF65-F5344CB8AC3E}">
        <p14:creationId xmlns:p14="http://schemas.microsoft.com/office/powerpoint/2010/main" val="4171356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p>
        </p:txBody>
      </p:sp>
    </p:spTree>
    <p:extLst>
      <p:ext uri="{BB962C8B-B14F-4D97-AF65-F5344CB8AC3E}">
        <p14:creationId xmlns:p14="http://schemas.microsoft.com/office/powerpoint/2010/main" val="797963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p>
        </p:txBody>
      </p:sp>
    </p:spTree>
    <p:extLst>
      <p:ext uri="{BB962C8B-B14F-4D97-AF65-F5344CB8AC3E}">
        <p14:creationId xmlns:p14="http://schemas.microsoft.com/office/powerpoint/2010/main" val="173918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p>
          <a:p>
            <a:pPr marL="0" indent="0">
              <a:buNone/>
            </a:pPr>
            <a:endParaRPr lang="en-US" dirty="0"/>
          </a:p>
        </p:txBody>
      </p:sp>
    </p:spTree>
    <p:extLst>
      <p:ext uri="{BB962C8B-B14F-4D97-AF65-F5344CB8AC3E}">
        <p14:creationId xmlns:p14="http://schemas.microsoft.com/office/powerpoint/2010/main" val="1840479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Attitude toward Time Value</a:t>
            </a:r>
            <a:r>
              <a:rPr lang="en-US" dirty="0"/>
              <a:t> </a:t>
            </a:r>
          </a:p>
          <a:p>
            <a:pPr marL="0" indent="0" algn="just">
              <a:buNone/>
            </a:pPr>
            <a:r>
              <a:rPr lang="en-US" dirty="0"/>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p>
        </p:txBody>
      </p:sp>
    </p:spTree>
    <p:extLst>
      <p:ext uri="{BB962C8B-B14F-4D97-AF65-F5344CB8AC3E}">
        <p14:creationId xmlns:p14="http://schemas.microsoft.com/office/powerpoint/2010/main" val="3137388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Present value (PV) discounting is the generally accepted method to recognize time preference for money. Discounting makes most sense in the context of money, but costs and benefits measured in nonmonetary units can be time-discounted as well. </a:t>
            </a:r>
          </a:p>
          <a:p>
            <a:pPr marL="0" indent="0" algn="just">
              <a:buNone/>
            </a:pPr>
            <a:r>
              <a:rPr lang="en-US" dirty="0"/>
              <a:t>The customary equation 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282178" y="4444335"/>
            <a:ext cx="3343742" cy="800212"/>
          </a:xfrm>
          <a:prstGeom prst="rect">
            <a:avLst/>
          </a:prstGeom>
        </p:spPr>
      </p:pic>
    </p:spTree>
    <p:extLst>
      <p:ext uri="{BB962C8B-B14F-4D97-AF65-F5344CB8AC3E}">
        <p14:creationId xmlns:p14="http://schemas.microsoft.com/office/powerpoint/2010/main" val="90156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t>where</a:t>
            </a:r>
            <a:r>
              <a:rPr lang="en-US" dirty="0"/>
              <a:t> </a:t>
            </a:r>
          </a:p>
          <a:p>
            <a:pPr marL="0" indent="0">
              <a:buNone/>
            </a:pPr>
            <a:r>
              <a:rPr lang="en-US" dirty="0"/>
              <a:t>PV = present value at a reference time, typically the effective date of </a:t>
            </a:r>
          </a:p>
          <a:p>
            <a:pPr marL="0" indent="0">
              <a:buNone/>
            </a:pPr>
            <a:r>
              <a:rPr lang="en-US" dirty="0"/>
              <a:t>the next decision; </a:t>
            </a:r>
          </a:p>
          <a:p>
            <a:pPr marL="0" indent="0">
              <a:buNone/>
            </a:pPr>
            <a:r>
              <a:rPr lang="en-US" dirty="0"/>
              <a:t>CF = a net </a:t>
            </a:r>
            <a:r>
              <a:rPr lang="en-US" dirty="0" err="1"/>
              <a:t>cashflow</a:t>
            </a:r>
            <a:r>
              <a:rPr lang="en-US" dirty="0"/>
              <a:t> amount, positive or negative, realized at a future </a:t>
            </a:r>
          </a:p>
          <a:p>
            <a:pPr marL="0" indent="0">
              <a:buNone/>
            </a:pPr>
            <a:r>
              <a:rPr lang="en-US" dirty="0"/>
              <a:t>time; </a:t>
            </a:r>
          </a:p>
          <a:p>
            <a:pPr marL="0" indent="0">
              <a:buNone/>
            </a:pPr>
            <a:r>
              <a:rPr lang="en-US" dirty="0"/>
              <a:t>t = number of compounding periods. This is the time, usually in </a:t>
            </a:r>
          </a:p>
          <a:p>
            <a:pPr marL="0" indent="0">
              <a:buNone/>
            </a:pPr>
            <a:r>
              <a:rPr lang="en-US" dirty="0"/>
              <a:t>years, between the effective, or as-of, date, and when the future </a:t>
            </a:r>
          </a:p>
          <a:p>
            <a:pPr marL="0" indent="0">
              <a:buNone/>
            </a:pPr>
            <a:r>
              <a:rPr lang="en-US" dirty="0" err="1"/>
              <a:t>casMow</a:t>
            </a:r>
            <a:r>
              <a:rPr lang="en-US" dirty="0"/>
              <a:t> (CF) amount is realized; and </a:t>
            </a:r>
          </a:p>
          <a:p>
            <a:pPr marL="0" indent="0">
              <a:buNone/>
            </a:pPr>
            <a:r>
              <a:rPr lang="en-US" dirty="0" err="1"/>
              <a:t>i</a:t>
            </a:r>
            <a:r>
              <a:rPr lang="en-US" dirty="0"/>
              <a:t> = the PV discount(</a:t>
            </a:r>
            <a:r>
              <a:rPr lang="en-US" dirty="0" err="1"/>
              <a:t>ing</a:t>
            </a:r>
            <a:r>
              <a:rPr lang="en-US" dirty="0"/>
              <a:t>) rate, usually expressed as a rate per year. </a:t>
            </a:r>
          </a:p>
          <a:p>
            <a:pPr marL="0" indent="0">
              <a:buNone/>
            </a:pPr>
            <a:r>
              <a:rPr lang="en-US" dirty="0"/>
              <a:t>This is similar to an annual interest rate, hence the symbol, </a:t>
            </a:r>
            <a:r>
              <a:rPr lang="en-US" dirty="0" err="1"/>
              <a:t>i</a:t>
            </a:r>
            <a:r>
              <a:rPr lang="en-US" dirty="0"/>
              <a:t>. </a:t>
            </a:r>
          </a:p>
        </p:txBody>
      </p:sp>
    </p:spTree>
    <p:extLst>
      <p:ext uri="{BB962C8B-B14F-4D97-AF65-F5344CB8AC3E}">
        <p14:creationId xmlns:p14="http://schemas.microsoft.com/office/powerpoint/2010/main" val="100180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equation always works. CF is typically projected and discounted period by period, and t is the time from the as-of date to the middle of the projection period. We call this </a:t>
            </a:r>
            <a:r>
              <a:rPr lang="en-US" dirty="0" err="1"/>
              <a:t>midperiod</a:t>
            </a:r>
            <a:r>
              <a:rPr lang="en-US" dirty="0"/>
              <a:t> discounting. Beware that Microsoft Excel and functions in most other analysis tools typically assume-wrongly for most evaluations-that the t's should be integers. </a:t>
            </a:r>
          </a:p>
        </p:txBody>
      </p:sp>
    </p:spTree>
    <p:extLst>
      <p:ext uri="{BB962C8B-B14F-4D97-AF65-F5344CB8AC3E}">
        <p14:creationId xmlns:p14="http://schemas.microsoft.com/office/powerpoint/2010/main" val="3379580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discount rate, </a:t>
            </a:r>
            <a:r>
              <a:rPr lang="en-US" dirty="0" err="1"/>
              <a:t>i</a:t>
            </a:r>
            <a:r>
              <a:rPr lang="en-US" dirty="0"/>
              <a:t>, represents the DM'S attitude toward the time value of money. I recommend that a company choose </a:t>
            </a:r>
            <a:r>
              <a:rPr lang="en-US" dirty="0" err="1"/>
              <a:t>i</a:t>
            </a:r>
            <a:r>
              <a:rPr lang="en-US" dirty="0"/>
              <a:t> such that PV objectively measures increase to company value by doing the project, as viewed from an average stockholder's perspective.</a:t>
            </a:r>
          </a:p>
          <a:p>
            <a:pPr marL="0" indent="0">
              <a:buNone/>
            </a:pPr>
            <a:endParaRPr lang="en-US" dirty="0"/>
          </a:p>
        </p:txBody>
      </p:sp>
    </p:spTree>
    <p:extLst>
      <p:ext uri="{BB962C8B-B14F-4D97-AF65-F5344CB8AC3E}">
        <p14:creationId xmlns:p14="http://schemas.microsoft.com/office/powerpoint/2010/main" val="320896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t>Almost all companies use a fixed PV discount rate, </a:t>
            </a:r>
            <a:r>
              <a:rPr lang="en-US" dirty="0" err="1"/>
              <a:t>i</a:t>
            </a:r>
            <a:r>
              <a:rPr lang="en-US" dirty="0"/>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p>
        </p:txBody>
      </p:sp>
    </p:spTree>
    <p:extLst>
      <p:ext uri="{BB962C8B-B14F-4D97-AF65-F5344CB8AC3E}">
        <p14:creationId xmlns:p14="http://schemas.microsoft.com/office/powerpoint/2010/main" val="1367515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EV PV is the value measure broadly recommended for widely held corporations seeking to maximize monetary value. This measure is so important that it has its own name: expected monetary value (EMV).</a:t>
            </a:r>
          </a:p>
        </p:txBody>
      </p:sp>
    </p:spTree>
    <p:extLst>
      <p:ext uri="{BB962C8B-B14F-4D97-AF65-F5344CB8AC3E}">
        <p14:creationId xmlns:p14="http://schemas.microsoft.com/office/powerpoint/2010/main" val="2495756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Cash flow Analysis Guidelines </a:t>
            </a:r>
          </a:p>
          <a:p>
            <a:pPr marL="0" indent="0" algn="just">
              <a:buNone/>
            </a:pPr>
            <a:r>
              <a:rPr lang="en-US" dirty="0"/>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dirty="0" err="1"/>
              <a:t>casMow</a:t>
            </a:r>
            <a:r>
              <a:rPr lang="en-US" dirty="0"/>
              <a:t> (DCF) analysis. </a:t>
            </a:r>
          </a:p>
        </p:txBody>
      </p:sp>
    </p:spTree>
    <p:extLst>
      <p:ext uri="{BB962C8B-B14F-4D97-AF65-F5344CB8AC3E}">
        <p14:creationId xmlns:p14="http://schemas.microsoft.com/office/powerpoint/2010/main" val="305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Design the CF projection to be cash receipts net of investment and cash costs. </a:t>
            </a:r>
            <a:r>
              <a:rPr lang="en-US" dirty="0"/>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p>
        </p:txBody>
      </p:sp>
    </p:spTree>
    <p:extLst>
      <p:ext uri="{BB962C8B-B14F-4D97-AF65-F5344CB8AC3E}">
        <p14:creationId xmlns:p14="http://schemas.microsoft.com/office/powerpoint/2010/main" val="1213087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dirty="0" err="1"/>
              <a:t>lso</a:t>
            </a:r>
            <a:r>
              <a:rPr lang="en-US" dirty="0"/>
              <a:t>,  ensure that the discount rate is consistent with whether or not the forecast model incorporates inflation. In most cases, including financing is unnecessary because of the typical cost of capital reference for determining the discount rate.</a:t>
            </a:r>
          </a:p>
        </p:txBody>
      </p:sp>
    </p:spTree>
    <p:extLst>
      <p:ext uri="{BB962C8B-B14F-4D97-AF65-F5344CB8AC3E}">
        <p14:creationId xmlns:p14="http://schemas.microsoft.com/office/powerpoint/2010/main" val="87355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dirty="0"/>
              <a:t>Be careful about timing. </a:t>
            </a:r>
            <a:r>
              <a:rPr lang="en-US" dirty="0"/>
              <a:t>Discount CFs to a single date, usually the next decision or investment point. Be sure your calculation tool properly recognizes the timing of CFs. </a:t>
            </a:r>
            <a:r>
              <a:rPr lang="en-US" dirty="0" err="1"/>
              <a:t>Midperiod</a:t>
            </a:r>
            <a:r>
              <a:rPr lang="en-US" dirty="0"/>
              <a:t> discounting is the most widely accepted timing approach, where a period's entire CF amount is assumed realized at the center of the respective forecast period.</a:t>
            </a:r>
          </a:p>
        </p:txBody>
      </p:sp>
    </p:spTree>
    <p:extLst>
      <p:ext uri="{BB962C8B-B14F-4D97-AF65-F5344CB8AC3E}">
        <p14:creationId xmlns:p14="http://schemas.microsoft.com/office/powerpoint/2010/main" val="841907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b="1" dirty="0"/>
              <a:t>Ignore sunk costs. </a:t>
            </a:r>
            <a:r>
              <a:rPr lang="en-US" dirty="0"/>
              <a:t>Previous investment expenses or other prior CFs should be ignored for analyzing for today's decision. Do a "point-forward analysis." Recognize prior investments only when those amounts are part of future net CF calculations, such as the effects of contract terms and taxes. </a:t>
            </a:r>
          </a:p>
        </p:txBody>
      </p:sp>
    </p:spTree>
    <p:extLst>
      <p:ext uri="{BB962C8B-B14F-4D97-AF65-F5344CB8AC3E}">
        <p14:creationId xmlns:p14="http://schemas.microsoft.com/office/powerpoint/2010/main" val="365851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(1) نموذج فترة الاسترداد البسيطة</a:t>
            </a:r>
            <a:br>
              <a:rPr lang="ar-SA" dirty="0"/>
            </a:br>
            <a:r>
              <a:rPr lang="en-US" dirty="0"/>
              <a:t>Pay Back Period  (PBP)</a:t>
            </a:r>
          </a:p>
        </p:txBody>
      </p:sp>
      <p:pic>
        <p:nvPicPr>
          <p:cNvPr id="1945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300" t="16782" r="9991" b="17068"/>
          <a:stretch/>
        </p:blipFill>
        <p:spPr bwMode="auto">
          <a:xfrm>
            <a:off x="1256908" y="1768475"/>
            <a:ext cx="8168791" cy="4724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3103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(1) نموذج فترة الاسترداد البسيطة</a:t>
            </a:r>
            <a:br>
              <a:rPr lang="ar-SA" dirty="0"/>
            </a:br>
            <a:r>
              <a:rPr lang="en-US" dirty="0"/>
              <a:t>Pay Back Period  (PBP)</a:t>
            </a:r>
          </a:p>
        </p:txBody>
      </p:sp>
      <p:pic>
        <p:nvPicPr>
          <p:cNvPr id="2048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3" t="12219" r="11140" b="18046"/>
          <a:stretch/>
        </p:blipFill>
        <p:spPr bwMode="auto">
          <a:xfrm>
            <a:off x="1756529" y="1766866"/>
            <a:ext cx="8229600" cy="4876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32072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(2) نموذج فترة الاسترداد بسعر الخصم</a:t>
            </a:r>
            <a:br>
              <a:rPr lang="ar-SA" dirty="0"/>
            </a:br>
            <a:r>
              <a:rPr lang="en-US" dirty="0"/>
              <a:t>Discounted Pay Back Period</a:t>
            </a:r>
          </a:p>
        </p:txBody>
      </p:sp>
      <p:pic>
        <p:nvPicPr>
          <p:cNvPr id="2150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11" t="12872" r="12290" b="12506"/>
          <a:stretch/>
        </p:blipFill>
        <p:spPr bwMode="auto">
          <a:xfrm>
            <a:off x="2209800" y="1788737"/>
            <a:ext cx="7772400" cy="49204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5513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253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680" t="7658" r="8151" b="9248"/>
          <a:stretch/>
        </p:blipFill>
        <p:spPr bwMode="auto">
          <a:xfrm>
            <a:off x="2336166" y="1690688"/>
            <a:ext cx="7848600" cy="5009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1872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355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61" t="8309" r="13900" b="11529"/>
          <a:stretch/>
        </p:blipFill>
        <p:spPr bwMode="auto">
          <a:xfrm>
            <a:off x="2057400" y="1485509"/>
            <a:ext cx="7924800" cy="5137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238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جداول سعر الخصم</a:t>
            </a:r>
            <a:br>
              <a:rPr lang="ar-SA" dirty="0"/>
            </a:br>
            <a:r>
              <a:rPr lang="en-US" dirty="0"/>
              <a:t>Discounted Rate </a:t>
            </a:r>
          </a:p>
        </p:txBody>
      </p:sp>
      <p:pic>
        <p:nvPicPr>
          <p:cNvPr id="1027"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001" t="8636" r="10450" b="7292"/>
          <a:stretch/>
        </p:blipFill>
        <p:spPr bwMode="auto">
          <a:xfrm>
            <a:off x="1638693" y="1690688"/>
            <a:ext cx="8382000" cy="503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866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457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6081" t="7984" r="794" b="5012"/>
          <a:stretch/>
        </p:blipFill>
        <p:spPr bwMode="auto">
          <a:xfrm>
            <a:off x="2057400" y="1524000"/>
            <a:ext cx="8001000" cy="49230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96217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لحساب فترة استرداد راس المال من الجدول</a:t>
            </a:r>
            <a:endParaRPr lang="en-US" dirty="0"/>
          </a:p>
        </p:txBody>
      </p:sp>
      <p:sp>
        <p:nvSpPr>
          <p:cNvPr id="3" name="Content Placeholder 2"/>
          <p:cNvSpPr>
            <a:spLocks noGrp="1"/>
          </p:cNvSpPr>
          <p:nvPr>
            <p:ph idx="1"/>
          </p:nvPr>
        </p:nvSpPr>
        <p:spPr/>
        <p:txBody>
          <a:bodyPr/>
          <a:lstStyle/>
          <a:p>
            <a:pPr marL="0" indent="0" algn="r" rtl="1">
              <a:buNone/>
            </a:pPr>
            <a:r>
              <a:rPr lang="ar-SA" dirty="0"/>
              <a:t>(راس المال - مجموع التدفقات النقدية لنفس السنة التي وقف عندها) وتعتبر السنة الخامسه هنا</a:t>
            </a:r>
          </a:p>
          <a:p>
            <a:pPr marL="0" indent="0" algn="r" rtl="1">
              <a:buNone/>
            </a:pPr>
            <a:r>
              <a:rPr lang="ar-SA" dirty="0"/>
              <a:t>تقسيم /</a:t>
            </a:r>
          </a:p>
          <a:p>
            <a:pPr marL="0" indent="0" algn="r" rtl="1">
              <a:buNone/>
            </a:pPr>
            <a:r>
              <a:rPr lang="ar-SA"/>
              <a:t>(مجموع </a:t>
            </a:r>
            <a:r>
              <a:rPr lang="ar-SA" dirty="0"/>
              <a:t>التفقات النقدية للسنة التالية - مجموع التدفقات النقدية لنفس السنة التي وقف عندها) </a:t>
            </a:r>
          </a:p>
          <a:p>
            <a:pPr marL="0" indent="0" algn="r" rtl="1">
              <a:buNone/>
            </a:pPr>
            <a:endParaRPr lang="ar-SA" dirty="0"/>
          </a:p>
          <a:p>
            <a:pPr marL="0" indent="0" algn="r" rtl="1">
              <a:buNone/>
            </a:pPr>
            <a:endParaRPr lang="en-US" dirty="0"/>
          </a:p>
        </p:txBody>
      </p:sp>
    </p:spTree>
    <p:extLst>
      <p:ext uri="{BB962C8B-B14F-4D97-AF65-F5344CB8AC3E}">
        <p14:creationId xmlns:p14="http://schemas.microsoft.com/office/powerpoint/2010/main" val="3080025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4100" y="1807590"/>
            <a:ext cx="75438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6631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200" b="1" dirty="0"/>
              <a:t>(3) نموذج صافي القيمة الحالية للتدفقات النقدية المستقبلية</a:t>
            </a:r>
            <a:br>
              <a:rPr lang="ar-SA" sz="3200" b="1" dirty="0"/>
            </a:br>
            <a:r>
              <a:rPr lang="en-US" sz="3200" b="1" dirty="0"/>
              <a:t>Net Present Value (NPV)</a:t>
            </a:r>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33600" y="1600201"/>
            <a:ext cx="73914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2829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ar-SA" sz="3600" b="1" dirty="0"/>
              <a:t>نموذج صافي القيمة الحالية للتدفقات النقدية المستقبلية</a:t>
            </a:r>
            <a:br>
              <a:rPr lang="ar-SA" sz="3600" b="1" dirty="0"/>
            </a:br>
            <a:r>
              <a:rPr lang="en-US" sz="3600" b="1" dirty="0"/>
              <a:t>Net Present Value (NPV)</a:t>
            </a:r>
            <a:endParaRPr lang="en-US" sz="3600" dirty="0"/>
          </a:p>
        </p:txBody>
      </p:sp>
      <p:pic>
        <p:nvPicPr>
          <p:cNvPr id="2765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221" t="7658" r="2173" b="21304"/>
          <a:stretch/>
        </p:blipFill>
        <p:spPr bwMode="auto">
          <a:xfrm>
            <a:off x="1981200" y="1447800"/>
            <a:ext cx="8123692" cy="4648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70577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sz="3200" b="1" dirty="0"/>
              <a:t>نموذج صافي القيمة الحالية للتدفقات النقدية المستقبلية</a:t>
            </a:r>
            <a:br>
              <a:rPr lang="ar-SA" sz="3200" b="1" dirty="0"/>
            </a:br>
            <a:r>
              <a:rPr lang="en-US" sz="3200" b="1" dirty="0"/>
              <a:t>Net Present Value (NPV)</a:t>
            </a:r>
            <a:endParaRPr lang="en-US" sz="3200" dirty="0"/>
          </a:p>
        </p:txBody>
      </p:sp>
      <p:pic>
        <p:nvPicPr>
          <p:cNvPr id="286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851" t="8309" r="10910" b="14135"/>
          <a:stretch/>
        </p:blipFill>
        <p:spPr bwMode="auto">
          <a:xfrm>
            <a:off x="1432088" y="1597845"/>
            <a:ext cx="8686800" cy="5160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65071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Attitude toward Risk</a:t>
            </a:r>
          </a:p>
          <a:p>
            <a:pPr marL="0" indent="0" algn="just">
              <a:buNone/>
            </a:pPr>
            <a:r>
              <a:rPr lang="en-US" dirty="0"/>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4683485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t>PVnet</a:t>
            </a:r>
            <a:r>
              <a:rPr lang="en-US" dirty="0"/>
              <a:t> gain. This behavior may seem rational if the manager or project has a modest budget. </a:t>
            </a:r>
          </a:p>
        </p:txBody>
      </p:sp>
    </p:spTree>
    <p:extLst>
      <p:ext uri="{BB962C8B-B14F-4D97-AF65-F5344CB8AC3E}">
        <p14:creationId xmlns:p14="http://schemas.microsoft.com/office/powerpoint/2010/main" val="35485849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"Risk $1 million with a 90 percent chance of failure?!" A more proper perspective, however, is to consider decision outcomes relative to the size of the entire organization's capital. For the example, the EMV for this decision is:</a:t>
            </a:r>
          </a:p>
          <a:p>
            <a:pPr marL="0" indent="0">
              <a:buNone/>
            </a:pPr>
            <a:endParaRPr lang="en-US" dirty="0"/>
          </a:p>
        </p:txBody>
      </p:sp>
      <p:pic>
        <p:nvPicPr>
          <p:cNvPr id="4" name="Picture 3"/>
          <p:cNvPicPr>
            <a:picLocks noChangeAspect="1"/>
          </p:cNvPicPr>
          <p:nvPr/>
        </p:nvPicPr>
        <p:blipFill>
          <a:blip r:embed="rId2"/>
          <a:stretch>
            <a:fillRect/>
          </a:stretch>
        </p:blipFill>
        <p:spPr>
          <a:xfrm>
            <a:off x="1353179" y="4406411"/>
            <a:ext cx="5001323" cy="1076475"/>
          </a:xfrm>
          <a:prstGeom prst="rect">
            <a:avLst/>
          </a:prstGeom>
        </p:spPr>
      </p:pic>
    </p:spTree>
    <p:extLst>
      <p:ext uri="{BB962C8B-B14F-4D97-AF65-F5344CB8AC3E}">
        <p14:creationId xmlns:p14="http://schemas.microsoft.com/office/powerpoint/2010/main" val="11785353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10095064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indent="0">
              <a:buNone/>
            </a:pPr>
            <a:endParaRPr lang="en-US" dirty="0"/>
          </a:p>
        </p:txBody>
      </p:sp>
    </p:spTree>
    <p:extLst>
      <p:ext uri="{BB962C8B-B14F-4D97-AF65-F5344CB8AC3E}">
        <p14:creationId xmlns:p14="http://schemas.microsoft.com/office/powerpoint/2010/main" val="4880925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p:txBody>
      </p:sp>
    </p:spTree>
    <p:extLst>
      <p:ext uri="{BB962C8B-B14F-4D97-AF65-F5344CB8AC3E}">
        <p14:creationId xmlns:p14="http://schemas.microsoft.com/office/powerpoint/2010/main" val="4143059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if one does want to have a conservative risk policy as a part of the decision policy, there is a straightforward way to do this. We determine a utility function, unique to the DM or organization, that relates "value" (i.e., utility) to wealth. It defines how the DM feels about money. This function also portrays a DM'S risk policy. The utility function transformation provides a guide in how to make tradeoffs between objective value and risk. </a:t>
            </a:r>
          </a:p>
        </p:txBody>
      </p:sp>
    </p:spTree>
    <p:extLst>
      <p:ext uri="{BB962C8B-B14F-4D97-AF65-F5344CB8AC3E}">
        <p14:creationId xmlns:p14="http://schemas.microsoft.com/office/powerpoint/2010/main" val="3797708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indent="0">
              <a:buNone/>
            </a:pPr>
            <a:endParaRPr lang="en-US" dirty="0"/>
          </a:p>
        </p:txBody>
      </p:sp>
    </p:spTree>
    <p:extLst>
      <p:ext uri="{BB962C8B-B14F-4D97-AF65-F5344CB8AC3E}">
        <p14:creationId xmlns:p14="http://schemas.microsoft.com/office/powerpoint/2010/main" val="10806638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Policy Summary </a:t>
            </a:r>
          </a:p>
          <a:p>
            <a:pPr marL="0" indent="0" algn="just">
              <a:buNone/>
            </a:pPr>
            <a:r>
              <a:rPr lang="en-US" dirty="0"/>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p:txBody>
      </p:sp>
    </p:spTree>
    <p:extLst>
      <p:ext uri="{BB962C8B-B14F-4D97-AF65-F5344CB8AC3E}">
        <p14:creationId xmlns:p14="http://schemas.microsoft.com/office/powerpoint/2010/main" val="1449528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indent="0">
              <a:buNone/>
            </a:pPr>
            <a:endParaRPr lang="en-US" dirty="0"/>
          </a:p>
        </p:txBody>
      </p:sp>
    </p:spTree>
    <p:extLst>
      <p:ext uri="{BB962C8B-B14F-4D97-AF65-F5344CB8AC3E}">
        <p14:creationId xmlns:p14="http://schemas.microsoft.com/office/powerpoint/2010/main" val="8198480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Crane Size Decision </a:t>
            </a:r>
          </a:p>
          <a:p>
            <a:pPr marL="0" indent="0" algn="just">
              <a:buNone/>
            </a:pPr>
            <a:r>
              <a:rPr lang="en-US" dirty="0"/>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p:txBody>
      </p:sp>
    </p:spTree>
    <p:extLst>
      <p:ext uri="{BB962C8B-B14F-4D97-AF65-F5344CB8AC3E}">
        <p14:creationId xmlns:p14="http://schemas.microsoft.com/office/powerpoint/2010/main" val="10935314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marL="0" indent="0">
              <a:buNone/>
            </a:pPr>
            <a:endParaRPr lang="en-US" dirty="0"/>
          </a:p>
        </p:txBody>
      </p:sp>
    </p:spTree>
    <p:extLst>
      <p:ext uri="{BB962C8B-B14F-4D97-AF65-F5344CB8AC3E}">
        <p14:creationId xmlns:p14="http://schemas.microsoft.com/office/powerpoint/2010/main" val="2195140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25625"/>
            <a:ext cx="10515600" cy="4351338"/>
          </a:xfrm>
        </p:spPr>
        <p:txBody>
          <a:bodyPr/>
          <a:lstStyle/>
          <a:p>
            <a:pPr marL="0" indent="0" algn="just">
              <a:buNone/>
            </a:pPr>
            <a:r>
              <a:rPr lang="en-US" dirty="0"/>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marL="0" indent="0">
              <a:buNone/>
            </a:pPr>
            <a:endParaRPr lang="en-US" dirty="0"/>
          </a:p>
        </p:txBody>
      </p:sp>
    </p:spTree>
    <p:extLst>
      <p:ext uri="{BB962C8B-B14F-4D97-AF65-F5344CB8AC3E}">
        <p14:creationId xmlns:p14="http://schemas.microsoft.com/office/powerpoint/2010/main" val="5921535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p:txBody>
      </p:sp>
    </p:spTree>
    <p:extLst>
      <p:ext uri="{BB962C8B-B14F-4D97-AF65-F5344CB8AC3E}">
        <p14:creationId xmlns:p14="http://schemas.microsoft.com/office/powerpoint/2010/main" val="41809344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4C28-603F-450B-B3A5-F03701663E27}"/>
              </a:ext>
            </a:extLst>
          </p:cNvPr>
          <p:cNvSpPr>
            <a:spLocks noGrp="1"/>
          </p:cNvSpPr>
          <p:nvPr>
            <p:ph type="title"/>
          </p:nvPr>
        </p:nvSpPr>
        <p:spPr>
          <a:xfrm>
            <a:off x="3232608" y="4712040"/>
            <a:ext cx="5986806" cy="426727"/>
          </a:xfrm>
        </p:spPr>
        <p:txBody>
          <a:bodyPr/>
          <a:lstStyle/>
          <a:p>
            <a:r>
              <a:rPr lang="en-US" sz="1800" b="0" i="0" u="none" strike="noStrike" baseline="0" dirty="0">
                <a:latin typeface="Arial" panose="020B0604020202020204" pitchFamily="34" charset="0"/>
              </a:rPr>
              <a:t>Table: 3.1 Delay Days Given Activity 15 Are Critical</a:t>
            </a:r>
            <a:endParaRPr lang="en-US" dirty="0"/>
          </a:p>
        </p:txBody>
      </p:sp>
      <p:pic>
        <p:nvPicPr>
          <p:cNvPr id="5" name="Content Placeholder 4">
            <a:extLst>
              <a:ext uri="{FF2B5EF4-FFF2-40B4-BE49-F238E27FC236}">
                <a16:creationId xmlns:a16="http://schemas.microsoft.com/office/drawing/2014/main" id="{0C71A9BE-8C61-434B-AE53-2A8EB20C2064}"/>
              </a:ext>
            </a:extLst>
          </p:cNvPr>
          <p:cNvPicPr>
            <a:picLocks noGrp="1" noChangeAspect="1"/>
          </p:cNvPicPr>
          <p:nvPr>
            <p:ph idx="1"/>
          </p:nvPr>
        </p:nvPicPr>
        <p:blipFill>
          <a:blip r:embed="rId2"/>
          <a:stretch>
            <a:fillRect/>
          </a:stretch>
        </p:blipFill>
        <p:spPr>
          <a:xfrm>
            <a:off x="1067050" y="2545238"/>
            <a:ext cx="9647129" cy="2166802"/>
          </a:xfrm>
        </p:spPr>
      </p:pic>
    </p:spTree>
    <p:extLst>
      <p:ext uri="{BB962C8B-B14F-4D97-AF65-F5344CB8AC3E}">
        <p14:creationId xmlns:p14="http://schemas.microsoft.com/office/powerpoint/2010/main" val="13648112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687E1-755F-4FDD-BC24-2A6DA1A4DEEE}"/>
              </a:ext>
            </a:extLst>
          </p:cNvPr>
          <p:cNvSpPr>
            <a:spLocks noGrp="1"/>
          </p:cNvSpPr>
          <p:nvPr>
            <p:ph type="title"/>
          </p:nvPr>
        </p:nvSpPr>
        <p:spPr>
          <a:xfrm>
            <a:off x="3233394" y="1788572"/>
            <a:ext cx="4779389" cy="615263"/>
          </a:xfrm>
        </p:spPr>
        <p:txBody>
          <a:bodyPr/>
          <a:lstStyle/>
          <a:p>
            <a:r>
              <a:rPr lang="en-US" sz="1800" b="0" i="0" u="none" strike="noStrike" baseline="0" dirty="0">
                <a:latin typeface="Times New Roman" panose="02020603050405020304" pitchFamily="18" charset="0"/>
              </a:rPr>
              <a:t>Table 3.2: Payoff Table for Crane Size Selection</a:t>
            </a:r>
            <a:endParaRPr lang="en-US" dirty="0"/>
          </a:p>
        </p:txBody>
      </p:sp>
      <p:pic>
        <p:nvPicPr>
          <p:cNvPr id="5" name="Content Placeholder 4">
            <a:extLst>
              <a:ext uri="{FF2B5EF4-FFF2-40B4-BE49-F238E27FC236}">
                <a16:creationId xmlns:a16="http://schemas.microsoft.com/office/drawing/2014/main" id="{80D6FDC2-E78C-4EE1-9F8A-271B291A6830}"/>
              </a:ext>
            </a:extLst>
          </p:cNvPr>
          <p:cNvPicPr>
            <a:picLocks noGrp="1" noChangeAspect="1"/>
          </p:cNvPicPr>
          <p:nvPr>
            <p:ph idx="1"/>
          </p:nvPr>
        </p:nvPicPr>
        <p:blipFill>
          <a:blip r:embed="rId2"/>
          <a:stretch>
            <a:fillRect/>
          </a:stretch>
        </p:blipFill>
        <p:spPr>
          <a:xfrm>
            <a:off x="838200" y="2487293"/>
            <a:ext cx="10325806" cy="2765427"/>
          </a:xfrm>
        </p:spPr>
      </p:pic>
      <p:sp>
        <p:nvSpPr>
          <p:cNvPr id="7" name="TextBox 6">
            <a:extLst>
              <a:ext uri="{FF2B5EF4-FFF2-40B4-BE49-F238E27FC236}">
                <a16:creationId xmlns:a16="http://schemas.microsoft.com/office/drawing/2014/main" id="{DDA03877-81FC-49B2-B05E-B2CD21279A43}"/>
              </a:ext>
            </a:extLst>
          </p:cNvPr>
          <p:cNvSpPr txBox="1"/>
          <p:nvPr/>
        </p:nvSpPr>
        <p:spPr>
          <a:xfrm>
            <a:off x="8165969" y="5486784"/>
            <a:ext cx="2146954" cy="276999"/>
          </a:xfrm>
          <a:prstGeom prst="rect">
            <a:avLst/>
          </a:prstGeom>
          <a:noFill/>
        </p:spPr>
        <p:txBody>
          <a:bodyPr wrap="square">
            <a:spAutoFit/>
          </a:bodyPr>
          <a:lstStyle/>
          <a:p>
            <a:r>
              <a:rPr lang="en-US" sz="1200" b="0" i="0" u="none" strike="noStrike" baseline="0" dirty="0">
                <a:latin typeface="Arial" panose="020B0604020202020204" pitchFamily="34" charset="0"/>
              </a:rPr>
              <a:t>Amounts are in $thousands</a:t>
            </a:r>
            <a:endParaRPr lang="en-US" sz="1200" dirty="0"/>
          </a:p>
        </p:txBody>
      </p:sp>
    </p:spTree>
    <p:extLst>
      <p:ext uri="{BB962C8B-B14F-4D97-AF65-F5344CB8AC3E}">
        <p14:creationId xmlns:p14="http://schemas.microsoft.com/office/powerpoint/2010/main" val="39977144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89CF-17C2-40B2-BCE3-B532BECBE1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769B95F-40C5-4387-A3E4-8F842259D2D7}"/>
              </a:ext>
            </a:extLst>
          </p:cNvPr>
          <p:cNvSpPr>
            <a:spLocks noGrp="1"/>
          </p:cNvSpPr>
          <p:nvPr>
            <p:ph idx="1"/>
          </p:nvPr>
        </p:nvSpPr>
        <p:spPr/>
        <p:txBody>
          <a:bodyPr>
            <a:normAutofit/>
          </a:bodyPr>
          <a:lstStyle/>
          <a:p>
            <a:pPr algn="l"/>
            <a:r>
              <a:rPr lang="en-US" b="0" i="0" u="none" strike="noStrike" baseline="0" dirty="0"/>
              <a:t>Payoff tables are sometimes an excellent way to present a simple decision situation. Most people use computer spreadsheets for the layout and calculations.</a:t>
            </a:r>
            <a:endParaRPr lang="en-US" dirty="0"/>
          </a:p>
        </p:txBody>
      </p:sp>
    </p:spTree>
    <p:extLst>
      <p:ext uri="{BB962C8B-B14F-4D97-AF65-F5344CB8AC3E}">
        <p14:creationId xmlns:p14="http://schemas.microsoft.com/office/powerpoint/2010/main" val="11845144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Trees </a:t>
            </a:r>
          </a:p>
          <a:p>
            <a:pPr marL="0" indent="0" algn="just">
              <a:buNone/>
            </a:pPr>
            <a:r>
              <a:rPr lang="en-US" dirty="0"/>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11644922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t>TreeAge</a:t>
            </a:r>
            <a:r>
              <a:rPr lang="en-US" dirty="0"/>
              <a:t>), and Figure 3.3 is a screen showing the solved tree. </a:t>
            </a:r>
          </a:p>
          <a:p>
            <a:pPr marL="0" indent="0">
              <a:buNone/>
            </a:pPr>
            <a:endParaRPr lang="en-US" dirty="0"/>
          </a:p>
        </p:txBody>
      </p:sp>
    </p:spTree>
    <p:extLst>
      <p:ext uri="{BB962C8B-B14F-4D97-AF65-F5344CB8AC3E}">
        <p14:creationId xmlns:p14="http://schemas.microsoft.com/office/powerpoint/2010/main" val="27467242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75778" y="989556"/>
            <a:ext cx="10515600" cy="5436295"/>
          </a:xfrm>
          <a:prstGeom prst="rect">
            <a:avLst/>
          </a:prstGeom>
        </p:spPr>
      </p:pic>
      <p:sp>
        <p:nvSpPr>
          <p:cNvPr id="5" name="TextBox 4">
            <a:extLst>
              <a:ext uri="{FF2B5EF4-FFF2-40B4-BE49-F238E27FC236}">
                <a16:creationId xmlns:a16="http://schemas.microsoft.com/office/drawing/2014/main" id="{100FAF29-8F00-4C2F-BD69-EC33F3578B47}"/>
              </a:ext>
            </a:extLst>
          </p:cNvPr>
          <p:cNvSpPr txBox="1"/>
          <p:nvPr/>
        </p:nvSpPr>
        <p:spPr>
          <a:xfrm>
            <a:off x="1699182" y="6357535"/>
            <a:ext cx="6094428" cy="369332"/>
          </a:xfrm>
          <a:prstGeom prst="rect">
            <a:avLst/>
          </a:prstGeom>
          <a:noFill/>
        </p:spPr>
        <p:txBody>
          <a:bodyPr wrap="square">
            <a:spAutoFit/>
          </a:bodyPr>
          <a:lstStyle/>
          <a:p>
            <a:r>
              <a:rPr lang="en-US" dirty="0"/>
              <a:t>Figure 3.2 decision tree analysis </a:t>
            </a:r>
          </a:p>
        </p:txBody>
      </p:sp>
    </p:spTree>
    <p:extLst>
      <p:ext uri="{BB962C8B-B14F-4D97-AF65-F5344CB8AC3E}">
        <p14:creationId xmlns:p14="http://schemas.microsoft.com/office/powerpoint/2010/main" val="22210370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7967" y="726510"/>
            <a:ext cx="9081370" cy="5874705"/>
          </a:xfrm>
          <a:prstGeom prst="rect">
            <a:avLst/>
          </a:prstGeom>
        </p:spPr>
      </p:pic>
    </p:spTree>
    <p:extLst>
      <p:ext uri="{BB962C8B-B14F-4D97-AF65-F5344CB8AC3E}">
        <p14:creationId xmlns:p14="http://schemas.microsoft.com/office/powerpoint/2010/main" val="34101166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Methods Summary </a:t>
            </a:r>
          </a:p>
          <a:p>
            <a:pPr marL="0" indent="0" algn="just">
              <a:buNone/>
            </a:pPr>
            <a:r>
              <a:rPr lang="en-US" dirty="0"/>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1119525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1921439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3234</Words>
  <Application>Microsoft Office PowerPoint</Application>
  <PresentationFormat>Widescreen</PresentationFormat>
  <Paragraphs>110</Paragraphs>
  <Slides>60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نموذج فترة الاسترداد البسيطة Pay Back Period  (PBP)</vt:lpstr>
      <vt:lpstr>(1) نموذج فترة الاسترداد البسيطة Pay Back Period  (PBP)</vt:lpstr>
      <vt:lpstr>(2) نموذج فترة الاسترداد بسعر الخصم Discounted Pay Back Period</vt:lpstr>
      <vt:lpstr>(2) نموذج فترة الاسترداد بسعر الخصم Discounted Pay Back Period</vt:lpstr>
      <vt:lpstr>(2) نموذج فترة الاسترداد بسعر الخصم Discounted Pay Back Period</vt:lpstr>
      <vt:lpstr>جداول سعر الخصم Discounted Rate </vt:lpstr>
      <vt:lpstr>(2) نموذج فترة الاسترداد بسعر الخصم Discounted Pay Back Period</vt:lpstr>
      <vt:lpstr>لحساب فترة استرداد راس المال من الجدول</vt:lpstr>
      <vt:lpstr>(2) نموذج فترة الاسترداد بسعر الخصم Discounted Pay Back Period</vt:lpstr>
      <vt:lpstr>(3) نموذج صافي القيمة الحالية للتدفقات النقدية المستقبلية Net Present Value (NPV)</vt:lpstr>
      <vt:lpstr>نموذج صافي القيمة الحالية للتدفقات النقدية المستقبلية Net Present Value (NPV)</vt:lpstr>
      <vt:lpstr>نموذج صافي القيمة الحالية للتدفقات النقدية المستقبلية Net Present Value (NPV)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Table: 3.1 Delay Days Given Activity 15 Are Critical</vt:lpstr>
      <vt:lpstr>Table 3.2: Payoff Table for Crane Size Selection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21</cp:revision>
  <cp:lastPrinted>2022-02-07T10:20:00Z</cp:lastPrinted>
  <dcterms:created xsi:type="dcterms:W3CDTF">2021-08-03T13:03:26Z</dcterms:created>
  <dcterms:modified xsi:type="dcterms:W3CDTF">2022-02-11T13:48:46Z</dcterms:modified>
</cp:coreProperties>
</file>