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3"/>
  </p:notesMasterIdLst>
  <p:sldIdLst>
    <p:sldId id="327" r:id="rId2"/>
    <p:sldId id="314" r:id="rId3"/>
    <p:sldId id="257" r:id="rId4"/>
    <p:sldId id="318" r:id="rId5"/>
    <p:sldId id="319" r:id="rId6"/>
    <p:sldId id="320" r:id="rId7"/>
    <p:sldId id="321" r:id="rId8"/>
    <p:sldId id="322" r:id="rId9"/>
    <p:sldId id="258" r:id="rId10"/>
    <p:sldId id="259" r:id="rId11"/>
    <p:sldId id="260" r:id="rId12"/>
    <p:sldId id="261" r:id="rId13"/>
    <p:sldId id="263" r:id="rId14"/>
    <p:sldId id="324" r:id="rId15"/>
    <p:sldId id="264" r:id="rId16"/>
    <p:sldId id="265" r:id="rId17"/>
    <p:sldId id="266" r:id="rId18"/>
    <p:sldId id="325" r:id="rId19"/>
    <p:sldId id="267" r:id="rId20"/>
    <p:sldId id="268" r:id="rId21"/>
    <p:sldId id="269" r:id="rId22"/>
    <p:sldId id="270" r:id="rId23"/>
    <p:sldId id="271" r:id="rId24"/>
    <p:sldId id="300" r:id="rId25"/>
    <p:sldId id="274" r:id="rId26"/>
    <p:sldId id="275" r:id="rId27"/>
    <p:sldId id="276" r:id="rId28"/>
    <p:sldId id="277" r:id="rId29"/>
    <p:sldId id="326" r:id="rId30"/>
    <p:sldId id="317" r:id="rId31"/>
    <p:sldId id="310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0" autoAdjust="0"/>
    <p:restoredTop sz="94660"/>
  </p:normalViewPr>
  <p:slideViewPr>
    <p:cSldViewPr>
      <p:cViewPr varScale="1">
        <p:scale>
          <a:sx n="86" d="100"/>
          <a:sy n="86" d="100"/>
        </p:scale>
        <p:origin x="300" y="96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8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BD4D8F-AD7D-4BA5-8F6A-5ADF6815D438}" type="doc">
      <dgm:prSet loTypeId="urn:microsoft.com/office/officeart/2005/8/layout/pyramid2" loCatId="pyramid" qsTypeId="urn:microsoft.com/office/officeart/2005/8/quickstyle/3d2" qsCatId="3D" csTypeId="urn:microsoft.com/office/officeart/2005/8/colors/colorful1" csCatId="colorful" phldr="1"/>
      <dgm:spPr/>
    </dgm:pt>
    <dgm:pt modelId="{9946E0F3-5715-48EF-99C9-4231E9A90D1C}">
      <dgm:prSet phldrT="[Text]"/>
      <dgm:spPr/>
      <dgm:t>
        <a:bodyPr/>
        <a:lstStyle/>
        <a:p>
          <a:r>
            <a:rPr lang="en-US" b="1" dirty="0" smtClean="0"/>
            <a:t>Long-range plans</a:t>
          </a:r>
        </a:p>
        <a:p>
          <a:r>
            <a:rPr lang="en-US" b="1" dirty="0" smtClean="0"/>
            <a:t>= 3 or more years</a:t>
          </a:r>
          <a:endParaRPr lang="en-US" dirty="0"/>
        </a:p>
      </dgm:t>
    </dgm:pt>
    <dgm:pt modelId="{FFFA6DD2-1D70-49C0-913D-BD1A87D16405}" type="parTrans" cxnId="{2D3E8BAC-EF9B-4488-BC74-D511100FEFBA}">
      <dgm:prSet/>
      <dgm:spPr/>
      <dgm:t>
        <a:bodyPr/>
        <a:lstStyle/>
        <a:p>
          <a:endParaRPr lang="en-US"/>
        </a:p>
      </dgm:t>
    </dgm:pt>
    <dgm:pt modelId="{2171C394-EEAA-45ED-92A8-52512BA0EC0F}" type="sibTrans" cxnId="{2D3E8BAC-EF9B-4488-BC74-D511100FEFBA}">
      <dgm:prSet/>
      <dgm:spPr/>
      <dgm:t>
        <a:bodyPr/>
        <a:lstStyle/>
        <a:p>
          <a:endParaRPr lang="en-US"/>
        </a:p>
      </dgm:t>
    </dgm:pt>
    <dgm:pt modelId="{2324600A-2EAF-4E89-BD3A-A788CB5EB3FD}">
      <dgm:prSet phldrT="[Text]"/>
      <dgm:spPr/>
      <dgm:t>
        <a:bodyPr/>
        <a:lstStyle/>
        <a:p>
          <a:r>
            <a:rPr lang="en-US" b="1" dirty="0" smtClean="0"/>
            <a:t>Intermediate-range plans = 1 to 2 years</a:t>
          </a:r>
          <a:endParaRPr lang="en-US" dirty="0"/>
        </a:p>
      </dgm:t>
    </dgm:pt>
    <dgm:pt modelId="{4C701EAA-893B-47CB-B900-33E5133CD320}" type="parTrans" cxnId="{429F4138-422D-4721-BE82-93028258B430}">
      <dgm:prSet/>
      <dgm:spPr/>
      <dgm:t>
        <a:bodyPr/>
        <a:lstStyle/>
        <a:p>
          <a:endParaRPr lang="en-US"/>
        </a:p>
      </dgm:t>
    </dgm:pt>
    <dgm:pt modelId="{906B628B-EC64-48C2-A7FD-94A1EDC720CD}" type="sibTrans" cxnId="{429F4138-422D-4721-BE82-93028258B430}">
      <dgm:prSet/>
      <dgm:spPr/>
      <dgm:t>
        <a:bodyPr/>
        <a:lstStyle/>
        <a:p>
          <a:endParaRPr lang="en-US"/>
        </a:p>
      </dgm:t>
    </dgm:pt>
    <dgm:pt modelId="{C7D7BFA0-0582-4469-8AF6-EF1290C002BE}">
      <dgm:prSet phldrT="[Text]"/>
      <dgm:spPr/>
      <dgm:t>
        <a:bodyPr/>
        <a:lstStyle/>
        <a:p>
          <a:r>
            <a:rPr lang="en-US" b="1" dirty="0" smtClean="0"/>
            <a:t>Short-range plans = 1 year or less</a:t>
          </a:r>
          <a:endParaRPr lang="en-US" dirty="0"/>
        </a:p>
      </dgm:t>
    </dgm:pt>
    <dgm:pt modelId="{9A6436A6-E9F0-4AFF-91AE-CB5D7AB0F4AF}" type="parTrans" cxnId="{4678FF73-36AE-4C25-9790-CD593F3C3876}">
      <dgm:prSet/>
      <dgm:spPr/>
      <dgm:t>
        <a:bodyPr/>
        <a:lstStyle/>
        <a:p>
          <a:endParaRPr lang="en-US"/>
        </a:p>
      </dgm:t>
    </dgm:pt>
    <dgm:pt modelId="{F2BF4FF3-9796-4156-8690-D6B15EAEE803}" type="sibTrans" cxnId="{4678FF73-36AE-4C25-9790-CD593F3C3876}">
      <dgm:prSet/>
      <dgm:spPr/>
      <dgm:t>
        <a:bodyPr/>
        <a:lstStyle/>
        <a:p>
          <a:endParaRPr lang="en-US"/>
        </a:p>
      </dgm:t>
    </dgm:pt>
    <dgm:pt modelId="{9CC2D169-A584-4101-BCB7-A546360E5128}" type="pres">
      <dgm:prSet presAssocID="{13BD4D8F-AD7D-4BA5-8F6A-5ADF6815D438}" presName="compositeShape" presStyleCnt="0">
        <dgm:presLayoutVars>
          <dgm:dir/>
          <dgm:resizeHandles/>
        </dgm:presLayoutVars>
      </dgm:prSet>
      <dgm:spPr/>
    </dgm:pt>
    <dgm:pt modelId="{91CF434F-FCDD-4C17-A112-FC0A981008F6}" type="pres">
      <dgm:prSet presAssocID="{13BD4D8F-AD7D-4BA5-8F6A-5ADF6815D438}" presName="pyramid" presStyleLbl="node1" presStyleIdx="0" presStyleCnt="1" custScaleX="124648" custLinFactNeighborX="-6727" custLinFactNeighborY="0"/>
      <dgm:spPr/>
    </dgm:pt>
    <dgm:pt modelId="{D07AAB5B-0F53-4889-B95C-616B019A8B73}" type="pres">
      <dgm:prSet presAssocID="{13BD4D8F-AD7D-4BA5-8F6A-5ADF6815D438}" presName="theList" presStyleCnt="0"/>
      <dgm:spPr/>
    </dgm:pt>
    <dgm:pt modelId="{8743C649-AE97-43BF-A868-A3A2C333AC5A}" type="pres">
      <dgm:prSet presAssocID="{9946E0F3-5715-48EF-99C9-4231E9A90D1C}" presName="aNode" presStyleLbl="fgAcc1" presStyleIdx="0" presStyleCnt="3" custLinFactNeighborX="-15026" custLinFactNeighborY="8022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03502F-5ACA-4792-93B8-34DB814EDBF7}" type="pres">
      <dgm:prSet presAssocID="{9946E0F3-5715-48EF-99C9-4231E9A90D1C}" presName="aSpace" presStyleCnt="0"/>
      <dgm:spPr/>
    </dgm:pt>
    <dgm:pt modelId="{315CA308-352C-4ADA-8C5C-2631405A6FB3}" type="pres">
      <dgm:prSet presAssocID="{2324600A-2EAF-4E89-BD3A-A788CB5EB3FD}" presName="aNode" presStyleLbl="fgAcc1" presStyleIdx="1" presStyleCnt="3" custLinFactNeighborX="-12759" custLinFactNeighborY="202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D8035A-E534-41DB-8F4E-176A265A5601}" type="pres">
      <dgm:prSet presAssocID="{2324600A-2EAF-4E89-BD3A-A788CB5EB3FD}" presName="aSpace" presStyleCnt="0"/>
      <dgm:spPr/>
    </dgm:pt>
    <dgm:pt modelId="{F307A8E6-9FC1-44E0-990B-46F2D69B69B9}" type="pres">
      <dgm:prSet presAssocID="{C7D7BFA0-0582-4469-8AF6-EF1290C002BE}" presName="aNode" presStyleLbl="fgAcc1" presStyleIdx="2" presStyleCnt="3" custLinFactNeighborX="-12759" custLinFactNeighborY="688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956580-E3D1-42DE-8193-3C3DFA21DBA0}" type="pres">
      <dgm:prSet presAssocID="{C7D7BFA0-0582-4469-8AF6-EF1290C002BE}" presName="aSpace" presStyleCnt="0"/>
      <dgm:spPr/>
    </dgm:pt>
  </dgm:ptLst>
  <dgm:cxnLst>
    <dgm:cxn modelId="{1C01F9A0-89E8-43F1-A1E8-38F2328F363B}" type="presOf" srcId="{C7D7BFA0-0582-4469-8AF6-EF1290C002BE}" destId="{F307A8E6-9FC1-44E0-990B-46F2D69B69B9}" srcOrd="0" destOrd="0" presId="urn:microsoft.com/office/officeart/2005/8/layout/pyramid2"/>
    <dgm:cxn modelId="{25402583-F82C-479C-AE83-7414E192E258}" type="presOf" srcId="{9946E0F3-5715-48EF-99C9-4231E9A90D1C}" destId="{8743C649-AE97-43BF-A868-A3A2C333AC5A}" srcOrd="0" destOrd="0" presId="urn:microsoft.com/office/officeart/2005/8/layout/pyramid2"/>
    <dgm:cxn modelId="{CBDE370F-71A2-4ECF-B48C-ABA9953A84ED}" type="presOf" srcId="{2324600A-2EAF-4E89-BD3A-A788CB5EB3FD}" destId="{315CA308-352C-4ADA-8C5C-2631405A6FB3}" srcOrd="0" destOrd="0" presId="urn:microsoft.com/office/officeart/2005/8/layout/pyramid2"/>
    <dgm:cxn modelId="{429F4138-422D-4721-BE82-93028258B430}" srcId="{13BD4D8F-AD7D-4BA5-8F6A-5ADF6815D438}" destId="{2324600A-2EAF-4E89-BD3A-A788CB5EB3FD}" srcOrd="1" destOrd="0" parTransId="{4C701EAA-893B-47CB-B900-33E5133CD320}" sibTransId="{906B628B-EC64-48C2-A7FD-94A1EDC720CD}"/>
    <dgm:cxn modelId="{678F0931-7FFA-468A-B822-27B500867328}" type="presOf" srcId="{13BD4D8F-AD7D-4BA5-8F6A-5ADF6815D438}" destId="{9CC2D169-A584-4101-BCB7-A546360E5128}" srcOrd="0" destOrd="0" presId="urn:microsoft.com/office/officeart/2005/8/layout/pyramid2"/>
    <dgm:cxn modelId="{2D3E8BAC-EF9B-4488-BC74-D511100FEFBA}" srcId="{13BD4D8F-AD7D-4BA5-8F6A-5ADF6815D438}" destId="{9946E0F3-5715-48EF-99C9-4231E9A90D1C}" srcOrd="0" destOrd="0" parTransId="{FFFA6DD2-1D70-49C0-913D-BD1A87D16405}" sibTransId="{2171C394-EEAA-45ED-92A8-52512BA0EC0F}"/>
    <dgm:cxn modelId="{4678FF73-36AE-4C25-9790-CD593F3C3876}" srcId="{13BD4D8F-AD7D-4BA5-8F6A-5ADF6815D438}" destId="{C7D7BFA0-0582-4469-8AF6-EF1290C002BE}" srcOrd="2" destOrd="0" parTransId="{9A6436A6-E9F0-4AFF-91AE-CB5D7AB0F4AF}" sibTransId="{F2BF4FF3-9796-4156-8690-D6B15EAEE803}"/>
    <dgm:cxn modelId="{33801146-D66A-47F8-92CA-B552EF749011}" type="presParOf" srcId="{9CC2D169-A584-4101-BCB7-A546360E5128}" destId="{91CF434F-FCDD-4C17-A112-FC0A981008F6}" srcOrd="0" destOrd="0" presId="urn:microsoft.com/office/officeart/2005/8/layout/pyramid2"/>
    <dgm:cxn modelId="{DD6C5286-4485-4C2F-A67D-96C5E746EDF3}" type="presParOf" srcId="{9CC2D169-A584-4101-BCB7-A546360E5128}" destId="{D07AAB5B-0F53-4889-B95C-616B019A8B73}" srcOrd="1" destOrd="0" presId="urn:microsoft.com/office/officeart/2005/8/layout/pyramid2"/>
    <dgm:cxn modelId="{52F9E58B-1174-4D88-B87D-C20488CE5928}" type="presParOf" srcId="{D07AAB5B-0F53-4889-B95C-616B019A8B73}" destId="{8743C649-AE97-43BF-A868-A3A2C333AC5A}" srcOrd="0" destOrd="0" presId="urn:microsoft.com/office/officeart/2005/8/layout/pyramid2"/>
    <dgm:cxn modelId="{17A1669F-F602-41DE-8B77-C04C8EA76C10}" type="presParOf" srcId="{D07AAB5B-0F53-4889-B95C-616B019A8B73}" destId="{A903502F-5ACA-4792-93B8-34DB814EDBF7}" srcOrd="1" destOrd="0" presId="urn:microsoft.com/office/officeart/2005/8/layout/pyramid2"/>
    <dgm:cxn modelId="{B0C41A65-1BF8-4B0A-993B-DC3037F65958}" type="presParOf" srcId="{D07AAB5B-0F53-4889-B95C-616B019A8B73}" destId="{315CA308-352C-4ADA-8C5C-2631405A6FB3}" srcOrd="2" destOrd="0" presId="urn:microsoft.com/office/officeart/2005/8/layout/pyramid2"/>
    <dgm:cxn modelId="{66C11C81-C165-4635-9032-FDFA827D2DF7}" type="presParOf" srcId="{D07AAB5B-0F53-4889-B95C-616B019A8B73}" destId="{DBD8035A-E534-41DB-8F4E-176A265A5601}" srcOrd="3" destOrd="0" presId="urn:microsoft.com/office/officeart/2005/8/layout/pyramid2"/>
    <dgm:cxn modelId="{B7C4CC0A-97C6-44A3-938D-FBE108978360}" type="presParOf" srcId="{D07AAB5B-0F53-4889-B95C-616B019A8B73}" destId="{F307A8E6-9FC1-44E0-990B-46F2D69B69B9}" srcOrd="4" destOrd="0" presId="urn:microsoft.com/office/officeart/2005/8/layout/pyramid2"/>
    <dgm:cxn modelId="{FE26E305-652D-447E-B542-1F769608F804}" type="presParOf" srcId="{D07AAB5B-0F53-4889-B95C-616B019A8B73}" destId="{DF956580-E3D1-42DE-8193-3C3DFA21DBA0}" srcOrd="5" destOrd="0" presId="urn:microsoft.com/office/officeart/2005/8/layout/pyramid2"/>
  </dgm:cxnLst>
  <dgm:bg>
    <a:blipFill>
      <a:blip xmlns:r="http://schemas.openxmlformats.org/officeDocument/2006/relationships" r:embed="rId1"/>
      <a:stretch>
        <a:fillRect/>
      </a:stretch>
    </a:blip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2CF5C8E-CA00-4670-ABF2-9AF20E70BBCE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4B816F2-1D32-4519-A32A-B2F517AA1C4E}">
      <dgm:prSet/>
      <dgm:spPr/>
      <dgm:t>
        <a:bodyPr/>
        <a:lstStyle/>
        <a:p>
          <a:pPr rtl="0"/>
          <a:r>
            <a:rPr lang="en-US" b="1" dirty="0" smtClean="0">
              <a:solidFill>
                <a:schemeClr val="tx1"/>
              </a:solidFill>
            </a:rPr>
            <a:t>1- Forecasting</a:t>
          </a:r>
          <a:endParaRPr lang="ar-SA" dirty="0">
            <a:solidFill>
              <a:schemeClr val="tx1"/>
            </a:solidFill>
          </a:endParaRPr>
        </a:p>
      </dgm:t>
    </dgm:pt>
    <dgm:pt modelId="{BDA29DFF-4DAD-41AE-A3DC-A0603C74DC23}" type="parTrans" cxnId="{0D793F49-DE92-4AEF-A926-2C5C025DF2E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D59A10C-868C-404A-AEB9-0E732BC7E716}" type="sibTrans" cxnId="{0D793F49-DE92-4AEF-A926-2C5C025DF2E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B938731-4F46-46E1-83BA-4EADC654340A}">
      <dgm:prSet/>
      <dgm:spPr/>
      <dgm:t>
        <a:bodyPr/>
        <a:lstStyle/>
        <a:p>
          <a:pPr rtl="0"/>
          <a:r>
            <a:rPr lang="en-US" b="1" dirty="0" smtClean="0">
              <a:solidFill>
                <a:schemeClr val="tx1"/>
              </a:solidFill>
            </a:rPr>
            <a:t>2- Contingency planning</a:t>
          </a:r>
          <a:endParaRPr lang="ar-SA" dirty="0">
            <a:solidFill>
              <a:schemeClr val="tx1"/>
            </a:solidFill>
          </a:endParaRPr>
        </a:p>
      </dgm:t>
    </dgm:pt>
    <dgm:pt modelId="{EED1773C-8764-4DCA-9B8C-D52E1623F01C}" type="parTrans" cxnId="{B7C6FAF7-1012-45BD-852C-CC5F31B7D4A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51C034B-6061-4B1C-8143-39FAD007362E}" type="sibTrans" cxnId="{B7C6FAF7-1012-45BD-852C-CC5F31B7D4A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ED8DE7A-AA91-4E0D-9743-346A1C4DE9D0}">
      <dgm:prSet/>
      <dgm:spPr/>
      <dgm:t>
        <a:bodyPr/>
        <a:lstStyle/>
        <a:p>
          <a:pPr rtl="0"/>
          <a:r>
            <a:rPr lang="en-US" b="1" dirty="0" smtClean="0">
              <a:solidFill>
                <a:schemeClr val="tx1"/>
              </a:solidFill>
            </a:rPr>
            <a:t>3- Scenario planning</a:t>
          </a:r>
          <a:endParaRPr lang="ar-SA" dirty="0">
            <a:solidFill>
              <a:schemeClr val="tx1"/>
            </a:solidFill>
          </a:endParaRPr>
        </a:p>
      </dgm:t>
    </dgm:pt>
    <dgm:pt modelId="{F1E362A2-1225-423A-A967-1F33485D4BC5}" type="parTrans" cxnId="{5CF4AC23-FBB9-4C31-9C03-D1738F0BAA2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73242873-BD1E-4B5C-B870-B93EC5281A4D}" type="sibTrans" cxnId="{5CF4AC23-FBB9-4C31-9C03-D1738F0BAA2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45455E2-9248-44D9-95F3-568AF881FB06}">
      <dgm:prSet/>
      <dgm:spPr/>
      <dgm:t>
        <a:bodyPr/>
        <a:lstStyle/>
        <a:p>
          <a:pPr rtl="0"/>
          <a:r>
            <a:rPr lang="en-US" b="1" dirty="0" smtClean="0">
              <a:solidFill>
                <a:schemeClr val="tx1"/>
              </a:solidFill>
            </a:rPr>
            <a:t>4- Benchmarking</a:t>
          </a:r>
          <a:endParaRPr lang="ar-SA" dirty="0">
            <a:solidFill>
              <a:schemeClr val="tx1"/>
            </a:solidFill>
          </a:endParaRPr>
        </a:p>
      </dgm:t>
    </dgm:pt>
    <dgm:pt modelId="{0B106F8B-2575-49B1-BA71-0F6FF7498121}" type="parTrans" cxnId="{021CE28C-9576-4D9A-BE4F-CDEEE1D5977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9BAA1128-CD11-401F-9811-AD7CF28F7398}" type="sibTrans" cxnId="{021CE28C-9576-4D9A-BE4F-CDEEE1D5977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CA0CD71-75E5-4E67-85B4-5CB16EF75C46}">
      <dgm:prSet/>
      <dgm:spPr/>
      <dgm:t>
        <a:bodyPr/>
        <a:lstStyle/>
        <a:p>
          <a:pPr rtl="0"/>
          <a:r>
            <a:rPr lang="en-US" b="1" dirty="0" smtClean="0">
              <a:solidFill>
                <a:schemeClr val="tx1"/>
              </a:solidFill>
            </a:rPr>
            <a:t>5- Use of staff planners</a:t>
          </a:r>
          <a:endParaRPr lang="ar-SA" dirty="0">
            <a:solidFill>
              <a:schemeClr val="tx1"/>
            </a:solidFill>
          </a:endParaRPr>
        </a:p>
      </dgm:t>
    </dgm:pt>
    <dgm:pt modelId="{D204AC2B-A722-4CBD-9A05-328E727A8D27}" type="parTrans" cxnId="{8B0321A1-F7E1-41F7-80DA-E96A41DD53F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9C60669-56F2-4C90-AE2B-B600DBFD0722}" type="sibTrans" cxnId="{8B0321A1-F7E1-41F7-80DA-E96A41DD53F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AEE4D93-DA93-49E3-8500-357EFD656095}">
      <dgm:prSet/>
      <dgm:spPr/>
      <dgm:t>
        <a:bodyPr/>
        <a:lstStyle/>
        <a:p>
          <a:endParaRPr lang="en-US"/>
        </a:p>
      </dgm:t>
    </dgm:pt>
    <dgm:pt modelId="{5DD474AC-9AE8-4912-A332-6F34E775557C}" type="parTrans" cxnId="{27212177-B698-46CE-B56D-60C1084F10A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E0BF3F4-3F28-4DF5-8665-B4CA7A0EAFF3}" type="sibTrans" cxnId="{27212177-B698-46CE-B56D-60C1084F10A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453A9A9-D6A2-4B3D-822B-111E4389DC74}" type="pres">
      <dgm:prSet presAssocID="{42CF5C8E-CA00-4670-ABF2-9AF20E70BBCE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45F6869-AB3F-45EC-9EEA-A60DBE162E66}" type="pres">
      <dgm:prSet presAssocID="{42CF5C8E-CA00-4670-ABF2-9AF20E70BBCE}" presName="dummyMaxCanvas" presStyleCnt="0">
        <dgm:presLayoutVars/>
      </dgm:prSet>
      <dgm:spPr/>
    </dgm:pt>
    <dgm:pt modelId="{6A2621DE-6087-459E-A2EA-2F7F44F5A0F1}" type="pres">
      <dgm:prSet presAssocID="{42CF5C8E-CA00-4670-ABF2-9AF20E70BBCE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F70647-4CB3-4650-BCC9-7867B622158E}" type="pres">
      <dgm:prSet presAssocID="{42CF5C8E-CA00-4670-ABF2-9AF20E70BBCE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484CF8-A310-4BEC-A9DF-A7FE19CFB366}" type="pres">
      <dgm:prSet presAssocID="{42CF5C8E-CA00-4670-ABF2-9AF20E70BBCE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ED1784-60F1-427F-8507-560C2FCB8812}" type="pres">
      <dgm:prSet presAssocID="{42CF5C8E-CA00-4670-ABF2-9AF20E70BBCE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C1014C-4997-45D0-AB6C-849CD2B314F7}" type="pres">
      <dgm:prSet presAssocID="{42CF5C8E-CA00-4670-ABF2-9AF20E70BBCE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7F34DF-9E17-4FBA-BC5C-3079DC4046B5}" type="pres">
      <dgm:prSet presAssocID="{42CF5C8E-CA00-4670-ABF2-9AF20E70BBCE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BD36C7-EC49-4D80-8AA5-C2223AA4022F}" type="pres">
      <dgm:prSet presAssocID="{42CF5C8E-CA00-4670-ABF2-9AF20E70BBCE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6E455A-63A3-4F4E-9BF0-DA073C0474AC}" type="pres">
      <dgm:prSet presAssocID="{42CF5C8E-CA00-4670-ABF2-9AF20E70BBCE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8692DD-A301-4741-B60C-259E6CD072D2}" type="pres">
      <dgm:prSet presAssocID="{42CF5C8E-CA00-4670-ABF2-9AF20E70BBCE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5C97C5-3D3D-4284-9718-D72D1A3FCEE2}" type="pres">
      <dgm:prSet presAssocID="{42CF5C8E-CA00-4670-ABF2-9AF20E70BBCE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41E837-5C0D-4676-B9B4-C8E365885C8A}" type="pres">
      <dgm:prSet presAssocID="{42CF5C8E-CA00-4670-ABF2-9AF20E70BBCE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10151A-DDB1-4A54-9A5C-21007927E32C}" type="pres">
      <dgm:prSet presAssocID="{42CF5C8E-CA00-4670-ABF2-9AF20E70BBCE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98DBA7-2D1D-4FAE-BD0B-F90B044A3D01}" type="pres">
      <dgm:prSet presAssocID="{42CF5C8E-CA00-4670-ABF2-9AF20E70BBCE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5696BE-BB92-4D53-99CD-C45F018D69C2}" type="pres">
      <dgm:prSet presAssocID="{42CF5C8E-CA00-4670-ABF2-9AF20E70BBCE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EF20603-B1B7-46FE-9C5F-7CFEED6812AF}" type="presOf" srcId="{851C034B-6061-4B1C-8143-39FAD007362E}" destId="{B2BD36C7-EC49-4D80-8AA5-C2223AA4022F}" srcOrd="0" destOrd="0" presId="urn:microsoft.com/office/officeart/2005/8/layout/vProcess5"/>
    <dgm:cxn modelId="{A7874D05-6DC6-4F26-AC47-662271F91CAB}" type="presOf" srcId="{42CF5C8E-CA00-4670-ABF2-9AF20E70BBCE}" destId="{2453A9A9-D6A2-4B3D-822B-111E4389DC74}" srcOrd="0" destOrd="0" presId="urn:microsoft.com/office/officeart/2005/8/layout/vProcess5"/>
    <dgm:cxn modelId="{27212177-B698-46CE-B56D-60C1084F10A2}" srcId="{42CF5C8E-CA00-4670-ABF2-9AF20E70BBCE}" destId="{DAEE4D93-DA93-49E3-8500-357EFD656095}" srcOrd="5" destOrd="0" parTransId="{5DD474AC-9AE8-4912-A332-6F34E775557C}" sibTransId="{FE0BF3F4-3F28-4DF5-8665-B4CA7A0EAFF3}"/>
    <dgm:cxn modelId="{850E6890-5CD0-4E02-9965-E7DA857041F1}" type="presOf" srcId="{445455E2-9248-44D9-95F3-568AF881FB06}" destId="{9498DBA7-2D1D-4FAE-BD0B-F90B044A3D01}" srcOrd="1" destOrd="0" presId="urn:microsoft.com/office/officeart/2005/8/layout/vProcess5"/>
    <dgm:cxn modelId="{03192DC5-37D7-4ED8-9ADF-942D4F94079F}" type="presOf" srcId="{9BAA1128-CD11-401F-9811-AD7CF28F7398}" destId="{528692DD-A301-4741-B60C-259E6CD072D2}" srcOrd="0" destOrd="0" presId="urn:microsoft.com/office/officeart/2005/8/layout/vProcess5"/>
    <dgm:cxn modelId="{5DE450DE-0CDE-4DC9-8DCB-D6579C576549}" type="presOf" srcId="{B4B816F2-1D32-4519-A32A-B2F517AA1C4E}" destId="{6A2621DE-6087-459E-A2EA-2F7F44F5A0F1}" srcOrd="0" destOrd="0" presId="urn:microsoft.com/office/officeart/2005/8/layout/vProcess5"/>
    <dgm:cxn modelId="{1A5D29EC-D53E-4D1A-84B6-AD26778411D4}" type="presOf" srcId="{2B938731-4F46-46E1-83BA-4EADC654340A}" destId="{46F70647-4CB3-4650-BCC9-7867B622158E}" srcOrd="0" destOrd="0" presId="urn:microsoft.com/office/officeart/2005/8/layout/vProcess5"/>
    <dgm:cxn modelId="{E7CFC8BE-E099-4012-9A91-11EEB1F1E2B8}" type="presOf" srcId="{B4B816F2-1D32-4519-A32A-B2F517AA1C4E}" destId="{CC5C97C5-3D3D-4284-9718-D72D1A3FCEE2}" srcOrd="1" destOrd="0" presId="urn:microsoft.com/office/officeart/2005/8/layout/vProcess5"/>
    <dgm:cxn modelId="{5CF4AC23-FBB9-4C31-9C03-D1738F0BAA2B}" srcId="{42CF5C8E-CA00-4670-ABF2-9AF20E70BBCE}" destId="{4ED8DE7A-AA91-4E0D-9743-346A1C4DE9D0}" srcOrd="2" destOrd="0" parTransId="{F1E362A2-1225-423A-A967-1F33485D4BC5}" sibTransId="{73242873-BD1E-4B5C-B870-B93EC5281A4D}"/>
    <dgm:cxn modelId="{1FEE5B0C-7CF9-4E95-9AD9-2186EF2862B7}" type="presOf" srcId="{4ED8DE7A-AA91-4E0D-9743-346A1C4DE9D0}" destId="{42484CF8-A310-4BEC-A9DF-A7FE19CFB366}" srcOrd="0" destOrd="0" presId="urn:microsoft.com/office/officeart/2005/8/layout/vProcess5"/>
    <dgm:cxn modelId="{C1E9A942-8557-4DD9-B1BD-E605B4D10297}" type="presOf" srcId="{4ED8DE7A-AA91-4E0D-9743-346A1C4DE9D0}" destId="{AB10151A-DDB1-4A54-9A5C-21007927E32C}" srcOrd="1" destOrd="0" presId="urn:microsoft.com/office/officeart/2005/8/layout/vProcess5"/>
    <dgm:cxn modelId="{B7C6FAF7-1012-45BD-852C-CC5F31B7D4AB}" srcId="{42CF5C8E-CA00-4670-ABF2-9AF20E70BBCE}" destId="{2B938731-4F46-46E1-83BA-4EADC654340A}" srcOrd="1" destOrd="0" parTransId="{EED1773C-8764-4DCA-9B8C-D52E1623F01C}" sibTransId="{851C034B-6061-4B1C-8143-39FAD007362E}"/>
    <dgm:cxn modelId="{15237370-0448-4364-974A-EE860773BDCC}" type="presOf" srcId="{6CA0CD71-75E5-4E67-85B4-5CB16EF75C46}" destId="{C75696BE-BB92-4D53-99CD-C45F018D69C2}" srcOrd="1" destOrd="0" presId="urn:microsoft.com/office/officeart/2005/8/layout/vProcess5"/>
    <dgm:cxn modelId="{0D793F49-DE92-4AEF-A926-2C5C025DF2E7}" srcId="{42CF5C8E-CA00-4670-ABF2-9AF20E70BBCE}" destId="{B4B816F2-1D32-4519-A32A-B2F517AA1C4E}" srcOrd="0" destOrd="0" parTransId="{BDA29DFF-4DAD-41AE-A3DC-A0603C74DC23}" sibTransId="{0D59A10C-868C-404A-AEB9-0E732BC7E716}"/>
    <dgm:cxn modelId="{169B74F5-BC05-48FB-9DCE-76783D4D5CC8}" type="presOf" srcId="{445455E2-9248-44D9-95F3-568AF881FB06}" destId="{79ED1784-60F1-427F-8507-560C2FCB8812}" srcOrd="0" destOrd="0" presId="urn:microsoft.com/office/officeart/2005/8/layout/vProcess5"/>
    <dgm:cxn modelId="{8B0321A1-F7E1-41F7-80DA-E96A41DD53FB}" srcId="{42CF5C8E-CA00-4670-ABF2-9AF20E70BBCE}" destId="{6CA0CD71-75E5-4E67-85B4-5CB16EF75C46}" srcOrd="4" destOrd="0" parTransId="{D204AC2B-A722-4CBD-9A05-328E727A8D27}" sibTransId="{F9C60669-56F2-4C90-AE2B-B600DBFD0722}"/>
    <dgm:cxn modelId="{7BEAE53D-39F2-4715-98B2-F9A6C8F42618}" type="presOf" srcId="{0D59A10C-868C-404A-AEB9-0E732BC7E716}" destId="{547F34DF-9E17-4FBA-BC5C-3079DC4046B5}" srcOrd="0" destOrd="0" presId="urn:microsoft.com/office/officeart/2005/8/layout/vProcess5"/>
    <dgm:cxn modelId="{AB666C86-B11B-49F9-B0A7-006D59C12DDE}" type="presOf" srcId="{73242873-BD1E-4B5C-B870-B93EC5281A4D}" destId="{F06E455A-63A3-4F4E-9BF0-DA073C0474AC}" srcOrd="0" destOrd="0" presId="urn:microsoft.com/office/officeart/2005/8/layout/vProcess5"/>
    <dgm:cxn modelId="{D450200E-99EF-4E25-9D09-14E51A266DB1}" type="presOf" srcId="{2B938731-4F46-46E1-83BA-4EADC654340A}" destId="{9441E837-5C0D-4676-B9B4-C8E365885C8A}" srcOrd="1" destOrd="0" presId="urn:microsoft.com/office/officeart/2005/8/layout/vProcess5"/>
    <dgm:cxn modelId="{8AF132ED-AB08-4F2A-A21C-254F22B449D8}" type="presOf" srcId="{6CA0CD71-75E5-4E67-85B4-5CB16EF75C46}" destId="{66C1014C-4997-45D0-AB6C-849CD2B314F7}" srcOrd="0" destOrd="0" presId="urn:microsoft.com/office/officeart/2005/8/layout/vProcess5"/>
    <dgm:cxn modelId="{021CE28C-9576-4D9A-BE4F-CDEEE1D5977F}" srcId="{42CF5C8E-CA00-4670-ABF2-9AF20E70BBCE}" destId="{445455E2-9248-44D9-95F3-568AF881FB06}" srcOrd="3" destOrd="0" parTransId="{0B106F8B-2575-49B1-BA71-0F6FF7498121}" sibTransId="{9BAA1128-CD11-401F-9811-AD7CF28F7398}"/>
    <dgm:cxn modelId="{59791FCC-20E3-4DC1-9162-48E9B309823F}" type="presParOf" srcId="{2453A9A9-D6A2-4B3D-822B-111E4389DC74}" destId="{D45F6869-AB3F-45EC-9EEA-A60DBE162E66}" srcOrd="0" destOrd="0" presId="urn:microsoft.com/office/officeart/2005/8/layout/vProcess5"/>
    <dgm:cxn modelId="{B8833F11-79CD-40B4-AFBE-04F7CFF7E577}" type="presParOf" srcId="{2453A9A9-D6A2-4B3D-822B-111E4389DC74}" destId="{6A2621DE-6087-459E-A2EA-2F7F44F5A0F1}" srcOrd="1" destOrd="0" presId="urn:microsoft.com/office/officeart/2005/8/layout/vProcess5"/>
    <dgm:cxn modelId="{547E4EBC-9A5D-49A6-94B2-A10585293D82}" type="presParOf" srcId="{2453A9A9-D6A2-4B3D-822B-111E4389DC74}" destId="{46F70647-4CB3-4650-BCC9-7867B622158E}" srcOrd="2" destOrd="0" presId="urn:microsoft.com/office/officeart/2005/8/layout/vProcess5"/>
    <dgm:cxn modelId="{8CA052DD-D453-4CFA-B107-D90E7A4744CC}" type="presParOf" srcId="{2453A9A9-D6A2-4B3D-822B-111E4389DC74}" destId="{42484CF8-A310-4BEC-A9DF-A7FE19CFB366}" srcOrd="3" destOrd="0" presId="urn:microsoft.com/office/officeart/2005/8/layout/vProcess5"/>
    <dgm:cxn modelId="{0445884F-0E7F-4891-9937-CDBDEB864D98}" type="presParOf" srcId="{2453A9A9-D6A2-4B3D-822B-111E4389DC74}" destId="{79ED1784-60F1-427F-8507-560C2FCB8812}" srcOrd="4" destOrd="0" presId="urn:microsoft.com/office/officeart/2005/8/layout/vProcess5"/>
    <dgm:cxn modelId="{3D3F7F0F-3B87-454A-86F8-9FE458093286}" type="presParOf" srcId="{2453A9A9-D6A2-4B3D-822B-111E4389DC74}" destId="{66C1014C-4997-45D0-AB6C-849CD2B314F7}" srcOrd="5" destOrd="0" presId="urn:microsoft.com/office/officeart/2005/8/layout/vProcess5"/>
    <dgm:cxn modelId="{F9CFF7B9-584B-4CAB-BD2D-4093C11FFA11}" type="presParOf" srcId="{2453A9A9-D6A2-4B3D-822B-111E4389DC74}" destId="{547F34DF-9E17-4FBA-BC5C-3079DC4046B5}" srcOrd="6" destOrd="0" presId="urn:microsoft.com/office/officeart/2005/8/layout/vProcess5"/>
    <dgm:cxn modelId="{38285886-83D3-4794-B7AC-30BA0C5DE643}" type="presParOf" srcId="{2453A9A9-D6A2-4B3D-822B-111E4389DC74}" destId="{B2BD36C7-EC49-4D80-8AA5-C2223AA4022F}" srcOrd="7" destOrd="0" presId="urn:microsoft.com/office/officeart/2005/8/layout/vProcess5"/>
    <dgm:cxn modelId="{A6A1EDE1-0BE7-45D7-83D7-DC6A2B9AE284}" type="presParOf" srcId="{2453A9A9-D6A2-4B3D-822B-111E4389DC74}" destId="{F06E455A-63A3-4F4E-9BF0-DA073C0474AC}" srcOrd="8" destOrd="0" presId="urn:microsoft.com/office/officeart/2005/8/layout/vProcess5"/>
    <dgm:cxn modelId="{DBFEF2D2-BD88-4426-A276-DBB383625194}" type="presParOf" srcId="{2453A9A9-D6A2-4B3D-822B-111E4389DC74}" destId="{528692DD-A301-4741-B60C-259E6CD072D2}" srcOrd="9" destOrd="0" presId="urn:microsoft.com/office/officeart/2005/8/layout/vProcess5"/>
    <dgm:cxn modelId="{6FEA4EE5-439B-450A-A3B3-182F3632274D}" type="presParOf" srcId="{2453A9A9-D6A2-4B3D-822B-111E4389DC74}" destId="{CC5C97C5-3D3D-4284-9718-D72D1A3FCEE2}" srcOrd="10" destOrd="0" presId="urn:microsoft.com/office/officeart/2005/8/layout/vProcess5"/>
    <dgm:cxn modelId="{41EB6B25-BE94-47DC-930C-1DEFBC84D741}" type="presParOf" srcId="{2453A9A9-D6A2-4B3D-822B-111E4389DC74}" destId="{9441E837-5C0D-4676-B9B4-C8E365885C8A}" srcOrd="11" destOrd="0" presId="urn:microsoft.com/office/officeart/2005/8/layout/vProcess5"/>
    <dgm:cxn modelId="{C4663E71-189D-4258-90A8-44D2E4367E50}" type="presParOf" srcId="{2453A9A9-D6A2-4B3D-822B-111E4389DC74}" destId="{AB10151A-DDB1-4A54-9A5C-21007927E32C}" srcOrd="12" destOrd="0" presId="urn:microsoft.com/office/officeart/2005/8/layout/vProcess5"/>
    <dgm:cxn modelId="{CE895187-5270-4CC2-8500-41A4B9E99593}" type="presParOf" srcId="{2453A9A9-D6A2-4B3D-822B-111E4389DC74}" destId="{9498DBA7-2D1D-4FAE-BD0B-F90B044A3D01}" srcOrd="13" destOrd="0" presId="urn:microsoft.com/office/officeart/2005/8/layout/vProcess5"/>
    <dgm:cxn modelId="{DE3E8397-66AF-48FA-BE58-1EC0965E5D8C}" type="presParOf" srcId="{2453A9A9-D6A2-4B3D-822B-111E4389DC74}" destId="{C75696BE-BB92-4D53-99CD-C45F018D69C2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CF434F-FCDD-4C17-A112-FC0A981008F6}">
      <dsp:nvSpPr>
        <dsp:cNvPr id="0" name=""/>
        <dsp:cNvSpPr/>
      </dsp:nvSpPr>
      <dsp:spPr>
        <a:xfrm>
          <a:off x="1431398" y="0"/>
          <a:ext cx="7747218" cy="6215277"/>
        </a:xfrm>
        <a:prstGeom prst="triangl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743C649-AE97-43BF-A868-A3A2C333AC5A}">
      <dsp:nvSpPr>
        <dsp:cNvPr id="0" name=""/>
        <dsp:cNvSpPr/>
      </dsp:nvSpPr>
      <dsp:spPr>
        <a:xfrm>
          <a:off x="5116069" y="772414"/>
          <a:ext cx="4039930" cy="14712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Long-range plans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= 3 or more years</a:t>
          </a:r>
          <a:endParaRPr lang="en-US" sz="3200" kern="1200" dirty="0"/>
        </a:p>
      </dsp:txBody>
      <dsp:txXfrm>
        <a:off x="5187891" y="844236"/>
        <a:ext cx="3896286" cy="1327628"/>
      </dsp:txXfrm>
    </dsp:sp>
    <dsp:sp modelId="{315CA308-352C-4ADA-8C5C-2631405A6FB3}">
      <dsp:nvSpPr>
        <dsp:cNvPr id="0" name=""/>
        <dsp:cNvSpPr/>
      </dsp:nvSpPr>
      <dsp:spPr>
        <a:xfrm>
          <a:off x="5207654" y="2317243"/>
          <a:ext cx="4039930" cy="14712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Intermediate-range plans = 1 to 2 years</a:t>
          </a:r>
          <a:endParaRPr lang="en-US" sz="3200" kern="1200" dirty="0"/>
        </a:p>
      </dsp:txBody>
      <dsp:txXfrm>
        <a:off x="5279476" y="2389065"/>
        <a:ext cx="3896286" cy="1327628"/>
      </dsp:txXfrm>
    </dsp:sp>
    <dsp:sp modelId="{F307A8E6-9FC1-44E0-990B-46F2D69B69B9}">
      <dsp:nvSpPr>
        <dsp:cNvPr id="0" name=""/>
        <dsp:cNvSpPr/>
      </dsp:nvSpPr>
      <dsp:spPr>
        <a:xfrm>
          <a:off x="5207654" y="3947898"/>
          <a:ext cx="4039930" cy="14712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Short-range plans = 1 year or less</a:t>
          </a:r>
          <a:endParaRPr lang="en-US" sz="3200" kern="1200" dirty="0"/>
        </a:p>
      </dsp:txBody>
      <dsp:txXfrm>
        <a:off x="5279476" y="4019720"/>
        <a:ext cx="3896286" cy="13276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2621DE-6087-459E-A2EA-2F7F44F5A0F1}">
      <dsp:nvSpPr>
        <dsp:cNvPr id="0" name=""/>
        <dsp:cNvSpPr/>
      </dsp:nvSpPr>
      <dsp:spPr>
        <a:xfrm>
          <a:off x="0" y="0"/>
          <a:ext cx="8151392" cy="62112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>
              <a:solidFill>
                <a:schemeClr val="tx1"/>
              </a:solidFill>
            </a:rPr>
            <a:t>1- Forecasting</a:t>
          </a:r>
          <a:endParaRPr lang="ar-SA" sz="2700" kern="1200" dirty="0">
            <a:solidFill>
              <a:schemeClr val="tx1"/>
            </a:solidFill>
          </a:endParaRPr>
        </a:p>
      </dsp:txBody>
      <dsp:txXfrm>
        <a:off x="18192" y="18192"/>
        <a:ext cx="7408478" cy="584741"/>
      </dsp:txXfrm>
    </dsp:sp>
    <dsp:sp modelId="{46F70647-4CB3-4650-BCC9-7867B622158E}">
      <dsp:nvSpPr>
        <dsp:cNvPr id="0" name=""/>
        <dsp:cNvSpPr/>
      </dsp:nvSpPr>
      <dsp:spPr>
        <a:xfrm>
          <a:off x="608707" y="707392"/>
          <a:ext cx="8151392" cy="62112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>
              <a:solidFill>
                <a:schemeClr val="tx1"/>
              </a:solidFill>
            </a:rPr>
            <a:t>2- Contingency planning</a:t>
          </a:r>
          <a:endParaRPr lang="ar-SA" sz="2700" kern="1200" dirty="0">
            <a:solidFill>
              <a:schemeClr val="tx1"/>
            </a:solidFill>
          </a:endParaRPr>
        </a:p>
      </dsp:txBody>
      <dsp:txXfrm>
        <a:off x="626899" y="725584"/>
        <a:ext cx="7102569" cy="584741"/>
      </dsp:txXfrm>
    </dsp:sp>
    <dsp:sp modelId="{42484CF8-A310-4BEC-A9DF-A7FE19CFB366}">
      <dsp:nvSpPr>
        <dsp:cNvPr id="0" name=""/>
        <dsp:cNvSpPr/>
      </dsp:nvSpPr>
      <dsp:spPr>
        <a:xfrm>
          <a:off x="1217415" y="1414785"/>
          <a:ext cx="8151392" cy="62112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>
              <a:solidFill>
                <a:schemeClr val="tx1"/>
              </a:solidFill>
            </a:rPr>
            <a:t>3- Scenario planning</a:t>
          </a:r>
          <a:endParaRPr lang="ar-SA" sz="2700" kern="1200" dirty="0">
            <a:solidFill>
              <a:schemeClr val="tx1"/>
            </a:solidFill>
          </a:endParaRPr>
        </a:p>
      </dsp:txBody>
      <dsp:txXfrm>
        <a:off x="1235607" y="1432977"/>
        <a:ext cx="7102569" cy="584741"/>
      </dsp:txXfrm>
    </dsp:sp>
    <dsp:sp modelId="{79ED1784-60F1-427F-8507-560C2FCB8812}">
      <dsp:nvSpPr>
        <dsp:cNvPr id="0" name=""/>
        <dsp:cNvSpPr/>
      </dsp:nvSpPr>
      <dsp:spPr>
        <a:xfrm>
          <a:off x="1826123" y="2122178"/>
          <a:ext cx="8151392" cy="62112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>
              <a:solidFill>
                <a:schemeClr val="tx1"/>
              </a:solidFill>
            </a:rPr>
            <a:t>4- Benchmarking</a:t>
          </a:r>
          <a:endParaRPr lang="ar-SA" sz="2700" kern="1200" dirty="0">
            <a:solidFill>
              <a:schemeClr val="tx1"/>
            </a:solidFill>
          </a:endParaRPr>
        </a:p>
      </dsp:txBody>
      <dsp:txXfrm>
        <a:off x="1844315" y="2140370"/>
        <a:ext cx="7102569" cy="584741"/>
      </dsp:txXfrm>
    </dsp:sp>
    <dsp:sp modelId="{66C1014C-4997-45D0-AB6C-849CD2B314F7}">
      <dsp:nvSpPr>
        <dsp:cNvPr id="0" name=""/>
        <dsp:cNvSpPr/>
      </dsp:nvSpPr>
      <dsp:spPr>
        <a:xfrm>
          <a:off x="2434831" y="2829570"/>
          <a:ext cx="8151392" cy="62112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>
              <a:solidFill>
                <a:schemeClr val="tx1"/>
              </a:solidFill>
            </a:rPr>
            <a:t>5- Use of staff planners</a:t>
          </a:r>
          <a:endParaRPr lang="ar-SA" sz="2700" kern="1200" dirty="0">
            <a:solidFill>
              <a:schemeClr val="tx1"/>
            </a:solidFill>
          </a:endParaRPr>
        </a:p>
      </dsp:txBody>
      <dsp:txXfrm>
        <a:off x="2453023" y="2847762"/>
        <a:ext cx="7102569" cy="584741"/>
      </dsp:txXfrm>
    </dsp:sp>
    <dsp:sp modelId="{547F34DF-9E17-4FBA-BC5C-3079DC4046B5}">
      <dsp:nvSpPr>
        <dsp:cNvPr id="0" name=""/>
        <dsp:cNvSpPr/>
      </dsp:nvSpPr>
      <dsp:spPr>
        <a:xfrm>
          <a:off x="7747661" y="453766"/>
          <a:ext cx="403731" cy="40373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>
            <a:solidFill>
              <a:schemeClr val="tx1"/>
            </a:solidFill>
          </a:endParaRPr>
        </a:p>
      </dsp:txBody>
      <dsp:txXfrm>
        <a:off x="7838500" y="453766"/>
        <a:ext cx="222053" cy="303808"/>
      </dsp:txXfrm>
    </dsp:sp>
    <dsp:sp modelId="{B2BD36C7-EC49-4D80-8AA5-C2223AA4022F}">
      <dsp:nvSpPr>
        <dsp:cNvPr id="0" name=""/>
        <dsp:cNvSpPr/>
      </dsp:nvSpPr>
      <dsp:spPr>
        <a:xfrm>
          <a:off x="8356368" y="1161159"/>
          <a:ext cx="403731" cy="40373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>
            <a:solidFill>
              <a:schemeClr val="tx1"/>
            </a:solidFill>
          </a:endParaRPr>
        </a:p>
      </dsp:txBody>
      <dsp:txXfrm>
        <a:off x="8447207" y="1161159"/>
        <a:ext cx="222053" cy="303808"/>
      </dsp:txXfrm>
    </dsp:sp>
    <dsp:sp modelId="{F06E455A-63A3-4F4E-9BF0-DA073C0474AC}">
      <dsp:nvSpPr>
        <dsp:cNvPr id="0" name=""/>
        <dsp:cNvSpPr/>
      </dsp:nvSpPr>
      <dsp:spPr>
        <a:xfrm>
          <a:off x="8965076" y="1858199"/>
          <a:ext cx="403731" cy="403731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>
            <a:solidFill>
              <a:schemeClr val="tx1"/>
            </a:solidFill>
          </a:endParaRPr>
        </a:p>
      </dsp:txBody>
      <dsp:txXfrm>
        <a:off x="9055915" y="1858199"/>
        <a:ext cx="222053" cy="303808"/>
      </dsp:txXfrm>
    </dsp:sp>
    <dsp:sp modelId="{528692DD-A301-4741-B60C-259E6CD072D2}">
      <dsp:nvSpPr>
        <dsp:cNvPr id="0" name=""/>
        <dsp:cNvSpPr/>
      </dsp:nvSpPr>
      <dsp:spPr>
        <a:xfrm>
          <a:off x="9573784" y="2572493"/>
          <a:ext cx="403731" cy="403731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>
            <a:solidFill>
              <a:schemeClr val="tx1"/>
            </a:solidFill>
          </a:endParaRPr>
        </a:p>
      </dsp:txBody>
      <dsp:txXfrm>
        <a:off x="9664623" y="2572493"/>
        <a:ext cx="222053" cy="3038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FB38939A-A647-48FA-9526-776F26DFB9C6}" type="datetimeFigureOut">
              <a:rPr lang="ar-SA" smtClean="0"/>
              <a:t>3/29/1444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C5675C6-BA9C-4898-9655-96ED64E2BA6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08442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D76534D-BD83-4F7C-B5FF-383AD32BF837}" type="slidenum">
              <a:rPr lang="en-US"/>
              <a:pPr/>
              <a:t>24</a:t>
            </a:fld>
            <a:endParaRPr lang="en-US"/>
          </a:p>
        </p:txBody>
      </p:sp>
      <p:sp>
        <p:nvSpPr>
          <p:cNvPr id="113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0B634-54C9-4205-8E22-189CC8239A30}" type="datetime1">
              <a:rPr lang="en-US" smtClean="0"/>
              <a:t>10/24/2022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31751-03D3-4AE3-B77A-883DD9C37D26}" type="datetime1">
              <a:rPr lang="en-US" smtClean="0"/>
              <a:t>10/24/2022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A739B-9510-4C15-B9CA-3581DD415D40}" type="datetime1">
              <a:rPr lang="en-US" smtClean="0"/>
              <a:t>10/24/2022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E1EE-51A7-4B3D-B791-95445E56E84F}" type="datetime1">
              <a:rPr lang="en-US" smtClean="0"/>
              <a:t>10/24/2022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00C1B-A5A8-4F0A-8DAD-6CD26F6BEF6B}" type="datetime1">
              <a:rPr lang="en-US" smtClean="0"/>
              <a:t>10/24/2022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D2FAF-A9F4-48AA-84AA-CE685C282736}" type="datetime1">
              <a:rPr lang="en-US" smtClean="0"/>
              <a:t>10/24/2022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15C7A-AACA-4FF0-8525-053101D75AC0}" type="datetime1">
              <a:rPr lang="en-US" smtClean="0"/>
              <a:t>10/24/2022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661A3-B84B-4B8D-98D5-1CD492990329}" type="datetime1">
              <a:rPr lang="en-US" smtClean="0"/>
              <a:t>10/24/2022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643E-5FD5-4E70-9873-7CCD37135F29}" type="datetime1">
              <a:rPr lang="en-US" smtClean="0"/>
              <a:t>10/24/2022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1AE1F-2085-42F1-9C57-414A0000B4CD}" type="datetime1">
              <a:rPr lang="en-US" smtClean="0"/>
              <a:t>10/24/2022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B2AFF-4F5A-4462-B816-28A31D7D6E93}" type="datetime1">
              <a:rPr lang="en-US" smtClean="0"/>
              <a:t>10/24/2022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4054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3E94AAD8-9D7E-475A-878D-AE4932B2C898}" type="datetime1">
              <a:rPr lang="en-US" smtClean="0"/>
              <a:t>10/24/2022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</p:sldLayoutIdLst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74320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7.jp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jp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7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diagramLayout" Target="../diagrams/layout1.xml"/><Relationship Id="rId7" Type="http://schemas.openxmlformats.org/officeDocument/2006/relationships/image" Target="../media/image2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7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diagramLayout" Target="../diagrams/layout2.xml"/><Relationship Id="rId7" Type="http://schemas.openxmlformats.org/officeDocument/2006/relationships/image" Target="../media/image26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g"/><Relationship Id="rId4" Type="http://schemas.openxmlformats.org/officeDocument/2006/relationships/image" Target="../media/image3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jp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jp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5334743"/>
            <a:ext cx="1699476" cy="1524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1823" y="2964884"/>
            <a:ext cx="7680177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00561" y="293669"/>
            <a:ext cx="46873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>
                    <a:lumMod val="95000"/>
                  </a:schemeClr>
                </a:solidFill>
              </a:rPr>
              <a:t>Principle of Management</a:t>
            </a:r>
          </a:p>
          <a:p>
            <a:r>
              <a:rPr lang="en-US" sz="3200" b="1" dirty="0">
                <a:solidFill>
                  <a:schemeClr val="bg1">
                    <a:lumMod val="95000"/>
                  </a:schemeClr>
                </a:solidFill>
              </a:rPr>
              <a:t>MGM111</a:t>
            </a:r>
          </a:p>
          <a:p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Dr</a:t>
            </a:r>
            <a:r>
              <a:rPr lang="en-US" sz="3200" b="1" dirty="0">
                <a:solidFill>
                  <a:schemeClr val="bg1">
                    <a:lumMod val="95000"/>
                  </a:schemeClr>
                </a:solidFill>
              </a:rPr>
              <a:t>. Magdy </a:t>
            </a:r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alhaj</a:t>
            </a:r>
            <a:endParaRPr lang="en-US" sz="32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51784" y="2882052"/>
            <a:ext cx="74544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bg1">
                    <a:lumMod val="95000"/>
                  </a:schemeClr>
                </a:solidFill>
              </a:rPr>
              <a:t>Planning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822" y="2961044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9699520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33600"/>
            <a:ext cx="12191999" cy="4419600"/>
          </a:xfr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10972800" cy="1252728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600" b="1" dirty="0">
                <a:solidFill>
                  <a:schemeClr val="tx1"/>
                </a:solidFill>
              </a:rPr>
              <a:t>planning</a:t>
            </a:r>
            <a:endParaRPr lang="ar-SA" sz="66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800" y="2133600"/>
            <a:ext cx="1445109" cy="129589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78" y="6053736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243957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563660" y="1981200"/>
            <a:ext cx="865654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90000"/>
              <a:buFont typeface="Wingdings" pitchFamily="2" charset="2"/>
              <a:buChar char="Ø"/>
            </a:pPr>
            <a:r>
              <a:rPr lang="en-US" sz="4000" b="1" dirty="0"/>
              <a:t> managers plan.</a:t>
            </a:r>
          </a:p>
          <a:p>
            <a:pPr>
              <a:buSzPct val="90000"/>
              <a:buFont typeface="Wingdings" pitchFamily="2" charset="2"/>
              <a:buChar char="Ø"/>
            </a:pPr>
            <a:r>
              <a:rPr lang="en-US" sz="4000" b="1" dirty="0"/>
              <a:t> types of plans do managers use.</a:t>
            </a:r>
          </a:p>
          <a:p>
            <a:pPr>
              <a:buSzPct val="90000"/>
              <a:buFont typeface="Wingdings" pitchFamily="2" charset="2"/>
              <a:buChar char="Ø"/>
            </a:pPr>
            <a:r>
              <a:rPr lang="en-US" sz="4000" b="1" dirty="0"/>
              <a:t> useful planning tools and techniques.</a:t>
            </a:r>
          </a:p>
          <a:p>
            <a:pPr>
              <a:buSzPct val="90000"/>
              <a:buFont typeface="Wingdings" pitchFamily="2" charset="2"/>
              <a:buChar char="Ø"/>
            </a:pPr>
            <a:r>
              <a:rPr lang="en-US" sz="4000" b="1" dirty="0"/>
              <a:t>control process.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38328"/>
            <a:ext cx="11277600" cy="1252728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600" b="1" dirty="0">
                <a:solidFill>
                  <a:schemeClr val="tx1"/>
                </a:solidFill>
              </a:rPr>
              <a:t>Learning </a:t>
            </a:r>
            <a:r>
              <a:rPr lang="en-US" sz="6600" b="1" dirty="0" smtClean="0">
                <a:solidFill>
                  <a:schemeClr val="tx1"/>
                </a:solidFill>
              </a:rPr>
              <a:t>Outcomes</a:t>
            </a:r>
            <a:endParaRPr lang="ar-SA" sz="6600" b="1" dirty="0">
              <a:solidFill>
                <a:schemeClr val="tx1"/>
              </a:solidFill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3200" y="5410200"/>
            <a:ext cx="1632821" cy="131182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572" y="4443825"/>
            <a:ext cx="3225995" cy="2085492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5" y="6053736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328949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E5E8A6C9-7AEE-4816-B1D6-BE69C4BB71B1}"/>
              </a:ext>
            </a:extLst>
          </p:cNvPr>
          <p:cNvSpPr txBox="1">
            <a:spLocks noGrp="1" noChangeArrowheads="1"/>
          </p:cNvSpPr>
          <p:nvPr>
            <p:ph idx="1"/>
          </p:nvPr>
        </p:nvSpPr>
        <p:spPr bwMode="auto">
          <a:xfrm>
            <a:off x="990599" y="2057400"/>
            <a:ext cx="10049935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lnSpcReduction="10000"/>
          </a:bodyPr>
          <a:lstStyle>
            <a:lvl1pPr marL="342900" indent="-342900">
              <a:defRPr sz="24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</a:defRPr>
            </a:lvl9pPr>
          </a:lstStyle>
          <a:p>
            <a:pPr algn="l" rtl="0" eaLnBrk="1" hangingPunct="1">
              <a:spcBef>
                <a:spcPts val="0"/>
              </a:spcBef>
              <a:buFont typeface="Wingdings" panose="05000000000000000000" pitchFamily="2" charset="2"/>
              <a:buChar char="q"/>
              <a:defRPr/>
            </a:pPr>
            <a:r>
              <a:rPr lang="en-US" altLang="en-US" sz="2600" b="1" cap="all" spc="-40" dirty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Mission</a:t>
            </a:r>
            <a:r>
              <a:rPr lang="en-US" altLang="en-US" sz="2600" b="1" cap="all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 </a:t>
            </a:r>
            <a:r>
              <a:rPr lang="en-US" altLang="en-US" sz="2600" b="1" cap="all" spc="-40" dirty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Statement</a:t>
            </a:r>
          </a:p>
          <a:p>
            <a:pPr algn="l" rtl="0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b="1" i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what we do; purpose of organization</a:t>
            </a:r>
          </a:p>
          <a:p>
            <a:pPr algn="l" rtl="0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altLang="en-US" sz="2600" b="1" cap="all" spc="-40" dirty="0"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  <a:p>
            <a:pPr algn="l" rtl="0" eaLnBrk="1" hangingPunct="1">
              <a:spcBef>
                <a:spcPts val="0"/>
              </a:spcBef>
              <a:buFont typeface="Wingdings" panose="05000000000000000000" pitchFamily="2" charset="2"/>
              <a:buChar char="q"/>
              <a:defRPr/>
            </a:pPr>
            <a:r>
              <a:rPr lang="en-US" altLang="en-US" sz="2600" b="1" cap="all" spc="-40" dirty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Vision Statement </a:t>
            </a:r>
            <a:endParaRPr lang="en-US" altLang="en-US" sz="2600" b="1" spc="-40" dirty="0">
              <a:solidFill>
                <a:srgbClr val="FF0000"/>
              </a:solidFill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  <a:p>
            <a:pPr algn="l" rtl="0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b="1" i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how we want it to be; future state of organization</a:t>
            </a:r>
          </a:p>
          <a:p>
            <a:pPr algn="l" rtl="0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altLang="en-US" b="1" spc="-40" dirty="0"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  <a:p>
            <a:pPr algn="l" rtl="0" eaLnBrk="1" hangingPunct="1">
              <a:spcBef>
                <a:spcPts val="0"/>
              </a:spcBef>
              <a:buFont typeface="Wingdings" panose="05000000000000000000" pitchFamily="2" charset="2"/>
              <a:buChar char="q"/>
              <a:defRPr/>
            </a:pPr>
            <a:r>
              <a:rPr lang="en-US" altLang="en-US" sz="2600" b="1" cap="all" spc="-40" dirty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Values </a:t>
            </a:r>
            <a:endParaRPr lang="en-US" altLang="en-US" sz="2600" b="1" spc="-40" dirty="0">
              <a:solidFill>
                <a:srgbClr val="FF0000"/>
              </a:solidFill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  <a:p>
            <a:pPr algn="l" rtl="0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b="1" i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what do we stand for; culture framework</a:t>
            </a:r>
          </a:p>
          <a:p>
            <a:pPr algn="l" rtl="0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altLang="en-US" b="1" spc="-40" dirty="0"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  <a:p>
            <a:pPr algn="l" rtl="0" eaLnBrk="1" hangingPunct="1">
              <a:spcBef>
                <a:spcPts val="0"/>
              </a:spcBef>
              <a:buFont typeface="Wingdings" panose="05000000000000000000" pitchFamily="2" charset="2"/>
              <a:buChar char="q"/>
              <a:defRPr/>
            </a:pPr>
            <a:r>
              <a:rPr lang="en-US" altLang="en-US" sz="2600" b="1" cap="all" spc="-40" dirty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Primary Objectives </a:t>
            </a:r>
            <a:endParaRPr lang="en-US" altLang="en-US" sz="2600" b="1" spc="-40" dirty="0">
              <a:solidFill>
                <a:srgbClr val="FF0000"/>
              </a:solidFill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  <a:p>
            <a:pPr algn="l" rtl="0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b="1" i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how to get there; translated into goals and action plans</a:t>
            </a:r>
            <a:endParaRPr lang="en-US" altLang="en-US" sz="2600" b="1" i="1" spc="-40" dirty="0"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 bwMode="auto"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altLang="en-US" sz="6600" b="1" dirty="0">
                <a:solidFill>
                  <a:schemeClr val="tx1"/>
                </a:solidFill>
                <a:latin typeface="+mj-lt"/>
                <a:cs typeface="+mj-cs"/>
              </a:rPr>
              <a:t>Before You Plan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9910" y="5568646"/>
            <a:ext cx="1175621" cy="123964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0" y="3111859"/>
            <a:ext cx="4019550" cy="211858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1" y="6100021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2551362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06D5D62-1574-42F2-8A3E-B83F7E9CB480}"/>
              </a:ext>
            </a:extLst>
          </p:cNvPr>
          <p:cNvSpPr txBox="1">
            <a:spLocks/>
          </p:cNvSpPr>
          <p:nvPr/>
        </p:nvSpPr>
        <p:spPr>
          <a:xfrm>
            <a:off x="1073778" y="1539330"/>
            <a:ext cx="5781907" cy="50150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rtl="0">
              <a:spcBef>
                <a:spcPts val="0"/>
              </a:spcBef>
              <a:buFontTx/>
              <a:buNone/>
              <a:defRPr/>
            </a:pPr>
            <a:r>
              <a:rPr lang="en-US" altLang="en-US" b="1" dirty="0" smtClean="0">
                <a:solidFill>
                  <a:srgbClr val="FF0000"/>
                </a:solidFill>
                <a:ea typeface="Geneva" pitchFamily="1" charset="-128"/>
                <a:cs typeface="Times New Roman" panose="02020603050405020304" pitchFamily="18" charset="0"/>
              </a:rPr>
              <a:t>To set the organization up for positive outcomes such as:</a:t>
            </a:r>
            <a:endParaRPr lang="en-US" altLang="en-US" b="1" dirty="0" smtClean="0">
              <a:solidFill>
                <a:schemeClr val="tx1"/>
              </a:solidFill>
              <a:ea typeface="Geneva" pitchFamily="1" charset="-128"/>
              <a:cs typeface="Times New Roman" panose="02020603050405020304" pitchFamily="18" charset="0"/>
            </a:endParaRPr>
          </a:p>
          <a:p>
            <a:pPr algn="l" rtl="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Better leadership—more cohesive team</a:t>
            </a:r>
          </a:p>
          <a:p>
            <a:pPr algn="l" rtl="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b="1" dirty="0" smtClean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A clear picture of trends which may impact the organization now and in the future</a:t>
            </a:r>
          </a:p>
          <a:p>
            <a:pPr algn="l" rtl="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b="1" dirty="0" smtClean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A clearly defined mission, vision, and strategy </a:t>
            </a:r>
          </a:p>
          <a:p>
            <a:pPr algn="l" rtl="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b="1" dirty="0" smtClean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Identification of short- and</a:t>
            </a:r>
            <a:r>
              <a:rPr lang="en-US" altLang="en-US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 long-term </a:t>
            </a:r>
            <a:r>
              <a:rPr lang="en-US" altLang="en-US" b="1" dirty="0" smtClean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“attention” areas</a:t>
            </a:r>
          </a:p>
          <a:p>
            <a:pPr algn="l" rtl="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b="1" dirty="0" smtClean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Specific plans to improve performance</a:t>
            </a:r>
            <a:endParaRPr lang="en-US" altLang="en-US" b="1" spc="-40" dirty="0">
              <a:solidFill>
                <a:schemeClr val="tx1"/>
              </a:solidFill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  <a:p>
            <a:pPr algn="l" rtl="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b="1" dirty="0" smtClean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Consistent, sustained success, as opposed to marginal success</a:t>
            </a:r>
          </a:p>
          <a:p>
            <a:pPr marL="0" indent="0" algn="l" rtl="0">
              <a:spcBef>
                <a:spcPts val="0"/>
              </a:spcBef>
              <a:buFontTx/>
              <a:buNone/>
              <a:defRPr/>
            </a:pPr>
            <a:r>
              <a:rPr lang="en-US" altLang="en-US" b="1" dirty="0" smtClean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	</a:t>
            </a:r>
          </a:p>
          <a:p>
            <a:pPr algn="l" rtl="0">
              <a:spcBef>
                <a:spcPts val="0"/>
              </a:spcBef>
              <a:defRPr/>
            </a:pPr>
            <a:endParaRPr lang="en-US" b="1" dirty="0">
              <a:solidFill>
                <a:schemeClr val="tx1"/>
              </a:solidFill>
              <a:ea typeface="ＭＳ Ｐゴシック" charset="0"/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18DC4766-5A95-42BB-A266-DFAFD28BFC3E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7125629" y="2050344"/>
            <a:ext cx="33528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b="1" kern="1200" spc="-40" dirty="0">
                <a:solidFill>
                  <a:srgbClr val="FF0000"/>
                </a:solidFill>
                <a:latin typeface="Calibri" panose="020F0502020204030204" pitchFamily="34" charset="0"/>
                <a:ea typeface="ＭＳ Ｐゴシック" charset="0"/>
              </a:rPr>
              <a:t>To directly address issues/threats such as</a:t>
            </a:r>
            <a:r>
              <a:rPr lang="en-US" b="1" kern="1200" spc="-40" dirty="0" smtClean="0">
                <a:solidFill>
                  <a:srgbClr val="FF0000"/>
                </a:solidFill>
                <a:latin typeface="Calibri" panose="020F0502020204030204" pitchFamily="34" charset="0"/>
                <a:ea typeface="ＭＳ Ｐゴシック" charset="0"/>
              </a:rPr>
              <a:t>:</a:t>
            </a:r>
            <a:endParaRPr lang="en-US" b="1" kern="1200" spc="-40" dirty="0">
              <a:solidFill>
                <a:srgbClr val="FF0000"/>
              </a:solidFill>
              <a:latin typeface="Calibri" panose="020F0502020204030204" pitchFamily="34" charset="0"/>
              <a:ea typeface="ＭＳ Ｐゴシック" charset="0"/>
            </a:endParaRPr>
          </a:p>
          <a:p>
            <a:pPr algn="l" rtl="0" eaLnBrk="1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en-US" b="1" kern="1200" spc="-40" dirty="0">
                <a:solidFill>
                  <a:schemeClr val="tx1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Decreased membership</a:t>
            </a:r>
          </a:p>
          <a:p>
            <a:pPr algn="l" rtl="0" eaLnBrk="1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en-US" b="1" spc="-40" dirty="0">
                <a:solidFill>
                  <a:schemeClr val="tx1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Unhappy</a:t>
            </a:r>
            <a:r>
              <a:rPr lang="en-US" altLang="en-US" b="1" kern="1200" spc="-40" dirty="0">
                <a:solidFill>
                  <a:schemeClr val="tx1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 </a:t>
            </a:r>
            <a:r>
              <a:rPr lang="en-US" altLang="en-US" b="1" spc="-40" dirty="0">
                <a:solidFill>
                  <a:schemeClr val="tx1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members</a:t>
            </a:r>
            <a:r>
              <a:rPr lang="en-US" altLang="en-US" b="1" kern="1200" spc="-40" dirty="0">
                <a:solidFill>
                  <a:schemeClr val="tx1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 (retention)</a:t>
            </a:r>
          </a:p>
          <a:p>
            <a:pPr algn="l" rtl="0" eaLnBrk="1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en-US" b="1" kern="1200" spc="-40" dirty="0">
                <a:solidFill>
                  <a:schemeClr val="tx1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Competitive threats</a:t>
            </a:r>
          </a:p>
          <a:p>
            <a:pPr algn="l" rtl="0" eaLnBrk="1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en-US" b="1" kern="1200" spc="-40" dirty="0" smtClean="0">
                <a:solidFill>
                  <a:schemeClr val="tx1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Financial</a:t>
            </a:r>
            <a:r>
              <a:rPr lang="en-US" altLang="en-US" b="1" kern="1200" spc="-40" dirty="0" smtClean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 </a:t>
            </a:r>
            <a:r>
              <a:rPr lang="en-US" altLang="en-US" b="1" kern="1200" spc="-40" dirty="0" smtClean="0">
                <a:solidFill>
                  <a:schemeClr val="tx1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instability</a:t>
            </a:r>
          </a:p>
          <a:p>
            <a:pPr algn="l" rtl="0" eaLnBrk="1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en-US" b="1" kern="1200" spc="-40" dirty="0" smtClean="0">
                <a:solidFill>
                  <a:schemeClr val="tx1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Succession planning</a:t>
            </a:r>
          </a:p>
          <a:p>
            <a:pPr marL="0" indent="0" algn="l" rtl="0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en-US" b="1" kern="1200" spc="-40" dirty="0">
              <a:solidFill>
                <a:srgbClr val="FF0000"/>
              </a:solidFill>
              <a:latin typeface="Calibri" panose="020F0502020204030204" pitchFamily="34" charset="0"/>
              <a:ea typeface="ＭＳ Ｐゴシック" charset="0"/>
            </a:endParaRPr>
          </a:p>
        </p:txBody>
      </p:sp>
      <p:sp>
        <p:nvSpPr>
          <p:cNvPr id="7" name="Title 2"/>
          <p:cNvSpPr>
            <a:spLocks noGrp="1"/>
          </p:cNvSpPr>
          <p:nvPr>
            <p:ph type="title"/>
          </p:nvPr>
        </p:nvSpPr>
        <p:spPr bwMode="auto">
          <a:xfrm>
            <a:off x="1295400" y="533400"/>
            <a:ext cx="9220200" cy="838200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n-US" sz="6600" b="1" dirty="0">
                <a:solidFill>
                  <a:schemeClr val="tx1"/>
                </a:solidFill>
              </a:rPr>
              <a:t>Why Should We Plan?</a:t>
            </a: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8501" y="5943599"/>
            <a:ext cx="1175621" cy="91440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3641" y="5596055"/>
            <a:ext cx="2216776" cy="931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16692"/>
            <a:ext cx="1219200" cy="475454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491668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ar-SA" sz="6600" b="1" dirty="0">
                <a:solidFill>
                  <a:schemeClr val="tx1"/>
                </a:solidFill>
              </a:rPr>
              <a:t>Why Plan?</a:t>
            </a:r>
            <a:endParaRPr lang="ar-SA" sz="6600" b="1" dirty="0">
              <a:solidFill>
                <a:schemeClr val="tx1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981200"/>
            <a:ext cx="10811935" cy="4268964"/>
          </a:xfrm>
        </p:spPr>
        <p:txBody>
          <a:bodyPr/>
          <a:lstStyle/>
          <a:p>
            <a:pPr algn="l" rtl="0">
              <a:buFont typeface="Wingdings" panose="05000000000000000000" pitchFamily="2" charset="2"/>
              <a:buChar char="v"/>
            </a:pPr>
            <a:r>
              <a:rPr lang="en-US" altLang="ar-SA" sz="2800" b="1" dirty="0" smtClean="0">
                <a:solidFill>
                  <a:schemeClr val="tx1"/>
                </a:solidFill>
              </a:rPr>
              <a:t>Want to plan change, not become a victim of change</a:t>
            </a:r>
          </a:p>
          <a:p>
            <a:pPr marL="274320" lvl="1" algn="l" rtl="0">
              <a:buFont typeface="Wingdings" panose="05000000000000000000" pitchFamily="2" charset="2"/>
              <a:buChar char="v"/>
            </a:pPr>
            <a:r>
              <a:rPr lang="en-US" altLang="ar-SA" sz="2800" b="1" dirty="0">
                <a:solidFill>
                  <a:schemeClr val="tx1"/>
                </a:solidFill>
              </a:rPr>
              <a:t>planning is an effort to anticipate future change</a:t>
            </a:r>
          </a:p>
          <a:p>
            <a:pPr algn="l" rtl="0">
              <a:buFont typeface="Wingdings" panose="05000000000000000000" pitchFamily="2" charset="2"/>
              <a:buChar char="v"/>
            </a:pPr>
            <a:r>
              <a:rPr lang="en-US" altLang="ar-SA" sz="2800" b="1" dirty="0" smtClean="0">
                <a:solidFill>
                  <a:schemeClr val="tx1"/>
                </a:solidFill>
              </a:rPr>
              <a:t>Gives the organization a sense of direction</a:t>
            </a:r>
          </a:p>
          <a:p>
            <a:pPr algn="l" rtl="0">
              <a:buFont typeface="Wingdings" panose="05000000000000000000" pitchFamily="2" charset="2"/>
              <a:buChar char="v"/>
            </a:pPr>
            <a:r>
              <a:rPr lang="en-US" altLang="ar-SA" sz="2800" b="1" dirty="0" smtClean="0">
                <a:solidFill>
                  <a:schemeClr val="tx1"/>
                </a:solidFill>
              </a:rPr>
              <a:t>Involve staff in decision making</a:t>
            </a:r>
          </a:p>
          <a:p>
            <a:pPr algn="l" rtl="0">
              <a:buFont typeface="Wingdings" panose="05000000000000000000" pitchFamily="2" charset="2"/>
              <a:buChar char="v"/>
            </a:pPr>
            <a:r>
              <a:rPr lang="en-US" altLang="ar-SA" sz="2800" b="1" dirty="0" smtClean="0">
                <a:solidFill>
                  <a:schemeClr val="tx1"/>
                </a:solidFill>
              </a:rPr>
              <a:t>Helps coordinate the different functions and departments</a:t>
            </a:r>
          </a:p>
          <a:p>
            <a:pPr algn="l" rtl="0">
              <a:buFont typeface="Wingdings" panose="05000000000000000000" pitchFamily="2" charset="2"/>
              <a:buChar char="v"/>
            </a:pPr>
            <a:r>
              <a:rPr lang="en-US" altLang="ar-SA" sz="2800" b="1" dirty="0" smtClean="0">
                <a:solidFill>
                  <a:schemeClr val="tx1"/>
                </a:solidFill>
              </a:rPr>
              <a:t>Facilitate control and demonstrate accountability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7136" y="5356059"/>
            <a:ext cx="1477733" cy="12954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400" y="5181600"/>
            <a:ext cx="3444240" cy="1676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1" y="6100021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63932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2514600"/>
            <a:ext cx="9877777" cy="3450696"/>
          </a:xfrm>
        </p:spPr>
        <p:txBody>
          <a:bodyPr>
            <a:normAutofit/>
          </a:bodyPr>
          <a:lstStyle/>
          <a:p>
            <a:pPr algn="l" rtl="0">
              <a:buFont typeface="Wingdings" panose="05000000000000000000" pitchFamily="2" charset="2"/>
              <a:buChar char="Ø"/>
            </a:pPr>
            <a:r>
              <a:rPr lang="en-US" altLang="ar-SA" sz="3200" b="1" dirty="0" smtClean="0">
                <a:solidFill>
                  <a:schemeClr val="tx1"/>
                </a:solidFill>
              </a:rPr>
              <a:t>Time frame</a:t>
            </a:r>
          </a:p>
          <a:p>
            <a:pPr algn="l" rtl="0">
              <a:buFont typeface="Wingdings" panose="05000000000000000000" pitchFamily="2" charset="2"/>
              <a:buChar char="Ø"/>
            </a:pPr>
            <a:r>
              <a:rPr lang="en-US" altLang="ar-SA" sz="3200" b="1" dirty="0" smtClean="0">
                <a:solidFill>
                  <a:schemeClr val="tx1"/>
                </a:solidFill>
              </a:rPr>
              <a:t>Collecting and analyzing data </a:t>
            </a:r>
          </a:p>
          <a:p>
            <a:pPr algn="l" rtl="0">
              <a:buFont typeface="Wingdings" panose="05000000000000000000" pitchFamily="2" charset="2"/>
              <a:buChar char="Ø"/>
            </a:pPr>
            <a:r>
              <a:rPr lang="en-US" altLang="ar-SA" sz="3200" b="1" dirty="0" smtClean="0">
                <a:solidFill>
                  <a:schemeClr val="tx1"/>
                </a:solidFill>
              </a:rPr>
              <a:t>Levels of planning in the organizational structure</a:t>
            </a:r>
          </a:p>
          <a:p>
            <a:pPr algn="l" rtl="0">
              <a:buFont typeface="Wingdings" panose="05000000000000000000" pitchFamily="2" charset="2"/>
              <a:buChar char="Ø"/>
            </a:pPr>
            <a:r>
              <a:rPr lang="en-US" altLang="ar-SA" sz="3200" b="1" dirty="0" smtClean="0">
                <a:solidFill>
                  <a:schemeClr val="tx1"/>
                </a:solidFill>
              </a:rPr>
              <a:t>Flexibility </a:t>
            </a:r>
          </a:p>
          <a:p>
            <a:pPr algn="l" rtl="0">
              <a:buFont typeface="Wingdings" panose="05000000000000000000" pitchFamily="2" charset="2"/>
              <a:buChar char="Ø"/>
            </a:pPr>
            <a:r>
              <a:rPr lang="en-US" altLang="ar-SA" sz="3200" b="1" dirty="0" smtClean="0">
                <a:solidFill>
                  <a:schemeClr val="tx1"/>
                </a:solidFill>
              </a:rPr>
              <a:t>Accountability</a:t>
            </a: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ar-SA" sz="6600" b="1" dirty="0">
                <a:solidFill>
                  <a:schemeClr val="tx1"/>
                </a:solidFill>
              </a:rPr>
              <a:t>Factors in Planning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5562600"/>
            <a:ext cx="1175621" cy="105268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451" y="4895850"/>
            <a:ext cx="3429000" cy="13335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1" y="6100021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080598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5334000" y="6309063"/>
            <a:ext cx="1549101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ar-SA" sz="6600" b="1" dirty="0">
                <a:solidFill>
                  <a:schemeClr val="tx1"/>
                </a:solidFill>
              </a:rPr>
              <a:t>Types of Plans</a:t>
            </a:r>
            <a:endParaRPr lang="ar-SA" sz="6600" b="1" dirty="0">
              <a:solidFill>
                <a:schemeClr val="tx1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609601" y="1904999"/>
            <a:ext cx="10430934" cy="4495801"/>
          </a:xfrm>
        </p:spPr>
        <p:txBody>
          <a:bodyPr>
            <a:normAutofit/>
          </a:bodyPr>
          <a:lstStyle/>
          <a:p>
            <a:pPr algn="l" rtl="0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sz="2800" b="1" dirty="0" smtClean="0">
                <a:solidFill>
                  <a:schemeClr val="tx1"/>
                </a:solidFill>
              </a:rPr>
              <a:t>Overall strategic plan</a:t>
            </a:r>
          </a:p>
          <a:p>
            <a:pPr algn="l" rtl="0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sz="2800" b="1" dirty="0" smtClean="0">
                <a:solidFill>
                  <a:schemeClr val="tx1"/>
                </a:solidFill>
              </a:rPr>
              <a:t>Annual budget/operations plan</a:t>
            </a:r>
          </a:p>
          <a:p>
            <a:pPr algn="l" rtl="0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sz="2800" b="1" dirty="0" smtClean="0">
                <a:solidFill>
                  <a:schemeClr val="tx1"/>
                </a:solidFill>
              </a:rPr>
              <a:t>Collection development plan</a:t>
            </a:r>
          </a:p>
          <a:p>
            <a:pPr algn="l" rtl="0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sz="2800" b="1" dirty="0" smtClean="0">
                <a:solidFill>
                  <a:schemeClr val="tx1"/>
                </a:solidFill>
              </a:rPr>
              <a:t>Information technology plan</a:t>
            </a:r>
          </a:p>
          <a:p>
            <a:pPr algn="l" rtl="0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sz="2800" b="1" dirty="0" smtClean="0">
                <a:solidFill>
                  <a:schemeClr val="tx1"/>
                </a:solidFill>
              </a:rPr>
              <a:t>Development (fund raising) plan</a:t>
            </a:r>
          </a:p>
          <a:p>
            <a:pPr algn="l" rtl="0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sz="2800" b="1" dirty="0" smtClean="0">
                <a:solidFill>
                  <a:schemeClr val="tx1"/>
                </a:solidFill>
              </a:rPr>
              <a:t>Staff development (training) plan</a:t>
            </a:r>
          </a:p>
          <a:p>
            <a:pPr algn="l" rtl="0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sz="2800" b="1" dirty="0" smtClean="0">
                <a:solidFill>
                  <a:schemeClr val="tx1"/>
                </a:solidFill>
              </a:rPr>
              <a:t>Marketing plan</a:t>
            </a:r>
          </a:p>
          <a:p>
            <a:pPr algn="l" rtl="0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sz="2800" b="1" dirty="0" smtClean="0">
                <a:solidFill>
                  <a:schemeClr val="tx1"/>
                </a:solidFill>
              </a:rPr>
              <a:t>Building / facilities plan</a:t>
            </a:r>
          </a:p>
          <a:p>
            <a:pPr algn="l" rtl="0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sz="2800" b="1" dirty="0" smtClean="0">
                <a:solidFill>
                  <a:schemeClr val="tx1"/>
                </a:solidFill>
              </a:rPr>
              <a:t>Instructional plan</a:t>
            </a:r>
          </a:p>
          <a:p>
            <a:pPr algn="l" rtl="0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sz="2800" b="1" dirty="0" smtClean="0">
                <a:solidFill>
                  <a:schemeClr val="tx1"/>
                </a:solidFill>
              </a:rPr>
              <a:t>Evaluation or outcomes assessment plan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5562601"/>
            <a:ext cx="1175621" cy="12954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2362391"/>
            <a:ext cx="3914775" cy="24288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1" y="6100021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176292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6600" b="1" dirty="0">
                <a:solidFill>
                  <a:schemeClr val="tx1"/>
                </a:solidFill>
              </a:rPr>
              <a:t>managers plan</a:t>
            </a:r>
            <a:br>
              <a:rPr lang="en-US" sz="6600" b="1" dirty="0">
                <a:solidFill>
                  <a:schemeClr val="tx1"/>
                </a:solidFill>
              </a:rPr>
            </a:br>
            <a:endParaRPr lang="ar-SA" sz="6600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609600" y="1591056"/>
            <a:ext cx="8077200" cy="490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90000"/>
              <a:buFont typeface="Wingdings" pitchFamily="2" charset="2"/>
              <a:buChar char="Ø"/>
            </a:pPr>
            <a:r>
              <a:rPr lang="en-US" sz="2800" b="1" dirty="0">
                <a:solidFill>
                  <a:srgbClr val="FF0000"/>
                </a:solidFill>
              </a:rPr>
              <a:t>Planning</a:t>
            </a:r>
          </a:p>
          <a:p>
            <a:pPr lvl="1">
              <a:buSzPct val="90000"/>
            </a:pPr>
            <a:r>
              <a:rPr lang="en-US" b="1" dirty="0" smtClean="0"/>
              <a:t>The process of setting objectives and determining how to best accomplish them. </a:t>
            </a:r>
          </a:p>
          <a:p>
            <a:pPr>
              <a:buSzPct val="90000"/>
              <a:buFont typeface="Wingdings" pitchFamily="2" charset="2"/>
              <a:buChar char="Ø"/>
            </a:pPr>
            <a:r>
              <a:rPr lang="en-US" sz="2800" b="1" dirty="0">
                <a:solidFill>
                  <a:srgbClr val="FF0000"/>
                </a:solidFill>
              </a:rPr>
              <a:t>Objectives </a:t>
            </a:r>
          </a:p>
          <a:p>
            <a:pPr lvl="1">
              <a:buSzPct val="90000"/>
            </a:pPr>
            <a:r>
              <a:rPr lang="en-US" b="1" dirty="0" smtClean="0"/>
              <a:t>Identify the specific results or desired outcomes that one intends to achieve.</a:t>
            </a:r>
          </a:p>
          <a:p>
            <a:pPr>
              <a:buSzPct val="90000"/>
              <a:buFont typeface="Wingdings" pitchFamily="2" charset="2"/>
              <a:buChar char="Ø"/>
            </a:pPr>
            <a:r>
              <a:rPr lang="en-US" sz="2800" b="1" dirty="0">
                <a:solidFill>
                  <a:srgbClr val="FF0000"/>
                </a:solidFill>
              </a:rPr>
              <a:t>Plan</a:t>
            </a:r>
          </a:p>
          <a:p>
            <a:pPr lvl="1">
              <a:buSzPct val="90000"/>
            </a:pPr>
            <a:r>
              <a:rPr lang="en-US" b="1" dirty="0" smtClean="0"/>
              <a:t>A statement of action steps to be taken in order to accomplish the objectives.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00" y="5562600"/>
            <a:ext cx="1499751" cy="107499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3244437"/>
            <a:ext cx="2664541" cy="1600200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1" y="6100021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154846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sz="6600" b="1" dirty="0">
                <a:solidFill>
                  <a:schemeClr val="tx1"/>
                </a:solidFill>
              </a:rPr>
              <a:t>managers plan</a:t>
            </a:r>
            <a:endParaRPr lang="ar-SA" sz="6600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469868" y="2057400"/>
            <a:ext cx="76962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 fontScale="925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30000"/>
              </a:lnSpc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FF0000"/>
                </a:solidFill>
              </a:rPr>
              <a:t>Steps in the planning process:</a:t>
            </a:r>
          </a:p>
          <a:p>
            <a:pPr lvl="1">
              <a:lnSpc>
                <a:spcPct val="130000"/>
              </a:lnSpc>
            </a:pPr>
            <a:r>
              <a:rPr lang="en-US" b="1" dirty="0" smtClean="0"/>
              <a:t>Define your objectives.</a:t>
            </a:r>
          </a:p>
          <a:p>
            <a:pPr lvl="1">
              <a:lnSpc>
                <a:spcPct val="130000"/>
              </a:lnSpc>
            </a:pPr>
            <a:r>
              <a:rPr lang="en-US" b="1" dirty="0" smtClean="0"/>
              <a:t>Determine where you stand vis-</a:t>
            </a:r>
            <a:r>
              <a:rPr lang="en-US" b="1" dirty="0" smtClean="0">
                <a:cs typeface="Times New Roman" pitchFamily="18" charset="0"/>
              </a:rPr>
              <a:t>à-vis objectives.</a:t>
            </a:r>
          </a:p>
          <a:p>
            <a:pPr lvl="1">
              <a:lnSpc>
                <a:spcPct val="130000"/>
              </a:lnSpc>
            </a:pPr>
            <a:r>
              <a:rPr lang="en-US" b="1" dirty="0" smtClean="0">
                <a:cs typeface="Times New Roman" pitchFamily="18" charset="0"/>
              </a:rPr>
              <a:t>Develop premises regarding future conditions.</a:t>
            </a:r>
          </a:p>
          <a:p>
            <a:pPr lvl="1">
              <a:lnSpc>
                <a:spcPct val="130000"/>
              </a:lnSpc>
            </a:pPr>
            <a:r>
              <a:rPr lang="en-US" b="1" dirty="0" smtClean="0">
                <a:cs typeface="Times New Roman" pitchFamily="18" charset="0"/>
              </a:rPr>
              <a:t>Analyze and choose among action alternatives.</a:t>
            </a:r>
          </a:p>
          <a:p>
            <a:pPr lvl="1">
              <a:lnSpc>
                <a:spcPct val="130000"/>
              </a:lnSpc>
            </a:pPr>
            <a:r>
              <a:rPr lang="en-US" b="1" dirty="0" smtClean="0">
                <a:cs typeface="Times New Roman" pitchFamily="18" charset="0"/>
              </a:rPr>
              <a:t>Implement the plan and evaluate results.</a:t>
            </a:r>
            <a:endParaRPr lang="en-US" b="1" dirty="0" smtClean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034" y="5740473"/>
            <a:ext cx="1892332" cy="102307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6068" y="2558658"/>
            <a:ext cx="4025932" cy="2680557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1" y="6100021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0423506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304800"/>
            <a:ext cx="11506200" cy="1252728"/>
          </a:xfrm>
          <a:solidFill>
            <a:schemeClr val="bg2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/>
                </a:solidFill>
              </a:rPr>
              <a:t>The roles of planning and controlling in the management process.</a:t>
            </a:r>
            <a:endParaRPr lang="ar-SA" sz="36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8879646"/>
              </p:ext>
            </p:extLst>
          </p:nvPr>
        </p:nvGraphicFramePr>
        <p:xfrm>
          <a:off x="685800" y="1841602"/>
          <a:ext cx="9677400" cy="47115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1" name="Photo Editor Photo" r:id="rId3" imgW="11904762" imgH="5811061" progId="MSPhotoEd.3">
                  <p:embed/>
                </p:oleObj>
              </mc:Choice>
              <mc:Fallback>
                <p:oleObj name="Photo Editor Photo" r:id="rId3" imgW="11904762" imgH="5811061" progId="MSPhotoEd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1841602"/>
                        <a:ext cx="9677400" cy="471159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0594" y="5393773"/>
            <a:ext cx="1632821" cy="146422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1" y="6100021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631165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sz="6600" b="1" dirty="0" smtClean="0">
                <a:solidFill>
                  <a:schemeClr val="tx1"/>
                </a:solidFill>
              </a:rPr>
              <a:t>managers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sz="6600" b="1" dirty="0">
                <a:solidFill>
                  <a:schemeClr val="tx1"/>
                </a:solidFill>
              </a:rPr>
              <a:t>plan</a:t>
            </a:r>
            <a:endParaRPr lang="ar-SA" sz="6600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1676401" y="1752601"/>
            <a:ext cx="8839199" cy="437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30000"/>
              </a:lnSpc>
              <a:buSzPct val="90000"/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FF0000"/>
                </a:solidFill>
              </a:rPr>
              <a:t>Benefits of planning:</a:t>
            </a:r>
          </a:p>
          <a:p>
            <a:pPr lvl="1">
              <a:lnSpc>
                <a:spcPct val="130000"/>
              </a:lnSpc>
            </a:pPr>
            <a:r>
              <a:rPr lang="en-US" sz="3200" b="1" dirty="0"/>
              <a:t>Improves focus and flexibility.</a:t>
            </a:r>
          </a:p>
          <a:p>
            <a:pPr lvl="1">
              <a:lnSpc>
                <a:spcPct val="130000"/>
              </a:lnSpc>
            </a:pPr>
            <a:r>
              <a:rPr lang="en-US" sz="3200" b="1" dirty="0"/>
              <a:t>Improves action orientation.</a:t>
            </a:r>
          </a:p>
          <a:p>
            <a:pPr lvl="1">
              <a:lnSpc>
                <a:spcPct val="130000"/>
              </a:lnSpc>
            </a:pPr>
            <a:r>
              <a:rPr lang="en-US" sz="3200" b="1" dirty="0"/>
              <a:t>Improves coordination.</a:t>
            </a:r>
          </a:p>
          <a:p>
            <a:pPr lvl="1">
              <a:lnSpc>
                <a:spcPct val="130000"/>
              </a:lnSpc>
            </a:pPr>
            <a:r>
              <a:rPr lang="en-US" sz="3200" b="1" dirty="0"/>
              <a:t>Improves time management.</a:t>
            </a:r>
          </a:p>
          <a:p>
            <a:pPr lvl="1">
              <a:lnSpc>
                <a:spcPct val="130000"/>
              </a:lnSpc>
            </a:pPr>
            <a:r>
              <a:rPr lang="en-US" sz="3200" b="1" dirty="0"/>
              <a:t>Improves control.</a:t>
            </a:r>
          </a:p>
          <a:p>
            <a:pPr lvl="1"/>
            <a:endParaRPr lang="en-US" sz="3200" b="1" dirty="0"/>
          </a:p>
          <a:p>
            <a:endParaRPr lang="en-US" b="1" dirty="0" smtClean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6307" y="5367907"/>
            <a:ext cx="1632821" cy="146422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399" y="2635327"/>
            <a:ext cx="3614855" cy="2268587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78" y="6100021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693892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1962436" y="1729345"/>
            <a:ext cx="8610601" cy="4885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90000"/>
              </a:lnSpc>
              <a:buSzPct val="90000"/>
              <a:buFont typeface="Wingdings" pitchFamily="2" charset="2"/>
              <a:buChar char="Ø"/>
            </a:pPr>
            <a:r>
              <a:rPr lang="en-US" b="1" dirty="0" smtClean="0"/>
              <a:t>Short-range and long-range plans:</a:t>
            </a:r>
          </a:p>
          <a:p>
            <a:pPr lvl="1">
              <a:lnSpc>
                <a:spcPct val="90000"/>
              </a:lnSpc>
            </a:pPr>
            <a:r>
              <a:rPr lang="en-US" b="1" dirty="0" smtClean="0"/>
              <a:t>Short-range plans = 1 year or less</a:t>
            </a:r>
          </a:p>
          <a:p>
            <a:pPr lvl="1">
              <a:lnSpc>
                <a:spcPct val="90000"/>
              </a:lnSpc>
            </a:pPr>
            <a:r>
              <a:rPr lang="en-US" b="1" dirty="0" smtClean="0"/>
              <a:t>Intermediate-range plans = 1 to 2 years</a:t>
            </a:r>
          </a:p>
          <a:p>
            <a:pPr lvl="1">
              <a:lnSpc>
                <a:spcPct val="90000"/>
              </a:lnSpc>
            </a:pPr>
            <a:r>
              <a:rPr lang="en-US" b="1" dirty="0" smtClean="0"/>
              <a:t>Long-range plans = 3 or more years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US" b="1" dirty="0" smtClean="0"/>
              <a:t>People vary in their capability to deal effectively with different time horizons.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US" b="1" dirty="0" smtClean="0"/>
              <a:t>Higher management levels focus on longer time horizons.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 What types of plans do managers use?</a:t>
            </a:r>
            <a:endParaRPr lang="ar-SA" b="1" dirty="0">
              <a:solidFill>
                <a:schemeClr val="tx1"/>
              </a:solidFill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00" y="5334000"/>
            <a:ext cx="1632821" cy="146422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1" y="6100021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9792389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74293"/>
              </p:ext>
            </p:extLst>
          </p:nvPr>
        </p:nvGraphicFramePr>
        <p:xfrm>
          <a:off x="274660" y="228600"/>
          <a:ext cx="11612539" cy="6215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7532" y="5358461"/>
            <a:ext cx="1632821" cy="146422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1" y="6100021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052661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1815277" y="1802259"/>
            <a:ext cx="9525000" cy="4449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90000"/>
              </a:lnSpc>
              <a:buSzPct val="90000"/>
              <a:buFont typeface="Wingdings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Strategic and operational plans</a:t>
            </a:r>
          </a:p>
          <a:p>
            <a:pPr lvl="1">
              <a:lnSpc>
                <a:spcPct val="90000"/>
              </a:lnSpc>
            </a:pPr>
            <a:r>
              <a:rPr lang="en-US" b="1" dirty="0"/>
              <a:t>Strategic plans </a:t>
            </a:r>
            <a:r>
              <a:rPr lang="en-US" b="1" dirty="0">
                <a:cs typeface="Times New Roman" pitchFamily="18" charset="0"/>
              </a:rPr>
              <a:t>— </a:t>
            </a:r>
            <a:r>
              <a:rPr lang="en-US" b="1" dirty="0"/>
              <a:t>set broad, comprehensive, and longer-term action directions for the entire organization.</a:t>
            </a:r>
          </a:p>
          <a:p>
            <a:pPr lvl="1">
              <a:lnSpc>
                <a:spcPct val="90000"/>
              </a:lnSpc>
            </a:pPr>
            <a:r>
              <a:rPr lang="en-US" b="1" dirty="0"/>
              <a:t>Operational plans </a:t>
            </a:r>
            <a:r>
              <a:rPr lang="en-US" b="1" dirty="0">
                <a:cs typeface="Times New Roman" pitchFamily="18" charset="0"/>
              </a:rPr>
              <a:t>— </a:t>
            </a:r>
            <a:r>
              <a:rPr lang="en-US" b="1" dirty="0"/>
              <a:t>define what needs to be done in specific areas to implement strategic plans.</a:t>
            </a:r>
          </a:p>
          <a:p>
            <a:pPr lvl="2">
              <a:lnSpc>
                <a:spcPct val="90000"/>
              </a:lnSpc>
            </a:pPr>
            <a:r>
              <a:rPr lang="en-US" b="1" dirty="0"/>
              <a:t>Production plans</a:t>
            </a:r>
          </a:p>
          <a:p>
            <a:pPr lvl="2">
              <a:lnSpc>
                <a:spcPct val="90000"/>
              </a:lnSpc>
            </a:pPr>
            <a:r>
              <a:rPr lang="en-US" b="1" dirty="0"/>
              <a:t>Financial plans</a:t>
            </a:r>
          </a:p>
          <a:p>
            <a:pPr lvl="2">
              <a:lnSpc>
                <a:spcPct val="90000"/>
              </a:lnSpc>
            </a:pPr>
            <a:r>
              <a:rPr lang="en-US" b="1" dirty="0"/>
              <a:t>Facilities plans</a:t>
            </a:r>
          </a:p>
          <a:p>
            <a:pPr lvl="2">
              <a:lnSpc>
                <a:spcPct val="90000"/>
              </a:lnSpc>
            </a:pPr>
            <a:r>
              <a:rPr lang="en-US" b="1" dirty="0"/>
              <a:t>Marketing plans</a:t>
            </a:r>
          </a:p>
          <a:p>
            <a:pPr lvl="2">
              <a:lnSpc>
                <a:spcPct val="90000"/>
              </a:lnSpc>
            </a:pPr>
            <a:r>
              <a:rPr lang="en-US" b="1" dirty="0"/>
              <a:t>Human resource plans</a:t>
            </a:r>
          </a:p>
          <a:p>
            <a:pPr>
              <a:lnSpc>
                <a:spcPct val="90000"/>
              </a:lnSpc>
            </a:pPr>
            <a:endParaRPr lang="en-US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 What types of plans do managers use?</a:t>
            </a:r>
            <a:endParaRPr lang="ar-SA" b="1" dirty="0">
              <a:solidFill>
                <a:schemeClr val="tx1"/>
              </a:solidFill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5668247"/>
            <a:ext cx="1260088" cy="112998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1" y="6100021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2979536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1962436" y="2181401"/>
            <a:ext cx="81280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 lnSpcReduction="100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90000"/>
              </a:lnSpc>
              <a:buSzPct val="90000"/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FF0000"/>
                </a:solidFill>
              </a:rPr>
              <a:t>Policies and procedures</a:t>
            </a:r>
          </a:p>
          <a:p>
            <a:pPr lvl="1">
              <a:lnSpc>
                <a:spcPct val="90000"/>
              </a:lnSpc>
            </a:pPr>
            <a:r>
              <a:rPr lang="en-US" b="1" dirty="0" smtClean="0">
                <a:solidFill>
                  <a:srgbClr val="FF0000"/>
                </a:solidFill>
              </a:rPr>
              <a:t>Standing plans</a:t>
            </a:r>
          </a:p>
          <a:p>
            <a:pPr lvl="2">
              <a:lnSpc>
                <a:spcPct val="90000"/>
              </a:lnSpc>
            </a:pPr>
            <a:r>
              <a:rPr lang="en-US" b="1" dirty="0" smtClean="0"/>
              <a:t>Policies and procedures that are designed for repeated use.</a:t>
            </a:r>
          </a:p>
          <a:p>
            <a:pPr lvl="1">
              <a:lnSpc>
                <a:spcPct val="90000"/>
              </a:lnSpc>
            </a:pPr>
            <a:r>
              <a:rPr lang="en-US" b="1" dirty="0" smtClean="0">
                <a:solidFill>
                  <a:srgbClr val="FF0000"/>
                </a:solidFill>
              </a:rPr>
              <a:t>Policy</a:t>
            </a:r>
          </a:p>
          <a:p>
            <a:pPr lvl="2">
              <a:lnSpc>
                <a:spcPct val="90000"/>
              </a:lnSpc>
            </a:pPr>
            <a:r>
              <a:rPr lang="en-US" b="1" dirty="0" smtClean="0"/>
              <a:t>Broad guidelines for making decisions and taking action in specific circumstances.</a:t>
            </a:r>
          </a:p>
          <a:p>
            <a:pPr lvl="1">
              <a:lnSpc>
                <a:spcPct val="90000"/>
              </a:lnSpc>
            </a:pPr>
            <a:r>
              <a:rPr lang="en-US" b="1" dirty="0" smtClean="0">
                <a:solidFill>
                  <a:srgbClr val="FF0000"/>
                </a:solidFill>
              </a:rPr>
              <a:t>Rules or procedures </a:t>
            </a:r>
          </a:p>
          <a:p>
            <a:pPr lvl="2">
              <a:lnSpc>
                <a:spcPct val="90000"/>
              </a:lnSpc>
            </a:pPr>
            <a:r>
              <a:rPr lang="en-US" b="1" dirty="0" smtClean="0"/>
              <a:t>Plans that describe exactly what actions are to be taken in specific situations.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 What types of plans do managers use?</a:t>
            </a:r>
            <a:endParaRPr lang="ar-SA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3603" y="5334000"/>
            <a:ext cx="1632821" cy="146422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1" y="6100021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3679645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 What types of plans do managers use?</a:t>
            </a: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1966153" y="1830810"/>
            <a:ext cx="8381999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90000"/>
              </a:lnSpc>
              <a:buSzPct val="90000"/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FF0000"/>
                </a:solidFill>
              </a:rPr>
              <a:t>Budgets and project schedules</a:t>
            </a:r>
          </a:p>
          <a:p>
            <a:pPr lvl="1">
              <a:lnSpc>
                <a:spcPct val="90000"/>
              </a:lnSpc>
              <a:buSzPct val="90000"/>
            </a:pPr>
            <a:r>
              <a:rPr lang="en-US" b="1" dirty="0" smtClean="0">
                <a:solidFill>
                  <a:srgbClr val="FF0000"/>
                </a:solidFill>
              </a:rPr>
              <a:t>Single-use plans</a:t>
            </a:r>
          </a:p>
          <a:p>
            <a:pPr lvl="2">
              <a:lnSpc>
                <a:spcPct val="90000"/>
              </a:lnSpc>
              <a:buSzPct val="90000"/>
            </a:pPr>
            <a:r>
              <a:rPr lang="en-US" sz="2000" b="1" dirty="0"/>
              <a:t>Only used once to meet the needs and objectives of a well-defined situation in a timely manner.</a:t>
            </a:r>
          </a:p>
          <a:p>
            <a:pPr lvl="1">
              <a:lnSpc>
                <a:spcPct val="90000"/>
              </a:lnSpc>
            </a:pPr>
            <a:r>
              <a:rPr lang="en-US" b="1" dirty="0" smtClean="0">
                <a:solidFill>
                  <a:srgbClr val="FF0000"/>
                </a:solidFill>
              </a:rPr>
              <a:t>Budgets</a:t>
            </a:r>
          </a:p>
          <a:p>
            <a:pPr lvl="2">
              <a:lnSpc>
                <a:spcPct val="90000"/>
              </a:lnSpc>
            </a:pPr>
            <a:r>
              <a:rPr lang="en-US" sz="2000" b="1" dirty="0"/>
              <a:t>Single-use plans that commit resources to activities, projects, or programs.</a:t>
            </a:r>
          </a:p>
          <a:p>
            <a:pPr lvl="2">
              <a:lnSpc>
                <a:spcPct val="90000"/>
              </a:lnSpc>
            </a:pPr>
            <a:r>
              <a:rPr lang="en-US" sz="2000" b="1" dirty="0"/>
              <a:t>Fixed, flexible, and zero-based budgets.</a:t>
            </a:r>
          </a:p>
          <a:p>
            <a:pPr lvl="1">
              <a:lnSpc>
                <a:spcPct val="90000"/>
              </a:lnSpc>
            </a:pPr>
            <a:r>
              <a:rPr lang="en-US" b="1" dirty="0" smtClean="0">
                <a:solidFill>
                  <a:srgbClr val="FF0000"/>
                </a:solidFill>
              </a:rPr>
              <a:t>Projects</a:t>
            </a:r>
          </a:p>
          <a:p>
            <a:pPr lvl="2">
              <a:lnSpc>
                <a:spcPct val="90000"/>
              </a:lnSpc>
            </a:pPr>
            <a:r>
              <a:rPr lang="en-US" sz="2000" b="1" dirty="0"/>
              <a:t>One-time activities that have clear beginning and end points.</a:t>
            </a:r>
          </a:p>
          <a:p>
            <a:pPr lvl="2">
              <a:lnSpc>
                <a:spcPct val="90000"/>
              </a:lnSpc>
            </a:pPr>
            <a:r>
              <a:rPr lang="en-US" sz="2000" b="1" dirty="0"/>
              <a:t>Project management and project schedules.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2439" y="5792964"/>
            <a:ext cx="1399561" cy="9144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1" y="6100021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79624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762000" y="490728"/>
            <a:ext cx="10972800" cy="1252728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smtClean="0">
                <a:solidFill>
                  <a:schemeClr val="tx1"/>
                </a:solidFill>
              </a:rPr>
              <a:t> useful planning tools and techniques?</a:t>
            </a:r>
            <a:endParaRPr lang="ar-SA" b="1" dirty="0">
              <a:solidFill>
                <a:schemeClr val="tx1"/>
              </a:solidFill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0785575"/>
              </p:ext>
            </p:extLst>
          </p:nvPr>
        </p:nvGraphicFramePr>
        <p:xfrm>
          <a:off x="615176" y="2647068"/>
          <a:ext cx="10586224" cy="3450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5311079"/>
            <a:ext cx="1632821" cy="146422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9562" y="6100021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094330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 useful planning tools and techniques?</a:t>
            </a: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1676400" y="1739568"/>
            <a:ext cx="8610599" cy="4512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10000"/>
              </a:lnSpc>
              <a:buSzPct val="90000"/>
              <a:buFont typeface="Wingdings" pitchFamily="2" charset="2"/>
              <a:buChar char="Ø"/>
            </a:pPr>
            <a:r>
              <a:rPr lang="en-US" sz="2800" b="1" dirty="0">
                <a:solidFill>
                  <a:srgbClr val="FF0000"/>
                </a:solidFill>
              </a:rPr>
              <a:t>Forecasting</a:t>
            </a:r>
          </a:p>
          <a:p>
            <a:pPr lvl="1">
              <a:lnSpc>
                <a:spcPct val="110000"/>
              </a:lnSpc>
            </a:pPr>
            <a:r>
              <a:rPr lang="en-US" sz="2400" b="1" dirty="0"/>
              <a:t>Making assumptions about what will happen in the future.</a:t>
            </a:r>
          </a:p>
          <a:p>
            <a:pPr lvl="1">
              <a:lnSpc>
                <a:spcPct val="110000"/>
              </a:lnSpc>
            </a:pPr>
            <a:r>
              <a:rPr lang="en-US" sz="2400" b="1" dirty="0"/>
              <a:t>Qualitative forecasting uses expert opinions.</a:t>
            </a:r>
          </a:p>
          <a:p>
            <a:pPr lvl="1">
              <a:lnSpc>
                <a:spcPct val="110000"/>
              </a:lnSpc>
            </a:pPr>
            <a:r>
              <a:rPr lang="en-US" sz="2400" b="1" dirty="0"/>
              <a:t>Quantitative forecasting uses mathematical and statistical analysis.</a:t>
            </a:r>
          </a:p>
          <a:p>
            <a:pPr lvl="1">
              <a:lnSpc>
                <a:spcPct val="110000"/>
              </a:lnSpc>
            </a:pPr>
            <a:r>
              <a:rPr lang="en-US" sz="2400" b="1" dirty="0"/>
              <a:t>All forecasts rely on human judgment.</a:t>
            </a:r>
          </a:p>
          <a:p>
            <a:pPr lvl="1">
              <a:lnSpc>
                <a:spcPct val="110000"/>
              </a:lnSpc>
            </a:pPr>
            <a:r>
              <a:rPr lang="en-US" sz="2400" b="1" dirty="0"/>
              <a:t>Planning involves deciding on how to deal with the implications of a forecast.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6307" y="5257800"/>
            <a:ext cx="1632821" cy="146422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1" y="6100021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754925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 useful planning tools and techniques?</a:t>
            </a: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1066800" y="1981200"/>
            <a:ext cx="7408333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 lnSpcReduction="100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FF0000"/>
                </a:solidFill>
              </a:rPr>
              <a:t>Contingency planning</a:t>
            </a:r>
          </a:p>
          <a:p>
            <a:pPr lvl="1">
              <a:lnSpc>
                <a:spcPct val="120000"/>
              </a:lnSpc>
            </a:pPr>
            <a:r>
              <a:rPr lang="en-US" b="1" dirty="0" smtClean="0"/>
              <a:t>Identifying alternative courses of action that can be implemented to meet the needs of changing circumstances.</a:t>
            </a:r>
          </a:p>
          <a:p>
            <a:pPr lvl="1">
              <a:lnSpc>
                <a:spcPct val="120000"/>
              </a:lnSpc>
            </a:pPr>
            <a:r>
              <a:rPr lang="en-US" b="1" dirty="0" smtClean="0"/>
              <a:t>Contingency plans anticipate changing conditions. </a:t>
            </a:r>
          </a:p>
          <a:p>
            <a:pPr lvl="1">
              <a:lnSpc>
                <a:spcPct val="120000"/>
              </a:lnSpc>
            </a:pPr>
            <a:r>
              <a:rPr lang="en-US" b="1" dirty="0" smtClean="0"/>
              <a:t>Contingency plans contain trigger points.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5779605"/>
            <a:ext cx="1175621" cy="105423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0344" y="3048000"/>
            <a:ext cx="2772055" cy="23216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1" y="6100021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900348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 useful planning tools and techniques?</a:t>
            </a: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304800" y="2105201"/>
            <a:ext cx="78994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30000"/>
              </a:lnSpc>
              <a:buSzPct val="90000"/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FF0000"/>
                </a:solidFill>
              </a:rPr>
              <a:t>Scenario planning</a:t>
            </a:r>
          </a:p>
          <a:p>
            <a:pPr lvl="1">
              <a:lnSpc>
                <a:spcPct val="130000"/>
              </a:lnSpc>
            </a:pPr>
            <a:r>
              <a:rPr lang="en-US" b="1" dirty="0" smtClean="0"/>
              <a:t>A long-term version of contingency planning.</a:t>
            </a:r>
          </a:p>
          <a:p>
            <a:pPr lvl="1">
              <a:lnSpc>
                <a:spcPct val="130000"/>
              </a:lnSpc>
            </a:pPr>
            <a:r>
              <a:rPr lang="en-US" b="1" dirty="0" smtClean="0"/>
              <a:t>Identifying alternative future scenarios.</a:t>
            </a:r>
          </a:p>
          <a:p>
            <a:pPr lvl="1">
              <a:lnSpc>
                <a:spcPct val="130000"/>
              </a:lnSpc>
            </a:pPr>
            <a:r>
              <a:rPr lang="en-US" b="1" dirty="0" smtClean="0"/>
              <a:t>Plans made for each future scenario.</a:t>
            </a:r>
          </a:p>
          <a:p>
            <a:pPr lvl="1">
              <a:lnSpc>
                <a:spcPct val="130000"/>
              </a:lnSpc>
            </a:pPr>
            <a:r>
              <a:rPr lang="en-US" b="1" dirty="0" smtClean="0"/>
              <a:t>Increases organization’s flexibility and preparation for future shocks.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765" y="5411130"/>
            <a:ext cx="1461836" cy="131089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26728">
            <a:off x="7249785" y="3974050"/>
            <a:ext cx="3762375" cy="1209675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1" y="6100021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18021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 useful planning tools and techniques?</a:t>
            </a: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533400" y="1979064"/>
            <a:ext cx="7408333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 fontScale="92500" lnSpcReduction="100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40000"/>
              </a:lnSpc>
              <a:buSzPct val="90000"/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FF0000"/>
                </a:solidFill>
              </a:rPr>
              <a:t>Benchmarking</a:t>
            </a:r>
          </a:p>
          <a:p>
            <a:pPr lvl="1">
              <a:lnSpc>
                <a:spcPct val="140000"/>
              </a:lnSpc>
            </a:pPr>
            <a:r>
              <a:rPr lang="en-US" dirty="0" smtClean="0"/>
              <a:t>Use of external comparisons to better evaluate current performance and identify possible actions for the future.</a:t>
            </a:r>
          </a:p>
          <a:p>
            <a:pPr lvl="1">
              <a:lnSpc>
                <a:spcPct val="140000"/>
              </a:lnSpc>
            </a:pPr>
            <a:r>
              <a:rPr lang="en-US" dirty="0" smtClean="0"/>
              <a:t>Adopting best practices of other organizations that achieve superior performance.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8472" y="5429085"/>
            <a:ext cx="1632821" cy="146422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800" y="3208414"/>
            <a:ext cx="4351175" cy="2026667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1" y="6100021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288181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 useful planning tools and techniques?</a:t>
            </a: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381000" y="2256168"/>
            <a:ext cx="78232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 fontScale="925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60000"/>
              </a:lnSpc>
              <a:buSzPct val="90000"/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FF0000"/>
                </a:solidFill>
              </a:rPr>
              <a:t>Use of staff planners</a:t>
            </a:r>
          </a:p>
          <a:p>
            <a:pPr lvl="1">
              <a:lnSpc>
                <a:spcPct val="160000"/>
              </a:lnSpc>
            </a:pPr>
            <a:r>
              <a:rPr lang="en-US" dirty="0" smtClean="0"/>
              <a:t>Coordinating the planning function for the total organization or one of its major components.</a:t>
            </a:r>
          </a:p>
          <a:p>
            <a:pPr lvl="1">
              <a:lnSpc>
                <a:spcPct val="160000"/>
              </a:lnSpc>
            </a:pPr>
            <a:r>
              <a:rPr lang="en-US" dirty="0" smtClean="0"/>
              <a:t>Possible communication gaps between staff planners and line management.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00" y="5334000"/>
            <a:ext cx="1632821" cy="146422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8200" y="2895600"/>
            <a:ext cx="3430859" cy="2216291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1" y="6100021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853774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STRATEGIC PLANNING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7326" y="1982963"/>
            <a:ext cx="7518400" cy="4267200"/>
          </a:xfrm>
        </p:spPr>
        <p:txBody>
          <a:bodyPr>
            <a:normAutofit/>
          </a:bodyPr>
          <a:lstStyle/>
          <a:p>
            <a:pPr algn="l" rtl="0">
              <a:buFont typeface="Wingdings" pitchFamily="2" charset="2"/>
              <a:buNone/>
            </a:pPr>
            <a:r>
              <a:rPr lang="en-US" sz="2800" b="1" dirty="0">
                <a:solidFill>
                  <a:srgbClr val="FF0000"/>
                </a:solidFill>
              </a:rPr>
              <a:t>“If you don’t know where you’re going, any road will get you there?”</a:t>
            </a:r>
          </a:p>
          <a:p>
            <a:pPr algn="l" rtl="0">
              <a:buFont typeface="Wingdings" pitchFamily="2" charset="2"/>
              <a:buNone/>
            </a:pPr>
            <a:r>
              <a:rPr lang="en-US" sz="2800" b="1" dirty="0">
                <a:solidFill>
                  <a:srgbClr val="FF0000"/>
                </a:solidFill>
              </a:rPr>
              <a:t>“If you don’t know where you’re going, how will you know when you get there?” </a:t>
            </a:r>
          </a:p>
          <a:p>
            <a:pPr algn="l" rtl="0">
              <a:buFont typeface="Wingdings" pitchFamily="2" charset="2"/>
              <a:buNone/>
            </a:pPr>
            <a:endParaRPr lang="en-US" sz="2800" b="1" dirty="0">
              <a:solidFill>
                <a:schemeClr val="tx1"/>
              </a:solidFill>
            </a:endParaRPr>
          </a:p>
          <a:p>
            <a:pPr algn="l" rtl="0">
              <a:buFont typeface="Wingdings" pitchFamily="2" charset="2"/>
              <a:buNone/>
            </a:pPr>
            <a:r>
              <a:rPr lang="en-US" sz="2800" b="1" dirty="0">
                <a:solidFill>
                  <a:schemeClr val="tx1"/>
                </a:solidFill>
              </a:rPr>
              <a:t>Strategic planning solves these problems.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393773"/>
            <a:ext cx="1632821" cy="146422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5153142"/>
            <a:ext cx="4852088" cy="1704858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24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1" y="6100021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820458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control </a:t>
            </a:r>
            <a:r>
              <a:rPr lang="en-US" b="1" dirty="0">
                <a:solidFill>
                  <a:schemeClr val="tx1"/>
                </a:solidFill>
              </a:rPr>
              <a:t>process</a:t>
            </a: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609600" y="2088718"/>
            <a:ext cx="7408333" cy="4464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buSzPct val="90000"/>
              <a:buFont typeface="Wingdings" pitchFamily="2" charset="2"/>
              <a:buChar char="Ø"/>
            </a:pPr>
            <a:r>
              <a:rPr lang="en-US" sz="2800" b="1" dirty="0">
                <a:solidFill>
                  <a:srgbClr val="FF0000"/>
                </a:solidFill>
              </a:rPr>
              <a:t>Controlling</a:t>
            </a:r>
          </a:p>
          <a:p>
            <a:pPr lvl="1">
              <a:lnSpc>
                <a:spcPct val="120000"/>
              </a:lnSpc>
              <a:buSzPct val="90000"/>
            </a:pPr>
            <a:r>
              <a:rPr lang="en-US" sz="2400" b="1" dirty="0"/>
              <a:t>The process of measuring performance and taking action to ensure desired results.</a:t>
            </a:r>
          </a:p>
          <a:p>
            <a:pPr lvl="1">
              <a:lnSpc>
                <a:spcPct val="120000"/>
              </a:lnSpc>
              <a:buSzPct val="90000"/>
            </a:pPr>
            <a:r>
              <a:rPr lang="en-US" sz="2400" b="1" dirty="0"/>
              <a:t>Has a positive and necessary role in the management process.</a:t>
            </a:r>
          </a:p>
          <a:p>
            <a:pPr lvl="1">
              <a:lnSpc>
                <a:spcPct val="120000"/>
              </a:lnSpc>
              <a:buSzPct val="90000"/>
            </a:pPr>
            <a:r>
              <a:rPr lang="en-US" sz="2400" b="1" dirty="0"/>
              <a:t>Ensures that the right things happen, in the right way, at the right time.</a:t>
            </a:r>
          </a:p>
          <a:p>
            <a:pPr lvl="1">
              <a:lnSpc>
                <a:spcPct val="120000"/>
              </a:lnSpc>
              <a:buSzPct val="90000"/>
            </a:pPr>
            <a:r>
              <a:rPr lang="en-US" sz="2400" b="1" dirty="0"/>
              <a:t>Organizational learning and after-action review.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00" y="5425368"/>
            <a:ext cx="1632821" cy="146422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3352800"/>
            <a:ext cx="2771775" cy="1647825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1" y="6100021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742929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control process</a:t>
            </a: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381000" y="1905000"/>
            <a:ext cx="8305799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40000"/>
              </a:lnSpc>
              <a:buSzPct val="90000"/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FF0000"/>
                </a:solidFill>
              </a:rPr>
              <a:t>Steps in the control process:</a:t>
            </a:r>
          </a:p>
          <a:p>
            <a:pPr lvl="1">
              <a:lnSpc>
                <a:spcPct val="140000"/>
              </a:lnSpc>
            </a:pPr>
            <a:r>
              <a:rPr lang="en-US" b="1" dirty="0" smtClean="0"/>
              <a:t>Step 1 </a:t>
            </a:r>
            <a:r>
              <a:rPr lang="en-US" b="1" dirty="0" smtClean="0">
                <a:cs typeface="Times New Roman" pitchFamily="18" charset="0"/>
              </a:rPr>
              <a:t>— e</a:t>
            </a:r>
            <a:r>
              <a:rPr lang="en-US" b="1" dirty="0" smtClean="0"/>
              <a:t>stablish objectives and standards.</a:t>
            </a:r>
          </a:p>
          <a:p>
            <a:pPr lvl="1">
              <a:lnSpc>
                <a:spcPct val="140000"/>
              </a:lnSpc>
            </a:pPr>
            <a:r>
              <a:rPr lang="en-US" b="1" dirty="0" smtClean="0"/>
              <a:t>Step 2 </a:t>
            </a:r>
            <a:r>
              <a:rPr lang="en-US" b="1" dirty="0" smtClean="0">
                <a:cs typeface="Times New Roman" pitchFamily="18" charset="0"/>
              </a:rPr>
              <a:t>— m</a:t>
            </a:r>
            <a:r>
              <a:rPr lang="en-US" b="1" dirty="0" smtClean="0"/>
              <a:t>easure actual performance.</a:t>
            </a:r>
          </a:p>
          <a:p>
            <a:pPr lvl="1">
              <a:lnSpc>
                <a:spcPct val="140000"/>
              </a:lnSpc>
            </a:pPr>
            <a:r>
              <a:rPr lang="en-US" b="1" dirty="0" smtClean="0"/>
              <a:t>Step 3 </a:t>
            </a:r>
            <a:r>
              <a:rPr lang="en-US" b="1" dirty="0" smtClean="0">
                <a:cs typeface="Times New Roman" pitchFamily="18" charset="0"/>
              </a:rPr>
              <a:t>— c</a:t>
            </a:r>
            <a:r>
              <a:rPr lang="en-US" b="1" dirty="0" smtClean="0"/>
              <a:t>ompare results with objectives and standards.</a:t>
            </a:r>
          </a:p>
          <a:p>
            <a:pPr lvl="1">
              <a:lnSpc>
                <a:spcPct val="140000"/>
              </a:lnSpc>
            </a:pPr>
            <a:r>
              <a:rPr lang="en-US" b="1" dirty="0" smtClean="0"/>
              <a:t>Step 4 </a:t>
            </a:r>
            <a:r>
              <a:rPr lang="en-US" b="1" dirty="0" smtClean="0">
                <a:cs typeface="Times New Roman" pitchFamily="18" charset="0"/>
              </a:rPr>
              <a:t>— t</a:t>
            </a:r>
            <a:r>
              <a:rPr lang="en-US" b="1" dirty="0" smtClean="0"/>
              <a:t>ake corrective action as needed.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5018" y="5791200"/>
            <a:ext cx="1632821" cy="10668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3928" y="2590800"/>
            <a:ext cx="2857500" cy="16002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1" y="6100021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389986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 Four steps in the control process</a:t>
            </a:r>
            <a:endParaRPr lang="ar-SA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4528124"/>
              </p:ext>
            </p:extLst>
          </p:nvPr>
        </p:nvGraphicFramePr>
        <p:xfrm>
          <a:off x="1905000" y="1981200"/>
          <a:ext cx="8001000" cy="487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5" name="Photo Editor Photo" r:id="rId3" imgW="7935433" imgH="7935433" progId="MSPhotoEd.3">
                  <p:embed/>
                </p:oleObj>
              </mc:Choice>
              <mc:Fallback>
                <p:oleObj name="Photo Editor Photo" r:id="rId3" imgW="7935433" imgH="7935433" progId="MSPhotoEd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5000" y="1981200"/>
                        <a:ext cx="8001000" cy="487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800" y="5486400"/>
            <a:ext cx="1655957" cy="12954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1" y="6100021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378892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The role of feed forward, concurrent, and feedback controls in organizations</a:t>
            </a:r>
            <a:endParaRPr lang="ar-SA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9063115"/>
              </p:ext>
            </p:extLst>
          </p:nvPr>
        </p:nvGraphicFramePr>
        <p:xfrm>
          <a:off x="1752600" y="2286000"/>
          <a:ext cx="8610600" cy="411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9" name="Photo Editor Photo" r:id="rId3" imgW="11904762" imgH="3952381" progId="MSPhotoEd.3">
                  <p:embed/>
                </p:oleObj>
              </mc:Choice>
              <mc:Fallback>
                <p:oleObj name="Photo Editor Photo" r:id="rId3" imgW="11904762" imgH="3952381" progId="MSPhotoEd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600" y="2286000"/>
                        <a:ext cx="8610600" cy="411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6019800"/>
            <a:ext cx="1304693" cy="8382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1" y="6100021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49353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991830"/>
            <a:ext cx="9877777" cy="4221163"/>
          </a:xfrm>
        </p:spPr>
        <p:txBody>
          <a:bodyPr>
            <a:noAutofit/>
          </a:bodyPr>
          <a:lstStyle/>
          <a:p>
            <a:pPr algn="l" rtl="0">
              <a:buNone/>
            </a:pPr>
            <a:r>
              <a:rPr lang="en-US" altLang="ar-SA" sz="2800" b="1" dirty="0">
                <a:solidFill>
                  <a:srgbClr val="FF0000"/>
                </a:solidFill>
              </a:rPr>
              <a:t>The Best Controls in Organizations are</a:t>
            </a:r>
          </a:p>
          <a:p>
            <a:pPr algn="l" rtl="0">
              <a:lnSpc>
                <a:spcPct val="0"/>
              </a:lnSpc>
              <a:buNone/>
            </a:pPr>
            <a:endParaRPr lang="en-US" altLang="ar-SA" sz="2800" b="1" u="sng" dirty="0">
              <a:solidFill>
                <a:schemeClr val="tx1"/>
              </a:solidFill>
            </a:endParaRPr>
          </a:p>
          <a:p>
            <a:pPr algn="l" rtl="0"/>
            <a:r>
              <a:rPr lang="en-US" altLang="ar-SA" sz="2800" b="1" dirty="0">
                <a:solidFill>
                  <a:schemeClr val="tx1"/>
                </a:solidFill>
              </a:rPr>
              <a:t>Strategic and results oriented</a:t>
            </a:r>
          </a:p>
          <a:p>
            <a:pPr algn="l" rtl="0"/>
            <a:r>
              <a:rPr lang="en-US" altLang="ar-SA" sz="2800" b="1" dirty="0">
                <a:solidFill>
                  <a:schemeClr val="tx1"/>
                </a:solidFill>
              </a:rPr>
              <a:t>Understandable</a:t>
            </a:r>
          </a:p>
          <a:p>
            <a:pPr algn="l" rtl="0"/>
            <a:r>
              <a:rPr lang="en-US" altLang="ar-SA" sz="2800" b="1" dirty="0" smtClean="0">
                <a:solidFill>
                  <a:schemeClr val="tx1"/>
                </a:solidFill>
              </a:rPr>
              <a:t>Encourage self-control</a:t>
            </a:r>
          </a:p>
          <a:p>
            <a:pPr algn="l" rtl="0">
              <a:lnSpc>
                <a:spcPct val="0"/>
              </a:lnSpc>
              <a:buNone/>
            </a:pPr>
            <a:endParaRPr lang="en-US" altLang="ar-SA" sz="2800" b="1" u="sng" dirty="0">
              <a:solidFill>
                <a:schemeClr val="tx1"/>
              </a:solidFill>
            </a:endParaRPr>
          </a:p>
          <a:p>
            <a:pPr algn="l" rtl="0"/>
            <a:r>
              <a:rPr lang="en-US" altLang="ar-SA" sz="2800" b="1" dirty="0">
                <a:solidFill>
                  <a:schemeClr val="tx1"/>
                </a:solidFill>
              </a:rPr>
              <a:t>Timely and exception oriented</a:t>
            </a:r>
          </a:p>
          <a:p>
            <a:pPr algn="l" rtl="0"/>
            <a:r>
              <a:rPr lang="en-US" altLang="ar-SA" sz="2800" b="1" dirty="0">
                <a:solidFill>
                  <a:schemeClr val="tx1"/>
                </a:solidFill>
              </a:rPr>
              <a:t>Positive in nature</a:t>
            </a:r>
          </a:p>
          <a:p>
            <a:pPr algn="l" rtl="0"/>
            <a:r>
              <a:rPr lang="en-US" altLang="ar-SA" sz="2800" b="1" dirty="0">
                <a:solidFill>
                  <a:schemeClr val="tx1"/>
                </a:solidFill>
              </a:rPr>
              <a:t>Fair and objective</a:t>
            </a:r>
          </a:p>
          <a:p>
            <a:pPr algn="l" rtl="0"/>
            <a:r>
              <a:rPr lang="en-US" altLang="ar-SA" sz="2800" b="1" dirty="0">
                <a:solidFill>
                  <a:schemeClr val="tx1"/>
                </a:solidFill>
              </a:rPr>
              <a:t>Flexible</a:t>
            </a:r>
          </a:p>
          <a:p>
            <a:pPr marL="0" indent="0" algn="l" rtl="0">
              <a:buNone/>
            </a:pPr>
            <a:endParaRPr lang="en-US" altLang="ar-SA" sz="2800" b="1" dirty="0">
              <a:solidFill>
                <a:schemeClr val="tx1"/>
              </a:solidFill>
            </a:endParaRPr>
          </a:p>
          <a:p>
            <a:pPr algn="l" rtl="0"/>
            <a:endParaRPr lang="en-US" altLang="ar-SA" sz="2800" b="1" dirty="0">
              <a:solidFill>
                <a:schemeClr val="tx1"/>
              </a:solidFill>
            </a:endParaRPr>
          </a:p>
          <a:p>
            <a:pPr algn="l" rtl="0">
              <a:buNone/>
            </a:pPr>
            <a:endParaRPr lang="en-US" altLang="ar-SA" sz="2800" b="1" dirty="0">
              <a:solidFill>
                <a:schemeClr val="tx1"/>
              </a:solidFill>
            </a:endParaRPr>
          </a:p>
          <a:p>
            <a:pPr algn="l" rtl="0"/>
            <a:endParaRPr lang="ar-SA" sz="2800" b="1" dirty="0">
              <a:solidFill>
                <a:schemeClr val="tx1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Effective Controls</a:t>
            </a:r>
            <a:endParaRPr lang="ar-SA" b="1" dirty="0">
              <a:solidFill>
                <a:schemeClr val="tx1"/>
              </a:solidFill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0" y="5594526"/>
            <a:ext cx="1304693" cy="8382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4532160"/>
            <a:ext cx="2552700" cy="17907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1" y="6100021"/>
            <a:ext cx="1943675" cy="7579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80093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5" name="Picture 2" descr="C:\Users\Jenn\AppData\Local\Microsoft\Windows\Temporary Internet Files\Content.IE5\RWX02526\ID-1009736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533400"/>
            <a:ext cx="11658600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68065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2286000"/>
            <a:ext cx="8229600" cy="1252728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THANKS</a:t>
            </a: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73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Waveform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</a:themeOverride>
</file>

<file path=ppt/theme/themeOverride2.xml><?xml version="1.0" encoding="utf-8"?>
<a:themeOverride xmlns:a="http://schemas.openxmlformats.org/drawingml/2006/main">
  <a:clrScheme name="Waveform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</a:themeOverride>
</file>

<file path=ppt/theme/themeOverride3.xml><?xml version="1.0" encoding="utf-8"?>
<a:themeOverride xmlns:a="http://schemas.openxmlformats.org/drawingml/2006/main">
  <a:clrScheme name="Waveform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585</TotalTime>
  <Words>1090</Words>
  <Application>Microsoft Office PowerPoint</Application>
  <PresentationFormat>Widescreen</PresentationFormat>
  <Paragraphs>217</Paragraphs>
  <Slides>31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2" baseType="lpstr">
      <vt:lpstr>ＭＳ Ｐゴシック</vt:lpstr>
      <vt:lpstr>Arial</vt:lpstr>
      <vt:lpstr>Calibri</vt:lpstr>
      <vt:lpstr>Candara</vt:lpstr>
      <vt:lpstr>Geneva</vt:lpstr>
      <vt:lpstr>Monotype Sorts</vt:lpstr>
      <vt:lpstr>Symbol</vt:lpstr>
      <vt:lpstr>Times New Roman</vt:lpstr>
      <vt:lpstr>Wingdings</vt:lpstr>
      <vt:lpstr>Waveform</vt:lpstr>
      <vt:lpstr>Photo Editor Photo</vt:lpstr>
      <vt:lpstr>PowerPoint Presentation</vt:lpstr>
      <vt:lpstr>planning</vt:lpstr>
      <vt:lpstr>Learning Outcomes</vt:lpstr>
      <vt:lpstr>Before You Plan</vt:lpstr>
      <vt:lpstr>Why Should We Plan?</vt:lpstr>
      <vt:lpstr>Why Plan?</vt:lpstr>
      <vt:lpstr>Factors in Planning</vt:lpstr>
      <vt:lpstr>Types of Plans</vt:lpstr>
      <vt:lpstr>managers plan </vt:lpstr>
      <vt:lpstr>managers plan</vt:lpstr>
      <vt:lpstr>The roles of planning and controlling in the management process.</vt:lpstr>
      <vt:lpstr>managers plan</vt:lpstr>
      <vt:lpstr> What types of plans do managers use?</vt:lpstr>
      <vt:lpstr>PowerPoint Presentation</vt:lpstr>
      <vt:lpstr> What types of plans do managers use?</vt:lpstr>
      <vt:lpstr> What types of plans do managers use?</vt:lpstr>
      <vt:lpstr> What types of plans do managers use?</vt:lpstr>
      <vt:lpstr>PowerPoint Presentation</vt:lpstr>
      <vt:lpstr> useful planning tools and techniques?</vt:lpstr>
      <vt:lpstr> useful planning tools and techniques?</vt:lpstr>
      <vt:lpstr> useful planning tools and techniques?</vt:lpstr>
      <vt:lpstr> useful planning tools and techniques?</vt:lpstr>
      <vt:lpstr> useful planning tools and techniques?</vt:lpstr>
      <vt:lpstr>STRATEGIC PLANNING</vt:lpstr>
      <vt:lpstr>control process</vt:lpstr>
      <vt:lpstr>control process</vt:lpstr>
      <vt:lpstr> Four steps in the control process</vt:lpstr>
      <vt:lpstr>The role of feed forward, concurrent, and feedback controls in organizations</vt:lpstr>
      <vt:lpstr>Effective Controls</vt:lpstr>
      <vt:lpstr>PowerPoint Presentation</vt:lpstr>
      <vt:lpstr>THANKS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Planning and Time Management  </dc:title>
  <dc:creator>user</dc:creator>
  <cp:lastModifiedBy>Maher</cp:lastModifiedBy>
  <cp:revision>98</cp:revision>
  <dcterms:created xsi:type="dcterms:W3CDTF">2006-08-16T00:00:00Z</dcterms:created>
  <dcterms:modified xsi:type="dcterms:W3CDTF">2022-10-24T05:12:08Z</dcterms:modified>
</cp:coreProperties>
</file>