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97" r:id="rId2"/>
  </p:sldMasterIdLst>
  <p:notesMasterIdLst>
    <p:notesMasterId r:id="rId45"/>
  </p:notesMasterIdLst>
  <p:sldIdLst>
    <p:sldId id="468" r:id="rId3"/>
    <p:sldId id="319" r:id="rId4"/>
    <p:sldId id="598" r:id="rId5"/>
    <p:sldId id="504" r:id="rId6"/>
    <p:sldId id="545" r:id="rId7"/>
    <p:sldId id="552" r:id="rId8"/>
    <p:sldId id="551" r:id="rId9"/>
    <p:sldId id="546" r:id="rId10"/>
    <p:sldId id="494" r:id="rId11"/>
    <p:sldId id="562" r:id="rId12"/>
    <p:sldId id="565" r:id="rId13"/>
    <p:sldId id="548" r:id="rId14"/>
    <p:sldId id="549" r:id="rId15"/>
    <p:sldId id="555" r:id="rId16"/>
    <p:sldId id="547" r:id="rId17"/>
    <p:sldId id="556" r:id="rId18"/>
    <p:sldId id="557" r:id="rId19"/>
    <p:sldId id="554" r:id="rId20"/>
    <p:sldId id="553" r:id="rId21"/>
    <p:sldId id="559" r:id="rId22"/>
    <p:sldId id="364" r:id="rId23"/>
    <p:sldId id="560" r:id="rId24"/>
    <p:sldId id="550" r:id="rId25"/>
    <p:sldId id="558" r:id="rId26"/>
    <p:sldId id="568" r:id="rId27"/>
    <p:sldId id="583" r:id="rId28"/>
    <p:sldId id="577" r:id="rId29"/>
    <p:sldId id="576" r:id="rId30"/>
    <p:sldId id="578" r:id="rId31"/>
    <p:sldId id="581" r:id="rId32"/>
    <p:sldId id="584" r:id="rId33"/>
    <p:sldId id="585" r:id="rId34"/>
    <p:sldId id="592" r:id="rId35"/>
    <p:sldId id="587" r:id="rId36"/>
    <p:sldId id="588" r:id="rId37"/>
    <p:sldId id="589" r:id="rId38"/>
    <p:sldId id="590" r:id="rId39"/>
    <p:sldId id="593" r:id="rId40"/>
    <p:sldId id="596" r:id="rId41"/>
    <p:sldId id="544" r:id="rId42"/>
    <p:sldId id="599" r:id="rId43"/>
    <p:sldId id="293" r:id="rId44"/>
  </p:sldIdLst>
  <p:sldSz cx="12192000" cy="6858000"/>
  <p:notesSz cx="6858000" cy="9144000"/>
  <p:embeddedFontLst>
    <p:embeddedFont>
      <p:font typeface="Tajawal Medium" panose="00000600000000000000" charset="-78"/>
      <p:regular r:id="rId46"/>
      <p:bold r:id="rId47"/>
    </p:embeddedFont>
    <p:embeddedFont>
      <p:font typeface="Simplified Arabic" panose="02020603050405020304" pitchFamily="18" charset="-78"/>
      <p:regular r:id="rId48"/>
      <p:bold r:id="rId49"/>
    </p:embeddedFont>
    <p:embeddedFont>
      <p:font typeface="Arial Unicode MS" panose="020B0604020202020204" pitchFamily="34" charset="-128"/>
      <p:regular r:id="rId50"/>
    </p:embeddedFont>
    <p:embeddedFont>
      <p:font typeface="Helvetica" panose="020B0604020202020204" pitchFamily="34" charset="0"/>
      <p:regular r:id="rId51"/>
      <p:bold r:id="rId52"/>
      <p:italic r:id="rId53"/>
      <p:boldItalic r:id="rId54"/>
    </p:embeddedFont>
    <p:embeddedFont>
      <p:font typeface="Segoe UI" panose="020B0502040204020203" pitchFamily="34" charset="0"/>
      <p:regular r:id="rId55"/>
      <p:bold r:id="rId56"/>
      <p:italic r:id="rId57"/>
      <p:boldItalic r:id="rId58"/>
    </p:embeddedFont>
    <p:embeddedFont>
      <p:font typeface="Calibri" panose="020F0502020204030204" pitchFamily="34" charset="0"/>
      <p:regular r:id="rId59"/>
      <p:bold r:id="rId60"/>
      <p:italic r:id="rId61"/>
      <p:boldItalic r:id="rId62"/>
    </p:embeddedFont>
    <p:embeddedFont>
      <p:font typeface="맑은 고딕" panose="020B0503020000020004" pitchFamily="34" charset="-127"/>
      <p:regular r:id="rId63"/>
      <p:bold r:id="rId6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92" roundtripDataSignature="AMtx7mgx5kY1Q5fVOU4SuxbmhJ4f9Vuo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E3210"/>
    <a:srgbClr val="7D4B01"/>
    <a:srgbClr val="7E6000"/>
    <a:srgbClr val="604900"/>
    <a:srgbClr val="4E3226"/>
    <a:srgbClr val="3A2A34"/>
    <a:srgbClr val="990099"/>
    <a:srgbClr val="A50021"/>
    <a:srgbClr val="4A206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53" autoAdjust="0"/>
    <p:restoredTop sz="94602" autoAdjust="0"/>
  </p:normalViewPr>
  <p:slideViewPr>
    <p:cSldViewPr>
      <p:cViewPr varScale="1">
        <p:scale>
          <a:sx n="83" d="100"/>
          <a:sy n="83" d="100"/>
        </p:scale>
        <p:origin x="634" y="7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735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font" Target="fonts/font10.fntdata"/><Relationship Id="rId63" Type="http://schemas.openxmlformats.org/officeDocument/2006/relationships/font" Target="fonts/font18.fntdata"/><Relationship Id="rId7" Type="http://schemas.openxmlformats.org/officeDocument/2006/relationships/slide" Target="slides/slide5.xml"/><Relationship Id="rId92" Type="http://customschemas.google.com/relationships/presentationmetadata" Target="metadata"/><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3" Type="http://schemas.openxmlformats.org/officeDocument/2006/relationships/font" Target="fonts/font8.fntdata"/><Relationship Id="rId58" Type="http://schemas.openxmlformats.org/officeDocument/2006/relationships/font" Target="fonts/font13.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4.fntdata"/><Relationship Id="rId57" Type="http://schemas.openxmlformats.org/officeDocument/2006/relationships/font" Target="fonts/font12.fntdata"/><Relationship Id="rId61" Type="http://schemas.openxmlformats.org/officeDocument/2006/relationships/font" Target="fonts/font16.fntdata"/><Relationship Id="rId95"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font" Target="fonts/font7.fntdata"/><Relationship Id="rId60" Type="http://schemas.openxmlformats.org/officeDocument/2006/relationships/font" Target="fonts/font15.fntdata"/><Relationship Id="rId9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font" Target="fonts/font3.fntdata"/><Relationship Id="rId56" Type="http://schemas.openxmlformats.org/officeDocument/2006/relationships/font" Target="fonts/font11.fntdata"/><Relationship Id="rId64" Type="http://schemas.openxmlformats.org/officeDocument/2006/relationships/font" Target="fonts/font19.fntdata"/><Relationship Id="rId8" Type="http://schemas.openxmlformats.org/officeDocument/2006/relationships/slide" Target="slides/slide6.xml"/><Relationship Id="rId51" Type="http://schemas.openxmlformats.org/officeDocument/2006/relationships/font" Target="fonts/font6.fntdata"/><Relationship Id="rId93"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1.fntdata"/><Relationship Id="rId59" Type="http://schemas.openxmlformats.org/officeDocument/2006/relationships/font" Target="fonts/font14.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9.fntdata"/><Relationship Id="rId62" Type="http://schemas.openxmlformats.org/officeDocument/2006/relationships/font" Target="fonts/font17.fntdata"/><Relationship Id="rId96"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9441116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extLst>
      <p:ext uri="{BB962C8B-B14F-4D97-AF65-F5344CB8AC3E}">
        <p14:creationId xmlns:p14="http://schemas.microsoft.com/office/powerpoint/2010/main" val="1621767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073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10"/>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12"/>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17"/>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5"/>
          <p:cNvSpPr>
            <a:spLocks noGrp="1"/>
          </p:cNvSpPr>
          <p:nvPr>
            <p:ph type="pic" idx="2"/>
          </p:nvPr>
        </p:nvSpPr>
        <p:spPr>
          <a:xfrm>
            <a:off x="5183188" y="987425"/>
            <a:ext cx="6172200" cy="4873625"/>
          </a:xfrm>
          <a:prstGeom prst="rect">
            <a:avLst/>
          </a:prstGeom>
          <a:noFill/>
          <a:ln>
            <a:noFill/>
          </a:ln>
        </p:spPr>
      </p:sp>
      <p:sp>
        <p:nvSpPr>
          <p:cNvPr id="82" name="Google Shape;82;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6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3" name="Group 31">
            <a:extLst>
              <a:ext uri="{FF2B5EF4-FFF2-40B4-BE49-F238E27FC236}">
                <a16:creationId xmlns:a16="http://schemas.microsoft.com/office/drawing/2014/main" id="{36BA39E4-4787-4A57-95AF-71D0542315A0}"/>
              </a:ext>
            </a:extLst>
          </p:cNvPr>
          <p:cNvGrpSpPr/>
          <p:nvPr userDrawn="1"/>
        </p:nvGrpSpPr>
        <p:grpSpPr>
          <a:xfrm flipV="1">
            <a:off x="5427361" y="1143268"/>
            <a:ext cx="1337278" cy="220479"/>
            <a:chOff x="5809673" y="3008118"/>
            <a:chExt cx="2419398" cy="398889"/>
          </a:xfrm>
        </p:grpSpPr>
        <p:sp>
          <p:nvSpPr>
            <p:cNvPr id="33" name="Rectangle 32">
              <a:extLst>
                <a:ext uri="{FF2B5EF4-FFF2-40B4-BE49-F238E27FC236}">
                  <a16:creationId xmlns:a16="http://schemas.microsoft.com/office/drawing/2014/main" id="{6C99468F-7C27-4A33-B8CC-5794F45C6159}"/>
                </a:ext>
              </a:extLst>
            </p:cNvPr>
            <p:cNvSpPr/>
            <p:nvPr userDrawn="1"/>
          </p:nvSpPr>
          <p:spPr>
            <a:xfrm>
              <a:off x="5809673" y="3008118"/>
              <a:ext cx="398888" cy="3988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DA484AE-33CE-4979-81A4-360C2226ECDF}"/>
                </a:ext>
              </a:extLst>
            </p:cNvPr>
            <p:cNvSpPr/>
            <p:nvPr userDrawn="1"/>
          </p:nvSpPr>
          <p:spPr>
            <a:xfrm>
              <a:off x="6314801" y="3008118"/>
              <a:ext cx="398888" cy="398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88CA5D0-B787-4DFD-87F1-332795E33C1F}"/>
                </a:ext>
              </a:extLst>
            </p:cNvPr>
            <p:cNvSpPr/>
            <p:nvPr userDrawn="1"/>
          </p:nvSpPr>
          <p:spPr>
            <a:xfrm>
              <a:off x="6819928" y="3008118"/>
              <a:ext cx="398888" cy="39888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2618CF6-3DC5-4866-ACB7-14F89F22C719}"/>
                </a:ext>
              </a:extLst>
            </p:cNvPr>
            <p:cNvSpPr/>
            <p:nvPr userDrawn="1"/>
          </p:nvSpPr>
          <p:spPr>
            <a:xfrm>
              <a:off x="7325056" y="3008118"/>
              <a:ext cx="398888" cy="39888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471A078-94EE-430C-8990-77DD907780E6}"/>
                </a:ext>
              </a:extLst>
            </p:cNvPr>
            <p:cNvSpPr/>
            <p:nvPr userDrawn="1"/>
          </p:nvSpPr>
          <p:spPr>
            <a:xfrm>
              <a:off x="7830183" y="3008118"/>
              <a:ext cx="398888" cy="39888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53288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7" name="Title Placeholder 1"/>
          <p:cNvSpPr>
            <a:spLocks noGrp="1"/>
          </p:cNvSpPr>
          <p:nvPr>
            <p:ph type="title"/>
          </p:nvPr>
        </p:nvSpPr>
        <p:spPr>
          <a:xfrm>
            <a:off x="0" y="200177"/>
            <a:ext cx="12192000" cy="775778"/>
          </a:xfrm>
          <a:prstGeom prst="rect">
            <a:avLst/>
          </a:prstGeom>
        </p:spPr>
        <p:txBody>
          <a:bodyPr vert="horz" lIns="91440" tIns="45720" rIns="91440" bIns="45720" rtlCol="0" anchor="ctr">
            <a:normAutofit/>
          </a:bodyPr>
          <a:lstStyle>
            <a:lvl1pPr algn="ctr">
              <a:defRPr sz="3600" b="1">
                <a:solidFill>
                  <a:schemeClr val="tx1">
                    <a:lumMod val="65000"/>
                    <a:lumOff val="35000"/>
                  </a:schemeClr>
                </a:solidFill>
              </a:defRPr>
            </a:lvl1pPr>
          </a:lstStyle>
          <a:p>
            <a:r>
              <a:rPr lang="en-US" dirty="0"/>
              <a:t>Click to edit Master title style</a:t>
            </a:r>
          </a:p>
        </p:txBody>
      </p:sp>
      <p:sp>
        <p:nvSpPr>
          <p:cNvPr id="8" name="Rectangle 6">
            <a:extLst>
              <a:ext uri="{FF2B5EF4-FFF2-40B4-BE49-F238E27FC236}">
                <a16:creationId xmlns:a16="http://schemas.microsoft.com/office/drawing/2014/main" id="{55674156-3125-48CE-B7AD-16F5FF6CA05A}"/>
              </a:ext>
            </a:extLst>
          </p:cNvPr>
          <p:cNvSpPr/>
          <p:nvPr userDrawn="1"/>
        </p:nvSpPr>
        <p:spPr>
          <a:xfrm>
            <a:off x="0" y="6597352"/>
            <a:ext cx="12192000" cy="26064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0"/>
          </a:p>
        </p:txBody>
      </p:sp>
      <p:sp>
        <p:nvSpPr>
          <p:cNvPr id="10" name="텍스트 개체 틀 2">
            <a:extLst>
              <a:ext uri="{FF2B5EF4-FFF2-40B4-BE49-F238E27FC236}">
                <a16:creationId xmlns:a16="http://schemas.microsoft.com/office/drawing/2014/main" id="{BEA53C6E-B822-48C1-AE43-123E9E431F64}"/>
              </a:ext>
            </a:extLst>
          </p:cNvPr>
          <p:cNvSpPr>
            <a:spLocks noGrp="1"/>
          </p:cNvSpPr>
          <p:nvPr>
            <p:ph type="body" sz="quarter" idx="41" hasCustomPrompt="1"/>
          </p:nvPr>
        </p:nvSpPr>
        <p:spPr>
          <a:xfrm>
            <a:off x="0" y="1005383"/>
            <a:ext cx="12192000" cy="419379"/>
          </a:xfrm>
          <a:prstGeom prst="rect">
            <a:avLst/>
          </a:prstGeom>
        </p:spPr>
        <p:txBody>
          <a:bodyPr anchor="ctr"/>
          <a:lstStyle>
            <a:lvl1pPr marL="0" marR="0" indent="0" algn="ctr" defTabSz="685800" rtl="0" eaLnBrk="1" fontAlgn="auto" latinLnBrk="1" hangingPunct="1">
              <a:lnSpc>
                <a:spcPct val="90000"/>
              </a:lnSpc>
              <a:spcBef>
                <a:spcPts val="750"/>
              </a:spcBef>
              <a:spcAft>
                <a:spcPts val="0"/>
              </a:spcAft>
              <a:buClrTx/>
              <a:buSzTx/>
              <a:buFontTx/>
              <a:buNone/>
              <a:tabLst/>
              <a:defRPr sz="1800" b="0">
                <a:solidFill>
                  <a:schemeClr val="tx1">
                    <a:lumMod val="65000"/>
                    <a:lumOff val="35000"/>
                  </a:schemeClr>
                </a:solidFill>
              </a:defRPr>
            </a:lvl1pPr>
          </a:lstStyle>
          <a:p>
            <a:pPr marL="0" marR="0" lvl="0" indent="0" algn="ctr" defTabSz="685800" rtl="0" eaLnBrk="1" fontAlgn="auto" latinLnBrk="1" hangingPunct="1">
              <a:lnSpc>
                <a:spcPct val="90000"/>
              </a:lnSpc>
              <a:spcBef>
                <a:spcPts val="75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1916764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6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1732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1_Images &amp; Contents Layout">
    <p:spTree>
      <p:nvGrpSpPr>
        <p:cNvPr id="1" name=""/>
        <p:cNvGrpSpPr/>
        <p:nvPr/>
      </p:nvGrpSpPr>
      <p:grpSpPr>
        <a:xfrm>
          <a:off x="0" y="0"/>
          <a:ext cx="0" cy="0"/>
          <a:chOff x="0" y="0"/>
          <a:chExt cx="0" cy="0"/>
        </a:xfrm>
      </p:grpSpPr>
      <p:sp>
        <p:nvSpPr>
          <p:cNvPr id="22" name="직사각형 21">
            <a:extLst>
              <a:ext uri="{FF2B5EF4-FFF2-40B4-BE49-F238E27FC236}">
                <a16:creationId xmlns:a16="http://schemas.microsoft.com/office/drawing/2014/main" id="{C0AD03F6-15F2-4D54-8634-F2FD4B876D5D}"/>
              </a:ext>
            </a:extLst>
          </p:cNvPr>
          <p:cNvSpPr/>
          <p:nvPr userDrawn="1"/>
        </p:nvSpPr>
        <p:spPr>
          <a:xfrm>
            <a:off x="0" y="1894646"/>
            <a:ext cx="12191999" cy="30687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5" name="Picture Placeholder 34">
            <a:extLst>
              <a:ext uri="{FF2B5EF4-FFF2-40B4-BE49-F238E27FC236}">
                <a16:creationId xmlns:a16="http://schemas.microsoft.com/office/drawing/2014/main" id="{A60AF8CF-91F6-47AF-9506-4473DAA9AA63}"/>
              </a:ext>
            </a:extLst>
          </p:cNvPr>
          <p:cNvSpPr>
            <a:spLocks noGrp="1"/>
          </p:cNvSpPr>
          <p:nvPr>
            <p:ph type="pic" idx="12" hasCustomPrompt="1"/>
          </p:nvPr>
        </p:nvSpPr>
        <p:spPr>
          <a:xfrm>
            <a:off x="472612" y="504855"/>
            <a:ext cx="6441943" cy="5959540"/>
          </a:xfrm>
          <a:custGeom>
            <a:avLst/>
            <a:gdLst>
              <a:gd name="connsiteX0" fmla="*/ 3930341 w 6441943"/>
              <a:gd name="connsiteY0" fmla="*/ 5551462 h 5959540"/>
              <a:gd name="connsiteX1" fmla="*/ 3930470 w 6441943"/>
              <a:gd name="connsiteY1" fmla="*/ 5553792 h 5959540"/>
              <a:gd name="connsiteX2" fmla="*/ 3930728 w 6441943"/>
              <a:gd name="connsiteY2" fmla="*/ 5581396 h 5959540"/>
              <a:gd name="connsiteX3" fmla="*/ 3101215 w 6441943"/>
              <a:gd name="connsiteY3" fmla="*/ 5522950 h 5959540"/>
              <a:gd name="connsiteX4" fmla="*/ 3096254 w 6441943"/>
              <a:gd name="connsiteY4" fmla="*/ 5540606 h 5959540"/>
              <a:gd name="connsiteX5" fmla="*/ 3100089 w 6441943"/>
              <a:gd name="connsiteY5" fmla="*/ 5529112 h 5959540"/>
              <a:gd name="connsiteX6" fmla="*/ 3179633 w 6441943"/>
              <a:gd name="connsiteY6" fmla="*/ 5436354 h 5959540"/>
              <a:gd name="connsiteX7" fmla="*/ 3179855 w 6441943"/>
              <a:gd name="connsiteY7" fmla="*/ 5457522 h 5959540"/>
              <a:gd name="connsiteX8" fmla="*/ 3179738 w 6441943"/>
              <a:gd name="connsiteY8" fmla="*/ 5446344 h 5959540"/>
              <a:gd name="connsiteX9" fmla="*/ 3798364 w 6441943"/>
              <a:gd name="connsiteY9" fmla="*/ 5116122 h 5959540"/>
              <a:gd name="connsiteX10" fmla="*/ 3835318 w 6441943"/>
              <a:gd name="connsiteY10" fmla="*/ 5181705 h 5959540"/>
              <a:gd name="connsiteX11" fmla="*/ 3838161 w 6441943"/>
              <a:gd name="connsiteY11" fmla="*/ 5187944 h 5959540"/>
              <a:gd name="connsiteX12" fmla="*/ 3772668 w 6441943"/>
              <a:gd name="connsiteY12" fmla="*/ 5021018 h 5959540"/>
              <a:gd name="connsiteX13" fmla="*/ 3772670 w 6441943"/>
              <a:gd name="connsiteY13" fmla="*/ 5021035 h 5959540"/>
              <a:gd name="connsiteX14" fmla="*/ 3772673 w 6441943"/>
              <a:gd name="connsiteY14" fmla="*/ 5021047 h 5959540"/>
              <a:gd name="connsiteX15" fmla="*/ 3772670 w 6441943"/>
              <a:gd name="connsiteY15" fmla="*/ 5021034 h 5959540"/>
              <a:gd name="connsiteX16" fmla="*/ 3761032 w 6441943"/>
              <a:gd name="connsiteY16" fmla="*/ 4843434 h 5959540"/>
              <a:gd name="connsiteX17" fmla="*/ 3760631 w 6441943"/>
              <a:gd name="connsiteY17" fmla="*/ 4854130 h 5959540"/>
              <a:gd name="connsiteX18" fmla="*/ 3761287 w 6441943"/>
              <a:gd name="connsiteY18" fmla="*/ 4871798 h 5959540"/>
              <a:gd name="connsiteX19" fmla="*/ 3384337 w 6441943"/>
              <a:gd name="connsiteY19" fmla="*/ 3767524 h 5959540"/>
              <a:gd name="connsiteX20" fmla="*/ 3346103 w 6441943"/>
              <a:gd name="connsiteY20" fmla="*/ 3782585 h 5959540"/>
              <a:gd name="connsiteX21" fmla="*/ 3160723 w 6441943"/>
              <a:gd name="connsiteY21" fmla="*/ 3891497 h 5959540"/>
              <a:gd name="connsiteX22" fmla="*/ 2789975 w 6441943"/>
              <a:gd name="connsiteY22" fmla="*/ 4375909 h 5959540"/>
              <a:gd name="connsiteX23" fmla="*/ 2780135 w 6441943"/>
              <a:gd name="connsiteY23" fmla="*/ 4386371 h 5959540"/>
              <a:gd name="connsiteX24" fmla="*/ 2777987 w 6441943"/>
              <a:gd name="connsiteY24" fmla="*/ 4376117 h 5959540"/>
              <a:gd name="connsiteX25" fmla="*/ 2780259 w 6441943"/>
              <a:gd name="connsiteY25" fmla="*/ 4386964 h 5959540"/>
              <a:gd name="connsiteX26" fmla="*/ 2813776 w 6441943"/>
              <a:gd name="connsiteY26" fmla="*/ 4528044 h 5959540"/>
              <a:gd name="connsiteX27" fmla="*/ 2780260 w 6441943"/>
              <a:gd name="connsiteY27" fmla="*/ 4386966 h 5959540"/>
              <a:gd name="connsiteX28" fmla="*/ 2780140 w 6441943"/>
              <a:gd name="connsiteY28" fmla="*/ 4386393 h 5959540"/>
              <a:gd name="connsiteX29" fmla="*/ 2780260 w 6441943"/>
              <a:gd name="connsiteY29" fmla="*/ 4386964 h 5959540"/>
              <a:gd name="connsiteX30" fmla="*/ 2827406 w 6441943"/>
              <a:gd name="connsiteY30" fmla="*/ 4585415 h 5959540"/>
              <a:gd name="connsiteX31" fmla="*/ 2980344 w 6441943"/>
              <a:gd name="connsiteY31" fmla="*/ 4916780 h 5959540"/>
              <a:gd name="connsiteX32" fmla="*/ 3179627 w 6441943"/>
              <a:gd name="connsiteY32" fmla="*/ 5435843 h 5959540"/>
              <a:gd name="connsiteX33" fmla="*/ 3179738 w 6441943"/>
              <a:gd name="connsiteY33" fmla="*/ 5446344 h 5959540"/>
              <a:gd name="connsiteX34" fmla="*/ 3179858 w 6441943"/>
              <a:gd name="connsiteY34" fmla="*/ 5457884 h 5959540"/>
              <a:gd name="connsiteX35" fmla="*/ 3177050 w 6441943"/>
              <a:gd name="connsiteY35" fmla="*/ 5492431 h 5959540"/>
              <a:gd name="connsiteX36" fmla="*/ 2859847 w 6441943"/>
              <a:gd name="connsiteY36" fmla="*/ 5869169 h 5959540"/>
              <a:gd name="connsiteX37" fmla="*/ 2850578 w 6441943"/>
              <a:gd name="connsiteY37" fmla="*/ 5871485 h 5959540"/>
              <a:gd name="connsiteX38" fmla="*/ 2723128 w 6441943"/>
              <a:gd name="connsiteY38" fmla="*/ 5887707 h 5959540"/>
              <a:gd name="connsiteX39" fmla="*/ 2723137 w 6441943"/>
              <a:gd name="connsiteY39" fmla="*/ 5887707 h 5959540"/>
              <a:gd name="connsiteX40" fmla="*/ 2730081 w 6441943"/>
              <a:gd name="connsiteY40" fmla="*/ 5887707 h 5959540"/>
              <a:gd name="connsiteX41" fmla="*/ 3527214 w 6441943"/>
              <a:gd name="connsiteY41" fmla="*/ 5883072 h 5959540"/>
              <a:gd name="connsiteX42" fmla="*/ 3860898 w 6441943"/>
              <a:gd name="connsiteY42" fmla="*/ 5593415 h 5959540"/>
              <a:gd name="connsiteX43" fmla="*/ 3861133 w 6441943"/>
              <a:gd name="connsiteY43" fmla="*/ 5581911 h 5959540"/>
              <a:gd name="connsiteX44" fmla="*/ 3861133 w 6441943"/>
              <a:gd name="connsiteY44" fmla="*/ 5581912 h 5959540"/>
              <a:gd name="connsiteX45" fmla="*/ 3861134 w 6441943"/>
              <a:gd name="connsiteY45" fmla="*/ 5581911 h 5959540"/>
              <a:gd name="connsiteX46" fmla="*/ 3738082 w 6441943"/>
              <a:gd name="connsiteY46" fmla="*/ 5153139 h 5959540"/>
              <a:gd name="connsiteX47" fmla="*/ 3732433 w 6441943"/>
              <a:gd name="connsiteY47" fmla="*/ 5140760 h 5959540"/>
              <a:gd name="connsiteX48" fmla="*/ 3732384 w 6441943"/>
              <a:gd name="connsiteY48" fmla="*/ 5140652 h 5959540"/>
              <a:gd name="connsiteX49" fmla="*/ 3731127 w 6441943"/>
              <a:gd name="connsiteY49" fmla="*/ 5137087 h 5959540"/>
              <a:gd name="connsiteX50" fmla="*/ 3731128 w 6441943"/>
              <a:gd name="connsiteY50" fmla="*/ 5137089 h 5959540"/>
              <a:gd name="connsiteX51" fmla="*/ 3721174 w 6441943"/>
              <a:gd name="connsiteY51" fmla="*/ 5108858 h 5959540"/>
              <a:gd name="connsiteX52" fmla="*/ 3720583 w 6441943"/>
              <a:gd name="connsiteY52" fmla="*/ 5106469 h 5959540"/>
              <a:gd name="connsiteX53" fmla="*/ 3720154 w 6441943"/>
              <a:gd name="connsiteY53" fmla="*/ 5104735 h 5959540"/>
              <a:gd name="connsiteX54" fmla="*/ 3720155 w 6441943"/>
              <a:gd name="connsiteY54" fmla="*/ 5104739 h 5959540"/>
              <a:gd name="connsiteX55" fmla="*/ 3708063 w 6441943"/>
              <a:gd name="connsiteY55" fmla="*/ 5055829 h 5959540"/>
              <a:gd name="connsiteX56" fmla="*/ 3696662 w 6441943"/>
              <a:gd name="connsiteY56" fmla="*/ 4979636 h 5959540"/>
              <a:gd name="connsiteX57" fmla="*/ 3691720 w 6441943"/>
              <a:gd name="connsiteY57" fmla="*/ 4897282 h 5959540"/>
              <a:gd name="connsiteX58" fmla="*/ 3691720 w 6441943"/>
              <a:gd name="connsiteY58" fmla="*/ 4897290 h 5959540"/>
              <a:gd name="connsiteX59" fmla="*/ 3691169 w 6441943"/>
              <a:gd name="connsiteY59" fmla="*/ 4888099 h 5959540"/>
              <a:gd name="connsiteX60" fmla="*/ 3690584 w 6441943"/>
              <a:gd name="connsiteY60" fmla="*/ 4878351 h 5959540"/>
              <a:gd name="connsiteX61" fmla="*/ 3693440 w 6441943"/>
              <a:gd name="connsiteY61" fmla="*/ 4750059 h 5959540"/>
              <a:gd name="connsiteX62" fmla="*/ 3693439 w 6441943"/>
              <a:gd name="connsiteY62" fmla="*/ 4750071 h 5959540"/>
              <a:gd name="connsiteX63" fmla="*/ 3693440 w 6441943"/>
              <a:gd name="connsiteY63" fmla="*/ 4750058 h 5959540"/>
              <a:gd name="connsiteX64" fmla="*/ 3693440 w 6441943"/>
              <a:gd name="connsiteY64" fmla="*/ 4750048 h 5959540"/>
              <a:gd name="connsiteX65" fmla="*/ 3740401 w 6441943"/>
              <a:gd name="connsiteY65" fmla="*/ 4404670 h 5959540"/>
              <a:gd name="connsiteX66" fmla="*/ 3740571 w 6441943"/>
              <a:gd name="connsiteY66" fmla="*/ 4404435 h 5959540"/>
              <a:gd name="connsiteX67" fmla="*/ 3706071 w 6441943"/>
              <a:gd name="connsiteY67" fmla="*/ 4362586 h 5959540"/>
              <a:gd name="connsiteX68" fmla="*/ 3422570 w 6441943"/>
              <a:gd name="connsiteY68" fmla="*/ 3821979 h 5959540"/>
              <a:gd name="connsiteX69" fmla="*/ 3384337 w 6441943"/>
              <a:gd name="connsiteY69" fmla="*/ 3767524 h 5959540"/>
              <a:gd name="connsiteX70" fmla="*/ 2542383 w 6441943"/>
              <a:gd name="connsiteY70" fmla="*/ 3241413 h 5959540"/>
              <a:gd name="connsiteX71" fmla="*/ 2512260 w 6441943"/>
              <a:gd name="connsiteY71" fmla="*/ 3280805 h 5959540"/>
              <a:gd name="connsiteX72" fmla="*/ 2712294 w 6441943"/>
              <a:gd name="connsiteY72" fmla="*/ 4403775 h 5959540"/>
              <a:gd name="connsiteX73" fmla="*/ 2720978 w 6441943"/>
              <a:gd name="connsiteY73" fmla="*/ 4440058 h 5959540"/>
              <a:gd name="connsiteX74" fmla="*/ 2776921 w 6441943"/>
              <a:gd name="connsiteY74" fmla="*/ 4371033 h 5959540"/>
              <a:gd name="connsiteX75" fmla="*/ 2735259 w 6441943"/>
              <a:gd name="connsiteY75" fmla="*/ 4172222 h 5959540"/>
              <a:gd name="connsiteX76" fmla="*/ 2581778 w 6441943"/>
              <a:gd name="connsiteY76" fmla="*/ 3271536 h 5959540"/>
              <a:gd name="connsiteX77" fmla="*/ 2542383 w 6441943"/>
              <a:gd name="connsiteY77" fmla="*/ 3241413 h 5959540"/>
              <a:gd name="connsiteX78" fmla="*/ 2168787 w 6441943"/>
              <a:gd name="connsiteY78" fmla="*/ 3080089 h 5959540"/>
              <a:gd name="connsiteX79" fmla="*/ 2101741 w 6441943"/>
              <a:gd name="connsiteY79" fmla="*/ 3124488 h 5959540"/>
              <a:gd name="connsiteX80" fmla="*/ 1992831 w 6441943"/>
              <a:gd name="connsiteY80" fmla="*/ 3386337 h 5959540"/>
              <a:gd name="connsiteX81" fmla="*/ 1819037 w 6441943"/>
              <a:gd name="connsiteY81" fmla="*/ 3520738 h 5959540"/>
              <a:gd name="connsiteX82" fmla="*/ 1814402 w 6441943"/>
              <a:gd name="connsiteY82" fmla="*/ 3652819 h 5959540"/>
              <a:gd name="connsiteX83" fmla="*/ 1888554 w 6441943"/>
              <a:gd name="connsiteY83" fmla="*/ 3669041 h 5959540"/>
              <a:gd name="connsiteX84" fmla="*/ 1939533 w 6441943"/>
              <a:gd name="connsiteY84" fmla="*/ 3722337 h 5959540"/>
              <a:gd name="connsiteX85" fmla="*/ 2009051 w 6441943"/>
              <a:gd name="connsiteY85" fmla="*/ 3710752 h 5959540"/>
              <a:gd name="connsiteX86" fmla="*/ 2108693 w 6441943"/>
              <a:gd name="connsiteY86" fmla="*/ 3622696 h 5959540"/>
              <a:gd name="connsiteX87" fmla="*/ 2166623 w 6441943"/>
              <a:gd name="connsiteY87" fmla="*/ 3564764 h 5959540"/>
              <a:gd name="connsiteX88" fmla="*/ 2217603 w 6441943"/>
              <a:gd name="connsiteY88" fmla="*/ 3476709 h 5959540"/>
              <a:gd name="connsiteX89" fmla="*/ 2419204 w 6441943"/>
              <a:gd name="connsiteY89" fmla="*/ 3326089 h 5959540"/>
              <a:gd name="connsiteX90" fmla="*/ 2210652 w 6441943"/>
              <a:gd name="connsiteY90" fmla="*/ 3112903 h 5959540"/>
              <a:gd name="connsiteX91" fmla="*/ 2168787 w 6441943"/>
              <a:gd name="connsiteY91" fmla="*/ 3080089 h 5959540"/>
              <a:gd name="connsiteX92" fmla="*/ 4736448 w 6441943"/>
              <a:gd name="connsiteY92" fmla="*/ 2146033 h 5959540"/>
              <a:gd name="connsiteX93" fmla="*/ 4759619 w 6441943"/>
              <a:gd name="connsiteY93" fmla="*/ 2155880 h 5959540"/>
              <a:gd name="connsiteX94" fmla="*/ 4766572 w 6441943"/>
              <a:gd name="connsiteY94" fmla="*/ 2255523 h 5959540"/>
              <a:gd name="connsiteX95" fmla="*/ 4422563 w 6441943"/>
              <a:gd name="connsiteY95" fmla="*/ 2763414 h 5959540"/>
              <a:gd name="connsiteX96" fmla="*/ 4399870 w 6441943"/>
              <a:gd name="connsiteY96" fmla="*/ 2748805 h 5959540"/>
              <a:gd name="connsiteX97" fmla="*/ 4361056 w 6441943"/>
              <a:gd name="connsiteY97" fmla="*/ 2693480 h 5959540"/>
              <a:gd name="connsiteX98" fmla="*/ 4298489 w 6441943"/>
              <a:gd name="connsiteY98" fmla="*/ 2605425 h 5959540"/>
              <a:gd name="connsiteX99" fmla="*/ 4236902 w 6441943"/>
              <a:gd name="connsiteY99" fmla="*/ 2622045 h 5959540"/>
              <a:gd name="connsiteX100" fmla="*/ 4205003 w 6441943"/>
              <a:gd name="connsiteY100" fmla="*/ 2639946 h 5959540"/>
              <a:gd name="connsiteX101" fmla="*/ 4213619 w 6441943"/>
              <a:gd name="connsiteY101" fmla="*/ 2615853 h 5959540"/>
              <a:gd name="connsiteX102" fmla="*/ 4233606 w 6441943"/>
              <a:gd name="connsiteY102" fmla="*/ 2591522 h 5959540"/>
              <a:gd name="connsiteX103" fmla="*/ 4678517 w 6441943"/>
              <a:gd name="connsiteY103" fmla="*/ 2167467 h 5959540"/>
              <a:gd name="connsiteX104" fmla="*/ 4736448 w 6441943"/>
              <a:gd name="connsiteY104" fmla="*/ 2146033 h 5959540"/>
              <a:gd name="connsiteX105" fmla="*/ 2679023 w 6441943"/>
              <a:gd name="connsiteY105" fmla="*/ 1316748 h 5959540"/>
              <a:gd name="connsiteX106" fmla="*/ 2660196 w 6441943"/>
              <a:gd name="connsiteY106" fmla="*/ 1335577 h 5959540"/>
              <a:gd name="connsiteX107" fmla="*/ 2599948 w 6441943"/>
              <a:gd name="connsiteY107" fmla="*/ 1592789 h 5959540"/>
              <a:gd name="connsiteX108" fmla="*/ 2727395 w 6441943"/>
              <a:gd name="connsiteY108" fmla="*/ 1942694 h 5959540"/>
              <a:gd name="connsiteX109" fmla="*/ 2796913 w 6441943"/>
              <a:gd name="connsiteY109" fmla="*/ 2220763 h 5959540"/>
              <a:gd name="connsiteX110" fmla="*/ 2831673 w 6441943"/>
              <a:gd name="connsiteY110" fmla="*/ 2255521 h 5959540"/>
              <a:gd name="connsiteX111" fmla="*/ 2866430 w 6441943"/>
              <a:gd name="connsiteY111" fmla="*/ 2223079 h 5959540"/>
              <a:gd name="connsiteX112" fmla="*/ 2787644 w 6441943"/>
              <a:gd name="connsiteY112" fmla="*/ 1905618 h 5959540"/>
              <a:gd name="connsiteX113" fmla="*/ 2669465 w 6441943"/>
              <a:gd name="connsiteY113" fmla="*/ 1588155 h 5959540"/>
              <a:gd name="connsiteX114" fmla="*/ 2725077 w 6441943"/>
              <a:gd name="connsiteY114" fmla="*/ 1363383 h 5959540"/>
              <a:gd name="connsiteX115" fmla="*/ 2706541 w 6441943"/>
              <a:gd name="connsiteY115" fmla="*/ 1317039 h 5959540"/>
              <a:gd name="connsiteX116" fmla="*/ 2679023 w 6441943"/>
              <a:gd name="connsiteY116" fmla="*/ 1316748 h 5959540"/>
              <a:gd name="connsiteX117" fmla="*/ 3661900 w 6441943"/>
              <a:gd name="connsiteY117" fmla="*/ 43514 h 5959540"/>
              <a:gd name="connsiteX118" fmla="*/ 3700637 w 6441943"/>
              <a:gd name="connsiteY118" fmla="*/ 51823 h 5959540"/>
              <a:gd name="connsiteX119" fmla="*/ 3967122 w 6441943"/>
              <a:gd name="connsiteY119" fmla="*/ 290498 h 5959540"/>
              <a:gd name="connsiteX120" fmla="*/ 3955534 w 6441943"/>
              <a:gd name="connsiteY120" fmla="*/ 436486 h 5959540"/>
              <a:gd name="connsiteX121" fmla="*/ 3917409 w 6441943"/>
              <a:gd name="connsiteY121" fmla="*/ 423225 h 5959540"/>
              <a:gd name="connsiteX122" fmla="*/ 3915737 w 6441943"/>
              <a:gd name="connsiteY122" fmla="*/ 421250 h 5959540"/>
              <a:gd name="connsiteX123" fmla="*/ 3559208 w 6441943"/>
              <a:gd name="connsiteY123" fmla="*/ 129965 h 5959540"/>
              <a:gd name="connsiteX124" fmla="*/ 3496142 w 6441943"/>
              <a:gd name="connsiteY124" fmla="*/ 100266 h 5959540"/>
              <a:gd name="connsiteX125" fmla="*/ 3547157 w 6441943"/>
              <a:gd name="connsiteY125" fmla="*/ 71375 h 5959540"/>
              <a:gd name="connsiteX126" fmla="*/ 3661900 w 6441943"/>
              <a:gd name="connsiteY126" fmla="*/ 43514 h 5959540"/>
              <a:gd name="connsiteX127" fmla="*/ 3052075 w 6441943"/>
              <a:gd name="connsiteY127" fmla="*/ 570 h 5959540"/>
              <a:gd name="connsiteX128" fmla="*/ 3058764 w 6441943"/>
              <a:gd name="connsiteY128" fmla="*/ 841 h 5959540"/>
              <a:gd name="connsiteX129" fmla="*/ 3410334 w 6441943"/>
              <a:gd name="connsiteY129" fmla="*/ 59859 h 5959540"/>
              <a:gd name="connsiteX130" fmla="*/ 3496142 w 6441943"/>
              <a:gd name="connsiteY130" fmla="*/ 100266 h 5959540"/>
              <a:gd name="connsiteX131" fmla="*/ 3492399 w 6441943"/>
              <a:gd name="connsiteY131" fmla="*/ 102386 h 5959540"/>
              <a:gd name="connsiteX132" fmla="*/ 3429521 w 6441943"/>
              <a:gd name="connsiteY132" fmla="*/ 149148 h 5959540"/>
              <a:gd name="connsiteX133" fmla="*/ 3290487 w 6441943"/>
              <a:gd name="connsiteY133" fmla="*/ 283548 h 5959540"/>
              <a:gd name="connsiteX134" fmla="*/ 3306706 w 6441943"/>
              <a:gd name="connsiteY134" fmla="*/ 325258 h 5959540"/>
              <a:gd name="connsiteX135" fmla="*/ 3302072 w 6441943"/>
              <a:gd name="connsiteY135" fmla="*/ 366969 h 5959540"/>
              <a:gd name="connsiteX136" fmla="*/ 3248776 w 6441943"/>
              <a:gd name="connsiteY136" fmla="*/ 441121 h 5959540"/>
              <a:gd name="connsiteX137" fmla="*/ 3202431 w 6441943"/>
              <a:gd name="connsiteY137" fmla="*/ 448071 h 5959540"/>
              <a:gd name="connsiteX138" fmla="*/ 3163037 w 6441943"/>
              <a:gd name="connsiteY138" fmla="*/ 420264 h 5959540"/>
              <a:gd name="connsiteX139" fmla="*/ 3112058 w 6441943"/>
              <a:gd name="connsiteY139" fmla="*/ 431852 h 5959540"/>
              <a:gd name="connsiteX140" fmla="*/ 3024002 w 6441943"/>
              <a:gd name="connsiteY140" fmla="*/ 554664 h 5959540"/>
              <a:gd name="connsiteX141" fmla="*/ 2961438 w 6441943"/>
              <a:gd name="connsiteY141" fmla="*/ 594059 h 5959540"/>
              <a:gd name="connsiteX142" fmla="*/ 2609215 w 6441943"/>
              <a:gd name="connsiteY142" fmla="*/ 992625 h 5959540"/>
              <a:gd name="connsiteX143" fmla="*/ 2928997 w 6441943"/>
              <a:gd name="connsiteY143" fmla="*/ 1321673 h 5959540"/>
              <a:gd name="connsiteX144" fmla="*/ 3315975 w 6441943"/>
              <a:gd name="connsiteY144" fmla="*/ 992625 h 5959540"/>
              <a:gd name="connsiteX145" fmla="*/ 3253411 w 6441943"/>
              <a:gd name="connsiteY145" fmla="*/ 749313 h 5959540"/>
              <a:gd name="connsiteX146" fmla="*/ 3248776 w 6441943"/>
              <a:gd name="connsiteY146" fmla="*/ 698333 h 5959540"/>
              <a:gd name="connsiteX147" fmla="*/ 3334513 w 6441943"/>
              <a:gd name="connsiteY147" fmla="*/ 605644 h 5959540"/>
              <a:gd name="connsiteX148" fmla="*/ 3334513 w 6441943"/>
              <a:gd name="connsiteY148" fmla="*/ 559299 h 5959540"/>
              <a:gd name="connsiteX149" fmla="*/ 3304390 w 6441943"/>
              <a:gd name="connsiteY149" fmla="*/ 519907 h 5959540"/>
              <a:gd name="connsiteX150" fmla="*/ 3373907 w 6441943"/>
              <a:gd name="connsiteY150" fmla="*/ 434168 h 5959540"/>
              <a:gd name="connsiteX151" fmla="*/ 3415618 w 6441943"/>
              <a:gd name="connsiteY151" fmla="*/ 415630 h 5959540"/>
              <a:gd name="connsiteX152" fmla="*/ 3457328 w 6441943"/>
              <a:gd name="connsiteY152" fmla="*/ 445755 h 5959540"/>
              <a:gd name="connsiteX153" fmla="*/ 3508307 w 6441943"/>
              <a:gd name="connsiteY153" fmla="*/ 417948 h 5959540"/>
              <a:gd name="connsiteX154" fmla="*/ 3744666 w 6441943"/>
              <a:gd name="connsiteY154" fmla="*/ 271960 h 5959540"/>
              <a:gd name="connsiteX155" fmla="*/ 3902239 w 6441943"/>
              <a:gd name="connsiteY155" fmla="*/ 417948 h 5959540"/>
              <a:gd name="connsiteX156" fmla="*/ 3917409 w 6441943"/>
              <a:gd name="connsiteY156" fmla="*/ 423225 h 5959540"/>
              <a:gd name="connsiteX157" fmla="*/ 3928155 w 6441943"/>
              <a:gd name="connsiteY157" fmla="*/ 435919 h 5959540"/>
              <a:gd name="connsiteX158" fmla="*/ 3932365 w 6441943"/>
              <a:gd name="connsiteY158" fmla="*/ 441118 h 5959540"/>
              <a:gd name="connsiteX159" fmla="*/ 4226656 w 6441943"/>
              <a:gd name="connsiteY159" fmla="*/ 772485 h 5959540"/>
              <a:gd name="connsiteX160" fmla="*/ 4307758 w 6441943"/>
              <a:gd name="connsiteY160" fmla="*/ 1043602 h 5959540"/>
              <a:gd name="connsiteX161" fmla="*/ 4284586 w 6441943"/>
              <a:gd name="connsiteY161" fmla="*/ 1326305 h 5959540"/>
              <a:gd name="connsiteX162" fmla="*/ 4238241 w 6441943"/>
              <a:gd name="connsiteY162" fmla="*/ 1133975 h 5959540"/>
              <a:gd name="connsiteX163" fmla="*/ 4164089 w 6441943"/>
              <a:gd name="connsiteY163" fmla="*/ 1326305 h 5959540"/>
              <a:gd name="connsiteX164" fmla="*/ 4113110 w 6441943"/>
              <a:gd name="connsiteY164" fmla="*/ 1226665 h 5959540"/>
              <a:gd name="connsiteX165" fmla="*/ 4055180 w 6441943"/>
              <a:gd name="connsiteY165" fmla="*/ 1388872 h 5959540"/>
              <a:gd name="connsiteX166" fmla="*/ 4038958 w 6441943"/>
              <a:gd name="connsiteY166" fmla="*/ 1300817 h 5959540"/>
              <a:gd name="connsiteX167" fmla="*/ 3779426 w 6441943"/>
              <a:gd name="connsiteY167" fmla="*/ 1574252 h 5959540"/>
              <a:gd name="connsiteX168" fmla="*/ 3682102 w 6441943"/>
              <a:gd name="connsiteY168" fmla="*/ 1655354 h 5959540"/>
              <a:gd name="connsiteX169" fmla="*/ 3665882 w 6441943"/>
              <a:gd name="connsiteY169" fmla="*/ 1921839 h 5959540"/>
              <a:gd name="connsiteX170" fmla="*/ 3626488 w 6441943"/>
              <a:gd name="connsiteY170" fmla="*/ 1991356 h 5959540"/>
              <a:gd name="connsiteX171" fmla="*/ 3515260 w 6441943"/>
              <a:gd name="connsiteY171" fmla="*/ 2002941 h 5959540"/>
              <a:gd name="connsiteX172" fmla="*/ 3487453 w 6441943"/>
              <a:gd name="connsiteY172" fmla="*/ 2077093 h 5959540"/>
              <a:gd name="connsiteX173" fmla="*/ 3417936 w 6441943"/>
              <a:gd name="connsiteY173" fmla="*/ 2088680 h 5959540"/>
              <a:gd name="connsiteX174" fmla="*/ 3387813 w 6441943"/>
              <a:gd name="connsiteY174" fmla="*/ 2146610 h 5959540"/>
              <a:gd name="connsiteX175" fmla="*/ 3306708 w 6441943"/>
              <a:gd name="connsiteY175" fmla="*/ 2141976 h 5959540"/>
              <a:gd name="connsiteX176" fmla="*/ 3288170 w 6441943"/>
              <a:gd name="connsiteY176" fmla="*/ 2211493 h 5959540"/>
              <a:gd name="connsiteX177" fmla="*/ 3144501 w 6441943"/>
              <a:gd name="connsiteY177" fmla="*/ 2223080 h 5959540"/>
              <a:gd name="connsiteX178" fmla="*/ 3051811 w 6441943"/>
              <a:gd name="connsiteY178" fmla="*/ 2169783 h 5959540"/>
              <a:gd name="connsiteX179" fmla="*/ 2959121 w 6441943"/>
              <a:gd name="connsiteY179" fmla="*/ 2313452 h 5959540"/>
              <a:gd name="connsiteX180" fmla="*/ 3040226 w 6441943"/>
              <a:gd name="connsiteY180" fmla="*/ 2445536 h 5959540"/>
              <a:gd name="connsiteX181" fmla="*/ 3241825 w 6441943"/>
              <a:gd name="connsiteY181" fmla="*/ 2614694 h 5959540"/>
              <a:gd name="connsiteX182" fmla="*/ 3276585 w 6441943"/>
              <a:gd name="connsiteY182" fmla="*/ 2656404 h 5959540"/>
              <a:gd name="connsiteX183" fmla="*/ 3531482 w 6441943"/>
              <a:gd name="connsiteY183" fmla="*/ 2563714 h 5959540"/>
              <a:gd name="connsiteX184" fmla="*/ 3967124 w 6441943"/>
              <a:gd name="connsiteY184" fmla="*/ 2869591 h 5959540"/>
              <a:gd name="connsiteX185" fmla="*/ 4006516 w 6441943"/>
              <a:gd name="connsiteY185" fmla="*/ 2869591 h 5959540"/>
              <a:gd name="connsiteX186" fmla="*/ 4175677 w 6441943"/>
              <a:gd name="connsiteY186" fmla="*/ 2656404 h 5959540"/>
              <a:gd name="connsiteX187" fmla="*/ 4205003 w 6441943"/>
              <a:gd name="connsiteY187" fmla="*/ 2639946 h 5959540"/>
              <a:gd name="connsiteX188" fmla="*/ 4201345 w 6441943"/>
              <a:gd name="connsiteY188" fmla="*/ 2650177 h 5959540"/>
              <a:gd name="connsiteX189" fmla="*/ 4198846 w 6441943"/>
              <a:gd name="connsiteY189" fmla="*/ 2702749 h 5959540"/>
              <a:gd name="connsiteX190" fmla="*/ 4187261 w 6441943"/>
              <a:gd name="connsiteY190" fmla="*/ 2848737 h 5959540"/>
              <a:gd name="connsiteX191" fmla="*/ 4082983 w 6441943"/>
              <a:gd name="connsiteY191" fmla="*/ 2969234 h 5959540"/>
              <a:gd name="connsiteX192" fmla="*/ 4078349 w 6441943"/>
              <a:gd name="connsiteY192" fmla="*/ 3092046 h 5959540"/>
              <a:gd name="connsiteX193" fmla="*/ 4117743 w 6441943"/>
              <a:gd name="connsiteY193" fmla="*/ 3138391 h 5959540"/>
              <a:gd name="connsiteX194" fmla="*/ 4226653 w 6441943"/>
              <a:gd name="connsiteY194" fmla="*/ 3052654 h 5959540"/>
              <a:gd name="connsiteX195" fmla="*/ 4422563 w 6441943"/>
              <a:gd name="connsiteY195" fmla="*/ 2763414 h 5959540"/>
              <a:gd name="connsiteX196" fmla="*/ 4428835 w 6441943"/>
              <a:gd name="connsiteY196" fmla="*/ 2767452 h 5959540"/>
              <a:gd name="connsiteX197" fmla="*/ 4442159 w 6441943"/>
              <a:gd name="connsiteY197" fmla="*/ 2774585 h 5959540"/>
              <a:gd name="connsiteX198" fmla="*/ 4446793 w 6441943"/>
              <a:gd name="connsiteY198" fmla="*/ 2874225 h 5959540"/>
              <a:gd name="connsiteX199" fmla="*/ 4463015 w 6441943"/>
              <a:gd name="connsiteY199" fmla="*/ 2950695 h 5959540"/>
              <a:gd name="connsiteX200" fmla="*/ 4493138 w 6441943"/>
              <a:gd name="connsiteY200" fmla="*/ 3036432 h 5959540"/>
              <a:gd name="connsiteX201" fmla="*/ 4428255 w 6441943"/>
              <a:gd name="connsiteY201" fmla="*/ 3145344 h 5959540"/>
              <a:gd name="connsiteX202" fmla="*/ 4312393 w 6441943"/>
              <a:gd name="connsiteY202" fmla="*/ 3307551 h 5959540"/>
              <a:gd name="connsiteX203" fmla="*/ 4887070 w 6441943"/>
              <a:gd name="connsiteY203" fmla="*/ 3949429 h 5959540"/>
              <a:gd name="connsiteX204" fmla="*/ 4914877 w 6441943"/>
              <a:gd name="connsiteY204" fmla="*/ 4141759 h 5959540"/>
              <a:gd name="connsiteX205" fmla="*/ 4845359 w 6441943"/>
              <a:gd name="connsiteY205" fmla="*/ 4598258 h 5959540"/>
              <a:gd name="connsiteX206" fmla="*/ 5095622 w 6441943"/>
              <a:gd name="connsiteY206" fmla="*/ 4938892 h 5959540"/>
              <a:gd name="connsiteX207" fmla="*/ 5230022 w 6441943"/>
              <a:gd name="connsiteY207" fmla="*/ 4874009 h 5959540"/>
              <a:gd name="connsiteX208" fmla="*/ 5408451 w 6441943"/>
              <a:gd name="connsiteY208" fmla="*/ 4890228 h 5959540"/>
              <a:gd name="connsiteX209" fmla="*/ 5658714 w 6441943"/>
              <a:gd name="connsiteY209" fmla="*/ 4836933 h 5959540"/>
              <a:gd name="connsiteX210" fmla="*/ 5793114 w 6441943"/>
              <a:gd name="connsiteY210" fmla="*/ 4853155 h 5959540"/>
              <a:gd name="connsiteX211" fmla="*/ 5742135 w 6441943"/>
              <a:gd name="connsiteY211" fmla="*/ 4992190 h 5959540"/>
              <a:gd name="connsiteX212" fmla="*/ 5943734 w 6441943"/>
              <a:gd name="connsiteY212" fmla="*/ 4938892 h 5959540"/>
              <a:gd name="connsiteX213" fmla="*/ 6249610 w 6441943"/>
              <a:gd name="connsiteY213" fmla="*/ 4834614 h 5959540"/>
              <a:gd name="connsiteX214" fmla="*/ 6358521 w 6441943"/>
              <a:gd name="connsiteY214" fmla="*/ 4920354 h 5959540"/>
              <a:gd name="connsiteX215" fmla="*/ 6377059 w 6441943"/>
              <a:gd name="connsiteY215" fmla="*/ 4927304 h 5959540"/>
              <a:gd name="connsiteX216" fmla="*/ 6388645 w 6441943"/>
              <a:gd name="connsiteY216" fmla="*/ 4943526 h 5959540"/>
              <a:gd name="connsiteX217" fmla="*/ 6381694 w 6441943"/>
              <a:gd name="connsiteY217" fmla="*/ 4982918 h 5959540"/>
              <a:gd name="connsiteX218" fmla="*/ 6416451 w 6441943"/>
              <a:gd name="connsiteY218" fmla="*/ 5001456 h 5959540"/>
              <a:gd name="connsiteX219" fmla="*/ 6428039 w 6441943"/>
              <a:gd name="connsiteY219" fmla="*/ 5019994 h 5959540"/>
              <a:gd name="connsiteX220" fmla="*/ 6416451 w 6441943"/>
              <a:gd name="connsiteY220" fmla="*/ 5077926 h 5959540"/>
              <a:gd name="connsiteX221" fmla="*/ 6428039 w 6441943"/>
              <a:gd name="connsiteY221" fmla="*/ 5105733 h 5959540"/>
              <a:gd name="connsiteX222" fmla="*/ 6441943 w 6441943"/>
              <a:gd name="connsiteY222" fmla="*/ 5168298 h 5959540"/>
              <a:gd name="connsiteX223" fmla="*/ 6423405 w 6441943"/>
              <a:gd name="connsiteY223" fmla="*/ 5198423 h 5959540"/>
              <a:gd name="connsiteX224" fmla="*/ 6423405 w 6441943"/>
              <a:gd name="connsiteY224" fmla="*/ 5240133 h 5959540"/>
              <a:gd name="connsiteX225" fmla="*/ 6381694 w 6441943"/>
              <a:gd name="connsiteY225" fmla="*/ 5267940 h 5959540"/>
              <a:gd name="connsiteX226" fmla="*/ 6177777 w 6441943"/>
              <a:gd name="connsiteY226" fmla="*/ 5402341 h 5959540"/>
              <a:gd name="connsiteX227" fmla="*/ 5906658 w 6441943"/>
              <a:gd name="connsiteY227" fmla="*/ 5536741 h 5959540"/>
              <a:gd name="connsiteX228" fmla="*/ 5408451 w 6441943"/>
              <a:gd name="connsiteY228" fmla="*/ 5733708 h 5959540"/>
              <a:gd name="connsiteX229" fmla="*/ 5079402 w 6441943"/>
              <a:gd name="connsiteY229" fmla="*/ 5895915 h 5959540"/>
              <a:gd name="connsiteX230" fmla="*/ 4870850 w 6441943"/>
              <a:gd name="connsiteY230" fmla="*/ 5694314 h 5959540"/>
              <a:gd name="connsiteX231" fmla="*/ 4748035 w 6441943"/>
              <a:gd name="connsiteY231" fmla="*/ 5620162 h 5959540"/>
              <a:gd name="connsiteX232" fmla="*/ 4666933 w 6441943"/>
              <a:gd name="connsiteY232" fmla="*/ 5701264 h 5959540"/>
              <a:gd name="connsiteX233" fmla="*/ 4372641 w 6441943"/>
              <a:gd name="connsiteY233" fmla="*/ 5752243 h 5959540"/>
              <a:gd name="connsiteX234" fmla="*/ 4284586 w 6441943"/>
              <a:gd name="connsiteY234" fmla="*/ 5381484 h 5959540"/>
              <a:gd name="connsiteX235" fmla="*/ 3913827 w 6441943"/>
              <a:gd name="connsiteY235" fmla="*/ 4582036 h 5959540"/>
              <a:gd name="connsiteX236" fmla="*/ 3803568 w 6441943"/>
              <a:gd name="connsiteY236" fmla="*/ 4480852 h 5959540"/>
              <a:gd name="connsiteX237" fmla="*/ 3800007 w 6441943"/>
              <a:gd name="connsiteY237" fmla="*/ 4476532 h 5959540"/>
              <a:gd name="connsiteX238" fmla="*/ 3780527 w 6441943"/>
              <a:gd name="connsiteY238" fmla="*/ 4590443 h 5959540"/>
              <a:gd name="connsiteX239" fmla="*/ 3780525 w 6441943"/>
              <a:gd name="connsiteY239" fmla="*/ 4590467 h 5959540"/>
              <a:gd name="connsiteX240" fmla="*/ 3765094 w 6441943"/>
              <a:gd name="connsiteY240" fmla="*/ 4735131 h 5959540"/>
              <a:gd name="connsiteX241" fmla="*/ 3765092 w 6441943"/>
              <a:gd name="connsiteY241" fmla="*/ 4735183 h 5959540"/>
              <a:gd name="connsiteX242" fmla="*/ 3765094 w 6441943"/>
              <a:gd name="connsiteY242" fmla="*/ 4735132 h 5959540"/>
              <a:gd name="connsiteX243" fmla="*/ 3765902 w 6441943"/>
              <a:gd name="connsiteY243" fmla="*/ 4727558 h 5959540"/>
              <a:gd name="connsiteX244" fmla="*/ 3763880 w 6441943"/>
              <a:gd name="connsiteY244" fmla="*/ 4767502 h 5959540"/>
              <a:gd name="connsiteX245" fmla="*/ 3761087 w 6441943"/>
              <a:gd name="connsiteY245" fmla="*/ 4841968 h 5959540"/>
              <a:gd name="connsiteX246" fmla="*/ 3761604 w 6441943"/>
              <a:gd name="connsiteY246" fmla="*/ 4880319 h 5959540"/>
              <a:gd name="connsiteX247" fmla="*/ 3764152 w 6441943"/>
              <a:gd name="connsiteY247" fmla="*/ 4948933 h 5959540"/>
              <a:gd name="connsiteX248" fmla="*/ 3765139 w 6441943"/>
              <a:gd name="connsiteY248" fmla="*/ 4957284 h 5959540"/>
              <a:gd name="connsiteX249" fmla="*/ 3763636 w 6441943"/>
              <a:gd name="connsiteY249" fmla="*/ 4934981 h 5959540"/>
              <a:gd name="connsiteX250" fmla="*/ 3766230 w 6441943"/>
              <a:gd name="connsiteY250" fmla="*/ 4966518 h 5959540"/>
              <a:gd name="connsiteX251" fmla="*/ 3771090 w 6441943"/>
              <a:gd name="connsiteY251" fmla="*/ 5007656 h 5959540"/>
              <a:gd name="connsiteX252" fmla="*/ 3774769 w 6441943"/>
              <a:gd name="connsiteY252" fmla="*/ 5031180 h 5959540"/>
              <a:gd name="connsiteX253" fmla="*/ 3781007 w 6441943"/>
              <a:gd name="connsiteY253" fmla="*/ 5061338 h 5959540"/>
              <a:gd name="connsiteX254" fmla="*/ 3784037 w 6441943"/>
              <a:gd name="connsiteY254" fmla="*/ 5074110 h 5959540"/>
              <a:gd name="connsiteX255" fmla="*/ 3782356 w 6441943"/>
              <a:gd name="connsiteY255" fmla="*/ 5067859 h 5959540"/>
              <a:gd name="connsiteX256" fmla="*/ 3783197 w 6441943"/>
              <a:gd name="connsiteY256" fmla="*/ 5071928 h 5959540"/>
              <a:gd name="connsiteX257" fmla="*/ 3790925 w 6441943"/>
              <a:gd name="connsiteY257" fmla="*/ 5097158 h 5959540"/>
              <a:gd name="connsiteX258" fmla="*/ 3792279 w 6441943"/>
              <a:gd name="connsiteY258" fmla="*/ 5101288 h 5959540"/>
              <a:gd name="connsiteX259" fmla="*/ 3791572 w 6441943"/>
              <a:gd name="connsiteY259" fmla="*/ 5099273 h 5959540"/>
              <a:gd name="connsiteX260" fmla="*/ 3792746 w 6441943"/>
              <a:gd name="connsiteY260" fmla="*/ 5103106 h 5959540"/>
              <a:gd name="connsiteX261" fmla="*/ 3798331 w 6441943"/>
              <a:gd name="connsiteY261" fmla="*/ 5116063 h 5959540"/>
              <a:gd name="connsiteX262" fmla="*/ 3798364 w 6441943"/>
              <a:gd name="connsiteY262" fmla="*/ 5116122 h 5959540"/>
              <a:gd name="connsiteX263" fmla="*/ 3798347 w 6441943"/>
              <a:gd name="connsiteY263" fmla="*/ 5116093 h 5959540"/>
              <a:gd name="connsiteX264" fmla="*/ 3841530 w 6441943"/>
              <a:gd name="connsiteY264" fmla="*/ 5195336 h 5959540"/>
              <a:gd name="connsiteX265" fmla="*/ 3838161 w 6441943"/>
              <a:gd name="connsiteY265" fmla="*/ 5187944 h 5959540"/>
              <a:gd name="connsiteX266" fmla="*/ 3840723 w 6441943"/>
              <a:gd name="connsiteY266" fmla="*/ 5192568 h 5959540"/>
              <a:gd name="connsiteX267" fmla="*/ 3843401 w 6441943"/>
              <a:gd name="connsiteY267" fmla="*/ 5198769 h 5959540"/>
              <a:gd name="connsiteX268" fmla="*/ 3845921 w 6441943"/>
              <a:gd name="connsiteY268" fmla="*/ 5203395 h 5959540"/>
              <a:gd name="connsiteX269" fmla="*/ 3852185 w 6441943"/>
              <a:gd name="connsiteY269" fmla="*/ 5218716 h 5959540"/>
              <a:gd name="connsiteX270" fmla="*/ 3864731 w 6441943"/>
              <a:gd name="connsiteY270" fmla="*/ 5246247 h 5959540"/>
              <a:gd name="connsiteX271" fmla="*/ 3867285 w 6441943"/>
              <a:gd name="connsiteY271" fmla="*/ 5254086 h 5959540"/>
              <a:gd name="connsiteX272" fmla="*/ 3855237 w 6441943"/>
              <a:gd name="connsiteY272" fmla="*/ 5226182 h 5959540"/>
              <a:gd name="connsiteX273" fmla="*/ 3869801 w 6441943"/>
              <a:gd name="connsiteY273" fmla="*/ 5261806 h 5959540"/>
              <a:gd name="connsiteX274" fmla="*/ 3867285 w 6441943"/>
              <a:gd name="connsiteY274" fmla="*/ 5254086 h 5959540"/>
              <a:gd name="connsiteX275" fmla="*/ 3873002 w 6441943"/>
              <a:gd name="connsiteY275" fmla="*/ 5267325 h 5959540"/>
              <a:gd name="connsiteX276" fmla="*/ 3876971 w 6441943"/>
              <a:gd name="connsiteY276" fmla="*/ 5279345 h 5959540"/>
              <a:gd name="connsiteX277" fmla="*/ 3880558 w 6441943"/>
              <a:gd name="connsiteY277" fmla="*/ 5288119 h 5959540"/>
              <a:gd name="connsiteX278" fmla="*/ 3887016 w 6441943"/>
              <a:gd name="connsiteY278" fmla="*/ 5309765 h 5959540"/>
              <a:gd name="connsiteX279" fmla="*/ 3896534 w 6441943"/>
              <a:gd name="connsiteY279" fmla="*/ 5338590 h 5959540"/>
              <a:gd name="connsiteX280" fmla="*/ 3900713 w 6441943"/>
              <a:gd name="connsiteY280" fmla="*/ 5355679 h 5959540"/>
              <a:gd name="connsiteX281" fmla="*/ 3904278 w 6441943"/>
              <a:gd name="connsiteY281" fmla="*/ 5367630 h 5959540"/>
              <a:gd name="connsiteX282" fmla="*/ 3907819 w 6441943"/>
              <a:gd name="connsiteY282" fmla="*/ 5384732 h 5959540"/>
              <a:gd name="connsiteX283" fmla="*/ 3912682 w 6441943"/>
              <a:gd name="connsiteY283" fmla="*/ 5404615 h 5959540"/>
              <a:gd name="connsiteX284" fmla="*/ 3916297 w 6441943"/>
              <a:gd name="connsiteY284" fmla="*/ 5425687 h 5959540"/>
              <a:gd name="connsiteX285" fmla="*/ 3919119 w 6441943"/>
              <a:gd name="connsiteY285" fmla="*/ 5439319 h 5959540"/>
              <a:gd name="connsiteX286" fmla="*/ 3920656 w 6441943"/>
              <a:gd name="connsiteY286" fmla="*/ 5451099 h 5959540"/>
              <a:gd name="connsiteX287" fmla="*/ 3922811 w 6441943"/>
              <a:gd name="connsiteY287" fmla="*/ 5463655 h 5959540"/>
              <a:gd name="connsiteX288" fmla="*/ 3923396 w 6441943"/>
              <a:gd name="connsiteY288" fmla="*/ 5469029 h 5959540"/>
              <a:gd name="connsiteX289" fmla="*/ 3922100 w 6441943"/>
              <a:gd name="connsiteY289" fmla="*/ 5462160 h 5959540"/>
              <a:gd name="connsiteX290" fmla="*/ 3925391 w 6441943"/>
              <a:gd name="connsiteY290" fmla="*/ 5487370 h 5959540"/>
              <a:gd name="connsiteX291" fmla="*/ 3923396 w 6441943"/>
              <a:gd name="connsiteY291" fmla="*/ 5469029 h 5959540"/>
              <a:gd name="connsiteX292" fmla="*/ 3923846 w 6441943"/>
              <a:gd name="connsiteY292" fmla="*/ 5471418 h 5959540"/>
              <a:gd name="connsiteX293" fmla="*/ 3925984 w 6441943"/>
              <a:gd name="connsiteY293" fmla="*/ 5491912 h 5959540"/>
              <a:gd name="connsiteX294" fmla="*/ 3927116 w 6441943"/>
              <a:gd name="connsiteY294" fmla="*/ 5500582 h 5959540"/>
              <a:gd name="connsiteX295" fmla="*/ 3927510 w 6441943"/>
              <a:gd name="connsiteY295" fmla="*/ 5506529 h 5959540"/>
              <a:gd name="connsiteX296" fmla="*/ 3928283 w 6441943"/>
              <a:gd name="connsiteY296" fmla="*/ 5513946 h 5959540"/>
              <a:gd name="connsiteX297" fmla="*/ 3927561 w 6441943"/>
              <a:gd name="connsiteY297" fmla="*/ 5507308 h 5959540"/>
              <a:gd name="connsiteX298" fmla="*/ 3929661 w 6441943"/>
              <a:gd name="connsiteY298" fmla="*/ 5539050 h 5959540"/>
              <a:gd name="connsiteX299" fmla="*/ 3928286 w 6441943"/>
              <a:gd name="connsiteY299" fmla="*/ 5513976 h 5959540"/>
              <a:gd name="connsiteX300" fmla="*/ 3930307 w 6441943"/>
              <a:gd name="connsiteY300" fmla="*/ 5548810 h 5959540"/>
              <a:gd name="connsiteX301" fmla="*/ 3930341 w 6441943"/>
              <a:gd name="connsiteY301" fmla="*/ 5551457 h 5959540"/>
              <a:gd name="connsiteX302" fmla="*/ 3930341 w 6441943"/>
              <a:gd name="connsiteY302" fmla="*/ 5551462 h 5959540"/>
              <a:gd name="connsiteX303" fmla="*/ 3930341 w 6441943"/>
              <a:gd name="connsiteY303" fmla="*/ 5551461 h 5959540"/>
              <a:gd name="connsiteX304" fmla="*/ 3930728 w 6441943"/>
              <a:gd name="connsiteY304" fmla="*/ 5581396 h 5959540"/>
              <a:gd name="connsiteX305" fmla="*/ 3930415 w 6441943"/>
              <a:gd name="connsiteY305" fmla="*/ 5595734 h 5959540"/>
              <a:gd name="connsiteX306" fmla="*/ 3531849 w 6441943"/>
              <a:gd name="connsiteY306" fmla="*/ 5952590 h 5959540"/>
              <a:gd name="connsiteX307" fmla="*/ 3527214 w 6441943"/>
              <a:gd name="connsiteY307" fmla="*/ 5952590 h 5959540"/>
              <a:gd name="connsiteX308" fmla="*/ 2732397 w 6441943"/>
              <a:gd name="connsiteY308" fmla="*/ 5959540 h 5959540"/>
              <a:gd name="connsiteX309" fmla="*/ 2579459 w 6441943"/>
              <a:gd name="connsiteY309" fmla="*/ 5906245 h 5959540"/>
              <a:gd name="connsiteX310" fmla="*/ 2597129 w 6441943"/>
              <a:gd name="connsiteY310" fmla="*/ 5859320 h 5959540"/>
              <a:gd name="connsiteX311" fmla="*/ 2603445 w 6441943"/>
              <a:gd name="connsiteY311" fmla="*/ 5855368 h 5959540"/>
              <a:gd name="connsiteX312" fmla="*/ 2607725 w 6441943"/>
              <a:gd name="connsiteY312" fmla="*/ 5850306 h 5959540"/>
              <a:gd name="connsiteX313" fmla="*/ 2644327 w 6441943"/>
              <a:gd name="connsiteY313" fmla="*/ 5829784 h 5959540"/>
              <a:gd name="connsiteX314" fmla="*/ 2644342 w 6441943"/>
              <a:gd name="connsiteY314" fmla="*/ 5829774 h 5959540"/>
              <a:gd name="connsiteX315" fmla="*/ 2648977 w 6441943"/>
              <a:gd name="connsiteY315" fmla="*/ 5827458 h 5959540"/>
              <a:gd name="connsiteX316" fmla="*/ 2838991 w 6441943"/>
              <a:gd name="connsiteY316" fmla="*/ 5804286 h 5959540"/>
              <a:gd name="connsiteX317" fmla="*/ 2924459 w 6441943"/>
              <a:gd name="connsiteY317" fmla="*/ 5760242 h 5959540"/>
              <a:gd name="connsiteX318" fmla="*/ 2939190 w 6441943"/>
              <a:gd name="connsiteY318" fmla="*/ 5750127 h 5959540"/>
              <a:gd name="connsiteX319" fmla="*/ 2928157 w 6441943"/>
              <a:gd name="connsiteY319" fmla="*/ 5758336 h 5959540"/>
              <a:gd name="connsiteX320" fmla="*/ 2933138 w 6441943"/>
              <a:gd name="connsiteY320" fmla="*/ 5755769 h 5959540"/>
              <a:gd name="connsiteX321" fmla="*/ 2945690 w 6441943"/>
              <a:gd name="connsiteY321" fmla="*/ 5745664 h 5959540"/>
              <a:gd name="connsiteX322" fmla="*/ 2939190 w 6441943"/>
              <a:gd name="connsiteY322" fmla="*/ 5750127 h 5959540"/>
              <a:gd name="connsiteX323" fmla="*/ 2951805 w 6441943"/>
              <a:gd name="connsiteY323" fmla="*/ 5740741 h 5959540"/>
              <a:gd name="connsiteX324" fmla="*/ 2991960 w 6441943"/>
              <a:gd name="connsiteY324" fmla="*/ 5708411 h 5959540"/>
              <a:gd name="connsiteX325" fmla="*/ 2999083 w 6441943"/>
              <a:gd name="connsiteY325" fmla="*/ 5701683 h 5959540"/>
              <a:gd name="connsiteX326" fmla="*/ 2995389 w 6441943"/>
              <a:gd name="connsiteY326" fmla="*/ 5705651 h 5959540"/>
              <a:gd name="connsiteX327" fmla="*/ 3002574 w 6441943"/>
              <a:gd name="connsiteY327" fmla="*/ 5699865 h 5959540"/>
              <a:gd name="connsiteX328" fmla="*/ 3007940 w 6441943"/>
              <a:gd name="connsiteY328" fmla="*/ 5693316 h 5959540"/>
              <a:gd name="connsiteX329" fmla="*/ 2999083 w 6441943"/>
              <a:gd name="connsiteY329" fmla="*/ 5701683 h 5959540"/>
              <a:gd name="connsiteX330" fmla="*/ 3015770 w 6441943"/>
              <a:gd name="connsiteY330" fmla="*/ 5683760 h 5959540"/>
              <a:gd name="connsiteX331" fmla="*/ 3043765 w 6441943"/>
              <a:gd name="connsiteY331" fmla="*/ 5649590 h 5959540"/>
              <a:gd name="connsiteX332" fmla="*/ 3058504 w 6441943"/>
              <a:gd name="connsiteY332" fmla="*/ 5626794 h 5959540"/>
              <a:gd name="connsiteX333" fmla="*/ 3076362 w 6441943"/>
              <a:gd name="connsiteY333" fmla="*/ 5593489 h 5959540"/>
              <a:gd name="connsiteX334" fmla="*/ 3085707 w 6441943"/>
              <a:gd name="connsiteY334" fmla="*/ 5572196 h 5959540"/>
              <a:gd name="connsiteX335" fmla="*/ 3079581 w 6441943"/>
              <a:gd name="connsiteY335" fmla="*/ 5587486 h 5959540"/>
              <a:gd name="connsiteX336" fmla="*/ 3082303 w 6441943"/>
              <a:gd name="connsiteY336" fmla="*/ 5582409 h 5959540"/>
              <a:gd name="connsiteX337" fmla="*/ 3085724 w 6441943"/>
              <a:gd name="connsiteY337" fmla="*/ 5572159 h 5959540"/>
              <a:gd name="connsiteX338" fmla="*/ 3085707 w 6441943"/>
              <a:gd name="connsiteY338" fmla="*/ 5572196 h 5959540"/>
              <a:gd name="connsiteX339" fmla="*/ 3085731 w 6441943"/>
              <a:gd name="connsiteY339" fmla="*/ 5572137 h 5959540"/>
              <a:gd name="connsiteX340" fmla="*/ 3094935 w 6441943"/>
              <a:gd name="connsiteY340" fmla="*/ 5544559 h 5959540"/>
              <a:gd name="connsiteX341" fmla="*/ 3107378 w 6441943"/>
              <a:gd name="connsiteY341" fmla="*/ 5488445 h 5959540"/>
              <a:gd name="connsiteX342" fmla="*/ 3106519 w 6441943"/>
              <a:gd name="connsiteY342" fmla="*/ 5493901 h 5959540"/>
              <a:gd name="connsiteX343" fmla="*/ 3108152 w 6441943"/>
              <a:gd name="connsiteY343" fmla="*/ 5484955 h 5959540"/>
              <a:gd name="connsiteX344" fmla="*/ 3107378 w 6441943"/>
              <a:gd name="connsiteY344" fmla="*/ 5488445 h 5959540"/>
              <a:gd name="connsiteX345" fmla="*/ 3108324 w 6441943"/>
              <a:gd name="connsiteY345" fmla="*/ 5482442 h 5959540"/>
              <a:gd name="connsiteX346" fmla="*/ 3110246 w 6441943"/>
              <a:gd name="connsiteY346" fmla="*/ 5454019 h 5959540"/>
              <a:gd name="connsiteX347" fmla="*/ 3110110 w 6441943"/>
              <a:gd name="connsiteY347" fmla="*/ 5440477 h 5959540"/>
              <a:gd name="connsiteX348" fmla="*/ 3110110 w 6441943"/>
              <a:gd name="connsiteY348" fmla="*/ 5438161 h 5959540"/>
              <a:gd name="connsiteX349" fmla="*/ 3110110 w 6441943"/>
              <a:gd name="connsiteY349" fmla="*/ 5435843 h 5959540"/>
              <a:gd name="connsiteX350" fmla="*/ 2924730 w 6441943"/>
              <a:gd name="connsiteY350" fmla="*/ 4960809 h 5959540"/>
              <a:gd name="connsiteX351" fmla="*/ 2922412 w 6441943"/>
              <a:gd name="connsiteY351" fmla="*/ 4958490 h 5959540"/>
              <a:gd name="connsiteX352" fmla="*/ 2760204 w 6441943"/>
              <a:gd name="connsiteY352" fmla="*/ 4603953 h 5959540"/>
              <a:gd name="connsiteX353" fmla="*/ 2722191 w 6441943"/>
              <a:gd name="connsiteY353" fmla="*/ 4445126 h 5959540"/>
              <a:gd name="connsiteX354" fmla="*/ 2698632 w 6441943"/>
              <a:gd name="connsiteY354" fmla="*/ 4468138 h 5959540"/>
              <a:gd name="connsiteX355" fmla="*/ 2627756 w 6441943"/>
              <a:gd name="connsiteY355" fmla="*/ 4524104 h 5959540"/>
              <a:gd name="connsiteX356" fmla="*/ 2565190 w 6441943"/>
              <a:gd name="connsiteY356" fmla="*/ 4679360 h 5959540"/>
              <a:gd name="connsiteX357" fmla="*/ 2542017 w 6441943"/>
              <a:gd name="connsiteY357" fmla="*/ 4904132 h 5959540"/>
              <a:gd name="connsiteX358" fmla="*/ 2518845 w 6441943"/>
              <a:gd name="connsiteY358" fmla="*/ 5066339 h 5959540"/>
              <a:gd name="connsiteX359" fmla="*/ 2495672 w 6441943"/>
              <a:gd name="connsiteY359" fmla="*/ 5198423 h 5959540"/>
              <a:gd name="connsiteX360" fmla="*/ 2442377 w 6441943"/>
              <a:gd name="connsiteY360" fmla="*/ 5237815 h 5959540"/>
              <a:gd name="connsiteX361" fmla="*/ 2402982 w 6441943"/>
              <a:gd name="connsiteY361" fmla="*/ 5400022 h 5959540"/>
              <a:gd name="connsiteX362" fmla="*/ 2270901 w 6441943"/>
              <a:gd name="connsiteY362" fmla="*/ 5439417 h 5959540"/>
              <a:gd name="connsiteX363" fmla="*/ 2148085 w 6441943"/>
              <a:gd name="connsiteY363" fmla="*/ 5492712 h 5959540"/>
              <a:gd name="connsiteX364" fmla="*/ 1969659 w 6441943"/>
              <a:gd name="connsiteY364" fmla="*/ 5631747 h 5959540"/>
              <a:gd name="connsiteX365" fmla="*/ 1730981 w 6441943"/>
              <a:gd name="connsiteY365" fmla="*/ 5800907 h 5959540"/>
              <a:gd name="connsiteX366" fmla="*/ 827256 w 6441943"/>
              <a:gd name="connsiteY366" fmla="*/ 5893597 h 5959540"/>
              <a:gd name="connsiteX367" fmla="*/ 340634 w 6441943"/>
              <a:gd name="connsiteY367" fmla="*/ 5274893 h 5959540"/>
              <a:gd name="connsiteX368" fmla="*/ 148304 w 6441943"/>
              <a:gd name="connsiteY368" fmla="*/ 5298066 h 5959540"/>
              <a:gd name="connsiteX369" fmla="*/ 62564 w 6441943"/>
              <a:gd name="connsiteY369" fmla="*/ 4850836 h 5959540"/>
              <a:gd name="connsiteX370" fmla="*/ 139035 w 6441943"/>
              <a:gd name="connsiteY370" fmla="*/ 4341042 h 5959540"/>
              <a:gd name="connsiteX371" fmla="*/ 6951 w 6441943"/>
              <a:gd name="connsiteY371" fmla="*/ 4579717 h 5959540"/>
              <a:gd name="connsiteX372" fmla="*/ 122813 w 6441943"/>
              <a:gd name="connsiteY372" fmla="*/ 4109318 h 5959540"/>
              <a:gd name="connsiteX373" fmla="*/ 0 w 6441943"/>
              <a:gd name="connsiteY373" fmla="*/ 4287745 h 5959540"/>
              <a:gd name="connsiteX374" fmla="*/ 76468 w 6441943"/>
              <a:gd name="connsiteY374" fmla="*/ 3738559 h 5959540"/>
              <a:gd name="connsiteX375" fmla="*/ 139035 w 6441943"/>
              <a:gd name="connsiteY375" fmla="*/ 3390972 h 5959540"/>
              <a:gd name="connsiteX376" fmla="*/ 23173 w 6441943"/>
              <a:gd name="connsiteY376" fmla="*/ 3499881 h 5959540"/>
              <a:gd name="connsiteX377" fmla="*/ 308193 w 6441943"/>
              <a:gd name="connsiteY377" fmla="*/ 2811661 h 5959540"/>
              <a:gd name="connsiteX378" fmla="*/ 203918 w 6441943"/>
              <a:gd name="connsiteY378" fmla="*/ 2839468 h 5959540"/>
              <a:gd name="connsiteX379" fmla="*/ 495891 w 6441943"/>
              <a:gd name="connsiteY379" fmla="*/ 2582252 h 5959540"/>
              <a:gd name="connsiteX380" fmla="*/ 780911 w 6441943"/>
              <a:gd name="connsiteY380" fmla="*/ 2102584 h 5959540"/>
              <a:gd name="connsiteX381" fmla="*/ 1035808 w 6441943"/>
              <a:gd name="connsiteY381" fmla="*/ 1646085 h 5959540"/>
              <a:gd name="connsiteX382" fmla="*/ 1622072 w 6441943"/>
              <a:gd name="connsiteY382" fmla="*/ 1235934 h 5959540"/>
              <a:gd name="connsiteX383" fmla="*/ 2039176 w 6441943"/>
              <a:gd name="connsiteY383" fmla="*/ 974084 h 5959540"/>
              <a:gd name="connsiteX384" fmla="*/ 3052075 w 6441943"/>
              <a:gd name="connsiteY384" fmla="*/ 570 h 59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Lst>
            <a:rect l="l" t="t" r="r" b="b"/>
            <a:pathLst>
              <a:path w="6441943" h="5959540">
                <a:moveTo>
                  <a:pt x="3930341" y="5551462"/>
                </a:moveTo>
                <a:lnTo>
                  <a:pt x="3930470" y="5553792"/>
                </a:lnTo>
                <a:cubicBezTo>
                  <a:pt x="3930801" y="5565128"/>
                  <a:pt x="3930811" y="5574426"/>
                  <a:pt x="3930728" y="5581396"/>
                </a:cubicBezTo>
                <a:close/>
                <a:moveTo>
                  <a:pt x="3101215" y="5522950"/>
                </a:moveTo>
                <a:lnTo>
                  <a:pt x="3096254" y="5540606"/>
                </a:lnTo>
                <a:lnTo>
                  <a:pt x="3100089" y="5529112"/>
                </a:lnTo>
                <a:close/>
                <a:moveTo>
                  <a:pt x="3179633" y="5436354"/>
                </a:moveTo>
                <a:lnTo>
                  <a:pt x="3179855" y="5457522"/>
                </a:lnTo>
                <a:lnTo>
                  <a:pt x="3179738" y="5446344"/>
                </a:lnTo>
                <a:close/>
                <a:moveTo>
                  <a:pt x="3798364" y="5116122"/>
                </a:moveTo>
                <a:lnTo>
                  <a:pt x="3835318" y="5181705"/>
                </a:lnTo>
                <a:lnTo>
                  <a:pt x="3838161" y="5187944"/>
                </a:lnTo>
                <a:close/>
                <a:moveTo>
                  <a:pt x="3772668" y="5021018"/>
                </a:moveTo>
                <a:lnTo>
                  <a:pt x="3772670" y="5021035"/>
                </a:lnTo>
                <a:lnTo>
                  <a:pt x="3772673" y="5021047"/>
                </a:lnTo>
                <a:lnTo>
                  <a:pt x="3772670" y="5021034"/>
                </a:lnTo>
                <a:close/>
                <a:moveTo>
                  <a:pt x="3761032" y="4843434"/>
                </a:moveTo>
                <a:lnTo>
                  <a:pt x="3760631" y="4854130"/>
                </a:lnTo>
                <a:lnTo>
                  <a:pt x="3761287" y="4871798"/>
                </a:lnTo>
                <a:close/>
                <a:moveTo>
                  <a:pt x="3384337" y="3767524"/>
                </a:moveTo>
                <a:cubicBezTo>
                  <a:pt x="3365220" y="3769262"/>
                  <a:pt x="3346103" y="3782585"/>
                  <a:pt x="3346103" y="3782585"/>
                </a:cubicBezTo>
                <a:cubicBezTo>
                  <a:pt x="3269632" y="3759413"/>
                  <a:pt x="3160723" y="3891497"/>
                  <a:pt x="3160723" y="3891497"/>
                </a:cubicBezTo>
                <a:cubicBezTo>
                  <a:pt x="2998516" y="4130753"/>
                  <a:pt x="2876227" y="4281745"/>
                  <a:pt x="2789975" y="4375909"/>
                </a:cubicBezTo>
                <a:lnTo>
                  <a:pt x="2780135" y="4386371"/>
                </a:lnTo>
                <a:lnTo>
                  <a:pt x="2777987" y="4376117"/>
                </a:lnTo>
                <a:lnTo>
                  <a:pt x="2780259" y="4386964"/>
                </a:lnTo>
                <a:lnTo>
                  <a:pt x="2813776" y="4528044"/>
                </a:lnTo>
                <a:lnTo>
                  <a:pt x="2780260" y="4386966"/>
                </a:lnTo>
                <a:lnTo>
                  <a:pt x="2780140" y="4386393"/>
                </a:lnTo>
                <a:lnTo>
                  <a:pt x="2780260" y="4386964"/>
                </a:lnTo>
                <a:cubicBezTo>
                  <a:pt x="2795688" y="4456554"/>
                  <a:pt x="2811475" y="4523428"/>
                  <a:pt x="2827406" y="4585415"/>
                </a:cubicBezTo>
                <a:cubicBezTo>
                  <a:pt x="2827406" y="4585415"/>
                  <a:pt x="2887654" y="4784698"/>
                  <a:pt x="2980344" y="4916780"/>
                </a:cubicBezTo>
                <a:cubicBezTo>
                  <a:pt x="2996564" y="4937636"/>
                  <a:pt x="3186578" y="5183264"/>
                  <a:pt x="3179627" y="5435843"/>
                </a:cubicBezTo>
                <a:lnTo>
                  <a:pt x="3179738" y="5446344"/>
                </a:lnTo>
                <a:lnTo>
                  <a:pt x="3179858" y="5457884"/>
                </a:lnTo>
                <a:lnTo>
                  <a:pt x="3177050" y="5492431"/>
                </a:lnTo>
                <a:cubicBezTo>
                  <a:pt x="3165083" y="5587080"/>
                  <a:pt x="3108227" y="5771590"/>
                  <a:pt x="2859847" y="5869169"/>
                </a:cubicBezTo>
                <a:lnTo>
                  <a:pt x="2850578" y="5871485"/>
                </a:lnTo>
                <a:lnTo>
                  <a:pt x="2723128" y="5887707"/>
                </a:lnTo>
                <a:lnTo>
                  <a:pt x="2723137" y="5887707"/>
                </a:lnTo>
                <a:lnTo>
                  <a:pt x="2730081" y="5887707"/>
                </a:lnTo>
                <a:lnTo>
                  <a:pt x="3527214" y="5883072"/>
                </a:lnTo>
                <a:cubicBezTo>
                  <a:pt x="3557337" y="5878438"/>
                  <a:pt x="3860898" y="5834409"/>
                  <a:pt x="3860898" y="5593415"/>
                </a:cubicBezTo>
                <a:lnTo>
                  <a:pt x="3861133" y="5581911"/>
                </a:lnTo>
                <a:lnTo>
                  <a:pt x="3861133" y="5581912"/>
                </a:lnTo>
                <a:lnTo>
                  <a:pt x="3861134" y="5581911"/>
                </a:lnTo>
                <a:cubicBezTo>
                  <a:pt x="3861513" y="5533312"/>
                  <a:pt x="3855683" y="5339677"/>
                  <a:pt x="3738082" y="5153139"/>
                </a:cubicBezTo>
                <a:lnTo>
                  <a:pt x="3732433" y="5140760"/>
                </a:lnTo>
                <a:lnTo>
                  <a:pt x="3732384" y="5140652"/>
                </a:lnTo>
                <a:lnTo>
                  <a:pt x="3731127" y="5137087"/>
                </a:lnTo>
                <a:lnTo>
                  <a:pt x="3731128" y="5137089"/>
                </a:lnTo>
                <a:lnTo>
                  <a:pt x="3721174" y="5108858"/>
                </a:lnTo>
                <a:lnTo>
                  <a:pt x="3720583" y="5106469"/>
                </a:lnTo>
                <a:lnTo>
                  <a:pt x="3720154" y="5104735"/>
                </a:lnTo>
                <a:lnTo>
                  <a:pt x="3720155" y="5104739"/>
                </a:lnTo>
                <a:lnTo>
                  <a:pt x="3708063" y="5055829"/>
                </a:lnTo>
                <a:cubicBezTo>
                  <a:pt x="3703777" y="5034399"/>
                  <a:pt x="3699776" y="5009108"/>
                  <a:pt x="3696662" y="4979636"/>
                </a:cubicBezTo>
                <a:lnTo>
                  <a:pt x="3691720" y="4897282"/>
                </a:lnTo>
                <a:lnTo>
                  <a:pt x="3691720" y="4897290"/>
                </a:lnTo>
                <a:lnTo>
                  <a:pt x="3691169" y="4888099"/>
                </a:lnTo>
                <a:lnTo>
                  <a:pt x="3690584" y="4878351"/>
                </a:lnTo>
                <a:lnTo>
                  <a:pt x="3693440" y="4750059"/>
                </a:lnTo>
                <a:lnTo>
                  <a:pt x="3693439" y="4750071"/>
                </a:lnTo>
                <a:lnTo>
                  <a:pt x="3693440" y="4750058"/>
                </a:lnTo>
                <a:lnTo>
                  <a:pt x="3693440" y="4750048"/>
                </a:lnTo>
                <a:cubicBezTo>
                  <a:pt x="3699125" y="4655077"/>
                  <a:pt x="3713173" y="4540808"/>
                  <a:pt x="3740401" y="4404670"/>
                </a:cubicBezTo>
                <a:lnTo>
                  <a:pt x="3740571" y="4404435"/>
                </a:lnTo>
                <a:lnTo>
                  <a:pt x="3706071" y="4362586"/>
                </a:lnTo>
                <a:cubicBezTo>
                  <a:pt x="3524240" y="4115257"/>
                  <a:pt x="3422570" y="3821979"/>
                  <a:pt x="3422570" y="3821979"/>
                </a:cubicBezTo>
                <a:cubicBezTo>
                  <a:pt x="3422570" y="3775635"/>
                  <a:pt x="3403453" y="3765786"/>
                  <a:pt x="3384337" y="3767524"/>
                </a:cubicBezTo>
                <a:close/>
                <a:moveTo>
                  <a:pt x="2542383" y="3241413"/>
                </a:moveTo>
                <a:cubicBezTo>
                  <a:pt x="2523845" y="3243729"/>
                  <a:pt x="2509942" y="3262267"/>
                  <a:pt x="2512260" y="3280805"/>
                </a:cubicBezTo>
                <a:cubicBezTo>
                  <a:pt x="2512260" y="3288915"/>
                  <a:pt x="2602741" y="3912654"/>
                  <a:pt x="2712294" y="4403775"/>
                </a:cubicBezTo>
                <a:lnTo>
                  <a:pt x="2720978" y="4440058"/>
                </a:lnTo>
                <a:lnTo>
                  <a:pt x="2776921" y="4371033"/>
                </a:lnTo>
                <a:lnTo>
                  <a:pt x="2735259" y="4172222"/>
                </a:lnTo>
                <a:cubicBezTo>
                  <a:pt x="2648253" y="3735131"/>
                  <a:pt x="2581778" y="3278488"/>
                  <a:pt x="2581778" y="3271536"/>
                </a:cubicBezTo>
                <a:cubicBezTo>
                  <a:pt x="2579459" y="3252998"/>
                  <a:pt x="2560921" y="3239095"/>
                  <a:pt x="2542383" y="3241413"/>
                </a:cubicBezTo>
                <a:close/>
                <a:moveTo>
                  <a:pt x="2168787" y="3080089"/>
                </a:moveTo>
                <a:cubicBezTo>
                  <a:pt x="2151815" y="3079410"/>
                  <a:pt x="2129548" y="3089729"/>
                  <a:pt x="2101741" y="3124488"/>
                </a:cubicBezTo>
                <a:cubicBezTo>
                  <a:pt x="2101741" y="3124488"/>
                  <a:pt x="2057714" y="3316820"/>
                  <a:pt x="1992831" y="3386337"/>
                </a:cubicBezTo>
                <a:cubicBezTo>
                  <a:pt x="1992831" y="3386337"/>
                  <a:pt x="1951121" y="3474393"/>
                  <a:pt x="1819037" y="3520738"/>
                </a:cubicBezTo>
                <a:lnTo>
                  <a:pt x="1814402" y="3652819"/>
                </a:lnTo>
                <a:lnTo>
                  <a:pt x="1888554" y="3669041"/>
                </a:lnTo>
                <a:lnTo>
                  <a:pt x="1939533" y="3722337"/>
                </a:lnTo>
                <a:cubicBezTo>
                  <a:pt x="1939533" y="3722337"/>
                  <a:pt x="1981244" y="3757097"/>
                  <a:pt x="2009051" y="3710752"/>
                </a:cubicBezTo>
                <a:cubicBezTo>
                  <a:pt x="2009051" y="3710752"/>
                  <a:pt x="2009051" y="3615743"/>
                  <a:pt x="2108693" y="3622696"/>
                </a:cubicBezTo>
                <a:cubicBezTo>
                  <a:pt x="2108693" y="3622696"/>
                  <a:pt x="2161989" y="3629647"/>
                  <a:pt x="2166623" y="3564764"/>
                </a:cubicBezTo>
                <a:cubicBezTo>
                  <a:pt x="2166623" y="3564764"/>
                  <a:pt x="2159673" y="3523054"/>
                  <a:pt x="2217603" y="3476709"/>
                </a:cubicBezTo>
                <a:lnTo>
                  <a:pt x="2419204" y="3326089"/>
                </a:lnTo>
                <a:cubicBezTo>
                  <a:pt x="2419204" y="3326089"/>
                  <a:pt x="2215287" y="3159247"/>
                  <a:pt x="2210652" y="3112903"/>
                </a:cubicBezTo>
                <a:cubicBezTo>
                  <a:pt x="2210652" y="3112903"/>
                  <a:pt x="2197074" y="3081221"/>
                  <a:pt x="2168787" y="3080089"/>
                </a:cubicBezTo>
                <a:close/>
                <a:moveTo>
                  <a:pt x="4736448" y="2146033"/>
                </a:moveTo>
                <a:cubicBezTo>
                  <a:pt x="4750930" y="2148349"/>
                  <a:pt x="4759619" y="2155880"/>
                  <a:pt x="4759619" y="2155880"/>
                </a:cubicBezTo>
                <a:cubicBezTo>
                  <a:pt x="4824502" y="2197591"/>
                  <a:pt x="4766572" y="2255523"/>
                  <a:pt x="4766572" y="2255523"/>
                </a:cubicBezTo>
                <a:lnTo>
                  <a:pt x="4422563" y="2763414"/>
                </a:lnTo>
                <a:lnTo>
                  <a:pt x="4399870" y="2748805"/>
                </a:lnTo>
                <a:cubicBezTo>
                  <a:pt x="4379015" y="2733453"/>
                  <a:pt x="4358739" y="2713177"/>
                  <a:pt x="4361056" y="2693480"/>
                </a:cubicBezTo>
                <a:cubicBezTo>
                  <a:pt x="4361056" y="2693480"/>
                  <a:pt x="4395814" y="2593840"/>
                  <a:pt x="4298489" y="2605425"/>
                </a:cubicBezTo>
                <a:cubicBezTo>
                  <a:pt x="4298489" y="2605425"/>
                  <a:pt x="4285455" y="2598909"/>
                  <a:pt x="4236902" y="2622045"/>
                </a:cubicBezTo>
                <a:lnTo>
                  <a:pt x="4205003" y="2639946"/>
                </a:lnTo>
                <a:lnTo>
                  <a:pt x="4213619" y="2615853"/>
                </a:lnTo>
                <a:cubicBezTo>
                  <a:pt x="4223178" y="2598474"/>
                  <a:pt x="4233606" y="2591522"/>
                  <a:pt x="4233606" y="2591522"/>
                </a:cubicBezTo>
                <a:lnTo>
                  <a:pt x="4678517" y="2167467"/>
                </a:lnTo>
                <a:cubicBezTo>
                  <a:pt x="4701690" y="2146612"/>
                  <a:pt x="4721965" y="2143716"/>
                  <a:pt x="4736448" y="2146033"/>
                </a:cubicBezTo>
                <a:close/>
                <a:moveTo>
                  <a:pt x="2679023" y="1316748"/>
                </a:moveTo>
                <a:cubicBezTo>
                  <a:pt x="2670623" y="1319935"/>
                  <a:pt x="2663672" y="1326308"/>
                  <a:pt x="2660196" y="1335577"/>
                </a:cubicBezTo>
                <a:cubicBezTo>
                  <a:pt x="2657878" y="1342527"/>
                  <a:pt x="2595313" y="1488515"/>
                  <a:pt x="2599948" y="1592789"/>
                </a:cubicBezTo>
                <a:cubicBezTo>
                  <a:pt x="2599948" y="1599742"/>
                  <a:pt x="2616167" y="1785122"/>
                  <a:pt x="2727395" y="1942694"/>
                </a:cubicBezTo>
                <a:cubicBezTo>
                  <a:pt x="2729714" y="1942694"/>
                  <a:pt x="2801547" y="2063191"/>
                  <a:pt x="2796913" y="2220763"/>
                </a:cubicBezTo>
                <a:cubicBezTo>
                  <a:pt x="2796913" y="2239301"/>
                  <a:pt x="2810816" y="2255521"/>
                  <a:pt x="2831673" y="2255521"/>
                </a:cubicBezTo>
                <a:cubicBezTo>
                  <a:pt x="2850210" y="2255521"/>
                  <a:pt x="2866430" y="2241617"/>
                  <a:pt x="2866430" y="2223079"/>
                </a:cubicBezTo>
                <a:cubicBezTo>
                  <a:pt x="2871064" y="2044653"/>
                  <a:pt x="2792278" y="1912569"/>
                  <a:pt x="2787644" y="1905618"/>
                </a:cubicBezTo>
                <a:cubicBezTo>
                  <a:pt x="2685685" y="1761949"/>
                  <a:pt x="2669465" y="1588155"/>
                  <a:pt x="2669465" y="1588155"/>
                </a:cubicBezTo>
                <a:cubicBezTo>
                  <a:pt x="2667147" y="1500100"/>
                  <a:pt x="2725077" y="1365699"/>
                  <a:pt x="2725077" y="1363383"/>
                </a:cubicBezTo>
                <a:cubicBezTo>
                  <a:pt x="2732030" y="1344845"/>
                  <a:pt x="2725077" y="1323989"/>
                  <a:pt x="2706541" y="1317039"/>
                </a:cubicBezTo>
                <a:cubicBezTo>
                  <a:pt x="2697272" y="1313562"/>
                  <a:pt x="2687424" y="1313562"/>
                  <a:pt x="2679023" y="1316748"/>
                </a:cubicBezTo>
                <a:close/>
                <a:moveTo>
                  <a:pt x="3661900" y="43514"/>
                </a:moveTo>
                <a:cubicBezTo>
                  <a:pt x="3687603" y="44654"/>
                  <a:pt x="3700637" y="51823"/>
                  <a:pt x="3700637" y="51823"/>
                </a:cubicBezTo>
                <a:cubicBezTo>
                  <a:pt x="3916142" y="151464"/>
                  <a:pt x="3967122" y="290498"/>
                  <a:pt x="3967122" y="290498"/>
                </a:cubicBezTo>
                <a:lnTo>
                  <a:pt x="3955534" y="436486"/>
                </a:lnTo>
                <a:lnTo>
                  <a:pt x="3917409" y="423225"/>
                </a:lnTo>
                <a:lnTo>
                  <a:pt x="3915737" y="421250"/>
                </a:lnTo>
                <a:cubicBezTo>
                  <a:pt x="3871963" y="370741"/>
                  <a:pt x="3744044" y="234060"/>
                  <a:pt x="3559208" y="129965"/>
                </a:cubicBezTo>
                <a:lnTo>
                  <a:pt x="3496142" y="100266"/>
                </a:lnTo>
                <a:lnTo>
                  <a:pt x="3547157" y="71375"/>
                </a:lnTo>
                <a:cubicBezTo>
                  <a:pt x="3597828" y="47261"/>
                  <a:pt x="3636198" y="42373"/>
                  <a:pt x="3661900" y="43514"/>
                </a:cubicBezTo>
                <a:close/>
                <a:moveTo>
                  <a:pt x="3052075" y="570"/>
                </a:moveTo>
                <a:cubicBezTo>
                  <a:pt x="3056474" y="660"/>
                  <a:pt x="3058764" y="841"/>
                  <a:pt x="3058764" y="841"/>
                </a:cubicBezTo>
                <a:cubicBezTo>
                  <a:pt x="3186213" y="-4952"/>
                  <a:pt x="3304537" y="19669"/>
                  <a:pt x="3410334" y="59859"/>
                </a:cubicBezTo>
                <a:lnTo>
                  <a:pt x="3496142" y="100266"/>
                </a:lnTo>
                <a:lnTo>
                  <a:pt x="3492399" y="102386"/>
                </a:lnTo>
                <a:cubicBezTo>
                  <a:pt x="3472788" y="115186"/>
                  <a:pt x="3451825" y="130610"/>
                  <a:pt x="3429521" y="149148"/>
                </a:cubicBezTo>
                <a:lnTo>
                  <a:pt x="3290487" y="283548"/>
                </a:lnTo>
                <a:lnTo>
                  <a:pt x="3306706" y="325258"/>
                </a:lnTo>
                <a:lnTo>
                  <a:pt x="3302072" y="366969"/>
                </a:lnTo>
                <a:lnTo>
                  <a:pt x="3248776" y="441121"/>
                </a:lnTo>
                <a:lnTo>
                  <a:pt x="3202431" y="448071"/>
                </a:lnTo>
                <a:lnTo>
                  <a:pt x="3163037" y="420264"/>
                </a:lnTo>
                <a:cubicBezTo>
                  <a:pt x="3163037" y="420264"/>
                  <a:pt x="3135230" y="401726"/>
                  <a:pt x="3112058" y="431852"/>
                </a:cubicBezTo>
                <a:lnTo>
                  <a:pt x="3024002" y="554664"/>
                </a:lnTo>
                <a:cubicBezTo>
                  <a:pt x="3024002" y="554664"/>
                  <a:pt x="3012417" y="589424"/>
                  <a:pt x="2961438" y="594059"/>
                </a:cubicBezTo>
                <a:cubicBezTo>
                  <a:pt x="2961438" y="594059"/>
                  <a:pt x="2595314" y="589424"/>
                  <a:pt x="2609215" y="992625"/>
                </a:cubicBezTo>
                <a:cubicBezTo>
                  <a:pt x="2609215" y="992625"/>
                  <a:pt x="2604583" y="1298501"/>
                  <a:pt x="2928997" y="1321673"/>
                </a:cubicBezTo>
                <a:cubicBezTo>
                  <a:pt x="2928997" y="1321673"/>
                  <a:pt x="3281218" y="1328624"/>
                  <a:pt x="3315975" y="992625"/>
                </a:cubicBezTo>
                <a:cubicBezTo>
                  <a:pt x="3315975" y="992625"/>
                  <a:pt x="3339147" y="846637"/>
                  <a:pt x="3253411" y="749313"/>
                </a:cubicBezTo>
                <a:cubicBezTo>
                  <a:pt x="3253411" y="749313"/>
                  <a:pt x="3225604" y="719190"/>
                  <a:pt x="3248776" y="698333"/>
                </a:cubicBezTo>
                <a:lnTo>
                  <a:pt x="3334513" y="605644"/>
                </a:lnTo>
                <a:cubicBezTo>
                  <a:pt x="3334513" y="605644"/>
                  <a:pt x="3350735" y="594059"/>
                  <a:pt x="3334513" y="559299"/>
                </a:cubicBezTo>
                <a:lnTo>
                  <a:pt x="3304390" y="519907"/>
                </a:lnTo>
                <a:lnTo>
                  <a:pt x="3373907" y="434168"/>
                </a:lnTo>
                <a:lnTo>
                  <a:pt x="3415618" y="415630"/>
                </a:lnTo>
                <a:lnTo>
                  <a:pt x="3457328" y="445755"/>
                </a:lnTo>
                <a:cubicBezTo>
                  <a:pt x="3457328" y="445755"/>
                  <a:pt x="3441106" y="457340"/>
                  <a:pt x="3508307" y="417948"/>
                </a:cubicBezTo>
                <a:lnTo>
                  <a:pt x="3744666" y="271960"/>
                </a:lnTo>
                <a:lnTo>
                  <a:pt x="3902239" y="417948"/>
                </a:lnTo>
                <a:lnTo>
                  <a:pt x="3917409" y="423225"/>
                </a:lnTo>
                <a:lnTo>
                  <a:pt x="3928155" y="435919"/>
                </a:lnTo>
                <a:cubicBezTo>
                  <a:pt x="3930944" y="439308"/>
                  <a:pt x="3932365" y="441118"/>
                  <a:pt x="3932365" y="441118"/>
                </a:cubicBezTo>
                <a:cubicBezTo>
                  <a:pt x="4034323" y="429533"/>
                  <a:pt x="4226656" y="772485"/>
                  <a:pt x="4226656" y="772485"/>
                </a:cubicBezTo>
                <a:cubicBezTo>
                  <a:pt x="4273001" y="839684"/>
                  <a:pt x="4307758" y="1043602"/>
                  <a:pt x="4307758" y="1043602"/>
                </a:cubicBezTo>
                <a:cubicBezTo>
                  <a:pt x="4349469" y="1194224"/>
                  <a:pt x="4284586" y="1326305"/>
                  <a:pt x="4284586" y="1326305"/>
                </a:cubicBezTo>
                <a:cubicBezTo>
                  <a:pt x="4335565" y="1117754"/>
                  <a:pt x="4238241" y="1133975"/>
                  <a:pt x="4238241" y="1133975"/>
                </a:cubicBezTo>
                <a:cubicBezTo>
                  <a:pt x="4240560" y="1215078"/>
                  <a:pt x="4164089" y="1326305"/>
                  <a:pt x="4164089" y="1326305"/>
                </a:cubicBezTo>
                <a:cubicBezTo>
                  <a:pt x="4171042" y="1233616"/>
                  <a:pt x="4113110" y="1226665"/>
                  <a:pt x="4113110" y="1226665"/>
                </a:cubicBezTo>
                <a:cubicBezTo>
                  <a:pt x="4113110" y="1349478"/>
                  <a:pt x="4055180" y="1388872"/>
                  <a:pt x="4055180" y="1388872"/>
                </a:cubicBezTo>
                <a:cubicBezTo>
                  <a:pt x="4085303" y="1323990"/>
                  <a:pt x="4038958" y="1300817"/>
                  <a:pt x="4038958" y="1300817"/>
                </a:cubicBezTo>
                <a:cubicBezTo>
                  <a:pt x="3981028" y="1453755"/>
                  <a:pt x="3779426" y="1574252"/>
                  <a:pt x="3779426" y="1574252"/>
                </a:cubicBezTo>
                <a:cubicBezTo>
                  <a:pt x="3712227" y="1615962"/>
                  <a:pt x="3682102" y="1655354"/>
                  <a:pt x="3682102" y="1655354"/>
                </a:cubicBezTo>
                <a:cubicBezTo>
                  <a:pt x="3647345" y="1713287"/>
                  <a:pt x="3665882" y="1921839"/>
                  <a:pt x="3665882" y="1921839"/>
                </a:cubicBezTo>
                <a:cubicBezTo>
                  <a:pt x="3668199" y="1995991"/>
                  <a:pt x="3626488" y="1991356"/>
                  <a:pt x="3626488" y="1991356"/>
                </a:cubicBezTo>
                <a:lnTo>
                  <a:pt x="3515260" y="2002941"/>
                </a:lnTo>
                <a:cubicBezTo>
                  <a:pt x="3510626" y="2088680"/>
                  <a:pt x="3487453" y="2077093"/>
                  <a:pt x="3487453" y="2077093"/>
                </a:cubicBezTo>
                <a:cubicBezTo>
                  <a:pt x="3429523" y="2060873"/>
                  <a:pt x="3417936" y="2088680"/>
                  <a:pt x="3417936" y="2088680"/>
                </a:cubicBezTo>
                <a:cubicBezTo>
                  <a:pt x="3417936" y="2135025"/>
                  <a:pt x="3387813" y="2146610"/>
                  <a:pt x="3387813" y="2146610"/>
                </a:cubicBezTo>
                <a:cubicBezTo>
                  <a:pt x="3346103" y="2165148"/>
                  <a:pt x="3306708" y="2141976"/>
                  <a:pt x="3306708" y="2141976"/>
                </a:cubicBezTo>
                <a:cubicBezTo>
                  <a:pt x="3295123" y="2172101"/>
                  <a:pt x="3288170" y="2211493"/>
                  <a:pt x="3288170" y="2211493"/>
                </a:cubicBezTo>
                <a:cubicBezTo>
                  <a:pt x="3230240" y="2304183"/>
                  <a:pt x="3144501" y="2223080"/>
                  <a:pt x="3144501" y="2223080"/>
                </a:cubicBezTo>
                <a:cubicBezTo>
                  <a:pt x="3109744" y="2162832"/>
                  <a:pt x="3051811" y="2169783"/>
                  <a:pt x="3051811" y="2169783"/>
                </a:cubicBezTo>
                <a:cubicBezTo>
                  <a:pt x="2942902" y="2190639"/>
                  <a:pt x="2959121" y="2313452"/>
                  <a:pt x="2959121" y="2313452"/>
                </a:cubicBezTo>
                <a:cubicBezTo>
                  <a:pt x="2959121" y="2429314"/>
                  <a:pt x="3040226" y="2445536"/>
                  <a:pt x="3040226" y="2445536"/>
                </a:cubicBezTo>
                <a:lnTo>
                  <a:pt x="3241825" y="2614694"/>
                </a:lnTo>
                <a:lnTo>
                  <a:pt x="3276585" y="2656404"/>
                </a:lnTo>
                <a:cubicBezTo>
                  <a:pt x="3410985" y="2540542"/>
                  <a:pt x="3531482" y="2563714"/>
                  <a:pt x="3531482" y="2563714"/>
                </a:cubicBezTo>
                <a:cubicBezTo>
                  <a:pt x="3867482" y="2596156"/>
                  <a:pt x="3967124" y="2869591"/>
                  <a:pt x="3967124" y="2869591"/>
                </a:cubicBezTo>
                <a:lnTo>
                  <a:pt x="4006516" y="2869591"/>
                </a:lnTo>
                <a:cubicBezTo>
                  <a:pt x="4041276" y="2783854"/>
                  <a:pt x="4175677" y="2656404"/>
                  <a:pt x="4175677" y="2656404"/>
                </a:cubicBezTo>
                <a:lnTo>
                  <a:pt x="4205003" y="2639946"/>
                </a:lnTo>
                <a:lnTo>
                  <a:pt x="4201345" y="2650177"/>
                </a:lnTo>
                <a:cubicBezTo>
                  <a:pt x="4198412" y="2664515"/>
                  <a:pt x="4197108" y="2681894"/>
                  <a:pt x="4198846" y="2702749"/>
                </a:cubicBezTo>
                <a:cubicBezTo>
                  <a:pt x="4198846" y="2702749"/>
                  <a:pt x="4240556" y="2783854"/>
                  <a:pt x="4187261" y="2848737"/>
                </a:cubicBezTo>
                <a:lnTo>
                  <a:pt x="4082983" y="2969234"/>
                </a:lnTo>
                <a:cubicBezTo>
                  <a:pt x="4082983" y="2969234"/>
                  <a:pt x="4036638" y="3031798"/>
                  <a:pt x="4078349" y="3092046"/>
                </a:cubicBezTo>
                <a:lnTo>
                  <a:pt x="4117743" y="3138391"/>
                </a:lnTo>
                <a:cubicBezTo>
                  <a:pt x="4117743" y="3138391"/>
                  <a:pt x="4147866" y="3177786"/>
                  <a:pt x="4226653" y="3052654"/>
                </a:cubicBezTo>
                <a:lnTo>
                  <a:pt x="4422563" y="2763414"/>
                </a:lnTo>
                <a:lnTo>
                  <a:pt x="4428835" y="2767452"/>
                </a:lnTo>
                <a:cubicBezTo>
                  <a:pt x="4436801" y="2771978"/>
                  <a:pt x="4442159" y="2774585"/>
                  <a:pt x="4442159" y="2774585"/>
                </a:cubicBezTo>
                <a:cubicBezTo>
                  <a:pt x="4488504" y="2774585"/>
                  <a:pt x="4446793" y="2874225"/>
                  <a:pt x="4446793" y="2874225"/>
                </a:cubicBezTo>
                <a:cubicBezTo>
                  <a:pt x="4432890" y="2904350"/>
                  <a:pt x="4463015" y="2950695"/>
                  <a:pt x="4463015" y="2950695"/>
                </a:cubicBezTo>
                <a:cubicBezTo>
                  <a:pt x="4527898" y="2978502"/>
                  <a:pt x="4493138" y="3036432"/>
                  <a:pt x="4493138" y="3036432"/>
                </a:cubicBezTo>
                <a:cubicBezTo>
                  <a:pt x="4446793" y="3071192"/>
                  <a:pt x="4428255" y="3145344"/>
                  <a:pt x="4428255" y="3145344"/>
                </a:cubicBezTo>
                <a:cubicBezTo>
                  <a:pt x="4386545" y="3265841"/>
                  <a:pt x="4312393" y="3307551"/>
                  <a:pt x="4312393" y="3307551"/>
                </a:cubicBezTo>
                <a:cubicBezTo>
                  <a:pt x="4578877" y="3516103"/>
                  <a:pt x="4887070" y="3949429"/>
                  <a:pt x="4887070" y="3949429"/>
                </a:cubicBezTo>
                <a:cubicBezTo>
                  <a:pt x="4907926" y="4056020"/>
                  <a:pt x="4914877" y="4141759"/>
                  <a:pt x="4914877" y="4141759"/>
                </a:cubicBezTo>
                <a:cubicBezTo>
                  <a:pt x="4910242" y="4382753"/>
                  <a:pt x="4845359" y="4598258"/>
                  <a:pt x="4845359" y="4598258"/>
                </a:cubicBezTo>
                <a:cubicBezTo>
                  <a:pt x="4898657" y="4776685"/>
                  <a:pt x="5095622" y="4938892"/>
                  <a:pt x="5095622" y="4938892"/>
                </a:cubicBezTo>
                <a:cubicBezTo>
                  <a:pt x="5160505" y="4880959"/>
                  <a:pt x="5230022" y="4874009"/>
                  <a:pt x="5230022" y="4874009"/>
                </a:cubicBezTo>
                <a:cubicBezTo>
                  <a:pt x="5320396" y="4885594"/>
                  <a:pt x="5408451" y="4890228"/>
                  <a:pt x="5408451" y="4890228"/>
                </a:cubicBezTo>
                <a:cubicBezTo>
                  <a:pt x="5554436" y="4899500"/>
                  <a:pt x="5658714" y="4836933"/>
                  <a:pt x="5658714" y="4836933"/>
                </a:cubicBezTo>
                <a:cubicBezTo>
                  <a:pt x="5765307" y="4776685"/>
                  <a:pt x="5793114" y="4853155"/>
                  <a:pt x="5793114" y="4853155"/>
                </a:cubicBezTo>
                <a:cubicBezTo>
                  <a:pt x="5816286" y="4911085"/>
                  <a:pt x="5742135" y="4992190"/>
                  <a:pt x="5742135" y="4992190"/>
                </a:cubicBezTo>
                <a:cubicBezTo>
                  <a:pt x="5832506" y="4989871"/>
                  <a:pt x="5943734" y="4938892"/>
                  <a:pt x="5943734" y="4938892"/>
                </a:cubicBezTo>
                <a:cubicBezTo>
                  <a:pt x="6048011" y="4864740"/>
                  <a:pt x="6249610" y="4834614"/>
                  <a:pt x="6249610" y="4834614"/>
                </a:cubicBezTo>
                <a:cubicBezTo>
                  <a:pt x="6377059" y="4799857"/>
                  <a:pt x="6358521" y="4920354"/>
                  <a:pt x="6358521" y="4920354"/>
                </a:cubicBezTo>
                <a:lnTo>
                  <a:pt x="6377059" y="4927304"/>
                </a:lnTo>
                <a:lnTo>
                  <a:pt x="6388645" y="4943526"/>
                </a:lnTo>
                <a:lnTo>
                  <a:pt x="6381694" y="4982918"/>
                </a:lnTo>
                <a:lnTo>
                  <a:pt x="6416451" y="5001456"/>
                </a:lnTo>
                <a:lnTo>
                  <a:pt x="6428039" y="5019994"/>
                </a:lnTo>
                <a:lnTo>
                  <a:pt x="6416451" y="5077926"/>
                </a:lnTo>
                <a:lnTo>
                  <a:pt x="6428039" y="5105733"/>
                </a:lnTo>
                <a:lnTo>
                  <a:pt x="6441943" y="5168298"/>
                </a:lnTo>
                <a:lnTo>
                  <a:pt x="6423405" y="5198423"/>
                </a:lnTo>
                <a:lnTo>
                  <a:pt x="6423405" y="5240133"/>
                </a:lnTo>
                <a:lnTo>
                  <a:pt x="6381694" y="5267940"/>
                </a:lnTo>
                <a:cubicBezTo>
                  <a:pt x="6316811" y="5291113"/>
                  <a:pt x="6177777" y="5402341"/>
                  <a:pt x="6177777" y="5402341"/>
                </a:cubicBezTo>
                <a:cubicBezTo>
                  <a:pt x="6075818" y="5513568"/>
                  <a:pt x="5906658" y="5536741"/>
                  <a:pt x="5906658" y="5536741"/>
                </a:cubicBezTo>
                <a:cubicBezTo>
                  <a:pt x="5605416" y="5578451"/>
                  <a:pt x="5408451" y="5733708"/>
                  <a:pt x="5408451" y="5733708"/>
                </a:cubicBezTo>
                <a:cubicBezTo>
                  <a:pt x="5223072" y="5937623"/>
                  <a:pt x="5079402" y="5895915"/>
                  <a:pt x="5079402" y="5895915"/>
                </a:cubicBezTo>
                <a:cubicBezTo>
                  <a:pt x="4928780" y="5898231"/>
                  <a:pt x="4870850" y="5694314"/>
                  <a:pt x="4870850" y="5694314"/>
                </a:cubicBezTo>
                <a:cubicBezTo>
                  <a:pt x="4856947" y="5546010"/>
                  <a:pt x="4748035" y="5620162"/>
                  <a:pt x="4748035" y="5620162"/>
                </a:cubicBezTo>
                <a:lnTo>
                  <a:pt x="4666933" y="5701264"/>
                </a:lnTo>
                <a:cubicBezTo>
                  <a:pt x="4534848" y="5851886"/>
                  <a:pt x="4372641" y="5752243"/>
                  <a:pt x="4372641" y="5752243"/>
                </a:cubicBezTo>
                <a:cubicBezTo>
                  <a:pt x="4254463" y="5682726"/>
                  <a:pt x="4284586" y="5381484"/>
                  <a:pt x="4284586" y="5381484"/>
                </a:cubicBezTo>
                <a:cubicBezTo>
                  <a:pt x="4191896" y="4994506"/>
                  <a:pt x="3913827" y="4582036"/>
                  <a:pt x="3913827" y="4582036"/>
                </a:cubicBezTo>
                <a:cubicBezTo>
                  <a:pt x="3875013" y="4552202"/>
                  <a:pt x="3838227" y="4517950"/>
                  <a:pt x="3803568" y="4480852"/>
                </a:cubicBezTo>
                <a:lnTo>
                  <a:pt x="3800007" y="4476532"/>
                </a:lnTo>
                <a:lnTo>
                  <a:pt x="3780527" y="4590443"/>
                </a:lnTo>
                <a:lnTo>
                  <a:pt x="3780525" y="4590467"/>
                </a:lnTo>
                <a:lnTo>
                  <a:pt x="3765094" y="4735131"/>
                </a:lnTo>
                <a:lnTo>
                  <a:pt x="3765092" y="4735183"/>
                </a:lnTo>
                <a:lnTo>
                  <a:pt x="3765094" y="4735132"/>
                </a:lnTo>
                <a:lnTo>
                  <a:pt x="3765902" y="4727558"/>
                </a:lnTo>
                <a:lnTo>
                  <a:pt x="3763880" y="4767502"/>
                </a:lnTo>
                <a:lnTo>
                  <a:pt x="3761087" y="4841968"/>
                </a:lnTo>
                <a:lnTo>
                  <a:pt x="3761604" y="4880319"/>
                </a:lnTo>
                <a:lnTo>
                  <a:pt x="3764152" y="4948933"/>
                </a:lnTo>
                <a:lnTo>
                  <a:pt x="3765139" y="4957284"/>
                </a:lnTo>
                <a:lnTo>
                  <a:pt x="3763636" y="4934981"/>
                </a:lnTo>
                <a:lnTo>
                  <a:pt x="3766230" y="4966518"/>
                </a:lnTo>
                <a:lnTo>
                  <a:pt x="3771090" y="5007656"/>
                </a:lnTo>
                <a:lnTo>
                  <a:pt x="3774769" y="5031180"/>
                </a:lnTo>
                <a:lnTo>
                  <a:pt x="3781007" y="5061338"/>
                </a:lnTo>
                <a:lnTo>
                  <a:pt x="3784037" y="5074110"/>
                </a:lnTo>
                <a:lnTo>
                  <a:pt x="3782356" y="5067859"/>
                </a:lnTo>
                <a:lnTo>
                  <a:pt x="3783197" y="5071928"/>
                </a:lnTo>
                <a:lnTo>
                  <a:pt x="3790925" y="5097158"/>
                </a:lnTo>
                <a:lnTo>
                  <a:pt x="3792279" y="5101288"/>
                </a:lnTo>
                <a:lnTo>
                  <a:pt x="3791572" y="5099273"/>
                </a:lnTo>
                <a:lnTo>
                  <a:pt x="3792746" y="5103106"/>
                </a:lnTo>
                <a:cubicBezTo>
                  <a:pt x="3795435" y="5110379"/>
                  <a:pt x="3797462" y="5114615"/>
                  <a:pt x="3798331" y="5116063"/>
                </a:cubicBezTo>
                <a:lnTo>
                  <a:pt x="3798364" y="5116122"/>
                </a:lnTo>
                <a:lnTo>
                  <a:pt x="3798347" y="5116093"/>
                </a:lnTo>
                <a:lnTo>
                  <a:pt x="3841530" y="5195336"/>
                </a:lnTo>
                <a:lnTo>
                  <a:pt x="3838161" y="5187944"/>
                </a:lnTo>
                <a:lnTo>
                  <a:pt x="3840723" y="5192568"/>
                </a:lnTo>
                <a:lnTo>
                  <a:pt x="3843401" y="5198769"/>
                </a:lnTo>
                <a:lnTo>
                  <a:pt x="3845921" y="5203395"/>
                </a:lnTo>
                <a:lnTo>
                  <a:pt x="3852185" y="5218716"/>
                </a:lnTo>
                <a:lnTo>
                  <a:pt x="3864731" y="5246247"/>
                </a:lnTo>
                <a:lnTo>
                  <a:pt x="3867285" y="5254086"/>
                </a:lnTo>
                <a:lnTo>
                  <a:pt x="3855237" y="5226182"/>
                </a:lnTo>
                <a:lnTo>
                  <a:pt x="3869801" y="5261806"/>
                </a:lnTo>
                <a:lnTo>
                  <a:pt x="3867285" y="5254086"/>
                </a:lnTo>
                <a:lnTo>
                  <a:pt x="3873002" y="5267325"/>
                </a:lnTo>
                <a:lnTo>
                  <a:pt x="3876971" y="5279345"/>
                </a:lnTo>
                <a:lnTo>
                  <a:pt x="3880558" y="5288119"/>
                </a:lnTo>
                <a:lnTo>
                  <a:pt x="3887016" y="5309765"/>
                </a:lnTo>
                <a:lnTo>
                  <a:pt x="3896534" y="5338590"/>
                </a:lnTo>
                <a:lnTo>
                  <a:pt x="3900713" y="5355679"/>
                </a:lnTo>
                <a:lnTo>
                  <a:pt x="3904278" y="5367630"/>
                </a:lnTo>
                <a:lnTo>
                  <a:pt x="3907819" y="5384732"/>
                </a:lnTo>
                <a:lnTo>
                  <a:pt x="3912682" y="5404615"/>
                </a:lnTo>
                <a:lnTo>
                  <a:pt x="3916297" y="5425687"/>
                </a:lnTo>
                <a:lnTo>
                  <a:pt x="3919119" y="5439319"/>
                </a:lnTo>
                <a:lnTo>
                  <a:pt x="3920656" y="5451099"/>
                </a:lnTo>
                <a:lnTo>
                  <a:pt x="3922811" y="5463655"/>
                </a:lnTo>
                <a:lnTo>
                  <a:pt x="3923396" y="5469029"/>
                </a:lnTo>
                <a:lnTo>
                  <a:pt x="3922100" y="5462160"/>
                </a:lnTo>
                <a:lnTo>
                  <a:pt x="3925391" y="5487370"/>
                </a:lnTo>
                <a:lnTo>
                  <a:pt x="3923396" y="5469029"/>
                </a:lnTo>
                <a:lnTo>
                  <a:pt x="3923846" y="5471418"/>
                </a:lnTo>
                <a:lnTo>
                  <a:pt x="3925984" y="5491912"/>
                </a:lnTo>
                <a:lnTo>
                  <a:pt x="3927116" y="5500582"/>
                </a:lnTo>
                <a:lnTo>
                  <a:pt x="3927510" y="5506529"/>
                </a:lnTo>
                <a:lnTo>
                  <a:pt x="3928283" y="5513946"/>
                </a:lnTo>
                <a:lnTo>
                  <a:pt x="3927561" y="5507308"/>
                </a:lnTo>
                <a:lnTo>
                  <a:pt x="3929661" y="5539050"/>
                </a:lnTo>
                <a:lnTo>
                  <a:pt x="3928286" y="5513976"/>
                </a:lnTo>
                <a:lnTo>
                  <a:pt x="3930307" y="5548810"/>
                </a:lnTo>
                <a:lnTo>
                  <a:pt x="3930341" y="5551457"/>
                </a:lnTo>
                <a:lnTo>
                  <a:pt x="3930341" y="5551462"/>
                </a:lnTo>
                <a:lnTo>
                  <a:pt x="3930341" y="5551461"/>
                </a:lnTo>
                <a:lnTo>
                  <a:pt x="3930728" y="5581396"/>
                </a:lnTo>
                <a:cubicBezTo>
                  <a:pt x="3930633" y="5589361"/>
                  <a:pt x="3930415" y="5594286"/>
                  <a:pt x="3930415" y="5595734"/>
                </a:cubicBezTo>
                <a:cubicBezTo>
                  <a:pt x="3930415" y="5841362"/>
                  <a:pt x="3670884" y="5936368"/>
                  <a:pt x="3531849" y="5952590"/>
                </a:cubicBezTo>
                <a:lnTo>
                  <a:pt x="3527214" y="5952590"/>
                </a:lnTo>
                <a:lnTo>
                  <a:pt x="2732397" y="5959540"/>
                </a:lnTo>
                <a:cubicBezTo>
                  <a:pt x="2642026" y="5957224"/>
                  <a:pt x="2588728" y="5947955"/>
                  <a:pt x="2579459" y="5906245"/>
                </a:cubicBezTo>
                <a:cubicBezTo>
                  <a:pt x="2575984" y="5887707"/>
                  <a:pt x="2584095" y="5872066"/>
                  <a:pt x="2597129" y="5859320"/>
                </a:cubicBezTo>
                <a:lnTo>
                  <a:pt x="2603445" y="5855368"/>
                </a:lnTo>
                <a:lnTo>
                  <a:pt x="2607725" y="5850306"/>
                </a:lnTo>
                <a:lnTo>
                  <a:pt x="2644327" y="5829784"/>
                </a:lnTo>
                <a:lnTo>
                  <a:pt x="2644342" y="5829774"/>
                </a:lnTo>
                <a:lnTo>
                  <a:pt x="2648977" y="5827458"/>
                </a:lnTo>
                <a:lnTo>
                  <a:pt x="2838991" y="5804286"/>
                </a:lnTo>
                <a:lnTo>
                  <a:pt x="2924459" y="5760242"/>
                </a:lnTo>
                <a:lnTo>
                  <a:pt x="2939190" y="5750127"/>
                </a:lnTo>
                <a:lnTo>
                  <a:pt x="2928157" y="5758336"/>
                </a:lnTo>
                <a:lnTo>
                  <a:pt x="2933138" y="5755769"/>
                </a:lnTo>
                <a:lnTo>
                  <a:pt x="2945690" y="5745664"/>
                </a:lnTo>
                <a:lnTo>
                  <a:pt x="2939190" y="5750127"/>
                </a:lnTo>
                <a:lnTo>
                  <a:pt x="2951805" y="5740741"/>
                </a:lnTo>
                <a:lnTo>
                  <a:pt x="2991960" y="5708411"/>
                </a:lnTo>
                <a:lnTo>
                  <a:pt x="2999083" y="5701683"/>
                </a:lnTo>
                <a:lnTo>
                  <a:pt x="2995389" y="5705651"/>
                </a:lnTo>
                <a:lnTo>
                  <a:pt x="3002574" y="5699865"/>
                </a:lnTo>
                <a:lnTo>
                  <a:pt x="3007940" y="5693316"/>
                </a:lnTo>
                <a:lnTo>
                  <a:pt x="2999083" y="5701683"/>
                </a:lnTo>
                <a:lnTo>
                  <a:pt x="3015770" y="5683760"/>
                </a:lnTo>
                <a:lnTo>
                  <a:pt x="3043765" y="5649590"/>
                </a:lnTo>
                <a:lnTo>
                  <a:pt x="3058504" y="5626794"/>
                </a:lnTo>
                <a:lnTo>
                  <a:pt x="3076362" y="5593489"/>
                </a:lnTo>
                <a:lnTo>
                  <a:pt x="3085707" y="5572196"/>
                </a:lnTo>
                <a:lnTo>
                  <a:pt x="3079581" y="5587486"/>
                </a:lnTo>
                <a:lnTo>
                  <a:pt x="3082303" y="5582409"/>
                </a:lnTo>
                <a:lnTo>
                  <a:pt x="3085724" y="5572159"/>
                </a:lnTo>
                <a:lnTo>
                  <a:pt x="3085707" y="5572196"/>
                </a:lnTo>
                <a:lnTo>
                  <a:pt x="3085731" y="5572137"/>
                </a:lnTo>
                <a:lnTo>
                  <a:pt x="3094935" y="5544559"/>
                </a:lnTo>
                <a:lnTo>
                  <a:pt x="3107378" y="5488445"/>
                </a:lnTo>
                <a:lnTo>
                  <a:pt x="3106519" y="5493901"/>
                </a:lnTo>
                <a:lnTo>
                  <a:pt x="3108152" y="5484955"/>
                </a:lnTo>
                <a:lnTo>
                  <a:pt x="3107378" y="5488445"/>
                </a:lnTo>
                <a:lnTo>
                  <a:pt x="3108324" y="5482442"/>
                </a:lnTo>
                <a:lnTo>
                  <a:pt x="3110246" y="5454019"/>
                </a:lnTo>
                <a:cubicBezTo>
                  <a:pt x="3110364" y="5446379"/>
                  <a:pt x="3110110" y="5441636"/>
                  <a:pt x="3110110" y="5440477"/>
                </a:cubicBezTo>
                <a:lnTo>
                  <a:pt x="3110110" y="5438161"/>
                </a:lnTo>
                <a:lnTo>
                  <a:pt x="3110110" y="5435843"/>
                </a:lnTo>
                <a:cubicBezTo>
                  <a:pt x="3117060" y="5204118"/>
                  <a:pt x="2927046" y="4963125"/>
                  <a:pt x="2924730" y="4960809"/>
                </a:cubicBezTo>
                <a:lnTo>
                  <a:pt x="2922412" y="4958490"/>
                </a:lnTo>
                <a:cubicBezTo>
                  <a:pt x="2822771" y="4817139"/>
                  <a:pt x="2762523" y="4613222"/>
                  <a:pt x="2760204" y="4603953"/>
                </a:cubicBezTo>
                <a:lnTo>
                  <a:pt x="2722191" y="4445126"/>
                </a:lnTo>
                <a:lnTo>
                  <a:pt x="2698632" y="4468138"/>
                </a:lnTo>
                <a:cubicBezTo>
                  <a:pt x="2650567" y="4512048"/>
                  <a:pt x="2627756" y="4524104"/>
                  <a:pt x="2627756" y="4524104"/>
                </a:cubicBezTo>
                <a:cubicBezTo>
                  <a:pt x="2542017" y="4563498"/>
                  <a:pt x="2565190" y="4679360"/>
                  <a:pt x="2565190" y="4679360"/>
                </a:cubicBezTo>
                <a:cubicBezTo>
                  <a:pt x="2604584" y="4880959"/>
                  <a:pt x="2542017" y="4904132"/>
                  <a:pt x="2542017" y="4904132"/>
                </a:cubicBezTo>
                <a:cubicBezTo>
                  <a:pt x="2465549" y="4943526"/>
                  <a:pt x="2518845" y="5066339"/>
                  <a:pt x="2518845" y="5066339"/>
                </a:cubicBezTo>
                <a:cubicBezTo>
                  <a:pt x="2588362" y="5205376"/>
                  <a:pt x="2495672" y="5198423"/>
                  <a:pt x="2495672" y="5198423"/>
                </a:cubicBezTo>
                <a:lnTo>
                  <a:pt x="2442377" y="5237815"/>
                </a:lnTo>
                <a:lnTo>
                  <a:pt x="2402982" y="5400022"/>
                </a:lnTo>
                <a:lnTo>
                  <a:pt x="2270901" y="5439417"/>
                </a:lnTo>
                <a:lnTo>
                  <a:pt x="2148085" y="5492712"/>
                </a:lnTo>
                <a:cubicBezTo>
                  <a:pt x="2016004" y="5654919"/>
                  <a:pt x="1969659" y="5631747"/>
                  <a:pt x="1969659" y="5631747"/>
                </a:cubicBezTo>
                <a:cubicBezTo>
                  <a:pt x="1916361" y="5715170"/>
                  <a:pt x="1730981" y="5800907"/>
                  <a:pt x="1730981" y="5800907"/>
                </a:cubicBezTo>
                <a:cubicBezTo>
                  <a:pt x="1422789" y="5932989"/>
                  <a:pt x="827256" y="5893597"/>
                  <a:pt x="827256" y="5893597"/>
                </a:cubicBezTo>
                <a:cubicBezTo>
                  <a:pt x="287339" y="5777734"/>
                  <a:pt x="340634" y="5274893"/>
                  <a:pt x="340634" y="5274893"/>
                </a:cubicBezTo>
                <a:lnTo>
                  <a:pt x="148304" y="5298066"/>
                </a:lnTo>
                <a:cubicBezTo>
                  <a:pt x="139035" y="5075608"/>
                  <a:pt x="62564" y="4850836"/>
                  <a:pt x="62564" y="4850836"/>
                </a:cubicBezTo>
                <a:cubicBezTo>
                  <a:pt x="139035" y="4741925"/>
                  <a:pt x="139035" y="4341042"/>
                  <a:pt x="139035" y="4341042"/>
                </a:cubicBezTo>
                <a:cubicBezTo>
                  <a:pt x="46345" y="4371165"/>
                  <a:pt x="6951" y="4579717"/>
                  <a:pt x="6951" y="4579717"/>
                </a:cubicBezTo>
                <a:cubicBezTo>
                  <a:pt x="-9269" y="4440683"/>
                  <a:pt x="122813" y="4109318"/>
                  <a:pt x="122813" y="4109318"/>
                </a:cubicBezTo>
                <a:cubicBezTo>
                  <a:pt x="62564" y="4257622"/>
                  <a:pt x="0" y="4287745"/>
                  <a:pt x="0" y="4287745"/>
                </a:cubicBezTo>
                <a:cubicBezTo>
                  <a:pt x="99641" y="4000406"/>
                  <a:pt x="76468" y="3738559"/>
                  <a:pt x="76468" y="3738559"/>
                </a:cubicBezTo>
                <a:cubicBezTo>
                  <a:pt x="62564" y="3536957"/>
                  <a:pt x="139035" y="3390972"/>
                  <a:pt x="139035" y="3390972"/>
                </a:cubicBezTo>
                <a:cubicBezTo>
                  <a:pt x="92690" y="3400241"/>
                  <a:pt x="23173" y="3499881"/>
                  <a:pt x="23173" y="3499881"/>
                </a:cubicBezTo>
                <a:cubicBezTo>
                  <a:pt x="69518" y="3159247"/>
                  <a:pt x="308193" y="2811661"/>
                  <a:pt x="308193" y="2811661"/>
                </a:cubicBezTo>
                <a:cubicBezTo>
                  <a:pt x="252579" y="2811661"/>
                  <a:pt x="220137" y="2827880"/>
                  <a:pt x="203918" y="2839468"/>
                </a:cubicBezTo>
                <a:lnTo>
                  <a:pt x="495891" y="2582252"/>
                </a:lnTo>
                <a:cubicBezTo>
                  <a:pt x="665048" y="2433949"/>
                  <a:pt x="780911" y="2102584"/>
                  <a:pt x="780911" y="2102584"/>
                </a:cubicBezTo>
                <a:cubicBezTo>
                  <a:pt x="880553" y="1847687"/>
                  <a:pt x="1035808" y="1646085"/>
                  <a:pt x="1035808" y="1646085"/>
                </a:cubicBezTo>
                <a:cubicBezTo>
                  <a:pt x="1290705" y="1305452"/>
                  <a:pt x="1622072" y="1235934"/>
                  <a:pt x="1622072" y="1235934"/>
                </a:cubicBezTo>
                <a:cubicBezTo>
                  <a:pt x="2022954" y="1106168"/>
                  <a:pt x="2039176" y="974084"/>
                  <a:pt x="2039176" y="974084"/>
                </a:cubicBezTo>
                <a:cubicBezTo>
                  <a:pt x="2445418" y="18221"/>
                  <a:pt x="2986079" y="-788"/>
                  <a:pt x="3052075" y="570"/>
                </a:cubicBezTo>
                <a:close/>
              </a:path>
            </a:pathLst>
          </a:custGeom>
          <a:solidFill>
            <a:schemeClr val="bg1">
              <a:lumMod val="95000"/>
            </a:schemeClr>
          </a:solidFill>
        </p:spPr>
        <p:txBody>
          <a:bodyPr wrap="square" anchor="ctr">
            <a:noAutofit/>
          </a:bodyPr>
          <a:lstStyle>
            <a:lvl1pPr marL="0" indent="0" algn="ctr">
              <a:buNone/>
              <a:defRPr sz="1200">
                <a:latin typeface="Arial" pitchFamily="34" charset="0"/>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9" name="Freeform: Shape 8">
            <a:extLst>
              <a:ext uri="{FF2B5EF4-FFF2-40B4-BE49-F238E27FC236}">
                <a16:creationId xmlns:a16="http://schemas.microsoft.com/office/drawing/2014/main" id="{191D611D-C3B2-4C58-878D-5AC2D7575591}"/>
              </a:ext>
            </a:extLst>
          </p:cNvPr>
          <p:cNvSpPr/>
          <p:nvPr/>
        </p:nvSpPr>
        <p:spPr>
          <a:xfrm>
            <a:off x="2337312" y="3415880"/>
            <a:ext cx="46345" cy="46345"/>
          </a:xfrm>
          <a:custGeom>
            <a:avLst/>
            <a:gdLst>
              <a:gd name="connsiteX0" fmla="*/ 7144 w 19050"/>
              <a:gd name="connsiteY0" fmla="*/ 11906 h 19050"/>
              <a:gd name="connsiteX1" fmla="*/ 11906 w 19050"/>
              <a:gd name="connsiteY1" fmla="*/ 7144 h 19050"/>
              <a:gd name="connsiteX2" fmla="*/ 7144 w 19050"/>
              <a:gd name="connsiteY2" fmla="*/ 11906 h 19050"/>
            </a:gdLst>
            <a:ahLst/>
            <a:cxnLst>
              <a:cxn ang="0">
                <a:pos x="connsiteX0" y="connsiteY0"/>
              </a:cxn>
              <a:cxn ang="0">
                <a:pos x="connsiteX1" y="connsiteY1"/>
              </a:cxn>
              <a:cxn ang="0">
                <a:pos x="connsiteX2" y="connsiteY2"/>
              </a:cxn>
            </a:cxnLst>
            <a:rect l="l" t="t" r="r" b="b"/>
            <a:pathLst>
              <a:path w="19050" h="19050">
                <a:moveTo>
                  <a:pt x="7144" y="11906"/>
                </a:moveTo>
                <a:lnTo>
                  <a:pt x="11906" y="7144"/>
                </a:lnTo>
                <a:cubicBezTo>
                  <a:pt x="9049" y="10001"/>
                  <a:pt x="7144" y="11906"/>
                  <a:pt x="7144" y="11906"/>
                </a:cubicBezTo>
                <a:close/>
              </a:path>
            </a:pathLst>
          </a:custGeom>
          <a:solidFill>
            <a:srgbClr val="A38072"/>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140363685"/>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Agenda Layout">
    <p:spTree>
      <p:nvGrpSpPr>
        <p:cNvPr id="1" name=""/>
        <p:cNvGrpSpPr/>
        <p:nvPr/>
      </p:nvGrpSpPr>
      <p:grpSpPr>
        <a:xfrm>
          <a:off x="0" y="0"/>
          <a:ext cx="0" cy="0"/>
          <a:chOff x="0" y="0"/>
          <a:chExt cx="0" cy="0"/>
        </a:xfrm>
      </p:grpSpPr>
      <p:sp>
        <p:nvSpPr>
          <p:cNvPr id="2" name="Rectangle 1"/>
          <p:cNvSpPr/>
          <p:nvPr userDrawn="1"/>
        </p:nvSpPr>
        <p:spPr>
          <a:xfrm>
            <a:off x="1639911" y="1267846"/>
            <a:ext cx="10024708" cy="513748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grpSp>
        <p:nvGrpSpPr>
          <p:cNvPr id="3" name="Group 2"/>
          <p:cNvGrpSpPr/>
          <p:nvPr userDrawn="1"/>
        </p:nvGrpSpPr>
        <p:grpSpPr>
          <a:xfrm>
            <a:off x="711" y="448675"/>
            <a:ext cx="3118959" cy="6244688"/>
            <a:chOff x="0" y="113767"/>
            <a:chExt cx="2339219" cy="4683516"/>
          </a:xfrm>
        </p:grpSpPr>
        <p:pic>
          <p:nvPicPr>
            <p:cNvPr id="4" name="Picture 3" descr="E:\002-KIMS BUSINESS\007-02-Fullslidesppt-Contents\20161219\02-abs\flower-item0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84" y="113767"/>
              <a:ext cx="940763" cy="93101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E:\002-KIMS BUSINESS\007-02-Fullslidesppt-Contents\20161219\02-abs\flower-item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82424" y="1044781"/>
              <a:ext cx="732759" cy="70708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E:\002-KIMS BUSINESS\007-02-Fullslidesppt-Contents\20161219\02-abs\flower-item0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9685" y="158580"/>
              <a:ext cx="1180496" cy="11391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E:\002-KIMS BUSINESS\007-02-Fullslidesppt-Contents\20161219\02-abs\flower-item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2972" y="1510888"/>
              <a:ext cx="499452" cy="48195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E:\002-KIMS BUSINESS\007-02-Fullslidesppt-Contents\20161219\02-abs\flower-item0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82424" y="1992839"/>
              <a:ext cx="369083" cy="3561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91147" y="656354"/>
              <a:ext cx="648072" cy="64135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8936" y="1941171"/>
              <a:ext cx="648072" cy="64135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descr="E:\002-KIMS BUSINESS\007-02-Fullslidesppt-Contents\20161219\02-abs\flower-item02.pn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50000"/>
            <a:stretch/>
          </p:blipFill>
          <p:spPr bwMode="auto">
            <a:xfrm>
              <a:off x="0" y="1086108"/>
              <a:ext cx="324036" cy="64135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0987" y="4155926"/>
              <a:ext cx="648072" cy="64135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25340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asic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64638"/>
            <a:ext cx="12192000" cy="768085"/>
          </a:xfrm>
          <a:prstGeom prst="rect">
            <a:avLst/>
          </a:prstGeom>
        </p:spPr>
        <p:txBody>
          <a:bodyPr anchor="ctr"/>
          <a:lstStyle>
            <a:lvl1pPr marL="0" indent="0" algn="ctr">
              <a:buNone/>
              <a:defRPr sz="48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932723"/>
            <a:ext cx="12192000" cy="384043"/>
          </a:xfrm>
          <a:prstGeom prst="rect">
            <a:avLst/>
          </a:prstGeom>
        </p:spPr>
        <p:txBody>
          <a:bodyPr anchor="ctr"/>
          <a:lstStyle>
            <a:lvl1pPr marL="0" indent="0" algn="ctr">
              <a:buNone/>
              <a:defRPr sz="1867" b="0" baseline="0">
                <a:solidFill>
                  <a:schemeClr val="accent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10523599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10" name="Text Placeholder 9"/>
          <p:cNvSpPr>
            <a:spLocks noGrp="1"/>
          </p:cNvSpPr>
          <p:nvPr>
            <p:ph type="body" sz="quarter" idx="10" hasCustomPrompt="1"/>
          </p:nvPr>
        </p:nvSpPr>
        <p:spPr>
          <a:xfrm>
            <a:off x="0" y="164638"/>
            <a:ext cx="12192000" cy="768085"/>
          </a:xfrm>
          <a:prstGeom prst="rect">
            <a:avLst/>
          </a:prstGeom>
        </p:spPr>
        <p:txBody>
          <a:bodyPr anchor="ctr"/>
          <a:lstStyle>
            <a:lvl1pPr marL="0" indent="0" algn="ctr">
              <a:buNone/>
              <a:defRPr sz="4800" b="0" baseline="0">
                <a:solidFill>
                  <a:schemeClr val="accent1"/>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932723"/>
            <a:ext cx="12192000" cy="384043"/>
          </a:xfrm>
          <a:prstGeom prst="rect">
            <a:avLst/>
          </a:prstGeom>
        </p:spPr>
        <p:txBody>
          <a:bodyPr anchor="ctr"/>
          <a:lstStyle>
            <a:lvl1pPr marL="0" indent="0" algn="ctr">
              <a:buNone/>
              <a:defRPr sz="1867" b="0" baseline="0">
                <a:solidFill>
                  <a:schemeClr val="accent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1050308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4" name="Rectangle 3"/>
          <p:cNvSpPr/>
          <p:nvPr userDrawn="1"/>
        </p:nvSpPr>
        <p:spPr>
          <a:xfrm>
            <a:off x="719403" y="1572287"/>
            <a:ext cx="2784309" cy="30723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14" name="Rectangle 13"/>
          <p:cNvSpPr/>
          <p:nvPr userDrawn="1"/>
        </p:nvSpPr>
        <p:spPr>
          <a:xfrm>
            <a:off x="4501919" y="1572287"/>
            <a:ext cx="2784309" cy="30723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15" name="Rectangle 14"/>
          <p:cNvSpPr/>
          <p:nvPr userDrawn="1"/>
        </p:nvSpPr>
        <p:spPr>
          <a:xfrm>
            <a:off x="8284435" y="1572287"/>
            <a:ext cx="2784309" cy="30723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5"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accent1"/>
                </a:solidFill>
                <a:latin typeface="+mj-lt"/>
                <a:cs typeface="Arial" pitchFamily="34" charset="0"/>
              </a:defRPr>
            </a:lvl1pPr>
          </a:lstStyle>
          <a:p>
            <a:pPr lvl="0"/>
            <a:r>
              <a:rPr lang="en-US" altLang="ko-KR" dirty="0"/>
              <a:t>IMAGES &amp; CONTENTS</a:t>
            </a:r>
          </a:p>
        </p:txBody>
      </p:sp>
      <p:sp>
        <p:nvSpPr>
          <p:cNvPr id="6"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accent1"/>
                </a:solidFill>
                <a:latin typeface="+mn-lt"/>
                <a:cs typeface="Arial" pitchFamily="34" charset="0"/>
              </a:defRPr>
            </a:lvl1pPr>
          </a:lstStyle>
          <a:p>
            <a:pPr lvl="0"/>
            <a:r>
              <a:rPr lang="en-US" altLang="ko-KR" dirty="0"/>
              <a:t>Insert the title of your subtitle Here</a:t>
            </a:r>
          </a:p>
        </p:txBody>
      </p:sp>
      <p:sp>
        <p:nvSpPr>
          <p:cNvPr id="9" name="Picture Placeholder 2"/>
          <p:cNvSpPr>
            <a:spLocks noGrp="1"/>
          </p:cNvSpPr>
          <p:nvPr>
            <p:ph type="pic" idx="1" hasCustomPrompt="1"/>
          </p:nvPr>
        </p:nvSpPr>
        <p:spPr>
          <a:xfrm>
            <a:off x="868330" y="1700808"/>
            <a:ext cx="2885909" cy="307234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2" name="Picture Placeholder 2"/>
          <p:cNvSpPr>
            <a:spLocks noGrp="1"/>
          </p:cNvSpPr>
          <p:nvPr>
            <p:ph type="pic" idx="12" hasCustomPrompt="1"/>
          </p:nvPr>
        </p:nvSpPr>
        <p:spPr>
          <a:xfrm>
            <a:off x="4647754" y="1700808"/>
            <a:ext cx="2885909" cy="307234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3" name="Picture Placeholder 2"/>
          <p:cNvSpPr>
            <a:spLocks noGrp="1"/>
          </p:cNvSpPr>
          <p:nvPr>
            <p:ph type="pic" idx="13" hasCustomPrompt="1"/>
          </p:nvPr>
        </p:nvSpPr>
        <p:spPr>
          <a:xfrm>
            <a:off x="8427178" y="1700808"/>
            <a:ext cx="2885909" cy="307234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1560501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5"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accent1"/>
                </a:solidFill>
                <a:latin typeface="+mj-lt"/>
                <a:cs typeface="Arial" pitchFamily="34" charset="0"/>
              </a:defRPr>
            </a:lvl1pPr>
          </a:lstStyle>
          <a:p>
            <a:pPr lvl="0"/>
            <a:r>
              <a:rPr lang="en-US" altLang="ko-KR" dirty="0"/>
              <a:t>IMAGES &amp; CONTENTS</a:t>
            </a:r>
          </a:p>
        </p:txBody>
      </p:sp>
      <p:sp>
        <p:nvSpPr>
          <p:cNvPr id="6"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accent1"/>
                </a:solidFill>
                <a:latin typeface="+mn-lt"/>
                <a:cs typeface="Arial" pitchFamily="34" charset="0"/>
              </a:defRPr>
            </a:lvl1pPr>
          </a:lstStyle>
          <a:p>
            <a:pPr lvl="0"/>
            <a:r>
              <a:rPr lang="en-US" altLang="ko-KR" dirty="0"/>
              <a:t>Insert the title of your subtitle Here</a:t>
            </a:r>
          </a:p>
        </p:txBody>
      </p:sp>
      <p:pic>
        <p:nvPicPr>
          <p:cNvPr id="12291" name="Picture 3" descr="D:\Fullppt\005-PNG이미지\탭.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rot="16200000">
            <a:off x="540593" y="2551692"/>
            <a:ext cx="3429959" cy="422446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D:\Fullppt\005-PNG이미지\핸드폰2.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695734" y="2880577"/>
            <a:ext cx="3072341" cy="3720547"/>
          </a:xfrm>
          <a:prstGeom prst="rect">
            <a:avLst/>
          </a:prstGeom>
          <a:noFill/>
          <a:extLst>
            <a:ext uri="{909E8E84-426E-40DD-AFC4-6F175D3DCCD1}">
              <a14:hiddenFill xmlns:a14="http://schemas.microsoft.com/office/drawing/2010/main">
                <a:solidFill>
                  <a:srgbClr val="FFFFFF"/>
                </a:solidFill>
              </a14:hiddenFill>
            </a:ext>
          </a:extLst>
        </p:spPr>
      </p:pic>
      <p:sp>
        <p:nvSpPr>
          <p:cNvPr id="9" name="Picture Placeholder 2"/>
          <p:cNvSpPr>
            <a:spLocks noGrp="1"/>
          </p:cNvSpPr>
          <p:nvPr>
            <p:ph type="pic" idx="1" hasCustomPrompt="1"/>
          </p:nvPr>
        </p:nvSpPr>
        <p:spPr>
          <a:xfrm>
            <a:off x="4463820" y="3043177"/>
            <a:ext cx="1759459" cy="2724577"/>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0" name="Picture Placeholder 2"/>
          <p:cNvSpPr>
            <a:spLocks noGrp="1"/>
          </p:cNvSpPr>
          <p:nvPr>
            <p:ph type="pic" idx="12" hasCustomPrompt="1"/>
          </p:nvPr>
        </p:nvSpPr>
        <p:spPr>
          <a:xfrm>
            <a:off x="564872" y="3429001"/>
            <a:ext cx="3130861" cy="2335995"/>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35231915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5"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accent1"/>
                </a:solidFill>
                <a:latin typeface="+mj-lt"/>
                <a:cs typeface="Arial" pitchFamily="34" charset="0"/>
              </a:defRPr>
            </a:lvl1pPr>
          </a:lstStyle>
          <a:p>
            <a:pPr lvl="0"/>
            <a:r>
              <a:rPr lang="en-US" altLang="ko-KR" dirty="0"/>
              <a:t>IMAGES &amp; CONTENTS</a:t>
            </a:r>
          </a:p>
        </p:txBody>
      </p:sp>
      <p:sp>
        <p:nvSpPr>
          <p:cNvPr id="6"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accent1"/>
                </a:solidFill>
                <a:latin typeface="+mn-lt"/>
                <a:cs typeface="Arial" pitchFamily="34" charset="0"/>
              </a:defRPr>
            </a:lvl1pPr>
          </a:lstStyle>
          <a:p>
            <a:pPr lvl="0"/>
            <a:r>
              <a:rPr lang="en-US" altLang="ko-KR" dirty="0"/>
              <a:t>Insert the title of your subtitle Here</a:t>
            </a:r>
          </a:p>
        </p:txBody>
      </p:sp>
      <p:pic>
        <p:nvPicPr>
          <p:cNvPr id="8" name="Picture 2" descr="D:\Fullppt\PNG이미지\핸드폰2.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119669" y="1988840"/>
            <a:ext cx="3744416" cy="4534413"/>
          </a:xfrm>
          <a:prstGeom prst="rect">
            <a:avLst/>
          </a:prstGeom>
          <a:noFill/>
          <a:extLst>
            <a:ext uri="{909E8E84-426E-40DD-AFC4-6F175D3DCCD1}">
              <a14:hiddenFill xmlns:a14="http://schemas.microsoft.com/office/drawing/2010/main">
                <a:solidFill>
                  <a:srgbClr val="FFFFFF"/>
                </a:solidFill>
              </a14:hiddenFill>
            </a:ext>
          </a:extLst>
        </p:spPr>
      </p:pic>
      <p:sp>
        <p:nvSpPr>
          <p:cNvPr id="9" name="Picture Placeholder 2"/>
          <p:cNvSpPr>
            <a:spLocks noGrp="1"/>
          </p:cNvSpPr>
          <p:nvPr>
            <p:ph type="pic" idx="1" hasCustomPrompt="1"/>
          </p:nvPr>
        </p:nvSpPr>
        <p:spPr>
          <a:xfrm>
            <a:off x="4049949" y="2173037"/>
            <a:ext cx="2159479" cy="333573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4005837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Basic Layout">
    <p:spTree>
      <p:nvGrpSpPr>
        <p:cNvPr id="1" name=""/>
        <p:cNvGrpSpPr/>
        <p:nvPr/>
      </p:nvGrpSpPr>
      <p:grpSpPr>
        <a:xfrm>
          <a:off x="0" y="0"/>
          <a:ext cx="0" cy="0"/>
          <a:chOff x="0" y="0"/>
          <a:chExt cx="0" cy="0"/>
        </a:xfrm>
      </p:grpSpPr>
      <p:sp>
        <p:nvSpPr>
          <p:cNvPr id="7" name="Picture Placeholder 2"/>
          <p:cNvSpPr>
            <a:spLocks noGrp="1"/>
          </p:cNvSpPr>
          <p:nvPr>
            <p:ph type="pic" idx="1" hasCustomPrompt="1"/>
          </p:nvPr>
        </p:nvSpPr>
        <p:spPr>
          <a:xfrm>
            <a:off x="0" y="0"/>
            <a:ext cx="12192000" cy="6858000"/>
          </a:xfrm>
          <a:prstGeom prst="rect">
            <a:avLst/>
          </a:prstGeom>
          <a:solidFill>
            <a:schemeClr val="bg1">
              <a:lumMod val="95000"/>
            </a:schemeClr>
          </a:solidFill>
        </p:spPr>
        <p:txBody>
          <a:bodyPr lIns="648000" anchor="ctr"/>
          <a:lstStyle>
            <a:lvl1pPr marL="0" indent="0" algn="l">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17149453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_Basic Layout">
    <p:spTree>
      <p:nvGrpSpPr>
        <p:cNvPr id="1" name=""/>
        <p:cNvGrpSpPr/>
        <p:nvPr/>
      </p:nvGrpSpPr>
      <p:grpSpPr>
        <a:xfrm>
          <a:off x="0" y="0"/>
          <a:ext cx="0" cy="0"/>
          <a:chOff x="0" y="0"/>
          <a:chExt cx="0" cy="0"/>
        </a:xfrm>
      </p:grpSpPr>
      <p:sp>
        <p:nvSpPr>
          <p:cNvPr id="2" name="Rectangle 1"/>
          <p:cNvSpPr/>
          <p:nvPr userDrawn="1"/>
        </p:nvSpPr>
        <p:spPr>
          <a:xfrm>
            <a:off x="-1891"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7" name="Picture Placeholder 2"/>
          <p:cNvSpPr>
            <a:spLocks noGrp="1"/>
          </p:cNvSpPr>
          <p:nvPr>
            <p:ph type="pic" idx="1" hasCustomPrompt="1"/>
          </p:nvPr>
        </p:nvSpPr>
        <p:spPr>
          <a:xfrm>
            <a:off x="0" y="0"/>
            <a:ext cx="6096000" cy="6858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1013895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7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7" name="Picture Placeholder 2"/>
          <p:cNvSpPr>
            <a:spLocks noGrp="1"/>
          </p:cNvSpPr>
          <p:nvPr>
            <p:ph type="pic" idx="12" hasCustomPrompt="1"/>
          </p:nvPr>
        </p:nvSpPr>
        <p:spPr>
          <a:xfrm>
            <a:off x="0" y="0"/>
            <a:ext cx="4079776" cy="2928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9" name="Picture Placeholder 2"/>
          <p:cNvSpPr>
            <a:spLocks noGrp="1"/>
          </p:cNvSpPr>
          <p:nvPr>
            <p:ph type="pic" idx="14" hasCustomPrompt="1"/>
          </p:nvPr>
        </p:nvSpPr>
        <p:spPr>
          <a:xfrm>
            <a:off x="8112000" y="3930000"/>
            <a:ext cx="4080000" cy="2928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4465502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9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8" name="Picture Placeholder 2"/>
          <p:cNvSpPr>
            <a:spLocks noGrp="1"/>
          </p:cNvSpPr>
          <p:nvPr>
            <p:ph type="pic" idx="12" hasCustomPrompt="1"/>
          </p:nvPr>
        </p:nvSpPr>
        <p:spPr>
          <a:xfrm>
            <a:off x="0" y="2028911"/>
            <a:ext cx="12192000" cy="2800179"/>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3" name="Rectangle 2"/>
          <p:cNvSpPr/>
          <p:nvPr userDrawn="1"/>
        </p:nvSpPr>
        <p:spPr>
          <a:xfrm>
            <a:off x="0" y="4828032"/>
            <a:ext cx="6096000"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867"/>
          </a:p>
        </p:txBody>
      </p:sp>
      <p:sp>
        <p:nvSpPr>
          <p:cNvPr id="9" name="Rectangle 8"/>
          <p:cNvSpPr/>
          <p:nvPr userDrawn="1"/>
        </p:nvSpPr>
        <p:spPr>
          <a:xfrm>
            <a:off x="6096000" y="0"/>
            <a:ext cx="6096000"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867"/>
          </a:p>
        </p:txBody>
      </p:sp>
    </p:spTree>
    <p:extLst>
      <p:ext uri="{BB962C8B-B14F-4D97-AF65-F5344CB8AC3E}">
        <p14:creationId xmlns:p14="http://schemas.microsoft.com/office/powerpoint/2010/main" val="28999702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8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7" name="Picture Placeholder 2"/>
          <p:cNvSpPr>
            <a:spLocks noGrp="1"/>
          </p:cNvSpPr>
          <p:nvPr>
            <p:ph type="pic" idx="12" hasCustomPrompt="1"/>
          </p:nvPr>
        </p:nvSpPr>
        <p:spPr>
          <a:xfrm>
            <a:off x="335360" y="270401"/>
            <a:ext cx="4079776" cy="4128459"/>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8" name="Picture Placeholder 2"/>
          <p:cNvSpPr>
            <a:spLocks noGrp="1"/>
          </p:cNvSpPr>
          <p:nvPr>
            <p:ph type="pic" idx="13" hasCustomPrompt="1"/>
          </p:nvPr>
        </p:nvSpPr>
        <p:spPr>
          <a:xfrm>
            <a:off x="4493079" y="270401"/>
            <a:ext cx="1874127"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9" name="Picture Placeholder 2"/>
          <p:cNvSpPr>
            <a:spLocks noGrp="1"/>
          </p:cNvSpPr>
          <p:nvPr>
            <p:ph type="pic" idx="14" hasCustomPrompt="1"/>
          </p:nvPr>
        </p:nvSpPr>
        <p:spPr>
          <a:xfrm>
            <a:off x="4493079" y="2382860"/>
            <a:ext cx="1874127"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0" name="Picture Placeholder 2"/>
          <p:cNvSpPr>
            <a:spLocks noGrp="1"/>
          </p:cNvSpPr>
          <p:nvPr>
            <p:ph type="pic" idx="15" hasCustomPrompt="1"/>
          </p:nvPr>
        </p:nvSpPr>
        <p:spPr>
          <a:xfrm>
            <a:off x="335361" y="4494871"/>
            <a:ext cx="1874127"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1" name="Picture Placeholder 2"/>
          <p:cNvSpPr>
            <a:spLocks noGrp="1"/>
          </p:cNvSpPr>
          <p:nvPr>
            <p:ph type="pic" idx="16" hasCustomPrompt="1"/>
          </p:nvPr>
        </p:nvSpPr>
        <p:spPr>
          <a:xfrm>
            <a:off x="2334757" y="4494871"/>
            <a:ext cx="4032448"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31903697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hapes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8" y="12347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r>
              <a:rPr lang="en-US" altLang="ko-KR" dirty="0"/>
              <a:t>Fully Editable Shapes</a:t>
            </a:r>
          </a:p>
        </p:txBody>
      </p:sp>
    </p:spTree>
    <p:extLst>
      <p:ext uri="{BB962C8B-B14F-4D97-AF65-F5344CB8AC3E}">
        <p14:creationId xmlns:p14="http://schemas.microsoft.com/office/powerpoint/2010/main" val="15847158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con sets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64638"/>
            <a:ext cx="12192000" cy="768085"/>
          </a:xfrm>
          <a:prstGeom prst="rect">
            <a:avLst/>
          </a:prstGeom>
        </p:spPr>
        <p:txBody>
          <a:bodyPr anchor="ctr"/>
          <a:lstStyle>
            <a:lvl1pPr marL="0" indent="0" algn="ctr">
              <a:buNone/>
              <a:defRPr sz="4800" b="0" baseline="0">
                <a:solidFill>
                  <a:schemeClr val="accent1"/>
                </a:solidFill>
                <a:latin typeface="+mj-lt"/>
                <a:cs typeface="Arial" pitchFamily="34" charset="0"/>
              </a:defRPr>
            </a:lvl1pPr>
          </a:lstStyle>
          <a:p>
            <a:pPr lvl="0"/>
            <a:r>
              <a:rPr lang="en-US" altLang="ko-KR" dirty="0"/>
              <a:t>ICON SETS LAYOUT</a:t>
            </a:r>
          </a:p>
        </p:txBody>
      </p:sp>
      <p:sp>
        <p:nvSpPr>
          <p:cNvPr id="11" name="Rounded Rectangle 10"/>
          <p:cNvSpPr/>
          <p:nvPr userDrawn="1"/>
        </p:nvSpPr>
        <p:spPr>
          <a:xfrm>
            <a:off x="472011" y="1508786"/>
            <a:ext cx="3799787" cy="4865561"/>
          </a:xfrm>
          <a:prstGeom prst="roundRect">
            <a:avLst>
              <a:gd name="adj" fmla="val 396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p>
        </p:txBody>
      </p:sp>
      <p:sp>
        <p:nvSpPr>
          <p:cNvPr id="17" name="Rounded Rectangle 16"/>
          <p:cNvSpPr/>
          <p:nvPr userDrawn="1"/>
        </p:nvSpPr>
        <p:spPr>
          <a:xfrm>
            <a:off x="709243" y="1796667"/>
            <a:ext cx="144693" cy="4320631"/>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solidFill>
                <a:schemeClr val="bg1"/>
              </a:solidFill>
            </a:endParaRPr>
          </a:p>
        </p:txBody>
      </p:sp>
      <p:sp>
        <p:nvSpPr>
          <p:cNvPr id="18" name="Half Frame 17"/>
          <p:cNvSpPr/>
          <p:nvPr userDrawn="1"/>
        </p:nvSpPr>
        <p:spPr>
          <a:xfrm rot="5400000">
            <a:off x="3456857" y="1650935"/>
            <a:ext cx="669775" cy="669775"/>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a:solidFill>
                <a:schemeClr val="tx1"/>
              </a:solidFill>
            </a:endParaRPr>
          </a:p>
        </p:txBody>
      </p:sp>
    </p:spTree>
    <p:extLst>
      <p:ext uri="{BB962C8B-B14F-4D97-AF65-F5344CB8AC3E}">
        <p14:creationId xmlns:p14="http://schemas.microsoft.com/office/powerpoint/2010/main" val="30530047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Agenda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7859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5_Images and Contents Layout">
    <p:spTree>
      <p:nvGrpSpPr>
        <p:cNvPr id="1" name=""/>
        <p:cNvGrpSpPr/>
        <p:nvPr/>
      </p:nvGrpSpPr>
      <p:grpSpPr>
        <a:xfrm>
          <a:off x="0" y="0"/>
          <a:ext cx="0" cy="0"/>
          <a:chOff x="0" y="0"/>
          <a:chExt cx="0" cy="0"/>
        </a:xfrm>
      </p:grpSpPr>
      <p:sp>
        <p:nvSpPr>
          <p:cNvPr id="3" name="Rectangle 2"/>
          <p:cNvSpPr/>
          <p:nvPr userDrawn="1"/>
        </p:nvSpPr>
        <p:spPr>
          <a:xfrm>
            <a:off x="1" y="4060923"/>
            <a:ext cx="12204700" cy="2797076"/>
          </a:xfrm>
          <a:custGeom>
            <a:avLst/>
            <a:gdLst>
              <a:gd name="connsiteX0" fmla="*/ 0 w 9144000"/>
              <a:gd name="connsiteY0" fmla="*/ 0 h 1059582"/>
              <a:gd name="connsiteX1" fmla="*/ 9144000 w 9144000"/>
              <a:gd name="connsiteY1" fmla="*/ 0 h 1059582"/>
              <a:gd name="connsiteX2" fmla="*/ 9144000 w 9144000"/>
              <a:gd name="connsiteY2" fmla="*/ 1059582 h 1059582"/>
              <a:gd name="connsiteX3" fmla="*/ 0 w 9144000"/>
              <a:gd name="connsiteY3" fmla="*/ 1059582 h 1059582"/>
              <a:gd name="connsiteX4" fmla="*/ 0 w 9144000"/>
              <a:gd name="connsiteY4" fmla="*/ 0 h 1059582"/>
              <a:gd name="connsiteX0" fmla="*/ 0 w 9153525"/>
              <a:gd name="connsiteY0" fmla="*/ 1038225 h 2097807"/>
              <a:gd name="connsiteX1" fmla="*/ 9153525 w 9153525"/>
              <a:gd name="connsiteY1" fmla="*/ 0 h 2097807"/>
              <a:gd name="connsiteX2" fmla="*/ 9144000 w 9153525"/>
              <a:gd name="connsiteY2" fmla="*/ 2097807 h 2097807"/>
              <a:gd name="connsiteX3" fmla="*/ 0 w 9153525"/>
              <a:gd name="connsiteY3" fmla="*/ 2097807 h 2097807"/>
              <a:gd name="connsiteX4" fmla="*/ 0 w 9153525"/>
              <a:gd name="connsiteY4" fmla="*/ 1038225 h 2097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3525" h="2097807">
                <a:moveTo>
                  <a:pt x="0" y="1038225"/>
                </a:moveTo>
                <a:lnTo>
                  <a:pt x="9153525" y="0"/>
                </a:lnTo>
                <a:lnTo>
                  <a:pt x="9144000" y="2097807"/>
                </a:lnTo>
                <a:lnTo>
                  <a:pt x="0" y="2097807"/>
                </a:lnTo>
                <a:lnTo>
                  <a:pt x="0" y="103822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p>
        </p:txBody>
      </p:sp>
      <p:sp>
        <p:nvSpPr>
          <p:cNvPr id="10"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bg1"/>
                </a:solidFill>
                <a:latin typeface="+mj-lt"/>
                <a:cs typeface="Arial" pitchFamily="34" charset="0"/>
              </a:defRPr>
            </a:lvl1pPr>
          </a:lstStyle>
          <a:p>
            <a:pPr lvl="0"/>
            <a:r>
              <a:rPr lang="en-US" altLang="ko-KR" dirty="0"/>
              <a:t>IMAGES &amp; CONTENTS</a:t>
            </a:r>
          </a:p>
        </p:txBody>
      </p:sp>
      <p:sp>
        <p:nvSpPr>
          <p:cNvPr id="11"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bg1"/>
                </a:solidFill>
                <a:latin typeface="+mn-lt"/>
                <a:cs typeface="Arial" pitchFamily="34" charset="0"/>
              </a:defRPr>
            </a:lvl1pPr>
          </a:lstStyle>
          <a:p>
            <a:pPr lvl="0"/>
            <a:r>
              <a:rPr lang="en-US" altLang="ko-KR" dirty="0"/>
              <a:t>Insert the title of your subtitle Here</a:t>
            </a:r>
          </a:p>
        </p:txBody>
      </p:sp>
      <p:pic>
        <p:nvPicPr>
          <p:cNvPr id="5" name="Picture 2" descr="D:\KBM-정애\014-Fullppt\PNG이미지\모니터.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15414" y="1619125"/>
            <a:ext cx="5088565" cy="4882216"/>
          </a:xfrm>
          <a:prstGeom prst="rect">
            <a:avLst/>
          </a:prstGeom>
          <a:noFill/>
          <a:extLst>
            <a:ext uri="{909E8E84-426E-40DD-AFC4-6F175D3DCCD1}">
              <a14:hiddenFill xmlns:a14="http://schemas.microsoft.com/office/drawing/2010/main">
                <a:solidFill>
                  <a:srgbClr val="FFFFFF"/>
                </a:solidFill>
              </a14:hiddenFill>
            </a:ext>
          </a:extLst>
        </p:spPr>
      </p:pic>
      <p:sp>
        <p:nvSpPr>
          <p:cNvPr id="6" name="Picture Placeholder 2"/>
          <p:cNvSpPr>
            <a:spLocks noGrp="1"/>
          </p:cNvSpPr>
          <p:nvPr>
            <p:ph type="pic" idx="12" hasCustomPrompt="1"/>
          </p:nvPr>
        </p:nvSpPr>
        <p:spPr>
          <a:xfrm>
            <a:off x="1028214" y="1833032"/>
            <a:ext cx="4607380" cy="3098392"/>
          </a:xfrm>
          <a:prstGeom prst="rect">
            <a:avLst/>
          </a:prstGeom>
          <a:solidFill>
            <a:schemeClr val="bg1">
              <a:lumMod val="95000"/>
            </a:schemeClr>
          </a:solidFill>
        </p:spPr>
        <p:txBody>
          <a:bodyPr anchor="ctr"/>
          <a:lstStyle>
            <a:lvl1pPr marL="0" indent="0" algn="ctr">
              <a:buNone/>
              <a:defRPr sz="1600" strike="noStrike" baseline="0">
                <a:solidFill>
                  <a:schemeClr val="tx1">
                    <a:lumMod val="75000"/>
                    <a:lumOff val="25000"/>
                  </a:schemeClr>
                </a:solidFill>
                <a:latin typeface="+mn-lt"/>
                <a:cs typeface="Arial" pitchFamily="34" charset="0"/>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Insert Your Image</a:t>
            </a:r>
            <a:endParaRPr lang="ko-KR" altLang="en-US" dirty="0"/>
          </a:p>
        </p:txBody>
      </p:sp>
    </p:spTree>
    <p:extLst>
      <p:ext uri="{BB962C8B-B14F-4D97-AF65-F5344CB8AC3E}">
        <p14:creationId xmlns:p14="http://schemas.microsoft.com/office/powerpoint/2010/main" val="597228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End Slide Layout">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95901" y="848277"/>
            <a:ext cx="6206964" cy="5269023"/>
          </a:xfrm>
          <a:prstGeom prst="rect">
            <a:avLst/>
          </a:prstGeom>
        </p:spPr>
      </p:pic>
      <p:sp>
        <p:nvSpPr>
          <p:cNvPr id="10" name="Text Placeholder 9"/>
          <p:cNvSpPr>
            <a:spLocks noGrp="1"/>
          </p:cNvSpPr>
          <p:nvPr>
            <p:ph type="body" sz="quarter" idx="10" hasCustomPrompt="1"/>
          </p:nvPr>
        </p:nvSpPr>
        <p:spPr>
          <a:xfrm>
            <a:off x="0" y="2948947"/>
            <a:ext cx="12192000" cy="768084"/>
          </a:xfrm>
          <a:prstGeom prst="rect">
            <a:avLst/>
          </a:prstGeom>
        </p:spPr>
        <p:txBody>
          <a:bodyPr anchor="ctr"/>
          <a:lstStyle>
            <a:lvl1pPr marL="0" indent="0" algn="ctr">
              <a:buNone/>
              <a:defRPr sz="4800" b="0" baseline="0">
                <a:solidFill>
                  <a:schemeClr val="bg1"/>
                </a:solidFill>
                <a:latin typeface="+mn-lt"/>
                <a:cs typeface="Arial" pitchFamily="34" charset="0"/>
              </a:defRPr>
            </a:lvl1pPr>
          </a:lstStyle>
          <a:p>
            <a:pPr lvl="0"/>
            <a:r>
              <a:rPr lang="en-US" altLang="ko-KR" dirty="0"/>
              <a:t>Thank you</a:t>
            </a:r>
          </a:p>
        </p:txBody>
      </p:sp>
      <p:sp>
        <p:nvSpPr>
          <p:cNvPr id="11" name="Text Placeholder 9"/>
          <p:cNvSpPr>
            <a:spLocks noGrp="1"/>
          </p:cNvSpPr>
          <p:nvPr>
            <p:ph type="body" sz="quarter" idx="11" hasCustomPrompt="1"/>
          </p:nvPr>
        </p:nvSpPr>
        <p:spPr>
          <a:xfrm>
            <a:off x="-197" y="3717032"/>
            <a:ext cx="12192000" cy="384043"/>
          </a:xfrm>
          <a:prstGeom prst="rect">
            <a:avLst/>
          </a:prstGeom>
        </p:spPr>
        <p:txBody>
          <a:bodyPr anchor="ctr"/>
          <a:lstStyle>
            <a:lvl1pPr marL="0" indent="0" algn="ctr">
              <a:buNone/>
              <a:defRPr sz="1867" b="0" baseline="0">
                <a:solidFill>
                  <a:schemeClr val="bg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704689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theme" Target="../theme/theme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4E3226">
                <a:alpha val="0"/>
              </a:srgbClr>
            </a:gs>
            <a:gs pos="0">
              <a:srgbClr val="6E3210"/>
            </a:gs>
            <a:gs pos="21000">
              <a:schemeClr val="tx2">
                <a:lumMod val="90000"/>
              </a:schemeClr>
            </a:gs>
            <a:gs pos="63000">
              <a:srgbClr val="6E3210">
                <a:alpha val="0"/>
              </a:srgbClr>
            </a:gs>
          </a:gsLst>
          <a:lin ang="5400000" scaled="0"/>
          <a:tileRect/>
        </a:grad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6" r:id="rId3"/>
    <p:sldLayoutId id="2147483657" r:id="rId4"/>
    <p:sldLayoutId id="2147483658" r:id="rId5"/>
    <p:sldLayoutId id="2147483659" r:id="rId6"/>
    <p:sldLayoutId id="2147483660" r:id="rId7"/>
    <p:sldLayoutId id="2147483663" r:id="rId8"/>
    <p:sldLayoutId id="2147483664" r:id="rId9"/>
    <p:sldLayoutId id="2147483665" r:id="rId10"/>
    <p:sldLayoutId id="2147483666" r:id="rId11"/>
    <p:sldLayoutId id="2147483677" r:id="rId12"/>
    <p:sldLayoutId id="2147483693" r:id="rId13"/>
    <p:sldLayoutId id="2147483733" r:id="rId14"/>
    <p:sldLayoutId id="2147483736"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100000">
              <a:srgbClr val="4E3226">
                <a:alpha val="0"/>
              </a:srgbClr>
            </a:gs>
            <a:gs pos="0">
              <a:srgbClr val="6E3210"/>
            </a:gs>
            <a:gs pos="21000">
              <a:schemeClr val="tx2">
                <a:lumMod val="90000"/>
              </a:schemeClr>
            </a:gs>
            <a:gs pos="63000">
              <a:srgbClr val="6E3210">
                <a:alpha val="0"/>
              </a:srgbClr>
            </a:gs>
          </a:gsLst>
          <a:lin ang="5400000" scaled="0"/>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6871778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Lst>
  <p:txStyles>
    <p:titleStyle>
      <a:lvl1pPr algn="ctr" defTabSz="1219170" rtl="0" eaLnBrk="1" latinLnBrk="1"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1"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1"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1"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ko-KR"/>
      </a:defPPr>
      <a:lvl1pPr marL="0" algn="l" defTabSz="1219170" rtl="0" eaLnBrk="1" latinLnBrk="1" hangingPunct="1">
        <a:defRPr sz="2400" kern="1200">
          <a:solidFill>
            <a:schemeClr val="tx1"/>
          </a:solidFill>
          <a:latin typeface="+mn-lt"/>
          <a:ea typeface="+mn-ea"/>
          <a:cs typeface="+mn-cs"/>
        </a:defRPr>
      </a:lvl1pPr>
      <a:lvl2pPr marL="609585" algn="l" defTabSz="1219170" rtl="0" eaLnBrk="1" latinLnBrk="1" hangingPunct="1">
        <a:defRPr sz="2400" kern="1200">
          <a:solidFill>
            <a:schemeClr val="tx1"/>
          </a:solidFill>
          <a:latin typeface="+mn-lt"/>
          <a:ea typeface="+mn-ea"/>
          <a:cs typeface="+mn-cs"/>
        </a:defRPr>
      </a:lvl2pPr>
      <a:lvl3pPr marL="1219170" algn="l" defTabSz="1219170" rtl="0" eaLnBrk="1" latinLnBrk="1" hangingPunct="1">
        <a:defRPr sz="2400" kern="1200">
          <a:solidFill>
            <a:schemeClr val="tx1"/>
          </a:solidFill>
          <a:latin typeface="+mn-lt"/>
          <a:ea typeface="+mn-ea"/>
          <a:cs typeface="+mn-cs"/>
        </a:defRPr>
      </a:lvl3pPr>
      <a:lvl4pPr marL="1828754" algn="l" defTabSz="1219170" rtl="0" eaLnBrk="1" latinLnBrk="1" hangingPunct="1">
        <a:defRPr sz="2400" kern="1200">
          <a:solidFill>
            <a:schemeClr val="tx1"/>
          </a:solidFill>
          <a:latin typeface="+mn-lt"/>
          <a:ea typeface="+mn-ea"/>
          <a:cs typeface="+mn-cs"/>
        </a:defRPr>
      </a:lvl4pPr>
      <a:lvl5pPr marL="2438339" algn="l" defTabSz="1219170" rtl="0" eaLnBrk="1" latinLnBrk="1" hangingPunct="1">
        <a:defRPr sz="2400" kern="1200">
          <a:solidFill>
            <a:schemeClr val="tx1"/>
          </a:solidFill>
          <a:latin typeface="+mn-lt"/>
          <a:ea typeface="+mn-ea"/>
          <a:cs typeface="+mn-cs"/>
        </a:defRPr>
      </a:lvl5pPr>
      <a:lvl6pPr marL="3047924" algn="l" defTabSz="1219170" rtl="0" eaLnBrk="1" latinLnBrk="1" hangingPunct="1">
        <a:defRPr sz="2400" kern="1200">
          <a:solidFill>
            <a:schemeClr val="tx1"/>
          </a:solidFill>
          <a:latin typeface="+mn-lt"/>
          <a:ea typeface="+mn-ea"/>
          <a:cs typeface="+mn-cs"/>
        </a:defRPr>
      </a:lvl6pPr>
      <a:lvl7pPr marL="3657509" algn="l" defTabSz="1219170" rtl="0" eaLnBrk="1" latinLnBrk="1" hangingPunct="1">
        <a:defRPr sz="2400" kern="1200">
          <a:solidFill>
            <a:schemeClr val="tx1"/>
          </a:solidFill>
          <a:latin typeface="+mn-lt"/>
          <a:ea typeface="+mn-ea"/>
          <a:cs typeface="+mn-cs"/>
        </a:defRPr>
      </a:lvl7pPr>
      <a:lvl8pPr marL="4267093" algn="l" defTabSz="1219170" rtl="0" eaLnBrk="1" latinLnBrk="1" hangingPunct="1">
        <a:defRPr sz="2400" kern="1200">
          <a:solidFill>
            <a:schemeClr val="tx1"/>
          </a:solidFill>
          <a:latin typeface="+mn-lt"/>
          <a:ea typeface="+mn-ea"/>
          <a:cs typeface="+mn-cs"/>
        </a:defRPr>
      </a:lvl8pPr>
      <a:lvl9pPr marL="4876678" algn="l" defTabSz="1219170" rtl="0" eaLnBrk="1" latinLnBrk="1"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notesSlide" Target="../notesSlides/notesSlide1.xml"/><Relationship Id="rId7" Type="http://schemas.openxmlformats.org/officeDocument/2006/relationships/image" Target="../media/image14.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13.jpeg"/><Relationship Id="rId5" Type="http://schemas.microsoft.com/office/2007/relationships/hdphoto" Target="../media/hdphoto1.wdp"/><Relationship Id="rId4" Type="http://schemas.openxmlformats.org/officeDocument/2006/relationships/image" Target="../media/image12.png"/><Relationship Id="rId9"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12.xml"/><Relationship Id="rId1" Type="http://schemas.openxmlformats.org/officeDocument/2006/relationships/tags" Target="../tags/tag2.xml"/><Relationship Id="rId6" Type="http://schemas.microsoft.com/office/2007/relationships/hdphoto" Target="../media/hdphoto2.wdp"/><Relationship Id="rId5" Type="http://schemas.openxmlformats.org/officeDocument/2006/relationships/image" Target="../media/image15.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slideLayout" Target="../slideLayouts/slideLayout12.xml"/><Relationship Id="rId1" Type="http://schemas.openxmlformats.org/officeDocument/2006/relationships/tags" Target="../tags/tag3.xml"/><Relationship Id="rId6" Type="http://schemas.microsoft.com/office/2007/relationships/hdphoto" Target="../media/hdphoto2.wdp"/><Relationship Id="rId5" Type="http://schemas.openxmlformats.org/officeDocument/2006/relationships/image" Target="../media/image15.png"/><Relationship Id="rId4" Type="http://schemas.microsoft.com/office/2007/relationships/hdphoto" Target="../media/hdphoto1.wdp"/><Relationship Id="rId9"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9.png"/><Relationship Id="rId1" Type="http://schemas.openxmlformats.org/officeDocument/2006/relationships/slideLayout" Target="../slideLayouts/slideLayout13.xml"/><Relationship Id="rId6" Type="http://schemas.microsoft.com/office/2007/relationships/hdphoto" Target="../media/hdphoto2.wdp"/><Relationship Id="rId5" Type="http://schemas.openxmlformats.org/officeDocument/2006/relationships/image" Target="../media/image15.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3.xml"/><Relationship Id="rId5" Type="http://schemas.microsoft.com/office/2007/relationships/hdphoto" Target="../media/hdphoto2.wdp"/><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3.xml"/><Relationship Id="rId5" Type="http://schemas.microsoft.com/office/2007/relationships/hdphoto" Target="../media/hdphoto2.wdp"/><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0.png"/><Relationship Id="rId7" Type="http://schemas.openxmlformats.org/officeDocument/2006/relationships/image" Target="../media/image12.png"/><Relationship Id="rId2" Type="http://schemas.openxmlformats.org/officeDocument/2006/relationships/slideLayout" Target="../slideLayouts/slideLayout15.xml"/><Relationship Id="rId1" Type="http://schemas.openxmlformats.org/officeDocument/2006/relationships/tags" Target="../tags/tag4.xml"/><Relationship Id="rId6" Type="http://schemas.openxmlformats.org/officeDocument/2006/relationships/image" Target="../media/image28.svg"/><Relationship Id="rId10" Type="http://schemas.microsoft.com/office/2007/relationships/hdphoto" Target="../media/hdphoto2.wdp"/><Relationship Id="rId9"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1.png"/><Relationship Id="rId1" Type="http://schemas.openxmlformats.org/officeDocument/2006/relationships/slideLayout" Target="../slideLayouts/slideLayout14.xml"/><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2.png"/><Relationship Id="rId1" Type="http://schemas.openxmlformats.org/officeDocument/2006/relationships/slideLayout" Target="../slideLayouts/slideLayout14.xml"/><Relationship Id="rId6" Type="http://schemas.microsoft.com/office/2007/relationships/hdphoto" Target="../media/hdphoto1.wdp"/><Relationship Id="rId5" Type="http://schemas.openxmlformats.org/officeDocument/2006/relationships/image" Target="../media/image12.png"/><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1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12.png"/></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12.png"/></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12.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23.gif"/><Relationship Id="rId5" Type="http://schemas.microsoft.com/office/2007/relationships/hdphoto" Target="../media/hdphoto2.wdp"/><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3.gif"/><Relationship Id="rId1" Type="http://schemas.openxmlformats.org/officeDocument/2006/relationships/slideLayout" Target="../slideLayouts/slideLayout13.xml"/><Relationship Id="rId6" Type="http://schemas.microsoft.com/office/2007/relationships/hdphoto" Target="../media/hdphoto1.wdp"/><Relationship Id="rId5" Type="http://schemas.openxmlformats.org/officeDocument/2006/relationships/image" Target="../media/image12.png"/><Relationship Id="rId4" Type="http://schemas.microsoft.com/office/2007/relationships/hdphoto" Target="../media/hdphoto2.wdp"/></Relationships>
</file>

<file path=ppt/slides/_rels/slide4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notesSlide" Target="../notesSlides/notesSlide3.xml"/><Relationship Id="rId7" Type="http://schemas.microsoft.com/office/2007/relationships/hdphoto" Target="../media/hdphoto2.wdp"/><Relationship Id="rId2" Type="http://schemas.openxmlformats.org/officeDocument/2006/relationships/slideLayout" Target="../slideLayouts/slideLayout3.xml"/><Relationship Id="rId1" Type="http://schemas.openxmlformats.org/officeDocument/2006/relationships/tags" Target="../tags/tag6.xml"/><Relationship Id="rId6" Type="http://schemas.openxmlformats.org/officeDocument/2006/relationships/image" Target="../media/image15.png"/><Relationship Id="rId5" Type="http://schemas.openxmlformats.org/officeDocument/2006/relationships/image" Target="../media/image25.gif"/><Relationship Id="rId4" Type="http://schemas.openxmlformats.org/officeDocument/2006/relationships/image" Target="../media/image24.png"/><Relationship Id="rId9"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7" name="Google Shape;107;p1"/>
          <p:cNvSpPr txBox="1"/>
          <p:nvPr/>
        </p:nvSpPr>
        <p:spPr>
          <a:xfrm>
            <a:off x="7368164" y="4300112"/>
            <a:ext cx="4886463" cy="83095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400" b="0" i="0" u="none" strike="noStrike" cap="none" dirty="0">
                <a:solidFill>
                  <a:srgbClr val="4E3226"/>
                </a:solidFill>
                <a:latin typeface="Tajawal Medium"/>
                <a:ea typeface="Tajawal Medium"/>
                <a:cs typeface="Tajawal Medium"/>
                <a:sym typeface="Tajawal Medium"/>
              </a:rPr>
              <a:t>Prepared by</a:t>
            </a:r>
            <a:r>
              <a:rPr lang="ar-JO" sz="2400" b="0" i="0" u="none" strike="noStrike" cap="none" dirty="0">
                <a:solidFill>
                  <a:srgbClr val="4E3226"/>
                </a:solidFill>
                <a:latin typeface="Tajawal Medium"/>
                <a:ea typeface="Tajawal Medium"/>
                <a:cs typeface="Tajawal Medium"/>
                <a:sym typeface="Tajawal Medium"/>
              </a:rPr>
              <a:t>:</a:t>
            </a:r>
          </a:p>
          <a:p>
            <a:pPr marL="0" marR="0" lvl="0" indent="0" algn="ctr" rtl="0">
              <a:spcBef>
                <a:spcPts val="0"/>
              </a:spcBef>
              <a:spcAft>
                <a:spcPts val="0"/>
              </a:spcAft>
              <a:buNone/>
            </a:pPr>
            <a:r>
              <a:rPr lang="en-US" sz="2400" b="0" i="0" u="none" strike="noStrike" cap="none" dirty="0">
                <a:solidFill>
                  <a:srgbClr val="4E3226"/>
                </a:solidFill>
                <a:latin typeface="Tajawal Medium"/>
                <a:ea typeface="Tajawal Medium"/>
                <a:cs typeface="Tajawal Medium"/>
                <a:sym typeface="Tajawal Medium"/>
              </a:rPr>
              <a:t> </a:t>
            </a:r>
            <a:r>
              <a:rPr lang="en-US" sz="2400" b="1" i="0" u="none" strike="noStrike" cap="none" dirty="0">
                <a:solidFill>
                  <a:srgbClr val="4E3226"/>
                </a:solidFill>
                <a:latin typeface="Tajawal Medium"/>
                <a:ea typeface="Tajawal Medium"/>
                <a:cs typeface="Tajawal Medium"/>
                <a:sym typeface="Tajawal Medium"/>
              </a:rPr>
              <a:t>Dr.Warda Mahmoud Kloub </a:t>
            </a:r>
            <a:endParaRPr b="1" dirty="0">
              <a:solidFill>
                <a:srgbClr val="4E3226"/>
              </a:solidFill>
            </a:endParaRPr>
          </a:p>
        </p:txBody>
      </p:sp>
      <p:sp>
        <p:nvSpPr>
          <p:cNvPr id="109" name="Google Shape;109;p1"/>
          <p:cNvSpPr txBox="1"/>
          <p:nvPr/>
        </p:nvSpPr>
        <p:spPr>
          <a:xfrm>
            <a:off x="1982176" y="1373438"/>
            <a:ext cx="7867610"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b="1" dirty="0">
                <a:solidFill>
                  <a:srgbClr val="4E3226"/>
                </a:solidFill>
                <a:latin typeface="Tajawal Medium"/>
                <a:ea typeface="Tajawal Medium"/>
                <a:cs typeface="Tajawal Medium"/>
                <a:sym typeface="Tajawal Medium"/>
              </a:rPr>
              <a:t>Contemporary Educational Leadership</a:t>
            </a:r>
            <a:endParaRPr sz="2800" dirty="0">
              <a:solidFill>
                <a:srgbClr val="4E3226"/>
              </a:solidFill>
            </a:endParaRPr>
          </a:p>
        </p:txBody>
      </p:sp>
      <p:sp>
        <p:nvSpPr>
          <p:cNvPr id="110" name="Google Shape;110;p1"/>
          <p:cNvSpPr/>
          <p:nvPr/>
        </p:nvSpPr>
        <p:spPr>
          <a:xfrm>
            <a:off x="8053092" y="5898745"/>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lvl="0" algn="ctr"/>
            <a:r>
              <a:rPr lang="en-US" sz="2000" b="1" dirty="0">
                <a:solidFill>
                  <a:srgbClr val="4E3226"/>
                </a:solidFill>
              </a:rPr>
              <a:t>Lecture </a:t>
            </a:r>
            <a:r>
              <a:rPr lang="en-US" sz="2000" b="1" dirty="0" smtClean="0">
                <a:solidFill>
                  <a:srgbClr val="4E3226"/>
                </a:solidFill>
              </a:rPr>
              <a:t>(</a:t>
            </a:r>
            <a:r>
              <a:rPr lang="en-GB" sz="2000" b="1" dirty="0" smtClean="0">
                <a:solidFill>
                  <a:srgbClr val="4E3226"/>
                </a:solidFill>
              </a:rPr>
              <a:t>8</a:t>
            </a:r>
            <a:r>
              <a:rPr lang="en-US" sz="2000" b="1" dirty="0" smtClean="0">
                <a:solidFill>
                  <a:srgbClr val="4E3226"/>
                </a:solidFill>
              </a:rPr>
              <a:t>)</a:t>
            </a:r>
            <a:endParaRPr lang="en-US" sz="2000" b="1" dirty="0">
              <a:solidFill>
                <a:srgbClr val="4E3226"/>
              </a:solidFill>
            </a:endParaRPr>
          </a:p>
        </p:txBody>
      </p:sp>
      <p:sp>
        <p:nvSpPr>
          <p:cNvPr id="113" name="Google Shape;113;p1"/>
          <p:cNvSpPr/>
          <p:nvPr/>
        </p:nvSpPr>
        <p:spPr>
          <a:xfrm>
            <a:off x="-5490" y="1810009"/>
            <a:ext cx="2933138" cy="5068947"/>
          </a:xfrm>
          <a:prstGeom prst="rtTriangle">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Rectangle 2"/>
          <p:cNvSpPr/>
          <p:nvPr/>
        </p:nvSpPr>
        <p:spPr>
          <a:xfrm>
            <a:off x="3301002" y="731172"/>
            <a:ext cx="4903356" cy="553998"/>
          </a:xfrm>
          <a:prstGeom prst="rect">
            <a:avLst/>
          </a:prstGeom>
        </p:spPr>
        <p:txBody>
          <a:bodyPr wrap="square">
            <a:spAutoFit/>
          </a:bodyPr>
          <a:lstStyle/>
          <a:p>
            <a:pPr algn="r"/>
            <a:r>
              <a:rPr lang="ar-JO" sz="3000" b="1" dirty="0">
                <a:solidFill>
                  <a:srgbClr val="4E3226"/>
                </a:solidFill>
                <a:cs typeface="+mj-cs"/>
              </a:rPr>
              <a:t>  </a:t>
            </a:r>
            <a:r>
              <a:rPr lang="ar-SA" sz="3000" b="1" dirty="0">
                <a:solidFill>
                  <a:srgbClr val="4E3226"/>
                </a:solidFill>
                <a:cs typeface="+mj-cs"/>
              </a:rPr>
              <a:t>اتجاهات معاصرة في القيادة التربوية</a:t>
            </a:r>
            <a:endParaRPr lang="en-GB" sz="3000" b="1" dirty="0">
              <a:solidFill>
                <a:srgbClr val="4E3226"/>
              </a:solidFill>
              <a:cs typeface="+mj-cs"/>
            </a:endParaRPr>
          </a:p>
        </p:txBody>
      </p:sp>
      <p:sp>
        <p:nvSpPr>
          <p:cNvPr id="19" name="Google Shape;110;p1"/>
          <p:cNvSpPr/>
          <p:nvPr/>
        </p:nvSpPr>
        <p:spPr>
          <a:xfrm>
            <a:off x="8053092" y="5219336"/>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dirty="0"/>
          </a:p>
        </p:txBody>
      </p:sp>
      <p:sp>
        <p:nvSpPr>
          <p:cNvPr id="20" name="Google Shape;114;p1"/>
          <p:cNvSpPr txBox="1"/>
          <p:nvPr/>
        </p:nvSpPr>
        <p:spPr>
          <a:xfrm>
            <a:off x="9172704" y="5286879"/>
            <a:ext cx="1152128"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4E3226"/>
                </a:solidFill>
                <a:latin typeface="Tajawal Medium"/>
                <a:ea typeface="Tajawal Medium"/>
                <a:cs typeface="Tajawal Medium"/>
                <a:sym typeface="Tajawal Medium"/>
              </a:rPr>
              <a:t>ELD711</a:t>
            </a:r>
            <a:endParaRPr sz="2400" b="1" dirty="0">
              <a:solidFill>
                <a:srgbClr val="4E3226"/>
              </a:solidFill>
            </a:endParaRPr>
          </a:p>
        </p:txBody>
      </p:sp>
      <p:sp>
        <p:nvSpPr>
          <p:cNvPr id="58" name="TextBox 57">
            <a:extLst>
              <a:ext uri="{FF2B5EF4-FFF2-40B4-BE49-F238E27FC236}">
                <a16:creationId xmlns:a16="http://schemas.microsoft.com/office/drawing/2014/main" id="{903020BD-6FF4-4424-93BF-5600C926C1D1}"/>
              </a:ext>
            </a:extLst>
          </p:cNvPr>
          <p:cNvSpPr txBox="1"/>
          <p:nvPr/>
        </p:nvSpPr>
        <p:spPr>
          <a:xfrm>
            <a:off x="4288176" y="2281816"/>
            <a:ext cx="3079013"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ar-JO" sz="3600" b="1" dirty="0">
                <a:solidFill>
                  <a:srgbClr val="4E3226"/>
                </a:solidFill>
                <a:latin typeface="Segoe UI" pitchFamily="34" charset="0"/>
                <a:cs typeface="+mj-cs"/>
                <a:sym typeface="Tajawal Medium"/>
              </a:rPr>
              <a:t>المساءلة والتقييم</a:t>
            </a:r>
            <a:endParaRPr kumimoji="0" lang="en-GB" sz="3600" b="0" i="0" u="none" strike="noStrike" kern="0" cap="none" spc="0" normalizeH="0" baseline="0" noProof="0" dirty="0">
              <a:ln>
                <a:noFill/>
              </a:ln>
              <a:solidFill>
                <a:srgbClr val="4E3226"/>
              </a:solidFill>
              <a:effectLst/>
              <a:uLnTx/>
              <a:uFillTx/>
              <a:latin typeface="Segoe UI" pitchFamily="34" charset="0"/>
              <a:cs typeface="+mj-cs"/>
              <a:sym typeface="Arial"/>
            </a:endParaRPr>
          </a:p>
        </p:txBody>
      </p:sp>
      <p:pic>
        <p:nvPicPr>
          <p:cNvPr id="14"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9635280" y="73835"/>
            <a:ext cx="2457656" cy="670874"/>
          </a:xfrm>
          <a:prstGeom prst="rect">
            <a:avLst/>
          </a:prstGeom>
          <a:noFill/>
          <a:ln>
            <a:noFill/>
          </a:ln>
        </p:spPr>
      </p:pic>
      <p:pic>
        <p:nvPicPr>
          <p:cNvPr id="1032" name="Picture 8" descr="The Accountability Chart's Crucial Role in EOS – Pure Direction">
            <a:extLst>
              <a:ext uri="{FF2B5EF4-FFF2-40B4-BE49-F238E27FC236}">
                <a16:creationId xmlns:a16="http://schemas.microsoft.com/office/drawing/2014/main" id="{2AE57A01-3782-4969-A911-86FBA37DEF2B}"/>
              </a:ext>
            </a:extLst>
          </p:cNvPr>
          <p:cNvPicPr>
            <a:picLocks noChangeAspect="1" noChangeArrowheads="1"/>
          </p:cNvPicPr>
          <p:nvPr/>
        </p:nvPicPr>
        <p:blipFill>
          <a:blip r:embed="rId6">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211598" y="3085736"/>
            <a:ext cx="3037075" cy="2133600"/>
          </a:xfrm>
          <a:prstGeom prst="rect">
            <a:avLst/>
          </a:prstGeom>
          <a:noFill/>
          <a:effectLst>
            <a:glow rad="431800">
              <a:srgbClr val="7E6000">
                <a:alpha val="8000"/>
              </a:srgbClr>
            </a:glow>
          </a:effectLst>
          <a:extLst>
            <a:ext uri="{909E8E84-426E-40DD-AFC4-6F175D3DCCD1}">
              <a14:hiddenFill xmlns:a14="http://schemas.microsoft.com/office/drawing/2010/main">
                <a:solidFill>
                  <a:srgbClr val="FFFFFF"/>
                </a:solidFill>
              </a14:hiddenFill>
            </a:ext>
          </a:extLst>
        </p:spPr>
      </p:pic>
      <p:pic>
        <p:nvPicPr>
          <p:cNvPr id="1034" name="Picture 10" descr="Testing &amp; Assessment / Home">
            <a:extLst>
              <a:ext uri="{FF2B5EF4-FFF2-40B4-BE49-F238E27FC236}">
                <a16:creationId xmlns:a16="http://schemas.microsoft.com/office/drawing/2014/main" id="{6EAE3187-FCBB-496C-BA96-0BD2A049C6D6}"/>
              </a:ext>
            </a:extLst>
          </p:cNvPr>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76795" y="4300112"/>
            <a:ext cx="3048947" cy="921722"/>
          </a:xfrm>
          <a:prstGeom prst="rect">
            <a:avLst/>
          </a:prstGeom>
          <a:noFill/>
          <a:effectLst>
            <a:glow rad="698500">
              <a:schemeClr val="bg1">
                <a:alpha val="0"/>
              </a:schemeClr>
            </a:glow>
          </a:effectLst>
          <a:extLst>
            <a:ext uri="{909E8E84-426E-40DD-AFC4-6F175D3DCCD1}">
              <a14:hiddenFill xmlns:a14="http://schemas.microsoft.com/office/drawing/2010/main">
                <a:solidFill>
                  <a:srgbClr val="FFFFFF"/>
                </a:solidFill>
              </a14:hiddenFill>
            </a:ext>
          </a:extLst>
        </p:spPr>
      </p:pic>
      <p:pic>
        <p:nvPicPr>
          <p:cNvPr id="21"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8">
            <a:alphaModFix/>
            <a:duotone>
              <a:prstClr val="black"/>
              <a:schemeClr val="accent4">
                <a:tint val="45000"/>
                <a:satMod val="400000"/>
              </a:schemeClr>
            </a:duotone>
            <a:extLst>
              <a:ext uri="{BEBA8EAE-BF5A-486C-A8C5-ECC9F3942E4B}">
                <a14:imgProps xmlns:a14="http://schemas.microsoft.com/office/drawing/2010/main">
                  <a14:imgLayer r:embed="rId9">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custDataLst>
      <p:tags r:id="rId1"/>
    </p:custDataLst>
    <p:extLst>
      <p:ext uri="{BB962C8B-B14F-4D97-AF65-F5344CB8AC3E}">
        <p14:creationId xmlns:p14="http://schemas.microsoft.com/office/powerpoint/2010/main" val="15319801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xfrm>
            <a:off x="3287688" y="145629"/>
            <a:ext cx="5628455" cy="724247"/>
          </a:xfrm>
          <a:prstGeom prst="rect">
            <a:avLst/>
          </a:prstGeom>
        </p:spPr>
        <p:txBody>
          <a:bodyPr>
            <a:normAutofit fontScale="25000" lnSpcReduction="20000"/>
          </a:bodyPr>
          <a:lstStyle/>
          <a:p>
            <a:pPr lvl="0"/>
            <a:r>
              <a:rPr lang="ar-JO" sz="3200" dirty="0">
                <a:solidFill>
                  <a:srgbClr val="FF0000"/>
                </a:solidFill>
              </a:rPr>
              <a:t> </a:t>
            </a:r>
          </a:p>
          <a:p>
            <a:pPr lvl="0"/>
            <a:endParaRPr lang="ar-JO" sz="3200" b="1" dirty="0">
              <a:solidFill>
                <a:srgbClr val="FF0000"/>
              </a:solidFill>
              <a:latin typeface="Calibri" pitchFamily="34" charset="0"/>
              <a:ea typeface="Times New Roman" pitchFamily="18" charset="0"/>
            </a:endParaRPr>
          </a:p>
          <a:p>
            <a:pPr lvl="0"/>
            <a:r>
              <a:rPr lang="ar-JO" sz="12800" b="1" dirty="0">
                <a:solidFill>
                  <a:schemeClr val="tx1"/>
                </a:solidFill>
                <a:latin typeface="Calibri" pitchFamily="34" charset="0"/>
                <a:ea typeface="Times New Roman" pitchFamily="18" charset="0"/>
              </a:rPr>
              <a:t>موضوعات المحاضرة</a:t>
            </a:r>
          </a:p>
          <a:p>
            <a:pPr lvl="0"/>
            <a:r>
              <a:rPr lang="ar-JO" sz="12800" b="1" dirty="0">
                <a:solidFill>
                  <a:schemeClr val="tx1"/>
                </a:solidFill>
                <a:latin typeface="Calibri" pitchFamily="34" charset="0"/>
              </a:rPr>
              <a:t>المساءلة </a:t>
            </a:r>
            <a:r>
              <a:rPr lang="ar-JO" sz="12800" b="1" dirty="0" smtClean="0">
                <a:solidFill>
                  <a:schemeClr val="tx1"/>
                </a:solidFill>
                <a:latin typeface="Calibri" pitchFamily="34" charset="0"/>
              </a:rPr>
              <a:t>التربوية والذكية</a:t>
            </a:r>
            <a:endParaRPr lang="en-US" sz="12800" dirty="0">
              <a:solidFill>
                <a:schemeClr val="tx1"/>
              </a:solidFill>
            </a:endParaRPr>
          </a:p>
        </p:txBody>
      </p:sp>
      <p:sp>
        <p:nvSpPr>
          <p:cNvPr id="3" name="Rectangle 2">
            <a:extLst>
              <a:ext uri="{FF2B5EF4-FFF2-40B4-BE49-F238E27FC236}">
                <a16:creationId xmlns:a16="http://schemas.microsoft.com/office/drawing/2014/main" id="{A7F4B643-5453-42C2-94BB-B4D81BABB876}"/>
              </a:ext>
            </a:extLst>
          </p:cNvPr>
          <p:cNvSpPr/>
          <p:nvPr/>
        </p:nvSpPr>
        <p:spPr>
          <a:xfrm>
            <a:off x="6931432" y="1886562"/>
            <a:ext cx="463826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r>
              <a:rPr lang="ar-JO" sz="2400" b="1" dirty="0">
                <a:solidFill>
                  <a:schemeClr val="tx1"/>
                </a:solidFill>
                <a:latin typeface="Simplified Arabic" pitchFamily="18" charset="-78"/>
                <a:cs typeface="Simplified Arabic" pitchFamily="18" charset="-78"/>
                <a:sym typeface="Tajawal Medium"/>
              </a:rPr>
              <a:t>مفهوم </a:t>
            </a:r>
            <a:r>
              <a:rPr lang="ar-JO" sz="2400" b="1">
                <a:solidFill>
                  <a:schemeClr val="tx1"/>
                </a:solidFill>
                <a:latin typeface="Simplified Arabic" pitchFamily="18" charset="-78"/>
                <a:cs typeface="Simplified Arabic" pitchFamily="18" charset="-78"/>
                <a:sym typeface="Tajawal Medium"/>
              </a:rPr>
              <a:t>المساءلة </a:t>
            </a:r>
            <a:r>
              <a:rPr lang="ar-JO" sz="2400" b="1" smtClean="0">
                <a:solidFill>
                  <a:schemeClr val="tx1"/>
                </a:solidFill>
                <a:latin typeface="Simplified Arabic" pitchFamily="18" charset="-78"/>
                <a:cs typeface="Simplified Arabic" pitchFamily="18" charset="-78"/>
                <a:sym typeface="Tajawal Medium"/>
              </a:rPr>
              <a:t>والمساءلة </a:t>
            </a:r>
            <a:r>
              <a:rPr lang="ar-JO" sz="2400" b="1" dirty="0">
                <a:solidFill>
                  <a:schemeClr val="tx1"/>
                </a:solidFill>
                <a:latin typeface="Simplified Arabic" pitchFamily="18" charset="-78"/>
                <a:cs typeface="Simplified Arabic" pitchFamily="18" charset="-78"/>
                <a:sym typeface="Tajawal Medium"/>
              </a:rPr>
              <a:t>التربوية</a:t>
            </a:r>
            <a:endParaRPr lang="ko-KR" altLang="en-US" sz="2400" b="1" dirty="0">
              <a:solidFill>
                <a:schemeClr val="tx1"/>
              </a:solidFill>
            </a:endParaRPr>
          </a:p>
        </p:txBody>
      </p:sp>
      <p:sp>
        <p:nvSpPr>
          <p:cNvPr id="6" name="Rectangle 5">
            <a:extLst>
              <a:ext uri="{FF2B5EF4-FFF2-40B4-BE49-F238E27FC236}">
                <a16:creationId xmlns:a16="http://schemas.microsoft.com/office/drawing/2014/main" id="{A0C5146C-3317-4053-A967-F719E7C1016B}"/>
              </a:ext>
            </a:extLst>
          </p:cNvPr>
          <p:cNvSpPr/>
          <p:nvPr/>
        </p:nvSpPr>
        <p:spPr>
          <a:xfrm>
            <a:off x="3445052" y="2703829"/>
            <a:ext cx="812464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r>
              <a:rPr lang="ar-JO" sz="2400" b="1" dirty="0">
                <a:solidFill>
                  <a:schemeClr val="tx1"/>
                </a:solidFill>
                <a:latin typeface="Simplified Arabic" pitchFamily="18" charset="-78"/>
                <a:cs typeface="Simplified Arabic" pitchFamily="18" charset="-78"/>
                <a:sym typeface="Tajawal Medium"/>
              </a:rPr>
              <a:t>مبررات وأنواع وشروط المساءلة</a:t>
            </a:r>
            <a:endParaRPr lang="ar-JO" sz="2400" b="1" dirty="0">
              <a:solidFill>
                <a:schemeClr val="bg2"/>
              </a:solidFill>
              <a:latin typeface="Simplified Arabic" pitchFamily="18" charset="-78"/>
              <a:cs typeface="Simplified Arabic" pitchFamily="18" charset="-78"/>
              <a:sym typeface="Tajawal Medium"/>
            </a:endParaRPr>
          </a:p>
        </p:txBody>
      </p:sp>
      <p:sp>
        <p:nvSpPr>
          <p:cNvPr id="7" name="Oval 6">
            <a:extLst>
              <a:ext uri="{FF2B5EF4-FFF2-40B4-BE49-F238E27FC236}">
                <a16:creationId xmlns:a16="http://schemas.microsoft.com/office/drawing/2014/main" id="{F6D1F52D-1FE0-47F4-9BC5-FE1E955D3045}"/>
              </a:ext>
            </a:extLst>
          </p:cNvPr>
          <p:cNvSpPr/>
          <p:nvPr/>
        </p:nvSpPr>
        <p:spPr>
          <a:xfrm>
            <a:off x="911424" y="1294991"/>
            <a:ext cx="4890429" cy="5004574"/>
          </a:xfrm>
          <a:prstGeom prst="ellipse">
            <a:avLst/>
          </a:prstGeom>
          <a:solidFill>
            <a:schemeClr val="accent2">
              <a:lumMod val="50000"/>
              <a:alpha val="1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9" name="Rectangle 8">
            <a:extLst>
              <a:ext uri="{FF2B5EF4-FFF2-40B4-BE49-F238E27FC236}">
                <a16:creationId xmlns:a16="http://schemas.microsoft.com/office/drawing/2014/main" id="{A467A776-775F-4E6F-8E67-1F79D79B4132}"/>
              </a:ext>
            </a:extLst>
          </p:cNvPr>
          <p:cNvSpPr/>
          <p:nvPr/>
        </p:nvSpPr>
        <p:spPr>
          <a:xfrm>
            <a:off x="3445052" y="3615822"/>
            <a:ext cx="812464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chemeClr val="tx1"/>
                </a:solidFill>
                <a:effectLst/>
                <a:uLnTx/>
                <a:uFillTx/>
                <a:latin typeface="Arial"/>
                <a:ea typeface="+mn-ea"/>
                <a:cs typeface="Arial" panose="020B0604020202020204" pitchFamily="34" charset="0"/>
                <a:sym typeface="Arial"/>
              </a:rPr>
              <a:t>خصائص وسمات المساءلة التربوية</a:t>
            </a:r>
            <a:endParaRPr kumimoji="0" lang="ar-JO" sz="2400" b="0" i="0" u="none" strike="noStrike" kern="0" cap="none" spc="0" normalizeH="0" baseline="0" noProof="0" dirty="0">
              <a:ln>
                <a:noFill/>
              </a:ln>
              <a:solidFill>
                <a:schemeClr val="tx1"/>
              </a:solidFill>
              <a:effectLst/>
              <a:uLnTx/>
              <a:uFillTx/>
              <a:latin typeface="Arial"/>
              <a:ea typeface="+mn-ea"/>
              <a:cs typeface="Arial" panose="020B0604020202020204" pitchFamily="34" charset="0"/>
              <a:sym typeface="Arial"/>
            </a:endParaRPr>
          </a:p>
        </p:txBody>
      </p:sp>
      <p:sp>
        <p:nvSpPr>
          <p:cNvPr id="12" name="Rectangle 11">
            <a:extLst>
              <a:ext uri="{FF2B5EF4-FFF2-40B4-BE49-F238E27FC236}">
                <a16:creationId xmlns:a16="http://schemas.microsoft.com/office/drawing/2014/main" id="{274D0B0D-9D71-445D-B898-69B133BF3037}"/>
              </a:ext>
            </a:extLst>
          </p:cNvPr>
          <p:cNvSpPr/>
          <p:nvPr/>
        </p:nvSpPr>
        <p:spPr>
          <a:xfrm>
            <a:off x="3445052" y="4615413"/>
            <a:ext cx="812464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r"/>
            <a:r>
              <a:rPr lang="ar-JO" sz="2400" b="1" dirty="0">
                <a:solidFill>
                  <a:srgbClr val="000000"/>
                </a:solidFill>
                <a:latin typeface="Simplified Arabic" pitchFamily="18" charset="-78"/>
                <a:cs typeface="Simplified Arabic" pitchFamily="18" charset="-78"/>
                <a:sym typeface="Tajawal Medium"/>
              </a:rPr>
              <a:t>فوائد المساءلة التربوية وأضرارها</a:t>
            </a:r>
          </a:p>
        </p:txBody>
      </p:sp>
      <p:sp useBgFill="1">
        <p:nvSpPr>
          <p:cNvPr id="15" name="Rectangle 14">
            <a:extLst>
              <a:ext uri="{FF2B5EF4-FFF2-40B4-BE49-F238E27FC236}">
                <a16:creationId xmlns:a16="http://schemas.microsoft.com/office/drawing/2014/main" id="{E245CBC4-39CE-492C-9A32-5B31DB40E45F}"/>
              </a:ext>
            </a:extLst>
          </p:cNvPr>
          <p:cNvSpPr/>
          <p:nvPr/>
        </p:nvSpPr>
        <p:spPr>
          <a:xfrm>
            <a:off x="3071664" y="5398052"/>
            <a:ext cx="8557220" cy="1466355"/>
          </a:xfrm>
          <a:prstGeom prst="rect">
            <a:avLst/>
          </a:prstGeom>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rtl="1">
              <a:lnSpc>
                <a:spcPct val="150000"/>
              </a:lnSpc>
            </a:pPr>
            <a:endParaRPr lang="ar-JO" sz="2400" b="1" dirty="0">
              <a:solidFill>
                <a:schemeClr val="tx1"/>
              </a:solidFill>
            </a:endParaRPr>
          </a:p>
          <a:p>
            <a:pPr algn="r" rtl="1">
              <a:lnSpc>
                <a:spcPct val="200000"/>
              </a:lnSpc>
            </a:pPr>
            <a:r>
              <a:rPr lang="ar-JO" sz="2200" b="1" dirty="0" smtClean="0">
                <a:solidFill>
                  <a:schemeClr val="tx1"/>
                </a:solidFill>
              </a:rPr>
              <a:t>العلاقة </a:t>
            </a:r>
            <a:r>
              <a:rPr lang="ar-JO" sz="2200" b="1" dirty="0">
                <a:solidFill>
                  <a:schemeClr val="tx1"/>
                </a:solidFill>
              </a:rPr>
              <a:t>بين المساءلة التربوية والجودة الشاملة </a:t>
            </a:r>
          </a:p>
          <a:p>
            <a:pPr algn="r" rtl="1">
              <a:lnSpc>
                <a:spcPct val="200000"/>
              </a:lnSpc>
            </a:pPr>
            <a:r>
              <a:rPr lang="ar-JO" sz="2200" b="1" dirty="0" smtClean="0">
                <a:solidFill>
                  <a:schemeClr val="tx1"/>
                </a:solidFill>
              </a:rPr>
              <a:t>دور </a:t>
            </a:r>
            <a:r>
              <a:rPr lang="ar-JO" sz="2200" b="1" dirty="0">
                <a:solidFill>
                  <a:schemeClr val="tx1"/>
                </a:solidFill>
              </a:rPr>
              <a:t>القائد في نشر ثقافة المساءلة التربوية </a:t>
            </a:r>
          </a:p>
          <a:p>
            <a:pPr algn="r" rtl="1">
              <a:lnSpc>
                <a:spcPct val="150000"/>
              </a:lnSpc>
            </a:pPr>
            <a:endParaRPr lang="ar-JO" sz="2800" b="1" dirty="0">
              <a:solidFill>
                <a:schemeClr val="tx1"/>
              </a:solidFill>
            </a:endParaRPr>
          </a:p>
        </p:txBody>
      </p:sp>
      <p:sp>
        <p:nvSpPr>
          <p:cNvPr id="43" name="Text Placeholder 1">
            <a:extLst>
              <a:ext uri="{FF2B5EF4-FFF2-40B4-BE49-F238E27FC236}">
                <a16:creationId xmlns:a16="http://schemas.microsoft.com/office/drawing/2014/main" id="{206381AD-4C2B-4745-99B1-0BBCE6131A71}"/>
              </a:ext>
            </a:extLst>
          </p:cNvPr>
          <p:cNvSpPr txBox="1">
            <a:spLocks/>
          </p:cNvSpPr>
          <p:nvPr/>
        </p:nvSpPr>
        <p:spPr>
          <a:xfrm>
            <a:off x="427459" y="869836"/>
            <a:ext cx="11573197" cy="724247"/>
          </a:xfrm>
          <a:prstGeom prst="rect">
            <a:avLst/>
          </a:prstGeom>
        </p:spPr>
        <p:txBody>
          <a:bodyPr anchor="ct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3200" b="0" i="0" u="none" strike="noStrike" kern="1200" cap="none" spc="0" normalizeH="0" baseline="0" noProof="0" dirty="0">
              <a:ln>
                <a:noFill/>
              </a:ln>
              <a:solidFill>
                <a:schemeClr val="tx1">
                  <a:lumMod val="85000"/>
                  <a:lumOff val="15000"/>
                </a:schemeClr>
              </a:solidFill>
              <a:effectLst/>
              <a:uLnTx/>
              <a:uFillTx/>
              <a:latin typeface="+mj-lt"/>
              <a:ea typeface="+mn-ea"/>
              <a:cs typeface="Arial" pitchFamily="34" charset="0"/>
            </a:endParaRPr>
          </a:p>
        </p:txBody>
      </p:sp>
      <p:pic>
        <p:nvPicPr>
          <p:cNvPr id="18"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3">
            <a:alphaModFix/>
            <a:duotone>
              <a:prstClr val="black"/>
              <a:schemeClr val="accent2">
                <a:tint val="45000"/>
                <a:satMod val="400000"/>
              </a:schemeClr>
            </a:duotone>
            <a:extLst>
              <a:ext uri="{BEBA8EAE-BF5A-486C-A8C5-ECC9F3942E4B}">
                <a14:imgProps xmlns:a14="http://schemas.microsoft.com/office/drawing/2010/main">
                  <a14:imgLayer r:embed="rId4">
                    <a14:imgEffect>
                      <a14:colorTemperature colorTemp="5300"/>
                    </a14:imgEffect>
                    <a14:imgEffect>
                      <a14:saturation sat="5000"/>
                    </a14:imgEffect>
                    <a14:imgEffect>
                      <a14:brightnessContrast bright="-40000" contrast="-40000"/>
                    </a14:imgEffect>
                  </a14:imgLayer>
                </a14:imgProps>
              </a:ext>
            </a:extLst>
          </a:blip>
          <a:srcRect/>
          <a:stretch/>
        </p:blipFill>
        <p:spPr>
          <a:xfrm>
            <a:off x="9635280" y="73835"/>
            <a:ext cx="2457656" cy="670874"/>
          </a:xfrm>
          <a:prstGeom prst="rect">
            <a:avLst/>
          </a:prstGeom>
          <a:noFill/>
          <a:ln>
            <a:noFill/>
          </a:ln>
        </p:spPr>
      </p:pic>
      <p:pic>
        <p:nvPicPr>
          <p:cNvPr id="19"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5">
            <a:alphaModFix/>
            <a:duotone>
              <a:prstClr val="black"/>
              <a:schemeClr val="accent4">
                <a:tint val="45000"/>
                <a:satMod val="400000"/>
              </a:schemeClr>
            </a:duotone>
            <a:extLst>
              <a:ext uri="{BEBA8EAE-BF5A-486C-A8C5-ECC9F3942E4B}">
                <a14:imgProps xmlns:a14="http://schemas.microsoft.com/office/drawing/2010/main">
                  <a14:imgLayer r:embed="rId6">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20" name="Rectangle 19">
            <a:extLst>
              <a:ext uri="{FF2B5EF4-FFF2-40B4-BE49-F238E27FC236}">
                <a16:creationId xmlns:a16="http://schemas.microsoft.com/office/drawing/2014/main" id="{E245CBC4-39CE-492C-9A32-5B31DB40E45F}"/>
              </a:ext>
            </a:extLst>
          </p:cNvPr>
          <p:cNvSpPr/>
          <p:nvPr/>
        </p:nvSpPr>
        <p:spPr>
          <a:xfrm>
            <a:off x="1601458" y="1943171"/>
            <a:ext cx="3528392" cy="3032242"/>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1">
              <a:lnSpc>
                <a:spcPct val="150000"/>
              </a:lnSpc>
            </a:pPr>
            <a:endParaRPr lang="ar-JO" sz="2200" b="1" dirty="0">
              <a:solidFill>
                <a:schemeClr val="tx1"/>
              </a:solidFill>
            </a:endParaRPr>
          </a:p>
          <a:p>
            <a:pPr algn="ctr">
              <a:lnSpc>
                <a:spcPct val="200000"/>
              </a:lnSpc>
            </a:pPr>
            <a:r>
              <a:rPr lang="ar-JO" sz="2200" b="1" dirty="0" smtClean="0">
                <a:solidFill>
                  <a:schemeClr val="tx1"/>
                </a:solidFill>
                <a:latin typeface="Simplified Arabic" pitchFamily="18" charset="-78"/>
                <a:cs typeface="Simplified Arabic" pitchFamily="18" charset="-78"/>
                <a:sym typeface="Tajawal Medium"/>
              </a:rPr>
              <a:t>مفهوم </a:t>
            </a:r>
            <a:r>
              <a:rPr lang="ar-JO" sz="2200" b="1" dirty="0">
                <a:solidFill>
                  <a:schemeClr val="tx1"/>
                </a:solidFill>
                <a:latin typeface="Simplified Arabic" pitchFamily="18" charset="-78"/>
                <a:cs typeface="Simplified Arabic" pitchFamily="18" charset="-78"/>
                <a:sym typeface="Tajawal Medium"/>
              </a:rPr>
              <a:t>المساءلة </a:t>
            </a:r>
            <a:r>
              <a:rPr lang="ar-JO" sz="2200" b="1" dirty="0" smtClean="0">
                <a:solidFill>
                  <a:schemeClr val="tx1"/>
                </a:solidFill>
                <a:latin typeface="Simplified Arabic" pitchFamily="18" charset="-78"/>
                <a:cs typeface="Simplified Arabic" pitchFamily="18" charset="-78"/>
                <a:sym typeface="Tajawal Medium"/>
              </a:rPr>
              <a:t>الذكية</a:t>
            </a:r>
            <a:endParaRPr lang="ar-JO" sz="2200" b="1" dirty="0">
              <a:solidFill>
                <a:schemeClr val="tx1"/>
              </a:solidFill>
              <a:latin typeface="Simplified Arabic" pitchFamily="18" charset="-78"/>
              <a:cs typeface="Simplified Arabic" pitchFamily="18" charset="-78"/>
              <a:sym typeface="Tajawal Medium"/>
            </a:endParaRPr>
          </a:p>
          <a:p>
            <a:pPr lvl="0" algn="ctr">
              <a:lnSpc>
                <a:spcPct val="200000"/>
              </a:lnSpc>
            </a:pPr>
            <a:r>
              <a:rPr lang="ar-JO" sz="2200" b="1" dirty="0">
                <a:solidFill>
                  <a:srgbClr val="000000"/>
                </a:solidFill>
                <a:latin typeface="Simplified Arabic" pitchFamily="18" charset="-78"/>
                <a:cs typeface="Simplified Arabic" pitchFamily="18" charset="-78"/>
                <a:sym typeface="Tajawal Medium"/>
              </a:rPr>
              <a:t>مغزى كلمة "ذكية" </a:t>
            </a:r>
            <a:endParaRPr lang="ar-JO" sz="2200" b="1" dirty="0">
              <a:solidFill>
                <a:schemeClr val="tx1"/>
              </a:solidFill>
              <a:latin typeface="Simplified Arabic" pitchFamily="18" charset="-78"/>
              <a:cs typeface="Simplified Arabic" pitchFamily="18" charset="-78"/>
              <a:sym typeface="Tajawal Medium"/>
            </a:endParaRPr>
          </a:p>
          <a:p>
            <a:pPr algn="ctr">
              <a:lnSpc>
                <a:spcPct val="200000"/>
              </a:lnSpc>
            </a:pPr>
            <a:r>
              <a:rPr lang="ar-JO" sz="2200" b="1" dirty="0" smtClean="0">
                <a:solidFill>
                  <a:schemeClr val="tx1"/>
                </a:solidFill>
              </a:rPr>
              <a:t>معايير </a:t>
            </a:r>
            <a:r>
              <a:rPr lang="ar-JO" sz="2200" b="1" dirty="0">
                <a:solidFill>
                  <a:schemeClr val="tx1"/>
                </a:solidFill>
              </a:rPr>
              <a:t>المساءلة الذكية</a:t>
            </a:r>
          </a:p>
          <a:p>
            <a:pPr lvl="0" algn="ctr">
              <a:lnSpc>
                <a:spcPct val="200000"/>
              </a:lnSpc>
            </a:pPr>
            <a:r>
              <a:rPr lang="ar-JO" sz="2200" b="1" dirty="0" smtClean="0">
                <a:solidFill>
                  <a:srgbClr val="000000"/>
                </a:solidFill>
                <a:latin typeface="Simplified Arabic" pitchFamily="18" charset="-78"/>
                <a:cs typeface="Simplified Arabic" pitchFamily="18" charset="-78"/>
                <a:sym typeface="Tajawal Medium"/>
              </a:rPr>
              <a:t>المساءلة </a:t>
            </a:r>
            <a:r>
              <a:rPr lang="ar-JO" sz="2200" b="1" dirty="0">
                <a:solidFill>
                  <a:srgbClr val="000000"/>
                </a:solidFill>
                <a:latin typeface="Simplified Arabic" pitchFamily="18" charset="-78"/>
                <a:cs typeface="Simplified Arabic" pitchFamily="18" charset="-78"/>
                <a:sym typeface="Tajawal Medium"/>
              </a:rPr>
              <a:t>وسيلة وليست هدف</a:t>
            </a:r>
          </a:p>
          <a:p>
            <a:pPr algn="ctr" rtl="1">
              <a:lnSpc>
                <a:spcPct val="200000"/>
              </a:lnSpc>
            </a:pPr>
            <a:r>
              <a:rPr lang="ar-JO" sz="2200" b="1" dirty="0" smtClean="0">
                <a:solidFill>
                  <a:schemeClr val="tx1"/>
                </a:solidFill>
              </a:rPr>
              <a:t>هل </a:t>
            </a:r>
            <a:r>
              <a:rPr lang="ar-JO" sz="2200" b="1" dirty="0">
                <a:solidFill>
                  <a:schemeClr val="tx1"/>
                </a:solidFill>
              </a:rPr>
              <a:t>أنت مع أم ضد المساءلة</a:t>
            </a:r>
          </a:p>
          <a:p>
            <a:pPr algn="ctr" rtl="1">
              <a:lnSpc>
                <a:spcPct val="150000"/>
              </a:lnSpc>
            </a:pPr>
            <a:endParaRPr lang="ar-JO" sz="2200" b="1" dirty="0">
              <a:solidFill>
                <a:schemeClr val="tx1"/>
              </a:solidFill>
            </a:endParaRPr>
          </a:p>
        </p:txBody>
      </p:sp>
      <p:sp>
        <p:nvSpPr>
          <p:cNvPr id="14" name="Oval 13">
            <a:extLst>
              <a:ext uri="{FF2B5EF4-FFF2-40B4-BE49-F238E27FC236}">
                <a16:creationId xmlns:a16="http://schemas.microsoft.com/office/drawing/2014/main" id="{A75A4D25-D662-4327-B73D-AFCB6ADAA524}"/>
              </a:ext>
            </a:extLst>
          </p:cNvPr>
          <p:cNvSpPr/>
          <p:nvPr/>
        </p:nvSpPr>
        <p:spPr>
          <a:xfrm>
            <a:off x="1919536" y="6235700"/>
            <a:ext cx="2736304" cy="1006500"/>
          </a:xfrm>
          <a:prstGeom prst="ellipse">
            <a:avLst/>
          </a:prstGeom>
          <a:gradFill>
            <a:gsLst>
              <a:gs pos="100000">
                <a:srgbClr val="4E3226">
                  <a:alpha val="0"/>
                </a:srgbClr>
              </a:gs>
              <a:gs pos="0">
                <a:srgbClr val="6E3210"/>
              </a:gs>
              <a:gs pos="21000">
                <a:schemeClr val="tx2">
                  <a:lumMod val="90000"/>
                </a:schemeClr>
              </a:gs>
              <a:gs pos="63000">
                <a:srgbClr val="6E321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Tree>
    <p:custDataLst>
      <p:tags r:id="rId1"/>
    </p:custDataLst>
    <p:extLst>
      <p:ext uri="{BB962C8B-B14F-4D97-AF65-F5344CB8AC3E}">
        <p14:creationId xmlns:p14="http://schemas.microsoft.com/office/powerpoint/2010/main" val="10396729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a:gsLst>
            <a:gs pos="100000">
              <a:srgbClr val="4E3226">
                <a:alpha val="0"/>
              </a:srgbClr>
            </a:gs>
            <a:gs pos="0">
              <a:srgbClr val="6E3210"/>
            </a:gs>
            <a:gs pos="21000">
              <a:schemeClr val="tx2">
                <a:lumMod val="90000"/>
              </a:schemeClr>
            </a:gs>
            <a:gs pos="63000">
              <a:srgbClr val="6E3210">
                <a:alpha val="0"/>
              </a:srgbClr>
            </a:gs>
          </a:gsLst>
          <a:lin ang="5400000" scaled="0"/>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xfrm>
            <a:off x="3281772" y="566766"/>
            <a:ext cx="5628455" cy="724247"/>
          </a:xfrm>
          <a:prstGeom prst="rect">
            <a:avLst/>
          </a:prstGeom>
        </p:spPr>
        <p:txBody>
          <a:bodyPr>
            <a:normAutofit fontScale="25000" lnSpcReduction="20000"/>
          </a:bodyPr>
          <a:lstStyle/>
          <a:p>
            <a:pPr lvl="0"/>
            <a:r>
              <a:rPr lang="ar-JO" sz="3200" dirty="0">
                <a:solidFill>
                  <a:srgbClr val="FF0000"/>
                </a:solidFill>
              </a:rPr>
              <a:t> </a:t>
            </a:r>
          </a:p>
          <a:p>
            <a:pPr lvl="0"/>
            <a:endParaRPr lang="ar-JO" sz="3200" b="1" dirty="0">
              <a:solidFill>
                <a:srgbClr val="FF0000"/>
              </a:solidFill>
              <a:latin typeface="Calibri" pitchFamily="34" charset="0"/>
              <a:ea typeface="Times New Roman" pitchFamily="18" charset="0"/>
            </a:endParaRPr>
          </a:p>
          <a:p>
            <a:pPr lvl="0"/>
            <a:r>
              <a:rPr lang="ar-JO" sz="12800" b="1" dirty="0">
                <a:solidFill>
                  <a:schemeClr val="tx1"/>
                </a:solidFill>
                <a:latin typeface="Calibri" pitchFamily="34" charset="0"/>
                <a:ea typeface="Times New Roman" pitchFamily="18" charset="0"/>
              </a:rPr>
              <a:t>موضوعات المحاضرة</a:t>
            </a:r>
          </a:p>
          <a:p>
            <a:pPr lvl="0"/>
            <a:r>
              <a:rPr lang="ar-JO" sz="12800" b="1" dirty="0" smtClean="0">
                <a:solidFill>
                  <a:schemeClr val="tx1"/>
                </a:solidFill>
                <a:latin typeface="Calibri" pitchFamily="34" charset="0"/>
              </a:rPr>
              <a:t>التقييم والتقويم</a:t>
            </a:r>
            <a:endParaRPr lang="en-US" sz="12800" dirty="0">
              <a:solidFill>
                <a:schemeClr val="tx1"/>
              </a:solidFill>
            </a:endParaRPr>
          </a:p>
        </p:txBody>
      </p:sp>
      <p:sp>
        <p:nvSpPr>
          <p:cNvPr id="3" name="Rectangle 2">
            <a:extLst>
              <a:ext uri="{FF2B5EF4-FFF2-40B4-BE49-F238E27FC236}">
                <a16:creationId xmlns:a16="http://schemas.microsoft.com/office/drawing/2014/main" id="{A7F4B643-5453-42C2-94BB-B4D81BABB876}"/>
              </a:ext>
            </a:extLst>
          </p:cNvPr>
          <p:cNvSpPr/>
          <p:nvPr/>
        </p:nvSpPr>
        <p:spPr>
          <a:xfrm>
            <a:off x="3145336" y="1857640"/>
            <a:ext cx="809298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r>
              <a:rPr lang="ar-JO" sz="2400" b="1" dirty="0">
                <a:solidFill>
                  <a:schemeClr val="tx1"/>
                </a:solidFill>
                <a:latin typeface="Simplified Arabic" pitchFamily="18" charset="-78"/>
                <a:cs typeface="Simplified Arabic" pitchFamily="18" charset="-78"/>
                <a:sym typeface="Tajawal Medium"/>
              </a:rPr>
              <a:t>مفهوم التقويم والتقييم التربوي </a:t>
            </a:r>
            <a:endParaRPr lang="ko-KR" altLang="en-US" sz="2400" b="1" dirty="0">
              <a:solidFill>
                <a:schemeClr val="tx1"/>
              </a:solidFill>
            </a:endParaRPr>
          </a:p>
        </p:txBody>
      </p:sp>
      <p:sp>
        <p:nvSpPr>
          <p:cNvPr id="4" name="Oval 3">
            <a:extLst>
              <a:ext uri="{FF2B5EF4-FFF2-40B4-BE49-F238E27FC236}">
                <a16:creationId xmlns:a16="http://schemas.microsoft.com/office/drawing/2014/main" id="{5C5F5C0E-5710-4B7B-827B-DD46B70AEAC9}"/>
              </a:ext>
            </a:extLst>
          </p:cNvPr>
          <p:cNvSpPr/>
          <p:nvPr/>
        </p:nvSpPr>
        <p:spPr>
          <a:xfrm>
            <a:off x="969506" y="1860810"/>
            <a:ext cx="4320000" cy="4320000"/>
          </a:xfrm>
          <a:prstGeom prst="ellipse">
            <a:avLst/>
          </a:prstGeom>
          <a:gradFill>
            <a:gsLst>
              <a:gs pos="100000">
                <a:srgbClr val="4E3226">
                  <a:alpha val="0"/>
                </a:srgbClr>
              </a:gs>
              <a:gs pos="0">
                <a:srgbClr val="6E3210"/>
              </a:gs>
              <a:gs pos="21000">
                <a:schemeClr val="tx2">
                  <a:lumMod val="90000"/>
                </a:schemeClr>
              </a:gs>
              <a:gs pos="63000">
                <a:srgbClr val="6E321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6" name="Rectangle 5">
            <a:extLst>
              <a:ext uri="{FF2B5EF4-FFF2-40B4-BE49-F238E27FC236}">
                <a16:creationId xmlns:a16="http://schemas.microsoft.com/office/drawing/2014/main" id="{A0C5146C-3317-4053-A967-F719E7C1016B}"/>
              </a:ext>
            </a:extLst>
          </p:cNvPr>
          <p:cNvSpPr/>
          <p:nvPr/>
        </p:nvSpPr>
        <p:spPr>
          <a:xfrm>
            <a:off x="3129506" y="2762506"/>
            <a:ext cx="812464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r>
              <a:rPr lang="ar-JO" sz="2400" b="1" dirty="0">
                <a:solidFill>
                  <a:schemeClr val="tx1"/>
                </a:solidFill>
                <a:latin typeface="Simplified Arabic" pitchFamily="18" charset="-78"/>
                <a:cs typeface="Simplified Arabic" pitchFamily="18" charset="-78"/>
                <a:sym typeface="Tajawal Medium"/>
              </a:rPr>
              <a:t>مبادئ التقييم</a:t>
            </a:r>
          </a:p>
        </p:txBody>
      </p:sp>
      <p:sp>
        <p:nvSpPr>
          <p:cNvPr id="9" name="Rectangle 8">
            <a:extLst>
              <a:ext uri="{FF2B5EF4-FFF2-40B4-BE49-F238E27FC236}">
                <a16:creationId xmlns:a16="http://schemas.microsoft.com/office/drawing/2014/main" id="{A467A776-775F-4E6F-8E67-1F79D79B4132}"/>
              </a:ext>
            </a:extLst>
          </p:cNvPr>
          <p:cNvSpPr/>
          <p:nvPr/>
        </p:nvSpPr>
        <p:spPr>
          <a:xfrm>
            <a:off x="3129506" y="3664202"/>
            <a:ext cx="812464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chemeClr val="tx1"/>
                </a:solidFill>
                <a:effectLst/>
                <a:uLnTx/>
                <a:uFillTx/>
                <a:latin typeface="Arial"/>
                <a:ea typeface="+mn-ea"/>
                <a:cs typeface="Arial" panose="020B0604020202020204" pitchFamily="34" charset="0"/>
                <a:sym typeface="Arial"/>
              </a:rPr>
              <a:t>أهمية التقييم وفوائده في التعليم</a:t>
            </a:r>
          </a:p>
        </p:txBody>
      </p:sp>
      <p:sp>
        <p:nvSpPr>
          <p:cNvPr id="10" name="Oval 9">
            <a:extLst>
              <a:ext uri="{FF2B5EF4-FFF2-40B4-BE49-F238E27FC236}">
                <a16:creationId xmlns:a16="http://schemas.microsoft.com/office/drawing/2014/main" id="{026A8993-AFF9-4C07-AEFB-208AE885682D}"/>
              </a:ext>
            </a:extLst>
          </p:cNvPr>
          <p:cNvSpPr/>
          <p:nvPr/>
        </p:nvSpPr>
        <p:spPr>
          <a:xfrm>
            <a:off x="1689506" y="3307594"/>
            <a:ext cx="2880000" cy="2880000"/>
          </a:xfrm>
          <a:prstGeom prst="ellipse">
            <a:avLst/>
          </a:prstGeom>
          <a:gradFill>
            <a:gsLst>
              <a:gs pos="100000">
                <a:srgbClr val="4E3226">
                  <a:alpha val="0"/>
                </a:srgbClr>
              </a:gs>
              <a:gs pos="0">
                <a:srgbClr val="6E3210"/>
              </a:gs>
              <a:gs pos="21000">
                <a:schemeClr val="tx2">
                  <a:lumMod val="90000"/>
                </a:schemeClr>
              </a:gs>
              <a:gs pos="63000">
                <a:srgbClr val="6E321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12" name="Rectangle 11">
            <a:extLst>
              <a:ext uri="{FF2B5EF4-FFF2-40B4-BE49-F238E27FC236}">
                <a16:creationId xmlns:a16="http://schemas.microsoft.com/office/drawing/2014/main" id="{274D0B0D-9D71-445D-B898-69B133BF3037}"/>
              </a:ext>
            </a:extLst>
          </p:cNvPr>
          <p:cNvSpPr/>
          <p:nvPr/>
        </p:nvSpPr>
        <p:spPr>
          <a:xfrm>
            <a:off x="3129506" y="4565898"/>
            <a:ext cx="8124648" cy="720000"/>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r"/>
            <a:r>
              <a:rPr lang="ar-JO" sz="2400" b="1">
                <a:solidFill>
                  <a:srgbClr val="000000"/>
                </a:solidFill>
                <a:latin typeface="Simplified Arabic" pitchFamily="18" charset="-78"/>
                <a:cs typeface="Simplified Arabic" pitchFamily="18" charset="-78"/>
                <a:sym typeface="Tajawal Medium"/>
              </a:rPr>
              <a:t>أنواع التقييم في التعليم</a:t>
            </a:r>
            <a:endParaRPr lang="ar-JO" sz="2400" b="1" dirty="0">
              <a:solidFill>
                <a:srgbClr val="000000"/>
              </a:solidFill>
              <a:latin typeface="Simplified Arabic" pitchFamily="18" charset="-78"/>
              <a:cs typeface="Simplified Arabic" pitchFamily="18" charset="-78"/>
              <a:sym typeface="Tajawal Medium"/>
            </a:endParaRPr>
          </a:p>
        </p:txBody>
      </p:sp>
      <p:sp>
        <p:nvSpPr>
          <p:cNvPr id="15" name="Rectangle 14">
            <a:extLst>
              <a:ext uri="{FF2B5EF4-FFF2-40B4-BE49-F238E27FC236}">
                <a16:creationId xmlns:a16="http://schemas.microsoft.com/office/drawing/2014/main" id="{E245CBC4-39CE-492C-9A32-5B31DB40E45F}"/>
              </a:ext>
            </a:extLst>
          </p:cNvPr>
          <p:cNvSpPr/>
          <p:nvPr/>
        </p:nvSpPr>
        <p:spPr>
          <a:xfrm>
            <a:off x="3145336" y="5430723"/>
            <a:ext cx="8149866" cy="724247"/>
          </a:xfrm>
          <a:prstGeom prst="rect">
            <a:avLst/>
          </a:prstGeom>
          <a:no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rtl="1">
              <a:lnSpc>
                <a:spcPct val="150000"/>
              </a:lnSpc>
            </a:pPr>
            <a:endParaRPr lang="ar-JO" sz="2400" b="1" dirty="0">
              <a:solidFill>
                <a:schemeClr val="tx1"/>
              </a:solidFill>
            </a:endParaRPr>
          </a:p>
          <a:p>
            <a:pPr algn="r" rtl="1">
              <a:lnSpc>
                <a:spcPct val="150000"/>
              </a:lnSpc>
            </a:pPr>
            <a:r>
              <a:rPr lang="ar-JO" sz="2400" b="1" dirty="0">
                <a:solidFill>
                  <a:schemeClr val="tx1"/>
                </a:solidFill>
              </a:rPr>
              <a:t>أدوات وأساليب التقييم</a:t>
            </a:r>
          </a:p>
          <a:p>
            <a:pPr algn="r" rtl="1">
              <a:lnSpc>
                <a:spcPct val="150000"/>
              </a:lnSpc>
            </a:pPr>
            <a:endParaRPr lang="ar-JO" sz="2800" b="1" dirty="0">
              <a:solidFill>
                <a:schemeClr val="tx1"/>
              </a:solidFill>
            </a:endParaRPr>
          </a:p>
        </p:txBody>
      </p:sp>
      <p:sp>
        <p:nvSpPr>
          <p:cNvPr id="16" name="Oval 15">
            <a:extLst>
              <a:ext uri="{FF2B5EF4-FFF2-40B4-BE49-F238E27FC236}">
                <a16:creationId xmlns:a16="http://schemas.microsoft.com/office/drawing/2014/main" id="{A75A4D25-D662-4327-B73D-AFCB6ADAA524}"/>
              </a:ext>
            </a:extLst>
          </p:cNvPr>
          <p:cNvSpPr/>
          <p:nvPr/>
        </p:nvSpPr>
        <p:spPr>
          <a:xfrm>
            <a:off x="2336360" y="4747594"/>
            <a:ext cx="1440000" cy="1449954"/>
          </a:xfrm>
          <a:prstGeom prst="ellipse">
            <a:avLst/>
          </a:prstGeom>
          <a:gradFill>
            <a:gsLst>
              <a:gs pos="100000">
                <a:srgbClr val="4E3226">
                  <a:alpha val="0"/>
                </a:srgbClr>
              </a:gs>
              <a:gs pos="0">
                <a:srgbClr val="6E3210"/>
              </a:gs>
              <a:gs pos="21000">
                <a:schemeClr val="tx2">
                  <a:lumMod val="90000"/>
                </a:schemeClr>
              </a:gs>
              <a:gs pos="63000">
                <a:srgbClr val="6E3210">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a:p>
        </p:txBody>
      </p:sp>
      <p:sp>
        <p:nvSpPr>
          <p:cNvPr id="43" name="Text Placeholder 1">
            <a:extLst>
              <a:ext uri="{FF2B5EF4-FFF2-40B4-BE49-F238E27FC236}">
                <a16:creationId xmlns:a16="http://schemas.microsoft.com/office/drawing/2014/main" id="{206381AD-4C2B-4745-99B1-0BBCE6131A71}"/>
              </a:ext>
            </a:extLst>
          </p:cNvPr>
          <p:cNvSpPr txBox="1">
            <a:spLocks/>
          </p:cNvSpPr>
          <p:nvPr/>
        </p:nvSpPr>
        <p:spPr>
          <a:xfrm>
            <a:off x="427459" y="869836"/>
            <a:ext cx="11573197" cy="724247"/>
          </a:xfrm>
          <a:prstGeom prst="rect">
            <a:avLst/>
          </a:prstGeom>
        </p:spPr>
        <p:txBody>
          <a:bodyPr anchor="ct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3200" b="0" i="0" u="none" strike="noStrike" kern="1200" cap="none" spc="0" normalizeH="0" baseline="0" noProof="0" dirty="0">
              <a:ln>
                <a:noFill/>
              </a:ln>
              <a:solidFill>
                <a:schemeClr val="tx1">
                  <a:lumMod val="85000"/>
                  <a:lumOff val="15000"/>
                </a:schemeClr>
              </a:solidFill>
              <a:effectLst/>
              <a:uLnTx/>
              <a:uFillTx/>
              <a:latin typeface="+mj-lt"/>
              <a:ea typeface="+mn-ea"/>
              <a:cs typeface="Arial" pitchFamily="34" charset="0"/>
            </a:endParaRPr>
          </a:p>
        </p:txBody>
      </p:sp>
      <p:pic>
        <p:nvPicPr>
          <p:cNvPr id="18"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3">
            <a:alphaModFix/>
            <a:duotone>
              <a:prstClr val="black"/>
              <a:schemeClr val="accent2">
                <a:tint val="45000"/>
                <a:satMod val="400000"/>
              </a:schemeClr>
            </a:duotone>
            <a:extLst>
              <a:ext uri="{BEBA8EAE-BF5A-486C-A8C5-ECC9F3942E4B}">
                <a14:imgProps xmlns:a14="http://schemas.microsoft.com/office/drawing/2010/main">
                  <a14:imgLayer r:embed="rId4">
                    <a14:imgEffect>
                      <a14:colorTemperature colorTemp="5300"/>
                    </a14:imgEffect>
                    <a14:imgEffect>
                      <a14:saturation sat="5000"/>
                    </a14:imgEffect>
                    <a14:imgEffect>
                      <a14:brightnessContrast bright="-40000" contrast="-40000"/>
                    </a14:imgEffect>
                  </a14:imgLayer>
                </a14:imgProps>
              </a:ext>
            </a:extLst>
          </a:blip>
          <a:srcRect/>
          <a:stretch/>
        </p:blipFill>
        <p:spPr>
          <a:xfrm>
            <a:off x="9635280" y="73835"/>
            <a:ext cx="2457656" cy="670874"/>
          </a:xfrm>
          <a:prstGeom prst="rect">
            <a:avLst/>
          </a:prstGeom>
          <a:noFill/>
          <a:ln>
            <a:noFill/>
          </a:ln>
        </p:spPr>
      </p:pic>
      <p:pic>
        <p:nvPicPr>
          <p:cNvPr id="19"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5">
            <a:alphaModFix/>
            <a:duotone>
              <a:prstClr val="black"/>
              <a:schemeClr val="accent4">
                <a:tint val="45000"/>
                <a:satMod val="400000"/>
              </a:schemeClr>
            </a:duotone>
            <a:extLst>
              <a:ext uri="{BEBA8EAE-BF5A-486C-A8C5-ECC9F3942E4B}">
                <a14:imgProps xmlns:a14="http://schemas.microsoft.com/office/drawing/2010/main">
                  <a14:imgLayer r:embed="rId6">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1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09506" y="2335468"/>
            <a:ext cx="1365250"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87267" y="3799090"/>
            <a:ext cx="1292225"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13834" y="4879093"/>
            <a:ext cx="792981" cy="1275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4855592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9635280" y="73835"/>
            <a:ext cx="2457656"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6" name="TextBox 5">
            <a:extLst>
              <a:ext uri="{FF2B5EF4-FFF2-40B4-BE49-F238E27FC236}">
                <a16:creationId xmlns:a16="http://schemas.microsoft.com/office/drawing/2014/main" id="{7DE80A0B-0D69-46E0-B1A7-4E7647C15A57}"/>
              </a:ext>
            </a:extLst>
          </p:cNvPr>
          <p:cNvSpPr txBox="1"/>
          <p:nvPr/>
        </p:nvSpPr>
        <p:spPr>
          <a:xfrm>
            <a:off x="454820" y="1052736"/>
            <a:ext cx="11521280" cy="5309146"/>
          </a:xfrm>
          <a:prstGeom prst="rect">
            <a:avLst/>
          </a:prstGeom>
          <a:noFill/>
        </p:spPr>
        <p:txBody>
          <a:bodyPr wrap="square">
            <a:spAutoFit/>
          </a:bodyPr>
          <a:lstStyle/>
          <a:p>
            <a:pPr algn="just" rtl="1">
              <a:lnSpc>
                <a:spcPct val="150000"/>
              </a:lnSpc>
            </a:pPr>
            <a:r>
              <a:rPr lang="ar-JO" sz="2800" b="1" dirty="0">
                <a:solidFill>
                  <a:schemeClr val="tx1"/>
                </a:solidFill>
                <a:cs typeface="+mj-cs"/>
              </a:rPr>
              <a:t>مقدمة</a:t>
            </a:r>
          </a:p>
          <a:p>
            <a:pPr algn="just" rtl="1">
              <a:lnSpc>
                <a:spcPct val="150000"/>
              </a:lnSpc>
            </a:pPr>
            <a:r>
              <a:rPr lang="ar-JO" sz="2200" dirty="0">
                <a:solidFill>
                  <a:schemeClr val="tx1"/>
                </a:solidFill>
                <a:cs typeface="+mj-cs"/>
              </a:rPr>
              <a:t>      </a:t>
            </a:r>
            <a:r>
              <a:rPr lang="ar-JO" sz="2200" dirty="0" smtClean="0">
                <a:solidFill>
                  <a:schemeClr val="tx1"/>
                </a:solidFill>
                <a:cs typeface="+mj-cs"/>
              </a:rPr>
              <a:t>   تحظى </a:t>
            </a:r>
            <a:r>
              <a:rPr lang="ar-SA" sz="2200" dirty="0" smtClean="0">
                <a:solidFill>
                  <a:schemeClr val="tx1"/>
                </a:solidFill>
                <a:cs typeface="+mj-cs"/>
              </a:rPr>
              <a:t>المساءلة </a:t>
            </a:r>
            <a:r>
              <a:rPr lang="ar-JO" sz="2200" dirty="0" smtClean="0">
                <a:solidFill>
                  <a:schemeClr val="tx1"/>
                </a:solidFill>
                <a:cs typeface="+mj-cs"/>
              </a:rPr>
              <a:t>باهتمام </a:t>
            </a:r>
            <a:r>
              <a:rPr lang="ar-SA" sz="2200" dirty="0" smtClean="0">
                <a:solidFill>
                  <a:schemeClr val="tx1"/>
                </a:solidFill>
                <a:cs typeface="+mj-cs"/>
              </a:rPr>
              <a:t>متزايد</a:t>
            </a:r>
            <a:r>
              <a:rPr lang="ar-JO" sz="2200" dirty="0" smtClean="0">
                <a:solidFill>
                  <a:schemeClr val="tx1"/>
                </a:solidFill>
                <a:cs typeface="+mj-cs"/>
              </a:rPr>
              <a:t>ٍ</a:t>
            </a:r>
            <a:r>
              <a:rPr lang="ar-SA" sz="2200" dirty="0" smtClean="0">
                <a:solidFill>
                  <a:schemeClr val="tx1"/>
                </a:solidFill>
                <a:cs typeface="+mj-cs"/>
              </a:rPr>
              <a:t> </a:t>
            </a:r>
            <a:r>
              <a:rPr lang="ar-SA" sz="2200" dirty="0">
                <a:solidFill>
                  <a:schemeClr val="tx1"/>
                </a:solidFill>
                <a:cs typeface="+mj-cs"/>
              </a:rPr>
              <a:t>من قبل العديد </a:t>
            </a:r>
            <a:r>
              <a:rPr lang="ar-SA" sz="2200" dirty="0" smtClean="0">
                <a:solidFill>
                  <a:schemeClr val="tx1"/>
                </a:solidFill>
                <a:cs typeface="+mj-cs"/>
              </a:rPr>
              <a:t>الباحثين </a:t>
            </a:r>
            <a:r>
              <a:rPr lang="ar-JO" sz="2200" dirty="0" smtClean="0">
                <a:solidFill>
                  <a:schemeClr val="tx1"/>
                </a:solidFill>
                <a:cs typeface="+mj-cs"/>
              </a:rPr>
              <a:t>والإداريين</a:t>
            </a:r>
            <a:r>
              <a:rPr lang="ar-SA" sz="2200" dirty="0" smtClean="0">
                <a:solidFill>
                  <a:schemeClr val="tx1"/>
                </a:solidFill>
                <a:cs typeface="+mj-cs"/>
              </a:rPr>
              <a:t>، </a:t>
            </a:r>
            <a:r>
              <a:rPr lang="ar-SA" sz="2200" dirty="0">
                <a:solidFill>
                  <a:schemeClr val="tx1"/>
                </a:solidFill>
                <a:cs typeface="+mj-cs"/>
              </a:rPr>
              <a:t>حيث </a:t>
            </a:r>
            <a:r>
              <a:rPr lang="ar-JO" sz="2200" dirty="0" smtClean="0">
                <a:solidFill>
                  <a:schemeClr val="tx1"/>
                </a:solidFill>
                <a:cs typeface="+mj-cs"/>
              </a:rPr>
              <a:t>يتم </a:t>
            </a:r>
            <a:r>
              <a:rPr lang="ar-SA" sz="2200" dirty="0" smtClean="0">
                <a:solidFill>
                  <a:schemeClr val="tx1"/>
                </a:solidFill>
                <a:cs typeface="+mj-cs"/>
              </a:rPr>
              <a:t>نشر </a:t>
            </a:r>
            <a:r>
              <a:rPr lang="ar-JO" sz="2200" dirty="0" smtClean="0">
                <a:solidFill>
                  <a:schemeClr val="tx1"/>
                </a:solidFill>
                <a:cs typeface="+mj-cs"/>
              </a:rPr>
              <a:t>العديد</a:t>
            </a:r>
            <a:r>
              <a:rPr lang="ar-SA" sz="2200" dirty="0" smtClean="0">
                <a:solidFill>
                  <a:schemeClr val="tx1"/>
                </a:solidFill>
                <a:cs typeface="+mj-cs"/>
              </a:rPr>
              <a:t> </a:t>
            </a:r>
            <a:r>
              <a:rPr lang="ar-SA" sz="2200" dirty="0">
                <a:solidFill>
                  <a:schemeClr val="tx1"/>
                </a:solidFill>
                <a:cs typeface="+mj-cs"/>
              </a:rPr>
              <a:t>من الأبحاث </a:t>
            </a:r>
            <a:r>
              <a:rPr lang="ar-JO" sz="2200" dirty="0">
                <a:solidFill>
                  <a:schemeClr val="tx1"/>
                </a:solidFill>
                <a:cs typeface="+mj-cs"/>
              </a:rPr>
              <a:t>والدراسات والكتب المتعلقة بمواضيع </a:t>
            </a:r>
            <a:r>
              <a:rPr lang="ar-SA" sz="2200" dirty="0" smtClean="0">
                <a:solidFill>
                  <a:schemeClr val="tx1"/>
                </a:solidFill>
                <a:cs typeface="+mj-cs"/>
              </a:rPr>
              <a:t>المساءلة</a:t>
            </a:r>
            <a:r>
              <a:rPr lang="ar-JO" sz="2200" dirty="0" smtClean="0">
                <a:solidFill>
                  <a:schemeClr val="tx1"/>
                </a:solidFill>
                <a:cs typeface="+mj-cs"/>
              </a:rPr>
              <a:t>، والمفاهيم الأخرى المتعلقة بها </a:t>
            </a:r>
            <a:r>
              <a:rPr lang="ar-SA" sz="2200" dirty="0" smtClean="0">
                <a:solidFill>
                  <a:schemeClr val="tx1"/>
                </a:solidFill>
                <a:cs typeface="+mj-cs"/>
              </a:rPr>
              <a:t>مثل </a:t>
            </a:r>
            <a:r>
              <a:rPr lang="ar-SA" sz="2200" dirty="0">
                <a:solidFill>
                  <a:schemeClr val="tx1"/>
                </a:solidFill>
                <a:cs typeface="+mj-cs"/>
              </a:rPr>
              <a:t>الرقابة والمحاسبة والمتابعة والتقويم في النظام </a:t>
            </a:r>
            <a:r>
              <a:rPr lang="ar-SA" sz="2200" dirty="0" smtClean="0">
                <a:solidFill>
                  <a:schemeClr val="tx1"/>
                </a:solidFill>
                <a:cs typeface="+mj-cs"/>
              </a:rPr>
              <a:t>التربوي</a:t>
            </a:r>
            <a:r>
              <a:rPr lang="ar-JO" sz="2200" dirty="0" smtClean="0">
                <a:solidFill>
                  <a:schemeClr val="tx1"/>
                </a:solidFill>
                <a:cs typeface="+mj-cs"/>
              </a:rPr>
              <a:t>.</a:t>
            </a:r>
          </a:p>
          <a:p>
            <a:pPr algn="just" rtl="1">
              <a:lnSpc>
                <a:spcPct val="150000"/>
              </a:lnSpc>
            </a:pPr>
            <a:r>
              <a:rPr lang="ar-JO" sz="2200" dirty="0" smtClean="0">
                <a:solidFill>
                  <a:schemeClr val="tx1"/>
                </a:solidFill>
                <a:cs typeface="+mj-cs"/>
              </a:rPr>
              <a:t> تبرز </a:t>
            </a:r>
            <a:r>
              <a:rPr lang="ar-JO" sz="2200" dirty="0">
                <a:solidFill>
                  <a:schemeClr val="tx1"/>
                </a:solidFill>
              </a:rPr>
              <a:t>المساءلة </a:t>
            </a:r>
            <a:r>
              <a:rPr lang="ar-JO" sz="2200" dirty="0" smtClean="0">
                <a:solidFill>
                  <a:schemeClr val="tx1"/>
                </a:solidFill>
              </a:rPr>
              <a:t>التربوية </a:t>
            </a:r>
            <a:r>
              <a:rPr lang="ar-JO" sz="2200" dirty="0" smtClean="0">
                <a:solidFill>
                  <a:schemeClr val="tx1"/>
                </a:solidFill>
                <a:cs typeface="+mj-cs"/>
              </a:rPr>
              <a:t>في </a:t>
            </a:r>
            <a:r>
              <a:rPr lang="ar-JO" sz="2200" dirty="0">
                <a:solidFill>
                  <a:schemeClr val="tx1"/>
                </a:solidFill>
                <a:cs typeface="+mj-cs"/>
              </a:rPr>
              <a:t>الجانب التطبيقي في مجال الأنظمة التربوية فهي تساعد على الإنجاز المنضبط وصنع القرارات التي تتسم بالمصداقية والعملية، وتسهم في متابعة فاعلية وكفاية النظام التربوي، لذلك فإن الاتجـاه نحـو مأسسة المساءلة التربوية أصبح أمراً ضرورياً، أي جعلها مكوناً وجـزءاً رئيسـاً فـي الـنظم التربوية، بحيث تمارس كل وحدة بعد المساءلة فيها لكي تكون الحصيلة النهائية مساءلة </a:t>
            </a:r>
            <a:r>
              <a:rPr lang="ar-JO" sz="2200" dirty="0" smtClean="0">
                <a:solidFill>
                  <a:schemeClr val="tx1"/>
                </a:solidFill>
                <a:cs typeface="+mj-cs"/>
              </a:rPr>
              <a:t>ممثّلـة </a:t>
            </a:r>
            <a:r>
              <a:rPr lang="ar-JO" sz="2200" dirty="0">
                <a:solidFill>
                  <a:schemeClr val="tx1"/>
                </a:solidFill>
                <a:cs typeface="+mj-cs"/>
              </a:rPr>
              <a:t>وشاملة للنظام بأكمله، مما يعطي المسؤول عن النظام المقدرة على استبصار حقيقـي لفاعليـة وكفاية أداء نظامه، فالقيادة المتمكنة والواعية </a:t>
            </a:r>
            <a:r>
              <a:rPr lang="ar-JO" sz="2200" dirty="0" smtClean="0">
                <a:solidFill>
                  <a:schemeClr val="tx1"/>
                </a:solidFill>
                <a:cs typeface="+mj-cs"/>
              </a:rPr>
              <a:t>تفرض احترام شخصيتها </a:t>
            </a:r>
            <a:r>
              <a:rPr lang="ar-JO" sz="2200" dirty="0">
                <a:solidFill>
                  <a:schemeClr val="tx1"/>
                </a:solidFill>
                <a:cs typeface="+mj-cs"/>
              </a:rPr>
              <a:t>داخل النظام، </a:t>
            </a:r>
            <a:r>
              <a:rPr lang="ar-JO" sz="2200" dirty="0" smtClean="0">
                <a:solidFill>
                  <a:schemeClr val="tx1"/>
                </a:solidFill>
                <a:cs typeface="+mj-cs"/>
              </a:rPr>
              <a:t>فتكون عملية المساءلة مقبولة </a:t>
            </a:r>
            <a:r>
              <a:rPr lang="ar-JO" sz="2200" dirty="0">
                <a:solidFill>
                  <a:schemeClr val="tx1"/>
                </a:solidFill>
                <a:cs typeface="+mj-cs"/>
              </a:rPr>
              <a:t>من </a:t>
            </a:r>
            <a:r>
              <a:rPr lang="ar-JO" sz="2200" dirty="0" smtClean="0">
                <a:solidFill>
                  <a:schemeClr val="tx1"/>
                </a:solidFill>
                <a:cs typeface="+mj-cs"/>
              </a:rPr>
              <a:t>قبل العاملين ، </a:t>
            </a:r>
            <a:r>
              <a:rPr lang="ar-JO" sz="2200" dirty="0">
                <a:solidFill>
                  <a:schemeClr val="tx1"/>
                </a:solidFill>
                <a:cs typeface="+mj-cs"/>
              </a:rPr>
              <a:t>دون حاجة إلى تفعيل قوة </a:t>
            </a:r>
            <a:r>
              <a:rPr lang="ar-JO" sz="2200" dirty="0" smtClean="0">
                <a:solidFill>
                  <a:schemeClr val="tx1"/>
                </a:solidFill>
                <a:cs typeface="+mj-cs"/>
              </a:rPr>
              <a:t>السلطة في </a:t>
            </a:r>
            <a:r>
              <a:rPr lang="ar-JO" sz="2200" dirty="0">
                <a:solidFill>
                  <a:schemeClr val="tx1"/>
                </a:solidFill>
                <a:cs typeface="+mj-cs"/>
              </a:rPr>
              <a:t>النظام من أجل دفع العاملين وحفزهم على العمل بأقصى طاقاتهم الممكنة، إذ تكون علاقـة العـاملين بقادتهم علاقة تقدير واحترام </a:t>
            </a:r>
            <a:r>
              <a:rPr lang="ar-JO" sz="2200" dirty="0" smtClean="0">
                <a:solidFill>
                  <a:schemeClr val="tx1"/>
                </a:solidFill>
                <a:cs typeface="+mj-cs"/>
              </a:rPr>
              <a:t>وثقة، </a:t>
            </a:r>
            <a:r>
              <a:rPr lang="ar-JO" sz="2200" dirty="0">
                <a:solidFill>
                  <a:schemeClr val="tx1"/>
                </a:solidFill>
                <a:cs typeface="+mj-cs"/>
              </a:rPr>
              <a:t>متطلعين للإفادة من خبراتهم والتأسي بمسلكهم الذي يعيشه قادتهم (الطويل، 1999).</a:t>
            </a:r>
            <a:endParaRPr lang="ar-JO" sz="2200" i="0" dirty="0">
              <a:solidFill>
                <a:schemeClr val="tx1"/>
              </a:solidFill>
              <a:effectLst/>
              <a:latin typeface="Tajawal"/>
              <a:cs typeface="+mj-cs"/>
            </a:endParaRPr>
          </a:p>
        </p:txBody>
      </p:sp>
    </p:spTree>
    <p:extLst>
      <p:ext uri="{BB962C8B-B14F-4D97-AF65-F5344CB8AC3E}">
        <p14:creationId xmlns:p14="http://schemas.microsoft.com/office/powerpoint/2010/main" val="6723144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511588" y="811448"/>
            <a:ext cx="11521280" cy="6038641"/>
          </a:xfrm>
          <a:prstGeom prst="rect">
            <a:avLst/>
          </a:prstGeom>
          <a:noFill/>
        </p:spPr>
        <p:txBody>
          <a:bodyPr wrap="square">
            <a:spAutoFit/>
          </a:bodyPr>
          <a:lstStyle/>
          <a:p>
            <a:pPr algn="just" rtl="1">
              <a:lnSpc>
                <a:spcPct val="150000"/>
              </a:lnSpc>
            </a:pPr>
            <a:r>
              <a:rPr lang="ar-JO" sz="2000" b="1" dirty="0"/>
              <a:t>المساءلة</a:t>
            </a:r>
            <a:r>
              <a:rPr lang="ar-JO" sz="2000" dirty="0"/>
              <a:t> : قيام الرئيس بمساءلة المرؤوس على ما يقوم بأدائه من أعمال، وإشعاره بمسـتوى هـذا الأداء، وتشمل شرحاً وتفسيراً لماذا حدث الفشل، وما يتوجب فعله، لتصحيح مثل هذا الموقـف </a:t>
            </a:r>
            <a:r>
              <a:rPr lang="ar-JO" sz="2000" dirty="0" smtClean="0"/>
              <a:t>.</a:t>
            </a:r>
            <a:endParaRPr lang="ar-JO" sz="2000" dirty="0"/>
          </a:p>
          <a:p>
            <a:pPr algn="just" rtl="1">
              <a:lnSpc>
                <a:spcPct val="150000"/>
              </a:lnSpc>
            </a:pPr>
            <a:r>
              <a:rPr lang="ar-JO" sz="2000" b="1" dirty="0"/>
              <a:t>نظام المساءلة </a:t>
            </a:r>
            <a:r>
              <a:rPr lang="ar-JO" sz="2000" dirty="0"/>
              <a:t>: العلاقة التعاقدية بين الرؤساء والمرؤوسين، وما </a:t>
            </a:r>
            <a:r>
              <a:rPr lang="ar-JO" sz="2000" dirty="0" smtClean="0"/>
              <a:t>يقدّمه </a:t>
            </a:r>
            <a:r>
              <a:rPr lang="ar-JO" sz="2000" dirty="0"/>
              <a:t>هؤلاء المرؤوسون من إجابات على أسئلة، أو استفسارات الرؤساء، لتبرير فشلهم أو </a:t>
            </a:r>
            <a:r>
              <a:rPr lang="ar-JO" sz="2000" dirty="0" smtClean="0"/>
              <a:t>تصوّرهم </a:t>
            </a:r>
            <a:r>
              <a:rPr lang="ar-JO" sz="2000" dirty="0"/>
              <a:t>في أداء أدوارهم، وما يمارسـه هؤلاء المسؤولون من إجراءات وعقوبات بحق </a:t>
            </a:r>
            <a:r>
              <a:rPr lang="ar-JO" sz="2000" dirty="0" smtClean="0"/>
              <a:t>المقصّرين </a:t>
            </a:r>
            <a:r>
              <a:rPr lang="ar-JO" sz="2000" dirty="0"/>
              <a:t>(</a:t>
            </a:r>
            <a:r>
              <a:rPr lang="ar-JO" sz="2000" dirty="0" smtClean="0"/>
              <a:t>المحمود،1999). </a:t>
            </a:r>
            <a:r>
              <a:rPr lang="ar-JO" sz="2000" dirty="0"/>
              <a:t>ويتضمن مفهوم المساءلة مسؤولية اختيار مجريات عمل يمكن أن تضـمن مخرجـات تربوية مرغوب فيها في فترة زمنية معينة، وضمن سياسات ومصادر متفق عليها، كما </a:t>
            </a:r>
            <a:r>
              <a:rPr lang="ar-JO" sz="2000" dirty="0" smtClean="0"/>
              <a:t>يتضـمّن </a:t>
            </a:r>
            <a:r>
              <a:rPr lang="ar-JO" sz="2000" dirty="0"/>
              <a:t>وجود شواهد </a:t>
            </a:r>
            <a:r>
              <a:rPr lang="ar-JO" sz="2000" dirty="0" smtClean="0"/>
              <a:t>دالّة </a:t>
            </a:r>
            <a:r>
              <a:rPr lang="ar-JO" sz="2000" dirty="0"/>
              <a:t>على درجة تحقق ذلك (الطويل، 1999)</a:t>
            </a:r>
            <a:endParaRPr lang="ar-JO" sz="2000" i="0" dirty="0">
              <a:solidFill>
                <a:schemeClr val="tx1"/>
              </a:solidFill>
              <a:effectLst/>
              <a:latin typeface="Tajawal"/>
              <a:cs typeface="+mj-cs"/>
            </a:endParaRPr>
          </a:p>
          <a:p>
            <a:pPr algn="just" rtl="1">
              <a:lnSpc>
                <a:spcPct val="150000"/>
              </a:lnSpc>
            </a:pPr>
            <a:endParaRPr lang="ar-JO" sz="2000" dirty="0"/>
          </a:p>
          <a:p>
            <a:pPr algn="just" rtl="1">
              <a:lnSpc>
                <a:spcPct val="150000"/>
              </a:lnSpc>
            </a:pPr>
            <a:r>
              <a:rPr lang="ar-JO" sz="2000" b="1" dirty="0"/>
              <a:t>مفهوم المساءلة التربوية </a:t>
            </a:r>
            <a:r>
              <a:rPr lang="ar-JO" sz="2000" dirty="0"/>
              <a:t>يشير إلـى التـزام </a:t>
            </a:r>
            <a:r>
              <a:rPr lang="ar-JO" sz="2000" dirty="0" smtClean="0"/>
              <a:t>المؤسسات التربوية </a:t>
            </a:r>
            <a:r>
              <a:rPr lang="ar-JO" sz="2000" dirty="0"/>
              <a:t>بتقديم كشف حساب عن طبيعة ممارساتها للواجبات المنوطة بها؛ بهدف رفع كفـاءة وفعالية هذه </a:t>
            </a:r>
            <a:r>
              <a:rPr lang="ar-JO" sz="2000" dirty="0" smtClean="0"/>
              <a:t>المؤسسات ، فيمكن </a:t>
            </a:r>
            <a:r>
              <a:rPr lang="ar-JO" sz="2000" dirty="0"/>
              <a:t>القول أن المقصود بالمساءلة </a:t>
            </a:r>
            <a:r>
              <a:rPr lang="ar-JO" sz="2000" dirty="0" smtClean="0"/>
              <a:t>التربوية هي « التزام </a:t>
            </a:r>
            <a:r>
              <a:rPr lang="ar-JO" sz="2000" dirty="0"/>
              <a:t>العاملين في </a:t>
            </a:r>
            <a:r>
              <a:rPr lang="ar-JO" sz="2000" dirty="0" smtClean="0"/>
              <a:t>مؤسسات التربية </a:t>
            </a:r>
            <a:r>
              <a:rPr lang="ar-JO" sz="2000" dirty="0"/>
              <a:t>والتعليم بتقديم إجابات أو تفسيرات عما يقدمونه من نتاجات الـتعلم"(الكيلاني، </a:t>
            </a:r>
            <a:r>
              <a:rPr lang="ar-JO" sz="2000" dirty="0" smtClean="0"/>
              <a:t>1997)</a:t>
            </a:r>
            <a:endParaRPr lang="ar-JO" sz="2000" dirty="0"/>
          </a:p>
          <a:p>
            <a:pPr algn="just" rtl="1">
              <a:lnSpc>
                <a:spcPct val="150000"/>
              </a:lnSpc>
            </a:pPr>
            <a:r>
              <a:rPr lang="ar-JO" sz="2000" dirty="0" smtClean="0"/>
              <a:t>كما عرفت المساءلة </a:t>
            </a:r>
            <a:r>
              <a:rPr lang="ar-JO" sz="2000" dirty="0"/>
              <a:t>التربوية </a:t>
            </a:r>
            <a:r>
              <a:rPr lang="ar-JO" sz="2000" dirty="0" smtClean="0"/>
              <a:t>بأنها: وصف </a:t>
            </a:r>
            <a:r>
              <a:rPr lang="ar-JO" sz="2000" dirty="0"/>
              <a:t>ناتج العملية التربوية يتم من خلالها تقييم برنامج تعليمي </a:t>
            </a:r>
            <a:r>
              <a:rPr lang="ar-JO" sz="2000" dirty="0" smtClean="0"/>
              <a:t>محدد من </a:t>
            </a:r>
            <a:r>
              <a:rPr lang="ar-JO" sz="2000" dirty="0"/>
              <a:t>حيث فعاليته وكفاءته في تحقيق تعلـم الطالـب، ويعـد التربويون مسؤولين عن فشل أو نجاح البرنامج التعليمي </a:t>
            </a:r>
            <a:r>
              <a:rPr lang="ar-JO" sz="2000" dirty="0" smtClean="0"/>
              <a:t>( </a:t>
            </a:r>
            <a:r>
              <a:rPr lang="ar-JO" sz="2000" dirty="0"/>
              <a:t>بطاح </a:t>
            </a:r>
            <a:r>
              <a:rPr lang="ar-JO" sz="2000" dirty="0" smtClean="0"/>
              <a:t>،2006) </a:t>
            </a:r>
            <a:endParaRPr lang="ar-JO" sz="2000" dirty="0"/>
          </a:p>
          <a:p>
            <a:pPr algn="just" rtl="1">
              <a:lnSpc>
                <a:spcPct val="150000"/>
              </a:lnSpc>
            </a:pPr>
            <a:endParaRPr lang="ar-JO" sz="2000" i="0" dirty="0">
              <a:solidFill>
                <a:schemeClr val="tx1"/>
              </a:solidFill>
              <a:effectLst/>
              <a:latin typeface="Tajawal"/>
              <a:cs typeface="+mj-cs"/>
            </a:endParaRPr>
          </a:p>
        </p:txBody>
      </p:sp>
      <p:sp>
        <p:nvSpPr>
          <p:cNvPr id="10" name="TextBox 9">
            <a:extLst>
              <a:ext uri="{FF2B5EF4-FFF2-40B4-BE49-F238E27FC236}">
                <a16:creationId xmlns:a16="http://schemas.microsoft.com/office/drawing/2014/main" id="{96978A9B-64A7-41DA-85DD-1A6D93D05500}"/>
              </a:ext>
            </a:extLst>
          </p:cNvPr>
          <p:cNvSpPr txBox="1"/>
          <p:nvPr/>
        </p:nvSpPr>
        <p:spPr>
          <a:xfrm>
            <a:off x="4367808" y="501502"/>
            <a:ext cx="6141720" cy="400110"/>
          </a:xfrm>
          <a:prstGeom prst="rect">
            <a:avLst/>
          </a:prstGeom>
          <a:noFill/>
        </p:spPr>
        <p:txBody>
          <a:bodyPr wrap="square">
            <a:spAutoFit/>
          </a:bodyPr>
          <a:lstStyle/>
          <a:p>
            <a:r>
              <a:rPr kumimoji="0" lang="ar-JO" sz="2000" b="1" i="0" u="none" strike="noStrike" kern="0" cap="none" spc="0" normalizeH="0" baseline="0" noProof="0" dirty="0">
                <a:ln>
                  <a:noFill/>
                </a:ln>
                <a:solidFill>
                  <a:srgbClr val="000000"/>
                </a:solidFill>
                <a:effectLst/>
                <a:uLnTx/>
                <a:uFillTx/>
                <a:latin typeface="Arial"/>
                <a:cs typeface="Arial"/>
                <a:sym typeface="Arial"/>
              </a:rPr>
              <a:t>مفهوم المساءلة والمساءلة التربوية </a:t>
            </a:r>
            <a:endParaRPr lang="ar-JO" dirty="0"/>
          </a:p>
        </p:txBody>
      </p:sp>
      <p:pic>
        <p:nvPicPr>
          <p:cNvPr id="12"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3"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36123501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454820" y="645722"/>
            <a:ext cx="11521280" cy="6186309"/>
          </a:xfrm>
          <a:prstGeom prst="rect">
            <a:avLst/>
          </a:prstGeom>
          <a:noFill/>
        </p:spPr>
        <p:txBody>
          <a:bodyPr wrap="square">
            <a:spAutoFit/>
          </a:bodyPr>
          <a:lstStyle/>
          <a:p>
            <a:pPr algn="ctr" rtl="1">
              <a:lnSpc>
                <a:spcPct val="200000"/>
              </a:lnSpc>
            </a:pPr>
            <a:r>
              <a:rPr lang="ar-JO" sz="2200" b="1" dirty="0">
                <a:solidFill>
                  <a:schemeClr val="tx1"/>
                </a:solidFill>
                <a:cs typeface="+mj-cs"/>
              </a:rPr>
              <a:t>مبررات المساءلة</a:t>
            </a:r>
          </a:p>
          <a:p>
            <a:pPr algn="just" rtl="1">
              <a:lnSpc>
                <a:spcPct val="200000"/>
              </a:lnSpc>
            </a:pPr>
            <a:r>
              <a:rPr lang="ar-JO" sz="2200" dirty="0">
                <a:solidFill>
                  <a:schemeClr val="tx1"/>
                </a:solidFill>
                <a:cs typeface="+mj-cs"/>
              </a:rPr>
              <a:t>يرى كروكس (2003 </a:t>
            </a:r>
            <a:r>
              <a:rPr lang="en-GB" sz="2200" dirty="0" smtClean="0">
                <a:solidFill>
                  <a:schemeClr val="tx1"/>
                </a:solidFill>
                <a:cs typeface="+mj-cs"/>
              </a:rPr>
              <a:t>Crooks </a:t>
            </a:r>
            <a:r>
              <a:rPr lang="en-GB" sz="2200" dirty="0">
                <a:solidFill>
                  <a:schemeClr val="tx1"/>
                </a:solidFill>
                <a:cs typeface="+mj-cs"/>
              </a:rPr>
              <a:t>(</a:t>
            </a:r>
            <a:r>
              <a:rPr lang="ar-JO" sz="2200" dirty="0">
                <a:solidFill>
                  <a:schemeClr val="tx1"/>
                </a:solidFill>
                <a:cs typeface="+mj-cs"/>
              </a:rPr>
              <a:t>أن مبررات المساءلة التربوية ومنطلقاتها وأسـبابها بشكل عام يمكن أن تلخّص في نقاط معدودة، بصرف النظر عن نوعية المساءلة :</a:t>
            </a:r>
          </a:p>
          <a:p>
            <a:pPr algn="just" rtl="1">
              <a:lnSpc>
                <a:spcPct val="200000"/>
              </a:lnSpc>
            </a:pPr>
            <a:r>
              <a:rPr lang="ar-JO" sz="2200" b="1" dirty="0">
                <a:solidFill>
                  <a:schemeClr val="tx1"/>
                </a:solidFill>
                <a:cs typeface="+mj-cs"/>
              </a:rPr>
              <a:t>.</a:t>
            </a:r>
            <a:r>
              <a:rPr lang="ar-JO" sz="2200" dirty="0">
                <a:solidFill>
                  <a:schemeClr val="tx1"/>
                </a:solidFill>
                <a:cs typeface="+mj-cs"/>
              </a:rPr>
              <a:t>1 هناك من يعتقد أن الكثير من المدارس والمعلمين لا يؤدّون عملهم بشـكل مناسـب إلا إذا خضعوا لمراقبة وتوجيه شديدين.</a:t>
            </a:r>
          </a:p>
          <a:p>
            <a:pPr algn="just" rtl="1">
              <a:lnSpc>
                <a:spcPct val="200000"/>
              </a:lnSpc>
            </a:pPr>
            <a:r>
              <a:rPr lang="ar-JO" sz="2200" dirty="0">
                <a:solidFill>
                  <a:schemeClr val="tx1"/>
                </a:solidFill>
                <a:cs typeface="+mj-cs"/>
              </a:rPr>
              <a:t>.2 هناك اعتقاد آخر يرى أن قلة من المدارس فقط هي التي تؤدي عملها بشكل ضعيف .</a:t>
            </a:r>
          </a:p>
          <a:p>
            <a:pPr algn="just" rtl="1">
              <a:lnSpc>
                <a:spcPct val="200000"/>
              </a:lnSpc>
            </a:pPr>
            <a:r>
              <a:rPr lang="ar-JO" sz="2200" dirty="0">
                <a:solidFill>
                  <a:schemeClr val="tx1"/>
                </a:solidFill>
                <a:cs typeface="+mj-cs"/>
              </a:rPr>
              <a:t>.3 هناك اعتقاد آخر يعتقد بأن المدارس والمعلمين بصورة عامة مهنيون ويمتلكون نوايا طيبة تجاه عملهم ، لكنه من المفيد لهم أن يتلقوا توجيهاً خارجياً واضحاً حيال الأهـداف التـي ينبغي أن يعملوا على تحقيقها.</a:t>
            </a:r>
          </a:p>
          <a:p>
            <a:pPr algn="just" rtl="1">
              <a:lnSpc>
                <a:spcPct val="200000"/>
              </a:lnSpc>
            </a:pPr>
            <a:r>
              <a:rPr lang="ar-JO" sz="2200" dirty="0">
                <a:solidFill>
                  <a:schemeClr val="tx1"/>
                </a:solidFill>
                <a:cs typeface="+mj-cs"/>
              </a:rPr>
              <a:t>.4 هناك من يرى بأن المدارس والمعلمين سيجدون فائدة لهم من خلال توافر مصدر نظامي لتغذية عكسية حول أدائهم على معرفة جيدة</a:t>
            </a:r>
            <a:r>
              <a:rPr lang="ar-JO" sz="2000" dirty="0" smtClean="0">
                <a:solidFill>
                  <a:schemeClr val="tx1"/>
                </a:solidFill>
                <a:cs typeface="+mj-cs"/>
              </a:rPr>
              <a:t>.(حويل،2012)</a:t>
            </a:r>
            <a:endParaRPr lang="ar-JO" sz="2000" i="0" dirty="0">
              <a:solidFill>
                <a:schemeClr val="tx1"/>
              </a:solidFill>
              <a:effectLst/>
              <a:latin typeface="Tajawal"/>
              <a:cs typeface="+mj-cs"/>
            </a:endParaRPr>
          </a:p>
        </p:txBody>
      </p:sp>
      <p:pic>
        <p:nvPicPr>
          <p:cNvPr id="10"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1"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23881775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3BC6EEA-C974-4AE1-BBD4-716186D55A14}"/>
              </a:ext>
            </a:extLst>
          </p:cNvPr>
          <p:cNvSpPr txBox="1"/>
          <p:nvPr/>
        </p:nvSpPr>
        <p:spPr>
          <a:xfrm>
            <a:off x="2927648" y="403453"/>
            <a:ext cx="6143946" cy="579967"/>
          </a:xfrm>
          <a:prstGeom prst="rect">
            <a:avLst/>
          </a:prstGeom>
          <a:noFill/>
        </p:spPr>
        <p:txBody>
          <a:bodyPr wrap="square">
            <a:spAutoFit/>
          </a:bodyPr>
          <a:lstStyle/>
          <a:p>
            <a:pPr marL="0" marR="0" lvl="0" indent="0" algn="ctr" defTabSz="914400" rtl="1" eaLnBrk="1" fontAlgn="auto" latinLnBrk="0" hangingPunct="1">
              <a:lnSpc>
                <a:spcPct val="15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شروط المساءلة</a:t>
            </a:r>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7" name="TextBox 6">
            <a:extLst>
              <a:ext uri="{FF2B5EF4-FFF2-40B4-BE49-F238E27FC236}">
                <a16:creationId xmlns:a16="http://schemas.microsoft.com/office/drawing/2014/main" id="{7DE80A0B-0D69-46E0-B1A7-4E7647C15A57}"/>
              </a:ext>
            </a:extLst>
          </p:cNvPr>
          <p:cNvSpPr txBox="1"/>
          <p:nvPr/>
        </p:nvSpPr>
        <p:spPr>
          <a:xfrm>
            <a:off x="454820" y="1427335"/>
            <a:ext cx="11114880" cy="4524315"/>
          </a:xfrm>
          <a:prstGeom prst="rect">
            <a:avLst/>
          </a:prstGeom>
          <a:noFill/>
        </p:spPr>
        <p:txBody>
          <a:bodyPr wrap="square">
            <a:spAutoFit/>
          </a:bodyPr>
          <a:lstStyle/>
          <a:p>
            <a:pPr algn="just" rtl="1">
              <a:lnSpc>
                <a:spcPct val="150000"/>
              </a:lnSpc>
            </a:pPr>
            <a:r>
              <a:rPr lang="ar-JO" sz="2400" dirty="0"/>
              <a:t>• </a:t>
            </a:r>
            <a:r>
              <a:rPr lang="ar-JO" sz="2400" dirty="0" smtClean="0"/>
              <a:t>تتطلّب </a:t>
            </a:r>
            <a:r>
              <a:rPr lang="ar-JO" sz="2400" dirty="0"/>
              <a:t>المساءلة </a:t>
            </a:r>
            <a:r>
              <a:rPr lang="ar-JO" sz="2400" b="1" dirty="0"/>
              <a:t>انضباطاً راشداً ومسؤولاَ من طرفي المساءلة </a:t>
            </a:r>
            <a:r>
              <a:rPr lang="ar-JO" sz="2400" dirty="0" smtClean="0"/>
              <a:t>المدير والمعلم، </a:t>
            </a:r>
            <a:r>
              <a:rPr lang="ar-JO" sz="2400" dirty="0"/>
              <a:t>خاصة وأنها تتم وجهاً لوجه في معظم الأحيان، وهذا </a:t>
            </a:r>
            <a:r>
              <a:rPr lang="ar-JO" sz="2400" dirty="0" smtClean="0"/>
              <a:t>يتطلّب </a:t>
            </a:r>
            <a:r>
              <a:rPr lang="ar-JO" sz="2400" dirty="0"/>
              <a:t>أن تتم المساءلة بعيداً عن التوتر والتهور والغضب. </a:t>
            </a:r>
          </a:p>
          <a:p>
            <a:pPr algn="just" rtl="1">
              <a:lnSpc>
                <a:spcPct val="150000"/>
              </a:lnSpc>
            </a:pPr>
            <a:r>
              <a:rPr lang="ar-JO" sz="2400" dirty="0"/>
              <a:t>• تقتضي المساءلة </a:t>
            </a:r>
            <a:r>
              <a:rPr lang="ar-JO" sz="2400" b="1" dirty="0"/>
              <a:t>الأمانة والصدق </a:t>
            </a:r>
            <a:r>
              <a:rPr lang="ar-JO" sz="2400" dirty="0"/>
              <a:t>فيما يُنفذ من أعمال وما يُواجه من مواقف، وأهمها الصدق في مواجهة الذات. </a:t>
            </a:r>
          </a:p>
          <a:p>
            <a:pPr algn="just" rtl="1">
              <a:lnSpc>
                <a:spcPct val="150000"/>
              </a:lnSpc>
            </a:pPr>
            <a:r>
              <a:rPr lang="ar-JO" sz="2400" dirty="0"/>
              <a:t>• تستلزم المساءلة </a:t>
            </a:r>
            <a:r>
              <a:rPr lang="ar-JO" sz="2400" b="1" dirty="0"/>
              <a:t>شجاعة الاستعداد </a:t>
            </a:r>
            <a:r>
              <a:rPr lang="ar-JO" sz="2400" dirty="0"/>
              <a:t>لتنفيذ المساءلة وقبولها، </a:t>
            </a:r>
            <a:r>
              <a:rPr lang="ar-JO" sz="2400" b="1" dirty="0"/>
              <a:t>وشجاعة الالتزام </a:t>
            </a:r>
            <a:r>
              <a:rPr lang="ar-JO" sz="2400" dirty="0"/>
              <a:t>بأصول المواجهة من قبل الطرفين، فهي التزام بالعدل وقول الحق، والعدل يمنح العاملين الثقة، وينزع من نفوسهم مخاوف الخطر والتهديد، لتحل محلها مشاعر الاطمئنان والهدوء والثقة بالنفس.</a:t>
            </a:r>
          </a:p>
          <a:p>
            <a:pPr algn="just" rtl="1">
              <a:lnSpc>
                <a:spcPct val="150000"/>
              </a:lnSpc>
            </a:pPr>
            <a:r>
              <a:rPr lang="ar-JO" sz="2400" dirty="0"/>
              <a:t> • </a:t>
            </a:r>
            <a:r>
              <a:rPr lang="ar-JO" sz="2400" b="1" dirty="0" smtClean="0"/>
              <a:t>تتطلّب </a:t>
            </a:r>
            <a:r>
              <a:rPr lang="ar-JO" sz="2400" b="1" dirty="0"/>
              <a:t>المساءلة جهداً ذهنياً وعقلاً نشطاً</a:t>
            </a:r>
            <a:r>
              <a:rPr lang="ar-JO" sz="2400" dirty="0"/>
              <a:t>، ذلك أنها ليست عملية </a:t>
            </a:r>
            <a:r>
              <a:rPr lang="ar-JO" sz="2400" dirty="0" smtClean="0"/>
              <a:t>عشوائية، </a:t>
            </a:r>
            <a:r>
              <a:rPr lang="ar-JO" sz="2400" dirty="0"/>
              <a:t>بل هي عمل </a:t>
            </a:r>
            <a:r>
              <a:rPr lang="ar-JO" sz="2400" dirty="0" smtClean="0"/>
              <a:t>مخطط </a:t>
            </a:r>
            <a:r>
              <a:rPr lang="ar-JO" sz="2400" dirty="0"/>
              <a:t>ومقصود ومعروف للطرفين يستلزم تفكيراً تأملياً، ومراجعة مستمرة للأداء </a:t>
            </a:r>
            <a:r>
              <a:rPr lang="ar-JO" sz="2400" dirty="0" smtClean="0"/>
              <a:t>، وتحسيناً </a:t>
            </a:r>
            <a:r>
              <a:rPr lang="ar-JO" sz="2400" dirty="0"/>
              <a:t>متواصلاً للنتائج (طرخان، 2006)</a:t>
            </a:r>
            <a:endParaRPr lang="ar-JO" sz="2400" i="0" dirty="0">
              <a:solidFill>
                <a:schemeClr val="tx1"/>
              </a:solidFill>
              <a:effectLst/>
              <a:latin typeface="Tajawal"/>
              <a:cs typeface="+mj-cs"/>
            </a:endParaRPr>
          </a:p>
        </p:txBody>
      </p:sp>
    </p:spTree>
    <p:extLst>
      <p:ext uri="{BB962C8B-B14F-4D97-AF65-F5344CB8AC3E}">
        <p14:creationId xmlns:p14="http://schemas.microsoft.com/office/powerpoint/2010/main" val="354789074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475550" y="767269"/>
            <a:ext cx="11521280" cy="6555641"/>
          </a:xfrm>
          <a:prstGeom prst="rect">
            <a:avLst/>
          </a:prstGeom>
          <a:noFill/>
        </p:spPr>
        <p:txBody>
          <a:bodyPr wrap="square">
            <a:spAutoFit/>
          </a:bodyPr>
          <a:lstStyle/>
          <a:p>
            <a:pPr algn="just" rtl="1">
              <a:lnSpc>
                <a:spcPct val="150000"/>
              </a:lnSpc>
            </a:pPr>
            <a:r>
              <a:rPr lang="ar-JO" sz="2000" dirty="0"/>
              <a:t>          </a:t>
            </a:r>
            <a:r>
              <a:rPr lang="ar-JO" sz="2000" dirty="0" smtClean="0"/>
              <a:t> </a:t>
            </a:r>
            <a:r>
              <a:rPr lang="en-GB" sz="2000" dirty="0" smtClean="0"/>
              <a:t>   </a:t>
            </a:r>
            <a:r>
              <a:rPr lang="ar-JO" sz="2000" dirty="0" smtClean="0"/>
              <a:t> </a:t>
            </a:r>
            <a:r>
              <a:rPr lang="ar-JO" sz="2000" dirty="0"/>
              <a:t>إن الرؤية التربوية للمساءلة متباينة  لاختلاف السياقات التي تتم المساءلة فيها، ولذلك فقـد ميّزت هاموند (</a:t>
            </a:r>
            <a:r>
              <a:rPr lang="ar-JO" sz="2000" dirty="0" smtClean="0"/>
              <a:t>1991 </a:t>
            </a:r>
            <a:r>
              <a:rPr lang="en-GB" sz="2000" dirty="0" smtClean="0"/>
              <a:t>Hammond  (   </a:t>
            </a:r>
            <a:r>
              <a:rPr lang="ar-JO" sz="2000" dirty="0" smtClean="0"/>
              <a:t>  بين </a:t>
            </a:r>
            <a:r>
              <a:rPr lang="ar-JO" sz="2000" u="sng" dirty="0"/>
              <a:t>خمسة أنواع من المساءلة التربوية</a:t>
            </a:r>
            <a:r>
              <a:rPr lang="ar-JO" sz="2000" dirty="0"/>
              <a:t>، يمكن إيجازها في ما يأتي : </a:t>
            </a:r>
          </a:p>
          <a:p>
            <a:pPr algn="just" rtl="1">
              <a:lnSpc>
                <a:spcPct val="150000"/>
              </a:lnSpc>
            </a:pPr>
            <a:r>
              <a:rPr lang="ar-JO" sz="2000" b="1" dirty="0"/>
              <a:t>أولاً : المساءلة السياسية </a:t>
            </a:r>
            <a:r>
              <a:rPr lang="ar-JO" sz="2000" dirty="0"/>
              <a:t>: تُعد المؤسسات التربوية مؤسسات في مجتمع ديمقراطي مسؤولة عن تنفيذ سياسات عامة، وعرضها على المجتمع والمؤسسات التشريعية للتأكد مـن التنفيـذ، وهـذه مساءلة يقوم بها المشرّعون، وأعضاء مجالس إدارات المدارس، ومؤسسات المجتمع المحلي. </a:t>
            </a:r>
            <a:r>
              <a:rPr lang="ar-JO" sz="2000" b="1" dirty="0"/>
              <a:t>ثانياً : المساءلة القانونية </a:t>
            </a:r>
            <a:r>
              <a:rPr lang="ar-JO" sz="2000" dirty="0"/>
              <a:t>: لدى المدارس التزامات قانونية معينة وللمواطنين الحـق فـي رفـع قضايا ضد المؤسسات التربوية واللجوء للمحاكم في قضايا مختلفة مثل غياب الفرص المتكافئة، أو ممارسة التمييز، أو مشكلات التعليم الخاص. </a:t>
            </a:r>
          </a:p>
          <a:p>
            <a:pPr algn="just" rtl="1">
              <a:lnSpc>
                <a:spcPct val="150000"/>
              </a:lnSpc>
            </a:pPr>
            <a:r>
              <a:rPr lang="ar-JO" sz="2000" b="1" dirty="0"/>
              <a:t>ثالثاً : المساءلة البيروقراطية </a:t>
            </a:r>
            <a:r>
              <a:rPr lang="ar-JO" sz="2000" dirty="0"/>
              <a:t>: </a:t>
            </a:r>
            <a:r>
              <a:rPr lang="ar-JO" sz="2000" dirty="0" smtClean="0"/>
              <a:t>تتركز </a:t>
            </a:r>
            <a:r>
              <a:rPr lang="ar-JO" sz="2000" dirty="0"/>
              <a:t>حول مدى الالتزام بالتعليمات الإدارية التي ينبغـي على </a:t>
            </a:r>
            <a:r>
              <a:rPr lang="ar-JO" sz="2000" dirty="0" smtClean="0"/>
              <a:t>المربيين </a:t>
            </a:r>
            <a:r>
              <a:rPr lang="ar-JO" sz="2000" dirty="0"/>
              <a:t>أن </a:t>
            </a:r>
            <a:r>
              <a:rPr lang="ar-JO" sz="2000" dirty="0" smtClean="0"/>
              <a:t>يتبعوها، </a:t>
            </a:r>
            <a:r>
              <a:rPr lang="ar-JO" sz="2000" dirty="0"/>
              <a:t>إن إصدار الأنظمة والقواعد ومتابعة تنفيـذها يقنـع المجتمـع بـأنّ المؤسسات التربوية ملتزمة بالتعليمات الإدارية. </a:t>
            </a:r>
          </a:p>
          <a:p>
            <a:pPr algn="just" rtl="1">
              <a:lnSpc>
                <a:spcPct val="150000"/>
              </a:lnSpc>
            </a:pPr>
            <a:r>
              <a:rPr lang="ar-JO" sz="2000" b="1" dirty="0"/>
              <a:t>رابعاً : المساءلة المهنية </a:t>
            </a:r>
            <a:r>
              <a:rPr lang="ar-JO" sz="2000" dirty="0"/>
              <a:t>: </a:t>
            </a:r>
            <a:r>
              <a:rPr lang="ar-JO" sz="2000" dirty="0" smtClean="0"/>
              <a:t>تركز </a:t>
            </a:r>
            <a:r>
              <a:rPr lang="ar-JO" sz="2000" dirty="0"/>
              <a:t>على الممارسات التعليمية، وتطالب دائماً بإتبـاع "أفضـل الممارسات" استناداً إلى نتائج البحوث العلمية. وهذا يقتضي توفير تدريب جيد للعاملين، وتحديث معارفهم، وتعزيز انتمائهم الشخصي للمدرسة، وتعميق مسؤوليتهم أمام تلاميـذهم. </a:t>
            </a:r>
          </a:p>
          <a:p>
            <a:pPr algn="just" rtl="1">
              <a:lnSpc>
                <a:spcPct val="150000"/>
              </a:lnSpc>
            </a:pPr>
            <a:r>
              <a:rPr lang="ar-JO" sz="2000" b="1" dirty="0"/>
              <a:t>خامساً : المساءلة القائمة على منطق السوق </a:t>
            </a:r>
            <a:r>
              <a:rPr lang="ar-JO" sz="2000" dirty="0"/>
              <a:t>: هناك من يرى أن واجب المدارس أن تعمل على إرضاء مطالب المستهلك في سوق تنافسية. ووفق نموذج السوق إما أن تعطي المدارس الأبنـاء ما يرغب الأهل، أو يسحبوا أبناءهم منها، ما يعني إغلاق المدرسة في نهاية الأمر. وما يـزال هذا النوع من المساءلة قائماً في بعض الدول </a:t>
            </a:r>
            <a:r>
              <a:rPr lang="ar-JO" sz="2000" dirty="0" smtClean="0"/>
              <a:t>الغربية </a:t>
            </a:r>
            <a:r>
              <a:rPr lang="ar-JO" sz="2000" dirty="0">
                <a:solidFill>
                  <a:schemeClr val="tx1"/>
                </a:solidFill>
              </a:rPr>
              <a:t>.(حويل،2012)</a:t>
            </a:r>
            <a:endParaRPr lang="ar-JO" sz="2000" dirty="0">
              <a:solidFill>
                <a:schemeClr val="tx1"/>
              </a:solidFill>
              <a:latin typeface="Tajawal"/>
            </a:endParaRPr>
          </a:p>
          <a:p>
            <a:pPr algn="just" rtl="1">
              <a:lnSpc>
                <a:spcPct val="150000"/>
              </a:lnSpc>
            </a:pPr>
            <a:endParaRPr lang="ar-JO" sz="2000" i="0" dirty="0">
              <a:solidFill>
                <a:schemeClr val="tx1"/>
              </a:solidFill>
              <a:effectLst/>
              <a:latin typeface="Tajawal"/>
              <a:cs typeface="+mj-cs"/>
            </a:endParaRPr>
          </a:p>
        </p:txBody>
      </p:sp>
      <p:sp>
        <p:nvSpPr>
          <p:cNvPr id="10" name="TextBox 9">
            <a:extLst>
              <a:ext uri="{FF2B5EF4-FFF2-40B4-BE49-F238E27FC236}">
                <a16:creationId xmlns:a16="http://schemas.microsoft.com/office/drawing/2014/main" id="{C8C75844-35B6-4D46-B088-066FC7ED31DD}"/>
              </a:ext>
            </a:extLst>
          </p:cNvPr>
          <p:cNvSpPr txBox="1"/>
          <p:nvPr/>
        </p:nvSpPr>
        <p:spPr>
          <a:xfrm>
            <a:off x="4583832" y="172620"/>
            <a:ext cx="2832868" cy="461665"/>
          </a:xfrm>
          <a:prstGeom prst="rect">
            <a:avLst/>
          </a:prstGeom>
          <a:noFill/>
        </p:spPr>
        <p:txBody>
          <a:bodyPr wrap="square">
            <a:spAutoFit/>
          </a:bodyPr>
          <a:lstStyle/>
          <a:p>
            <a:r>
              <a:rPr kumimoji="0" lang="ar-JO" sz="2400" b="1" i="0" u="none" strike="noStrike" kern="0" cap="none" spc="0" normalizeH="0" baseline="0" noProof="0" dirty="0">
                <a:ln>
                  <a:noFill/>
                </a:ln>
                <a:solidFill>
                  <a:srgbClr val="000000"/>
                </a:solidFill>
                <a:effectLst/>
                <a:uLnTx/>
                <a:uFillTx/>
                <a:latin typeface="Arial"/>
                <a:cs typeface="Arial"/>
                <a:sym typeface="Arial"/>
              </a:rPr>
              <a:t>أنواع المساءلة التربوية </a:t>
            </a:r>
            <a:endParaRPr lang="en-GB" sz="2400" b="1" dirty="0"/>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13087922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2A5630-255C-4A05-A277-9E7DE3BD3029}"/>
              </a:ext>
            </a:extLst>
          </p:cNvPr>
          <p:cNvSpPr txBox="1"/>
          <p:nvPr/>
        </p:nvSpPr>
        <p:spPr>
          <a:xfrm>
            <a:off x="2567608" y="0"/>
            <a:ext cx="611632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800" b="1" i="0" u="none" strike="noStrike" kern="0" cap="none" spc="0" normalizeH="0" baseline="0" noProof="0" dirty="0">
                <a:ln>
                  <a:noFill/>
                </a:ln>
                <a:solidFill>
                  <a:schemeClr val="tx1"/>
                </a:solidFill>
                <a:effectLst/>
                <a:uLnTx/>
                <a:uFillTx/>
                <a:latin typeface="Arial"/>
                <a:ea typeface="+mn-ea"/>
                <a:cs typeface="Arial" panose="020B0604020202020204" pitchFamily="34" charset="0"/>
                <a:sym typeface="Arial"/>
              </a:rPr>
              <a:t>خصائص وسمات المساءلة التربوية</a:t>
            </a:r>
            <a:endParaRPr kumimoji="0" lang="ar-JO" sz="2800" b="0" i="0" u="none" strike="noStrike" kern="0" cap="none" spc="0" normalizeH="0" baseline="0" noProof="0" dirty="0">
              <a:ln>
                <a:noFill/>
              </a:ln>
              <a:solidFill>
                <a:schemeClr val="tx1"/>
              </a:solidFill>
              <a:effectLst/>
              <a:uLnTx/>
              <a:uFillTx/>
              <a:latin typeface="Arial"/>
              <a:ea typeface="+mn-ea"/>
              <a:cs typeface="Arial" panose="020B0604020202020204" pitchFamily="34" charset="0"/>
              <a:sym typeface="Arial"/>
            </a:endParaRPr>
          </a:p>
        </p:txBody>
      </p:sp>
      <p:pic>
        <p:nvPicPr>
          <p:cNvPr id="3" name="Picture 2">
            <a:extLst>
              <a:ext uri="{FF2B5EF4-FFF2-40B4-BE49-F238E27FC236}">
                <a16:creationId xmlns:a16="http://schemas.microsoft.com/office/drawing/2014/main" id="{E810940C-7113-430E-B828-628557FCC57B}"/>
              </a:ext>
            </a:extLst>
          </p:cNvPr>
          <p:cNvPicPr>
            <a:picLocks noChangeAspect="1"/>
          </p:cNvPicPr>
          <p:nvPr/>
        </p:nvPicPr>
        <p:blipFill>
          <a:blip r:embed="rId2">
            <a:duotone>
              <a:prstClr val="black"/>
              <a:srgbClr val="D9C3A5">
                <a:tint val="50000"/>
                <a:satMod val="180000"/>
              </a:srgbClr>
            </a:duotone>
          </a:blip>
          <a:stretch>
            <a:fillRect/>
          </a:stretch>
        </p:blipFill>
        <p:spPr>
          <a:xfrm>
            <a:off x="1775520" y="764704"/>
            <a:ext cx="8238323" cy="5560463"/>
          </a:xfrm>
          <a:prstGeom prst="rect">
            <a:avLst/>
          </a:prstGeom>
          <a:ln w="88900" cap="sq" cmpd="thickThin">
            <a:solidFill>
              <a:srgbClr val="000000"/>
            </a:solidFill>
            <a:prstDash val="solid"/>
            <a:miter lim="800000"/>
          </a:ln>
          <a:effectLst>
            <a:innerShdw blurRad="76200">
              <a:srgbClr val="000000"/>
            </a:innerShdw>
          </a:effectLst>
        </p:spPr>
      </p:pic>
      <p:pic>
        <p:nvPicPr>
          <p:cNvPr id="8"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3">
            <a:alphaModFix/>
            <a:duotone>
              <a:prstClr val="black"/>
              <a:schemeClr val="accent2">
                <a:tint val="45000"/>
                <a:satMod val="400000"/>
              </a:schemeClr>
            </a:duotone>
            <a:extLst>
              <a:ext uri="{BEBA8EAE-BF5A-486C-A8C5-ECC9F3942E4B}">
                <a14:imgProps xmlns:a14="http://schemas.microsoft.com/office/drawing/2010/main">
                  <a14:imgLayer r:embed="rId4">
                    <a14:imgEffect>
                      <a14:colorTemperature colorTemp="5300"/>
                    </a14:imgEffect>
                    <a14:imgEffect>
                      <a14:saturation sat="5000"/>
                    </a14:imgEffect>
                    <a14:imgEffect>
                      <a14:brightnessContrast bright="-40000" contrast="-40000"/>
                    </a14:imgEffect>
                  </a14:imgLayer>
                </a14:imgProps>
              </a:ext>
            </a:extLst>
          </a:blip>
          <a:srcRect/>
          <a:stretch/>
        </p:blipFill>
        <p:spPr>
          <a:xfrm>
            <a:off x="10848528" y="73835"/>
            <a:ext cx="1244408" cy="449385"/>
          </a:xfrm>
          <a:prstGeom prst="rect">
            <a:avLst/>
          </a:prstGeom>
          <a:noFill/>
          <a:ln>
            <a:noFill/>
          </a:ln>
        </p:spPr>
      </p:pic>
      <p:pic>
        <p:nvPicPr>
          <p:cNvPr id="9"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5">
            <a:alphaModFix/>
            <a:duotone>
              <a:prstClr val="black"/>
              <a:schemeClr val="accent4">
                <a:tint val="45000"/>
                <a:satMod val="400000"/>
              </a:schemeClr>
            </a:duotone>
            <a:extLst>
              <a:ext uri="{BEBA8EAE-BF5A-486C-A8C5-ECC9F3942E4B}">
                <a14:imgProps xmlns:a14="http://schemas.microsoft.com/office/drawing/2010/main">
                  <a14:imgLayer r:embed="rId6">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10356873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366">
            <a:extLst>
              <a:ext uri="{FF2B5EF4-FFF2-40B4-BE49-F238E27FC236}">
                <a16:creationId xmlns:a16="http://schemas.microsoft.com/office/drawing/2014/main" id="{777E476B-7A26-42A9-AABF-AEA812265F9A}"/>
              </a:ext>
            </a:extLst>
          </p:cNvPr>
          <p:cNvGrpSpPr/>
          <p:nvPr/>
        </p:nvGrpSpPr>
        <p:grpSpPr>
          <a:xfrm>
            <a:off x="3935760" y="1515069"/>
            <a:ext cx="5013566" cy="3832912"/>
            <a:chOff x="683568" y="2533698"/>
            <a:chExt cx="4587308" cy="3408853"/>
          </a:xfrm>
          <a:gradFill>
            <a:gsLst>
              <a:gs pos="100000">
                <a:srgbClr val="4E3226">
                  <a:alpha val="0"/>
                </a:srgbClr>
              </a:gs>
              <a:gs pos="0">
                <a:srgbClr val="6E3210"/>
              </a:gs>
              <a:gs pos="21000">
                <a:schemeClr val="tx2">
                  <a:lumMod val="90000"/>
                </a:schemeClr>
              </a:gs>
              <a:gs pos="63000">
                <a:srgbClr val="6E3210">
                  <a:alpha val="0"/>
                </a:srgbClr>
              </a:gs>
            </a:gsLst>
            <a:lin ang="5400000" scaled="0"/>
          </a:gradFill>
        </p:grpSpPr>
        <p:grpSp>
          <p:nvGrpSpPr>
            <p:cNvPr id="7" name="Group 368">
              <a:extLst>
                <a:ext uri="{FF2B5EF4-FFF2-40B4-BE49-F238E27FC236}">
                  <a16:creationId xmlns:a16="http://schemas.microsoft.com/office/drawing/2014/main" id="{B461A69B-DF15-4943-B265-7C29FF6033F9}"/>
                </a:ext>
              </a:extLst>
            </p:cNvPr>
            <p:cNvGrpSpPr/>
            <p:nvPr/>
          </p:nvGrpSpPr>
          <p:grpSpPr>
            <a:xfrm>
              <a:off x="683568" y="3263960"/>
              <a:ext cx="1788318" cy="1406401"/>
              <a:chOff x="971600" y="1733231"/>
              <a:chExt cx="1710000" cy="1440000"/>
            </a:xfrm>
            <a:grpFill/>
          </p:grpSpPr>
          <p:sp>
            <p:nvSpPr>
              <p:cNvPr id="15" name="Hexagon 14">
                <a:extLst>
                  <a:ext uri="{FF2B5EF4-FFF2-40B4-BE49-F238E27FC236}">
                    <a16:creationId xmlns:a16="http://schemas.microsoft.com/office/drawing/2014/main" id="{F8AD36D8-7311-4C26-BCB9-7048F951AD95}"/>
                  </a:ext>
                </a:extLst>
              </p:cNvPr>
              <p:cNvSpPr/>
              <p:nvPr/>
            </p:nvSpPr>
            <p:spPr>
              <a:xfrm>
                <a:off x="971600" y="1733231"/>
                <a:ext cx="1620000" cy="1440000"/>
              </a:xfrm>
              <a:prstGeom prst="hexagon">
                <a:avLst/>
              </a:prstGeom>
              <a:grpFill/>
              <a:ln>
                <a:solidFill>
                  <a:srgbClr val="4E3226"/>
                </a:solidFill>
              </a:ln>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16" name="Hexagon 15">
                <a:extLst>
                  <a:ext uri="{FF2B5EF4-FFF2-40B4-BE49-F238E27FC236}">
                    <a16:creationId xmlns:a16="http://schemas.microsoft.com/office/drawing/2014/main" id="{20D77D02-FB1A-4125-BB30-BD86A9DFBB8F}"/>
                  </a:ext>
                </a:extLst>
              </p:cNvPr>
              <p:cNvSpPr/>
              <p:nvPr/>
            </p:nvSpPr>
            <p:spPr>
              <a:xfrm>
                <a:off x="1061600" y="1805231"/>
                <a:ext cx="1620000" cy="1296000"/>
              </a:xfrm>
              <a:prstGeom prst="hexagon">
                <a:avLst/>
              </a:prstGeom>
              <a:noFill/>
              <a:ln>
                <a:solidFill>
                  <a:srgbClr val="4E3226"/>
                </a:solidFill>
              </a:ln>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ar-JO" altLang="ko-KR" sz="2700" dirty="0">
                    <a:solidFill>
                      <a:srgbClr val="4E3226"/>
                    </a:solidFill>
                  </a:rPr>
                  <a:t>حرية المشاركة</a:t>
                </a:r>
                <a:endParaRPr lang="ko-KR" altLang="en-US" sz="2700" dirty="0">
                  <a:solidFill>
                    <a:srgbClr val="4E3226"/>
                  </a:solidFill>
                </a:endParaRPr>
              </a:p>
            </p:txBody>
          </p:sp>
        </p:grpSp>
        <p:grpSp>
          <p:nvGrpSpPr>
            <p:cNvPr id="8" name="Group 370">
              <a:extLst>
                <a:ext uri="{FF2B5EF4-FFF2-40B4-BE49-F238E27FC236}">
                  <a16:creationId xmlns:a16="http://schemas.microsoft.com/office/drawing/2014/main" id="{D60BB3BB-FC54-46E9-8E2F-871A28438CDF}"/>
                </a:ext>
              </a:extLst>
            </p:cNvPr>
            <p:cNvGrpSpPr/>
            <p:nvPr/>
          </p:nvGrpSpPr>
          <p:grpSpPr>
            <a:xfrm>
              <a:off x="2104722" y="2533698"/>
              <a:ext cx="1694196" cy="1406401"/>
              <a:chOff x="971600" y="1733231"/>
              <a:chExt cx="1620000" cy="1440000"/>
            </a:xfrm>
            <a:grpFill/>
          </p:grpSpPr>
          <p:sp>
            <p:nvSpPr>
              <p:cNvPr id="13" name="Hexagon 12">
                <a:extLst>
                  <a:ext uri="{FF2B5EF4-FFF2-40B4-BE49-F238E27FC236}">
                    <a16:creationId xmlns:a16="http://schemas.microsoft.com/office/drawing/2014/main" id="{B6BAB71D-C97E-468B-85DC-83113274F096}"/>
                  </a:ext>
                </a:extLst>
              </p:cNvPr>
              <p:cNvSpPr/>
              <p:nvPr/>
            </p:nvSpPr>
            <p:spPr>
              <a:xfrm>
                <a:off x="971600" y="1733231"/>
                <a:ext cx="1620000" cy="1440000"/>
              </a:xfrm>
              <a:prstGeom prst="hexagon">
                <a:avLst/>
              </a:prstGeom>
              <a:noFill/>
              <a:ln>
                <a:solidFill>
                  <a:srgbClr val="4E3226"/>
                </a:solidFill>
              </a:ln>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14" name="Hexagon 13">
                <a:extLst>
                  <a:ext uri="{FF2B5EF4-FFF2-40B4-BE49-F238E27FC236}">
                    <a16:creationId xmlns:a16="http://schemas.microsoft.com/office/drawing/2014/main" id="{B9715C99-7CB4-4057-BED2-92EAB34182EA}"/>
                  </a:ext>
                </a:extLst>
              </p:cNvPr>
              <p:cNvSpPr/>
              <p:nvPr/>
            </p:nvSpPr>
            <p:spPr>
              <a:xfrm>
                <a:off x="1061600" y="1805231"/>
                <a:ext cx="1530000" cy="1296000"/>
              </a:xfrm>
              <a:prstGeom prst="hexagon">
                <a:avLst/>
              </a:prstGeom>
              <a:noFill/>
              <a:ln>
                <a:solidFill>
                  <a:srgbClr val="4E3226"/>
                </a:solidFill>
              </a:ln>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ar-JO" altLang="ko-KR" sz="2700" dirty="0">
                    <a:solidFill>
                      <a:srgbClr val="4E3226"/>
                    </a:solidFill>
                  </a:rPr>
                  <a:t>الشمولية</a:t>
                </a:r>
                <a:endParaRPr lang="ko-KR" altLang="en-US" sz="2700" dirty="0">
                  <a:solidFill>
                    <a:srgbClr val="4E3226"/>
                  </a:solidFill>
                </a:endParaRPr>
              </a:p>
            </p:txBody>
          </p:sp>
        </p:grpSp>
        <p:sp>
          <p:nvSpPr>
            <p:cNvPr id="12" name="Hexagon 11">
              <a:extLst>
                <a:ext uri="{FF2B5EF4-FFF2-40B4-BE49-F238E27FC236}">
                  <a16:creationId xmlns:a16="http://schemas.microsoft.com/office/drawing/2014/main" id="{40CAADA2-2C73-40A5-B8F9-EB0CDECA31F3}"/>
                </a:ext>
              </a:extLst>
            </p:cNvPr>
            <p:cNvSpPr/>
            <p:nvPr/>
          </p:nvSpPr>
          <p:spPr>
            <a:xfrm>
              <a:off x="3430908" y="4676790"/>
              <a:ext cx="1839968" cy="1265761"/>
            </a:xfrm>
            <a:prstGeom prst="hexagon">
              <a:avLst/>
            </a:prstGeom>
            <a:grpFill/>
            <a:ln>
              <a:solidFill>
                <a:srgbClr val="4E3226"/>
              </a:solidFill>
            </a:ln>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ar-JO" altLang="ko-KR" sz="2400" dirty="0">
                  <a:solidFill>
                    <a:srgbClr val="4E3226"/>
                  </a:solidFill>
                </a:rPr>
                <a:t>الاستمرارية</a:t>
              </a:r>
              <a:endParaRPr lang="ko-KR" altLang="en-US" sz="2400" dirty="0">
                <a:solidFill>
                  <a:srgbClr val="4E3226"/>
                </a:solidFill>
              </a:endParaRPr>
            </a:p>
          </p:txBody>
        </p:sp>
        <p:sp>
          <p:nvSpPr>
            <p:cNvPr id="10" name="Hexagon 9">
              <a:extLst>
                <a:ext uri="{FF2B5EF4-FFF2-40B4-BE49-F238E27FC236}">
                  <a16:creationId xmlns:a16="http://schemas.microsoft.com/office/drawing/2014/main" id="{B54FF0EE-7D08-4CAB-A918-E33EA2CB15B6}"/>
                </a:ext>
              </a:extLst>
            </p:cNvPr>
            <p:cNvSpPr/>
            <p:nvPr/>
          </p:nvSpPr>
          <p:spPr>
            <a:xfrm>
              <a:off x="3430908" y="3213298"/>
              <a:ext cx="1820024" cy="1406401"/>
            </a:xfrm>
            <a:prstGeom prst="hexagon">
              <a:avLst/>
            </a:prstGeom>
            <a:noFill/>
            <a:ln>
              <a:solidFill>
                <a:srgbClr val="4E3226"/>
              </a:solidFill>
            </a:ln>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ar-JO" altLang="ko-KR" sz="2200" dirty="0" smtClean="0">
                  <a:solidFill>
                    <a:srgbClr val="4E3226"/>
                  </a:solidFill>
                </a:rPr>
                <a:t>الصدق والموضوعية</a:t>
              </a:r>
              <a:endParaRPr lang="ko-KR" altLang="en-US" sz="2200" dirty="0">
                <a:solidFill>
                  <a:srgbClr val="4E3226"/>
                </a:solidFill>
              </a:endParaRPr>
            </a:p>
          </p:txBody>
        </p:sp>
      </p:grpSp>
      <p:sp>
        <p:nvSpPr>
          <p:cNvPr id="17" name="Hexagon 16">
            <a:extLst>
              <a:ext uri="{FF2B5EF4-FFF2-40B4-BE49-F238E27FC236}">
                <a16:creationId xmlns:a16="http://schemas.microsoft.com/office/drawing/2014/main" id="{04F8A2C3-24A5-446E-AF0E-5F3B8B3F87B6}"/>
              </a:ext>
            </a:extLst>
          </p:cNvPr>
          <p:cNvSpPr/>
          <p:nvPr/>
        </p:nvSpPr>
        <p:spPr>
          <a:xfrm>
            <a:off x="5567682" y="3229969"/>
            <a:ext cx="1694196" cy="1406401"/>
          </a:xfrm>
          <a:prstGeom prst="hexagon">
            <a:avLst/>
          </a:prstGeom>
          <a:noFill/>
          <a:ln>
            <a:solidFill>
              <a:srgbClr val="4E3226"/>
            </a:solidFill>
          </a:ln>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ar-JO" altLang="ko-KR" sz="2400" dirty="0">
                <a:solidFill>
                  <a:srgbClr val="4E3226"/>
                </a:solidFill>
              </a:rPr>
              <a:t>وضوح المعايير</a:t>
            </a:r>
            <a:endParaRPr lang="ko-KR" altLang="en-US" sz="2400" dirty="0">
              <a:solidFill>
                <a:srgbClr val="4E3226"/>
              </a:solidFill>
            </a:endParaRPr>
          </a:p>
        </p:txBody>
      </p:sp>
      <p:sp>
        <p:nvSpPr>
          <p:cNvPr id="19" name="TextBox 18">
            <a:extLst>
              <a:ext uri="{FF2B5EF4-FFF2-40B4-BE49-F238E27FC236}">
                <a16:creationId xmlns:a16="http://schemas.microsoft.com/office/drawing/2014/main" id="{365847FA-0C4A-466A-883D-624B1A649A3D}"/>
              </a:ext>
            </a:extLst>
          </p:cNvPr>
          <p:cNvSpPr txBox="1"/>
          <p:nvPr/>
        </p:nvSpPr>
        <p:spPr>
          <a:xfrm>
            <a:off x="4002473" y="692696"/>
            <a:ext cx="3874380" cy="584775"/>
          </a:xfrm>
          <a:prstGeom prst="rect">
            <a:avLst/>
          </a:prstGeom>
          <a:noFill/>
        </p:spPr>
        <p:txBody>
          <a:bodyPr wrap="square">
            <a:spAutoFit/>
          </a:bodyPr>
          <a:lstStyle/>
          <a:p>
            <a:r>
              <a:rPr kumimoji="0" lang="ar-JO" sz="3200" b="1" i="0" u="none" strike="noStrike" kern="0" cap="none" spc="0" normalizeH="0" baseline="0" noProof="0" dirty="0">
                <a:ln>
                  <a:noFill/>
                </a:ln>
                <a:solidFill>
                  <a:srgbClr val="6E3210"/>
                </a:solidFill>
                <a:effectLst/>
                <a:uLnTx/>
                <a:uFillTx/>
                <a:sym typeface="Arial"/>
              </a:rPr>
              <a:t>سمات المساءلة التربوية</a:t>
            </a:r>
            <a:endParaRPr lang="ar-JO" sz="3200" dirty="0">
              <a:solidFill>
                <a:srgbClr val="6E3210"/>
              </a:solidFill>
            </a:endParaRPr>
          </a:p>
        </p:txBody>
      </p:sp>
      <p:pic>
        <p:nvPicPr>
          <p:cNvPr id="18"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44438" y="5768026"/>
            <a:ext cx="1748464" cy="670874"/>
          </a:xfrm>
          <a:prstGeom prst="rect">
            <a:avLst/>
          </a:prstGeom>
          <a:noFill/>
          <a:ln>
            <a:noFill/>
          </a:ln>
        </p:spPr>
      </p:pic>
      <p:pic>
        <p:nvPicPr>
          <p:cNvPr id="21"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20"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632504" y="73835"/>
            <a:ext cx="1460432" cy="618861"/>
          </a:xfrm>
          <a:prstGeom prst="rect">
            <a:avLst/>
          </a:prstGeom>
          <a:noFill/>
          <a:ln>
            <a:noFill/>
          </a:ln>
        </p:spPr>
      </p:pic>
    </p:spTree>
    <p:extLst>
      <p:ext uri="{BB962C8B-B14F-4D97-AF65-F5344CB8AC3E}">
        <p14:creationId xmlns:p14="http://schemas.microsoft.com/office/powerpoint/2010/main" val="235541147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3C803-5334-4CE0-A2E7-ED1D75401EDC}"/>
              </a:ext>
            </a:extLst>
          </p:cNvPr>
          <p:cNvSpPr>
            <a:spLocks noGrp="1"/>
          </p:cNvSpPr>
          <p:nvPr>
            <p:ph type="title"/>
          </p:nvPr>
        </p:nvSpPr>
        <p:spPr/>
        <p:txBody>
          <a:bodyPr/>
          <a:lstStyle/>
          <a:p>
            <a:r>
              <a:rPr lang="ar-JO" dirty="0">
                <a:solidFill>
                  <a:schemeClr val="tx1"/>
                </a:solidFill>
              </a:rPr>
              <a:t>أهداف المساءلة</a:t>
            </a:r>
            <a:endParaRPr lang="en-GB" dirty="0">
              <a:solidFill>
                <a:schemeClr val="tx1"/>
              </a:solidFill>
            </a:endParaRPr>
          </a:p>
        </p:txBody>
      </p:sp>
      <p:grpSp>
        <p:nvGrpSpPr>
          <p:cNvPr id="6" name="Group 11">
            <a:extLst>
              <a:ext uri="{FF2B5EF4-FFF2-40B4-BE49-F238E27FC236}">
                <a16:creationId xmlns:a16="http://schemas.microsoft.com/office/drawing/2014/main" id="{F313357A-A4D5-47A2-914B-2099D7B007DD}"/>
              </a:ext>
            </a:extLst>
          </p:cNvPr>
          <p:cNvGrpSpPr/>
          <p:nvPr/>
        </p:nvGrpSpPr>
        <p:grpSpPr>
          <a:xfrm>
            <a:off x="2927648" y="925528"/>
            <a:ext cx="6622345" cy="4771670"/>
            <a:chOff x="-5906" y="1001820"/>
            <a:chExt cx="3355898" cy="3431952"/>
          </a:xfrm>
          <a:noFill/>
        </p:grpSpPr>
        <p:sp>
          <p:nvSpPr>
            <p:cNvPr id="8" name="Oval 2">
              <a:extLst>
                <a:ext uri="{FF2B5EF4-FFF2-40B4-BE49-F238E27FC236}">
                  <a16:creationId xmlns:a16="http://schemas.microsoft.com/office/drawing/2014/main" id="{33E39623-7E5B-4771-814E-AEEBDD3ACFDA}"/>
                </a:ext>
              </a:extLst>
            </p:cNvPr>
            <p:cNvSpPr/>
            <p:nvPr/>
          </p:nvSpPr>
          <p:spPr>
            <a:xfrm rot="21043915">
              <a:off x="-5906" y="1338309"/>
              <a:ext cx="1573062" cy="1542312"/>
            </a:xfrm>
            <a:custGeom>
              <a:avLst/>
              <a:gdLst/>
              <a:ahLst/>
              <a:cxnLst/>
              <a:rect l="l" t="t" r="r" b="b"/>
              <a:pathLst>
                <a:path w="2160240" h="2160240">
                  <a:moveTo>
                    <a:pt x="958200" y="0"/>
                  </a:moveTo>
                  <a:lnTo>
                    <a:pt x="1202040" y="0"/>
                  </a:lnTo>
                  <a:cubicBezTo>
                    <a:pt x="1254012" y="0"/>
                    <a:pt x="1296144" y="42132"/>
                    <a:pt x="1296144" y="94104"/>
                  </a:cubicBezTo>
                  <a:lnTo>
                    <a:pt x="1296144" y="190279"/>
                  </a:lnTo>
                  <a:cubicBezTo>
                    <a:pt x="1389361" y="212582"/>
                    <a:pt x="1477009" y="249172"/>
                    <a:pt x="1555776" y="298961"/>
                  </a:cubicBezTo>
                  <a:lnTo>
                    <a:pt x="1596168" y="258568"/>
                  </a:lnTo>
                  <a:cubicBezTo>
                    <a:pt x="1642655" y="212081"/>
                    <a:pt x="1718026" y="212081"/>
                    <a:pt x="1764513" y="258568"/>
                  </a:cubicBezTo>
                  <a:lnTo>
                    <a:pt x="1901672" y="395727"/>
                  </a:lnTo>
                  <a:cubicBezTo>
                    <a:pt x="1948159" y="442214"/>
                    <a:pt x="1948159" y="517585"/>
                    <a:pt x="1901672" y="564072"/>
                  </a:cubicBezTo>
                  <a:lnTo>
                    <a:pt x="1860814" y="604931"/>
                  </a:lnTo>
                  <a:cubicBezTo>
                    <a:pt x="1910096" y="683590"/>
                    <a:pt x="1946147" y="771046"/>
                    <a:pt x="1967819" y="864096"/>
                  </a:cubicBezTo>
                  <a:lnTo>
                    <a:pt x="2066136" y="864096"/>
                  </a:lnTo>
                  <a:cubicBezTo>
                    <a:pt x="2118108" y="864096"/>
                    <a:pt x="2160240" y="906228"/>
                    <a:pt x="2160240" y="958200"/>
                  </a:cubicBezTo>
                  <a:lnTo>
                    <a:pt x="2160240" y="1202040"/>
                  </a:lnTo>
                  <a:cubicBezTo>
                    <a:pt x="2160240" y="1254012"/>
                    <a:pt x="2118108" y="1296144"/>
                    <a:pt x="2066136" y="1296144"/>
                  </a:cubicBezTo>
                  <a:lnTo>
                    <a:pt x="1967819" y="1296144"/>
                  </a:lnTo>
                  <a:cubicBezTo>
                    <a:pt x="1946147" y="1389194"/>
                    <a:pt x="1910096" y="1476650"/>
                    <a:pt x="1860814" y="1555310"/>
                  </a:cubicBezTo>
                  <a:lnTo>
                    <a:pt x="1908650" y="1603146"/>
                  </a:lnTo>
                  <a:cubicBezTo>
                    <a:pt x="1957242" y="1651738"/>
                    <a:pt x="1957242" y="1730519"/>
                    <a:pt x="1908650" y="1779111"/>
                  </a:cubicBezTo>
                  <a:lnTo>
                    <a:pt x="1779111" y="1908650"/>
                  </a:lnTo>
                  <a:cubicBezTo>
                    <a:pt x="1730519" y="1957242"/>
                    <a:pt x="1651738" y="1957242"/>
                    <a:pt x="1603146" y="1908650"/>
                  </a:cubicBezTo>
                  <a:lnTo>
                    <a:pt x="1555776" y="1861280"/>
                  </a:lnTo>
                  <a:cubicBezTo>
                    <a:pt x="1477009" y="1911069"/>
                    <a:pt x="1389361" y="1947658"/>
                    <a:pt x="1296144" y="1969961"/>
                  </a:cubicBezTo>
                  <a:lnTo>
                    <a:pt x="1296144" y="2066136"/>
                  </a:lnTo>
                  <a:cubicBezTo>
                    <a:pt x="1296144" y="2118108"/>
                    <a:pt x="1254012" y="2160240"/>
                    <a:pt x="1202040" y="2160240"/>
                  </a:cubicBezTo>
                  <a:lnTo>
                    <a:pt x="958200" y="2160240"/>
                  </a:lnTo>
                  <a:cubicBezTo>
                    <a:pt x="906228" y="2160240"/>
                    <a:pt x="864096" y="2118108"/>
                    <a:pt x="864096" y="2066136"/>
                  </a:cubicBezTo>
                  <a:lnTo>
                    <a:pt x="864096" y="1969961"/>
                  </a:lnTo>
                  <a:cubicBezTo>
                    <a:pt x="770879" y="1947658"/>
                    <a:pt x="683232" y="1911069"/>
                    <a:pt x="604465" y="1861280"/>
                  </a:cubicBezTo>
                  <a:lnTo>
                    <a:pt x="564072" y="1901672"/>
                  </a:lnTo>
                  <a:cubicBezTo>
                    <a:pt x="517585" y="1948160"/>
                    <a:pt x="442214" y="1948160"/>
                    <a:pt x="395727" y="1901672"/>
                  </a:cubicBezTo>
                  <a:lnTo>
                    <a:pt x="258568" y="1764513"/>
                  </a:lnTo>
                  <a:cubicBezTo>
                    <a:pt x="212081" y="1718026"/>
                    <a:pt x="212081" y="1642655"/>
                    <a:pt x="258568" y="1596168"/>
                  </a:cubicBezTo>
                  <a:lnTo>
                    <a:pt x="299427" y="1555310"/>
                  </a:lnTo>
                  <a:cubicBezTo>
                    <a:pt x="250144" y="1476650"/>
                    <a:pt x="214093" y="1389194"/>
                    <a:pt x="192421" y="1296144"/>
                  </a:cubicBezTo>
                  <a:lnTo>
                    <a:pt x="94104" y="1296144"/>
                  </a:lnTo>
                  <a:cubicBezTo>
                    <a:pt x="42132" y="1296144"/>
                    <a:pt x="0" y="1254012"/>
                    <a:pt x="0" y="1202040"/>
                  </a:cubicBezTo>
                  <a:lnTo>
                    <a:pt x="0" y="958200"/>
                  </a:lnTo>
                  <a:cubicBezTo>
                    <a:pt x="0" y="906228"/>
                    <a:pt x="42132" y="864096"/>
                    <a:pt x="94104" y="864096"/>
                  </a:cubicBezTo>
                  <a:lnTo>
                    <a:pt x="192421" y="864096"/>
                  </a:lnTo>
                  <a:cubicBezTo>
                    <a:pt x="214093" y="771046"/>
                    <a:pt x="250144" y="683590"/>
                    <a:pt x="299426" y="604931"/>
                  </a:cubicBezTo>
                  <a:lnTo>
                    <a:pt x="251590" y="557095"/>
                  </a:lnTo>
                  <a:cubicBezTo>
                    <a:pt x="202999" y="508503"/>
                    <a:pt x="202999" y="429721"/>
                    <a:pt x="251590" y="381130"/>
                  </a:cubicBezTo>
                  <a:lnTo>
                    <a:pt x="381130" y="251591"/>
                  </a:lnTo>
                  <a:cubicBezTo>
                    <a:pt x="429721" y="202999"/>
                    <a:pt x="508503" y="202999"/>
                    <a:pt x="557095" y="251591"/>
                  </a:cubicBezTo>
                  <a:lnTo>
                    <a:pt x="604465" y="298961"/>
                  </a:lnTo>
                  <a:cubicBezTo>
                    <a:pt x="683232" y="249172"/>
                    <a:pt x="770879" y="212582"/>
                    <a:pt x="864096" y="190279"/>
                  </a:cubicBezTo>
                  <a:lnTo>
                    <a:pt x="864096" y="94104"/>
                  </a:lnTo>
                  <a:cubicBezTo>
                    <a:pt x="864096" y="42132"/>
                    <a:pt x="906228" y="0"/>
                    <a:pt x="958200" y="0"/>
                  </a:cubicBezTo>
                  <a:close/>
                </a:path>
              </a:pathLst>
            </a:custGeom>
            <a:grpFill/>
            <a:ln w="25400">
              <a:solidFill>
                <a:srgbClr val="7E6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altLang="ko-KR" sz="2700" b="1" dirty="0">
                  <a:solidFill>
                    <a:schemeClr val="tx1"/>
                  </a:solidFill>
                </a:rPr>
                <a:t>المساءلة كضمان</a:t>
              </a:r>
              <a:endParaRPr lang="ko-KR" altLang="en-US" sz="2700" b="1" dirty="0">
                <a:solidFill>
                  <a:schemeClr val="tx1"/>
                </a:solidFill>
              </a:endParaRPr>
            </a:p>
          </p:txBody>
        </p:sp>
        <p:sp>
          <p:nvSpPr>
            <p:cNvPr id="9" name="Oval 2">
              <a:extLst>
                <a:ext uri="{FF2B5EF4-FFF2-40B4-BE49-F238E27FC236}">
                  <a16:creationId xmlns:a16="http://schemas.microsoft.com/office/drawing/2014/main" id="{8B1D5B17-188A-45AA-801C-785D29028BC3}"/>
                </a:ext>
              </a:extLst>
            </p:cNvPr>
            <p:cNvSpPr/>
            <p:nvPr/>
          </p:nvSpPr>
          <p:spPr>
            <a:xfrm rot="20351733">
              <a:off x="1557182" y="1001820"/>
              <a:ext cx="1792810" cy="1725026"/>
            </a:xfrm>
            <a:custGeom>
              <a:avLst/>
              <a:gdLst/>
              <a:ahLst/>
              <a:cxnLst/>
              <a:rect l="l" t="t" r="r" b="b"/>
              <a:pathLst>
                <a:path w="2160240" h="2160240">
                  <a:moveTo>
                    <a:pt x="958200" y="0"/>
                  </a:moveTo>
                  <a:lnTo>
                    <a:pt x="1202040" y="0"/>
                  </a:lnTo>
                  <a:cubicBezTo>
                    <a:pt x="1254012" y="0"/>
                    <a:pt x="1296144" y="42132"/>
                    <a:pt x="1296144" y="94104"/>
                  </a:cubicBezTo>
                  <a:lnTo>
                    <a:pt x="1296144" y="190279"/>
                  </a:lnTo>
                  <a:cubicBezTo>
                    <a:pt x="1389361" y="212582"/>
                    <a:pt x="1477009" y="249172"/>
                    <a:pt x="1555776" y="298961"/>
                  </a:cubicBezTo>
                  <a:lnTo>
                    <a:pt x="1596168" y="258568"/>
                  </a:lnTo>
                  <a:cubicBezTo>
                    <a:pt x="1642655" y="212081"/>
                    <a:pt x="1718026" y="212081"/>
                    <a:pt x="1764513" y="258568"/>
                  </a:cubicBezTo>
                  <a:lnTo>
                    <a:pt x="1901672" y="395727"/>
                  </a:lnTo>
                  <a:cubicBezTo>
                    <a:pt x="1948159" y="442214"/>
                    <a:pt x="1948159" y="517585"/>
                    <a:pt x="1901672" y="564072"/>
                  </a:cubicBezTo>
                  <a:lnTo>
                    <a:pt x="1860814" y="604931"/>
                  </a:lnTo>
                  <a:cubicBezTo>
                    <a:pt x="1910096" y="683590"/>
                    <a:pt x="1946147" y="771046"/>
                    <a:pt x="1967819" y="864096"/>
                  </a:cubicBezTo>
                  <a:lnTo>
                    <a:pt x="2066136" y="864096"/>
                  </a:lnTo>
                  <a:cubicBezTo>
                    <a:pt x="2118108" y="864096"/>
                    <a:pt x="2160240" y="906228"/>
                    <a:pt x="2160240" y="958200"/>
                  </a:cubicBezTo>
                  <a:lnTo>
                    <a:pt x="2160240" y="1202040"/>
                  </a:lnTo>
                  <a:cubicBezTo>
                    <a:pt x="2160240" y="1254012"/>
                    <a:pt x="2118108" y="1296144"/>
                    <a:pt x="2066136" y="1296144"/>
                  </a:cubicBezTo>
                  <a:lnTo>
                    <a:pt x="1967819" y="1296144"/>
                  </a:lnTo>
                  <a:cubicBezTo>
                    <a:pt x="1946147" y="1389194"/>
                    <a:pt x="1910096" y="1476650"/>
                    <a:pt x="1860814" y="1555310"/>
                  </a:cubicBezTo>
                  <a:lnTo>
                    <a:pt x="1908650" y="1603146"/>
                  </a:lnTo>
                  <a:cubicBezTo>
                    <a:pt x="1957242" y="1651738"/>
                    <a:pt x="1957242" y="1730519"/>
                    <a:pt x="1908650" y="1779111"/>
                  </a:cubicBezTo>
                  <a:lnTo>
                    <a:pt x="1779111" y="1908650"/>
                  </a:lnTo>
                  <a:cubicBezTo>
                    <a:pt x="1730519" y="1957242"/>
                    <a:pt x="1651738" y="1957242"/>
                    <a:pt x="1603146" y="1908650"/>
                  </a:cubicBezTo>
                  <a:lnTo>
                    <a:pt x="1555776" y="1861280"/>
                  </a:lnTo>
                  <a:cubicBezTo>
                    <a:pt x="1477009" y="1911069"/>
                    <a:pt x="1389361" y="1947658"/>
                    <a:pt x="1296144" y="1969961"/>
                  </a:cubicBezTo>
                  <a:lnTo>
                    <a:pt x="1296144" y="2066136"/>
                  </a:lnTo>
                  <a:cubicBezTo>
                    <a:pt x="1296144" y="2118108"/>
                    <a:pt x="1254012" y="2160240"/>
                    <a:pt x="1202040" y="2160240"/>
                  </a:cubicBezTo>
                  <a:lnTo>
                    <a:pt x="958200" y="2160240"/>
                  </a:lnTo>
                  <a:cubicBezTo>
                    <a:pt x="906228" y="2160240"/>
                    <a:pt x="864096" y="2118108"/>
                    <a:pt x="864096" y="2066136"/>
                  </a:cubicBezTo>
                  <a:lnTo>
                    <a:pt x="864096" y="1969961"/>
                  </a:lnTo>
                  <a:cubicBezTo>
                    <a:pt x="770879" y="1947658"/>
                    <a:pt x="683232" y="1911069"/>
                    <a:pt x="604465" y="1861280"/>
                  </a:cubicBezTo>
                  <a:lnTo>
                    <a:pt x="564072" y="1901672"/>
                  </a:lnTo>
                  <a:cubicBezTo>
                    <a:pt x="517585" y="1948160"/>
                    <a:pt x="442214" y="1948160"/>
                    <a:pt x="395727" y="1901672"/>
                  </a:cubicBezTo>
                  <a:lnTo>
                    <a:pt x="258568" y="1764513"/>
                  </a:lnTo>
                  <a:cubicBezTo>
                    <a:pt x="212081" y="1718026"/>
                    <a:pt x="212081" y="1642655"/>
                    <a:pt x="258568" y="1596168"/>
                  </a:cubicBezTo>
                  <a:lnTo>
                    <a:pt x="299427" y="1555310"/>
                  </a:lnTo>
                  <a:cubicBezTo>
                    <a:pt x="250144" y="1476650"/>
                    <a:pt x="214093" y="1389194"/>
                    <a:pt x="192421" y="1296144"/>
                  </a:cubicBezTo>
                  <a:lnTo>
                    <a:pt x="94104" y="1296144"/>
                  </a:lnTo>
                  <a:cubicBezTo>
                    <a:pt x="42132" y="1296144"/>
                    <a:pt x="0" y="1254012"/>
                    <a:pt x="0" y="1202040"/>
                  </a:cubicBezTo>
                  <a:lnTo>
                    <a:pt x="0" y="958200"/>
                  </a:lnTo>
                  <a:cubicBezTo>
                    <a:pt x="0" y="906228"/>
                    <a:pt x="42132" y="864096"/>
                    <a:pt x="94104" y="864096"/>
                  </a:cubicBezTo>
                  <a:lnTo>
                    <a:pt x="192421" y="864096"/>
                  </a:lnTo>
                  <a:cubicBezTo>
                    <a:pt x="214093" y="771046"/>
                    <a:pt x="250144" y="683590"/>
                    <a:pt x="299426" y="604931"/>
                  </a:cubicBezTo>
                  <a:lnTo>
                    <a:pt x="251590" y="557095"/>
                  </a:lnTo>
                  <a:cubicBezTo>
                    <a:pt x="202999" y="508503"/>
                    <a:pt x="202999" y="429721"/>
                    <a:pt x="251590" y="381130"/>
                  </a:cubicBezTo>
                  <a:lnTo>
                    <a:pt x="381130" y="251591"/>
                  </a:lnTo>
                  <a:cubicBezTo>
                    <a:pt x="429721" y="202999"/>
                    <a:pt x="508503" y="202999"/>
                    <a:pt x="557095" y="251591"/>
                  </a:cubicBezTo>
                  <a:lnTo>
                    <a:pt x="604465" y="298961"/>
                  </a:lnTo>
                  <a:cubicBezTo>
                    <a:pt x="683232" y="249172"/>
                    <a:pt x="770879" y="212582"/>
                    <a:pt x="864096" y="190279"/>
                  </a:cubicBezTo>
                  <a:lnTo>
                    <a:pt x="864096" y="94104"/>
                  </a:lnTo>
                  <a:cubicBezTo>
                    <a:pt x="864096" y="42132"/>
                    <a:pt x="906228" y="0"/>
                    <a:pt x="958200" y="0"/>
                  </a:cubicBezTo>
                  <a:close/>
                </a:path>
              </a:pathLst>
            </a:custGeom>
            <a:noFill/>
            <a:ln w="25400">
              <a:solidFill>
                <a:srgbClr val="7E6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2" name="TextBox 11">
              <a:extLst>
                <a:ext uri="{FF2B5EF4-FFF2-40B4-BE49-F238E27FC236}">
                  <a16:creationId xmlns:a16="http://schemas.microsoft.com/office/drawing/2014/main" id="{2D1F6BE2-2E5C-494A-B009-B4D5F7BAE561}"/>
                </a:ext>
              </a:extLst>
            </p:cNvPr>
            <p:cNvSpPr txBox="1"/>
            <p:nvPr/>
          </p:nvSpPr>
          <p:spPr>
            <a:xfrm>
              <a:off x="1689380" y="1498432"/>
              <a:ext cx="1507772" cy="597682"/>
            </a:xfrm>
            <a:prstGeom prst="rect">
              <a:avLst/>
            </a:prstGeom>
            <a:grpFill/>
          </p:spPr>
          <p:txBody>
            <a:bodyPr wrap="square" rtlCol="0" anchor="ctr">
              <a:spAutoFit/>
            </a:bodyPr>
            <a:lstStyle/>
            <a:p>
              <a:pPr algn="ctr"/>
              <a:r>
                <a:rPr lang="ar-JO" altLang="ko-KR" sz="2400" b="1" dirty="0">
                  <a:solidFill>
                    <a:schemeClr val="tx1"/>
                  </a:solidFill>
                  <a:cs typeface="Arial" pitchFamily="34" charset="0"/>
                </a:rPr>
                <a:t>المساءلة كوسيلة </a:t>
              </a:r>
              <a:endParaRPr lang="ar-JO" altLang="ko-KR" sz="2400" b="1" dirty="0" smtClean="0">
                <a:solidFill>
                  <a:schemeClr val="tx1"/>
                </a:solidFill>
                <a:cs typeface="Arial" pitchFamily="34" charset="0"/>
              </a:endParaRPr>
            </a:p>
            <a:p>
              <a:pPr algn="ctr"/>
              <a:r>
                <a:rPr lang="ar-JO" altLang="ko-KR" sz="2400" b="1" dirty="0" smtClean="0">
                  <a:solidFill>
                    <a:schemeClr val="tx1"/>
                  </a:solidFill>
                  <a:cs typeface="Arial" pitchFamily="34" charset="0"/>
                </a:rPr>
                <a:t>للرقابة والتحكم</a:t>
              </a:r>
              <a:endParaRPr lang="ko-KR" altLang="en-US" sz="2400" b="1" dirty="0">
                <a:solidFill>
                  <a:schemeClr val="tx1"/>
                </a:solidFill>
                <a:cs typeface="Arial" pitchFamily="34" charset="0"/>
              </a:endParaRPr>
            </a:p>
          </p:txBody>
        </p:sp>
        <p:sp>
          <p:nvSpPr>
            <p:cNvPr id="13" name="Oval 2">
              <a:extLst>
                <a:ext uri="{FF2B5EF4-FFF2-40B4-BE49-F238E27FC236}">
                  <a16:creationId xmlns:a16="http://schemas.microsoft.com/office/drawing/2014/main" id="{147A662F-9EB4-4763-A7FF-BD3E26D05CDA}"/>
                </a:ext>
              </a:extLst>
            </p:cNvPr>
            <p:cNvSpPr/>
            <p:nvPr/>
          </p:nvSpPr>
          <p:spPr>
            <a:xfrm rot="21043915">
              <a:off x="404223" y="2601332"/>
              <a:ext cx="2600907" cy="1832440"/>
            </a:xfrm>
            <a:custGeom>
              <a:avLst/>
              <a:gdLst/>
              <a:ahLst/>
              <a:cxnLst/>
              <a:rect l="l" t="t" r="r" b="b"/>
              <a:pathLst>
                <a:path w="2160240" h="2160240">
                  <a:moveTo>
                    <a:pt x="958200" y="0"/>
                  </a:moveTo>
                  <a:lnTo>
                    <a:pt x="1202040" y="0"/>
                  </a:lnTo>
                  <a:cubicBezTo>
                    <a:pt x="1254012" y="0"/>
                    <a:pt x="1296144" y="42132"/>
                    <a:pt x="1296144" y="94104"/>
                  </a:cubicBezTo>
                  <a:lnTo>
                    <a:pt x="1296144" y="190279"/>
                  </a:lnTo>
                  <a:cubicBezTo>
                    <a:pt x="1389361" y="212582"/>
                    <a:pt x="1477009" y="249172"/>
                    <a:pt x="1555776" y="298961"/>
                  </a:cubicBezTo>
                  <a:lnTo>
                    <a:pt x="1596168" y="258568"/>
                  </a:lnTo>
                  <a:cubicBezTo>
                    <a:pt x="1642655" y="212081"/>
                    <a:pt x="1718026" y="212081"/>
                    <a:pt x="1764513" y="258568"/>
                  </a:cubicBezTo>
                  <a:lnTo>
                    <a:pt x="1901672" y="395727"/>
                  </a:lnTo>
                  <a:cubicBezTo>
                    <a:pt x="1948159" y="442214"/>
                    <a:pt x="1948159" y="517585"/>
                    <a:pt x="1901672" y="564072"/>
                  </a:cubicBezTo>
                  <a:lnTo>
                    <a:pt x="1860814" y="604931"/>
                  </a:lnTo>
                  <a:cubicBezTo>
                    <a:pt x="1910096" y="683590"/>
                    <a:pt x="1946147" y="771046"/>
                    <a:pt x="1967819" y="864096"/>
                  </a:cubicBezTo>
                  <a:lnTo>
                    <a:pt x="2066136" y="864096"/>
                  </a:lnTo>
                  <a:cubicBezTo>
                    <a:pt x="2118108" y="864096"/>
                    <a:pt x="2160240" y="906228"/>
                    <a:pt x="2160240" y="958200"/>
                  </a:cubicBezTo>
                  <a:lnTo>
                    <a:pt x="2160240" y="1202040"/>
                  </a:lnTo>
                  <a:cubicBezTo>
                    <a:pt x="2160240" y="1254012"/>
                    <a:pt x="2118108" y="1296144"/>
                    <a:pt x="2066136" y="1296144"/>
                  </a:cubicBezTo>
                  <a:lnTo>
                    <a:pt x="1967819" y="1296144"/>
                  </a:lnTo>
                  <a:cubicBezTo>
                    <a:pt x="1946147" y="1389194"/>
                    <a:pt x="1910096" y="1476650"/>
                    <a:pt x="1860814" y="1555310"/>
                  </a:cubicBezTo>
                  <a:lnTo>
                    <a:pt x="1908650" y="1603146"/>
                  </a:lnTo>
                  <a:cubicBezTo>
                    <a:pt x="1957242" y="1651738"/>
                    <a:pt x="1957242" y="1730519"/>
                    <a:pt x="1908650" y="1779111"/>
                  </a:cubicBezTo>
                  <a:lnTo>
                    <a:pt x="1779111" y="1908650"/>
                  </a:lnTo>
                  <a:cubicBezTo>
                    <a:pt x="1730519" y="1957242"/>
                    <a:pt x="1651738" y="1957242"/>
                    <a:pt x="1603146" y="1908650"/>
                  </a:cubicBezTo>
                  <a:lnTo>
                    <a:pt x="1555776" y="1861280"/>
                  </a:lnTo>
                  <a:cubicBezTo>
                    <a:pt x="1477009" y="1911069"/>
                    <a:pt x="1389361" y="1947658"/>
                    <a:pt x="1296144" y="1969961"/>
                  </a:cubicBezTo>
                  <a:lnTo>
                    <a:pt x="1296144" y="2066136"/>
                  </a:lnTo>
                  <a:cubicBezTo>
                    <a:pt x="1296144" y="2118108"/>
                    <a:pt x="1254012" y="2160240"/>
                    <a:pt x="1202040" y="2160240"/>
                  </a:cubicBezTo>
                  <a:lnTo>
                    <a:pt x="958200" y="2160240"/>
                  </a:lnTo>
                  <a:cubicBezTo>
                    <a:pt x="906228" y="2160240"/>
                    <a:pt x="864096" y="2118108"/>
                    <a:pt x="864096" y="2066136"/>
                  </a:cubicBezTo>
                  <a:lnTo>
                    <a:pt x="864096" y="1969961"/>
                  </a:lnTo>
                  <a:cubicBezTo>
                    <a:pt x="770879" y="1947658"/>
                    <a:pt x="683232" y="1911069"/>
                    <a:pt x="604465" y="1861280"/>
                  </a:cubicBezTo>
                  <a:lnTo>
                    <a:pt x="564072" y="1901672"/>
                  </a:lnTo>
                  <a:cubicBezTo>
                    <a:pt x="517585" y="1948160"/>
                    <a:pt x="442214" y="1948160"/>
                    <a:pt x="395727" y="1901672"/>
                  </a:cubicBezTo>
                  <a:lnTo>
                    <a:pt x="258568" y="1764513"/>
                  </a:lnTo>
                  <a:cubicBezTo>
                    <a:pt x="212081" y="1718026"/>
                    <a:pt x="212081" y="1642655"/>
                    <a:pt x="258568" y="1596168"/>
                  </a:cubicBezTo>
                  <a:lnTo>
                    <a:pt x="299427" y="1555310"/>
                  </a:lnTo>
                  <a:cubicBezTo>
                    <a:pt x="250144" y="1476650"/>
                    <a:pt x="214093" y="1389194"/>
                    <a:pt x="192421" y="1296144"/>
                  </a:cubicBezTo>
                  <a:lnTo>
                    <a:pt x="94104" y="1296144"/>
                  </a:lnTo>
                  <a:cubicBezTo>
                    <a:pt x="42132" y="1296144"/>
                    <a:pt x="0" y="1254012"/>
                    <a:pt x="0" y="1202040"/>
                  </a:cubicBezTo>
                  <a:lnTo>
                    <a:pt x="0" y="958200"/>
                  </a:lnTo>
                  <a:cubicBezTo>
                    <a:pt x="0" y="906228"/>
                    <a:pt x="42132" y="864096"/>
                    <a:pt x="94104" y="864096"/>
                  </a:cubicBezTo>
                  <a:lnTo>
                    <a:pt x="192421" y="864096"/>
                  </a:lnTo>
                  <a:cubicBezTo>
                    <a:pt x="214093" y="771046"/>
                    <a:pt x="250144" y="683590"/>
                    <a:pt x="299426" y="604931"/>
                  </a:cubicBezTo>
                  <a:lnTo>
                    <a:pt x="251590" y="557095"/>
                  </a:lnTo>
                  <a:cubicBezTo>
                    <a:pt x="202999" y="508503"/>
                    <a:pt x="202999" y="429721"/>
                    <a:pt x="251590" y="381130"/>
                  </a:cubicBezTo>
                  <a:lnTo>
                    <a:pt x="381130" y="251591"/>
                  </a:lnTo>
                  <a:cubicBezTo>
                    <a:pt x="429721" y="202999"/>
                    <a:pt x="508503" y="202999"/>
                    <a:pt x="557095" y="251591"/>
                  </a:cubicBezTo>
                  <a:lnTo>
                    <a:pt x="604465" y="298961"/>
                  </a:lnTo>
                  <a:cubicBezTo>
                    <a:pt x="683232" y="249172"/>
                    <a:pt x="770879" y="212582"/>
                    <a:pt x="864096" y="190279"/>
                  </a:cubicBezTo>
                  <a:lnTo>
                    <a:pt x="864096" y="94104"/>
                  </a:lnTo>
                  <a:cubicBezTo>
                    <a:pt x="864096" y="42132"/>
                    <a:pt x="906228" y="0"/>
                    <a:pt x="958200" y="0"/>
                  </a:cubicBezTo>
                  <a:close/>
                </a:path>
              </a:pathLst>
            </a:custGeom>
            <a:grpFill/>
            <a:ln w="25400">
              <a:solidFill>
                <a:srgbClr val="7E6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altLang="ko-KR" sz="2700" b="1" dirty="0">
                  <a:solidFill>
                    <a:schemeClr val="tx1"/>
                  </a:solidFill>
                </a:rPr>
                <a:t>المساءلة كعملية للتحسين المستمر</a:t>
              </a:r>
              <a:endParaRPr lang="ko-KR" altLang="en-US" sz="2700" b="1" dirty="0">
                <a:solidFill>
                  <a:schemeClr val="tx1"/>
                </a:solidFill>
              </a:endParaRPr>
            </a:p>
          </p:txBody>
        </p:sp>
      </p:grpSp>
      <p:pic>
        <p:nvPicPr>
          <p:cNvPr id="15"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560496" y="73835"/>
            <a:ext cx="1532440" cy="402837"/>
          </a:xfrm>
          <a:prstGeom prst="rect">
            <a:avLst/>
          </a:prstGeom>
          <a:noFill/>
          <a:ln>
            <a:noFill/>
          </a:ln>
        </p:spPr>
      </p:pic>
      <p:pic>
        <p:nvPicPr>
          <p:cNvPr id="10"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91344" y="60980"/>
            <a:ext cx="2016224" cy="1298566"/>
          </a:xfrm>
          <a:prstGeom prst="rect">
            <a:avLst/>
          </a:prstGeom>
          <a:noFill/>
          <a:ln>
            <a:noFill/>
          </a:ln>
        </p:spPr>
      </p:pic>
    </p:spTree>
    <p:extLst>
      <p:ext uri="{BB962C8B-B14F-4D97-AF65-F5344CB8AC3E}">
        <p14:creationId xmlns:p14="http://schemas.microsoft.com/office/powerpoint/2010/main" val="4171647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335360" y="543167"/>
            <a:ext cx="11521280" cy="5724644"/>
          </a:xfrm>
          <a:prstGeom prst="rect">
            <a:avLst/>
          </a:prstGeom>
          <a:noFill/>
        </p:spPr>
        <p:txBody>
          <a:bodyPr wrap="square">
            <a:spAutoFit/>
          </a:bodyPr>
          <a:lstStyle/>
          <a:p>
            <a:pPr algn="ctr" rtl="1">
              <a:lnSpc>
                <a:spcPct val="150000"/>
              </a:lnSpc>
            </a:pPr>
            <a:r>
              <a:rPr lang="ar-JO" sz="2400" b="1" dirty="0"/>
              <a:t>فوائد المساءلة التربوية</a:t>
            </a:r>
          </a:p>
          <a:p>
            <a:pPr algn="just" rtl="1">
              <a:lnSpc>
                <a:spcPct val="150000"/>
              </a:lnSpc>
            </a:pPr>
            <a:r>
              <a:rPr lang="ar-JO" sz="2000" dirty="0"/>
              <a:t> إ</a:t>
            </a:r>
            <a:r>
              <a:rPr lang="ar-JO" sz="2000" dirty="0" smtClean="0"/>
              <a:t>ن </a:t>
            </a:r>
            <a:r>
              <a:rPr lang="ar-JO" sz="2000" dirty="0"/>
              <a:t>الممارسة الإيجابية الفعالة للمساءلة التربوية تنطوي على فوائد عدة، يمكن إيجازها في ما يـأتي : </a:t>
            </a:r>
          </a:p>
          <a:p>
            <a:pPr algn="just" rtl="1">
              <a:lnSpc>
                <a:spcPct val="150000"/>
              </a:lnSpc>
            </a:pPr>
            <a:r>
              <a:rPr lang="en-GB" sz="2000" dirty="0"/>
              <a:t>.1 </a:t>
            </a:r>
            <a:r>
              <a:rPr lang="ar-JO" sz="2000" dirty="0"/>
              <a:t>عن طريق المساءلة تتركز الطاقة الكلية للمؤسسة التربوية على أهدافها الإستراتيجية. </a:t>
            </a:r>
          </a:p>
          <a:p>
            <a:pPr algn="just" rtl="1">
              <a:lnSpc>
                <a:spcPct val="150000"/>
              </a:lnSpc>
            </a:pPr>
            <a:r>
              <a:rPr lang="ar-JO" sz="2000" dirty="0"/>
              <a:t>.2 تؤدي إلى تنسيق جهود الفرق والأفراد في المؤسسة التربوية.</a:t>
            </a:r>
          </a:p>
          <a:p>
            <a:pPr algn="just" rtl="1">
              <a:lnSpc>
                <a:spcPct val="150000"/>
              </a:lnSpc>
            </a:pPr>
            <a:r>
              <a:rPr lang="ar-JO" sz="2000" dirty="0"/>
              <a:t> .3 تحدد الفجوات في الأداء وتعمل على إصلاحها. </a:t>
            </a:r>
          </a:p>
          <a:p>
            <a:pPr algn="just" rtl="1">
              <a:lnSpc>
                <a:spcPct val="150000"/>
              </a:lnSpc>
            </a:pPr>
            <a:r>
              <a:rPr lang="ar-JO" sz="2000" dirty="0"/>
              <a:t>.4 </a:t>
            </a:r>
            <a:r>
              <a:rPr lang="ar-JO" sz="2000" dirty="0" smtClean="0"/>
              <a:t>تعزّز </a:t>
            </a:r>
            <a:r>
              <a:rPr lang="ar-JO" sz="2000" dirty="0"/>
              <a:t>أشكال الدعم والشراكة فيما بين أفراد المجتمع التربوي.</a:t>
            </a:r>
          </a:p>
          <a:p>
            <a:pPr algn="just" rtl="1">
              <a:lnSpc>
                <a:spcPct val="150000"/>
              </a:lnSpc>
            </a:pPr>
            <a:r>
              <a:rPr lang="ar-JO" sz="2000" dirty="0"/>
              <a:t> .5 </a:t>
            </a:r>
            <a:r>
              <a:rPr lang="ar-JO" sz="2000" dirty="0" smtClean="0"/>
              <a:t>تقدّم </a:t>
            </a:r>
            <a:r>
              <a:rPr lang="ar-JO" sz="2000" dirty="0"/>
              <a:t>للعاملين في المؤسسة التربوية صورة واضحة عن النتـائج المتوقعـة والمرغوبـة لأعمالهم.</a:t>
            </a:r>
          </a:p>
          <a:p>
            <a:pPr algn="just" rtl="1">
              <a:lnSpc>
                <a:spcPct val="150000"/>
              </a:lnSpc>
            </a:pPr>
            <a:r>
              <a:rPr lang="ar-JO" sz="2000" dirty="0"/>
              <a:t> .6 تدعم التفكير الاستراتيجي على مستوى الأفراد والجماعات. </a:t>
            </a:r>
          </a:p>
          <a:p>
            <a:pPr algn="just" rtl="1">
              <a:lnSpc>
                <a:spcPct val="150000"/>
              </a:lnSpc>
            </a:pPr>
            <a:r>
              <a:rPr lang="ar-JO" sz="2000" dirty="0"/>
              <a:t>.7 </a:t>
            </a:r>
            <a:r>
              <a:rPr lang="ar-JO" sz="2000" dirty="0" smtClean="0"/>
              <a:t>تعزّز </a:t>
            </a:r>
            <a:r>
              <a:rPr lang="ar-JO" sz="2000" dirty="0"/>
              <a:t>العلاقات الرشيدة بين المديرين والعاملين، من حيث معرفة كل طـرف بالتزاماتـه </a:t>
            </a:r>
            <a:r>
              <a:rPr lang="ar-JO" sz="2000" dirty="0" smtClean="0"/>
              <a:t>وواجباته</a:t>
            </a:r>
            <a:r>
              <a:rPr lang="ar-JO" sz="2000" dirty="0"/>
              <a:t>، والدعم المطلوب، وصولاً إلى نجاح المؤسسة التربوية في تحقيق أهدافها. </a:t>
            </a:r>
          </a:p>
          <a:p>
            <a:pPr algn="just" rtl="1">
              <a:lnSpc>
                <a:spcPct val="150000"/>
              </a:lnSpc>
            </a:pPr>
            <a:r>
              <a:rPr lang="ar-JO" sz="2000" dirty="0"/>
              <a:t>.8 تجعل التركيز الأكبر على نواتج تعلم الطلبة. </a:t>
            </a:r>
          </a:p>
          <a:p>
            <a:pPr algn="just" rtl="1">
              <a:lnSpc>
                <a:spcPct val="150000"/>
              </a:lnSpc>
            </a:pPr>
            <a:r>
              <a:rPr lang="ar-JO" sz="2000" dirty="0"/>
              <a:t>.9 تعطي دافعية أكبر لتطوير المناهج. </a:t>
            </a:r>
            <a:r>
              <a:rPr lang="ar-JO" sz="2000" dirty="0" smtClean="0"/>
              <a:t>(أبوحمدة،2008).</a:t>
            </a:r>
            <a:endParaRPr lang="ar-JO" sz="2000" i="0" dirty="0">
              <a:solidFill>
                <a:schemeClr val="tx1"/>
              </a:solidFill>
              <a:effectLst/>
              <a:latin typeface="Tajawal"/>
              <a:cs typeface="+mj-cs"/>
            </a:endParaRPr>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19866345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191344" y="645722"/>
            <a:ext cx="11784756" cy="5262979"/>
          </a:xfrm>
          <a:prstGeom prst="rect">
            <a:avLst/>
          </a:prstGeom>
          <a:noFill/>
        </p:spPr>
        <p:txBody>
          <a:bodyPr wrap="square">
            <a:spAutoFit/>
          </a:bodyPr>
          <a:lstStyle/>
          <a:p>
            <a:pPr algn="ctr" rtl="1">
              <a:lnSpc>
                <a:spcPct val="150000"/>
              </a:lnSpc>
            </a:pPr>
            <a:r>
              <a:rPr lang="ar-JO" sz="2400" b="1" dirty="0">
                <a:solidFill>
                  <a:schemeClr val="tx1"/>
                </a:solidFill>
                <a:cs typeface="+mj-cs"/>
              </a:rPr>
              <a:t>الآثار السلبية للمساءلة التربوية</a:t>
            </a:r>
          </a:p>
          <a:p>
            <a:pPr algn="just" rtl="1">
              <a:lnSpc>
                <a:spcPct val="150000"/>
              </a:lnSpc>
            </a:pPr>
            <a:r>
              <a:rPr lang="ar-JO" sz="2000" dirty="0" smtClean="0">
                <a:solidFill>
                  <a:schemeClr val="tx1"/>
                </a:solidFill>
                <a:cs typeface="+mj-cs"/>
              </a:rPr>
              <a:t>        يرى </a:t>
            </a:r>
            <a:r>
              <a:rPr lang="ar-JO" sz="2000" dirty="0">
                <a:solidFill>
                  <a:schemeClr val="tx1"/>
                </a:solidFill>
                <a:cs typeface="+mj-cs"/>
              </a:rPr>
              <a:t>البعض أن المساءلة أمر سلبي فيواجهها بالرفض والسخط، إذ يرى فيها تهديداً لأمنه وانتقاصاً لكرامته، ومن سـلبياتها كما يشير بوفنيس (2003 </a:t>
            </a:r>
            <a:r>
              <a:rPr lang="en-GB" sz="2000" dirty="0" err="1" smtClean="0">
                <a:solidFill>
                  <a:schemeClr val="tx1"/>
                </a:solidFill>
                <a:cs typeface="+mj-cs"/>
              </a:rPr>
              <a:t>Bovens</a:t>
            </a:r>
            <a:r>
              <a:rPr lang="en-GB" sz="2000" dirty="0" smtClean="0">
                <a:solidFill>
                  <a:schemeClr val="tx1"/>
                </a:solidFill>
                <a:cs typeface="+mj-cs"/>
              </a:rPr>
              <a:t> </a:t>
            </a:r>
            <a:r>
              <a:rPr lang="en-GB" sz="2000" dirty="0">
                <a:solidFill>
                  <a:schemeClr val="tx1"/>
                </a:solidFill>
                <a:cs typeface="+mj-cs"/>
              </a:rPr>
              <a:t>(</a:t>
            </a:r>
            <a:r>
              <a:rPr lang="ar-JO" sz="2000" dirty="0">
                <a:solidFill>
                  <a:schemeClr val="tx1"/>
                </a:solidFill>
                <a:cs typeface="+mj-cs"/>
              </a:rPr>
              <a:t> أنّها:</a:t>
            </a:r>
          </a:p>
          <a:p>
            <a:pPr marL="285750" indent="-285750" algn="just" rtl="1">
              <a:lnSpc>
                <a:spcPct val="150000"/>
              </a:lnSpc>
              <a:buFont typeface="Arial" panose="020B0604020202020204" pitchFamily="34" charset="0"/>
              <a:buChar char="•"/>
            </a:pPr>
            <a:r>
              <a:rPr lang="ar-JO" sz="2000" dirty="0">
                <a:solidFill>
                  <a:schemeClr val="tx1"/>
                </a:solidFill>
                <a:cs typeface="+mj-cs"/>
              </a:rPr>
              <a:t>تجعل المعلمين قلقين على طريقة تقييمهم.</a:t>
            </a:r>
          </a:p>
          <a:p>
            <a:pPr marL="285750" indent="-285750" algn="just" rtl="1">
              <a:lnSpc>
                <a:spcPct val="150000"/>
              </a:lnSpc>
              <a:buFont typeface="Arial" panose="020B0604020202020204" pitchFamily="34" charset="0"/>
              <a:buChar char="•"/>
            </a:pPr>
            <a:r>
              <a:rPr lang="ar-JO" sz="2000" dirty="0">
                <a:solidFill>
                  <a:schemeClr val="tx1"/>
                </a:solidFill>
                <a:cs typeface="+mj-cs"/>
              </a:rPr>
              <a:t>تزيد الضغط النفسي </a:t>
            </a:r>
            <a:r>
              <a:rPr lang="ar-JO" sz="2000" dirty="0" smtClean="0">
                <a:solidFill>
                  <a:schemeClr val="tx1"/>
                </a:solidFill>
                <a:cs typeface="+mj-cs"/>
              </a:rPr>
              <a:t>الحاصل على </a:t>
            </a:r>
            <a:r>
              <a:rPr lang="ar-JO" sz="2000" dirty="0">
                <a:solidFill>
                  <a:schemeClr val="tx1"/>
                </a:solidFill>
                <a:cs typeface="+mj-cs"/>
              </a:rPr>
              <a:t>التربويين لتحسين مستوى الطلبة.</a:t>
            </a:r>
          </a:p>
          <a:p>
            <a:pPr marL="285750" indent="-285750" algn="just" rtl="1">
              <a:lnSpc>
                <a:spcPct val="150000"/>
              </a:lnSpc>
              <a:buFont typeface="Arial" panose="020B0604020202020204" pitchFamily="34" charset="0"/>
              <a:buChar char="•"/>
            </a:pPr>
            <a:r>
              <a:rPr lang="ar-JO" sz="2000" dirty="0" smtClean="0">
                <a:solidFill>
                  <a:schemeClr val="tx1"/>
                </a:solidFill>
                <a:cs typeface="+mj-cs"/>
              </a:rPr>
              <a:t>تُشعر </a:t>
            </a:r>
            <a:r>
              <a:rPr lang="ar-JO" sz="2000" dirty="0">
                <a:solidFill>
                  <a:schemeClr val="tx1"/>
                </a:solidFill>
                <a:cs typeface="+mj-cs"/>
              </a:rPr>
              <a:t>التربويين بأن عليهم النجاح مع كل طالب، مع أن هناك عوامل وسـيطة كثيـرة</a:t>
            </a:r>
          </a:p>
          <a:p>
            <a:pPr marL="285750" indent="-285750" algn="just" rtl="1">
              <a:lnSpc>
                <a:spcPct val="150000"/>
              </a:lnSpc>
              <a:buFont typeface="Arial" panose="020B0604020202020204" pitchFamily="34" charset="0"/>
              <a:buChar char="•"/>
            </a:pPr>
            <a:r>
              <a:rPr lang="ar-JO" sz="2000" dirty="0">
                <a:solidFill>
                  <a:schemeClr val="tx1"/>
                </a:solidFill>
                <a:cs typeface="+mj-cs"/>
              </a:rPr>
              <a:t>تؤثر في كفاءة الطلبة </a:t>
            </a:r>
            <a:r>
              <a:rPr lang="ar-JO" sz="2000" dirty="0" smtClean="0">
                <a:solidFill>
                  <a:schemeClr val="tx1"/>
                </a:solidFill>
                <a:cs typeface="+mj-cs"/>
              </a:rPr>
              <a:t>إذ لا </a:t>
            </a:r>
            <a:r>
              <a:rPr lang="ar-JO" sz="2000" dirty="0">
                <a:solidFill>
                  <a:schemeClr val="tx1"/>
                </a:solidFill>
                <a:cs typeface="+mj-cs"/>
              </a:rPr>
              <a:t>يمكن التحكم فيها.</a:t>
            </a:r>
          </a:p>
          <a:p>
            <a:pPr marL="285750" indent="-285750" algn="just" rtl="1">
              <a:lnSpc>
                <a:spcPct val="150000"/>
              </a:lnSpc>
              <a:buFont typeface="Arial" panose="020B0604020202020204" pitchFamily="34" charset="0"/>
              <a:buChar char="•"/>
            </a:pPr>
            <a:r>
              <a:rPr lang="ar-JO" sz="2000" dirty="0" smtClean="0">
                <a:solidFill>
                  <a:schemeClr val="tx1"/>
                </a:solidFill>
                <a:cs typeface="+mj-cs"/>
              </a:rPr>
              <a:t>تُوجد </a:t>
            </a:r>
            <a:r>
              <a:rPr lang="ar-JO" sz="2000" dirty="0">
                <a:solidFill>
                  <a:schemeClr val="tx1"/>
                </a:solidFill>
                <a:cs typeface="+mj-cs"/>
              </a:rPr>
              <a:t>عصبية لدى بعض التربويين لشعورهم بأنهم دائماً تحـت المجهـر، وخاضـعين للمساءلة.</a:t>
            </a:r>
          </a:p>
          <a:p>
            <a:pPr marL="285750" indent="-285750" algn="just" rtl="1">
              <a:lnSpc>
                <a:spcPct val="150000"/>
              </a:lnSpc>
              <a:buFont typeface="Arial" panose="020B0604020202020204" pitchFamily="34" charset="0"/>
              <a:buChar char="•"/>
            </a:pPr>
            <a:r>
              <a:rPr lang="ar-JO" sz="2000" dirty="0" smtClean="0">
                <a:solidFill>
                  <a:schemeClr val="tx1"/>
                </a:solidFill>
                <a:cs typeface="+mj-cs"/>
              </a:rPr>
              <a:t>تُهمل </a:t>
            </a:r>
            <a:r>
              <a:rPr lang="ar-JO" sz="2000" dirty="0">
                <a:solidFill>
                  <a:schemeClr val="tx1"/>
                </a:solidFill>
                <a:cs typeface="+mj-cs"/>
              </a:rPr>
              <a:t>الفروق الفردية بين الطلبة الذين لم يتم تأسيسهم بشكل جيد ، ولا تنظر إلى </a:t>
            </a:r>
            <a:r>
              <a:rPr lang="ar-JO" sz="2000" dirty="0" smtClean="0">
                <a:solidFill>
                  <a:schemeClr val="tx1"/>
                </a:solidFill>
                <a:cs typeface="+mj-cs"/>
              </a:rPr>
              <a:t>تقدمهم.</a:t>
            </a:r>
            <a:endParaRPr lang="ar-JO" sz="2000" dirty="0">
              <a:solidFill>
                <a:schemeClr val="tx1"/>
              </a:solidFill>
              <a:cs typeface="+mj-cs"/>
            </a:endParaRPr>
          </a:p>
          <a:p>
            <a:pPr marL="285750" indent="-285750" algn="just" rtl="1">
              <a:lnSpc>
                <a:spcPct val="150000"/>
              </a:lnSpc>
              <a:buFont typeface="Arial" panose="020B0604020202020204" pitchFamily="34" charset="0"/>
              <a:buChar char="•"/>
            </a:pPr>
            <a:r>
              <a:rPr lang="ar-JO" sz="2000" dirty="0">
                <a:solidFill>
                  <a:schemeClr val="tx1"/>
                </a:solidFill>
                <a:cs typeface="+mj-cs"/>
              </a:rPr>
              <a:t>صعوبة تحديد المسؤول عن النتاجات </a:t>
            </a:r>
            <a:r>
              <a:rPr lang="ar-JO" sz="2000" dirty="0" smtClean="0">
                <a:solidFill>
                  <a:schemeClr val="tx1"/>
                </a:solidFill>
                <a:cs typeface="+mj-cs"/>
              </a:rPr>
              <a:t>التربوية </a:t>
            </a:r>
            <a:r>
              <a:rPr lang="ar-JO" sz="2000" dirty="0">
                <a:solidFill>
                  <a:schemeClr val="tx1"/>
                </a:solidFill>
                <a:cs typeface="+mj-cs"/>
              </a:rPr>
              <a:t>.</a:t>
            </a:r>
          </a:p>
          <a:p>
            <a:pPr marL="285750" indent="-285750" algn="just" rtl="1">
              <a:lnSpc>
                <a:spcPct val="150000"/>
              </a:lnSpc>
              <a:buFont typeface="Arial" panose="020B0604020202020204" pitchFamily="34" charset="0"/>
              <a:buChar char="•"/>
            </a:pPr>
            <a:r>
              <a:rPr lang="ar-JO" sz="2000" dirty="0">
                <a:solidFill>
                  <a:schemeClr val="tx1"/>
                </a:solidFill>
                <a:cs typeface="+mj-cs"/>
              </a:rPr>
              <a:t>صعوبة قياس المخرجات </a:t>
            </a:r>
            <a:r>
              <a:rPr lang="ar-JO" sz="2000" dirty="0" smtClean="0">
                <a:solidFill>
                  <a:schemeClr val="tx1"/>
                </a:solidFill>
                <a:cs typeface="+mj-cs"/>
              </a:rPr>
              <a:t>التربوية.</a:t>
            </a:r>
            <a:endParaRPr lang="ar-JO" sz="2000" i="0" dirty="0">
              <a:solidFill>
                <a:schemeClr val="tx1"/>
              </a:solidFill>
              <a:effectLst/>
              <a:latin typeface="Tajawal"/>
              <a:cs typeface="+mj-cs"/>
            </a:endParaRPr>
          </a:p>
        </p:txBody>
      </p:sp>
      <p:pic>
        <p:nvPicPr>
          <p:cNvPr id="10"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1"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271077311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489133" y="871289"/>
            <a:ext cx="11061222" cy="6182718"/>
          </a:xfrm>
          <a:prstGeom prst="rect">
            <a:avLst/>
          </a:prstGeom>
          <a:noFill/>
        </p:spPr>
        <p:txBody>
          <a:bodyPr wrap="square">
            <a:spAutoFit/>
          </a:bodyPr>
          <a:lstStyle/>
          <a:p>
            <a:pPr algn="ctr" rtl="1">
              <a:lnSpc>
                <a:spcPct val="150000"/>
              </a:lnSpc>
            </a:pPr>
            <a:r>
              <a:rPr lang="ar-JO" sz="2400" b="1" dirty="0" smtClean="0"/>
              <a:t>العلاقة </a:t>
            </a:r>
            <a:r>
              <a:rPr lang="ar-JO" sz="2400" b="1" dirty="0"/>
              <a:t>بين المساءلة التربوية والجودة </a:t>
            </a:r>
            <a:r>
              <a:rPr lang="ar-JO" sz="2400" b="1" dirty="0" smtClean="0"/>
              <a:t>الشاملة</a:t>
            </a:r>
          </a:p>
          <a:p>
            <a:pPr algn="ctr" rtl="1">
              <a:lnSpc>
                <a:spcPct val="150000"/>
              </a:lnSpc>
            </a:pPr>
            <a:endParaRPr lang="ar-JO" sz="2400" b="1" dirty="0"/>
          </a:p>
          <a:p>
            <a:pPr algn="just" rtl="1">
              <a:lnSpc>
                <a:spcPct val="150000"/>
              </a:lnSpc>
            </a:pPr>
            <a:r>
              <a:rPr lang="ar-JO" sz="1800" dirty="0"/>
              <a:t>          من أجل توضيح العلاقات القائمة بين المساءلة التربويـة والجـودة </a:t>
            </a:r>
            <a:r>
              <a:rPr lang="ar-JO" sz="1800" dirty="0" smtClean="0"/>
              <a:t>الشـاملة، لا بدّ من توضيح المفهومين أولًا، يعـرف </a:t>
            </a:r>
            <a:r>
              <a:rPr lang="ar-JO" sz="1800" dirty="0"/>
              <a:t>طرخان (2006) </a:t>
            </a:r>
            <a:r>
              <a:rPr lang="ar-JO" sz="1800" b="1" dirty="0"/>
              <a:t>الجودة الشاملة </a:t>
            </a:r>
            <a:r>
              <a:rPr lang="ar-JO" sz="1800" dirty="0" smtClean="0"/>
              <a:t>بأنها </a:t>
            </a:r>
            <a:r>
              <a:rPr lang="ar-JO" sz="1800" dirty="0"/>
              <a:t>"منحى نظامي يقوم على بناء الجودة في مكونات النظـام نفسه، أي مدخلاته وعملياته ومخرجاته، لكي يضمن أن الموارد تنفق وتوجـه وفـق الخطـط والمعايير ومؤشرات الأداء المتفق عليها بهدف تحقيق المزيد من التحسين وبصـورة مسـتمرة، لإنجاز أهداف ذات قيمة عالية". كما يرى </a:t>
            </a:r>
            <a:r>
              <a:rPr lang="ar-JO" sz="1800" b="1" dirty="0"/>
              <a:t>المساءلة</a:t>
            </a:r>
            <a:r>
              <a:rPr lang="ar-JO" sz="1800" dirty="0"/>
              <a:t> بأنها " عملية ذات إجراءات معينة لتخطيط وتنفيذ ومراجعة الأداء المدرسي وتحسينه، ترتكز إلى الاستخدام الماهر لأسـاليب الاستقصـاء والتفكير التأملي والمراجعة المستمرة وجمع الأدلة وتحليلها وتقديم التغذية العكسية". </a:t>
            </a:r>
            <a:r>
              <a:rPr lang="ar-JO" sz="1800" dirty="0" smtClean="0"/>
              <a:t>ومن </a:t>
            </a:r>
            <a:r>
              <a:rPr lang="ar-JO" sz="1800" dirty="0"/>
              <a:t>هنـا فإن </a:t>
            </a:r>
            <a:r>
              <a:rPr lang="ar-JO" sz="1800" u="sng" dirty="0"/>
              <a:t>المساءلة الإيجابية البناءة ركيزة من ركائز الجودة الشاملة في التعليم المدرسي</a:t>
            </a:r>
            <a:r>
              <a:rPr lang="ar-JO" sz="1800" dirty="0"/>
              <a:t>. ويمكن القول بإيجاز شديد أن </a:t>
            </a:r>
            <a:r>
              <a:rPr lang="ar-JO" sz="1800" u="sng" dirty="0"/>
              <a:t>الجودة الشاملة هدف تسعى إليه المؤسسة التعليمية</a:t>
            </a:r>
            <a:r>
              <a:rPr lang="ar-JO" sz="1800" dirty="0"/>
              <a:t>، وهو في الوقت ذاته طريقة منظمة لتطوير ثقافة مؤسسية قائمة على تحسين الجودة بشكل متواصل، أمـا </a:t>
            </a:r>
            <a:r>
              <a:rPr lang="ar-JO" sz="1800" b="1" dirty="0"/>
              <a:t>المساءلة فهي المنحى الذي يُعتمد من أجل التأكد من تحقق ضمان الجودة</a:t>
            </a:r>
            <a:r>
              <a:rPr lang="ar-JO" sz="1800" dirty="0"/>
              <a:t>. </a:t>
            </a:r>
            <a:r>
              <a:rPr lang="ar-JO" sz="1800" u="sng" dirty="0"/>
              <a:t>فالارتباط الإيجابي </a:t>
            </a:r>
            <a:r>
              <a:rPr lang="ar-JO" sz="1800" dirty="0"/>
              <a:t>بين المساءلة التربوية والجودة الشاملة ربما يعود إلى عدد من الأسباب، يأتي في مقدمتها </a:t>
            </a:r>
            <a:r>
              <a:rPr lang="ar-JO" sz="1800" b="1" dirty="0"/>
              <a:t>أنّ تحقيـق مواصـفات المسـاءلة التربويـة ومعاييرها والتأكد من توافرها، والوصول فيها إلى درجة عالية، يؤدي إلى النهـوض بعناصـر العملية التعليمية بأكملها(تحقيق الجودة) </a:t>
            </a:r>
            <a:r>
              <a:rPr lang="ar-JO" sz="1800" dirty="0"/>
              <a:t>، </a:t>
            </a:r>
            <a:r>
              <a:rPr lang="ar-JO" sz="1800" u="sng" dirty="0"/>
              <a:t>فيصبح أداء المعلم أكثر فاعلية، وبالتالي يؤثر ذلك إيجاباً في إنجـازات الطلبة، ويترافق مع ذلك استثمار أفضل لمرافق المدرسة وإمكاناتها</a:t>
            </a:r>
            <a:r>
              <a:rPr lang="ar-JO" sz="1800" dirty="0"/>
              <a:t>، كما أنّ عمل مدير المدرسة يتضح بصورة أفضل نحو التحسين والتطوير، ويتقلص دور الرقابة، ويصب ذلك كله في مسار الجودة الشاملة في التعليم</a:t>
            </a:r>
            <a:r>
              <a:rPr lang="ar-JO" sz="1800" dirty="0" smtClean="0"/>
              <a:t>.</a:t>
            </a:r>
            <a:r>
              <a:rPr lang="ar-JO" sz="1800" dirty="0">
                <a:solidFill>
                  <a:schemeClr val="tx1"/>
                </a:solidFill>
              </a:rPr>
              <a:t> .(حويل،2012)</a:t>
            </a:r>
            <a:endParaRPr lang="ar-JO" sz="1800" dirty="0">
              <a:solidFill>
                <a:schemeClr val="tx1"/>
              </a:solidFill>
              <a:latin typeface="Tajawal"/>
            </a:endParaRPr>
          </a:p>
          <a:p>
            <a:pPr algn="just" rtl="1">
              <a:lnSpc>
                <a:spcPct val="150000"/>
              </a:lnSpc>
            </a:pPr>
            <a:endParaRPr lang="ar-JO" sz="1800" i="0" dirty="0">
              <a:solidFill>
                <a:schemeClr val="tx1"/>
              </a:solidFill>
              <a:effectLst/>
              <a:latin typeface="Tajawal"/>
              <a:cs typeface="+mj-cs"/>
            </a:endParaRPr>
          </a:p>
        </p:txBody>
      </p:sp>
      <p:pic>
        <p:nvPicPr>
          <p:cNvPr id="10"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1"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125662388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6DA84C-BEF2-4671-A6B3-FBFB5E6F721A}"/>
              </a:ext>
            </a:extLst>
          </p:cNvPr>
          <p:cNvSpPr txBox="1"/>
          <p:nvPr/>
        </p:nvSpPr>
        <p:spPr>
          <a:xfrm>
            <a:off x="263352" y="856357"/>
            <a:ext cx="11737304" cy="4893647"/>
          </a:xfrm>
          <a:prstGeom prst="rect">
            <a:avLst/>
          </a:prstGeom>
          <a:noFill/>
        </p:spPr>
        <p:txBody>
          <a:bodyPr wrap="square">
            <a:spAutoFit/>
          </a:bodyPr>
          <a:lstStyle/>
          <a:p>
            <a:pPr algn="just" rtl="1"/>
            <a:endParaRPr lang="ar-JO" sz="2400" dirty="0" smtClean="0"/>
          </a:p>
          <a:p>
            <a:pPr algn="just" rtl="1"/>
            <a:r>
              <a:rPr lang="ar-JO" sz="2400" dirty="0"/>
              <a:t> </a:t>
            </a:r>
            <a:r>
              <a:rPr lang="ar-JO" sz="2400" dirty="0" smtClean="0"/>
              <a:t>       تأتي </a:t>
            </a:r>
            <a:r>
              <a:rPr lang="ar-JO" sz="2400" dirty="0"/>
              <a:t>أهمية ممارسـة مـدير المدرسة لمفهوم المساءلة في إدارته للنظام المدرسي بوصفه مسؤولاً وقائدَا </a:t>
            </a:r>
            <a:r>
              <a:rPr lang="ar-JO" sz="2400" dirty="0" smtClean="0"/>
              <a:t>وقدوةً حسنةً لجميع العاملين </a:t>
            </a:r>
            <a:r>
              <a:rPr lang="ar-JO" sz="2400" dirty="0"/>
              <a:t>بالمدرسة </a:t>
            </a:r>
            <a:r>
              <a:rPr lang="ar-JO" sz="2400" dirty="0" smtClean="0"/>
              <a:t>وانطلاقاً </a:t>
            </a:r>
            <a:r>
              <a:rPr lang="ar-JO" sz="2400" dirty="0"/>
              <a:t>من ذلـك تقع على عاتقه مساءلة معلميه وطلابه. </a:t>
            </a:r>
          </a:p>
          <a:p>
            <a:pPr algn="just" rtl="1"/>
            <a:endParaRPr lang="ar-JO" sz="2400" dirty="0" smtClean="0"/>
          </a:p>
          <a:p>
            <a:pPr algn="just" rtl="1"/>
            <a:r>
              <a:rPr lang="ar-JO" sz="2400" dirty="0" smtClean="0"/>
              <a:t>وتتحدّد </a:t>
            </a:r>
            <a:r>
              <a:rPr lang="ar-JO" sz="2400" dirty="0"/>
              <a:t>ممارسة المدير للمساءلة وفقاً لمسئولياته المتعـددة والمختلفة سواء في الجوانب الإدارية أو الجوانب المهنية. ففي الجوانب الإدارية يقوم مدير المدرسة بالعديد من الأدوار في مساءلة المعلمـين، فهـو </a:t>
            </a:r>
            <a:r>
              <a:rPr lang="ar-JO" sz="2400" dirty="0" smtClean="0"/>
              <a:t>يقدّر </a:t>
            </a:r>
            <a:r>
              <a:rPr lang="ar-JO" sz="2400" dirty="0"/>
              <a:t>التزام المعلمين للاجتماعات والمجالس التي ينظمها في المدرسة، ويشجع مشاركة المعلمـين في الإشراف اليومي على </a:t>
            </a:r>
            <a:r>
              <a:rPr lang="ar-JO" sz="2400" dirty="0" smtClean="0"/>
              <a:t>الطلبة، </a:t>
            </a:r>
            <a:r>
              <a:rPr lang="ar-JO" sz="2400" dirty="0"/>
              <a:t>ويحقق في سوء استغلال المعلمين لوقـت العمـل الرسـمي، </a:t>
            </a:r>
            <a:r>
              <a:rPr lang="ar-JO" sz="2400" dirty="0" smtClean="0"/>
              <a:t>ويؤنّب </a:t>
            </a:r>
            <a:r>
              <a:rPr lang="ar-JO" sz="2400" dirty="0"/>
              <a:t>المعلمين على عدم انصياعهم لتعليمات وأوامر المدير، ويعالج فتور دافعيـة العمـل لـدى المعلمين، ويراجع المعلمين لعدم انتظامهم في الحضور للعمل في المواعيـد المحـددة، ويحاسـب المعلمين على تفشي روح اللامبالاة، ويعاقب المعلمين على إفشاء سرية مكاتبات وقرارات الإدارة العليا، ويحقق في عدم تقيد المعلمين باللوائح والأنظمة والتعليمات المدرسية، </a:t>
            </a:r>
            <a:r>
              <a:rPr lang="ar-JO" sz="2400" dirty="0" smtClean="0"/>
              <a:t>ويحفّز </a:t>
            </a:r>
            <a:r>
              <a:rPr lang="ar-JO" sz="2400" dirty="0"/>
              <a:t>المعلمين على عدم خروجهم من المدرسة قبل الموعد </a:t>
            </a:r>
            <a:r>
              <a:rPr lang="ar-JO" sz="2400" dirty="0" smtClean="0"/>
              <a:t>المحدد، ويحارب </a:t>
            </a:r>
            <a:r>
              <a:rPr lang="ar-JO" sz="2400" dirty="0"/>
              <a:t>المحسوبية والرشوة داخل المدرسة، ويحقـق فـي استخدام المعلمين للعقاب البدني مع </a:t>
            </a:r>
            <a:r>
              <a:rPr lang="ar-JO" sz="2400" dirty="0" smtClean="0"/>
              <a:t>الطلبة، </a:t>
            </a:r>
            <a:r>
              <a:rPr lang="ar-JO" sz="2400" dirty="0"/>
              <a:t>ويحـارب ظـاهرة التسـرب داخـل المدرسـة (الطويل، 1999). </a:t>
            </a:r>
            <a:endParaRPr lang="en-GB" sz="2400" dirty="0"/>
          </a:p>
        </p:txBody>
      </p:sp>
      <p:sp>
        <p:nvSpPr>
          <p:cNvPr id="5" name="TextBox 4">
            <a:extLst>
              <a:ext uri="{FF2B5EF4-FFF2-40B4-BE49-F238E27FC236}">
                <a16:creationId xmlns:a16="http://schemas.microsoft.com/office/drawing/2014/main" id="{6CA1D8A7-B9CF-447A-9961-8E67FB755DD5}"/>
              </a:ext>
            </a:extLst>
          </p:cNvPr>
          <p:cNvSpPr txBox="1"/>
          <p:nvPr/>
        </p:nvSpPr>
        <p:spPr>
          <a:xfrm>
            <a:off x="3047144" y="404664"/>
            <a:ext cx="6097712" cy="461665"/>
          </a:xfrm>
          <a:prstGeom prst="rect">
            <a:avLst/>
          </a:prstGeom>
          <a:noFill/>
        </p:spPr>
        <p:txBody>
          <a:bodyPr wrap="square">
            <a:spAutoFit/>
          </a:bodyPr>
          <a:lstStyle/>
          <a:p>
            <a:pPr algn="ctr"/>
            <a:r>
              <a:rPr lang="ar-JO" sz="2400" b="1" dirty="0"/>
              <a:t>دور القائد في نشر ثقافة المساءلة التربوية </a:t>
            </a:r>
          </a:p>
        </p:txBody>
      </p:sp>
      <p:pic>
        <p:nvPicPr>
          <p:cNvPr id="6"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7"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Tree>
    <p:extLst>
      <p:ext uri="{BB962C8B-B14F-4D97-AF65-F5344CB8AC3E}">
        <p14:creationId xmlns:p14="http://schemas.microsoft.com/office/powerpoint/2010/main" val="177379656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407368" y="1412776"/>
            <a:ext cx="11521280" cy="4601644"/>
          </a:xfrm>
          <a:prstGeom prst="rect">
            <a:avLst/>
          </a:prstGeom>
          <a:noFill/>
        </p:spPr>
        <p:txBody>
          <a:bodyPr wrap="square">
            <a:spAutoFit/>
          </a:bodyPr>
          <a:lstStyle/>
          <a:p>
            <a:pPr algn="just" rtl="1">
              <a:lnSpc>
                <a:spcPct val="150000"/>
              </a:lnSpc>
            </a:pPr>
            <a:r>
              <a:rPr lang="ar-JO" sz="2200" dirty="0"/>
              <a:t>وفي </a:t>
            </a:r>
            <a:r>
              <a:rPr lang="ar-JO" sz="2200" b="1" dirty="0"/>
              <a:t>الجوانب الفنية </a:t>
            </a:r>
            <a:r>
              <a:rPr lang="ar-JO" sz="2200" dirty="0"/>
              <a:t>يقوم مدير المدرسة بالعديد من الأدوار في مسـاءلة المعلمـين، فهـو </a:t>
            </a:r>
            <a:r>
              <a:rPr lang="ar-JO" sz="2200" dirty="0" smtClean="0"/>
              <a:t>: يلفت </a:t>
            </a:r>
            <a:r>
              <a:rPr lang="ar-JO" sz="2200" dirty="0"/>
              <a:t>نظر المعلمين على ضعفهم في تخطيط الدروس، ويؤنب المعلمين على تقصيرهم في إدارة الصف وتنظيمـه بشـكل فعال، وينبّه المعلمين لبدء الحصة الدراسية بنشاط تمهيدي مناسب، ويحاسـب المعلمـين علـى قصورهم في دراسة وتحليل المناهج والكتب المقررة، ويحث المعلمين على تنمية قدراتهم في حل المشكلات، ويحاسب المعلمين على عدم التزامهم بتسلسل خطوات سير الموقف التعليمي، ويشجع المعلمين للربط بين المعلومات السابقة وموضوع الدرس الجديد، ويكافئ المعلمين على تحقـيقهم للأهداف المحددة، ويحفز المعلمين على استخدامهم لوسائل تعزيز ايجابية فـي عمليـة الـتعلم، ويحاسب المعلمين على إهمالهم في إعداد الاختبارات والتدريبات المتنوعة، ويعزز دور المعلمين الذين يستفيدون من تحليل نتائج التقويم، ويُثمّن دور المعلمين الذين يقومون ببحوث إجرائية لتطوير المنهاج، ويشجع المعلمين على استخدام أساليب تقويم مناسبة ومتنوعة، ويحفز المعلمين لمراعاتهم للفروق الفردية في تنفيذ المنهاج، ويقدِّر تقبل المعلمين للنقد والتعامل معـه بإيجابيـة، ويحاسـب المعلمين على سلوكهم التي لا تنسجم مع قيم المدرسة (أبو الوفا، 2008).</a:t>
            </a:r>
            <a:endParaRPr lang="ar-JO" sz="2200" i="0" dirty="0">
              <a:solidFill>
                <a:schemeClr val="tx1"/>
              </a:solidFill>
              <a:effectLst/>
              <a:latin typeface="Tajawal"/>
              <a:cs typeface="+mj-cs"/>
            </a:endParaRPr>
          </a:p>
        </p:txBody>
      </p:sp>
      <p:sp>
        <p:nvSpPr>
          <p:cNvPr id="10" name="TextBox 9">
            <a:extLst>
              <a:ext uri="{FF2B5EF4-FFF2-40B4-BE49-F238E27FC236}">
                <a16:creationId xmlns:a16="http://schemas.microsoft.com/office/drawing/2014/main" id="{EFC03204-F0B1-45E5-BA55-93C2670CCCC2}"/>
              </a:ext>
            </a:extLst>
          </p:cNvPr>
          <p:cNvSpPr txBox="1"/>
          <p:nvPr/>
        </p:nvSpPr>
        <p:spPr>
          <a:xfrm>
            <a:off x="3096035" y="727869"/>
            <a:ext cx="6143946"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000000"/>
                </a:solidFill>
                <a:effectLst/>
                <a:uLnTx/>
                <a:uFillTx/>
                <a:latin typeface="Arial"/>
                <a:cs typeface="Arial"/>
                <a:sym typeface="Arial"/>
              </a:rPr>
              <a:t>دور القائد في نشر ثقافة المساءلة التربوية </a:t>
            </a:r>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13845491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335360" y="1267575"/>
            <a:ext cx="11521280" cy="6038320"/>
          </a:xfrm>
          <a:prstGeom prst="rect">
            <a:avLst/>
          </a:prstGeom>
          <a:noFill/>
        </p:spPr>
        <p:txBody>
          <a:bodyPr wrap="square">
            <a:spAutoFit/>
          </a:bodyPr>
          <a:lstStyle/>
          <a:p>
            <a:pPr algn="just" rtl="1">
              <a:lnSpc>
                <a:spcPct val="150000"/>
              </a:lnSpc>
            </a:pPr>
            <a:r>
              <a:rPr lang="ar-JO" sz="2000" dirty="0" smtClean="0"/>
              <a:t>من أبرز </a:t>
            </a:r>
            <a:r>
              <a:rPr lang="ar-JO" sz="2000" dirty="0"/>
              <a:t>مهمات القيادة المدرسية بهذا الشأن </a:t>
            </a:r>
            <a:r>
              <a:rPr lang="ar-JO" sz="2000" dirty="0" smtClean="0"/>
              <a:t>ما يأتي </a:t>
            </a:r>
            <a:r>
              <a:rPr lang="ar-JO" sz="2000" dirty="0"/>
              <a:t>:</a:t>
            </a:r>
          </a:p>
          <a:p>
            <a:pPr algn="just" rtl="1">
              <a:lnSpc>
                <a:spcPct val="150000"/>
              </a:lnSpc>
            </a:pPr>
            <a:r>
              <a:rPr lang="ar-JO" sz="2000" dirty="0"/>
              <a:t>.1 </a:t>
            </a:r>
            <a:r>
              <a:rPr lang="ar-JO" sz="2000" b="1" dirty="0"/>
              <a:t>ينبغي على القيادة المدرسية أن تقود العاملين في عملية البحث عن أفضل الاسـتراتيجيات التعليمية التي من شأنها أن تستجيب للتوقعات الجديدة</a:t>
            </a:r>
            <a:r>
              <a:rPr lang="ar-JO" sz="2000" dirty="0"/>
              <a:t>. </a:t>
            </a:r>
            <a:endParaRPr lang="ar-JO" sz="2000" dirty="0" smtClean="0"/>
          </a:p>
          <a:p>
            <a:pPr algn="just" rtl="1">
              <a:lnSpc>
                <a:spcPct val="150000"/>
              </a:lnSpc>
            </a:pPr>
            <a:r>
              <a:rPr lang="ar-JO" sz="2000" dirty="0" smtClean="0"/>
              <a:t>وتقتـرح </a:t>
            </a:r>
            <a:r>
              <a:rPr lang="ar-JO" sz="2000" dirty="0"/>
              <a:t>ليتـل (2001 ,</a:t>
            </a:r>
            <a:r>
              <a:rPr lang="en-GB" sz="2000" dirty="0"/>
              <a:t>Little (</a:t>
            </a:r>
            <a:r>
              <a:rPr lang="ar-JO" sz="2000" dirty="0"/>
              <a:t> </a:t>
            </a:r>
            <a:r>
              <a:rPr lang="ar-JO" sz="2000" b="1" dirty="0"/>
              <a:t>موجهات خمسة لتنشيط عمليات تعلم المعلمين </a:t>
            </a:r>
            <a:r>
              <a:rPr lang="ar-JO" sz="2000" dirty="0"/>
              <a:t>في سبيل تحسين أدائهم التعليمي والاستجابة للتوقعات، وبالتالي إعدادهم لتقبل المساءلة بثقة واقتدار. وتتمثـل هـذه الموجهـات فـي النصائح الآتية :</a:t>
            </a:r>
          </a:p>
          <a:p>
            <a:pPr algn="just" rtl="1">
              <a:lnSpc>
                <a:spcPct val="150000"/>
              </a:lnSpc>
            </a:pPr>
            <a:r>
              <a:rPr lang="ar-JO" sz="2000" dirty="0"/>
              <a:t>• اجعل الاستقصاء الجماعي لتعلم </a:t>
            </a:r>
            <a:r>
              <a:rPr lang="ar-JO" sz="2000" dirty="0" smtClean="0"/>
              <a:t>الطلبة </a:t>
            </a:r>
            <a:r>
              <a:rPr lang="ar-JO" sz="2000" dirty="0"/>
              <a:t>بؤرة التنمية المهنية للمعلمين.</a:t>
            </a:r>
          </a:p>
          <a:p>
            <a:pPr algn="just" rtl="1">
              <a:lnSpc>
                <a:spcPct val="150000"/>
              </a:lnSpc>
            </a:pPr>
            <a:r>
              <a:rPr lang="ar-JO" sz="2000" dirty="0"/>
              <a:t>• نظّم العمل اليومي بما يدعم تعلم المعلمين.</a:t>
            </a:r>
          </a:p>
          <a:p>
            <a:pPr algn="just" rtl="1">
              <a:lnSpc>
                <a:spcPct val="150000"/>
              </a:lnSpc>
            </a:pPr>
            <a:r>
              <a:rPr lang="ar-JO" sz="2000" dirty="0"/>
              <a:t>• طوّر طرقاً بديلة لتعلم المعلمين.</a:t>
            </a:r>
          </a:p>
          <a:p>
            <a:pPr algn="just" rtl="1">
              <a:lnSpc>
                <a:spcPct val="150000"/>
              </a:lnSpc>
            </a:pPr>
            <a:r>
              <a:rPr lang="ar-JO" sz="2000" dirty="0"/>
              <a:t>• قدّم تغذية عكسية حول تعلم </a:t>
            </a:r>
            <a:r>
              <a:rPr lang="ar-JO" sz="2000" dirty="0" smtClean="0"/>
              <a:t>الطلبة.</a:t>
            </a:r>
            <a:endParaRPr lang="ar-JO" sz="2000" dirty="0"/>
          </a:p>
          <a:p>
            <a:pPr algn="just" rtl="1">
              <a:lnSpc>
                <a:spcPct val="150000"/>
              </a:lnSpc>
            </a:pPr>
            <a:r>
              <a:rPr lang="ar-JO" sz="2000" dirty="0"/>
              <a:t>• طوّر منظومة قيّمية وأخلاقية تدعم تعلم المعلمين.</a:t>
            </a:r>
          </a:p>
          <a:p>
            <a:pPr algn="just" rtl="1">
              <a:lnSpc>
                <a:spcPct val="150000"/>
              </a:lnSpc>
            </a:pPr>
            <a:r>
              <a:rPr lang="ar-JO" sz="2000" dirty="0"/>
              <a:t>.</a:t>
            </a:r>
            <a:r>
              <a:rPr lang="ar-JO" sz="2000" b="1" dirty="0"/>
              <a:t>2 على المديرين أن ينظموا الموارد على اختلاف أنواعها بمـا </a:t>
            </a:r>
            <a:r>
              <a:rPr lang="ar-JO" sz="2000" b="1" dirty="0" smtClean="0"/>
              <a:t>يلبـّي </a:t>
            </a:r>
            <a:r>
              <a:rPr lang="ar-JO" sz="2000" b="1" dirty="0"/>
              <a:t>الاسـتجابة لمنحـى المساءلة القائمة على المعايير.</a:t>
            </a:r>
          </a:p>
          <a:p>
            <a:pPr algn="just" rtl="1">
              <a:lnSpc>
                <a:spcPct val="150000"/>
              </a:lnSpc>
            </a:pPr>
            <a:r>
              <a:rPr lang="ar-JO" sz="2000" b="1" dirty="0"/>
              <a:t>.3 على المديرين أن يكونوا قادة مدركين للمعايير بطريقة إيجابية، وفي الوقت ذاته لا </a:t>
            </a:r>
            <a:r>
              <a:rPr lang="ar-JO" sz="2000" b="1" dirty="0" smtClean="0"/>
              <a:t>بدّ </a:t>
            </a:r>
            <a:r>
              <a:rPr lang="ar-JO" sz="2000" b="1" dirty="0"/>
              <a:t>من المحافظة على قيم المدرسة وثقافتها. </a:t>
            </a:r>
            <a:r>
              <a:rPr lang="ar-JO" sz="2000" dirty="0" smtClean="0"/>
              <a:t>(طرخان،2006)</a:t>
            </a:r>
            <a:endParaRPr lang="ar-JO" sz="2000" b="1" i="0" dirty="0">
              <a:solidFill>
                <a:schemeClr val="tx1"/>
              </a:solidFill>
              <a:effectLst/>
              <a:latin typeface="Tajawal"/>
              <a:cs typeface="+mj-cs"/>
            </a:endParaRPr>
          </a:p>
        </p:txBody>
      </p:sp>
      <p:sp>
        <p:nvSpPr>
          <p:cNvPr id="10" name="TextBox 9">
            <a:extLst>
              <a:ext uri="{FF2B5EF4-FFF2-40B4-BE49-F238E27FC236}">
                <a16:creationId xmlns:a16="http://schemas.microsoft.com/office/drawing/2014/main" id="{4E09BA74-EFCE-4290-B16B-8B56696934B6}"/>
              </a:ext>
            </a:extLst>
          </p:cNvPr>
          <p:cNvSpPr txBox="1"/>
          <p:nvPr/>
        </p:nvSpPr>
        <p:spPr>
          <a:xfrm>
            <a:off x="3196372" y="751749"/>
            <a:ext cx="6143946"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000000"/>
                </a:solidFill>
                <a:effectLst/>
                <a:uLnTx/>
                <a:uFillTx/>
                <a:latin typeface="Arial"/>
                <a:cs typeface="Arial"/>
                <a:sym typeface="Arial"/>
              </a:rPr>
              <a:t>دور القائد في نشر ثقافة المساءلة التربوية </a:t>
            </a:r>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211301296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335360" y="1244752"/>
            <a:ext cx="11693625" cy="5170646"/>
          </a:xfrm>
          <a:prstGeom prst="rect">
            <a:avLst/>
          </a:prstGeom>
          <a:noFill/>
        </p:spPr>
        <p:txBody>
          <a:bodyPr wrap="square">
            <a:spAutoFit/>
          </a:bodyPr>
          <a:lstStyle/>
          <a:p>
            <a:pPr algn="just" rtl="1">
              <a:lnSpc>
                <a:spcPct val="150000"/>
              </a:lnSpc>
            </a:pPr>
            <a:r>
              <a:rPr lang="ar-JO" sz="2000" dirty="0">
                <a:solidFill>
                  <a:srgbClr val="7D4B01"/>
                </a:solidFill>
              </a:rPr>
              <a:t>           </a:t>
            </a:r>
            <a:r>
              <a:rPr lang="ar-JO" sz="2000" dirty="0" smtClean="0">
                <a:solidFill>
                  <a:srgbClr val="7D4B01"/>
                </a:solidFill>
              </a:rPr>
              <a:t>إن الذكاء في المساءلة </a:t>
            </a:r>
            <a:r>
              <a:rPr lang="ar-JO" sz="2000" b="1" dirty="0" smtClean="0">
                <a:solidFill>
                  <a:srgbClr val="7D4B01"/>
                </a:solidFill>
              </a:rPr>
              <a:t> </a:t>
            </a:r>
            <a:r>
              <a:rPr lang="ar-JO" sz="2000" b="1" dirty="0">
                <a:solidFill>
                  <a:srgbClr val="7D4B01"/>
                </a:solidFill>
              </a:rPr>
              <a:t>يتعلق بالمهارة العالية في تنظـيم </a:t>
            </a:r>
            <a:r>
              <a:rPr lang="ar-JO" sz="2000" b="1" dirty="0" smtClean="0">
                <a:solidFill>
                  <a:srgbClr val="7D4B01"/>
                </a:solidFill>
              </a:rPr>
              <a:t>القـدرات والطاقات </a:t>
            </a:r>
            <a:r>
              <a:rPr lang="ar-JO" sz="2000" b="1" dirty="0">
                <a:solidFill>
                  <a:srgbClr val="7D4B01"/>
                </a:solidFill>
              </a:rPr>
              <a:t>الجماعية </a:t>
            </a:r>
            <a:r>
              <a:rPr lang="ar-JO" sz="2000" dirty="0">
                <a:solidFill>
                  <a:srgbClr val="7D4B01"/>
                </a:solidFill>
              </a:rPr>
              <a:t>التي تستطيع المدرسة أن تطورها لزيادة فعاليتها إلى أقصى حد ممكن، وهو </a:t>
            </a:r>
            <a:r>
              <a:rPr lang="ar-JO" sz="2000" b="1" dirty="0">
                <a:solidFill>
                  <a:srgbClr val="7D4B01"/>
                </a:solidFill>
              </a:rPr>
              <a:t>ذكاء قائم على استخدام الحكمة والبصيرة والخبرة والمعرفة والمهارات الاجتماعية </a:t>
            </a:r>
            <a:r>
              <a:rPr lang="ar-JO" sz="2000" dirty="0">
                <a:solidFill>
                  <a:srgbClr val="7D4B01"/>
                </a:solidFill>
              </a:rPr>
              <a:t>لتحسين التعليم والتعلم، وتحقيق أهداف المدرسة وغايات المجتمع. </a:t>
            </a:r>
          </a:p>
          <a:p>
            <a:pPr algn="just" rtl="1">
              <a:lnSpc>
                <a:spcPct val="150000"/>
              </a:lnSpc>
            </a:pPr>
            <a:endParaRPr lang="ar-JO" sz="2000" dirty="0">
              <a:solidFill>
                <a:srgbClr val="7D4B01"/>
              </a:solidFill>
            </a:endParaRPr>
          </a:p>
          <a:p>
            <a:pPr algn="just" rtl="1">
              <a:lnSpc>
                <a:spcPct val="150000"/>
              </a:lnSpc>
            </a:pPr>
            <a:endParaRPr lang="ar-JO" sz="2000" dirty="0">
              <a:solidFill>
                <a:srgbClr val="7D4B01"/>
              </a:solidFill>
            </a:endParaRPr>
          </a:p>
          <a:p>
            <a:pPr algn="just" rtl="1">
              <a:lnSpc>
                <a:spcPct val="150000"/>
              </a:lnSpc>
            </a:pPr>
            <a:endParaRPr lang="ar-JO" sz="2000" dirty="0">
              <a:solidFill>
                <a:srgbClr val="7D4B01"/>
              </a:solidFill>
            </a:endParaRPr>
          </a:p>
          <a:p>
            <a:pPr algn="just" rtl="1">
              <a:lnSpc>
                <a:spcPct val="150000"/>
              </a:lnSpc>
            </a:pPr>
            <a:endParaRPr lang="ar-JO" sz="2000" dirty="0">
              <a:solidFill>
                <a:srgbClr val="7D4B01"/>
              </a:solidFill>
            </a:endParaRPr>
          </a:p>
          <a:p>
            <a:pPr algn="just" rtl="1">
              <a:lnSpc>
                <a:spcPct val="150000"/>
              </a:lnSpc>
            </a:pPr>
            <a:endParaRPr lang="ar-JO" sz="2000" dirty="0" smtClean="0">
              <a:solidFill>
                <a:srgbClr val="7D4B01"/>
              </a:solidFill>
            </a:endParaRPr>
          </a:p>
          <a:p>
            <a:pPr algn="just" rtl="1">
              <a:lnSpc>
                <a:spcPct val="150000"/>
              </a:lnSpc>
            </a:pPr>
            <a:r>
              <a:rPr lang="ar-JO" sz="2000" dirty="0" smtClean="0">
                <a:solidFill>
                  <a:srgbClr val="6E3210"/>
                </a:solidFill>
              </a:rPr>
              <a:t>إن </a:t>
            </a:r>
            <a:r>
              <a:rPr lang="ar-JO" sz="2000" b="1" dirty="0">
                <a:solidFill>
                  <a:srgbClr val="6E3210"/>
                </a:solidFill>
              </a:rPr>
              <a:t>المساءلة الذكية </a:t>
            </a:r>
            <a:r>
              <a:rPr lang="ar-JO" sz="2000" dirty="0">
                <a:solidFill>
                  <a:srgbClr val="6E3210"/>
                </a:solidFill>
              </a:rPr>
              <a:t>عبارة عن نظام مهني إنسـاني لتقـويم الأداء المؤسسـي وتحسينه باستمرار، ويقوم على </a:t>
            </a:r>
            <a:r>
              <a:rPr lang="ar-JO" sz="2000" b="1" dirty="0">
                <a:solidFill>
                  <a:srgbClr val="6E3210"/>
                </a:solidFill>
              </a:rPr>
              <a:t>الثقة بالعاملين </a:t>
            </a:r>
            <a:r>
              <a:rPr lang="ar-JO" sz="2000" dirty="0">
                <a:solidFill>
                  <a:srgbClr val="6E3210"/>
                </a:solidFill>
              </a:rPr>
              <a:t>ومعارفهم وخبراتهم ومهاراتهم، وعلـى تعميـق إحساسهم بالمسؤولية الذاتية والجماعية </a:t>
            </a:r>
            <a:r>
              <a:rPr lang="ar-JO" sz="2000" dirty="0" smtClean="0">
                <a:solidFill>
                  <a:srgbClr val="6E3210"/>
                </a:solidFill>
              </a:rPr>
              <a:t>تجاه </a:t>
            </a:r>
            <a:r>
              <a:rPr lang="ar-JO" sz="2000" dirty="0">
                <a:solidFill>
                  <a:srgbClr val="6E3210"/>
                </a:solidFill>
              </a:rPr>
              <a:t>عملهم </a:t>
            </a:r>
            <a:r>
              <a:rPr lang="ar-JO" sz="2000" dirty="0" smtClean="0">
                <a:solidFill>
                  <a:srgbClr val="6E3210"/>
                </a:solidFill>
              </a:rPr>
              <a:t>حيال أداءهم </a:t>
            </a:r>
            <a:r>
              <a:rPr lang="ar-JO" sz="2000" dirty="0">
                <a:solidFill>
                  <a:srgbClr val="6E3210"/>
                </a:solidFill>
              </a:rPr>
              <a:t>لتحقيق الأهداف المشتركة </a:t>
            </a:r>
            <a:r>
              <a:rPr lang="ar-JO" sz="2000" dirty="0" smtClean="0">
                <a:solidFill>
                  <a:srgbClr val="6E3210"/>
                </a:solidFill>
              </a:rPr>
              <a:t>للمؤسسة.(</a:t>
            </a:r>
            <a:r>
              <a:rPr lang="ar-JO" sz="2000" dirty="0">
                <a:solidFill>
                  <a:srgbClr val="6E3210"/>
                </a:solidFill>
              </a:rPr>
              <a:t>حويل،2012)</a:t>
            </a:r>
            <a:endParaRPr lang="ar-JO" sz="2000" dirty="0">
              <a:solidFill>
                <a:srgbClr val="6E3210"/>
              </a:solidFill>
              <a:latin typeface="Tajawal"/>
            </a:endParaRPr>
          </a:p>
          <a:p>
            <a:pPr algn="just" rtl="1">
              <a:lnSpc>
                <a:spcPct val="150000"/>
              </a:lnSpc>
            </a:pPr>
            <a:endParaRPr lang="ar-JO" sz="2000" i="0" dirty="0">
              <a:solidFill>
                <a:srgbClr val="6E3210"/>
              </a:solidFill>
              <a:effectLst/>
              <a:latin typeface="Tajawal"/>
              <a:cs typeface="+mj-cs"/>
            </a:endParaRPr>
          </a:p>
        </p:txBody>
      </p:sp>
      <p:sp>
        <p:nvSpPr>
          <p:cNvPr id="11" name="TextBox 10">
            <a:extLst>
              <a:ext uri="{FF2B5EF4-FFF2-40B4-BE49-F238E27FC236}">
                <a16:creationId xmlns:a16="http://schemas.microsoft.com/office/drawing/2014/main" id="{C2DD2096-91B3-47D8-AC3B-E5B9F82FAC4E}"/>
              </a:ext>
            </a:extLst>
          </p:cNvPr>
          <p:cNvSpPr txBox="1"/>
          <p:nvPr/>
        </p:nvSpPr>
        <p:spPr>
          <a:xfrm>
            <a:off x="335360" y="2889080"/>
            <a:ext cx="11521279" cy="1881990"/>
          </a:xfrm>
          <a:prstGeom prst="rect">
            <a:avLst/>
          </a:prstGeom>
          <a:noFill/>
        </p:spPr>
        <p:txBody>
          <a:bodyPr wrap="square">
            <a:spAutoFit/>
          </a:bodyPr>
          <a:lstStyle/>
          <a:p>
            <a:pPr algn="r" rtl="1">
              <a:lnSpc>
                <a:spcPct val="150000"/>
              </a:lnSpc>
            </a:pPr>
            <a:r>
              <a:rPr lang="ar-JO" sz="2000" b="1" dirty="0"/>
              <a:t>المساءلة الذكية </a:t>
            </a:r>
            <a:r>
              <a:rPr lang="en-GB" sz="2000" dirty="0"/>
              <a:t>Accountability Intelligent </a:t>
            </a:r>
            <a:r>
              <a:rPr lang="ar-JO" sz="2000" dirty="0" smtClean="0"/>
              <a:t>: </a:t>
            </a:r>
            <a:r>
              <a:rPr lang="ar-JO" sz="2000" dirty="0"/>
              <a:t>"هي إطار عمل لضمان فعالية المدارس وكفاءتها تجاه الصالح العام، بحيث تعمل على أكمل وجه لتنمية طلبتها، وتستخدم مجموعة غنية من البيانات التي تعطي التعبير الكامل لنقاط قوة المدرسة وضعفها في تحقيق إمكانات </a:t>
            </a:r>
            <a:r>
              <a:rPr lang="ar-JO" sz="2000" dirty="0" smtClean="0"/>
              <a:t>هؤلاء </a:t>
            </a:r>
            <a:r>
              <a:rPr lang="ar-JO" sz="2000" dirty="0"/>
              <a:t>الطلبة، </a:t>
            </a:r>
            <a:r>
              <a:rPr lang="ar-JO" sz="2000" dirty="0" smtClean="0"/>
              <a:t>ومستويات </a:t>
            </a:r>
            <a:r>
              <a:rPr lang="ar-JO" sz="2000" dirty="0"/>
              <a:t>الرصد الخارجية </a:t>
            </a:r>
            <a:r>
              <a:rPr lang="ar-JO" sz="2000" dirty="0" smtClean="0"/>
              <a:t>الملائمة </a:t>
            </a:r>
            <a:r>
              <a:rPr lang="ar-JO" sz="2000" dirty="0"/>
              <a:t>لحالة التنمية في كل مدرسة على حدى"(</a:t>
            </a:r>
            <a:r>
              <a:rPr lang="en-GB" sz="2000" dirty="0"/>
              <a:t> 2009, </a:t>
            </a:r>
            <a:r>
              <a:rPr lang="en-GB" sz="2000" dirty="0" err="1" smtClean="0"/>
              <a:t>Dunford</a:t>
            </a:r>
            <a:r>
              <a:rPr lang="ar-JO" sz="2000" dirty="0" smtClean="0"/>
              <a:t>)</a:t>
            </a:r>
          </a:p>
          <a:p>
            <a:pPr algn="r" rtl="1">
              <a:lnSpc>
                <a:spcPct val="150000"/>
              </a:lnSpc>
            </a:pPr>
            <a:endParaRPr lang="en-GB" sz="2000" dirty="0"/>
          </a:p>
        </p:txBody>
      </p:sp>
      <p:pic>
        <p:nvPicPr>
          <p:cNvPr id="13"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14"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
        <p:nvSpPr>
          <p:cNvPr id="4" name="Rectangle 3"/>
          <p:cNvSpPr/>
          <p:nvPr/>
        </p:nvSpPr>
        <p:spPr>
          <a:xfrm>
            <a:off x="5303912" y="436932"/>
            <a:ext cx="2770310" cy="584775"/>
          </a:xfrm>
          <a:prstGeom prst="rect">
            <a:avLst/>
          </a:prstGeom>
        </p:spPr>
        <p:txBody>
          <a:bodyPr wrap="none">
            <a:spAutoFit/>
          </a:bodyPr>
          <a:lstStyle/>
          <a:p>
            <a:r>
              <a:rPr lang="ar-JO" sz="3200" dirty="0"/>
              <a:t>مغزى كلمة </a:t>
            </a:r>
            <a:r>
              <a:rPr lang="ar-JO" sz="3200" dirty="0" smtClean="0"/>
              <a:t>«ذكية»</a:t>
            </a:r>
            <a:endParaRPr lang="en-GB" sz="3200" dirty="0"/>
          </a:p>
        </p:txBody>
      </p:sp>
    </p:spTree>
    <p:extLst>
      <p:ext uri="{BB962C8B-B14F-4D97-AF65-F5344CB8AC3E}">
        <p14:creationId xmlns:p14="http://schemas.microsoft.com/office/powerpoint/2010/main" val="112057564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407368" y="1211999"/>
            <a:ext cx="11521280" cy="5170646"/>
          </a:xfrm>
          <a:prstGeom prst="rect">
            <a:avLst/>
          </a:prstGeom>
          <a:noFill/>
        </p:spPr>
        <p:txBody>
          <a:bodyPr wrap="square">
            <a:spAutoFit/>
          </a:bodyPr>
          <a:lstStyle/>
          <a:p>
            <a:pPr algn="just" rtl="1">
              <a:lnSpc>
                <a:spcPct val="150000"/>
              </a:lnSpc>
            </a:pPr>
            <a:r>
              <a:rPr lang="ar-JO" sz="2000" dirty="0" smtClean="0"/>
              <a:t>       إن </a:t>
            </a:r>
            <a:r>
              <a:rPr lang="ar-JO" sz="2000" dirty="0"/>
              <a:t>المتأمل لمبررات وجود المساءلة في النظم التربوية يرى أنها تتراوح بين غياب الثقة، والرؤية البوليسية للمسـاءلة، إلى رؤية قائمة على روح الزمالة والتحسين التدريجي لـلأداء المدرسـي، ويتبنـى كـروكس (2003 </a:t>
            </a:r>
            <a:r>
              <a:rPr lang="en-GB" sz="2000" dirty="0" smtClean="0"/>
              <a:t>Crooks (</a:t>
            </a:r>
            <a:r>
              <a:rPr lang="ar-JO" sz="2000" dirty="0" smtClean="0"/>
              <a:t> مفهوم </a:t>
            </a:r>
            <a:r>
              <a:rPr lang="ar-JO" sz="2000" dirty="0"/>
              <a:t>"المساءلة الذكية"، ويقترح له ستة </a:t>
            </a:r>
            <a:r>
              <a:rPr lang="ar-JO" sz="2000" b="1" dirty="0"/>
              <a:t>معايير (شروط) </a:t>
            </a:r>
            <a:r>
              <a:rPr lang="ar-JO" sz="2000" dirty="0"/>
              <a:t>ينبغي توافرها في هذا الشكل من أشكال المساءلة حتى تتحقق </a:t>
            </a:r>
            <a:r>
              <a:rPr lang="ar-JO" sz="2000" b="1" dirty="0"/>
              <a:t>المساءلة الذكية </a:t>
            </a:r>
            <a:r>
              <a:rPr lang="ar-JO" sz="2000" dirty="0"/>
              <a:t>وهذه المعايير هي :</a:t>
            </a:r>
          </a:p>
          <a:p>
            <a:pPr algn="just" rtl="1">
              <a:lnSpc>
                <a:spcPct val="150000"/>
              </a:lnSpc>
            </a:pPr>
            <a:r>
              <a:rPr lang="ar-JO" sz="2000" dirty="0"/>
              <a:t> .1 أن تحافظ على الثقة وتعززها بين المشاركين الأساسيين في عملية المساءلة فـي وقـت تشهد المجتمعات تآكلاً في الثقة بين المسؤولين والعاملين. إن الثقة المفرطة قـد تكـون خطيرة، وكذلك الثقة الضئيلة. </a:t>
            </a:r>
          </a:p>
          <a:p>
            <a:pPr algn="just" rtl="1">
              <a:lnSpc>
                <a:spcPct val="150000"/>
              </a:lnSpc>
            </a:pPr>
            <a:r>
              <a:rPr lang="ar-JO" sz="2000" dirty="0"/>
              <a:t>.2 أن تجعل العاملين ينخرطون في العمل، وتوفر لهم إحساساً قويـاً بالمسـؤولية المهنيـة وتثير فيهم روح المبادرة. </a:t>
            </a:r>
          </a:p>
          <a:p>
            <a:pPr algn="just" rtl="1">
              <a:lnSpc>
                <a:spcPct val="150000"/>
              </a:lnSpc>
            </a:pPr>
            <a:r>
              <a:rPr lang="ar-JO" sz="2000" dirty="0"/>
              <a:t>.3 أن تشجع العاملين على الاستجابات العميقة والقيّمة، بدلاً من الاستجابات السطحية. </a:t>
            </a:r>
          </a:p>
          <a:p>
            <a:pPr algn="just" rtl="1">
              <a:lnSpc>
                <a:spcPct val="150000"/>
              </a:lnSpc>
            </a:pPr>
            <a:r>
              <a:rPr lang="ar-JO" sz="2000" dirty="0"/>
              <a:t>.4 أن تحسن الفهم والممارسة لمؤشرات الأداء . </a:t>
            </a:r>
          </a:p>
          <a:p>
            <a:pPr algn="just" rtl="1">
              <a:lnSpc>
                <a:spcPct val="150000"/>
              </a:lnSpc>
            </a:pPr>
            <a:r>
              <a:rPr lang="ar-JO" sz="2000" dirty="0"/>
              <a:t>.5 أن توفر تغذية عكسية فعّالة، وتعمق البصيرة بالأداء وتدعم القرارات حول نقاط القـوة ونقاط الضعف في العمل. </a:t>
            </a:r>
          </a:p>
          <a:p>
            <a:pPr algn="just" rtl="1">
              <a:lnSpc>
                <a:spcPct val="150000"/>
              </a:lnSpc>
            </a:pPr>
            <a:r>
              <a:rPr lang="ar-JO" sz="2000" dirty="0"/>
              <a:t>.6 أن تجعل معظم المشاركين أكثر حماساً وأعلى </a:t>
            </a:r>
            <a:r>
              <a:rPr lang="ar-JO" sz="2000" dirty="0" smtClean="0"/>
              <a:t>دافعيةً </a:t>
            </a:r>
            <a:r>
              <a:rPr lang="ar-JO" sz="2000" dirty="0"/>
              <a:t>في عملهم </a:t>
            </a:r>
            <a:r>
              <a:rPr lang="ar-JO" sz="2000" dirty="0" smtClean="0"/>
              <a:t>، الأمر </a:t>
            </a:r>
            <a:r>
              <a:rPr lang="ar-JO" sz="2000" dirty="0"/>
              <a:t>الـذي يعنـي أن المساءلة الذكية بحد ذاتها ينبغي أن تنطوي على قدرة عالية على زيادة دافعية العـاملين لا على إحباطهم . </a:t>
            </a:r>
            <a:endParaRPr lang="ar-JO" sz="2000" i="0" dirty="0">
              <a:solidFill>
                <a:schemeClr val="tx1"/>
              </a:solidFill>
              <a:effectLst/>
              <a:latin typeface="Tajawal"/>
              <a:cs typeface="+mj-cs"/>
            </a:endParaRPr>
          </a:p>
        </p:txBody>
      </p:sp>
      <p:sp>
        <p:nvSpPr>
          <p:cNvPr id="10" name="TextBox 9">
            <a:extLst>
              <a:ext uri="{FF2B5EF4-FFF2-40B4-BE49-F238E27FC236}">
                <a16:creationId xmlns:a16="http://schemas.microsoft.com/office/drawing/2014/main" id="{7B8EBBAC-A47F-4B8B-892A-6FBEA90957EB}"/>
              </a:ext>
            </a:extLst>
          </p:cNvPr>
          <p:cNvSpPr txBox="1"/>
          <p:nvPr/>
        </p:nvSpPr>
        <p:spPr>
          <a:xfrm>
            <a:off x="3287688" y="593088"/>
            <a:ext cx="6143946" cy="579967"/>
          </a:xfrm>
          <a:prstGeom prst="rect">
            <a:avLst/>
          </a:prstGeom>
          <a:noFill/>
        </p:spPr>
        <p:txBody>
          <a:bodyPr wrap="square">
            <a:spAutoFit/>
          </a:bodyPr>
          <a:lstStyle/>
          <a:p>
            <a:pPr marL="0" marR="0" lvl="0" indent="0" algn="ctr" defTabSz="914400" rtl="1" eaLnBrk="1" fontAlgn="auto" latinLnBrk="0" hangingPunct="1">
              <a:lnSpc>
                <a:spcPct val="15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smtClean="0">
                <a:ln>
                  <a:noFill/>
                </a:ln>
                <a:solidFill>
                  <a:srgbClr val="000000"/>
                </a:solidFill>
                <a:effectLst/>
                <a:uLnTx/>
                <a:uFillTx/>
                <a:latin typeface="Arial"/>
                <a:cs typeface="Times New Roman" panose="02020603050405020304" pitchFamily="18" charset="0"/>
                <a:sym typeface="Arial"/>
              </a:rPr>
              <a:t>شروط ومعايير المساءلة </a:t>
            </a:r>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الذكية</a:t>
            </a:r>
          </a:p>
        </p:txBody>
      </p:sp>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376196417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335360" y="1340768"/>
            <a:ext cx="11521280" cy="4708981"/>
          </a:xfrm>
          <a:prstGeom prst="rect">
            <a:avLst/>
          </a:prstGeom>
          <a:noFill/>
        </p:spPr>
        <p:txBody>
          <a:bodyPr wrap="square">
            <a:spAutoFit/>
          </a:bodyPr>
          <a:lstStyle/>
          <a:p>
            <a:pPr algn="just" rtl="1">
              <a:lnSpc>
                <a:spcPct val="150000"/>
              </a:lnSpc>
            </a:pPr>
            <a:r>
              <a:rPr lang="ar-JO" sz="2000" dirty="0" smtClean="0"/>
              <a:t>     تتركز </a:t>
            </a:r>
            <a:r>
              <a:rPr lang="ar-JO" sz="2000" dirty="0"/>
              <a:t>المساءلة الذكية حول تطوير الذات وتعني أخذ المبادرة لفهم وتقويم العمل الذي يقوم به </a:t>
            </a:r>
            <a:r>
              <a:rPr lang="ar-JO" sz="2000" dirty="0" smtClean="0"/>
              <a:t>الطالب، </a:t>
            </a:r>
            <a:r>
              <a:rPr lang="ar-JO" sz="2000" dirty="0"/>
              <a:t>وكذلك هي أسلوب للتعلم من أجل استعمال الموارد بطريقة أكثر انتاجية وفاعلية، </a:t>
            </a:r>
            <a:r>
              <a:rPr lang="ar-JO" sz="2000" dirty="0" smtClean="0"/>
              <a:t>ومن </a:t>
            </a:r>
            <a:r>
              <a:rPr lang="ar-JO" sz="2000" dirty="0"/>
              <a:t>المعايير لتكون المساءلة ذكية </a:t>
            </a:r>
            <a:r>
              <a:rPr lang="ar-JO" sz="2000" dirty="0" smtClean="0"/>
              <a:t>تهتم </a:t>
            </a:r>
            <a:r>
              <a:rPr lang="ar-JO" sz="2000" dirty="0"/>
              <a:t>بتحسين نوعية التعليم </a:t>
            </a:r>
            <a:r>
              <a:rPr lang="ar-JO" sz="2000" dirty="0" smtClean="0"/>
              <a:t>(الطويل</a:t>
            </a:r>
            <a:r>
              <a:rPr lang="ar-JO" sz="2000" dirty="0"/>
              <a:t>، </a:t>
            </a:r>
            <a:r>
              <a:rPr lang="ar-JO" sz="2000" dirty="0" smtClean="0"/>
              <a:t>2019): </a:t>
            </a:r>
          </a:p>
          <a:p>
            <a:pPr algn="just" rtl="1">
              <a:lnSpc>
                <a:spcPct val="150000"/>
              </a:lnSpc>
            </a:pPr>
            <a:endParaRPr lang="ar-JO" sz="2000" dirty="0"/>
          </a:p>
          <a:p>
            <a:pPr algn="just" rtl="1">
              <a:lnSpc>
                <a:spcPct val="150000"/>
              </a:lnSpc>
            </a:pPr>
            <a:r>
              <a:rPr lang="ar-JO" sz="2000" dirty="0"/>
              <a:t>.1</a:t>
            </a:r>
            <a:r>
              <a:rPr lang="ar-JO" sz="2000" b="1" dirty="0"/>
              <a:t> المشاركة والمسؤولية</a:t>
            </a:r>
            <a:r>
              <a:rPr lang="ar-JO" sz="2000" dirty="0"/>
              <a:t>: تشمل المساءلة الذكية المشاركين في العملية جميعهم وتنمي </a:t>
            </a:r>
            <a:r>
              <a:rPr lang="ar-JO" sz="2000" dirty="0" smtClean="0"/>
              <a:t>شعورًا قويًا </a:t>
            </a:r>
            <a:r>
              <a:rPr lang="ar-JO" sz="2000" dirty="0"/>
              <a:t>بالمسؤولية المهنية والمبادرة مما يسهم في تعزيز الثقة، </a:t>
            </a:r>
            <a:r>
              <a:rPr lang="ar-JO" sz="2000" dirty="0" smtClean="0"/>
              <a:t>ومثال على ذلك </a:t>
            </a:r>
            <a:r>
              <a:rPr lang="ar-JO" sz="2000" dirty="0"/>
              <a:t>مشاركة الطلبة </a:t>
            </a:r>
            <a:r>
              <a:rPr lang="ar-JO" sz="2000" dirty="0" smtClean="0"/>
              <a:t>الأنشطة </a:t>
            </a:r>
            <a:r>
              <a:rPr lang="ar-JO" sz="2000" dirty="0"/>
              <a:t>في التقويم </a:t>
            </a:r>
            <a:r>
              <a:rPr lang="ar-JO" sz="2000" dirty="0" smtClean="0"/>
              <a:t>الذاتي. </a:t>
            </a:r>
            <a:endParaRPr lang="ar-JO" sz="2000" dirty="0"/>
          </a:p>
          <a:p>
            <a:pPr algn="just" rtl="1">
              <a:lnSpc>
                <a:spcPct val="150000"/>
              </a:lnSpc>
            </a:pPr>
            <a:r>
              <a:rPr lang="ar-JO" sz="2000" dirty="0"/>
              <a:t>.2 </a:t>
            </a:r>
            <a:r>
              <a:rPr lang="ar-JO" sz="2000" b="1" dirty="0" smtClean="0"/>
              <a:t>الاهتمام </a:t>
            </a:r>
            <a:r>
              <a:rPr lang="ar-JO" sz="2000" b="1" dirty="0"/>
              <a:t>بجودة التعليم</a:t>
            </a:r>
            <a:r>
              <a:rPr lang="ar-JO" sz="2000" dirty="0"/>
              <a:t>: تعزز المساءلة الذكية التعليم العميق وعالي الجودة في المجال الذي ينبغي تقييمه وهذا الناتج يكون حصيلة قياس الناتج على المدى الطويل وتقديم طرق استراتيجية ومواصفات محددة من </a:t>
            </a:r>
            <a:r>
              <a:rPr lang="ar-JO" sz="2000" dirty="0" smtClean="0"/>
              <a:t>الاختبارات </a:t>
            </a:r>
            <a:r>
              <a:rPr lang="ar-JO" sz="2000" dirty="0"/>
              <a:t>لتحقيق نتائج جيدة على مقياس معين. </a:t>
            </a:r>
          </a:p>
          <a:p>
            <a:pPr algn="just" rtl="1">
              <a:lnSpc>
                <a:spcPct val="150000"/>
              </a:lnSpc>
            </a:pPr>
            <a:r>
              <a:rPr lang="ar-JO" sz="2000" dirty="0"/>
              <a:t>.3 </a:t>
            </a:r>
            <a:r>
              <a:rPr lang="ar-JO" sz="2000" b="1" dirty="0"/>
              <a:t>التقويم الشامل وتنويع مؤشرات </a:t>
            </a:r>
            <a:r>
              <a:rPr lang="ar-JO" sz="2000" b="1" dirty="0" smtClean="0"/>
              <a:t>الأداء</a:t>
            </a:r>
            <a:r>
              <a:rPr lang="ar-JO" sz="2000" dirty="0"/>
              <a:t>: تقدم المساءلة الذكية مؤشرات متنوعة عن </a:t>
            </a:r>
            <a:r>
              <a:rPr lang="ar-JO" sz="2000" dirty="0" smtClean="0"/>
              <a:t>الأداء </a:t>
            </a:r>
            <a:r>
              <a:rPr lang="ar-JO" sz="2000" dirty="0"/>
              <a:t>وتعمل على مستويات عدة مثل المهام الفردية أو المهام الجماعية حيث تهدف تقييم </a:t>
            </a:r>
            <a:r>
              <a:rPr lang="ar-JO" sz="2000" dirty="0" smtClean="0"/>
              <a:t>الأداء </a:t>
            </a:r>
            <a:r>
              <a:rPr lang="ar-JO" sz="2000" dirty="0"/>
              <a:t>في مجال معين، ليتم وضع عدة قرارات </a:t>
            </a:r>
            <a:r>
              <a:rPr lang="ar-JO" sz="2000" dirty="0" smtClean="0"/>
              <a:t>بناءً </a:t>
            </a:r>
            <a:r>
              <a:rPr lang="ar-JO" sz="2000" dirty="0"/>
              <a:t>عليها مثل تطوير مهارات التعلم والمواقف والتربية الوطنية.</a:t>
            </a:r>
            <a:endParaRPr lang="ar-JO" sz="2000" i="0" dirty="0">
              <a:solidFill>
                <a:schemeClr val="tx1"/>
              </a:solidFill>
              <a:effectLst/>
              <a:latin typeface="Tajawal"/>
              <a:cs typeface="+mj-cs"/>
            </a:endParaRPr>
          </a:p>
        </p:txBody>
      </p:sp>
      <p:sp>
        <p:nvSpPr>
          <p:cNvPr id="10" name="TextBox 9">
            <a:extLst>
              <a:ext uri="{FF2B5EF4-FFF2-40B4-BE49-F238E27FC236}">
                <a16:creationId xmlns:a16="http://schemas.microsoft.com/office/drawing/2014/main" id="{965118FD-254A-4079-8AFB-AF9BE55722EA}"/>
              </a:ext>
            </a:extLst>
          </p:cNvPr>
          <p:cNvSpPr txBox="1"/>
          <p:nvPr/>
        </p:nvSpPr>
        <p:spPr>
          <a:xfrm>
            <a:off x="4727848" y="784505"/>
            <a:ext cx="2808312"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000000"/>
                </a:solidFill>
                <a:effectLst/>
                <a:uLnTx/>
                <a:uFillTx/>
                <a:latin typeface="Arial"/>
                <a:cs typeface="Arial"/>
                <a:sym typeface="Arial"/>
              </a:rPr>
              <a:t>معايير المساءلة الذكية</a:t>
            </a:r>
            <a:endParaRPr kumimoji="0" lang="ar-JO" sz="1400" b="0" i="0" u="none" strike="noStrike" kern="0" cap="none" spc="0" normalizeH="0" baseline="0" noProof="0" dirty="0">
              <a:ln>
                <a:noFill/>
              </a:ln>
              <a:solidFill>
                <a:srgbClr val="000000"/>
              </a:solidFill>
              <a:effectLst/>
              <a:uLnTx/>
              <a:uFillTx/>
              <a:latin typeface="Arial"/>
              <a:cs typeface="Arial"/>
              <a:sym typeface="Arial"/>
            </a:endParaRPr>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22719753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E3EA2A2-DE5A-4292-AA15-56E18B229C48}"/>
              </a:ext>
            </a:extLst>
          </p:cNvPr>
          <p:cNvSpPr txBox="1">
            <a:spLocks/>
          </p:cNvSpPr>
          <p:nvPr/>
        </p:nvSpPr>
        <p:spPr>
          <a:xfrm>
            <a:off x="2301790" y="485116"/>
            <a:ext cx="6912768" cy="3087900"/>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rtl="1"/>
            <a:r>
              <a:rPr lang="ar-JO" sz="3200" b="1" dirty="0">
                <a:solidFill>
                  <a:srgbClr val="6E3210"/>
                </a:solidFill>
              </a:rPr>
              <a:t>فكّر معي الآن: </a:t>
            </a:r>
          </a:p>
          <a:p>
            <a:pPr algn="ctr" rtl="1"/>
            <a:r>
              <a:rPr lang="ar-JO" sz="3200" b="1" u="sng" dirty="0">
                <a:solidFill>
                  <a:srgbClr val="6E3210"/>
                </a:solidFill>
              </a:rPr>
              <a:t>ماذا تعني الجملة الآتية</a:t>
            </a:r>
          </a:p>
          <a:p>
            <a:pPr algn="ctr" rtl="1"/>
            <a:endParaRPr lang="en-GB" sz="3200" u="sng" dirty="0">
              <a:solidFill>
                <a:schemeClr val="bg2"/>
              </a:solidFill>
            </a:endParaRPr>
          </a:p>
        </p:txBody>
      </p:sp>
      <p:pic>
        <p:nvPicPr>
          <p:cNvPr id="5" name="Graphic 4" descr="Group brainstorm">
            <a:extLst>
              <a:ext uri="{FF2B5EF4-FFF2-40B4-BE49-F238E27FC236}">
                <a16:creationId xmlns:a16="http://schemas.microsoft.com/office/drawing/2014/main" id="{C754B116-FCB7-48EF-992E-8B112501D6B4}"/>
              </a:ext>
            </a:extLst>
          </p:cNvPr>
          <p:cNvPicPr>
            <a:picLocks noChangeAspect="1"/>
          </p:cNvPicPr>
          <p:nvPr/>
        </p:nvPicPr>
        <p:blipFill>
          <a:blip r:embed="rId3">
            <a:duotone>
              <a:prstClr val="black"/>
              <a:schemeClr val="accent5">
                <a:tint val="45000"/>
                <a:satMod val="400000"/>
              </a:schemeClr>
            </a:duotone>
            <a:extLst>
              <a:ext uri="{96DAC541-7B7A-43D3-8B79-37D633B846F1}">
                <asvg:svgBlip xmlns="" xmlns:asvg="http://schemas.microsoft.com/office/drawing/2016/SVG/main" r:embed="rId6"/>
              </a:ext>
            </a:extLst>
          </a:blip>
          <a:stretch>
            <a:fillRect/>
          </a:stretch>
        </p:blipFill>
        <p:spPr>
          <a:xfrm>
            <a:off x="5231904" y="1748722"/>
            <a:ext cx="1296144" cy="1301074"/>
          </a:xfrm>
          <a:prstGeom prst="rect">
            <a:avLst/>
          </a:prstGeom>
        </p:spPr>
      </p:pic>
      <p:sp>
        <p:nvSpPr>
          <p:cNvPr id="6" name="TextBox 5">
            <a:extLst>
              <a:ext uri="{FF2B5EF4-FFF2-40B4-BE49-F238E27FC236}">
                <a16:creationId xmlns:a16="http://schemas.microsoft.com/office/drawing/2014/main" id="{A143FE1D-D3EE-4EDD-8938-3DF7239F7E81}"/>
              </a:ext>
            </a:extLst>
          </p:cNvPr>
          <p:cNvSpPr txBox="1"/>
          <p:nvPr/>
        </p:nvSpPr>
        <p:spPr>
          <a:xfrm>
            <a:off x="407368" y="3322093"/>
            <a:ext cx="10504437" cy="523220"/>
          </a:xfrm>
          <a:prstGeom prst="rect">
            <a:avLst/>
          </a:prstGeom>
          <a:noFill/>
        </p:spPr>
        <p:txBody>
          <a:bodyPr wrap="square">
            <a:spAutoFit/>
          </a:bodyPr>
          <a:lstStyle/>
          <a:p>
            <a:pPr algn="r"/>
            <a:r>
              <a:rPr kumimoji="0" lang="ar-JO" sz="2800" b="0" i="0" u="sng" strike="noStrike" kern="0" cap="none" spc="0" normalizeH="0" baseline="0" noProof="0" dirty="0" smtClean="0">
                <a:ln>
                  <a:noFill/>
                </a:ln>
                <a:solidFill>
                  <a:srgbClr val="6E3210"/>
                </a:solidFill>
                <a:effectLst/>
                <a:uLnTx/>
                <a:uFillTx/>
                <a:sym typeface="Arial"/>
              </a:rPr>
              <a:t>إنّ المساءلة وسيلة لبلوغ غاية معينة وليست في حدِّ ذاتها هدفًا تسعى إليه النُظم التعليمية</a:t>
            </a:r>
            <a:endParaRPr lang="ar-JO" sz="2800" u="sng" dirty="0">
              <a:solidFill>
                <a:srgbClr val="6E3210"/>
              </a:solidFill>
            </a:endParaRPr>
          </a:p>
        </p:txBody>
      </p:sp>
      <p:pic>
        <p:nvPicPr>
          <p:cNvPr id="8"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7">
            <a:alphaModFix/>
            <a:duotone>
              <a:prstClr val="black"/>
              <a:schemeClr val="accent2">
                <a:tint val="45000"/>
                <a:satMod val="400000"/>
              </a:schemeClr>
            </a:duotone>
            <a:extLst>
              <a:ext uri="{BEBA8EAE-BF5A-486C-A8C5-ECC9F3942E4B}">
                <a14:imgProps xmlns:a14="http://schemas.microsoft.com/office/drawing/2010/main">
                  <a14:imgLayer r:embed="rId8">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9"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9">
            <a:alphaModFix/>
            <a:duotone>
              <a:prstClr val="black"/>
              <a:schemeClr val="accent4">
                <a:tint val="45000"/>
                <a:satMod val="400000"/>
              </a:schemeClr>
            </a:duotone>
            <a:extLst>
              <a:ext uri="{BEBA8EAE-BF5A-486C-A8C5-ECC9F3942E4B}">
                <a14:imgProps xmlns:a14="http://schemas.microsoft.com/office/drawing/2010/main">
                  <a14:imgLayer r:embed="rId10">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custDataLst>
      <p:tags r:id="rId1"/>
    </p:custDataLst>
    <p:extLst>
      <p:ext uri="{BB962C8B-B14F-4D97-AF65-F5344CB8AC3E}">
        <p14:creationId xmlns:p14="http://schemas.microsoft.com/office/powerpoint/2010/main" val="44070249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1112863" y="1581089"/>
            <a:ext cx="10081121" cy="5170646"/>
          </a:xfrm>
          <a:prstGeom prst="rect">
            <a:avLst/>
          </a:prstGeom>
          <a:noFill/>
        </p:spPr>
        <p:txBody>
          <a:bodyPr wrap="square">
            <a:spAutoFit/>
          </a:bodyPr>
          <a:lstStyle/>
          <a:p>
            <a:pPr algn="just" rtl="1">
              <a:lnSpc>
                <a:spcPct val="150000"/>
              </a:lnSpc>
            </a:pPr>
            <a:r>
              <a:rPr lang="ar-JO" sz="2000" dirty="0"/>
              <a:t>         إن المساءلة </a:t>
            </a:r>
            <a:r>
              <a:rPr lang="ar-JO" sz="2000" dirty="0" smtClean="0"/>
              <a:t>تمثل أداةً </a:t>
            </a:r>
            <a:r>
              <a:rPr lang="ar-JO" sz="2000" dirty="0"/>
              <a:t>من أدوات تطوير التعليم وتعد </a:t>
            </a:r>
            <a:r>
              <a:rPr lang="ar-JO" sz="2000" dirty="0" smtClean="0"/>
              <a:t>ركيزةً أساسيةً </a:t>
            </a:r>
            <a:r>
              <a:rPr lang="ar-JO" sz="2000" dirty="0"/>
              <a:t>في تطوير وتحسين الإدارات المدرسية من </a:t>
            </a:r>
            <a:r>
              <a:rPr lang="ar-JO" sz="2000" dirty="0" smtClean="0"/>
              <a:t>خلال </a:t>
            </a:r>
            <a:r>
              <a:rPr lang="ar-JO" sz="2000" dirty="0"/>
              <a:t>إسهاماتها في تقليل التسيب والترهل الإداري في مؤسسات التعليم .</a:t>
            </a:r>
          </a:p>
          <a:p>
            <a:pPr algn="just" rtl="1">
              <a:lnSpc>
                <a:spcPct val="150000"/>
              </a:lnSpc>
            </a:pPr>
            <a:r>
              <a:rPr lang="ar-JO" sz="2000" dirty="0"/>
              <a:t>        ويستعرض التقرير العالمي لرصد التعليم 2017 / 2018 البيّنات والمعطيات العالمية بشأن الآليات المترابطة غالباً التي تُستخدم في مساءلة الأطراف الفاعلة الرئيسية المعنية بالتعليم، وفعاليتها في تحقيق التنمية المستدامة، والبيئات الداعمة اللازمة لتمكين الأطراف الفاعلة من الوفاء بمسؤولياتهم الفردية.</a:t>
            </a:r>
            <a:endParaRPr lang="ar-JO" sz="2000" i="0" dirty="0">
              <a:solidFill>
                <a:schemeClr val="tx1"/>
              </a:solidFill>
              <a:effectLst/>
              <a:latin typeface="Tajawal"/>
              <a:cs typeface="+mj-cs"/>
            </a:endParaRPr>
          </a:p>
          <a:p>
            <a:pPr algn="just" rtl="1">
              <a:lnSpc>
                <a:spcPct val="150000"/>
              </a:lnSpc>
            </a:pPr>
            <a:r>
              <a:rPr lang="ar-JO" sz="2000" dirty="0"/>
              <a:t>إن المساءلة وسيلة لبلوغ غاية معينة – أي أداة لتحقيق غايات الهدف للتنمية المستدامة – وليست في حد ذاتها هدفاً تسعى إليه النُظم التعليمية ولكن إذا أرُيد للمساءلة أن تساهم في توفير نُظم تعليمية أكثر شمولاً وإنصافاً وذات جودة عالية، فإن من الضروري اعتماد نهوج مرنة قادرة على استخدام المعلومات المتاحة استخداماً موزوناً وحكيماً. وقد تكون آليات المساءلة فعالة في بعض السياقات وفي بعض الجوانب التعليمية، وقد تكون ضارة في سياقات وجوانب أخرى.</a:t>
            </a:r>
          </a:p>
          <a:p>
            <a:pPr algn="just" rtl="1">
              <a:lnSpc>
                <a:spcPct val="150000"/>
              </a:lnSpc>
            </a:pPr>
            <a:endParaRPr lang="ar-JO" sz="2000" dirty="0"/>
          </a:p>
          <a:p>
            <a:pPr algn="just" rtl="1">
              <a:lnSpc>
                <a:spcPct val="150000"/>
              </a:lnSpc>
            </a:pPr>
            <a:endParaRPr lang="ar-JO" sz="2000" dirty="0"/>
          </a:p>
        </p:txBody>
      </p:sp>
      <p:sp>
        <p:nvSpPr>
          <p:cNvPr id="10" name="TextBox 9">
            <a:extLst>
              <a:ext uri="{FF2B5EF4-FFF2-40B4-BE49-F238E27FC236}">
                <a16:creationId xmlns:a16="http://schemas.microsoft.com/office/drawing/2014/main" id="{D40EBC60-0F8F-4416-B0EF-51032FFACC95}"/>
              </a:ext>
            </a:extLst>
          </p:cNvPr>
          <p:cNvSpPr txBox="1"/>
          <p:nvPr/>
        </p:nvSpPr>
        <p:spPr>
          <a:xfrm>
            <a:off x="1464222" y="901372"/>
            <a:ext cx="8880250" cy="461665"/>
          </a:xfrm>
          <a:prstGeom prst="rect">
            <a:avLst/>
          </a:prstGeom>
          <a:noFill/>
        </p:spPr>
        <p:txBody>
          <a:bodyPr wrap="square">
            <a:spAutoFit/>
          </a:bodyPr>
          <a:lstStyle/>
          <a:p>
            <a:r>
              <a:rPr lang="ar-JO" sz="2400" b="1" dirty="0"/>
              <a:t>إنّ المساءلة وسيلة لبلوغ غاية معينة وليست في حدِّ ذاتها هدفًا تسعى إليه النُظم التعليمية</a:t>
            </a:r>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4" name="Rectangle 3"/>
          <p:cNvSpPr/>
          <p:nvPr/>
        </p:nvSpPr>
        <p:spPr>
          <a:xfrm>
            <a:off x="551384" y="6366033"/>
            <a:ext cx="3440365" cy="307777"/>
          </a:xfrm>
          <a:prstGeom prst="rect">
            <a:avLst/>
          </a:prstGeom>
        </p:spPr>
        <p:txBody>
          <a:bodyPr wrap="none">
            <a:spAutoFit/>
          </a:bodyPr>
          <a:lstStyle/>
          <a:p>
            <a:r>
              <a:rPr lang="en-GB" dirty="0"/>
              <a:t>.unesco.org/</a:t>
            </a:r>
            <a:r>
              <a:rPr lang="en-GB" dirty="0" err="1"/>
              <a:t>ar</a:t>
            </a:r>
            <a:r>
              <a:rPr lang="en-GB" dirty="0"/>
              <a:t>/chapter/</a:t>
            </a:r>
            <a:r>
              <a:rPr lang="ar-JO" dirty="0"/>
              <a:t>المساءلة-في-مجال-التعليم</a:t>
            </a:r>
            <a:endParaRPr lang="en-GB" dirty="0"/>
          </a:p>
        </p:txBody>
      </p:sp>
    </p:spTree>
    <p:extLst>
      <p:ext uri="{BB962C8B-B14F-4D97-AF65-F5344CB8AC3E}">
        <p14:creationId xmlns:p14="http://schemas.microsoft.com/office/powerpoint/2010/main" val="19495153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507705" y="1484784"/>
            <a:ext cx="11521280" cy="4708981"/>
          </a:xfrm>
          <a:prstGeom prst="rect">
            <a:avLst/>
          </a:prstGeom>
          <a:noFill/>
        </p:spPr>
        <p:txBody>
          <a:bodyPr wrap="square">
            <a:spAutoFit/>
          </a:bodyPr>
          <a:lstStyle/>
          <a:p>
            <a:pPr algn="just" rtl="1">
              <a:lnSpc>
                <a:spcPct val="150000"/>
              </a:lnSpc>
            </a:pPr>
            <a:r>
              <a:rPr lang="ar-JO" sz="2000" dirty="0"/>
              <a:t>            إن سلبيات المساءلة التربوية وإشكاليات تطبيقها يجب ألاّ تعفي التربويين من تبنيها وتطبيقها في الميدان التربوي إذ أن </a:t>
            </a:r>
            <a:r>
              <a:rPr lang="ar-JO" sz="2000" b="1" dirty="0"/>
              <a:t>ما يترتب عليها من فوائد أكبـر بكثير مما يمكن أن يترتب عليها من سلبيات</a:t>
            </a:r>
            <a:r>
              <a:rPr lang="ar-JO" sz="2000" dirty="0"/>
              <a:t>، </a:t>
            </a:r>
            <a:r>
              <a:rPr lang="ar-JO" sz="2000" dirty="0" smtClean="0"/>
              <a:t>لذا يجب </a:t>
            </a:r>
            <a:r>
              <a:rPr lang="ar-JO" sz="2000" dirty="0"/>
              <a:t>بذل قصارى الجهود لتجنب مثـل هذه السلبيات، وإن كان يجب أن التأكيد بأن المسألة التربوية يمكن أن تفشل </a:t>
            </a:r>
            <a:r>
              <a:rPr lang="ar-JO" sz="2000" dirty="0" smtClean="0"/>
              <a:t>أحيانًا </a:t>
            </a:r>
            <a:r>
              <a:rPr lang="ar-JO" sz="2000" dirty="0"/>
              <a:t>إذا لم يتم التعامل مع أوضاع تكون فيها الأدوار والتوقعات واضحة، وتكون التغذية العكسية فيها متوفرة ومتصـلة، وتكون فيها أنظمة المساءلة ذاتها خاضعة للمراجعة والتدقيق</a:t>
            </a:r>
            <a:r>
              <a:rPr lang="ar-JO" sz="2000" dirty="0" smtClean="0"/>
              <a:t>.(بطاح، 2006). </a:t>
            </a:r>
            <a:r>
              <a:rPr lang="ar-JO" sz="2000" dirty="0"/>
              <a:t>وبما أن المساءلة التربوية الإيجابية </a:t>
            </a:r>
            <a:r>
              <a:rPr lang="ar-JO" sz="2000" b="1" dirty="0"/>
              <a:t>تساعد على الإنجاز المنضبط وصنع القرارات التي تتسم بالمصداقية والعملية</a:t>
            </a:r>
            <a:r>
              <a:rPr lang="ar-JO" sz="2000" dirty="0"/>
              <a:t>، </a:t>
            </a:r>
            <a:r>
              <a:rPr lang="ar-JO" sz="2000" b="1" dirty="0"/>
              <a:t>وتسهم في متابعة فاعلية وكفاية النظام التربوي</a:t>
            </a:r>
            <a:r>
              <a:rPr lang="ar-JO" sz="2000" dirty="0"/>
              <a:t>، فإن الاتجـاه نحـو مأسسة المساءلة التربوية أصبح أمراً ضرورياً، أي جعلها </a:t>
            </a:r>
            <a:r>
              <a:rPr lang="ar-JO" sz="2000" b="1" dirty="0"/>
              <a:t>مكوناً وجـزءاً رئيسـاً فـي الـنظم التربوية</a:t>
            </a:r>
            <a:r>
              <a:rPr lang="ar-JO" sz="2000" dirty="0"/>
              <a:t>، بحيث تمارس كل وحدة بعد المساءلة فيها لكي تكون الحصيلة النهائية مساءلة ممثلـة وشاملة للنظام بأكمله، مما يعطي المسؤول عن النظام </a:t>
            </a:r>
            <a:r>
              <a:rPr lang="ar-JO" sz="2000" b="1" dirty="0"/>
              <a:t>المقدرة على استبصار حقيقـي لفاعليـة وكفاية أداء نظامه</a:t>
            </a:r>
            <a:r>
              <a:rPr lang="ar-JO" sz="2000" dirty="0"/>
              <a:t>، فالقيادة المتمكنة والواعية والمسؤولة تفرض احترام إرادتها وشخصيتها داخل النظام، فتأتي مساءلتها مقبولة من العاملين فيه دون حاجة إلى تفعيل قوة البعد القانوني في النظام من أجل دفع العاملين وحفزهم على العمل بأقصى طاقاتهم الممكنة، إذ تكون علاقـة العـاملين بقادتهم علاقة تقدير واحترام وثقة وإعجاب، متطلعين للإفادة من خبراتهم والتأسي بمسلكهم الذي يعيشه قادتهم (الطويل، 1999).</a:t>
            </a:r>
            <a:endParaRPr lang="ar-JO" sz="2000" i="0" dirty="0">
              <a:solidFill>
                <a:schemeClr val="tx1"/>
              </a:solidFill>
              <a:effectLst/>
              <a:latin typeface="Tajawal"/>
              <a:cs typeface="+mj-cs"/>
            </a:endParaRPr>
          </a:p>
        </p:txBody>
      </p:sp>
      <p:sp>
        <p:nvSpPr>
          <p:cNvPr id="10" name="TextBox 9">
            <a:extLst>
              <a:ext uri="{FF2B5EF4-FFF2-40B4-BE49-F238E27FC236}">
                <a16:creationId xmlns:a16="http://schemas.microsoft.com/office/drawing/2014/main" id="{36C7BAB4-9AEC-4C3F-9B66-1823BACF0443}"/>
              </a:ext>
            </a:extLst>
          </p:cNvPr>
          <p:cNvSpPr txBox="1"/>
          <p:nvPr/>
        </p:nvSpPr>
        <p:spPr>
          <a:xfrm>
            <a:off x="3287688" y="704819"/>
            <a:ext cx="6143946" cy="579967"/>
          </a:xfrm>
          <a:prstGeom prst="rect">
            <a:avLst/>
          </a:prstGeom>
          <a:noFill/>
        </p:spPr>
        <p:txBody>
          <a:bodyPr wrap="square">
            <a:spAutoFit/>
          </a:bodyPr>
          <a:lstStyle/>
          <a:p>
            <a:pPr marL="0" marR="0" lvl="0" indent="0" algn="ctr" defTabSz="914400" rtl="1" eaLnBrk="1" fontAlgn="auto" latinLnBrk="0" hangingPunct="1">
              <a:lnSpc>
                <a:spcPct val="150000"/>
              </a:lnSpc>
              <a:spcBef>
                <a:spcPts val="0"/>
              </a:spcBef>
              <a:spcAft>
                <a:spcPts val="0"/>
              </a:spcAft>
              <a:buClr>
                <a:srgbClr val="000000"/>
              </a:buClr>
              <a:buSzTx/>
              <a:buFont typeface="Arial"/>
              <a:buNone/>
              <a:tabLst/>
              <a:defRPr/>
            </a:pPr>
            <a:r>
              <a:rPr lang="ar-JO" sz="2400" b="1" dirty="0">
                <a:cs typeface="Times New Roman" panose="02020603050405020304" pitchFamily="18" charset="0"/>
              </a:rPr>
              <a:t>هل أنت مع ا</a:t>
            </a:r>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لمساءلة أم ضدها؟</a:t>
            </a:r>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104779388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2207568" y="476672"/>
            <a:ext cx="7632848" cy="6186309"/>
          </a:xfrm>
          <a:prstGeom prst="rect">
            <a:avLst/>
          </a:prstGeom>
          <a:noFill/>
        </p:spPr>
        <p:txBody>
          <a:bodyPr wrap="square">
            <a:spAutoFit/>
          </a:bodyPr>
          <a:lstStyle/>
          <a:p>
            <a:pPr algn="ctr" rtl="1">
              <a:lnSpc>
                <a:spcPct val="150000"/>
              </a:lnSpc>
            </a:pPr>
            <a:r>
              <a:rPr lang="ar-JO" sz="2400" dirty="0"/>
              <a:t>        </a:t>
            </a:r>
            <a:r>
              <a:rPr lang="ar-JO" sz="2400" b="1" dirty="0"/>
              <a:t>خاتمة</a:t>
            </a:r>
          </a:p>
          <a:p>
            <a:pPr algn="just" rtl="1">
              <a:lnSpc>
                <a:spcPct val="150000"/>
              </a:lnSpc>
            </a:pPr>
            <a:r>
              <a:rPr lang="ar-JO" sz="2400" dirty="0"/>
              <a:t>         تمثل المساءلة </a:t>
            </a:r>
            <a:r>
              <a:rPr lang="ar-JO" sz="2400" dirty="0" smtClean="0"/>
              <a:t>وسيلةً </a:t>
            </a:r>
            <a:r>
              <a:rPr lang="ar-JO" sz="2400" dirty="0"/>
              <a:t>في غاية الأهمية لتحسين النُظم </a:t>
            </a:r>
            <a:r>
              <a:rPr lang="ar-JO" sz="2400" dirty="0" smtClean="0"/>
              <a:t>التربوية ولتحقيق </a:t>
            </a:r>
            <a:r>
              <a:rPr lang="ar-JO" sz="2400" dirty="0"/>
              <a:t>غايات التنمية المستدامة وليست في حد ذاتها هدفاً تسعى إليه النُظم التعليمية. </a:t>
            </a:r>
            <a:endParaRPr lang="ar-JO" sz="2400" dirty="0" smtClean="0"/>
          </a:p>
          <a:p>
            <a:pPr algn="just" rtl="1">
              <a:lnSpc>
                <a:spcPct val="150000"/>
              </a:lnSpc>
            </a:pPr>
            <a:r>
              <a:rPr lang="ar-JO" sz="2400" dirty="0" smtClean="0"/>
              <a:t>          المساءلة </a:t>
            </a:r>
            <a:r>
              <a:rPr lang="ar-JO" sz="2400" dirty="0"/>
              <a:t>التربوية الإيجابية تساعد على الإنجاز المنضبط وصنع القرارات التي تتسم بالمصداقية والعملية، وتسهم في متابعة فاعلية وكفاية النظام </a:t>
            </a:r>
            <a:r>
              <a:rPr lang="ar-JO" sz="2400" dirty="0" smtClean="0"/>
              <a:t>التربوي.</a:t>
            </a:r>
            <a:endParaRPr lang="ar-JO" sz="2400" dirty="0"/>
          </a:p>
          <a:p>
            <a:pPr algn="just" rtl="1">
              <a:lnSpc>
                <a:spcPct val="150000"/>
              </a:lnSpc>
            </a:pPr>
            <a:r>
              <a:rPr lang="ar-JO" sz="2400" dirty="0"/>
              <a:t>        إن المساءلة الذكية </a:t>
            </a:r>
            <a:r>
              <a:rPr lang="ar-JO" sz="2400" dirty="0" smtClean="0"/>
              <a:t>تمثّل </a:t>
            </a:r>
            <a:r>
              <a:rPr lang="ar-JO" sz="2400" dirty="0"/>
              <a:t>أداة من أدوات تطوير التعليم </a:t>
            </a:r>
            <a:r>
              <a:rPr lang="ar-JO" sz="2400" dirty="0" smtClean="0"/>
              <a:t>وتعدّ </a:t>
            </a:r>
            <a:r>
              <a:rPr lang="ar-JO" sz="2400" dirty="0"/>
              <a:t>ركيزة أساسية في تطوير وتحسين الإدارات المدرسية من </a:t>
            </a:r>
            <a:r>
              <a:rPr lang="ar-JO" sz="2400" dirty="0" smtClean="0"/>
              <a:t>خلال </a:t>
            </a:r>
            <a:r>
              <a:rPr lang="ar-JO" sz="2400" dirty="0"/>
              <a:t>إسهاماتها في تقليل التسيب والترهل الإداري في مؤسسات التعليم لذلك ارتبط القياس والتقويم </a:t>
            </a:r>
            <a:r>
              <a:rPr lang="ar-JO" sz="2400" dirty="0" smtClean="0"/>
              <a:t>ارتباطًا تامًا بالمساءلة. </a:t>
            </a:r>
            <a:endParaRPr lang="ar-JO" sz="2400" i="0" dirty="0">
              <a:solidFill>
                <a:schemeClr val="tx1"/>
              </a:solidFill>
              <a:effectLst/>
              <a:latin typeface="Tajawal"/>
              <a:cs typeface="+mj-cs"/>
            </a:endParaRPr>
          </a:p>
          <a:p>
            <a:pPr algn="just" rtl="1">
              <a:lnSpc>
                <a:spcPct val="150000"/>
              </a:lnSpc>
            </a:pPr>
            <a:endParaRPr lang="ar-JO" sz="2400" i="0" dirty="0">
              <a:solidFill>
                <a:schemeClr val="tx1"/>
              </a:solidFill>
              <a:effectLst/>
              <a:latin typeface="Tajawal"/>
              <a:cs typeface="+mj-cs"/>
            </a:endParaRPr>
          </a:p>
        </p:txBody>
      </p:sp>
      <p:pic>
        <p:nvPicPr>
          <p:cNvPr id="10"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7"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Tree>
    <p:extLst>
      <p:ext uri="{BB962C8B-B14F-4D97-AF65-F5344CB8AC3E}">
        <p14:creationId xmlns:p14="http://schemas.microsoft.com/office/powerpoint/2010/main" val="39484439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E80A0B-0D69-46E0-B1A7-4E7647C15A57}"/>
              </a:ext>
            </a:extLst>
          </p:cNvPr>
          <p:cNvSpPr txBox="1"/>
          <p:nvPr/>
        </p:nvSpPr>
        <p:spPr>
          <a:xfrm>
            <a:off x="454820" y="1018887"/>
            <a:ext cx="11521280" cy="6186309"/>
          </a:xfrm>
          <a:prstGeom prst="rect">
            <a:avLst/>
          </a:prstGeom>
          <a:noFill/>
        </p:spPr>
        <p:txBody>
          <a:bodyPr wrap="square">
            <a:spAutoFit/>
          </a:bodyPr>
          <a:lstStyle/>
          <a:p>
            <a:pPr algn="just" rtl="1">
              <a:lnSpc>
                <a:spcPct val="150000"/>
              </a:lnSpc>
            </a:pPr>
            <a:r>
              <a:rPr lang="ar-JO" sz="2400" dirty="0">
                <a:cs typeface="+mj-cs"/>
              </a:rPr>
              <a:t>         </a:t>
            </a:r>
            <a:r>
              <a:rPr lang="ar-JO" sz="2400" b="1" dirty="0">
                <a:cs typeface="+mj-cs"/>
              </a:rPr>
              <a:t>مقدمة</a:t>
            </a:r>
            <a:r>
              <a:rPr lang="ar-JO" sz="2400" dirty="0">
                <a:cs typeface="+mj-cs"/>
              </a:rPr>
              <a:t> </a:t>
            </a:r>
          </a:p>
          <a:p>
            <a:pPr algn="just" rtl="1">
              <a:lnSpc>
                <a:spcPct val="150000"/>
              </a:lnSpc>
            </a:pPr>
            <a:r>
              <a:rPr lang="ar-JO" sz="1600" dirty="0">
                <a:cs typeface="+mj-cs"/>
              </a:rPr>
              <a:t>          </a:t>
            </a:r>
            <a:r>
              <a:rPr lang="ar-JO" sz="2000" dirty="0">
                <a:cs typeface="+mj-cs"/>
              </a:rPr>
              <a:t>يعتبر التقويم التربوي </a:t>
            </a:r>
            <a:r>
              <a:rPr lang="ar-JO" sz="2000" dirty="0" smtClean="0">
                <a:cs typeface="+mj-cs"/>
              </a:rPr>
              <a:t>بعدًا </a:t>
            </a:r>
            <a:r>
              <a:rPr lang="ar-JO" sz="2000" dirty="0">
                <a:cs typeface="+mj-cs"/>
              </a:rPr>
              <a:t>مهما </a:t>
            </a:r>
            <a:r>
              <a:rPr lang="ar-JO" sz="2000" dirty="0" smtClean="0">
                <a:cs typeface="+mj-cs"/>
              </a:rPr>
              <a:t>للإدارات </a:t>
            </a:r>
            <a:r>
              <a:rPr lang="ar-JO" sz="2000" dirty="0">
                <a:cs typeface="+mj-cs"/>
              </a:rPr>
              <a:t>والقيادات التربوية وهوعملية مقصودة ومطلوبة يقوم من خلالها المعنيون للتأكد من نوعية المنهج وجودته وباقي جوانب العملية التعليمية وذلك بهدف التحسين، والتطوير </a:t>
            </a:r>
            <a:r>
              <a:rPr lang="ar-JO" sz="2000" b="1" dirty="0">
                <a:cs typeface="+mj-cs"/>
              </a:rPr>
              <a:t>وعملية التقويم تكشف لنا عن مدى حسن سير العملية التعليمية</a:t>
            </a:r>
            <a:r>
              <a:rPr lang="ar-JO" sz="2000" dirty="0">
                <a:cs typeface="+mj-cs"/>
              </a:rPr>
              <a:t>، كما أنها تمدنا بمؤشرات عن </a:t>
            </a:r>
            <a:r>
              <a:rPr lang="ar-JO" sz="2000" b="1" dirty="0">
                <a:cs typeface="+mj-cs"/>
              </a:rPr>
              <a:t>مدى إمكانية هذا التحسين </a:t>
            </a:r>
            <a:r>
              <a:rPr lang="ar-JO" sz="2000" dirty="0">
                <a:cs typeface="+mj-cs"/>
              </a:rPr>
              <a:t>ومن ثمة يعتبر التقويم التربوي. وتطوير أساليبه واحدا من </a:t>
            </a:r>
            <a:r>
              <a:rPr lang="ar-JO" sz="2000" b="1" dirty="0">
                <a:cs typeface="+mj-cs"/>
              </a:rPr>
              <a:t>المداخل الأساسية لتطوير التعليم </a:t>
            </a:r>
            <a:r>
              <a:rPr lang="ar-JO" sz="2000" dirty="0">
                <a:cs typeface="+mj-cs"/>
              </a:rPr>
              <a:t>فهوالأسلوب العلمي الذي يتم من خلاله تشخيص دقيق للعملية التعليمية وتعديل مسارها </a:t>
            </a:r>
            <a:r>
              <a:rPr lang="ar-JO" sz="2000" dirty="0" smtClean="0">
                <a:cs typeface="+mj-cs"/>
              </a:rPr>
              <a:t>فهو جزء </a:t>
            </a:r>
            <a:r>
              <a:rPr lang="ar-JO" sz="2000" dirty="0">
                <a:cs typeface="+mj-cs"/>
              </a:rPr>
              <a:t>مكمل للعملية التعليمية </a:t>
            </a:r>
            <a:r>
              <a:rPr lang="ar-JO" sz="2000" dirty="0" smtClean="0">
                <a:cs typeface="+mj-cs"/>
              </a:rPr>
              <a:t>وأحد </a:t>
            </a:r>
            <a:r>
              <a:rPr lang="ar-JO" sz="2000" dirty="0">
                <a:cs typeface="+mj-cs"/>
              </a:rPr>
              <a:t>المؤشرات </a:t>
            </a:r>
            <a:r>
              <a:rPr lang="ar-JO" sz="2000" dirty="0" smtClean="0">
                <a:cs typeface="+mj-cs"/>
              </a:rPr>
              <a:t>الهامة </a:t>
            </a:r>
            <a:r>
              <a:rPr lang="ar-JO" sz="2000" dirty="0">
                <a:cs typeface="+mj-cs"/>
              </a:rPr>
              <a:t>للتعرف </a:t>
            </a:r>
            <a:r>
              <a:rPr lang="ar-JO" sz="2000" dirty="0" smtClean="0">
                <a:cs typeface="+mj-cs"/>
              </a:rPr>
              <a:t>على مدى </a:t>
            </a:r>
            <a:r>
              <a:rPr lang="ar-JO" sz="2000" dirty="0">
                <a:cs typeface="+mj-cs"/>
              </a:rPr>
              <a:t>كفاءة المناهج وطرق التدريس </a:t>
            </a:r>
            <a:r>
              <a:rPr lang="ar-JO" sz="2000" dirty="0" smtClean="0">
                <a:cs typeface="+mj-cs"/>
              </a:rPr>
              <a:t>وكفاءة العمليات التعليمية.</a:t>
            </a:r>
            <a:endParaRPr lang="ar-JO" sz="2000" dirty="0">
              <a:cs typeface="+mj-cs"/>
            </a:endParaRPr>
          </a:p>
          <a:p>
            <a:pPr algn="just" rtl="1">
              <a:lnSpc>
                <a:spcPct val="150000"/>
              </a:lnSpc>
            </a:pPr>
            <a:r>
              <a:rPr lang="ar-JO" sz="2000" dirty="0">
                <a:cs typeface="+mj-cs"/>
              </a:rPr>
              <a:t>أدّت جهود العلماء والمختصين والباحثين في الآونة الأخيرة إلى تطوير القياس والتقويم، قد عرفت المنظومة التربوية في العشريتين الأخيرتين من القرن الماضي إصلاحات وتحولات عديدة شملت مختلف الأصعدة، وذلك للتكيف مع المتغيرات الحاصلة في العالم من هيمنة للتكتلات السياسية وظاهرة عولمة الاقتصاد وانفتاح السوق والانفجار المعرفي والتقني إضافة لظاهرة العولمة ،كل هذه العوامل جعلت </a:t>
            </a:r>
            <a:r>
              <a:rPr lang="ar-JO" sz="2000" dirty="0" smtClean="0">
                <a:cs typeface="+mj-cs"/>
              </a:rPr>
              <a:t>وزارة </a:t>
            </a:r>
            <a:r>
              <a:rPr lang="ar-JO" sz="2000" dirty="0">
                <a:cs typeface="+mj-cs"/>
              </a:rPr>
              <a:t>التربية تعمل على تطبيق مشروع الإصلاحات </a:t>
            </a:r>
            <a:r>
              <a:rPr lang="ar-JO" sz="2000" dirty="0" smtClean="0">
                <a:cs typeface="+mj-cs"/>
              </a:rPr>
              <a:t>وفقًا </a:t>
            </a:r>
            <a:r>
              <a:rPr lang="ar-JO" sz="2000" dirty="0">
                <a:cs typeface="+mj-cs"/>
              </a:rPr>
              <a:t>للتغيرات الحاصلة وذلك من أجل تحقيق تعليم نوعي هادف </a:t>
            </a:r>
            <a:r>
              <a:rPr lang="ar-JO" sz="2000" dirty="0" smtClean="0">
                <a:cs typeface="+mj-cs"/>
              </a:rPr>
              <a:t>، إلاّ </a:t>
            </a:r>
            <a:r>
              <a:rPr lang="ar-JO" sz="2000" dirty="0">
                <a:cs typeface="+mj-cs"/>
              </a:rPr>
              <a:t>أنّ هذه العملية حتى تكون ممنهجة وبشكل تعليمي يراعي كل أطراف العملية التعليمية- التعلمية ،</a:t>
            </a:r>
            <a:r>
              <a:rPr lang="ar-JO" sz="2000" dirty="0" smtClean="0">
                <a:cs typeface="+mj-cs"/>
              </a:rPr>
              <a:t>لا بدّ </a:t>
            </a:r>
            <a:r>
              <a:rPr lang="ar-JO" sz="2000" dirty="0">
                <a:cs typeface="+mj-cs"/>
              </a:rPr>
              <a:t>من معرفة النقائص لسد الثغرات وهذا لا يكون إلاّ بالاستناد على عمليتي التقييم والتقويم حتى نتمكن من الحصول على أهداف تسعى إلى تحقيق نموذج تعليمي فعال يركز على"المعلم</a:t>
            </a:r>
            <a:r>
              <a:rPr lang="ar-JO" sz="2000" dirty="0" smtClean="0">
                <a:cs typeface="+mj-cs"/>
              </a:rPr>
              <a:t>، والمتعلم، والمعرفة". </a:t>
            </a:r>
          </a:p>
          <a:p>
            <a:pPr algn="just" rtl="1">
              <a:lnSpc>
                <a:spcPct val="150000"/>
              </a:lnSpc>
            </a:pPr>
            <a:r>
              <a:rPr lang="ar-JO" sz="2000" dirty="0" smtClean="0">
                <a:cs typeface="+mj-cs"/>
              </a:rPr>
              <a:t>(بن سعد ورماضنية،2015)</a:t>
            </a:r>
            <a:endParaRPr lang="ar-JO" sz="2000" dirty="0">
              <a:cs typeface="+mj-cs"/>
            </a:endParaRPr>
          </a:p>
        </p:txBody>
      </p:sp>
      <p:pic>
        <p:nvPicPr>
          <p:cNvPr id="8" name="Google Shape;149;p3">
            <a:extLst>
              <a:ext uri="{FF2B5EF4-FFF2-40B4-BE49-F238E27FC236}">
                <a16:creationId xmlns:a16="http://schemas.microsoft.com/office/drawing/2014/main" id="{139023F3-A87D-4A70-AC5B-81E013F6477D}"/>
              </a:ext>
            </a:extLst>
          </p:cNvPr>
          <p:cNvPicPr preferRelativeResize="0"/>
          <p:nvPr/>
        </p:nvPicPr>
        <p:blipFill rotWithShape="1">
          <a:blip r:embed="rId2">
            <a:alphaModFix/>
            <a:duotone>
              <a:schemeClr val="accent6">
                <a:shade val="45000"/>
                <a:satMod val="135000"/>
              </a:schemeClr>
              <a:prstClr val="white"/>
            </a:duotone>
          </a:blip>
          <a:srcRect/>
          <a:stretch/>
        </p:blipFill>
        <p:spPr>
          <a:xfrm>
            <a:off x="10632504" y="6597352"/>
            <a:ext cx="1460432" cy="260648"/>
          </a:xfrm>
          <a:prstGeom prst="rect">
            <a:avLst/>
          </a:prstGeom>
          <a:ln>
            <a:noFill/>
          </a:ln>
          <a:effectLst>
            <a:outerShdw blurRad="190500" algn="tl" rotWithShape="0">
              <a:srgbClr val="000000">
                <a:alpha val="70000"/>
              </a:srgbClr>
            </a:outerShdw>
          </a:effectLst>
        </p:spPr>
      </p:pic>
      <p:sp>
        <p:nvSpPr>
          <p:cNvPr id="10" name="TextBox 9">
            <a:extLst>
              <a:ext uri="{FF2B5EF4-FFF2-40B4-BE49-F238E27FC236}">
                <a16:creationId xmlns:a16="http://schemas.microsoft.com/office/drawing/2014/main" id="{1955B221-2160-4078-A21E-C2B9FF2C852C}"/>
              </a:ext>
            </a:extLst>
          </p:cNvPr>
          <p:cNvSpPr txBox="1"/>
          <p:nvPr/>
        </p:nvSpPr>
        <p:spPr>
          <a:xfrm>
            <a:off x="4151784" y="423796"/>
            <a:ext cx="3420380" cy="461665"/>
          </a:xfrm>
          <a:prstGeom prst="rect">
            <a:avLst/>
          </a:prstGeom>
          <a:noFill/>
        </p:spPr>
        <p:txBody>
          <a:bodyPr wrap="square">
            <a:spAutoFit/>
          </a:bodyPr>
          <a:lstStyle/>
          <a:p>
            <a:r>
              <a:rPr kumimoji="0" lang="ar-JO" sz="2000" b="0"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 </a:t>
            </a:r>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التقييم </a:t>
            </a:r>
            <a:r>
              <a:rPr kumimoji="0" lang="ar-JO" sz="2400" b="1" i="0" u="none" strike="noStrike" kern="0" cap="none" spc="0" normalizeH="0" baseline="0" noProof="0" dirty="0" smtClean="0">
                <a:ln>
                  <a:noFill/>
                </a:ln>
                <a:solidFill>
                  <a:srgbClr val="000000"/>
                </a:solidFill>
                <a:effectLst/>
                <a:uLnTx/>
                <a:uFillTx/>
                <a:latin typeface="Arial"/>
                <a:cs typeface="Times New Roman" panose="02020603050405020304" pitchFamily="18" charset="0"/>
                <a:sym typeface="Arial"/>
              </a:rPr>
              <a:t>والتقويم</a:t>
            </a:r>
            <a:r>
              <a:rPr kumimoji="0" lang="ar-JO" sz="2400" b="1" i="0" u="none" strike="noStrike" kern="0" cap="none" spc="0" normalizeH="0" noProof="0" dirty="0" smtClean="0">
                <a:ln>
                  <a:noFill/>
                </a:ln>
                <a:solidFill>
                  <a:srgbClr val="000000"/>
                </a:solidFill>
                <a:effectLst/>
                <a:uLnTx/>
                <a:uFillTx/>
                <a:latin typeface="Arial"/>
                <a:cs typeface="Times New Roman" panose="02020603050405020304" pitchFamily="18" charset="0"/>
                <a:sym typeface="Arial"/>
              </a:rPr>
              <a:t> </a:t>
            </a:r>
            <a:r>
              <a:rPr kumimoji="0" lang="ar-JO" sz="2400" b="1" i="0" u="none" strike="noStrike" kern="0" cap="none" spc="0" normalizeH="0" baseline="0" noProof="0" dirty="0" smtClean="0">
                <a:ln>
                  <a:noFill/>
                </a:ln>
                <a:solidFill>
                  <a:srgbClr val="000000"/>
                </a:solidFill>
                <a:effectLst/>
                <a:uLnTx/>
                <a:uFillTx/>
                <a:latin typeface="Arial"/>
                <a:cs typeface="Times New Roman" panose="02020603050405020304" pitchFamily="18" charset="0"/>
                <a:sym typeface="Arial"/>
              </a:rPr>
              <a:t>التربوي</a:t>
            </a:r>
            <a:r>
              <a:rPr kumimoji="0" lang="ar-JO" sz="2000" b="0" i="0" u="none" strike="noStrike" kern="0" cap="none" spc="0" normalizeH="0" baseline="0" noProof="0" dirty="0" smtClean="0">
                <a:ln>
                  <a:noFill/>
                </a:ln>
                <a:solidFill>
                  <a:srgbClr val="000000"/>
                </a:solidFill>
                <a:effectLst/>
                <a:uLnTx/>
                <a:uFillTx/>
                <a:latin typeface="Arial"/>
                <a:cs typeface="Times New Roman" panose="02020603050405020304" pitchFamily="18" charset="0"/>
                <a:sym typeface="Arial"/>
              </a:rPr>
              <a:t> </a:t>
            </a:r>
            <a:endParaRPr lang="ar-JO" dirty="0"/>
          </a:p>
        </p:txBody>
      </p:sp>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3">
            <a:alphaModFix/>
            <a:duotone>
              <a:prstClr val="black"/>
              <a:schemeClr val="accent4">
                <a:tint val="45000"/>
                <a:satMod val="400000"/>
              </a:schemeClr>
            </a:duotone>
            <a:extLst>
              <a:ext uri="{BEBA8EAE-BF5A-486C-A8C5-ECC9F3942E4B}">
                <a14:imgProps xmlns:a14="http://schemas.microsoft.com/office/drawing/2010/main">
                  <a14:imgLayer r:embed="rId4">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349169108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1955B221-2160-4078-A21E-C2B9FF2C852C}"/>
              </a:ext>
            </a:extLst>
          </p:cNvPr>
          <p:cNvSpPr txBox="1"/>
          <p:nvPr/>
        </p:nvSpPr>
        <p:spPr>
          <a:xfrm>
            <a:off x="4951381" y="675555"/>
            <a:ext cx="2520280" cy="461665"/>
          </a:xfrm>
          <a:prstGeom prst="rect">
            <a:avLst/>
          </a:prstGeom>
          <a:noFill/>
        </p:spPr>
        <p:txBody>
          <a:bodyPr wrap="square">
            <a:spAutoFit/>
          </a:bodyPr>
          <a:lstStyle/>
          <a:p>
            <a:r>
              <a:rPr kumimoji="0" lang="ar-JO" sz="2000" b="0"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 </a:t>
            </a:r>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التقويم التربوي</a:t>
            </a:r>
            <a:r>
              <a:rPr kumimoji="0" lang="ar-JO" sz="2000" b="0"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 </a:t>
            </a:r>
            <a:endParaRPr lang="ar-JO" dirty="0"/>
          </a:p>
        </p:txBody>
      </p:sp>
      <p:pic>
        <p:nvPicPr>
          <p:cNvPr id="12"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3"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8" name="TextBox 7">
            <a:extLst>
              <a:ext uri="{FF2B5EF4-FFF2-40B4-BE49-F238E27FC236}">
                <a16:creationId xmlns:a16="http://schemas.microsoft.com/office/drawing/2014/main" id="{482B5800-EB99-4A99-A634-F2967C978C63}"/>
              </a:ext>
            </a:extLst>
          </p:cNvPr>
          <p:cNvSpPr txBox="1"/>
          <p:nvPr/>
        </p:nvSpPr>
        <p:spPr>
          <a:xfrm>
            <a:off x="319027" y="1137220"/>
            <a:ext cx="11657073" cy="5509200"/>
          </a:xfrm>
          <a:prstGeom prst="rect">
            <a:avLst/>
          </a:prstGeom>
          <a:noFill/>
        </p:spPr>
        <p:txBody>
          <a:bodyPr wrap="square">
            <a:spAutoFit/>
          </a:bodyPr>
          <a:lstStyle/>
          <a:p>
            <a:pPr algn="r"/>
            <a:r>
              <a:rPr lang="ar-JO" sz="2200" b="0" i="0" dirty="0" smtClean="0">
                <a:solidFill>
                  <a:schemeClr val="tx1"/>
                </a:solidFill>
                <a:effectLst/>
                <a:latin typeface="Droid Sans"/>
              </a:rPr>
              <a:t>       يعبّر التقويم عن</a:t>
            </a:r>
            <a:r>
              <a:rPr lang="ar-JO" sz="2200" b="0" i="0" dirty="0">
                <a:solidFill>
                  <a:schemeClr val="tx1"/>
                </a:solidFill>
                <a:effectLst/>
                <a:latin typeface="Droid Sans"/>
              </a:rPr>
              <a:t> </a:t>
            </a:r>
            <a:r>
              <a:rPr lang="ar-JO" sz="2200" b="0" i="0" strike="noStrike" dirty="0">
                <a:solidFill>
                  <a:schemeClr val="tx1"/>
                </a:solidFill>
                <a:effectLst/>
                <a:latin typeface="Droid Sans"/>
              </a:rPr>
              <a:t>استخدام</a:t>
            </a:r>
            <a:r>
              <a:rPr lang="ar-JO" sz="2200" b="0" i="0" dirty="0">
                <a:solidFill>
                  <a:schemeClr val="tx1"/>
                </a:solidFill>
                <a:effectLst/>
                <a:latin typeface="Droid Sans"/>
              </a:rPr>
              <a:t> البيانات المجمعة من القياس الذي قام به التقييم بغرض </a:t>
            </a:r>
            <a:r>
              <a:rPr lang="ar-JO" sz="2200" b="0" i="0" dirty="0" smtClean="0">
                <a:solidFill>
                  <a:schemeClr val="tx1"/>
                </a:solidFill>
                <a:effectLst/>
                <a:latin typeface="Droid Sans"/>
              </a:rPr>
              <a:t>الإصلاح، </a:t>
            </a:r>
            <a:r>
              <a:rPr lang="ar-JO" sz="2200" b="0" i="0" dirty="0">
                <a:solidFill>
                  <a:schemeClr val="tx1"/>
                </a:solidFill>
                <a:effectLst/>
                <a:latin typeface="Droid Sans"/>
              </a:rPr>
              <a:t>ويستخدم </a:t>
            </a:r>
            <a:r>
              <a:rPr lang="ar-JO" sz="2200" b="0" i="0" dirty="0" smtClean="0">
                <a:solidFill>
                  <a:schemeClr val="tx1"/>
                </a:solidFill>
                <a:effectLst/>
                <a:latin typeface="Droid Sans"/>
              </a:rPr>
              <a:t>للربط </a:t>
            </a:r>
            <a:r>
              <a:rPr lang="ar-JO" sz="2200" b="0" i="0" dirty="0">
                <a:solidFill>
                  <a:schemeClr val="tx1"/>
                </a:solidFill>
                <a:effectLst/>
                <a:latin typeface="Droid Sans"/>
              </a:rPr>
              <a:t>بين الأهداف التعليمية الموضوعة وما تعلمه الطالب بالفعل. إذًا فعملية التقويم تبدأ من خلال تحليل هذه البيانات لتحديد  المعرفة التي حصلها الطالب وما استوعبه </a:t>
            </a:r>
            <a:r>
              <a:rPr lang="ar-JO" sz="2200" b="0" i="0" dirty="0" smtClean="0">
                <a:solidFill>
                  <a:schemeClr val="tx1"/>
                </a:solidFill>
                <a:effectLst/>
                <a:latin typeface="Droid Sans"/>
              </a:rPr>
              <a:t>وفهمه </a:t>
            </a:r>
            <a:r>
              <a:rPr lang="ar-JO" sz="2200" b="0" i="0" dirty="0">
                <a:solidFill>
                  <a:schemeClr val="tx1"/>
                </a:solidFill>
                <a:effectLst/>
                <a:latin typeface="Droid Sans"/>
              </a:rPr>
              <a:t>ومقارنة نتيجة الاختبار التي تقيس أداءه الدراسي </a:t>
            </a:r>
            <a:r>
              <a:rPr lang="ar-JO" sz="2200" b="0" i="0" dirty="0" smtClean="0">
                <a:solidFill>
                  <a:schemeClr val="tx1"/>
                </a:solidFill>
                <a:effectLst/>
                <a:latin typeface="Droid Sans"/>
              </a:rPr>
              <a:t>وتقدّمه </a:t>
            </a:r>
            <a:r>
              <a:rPr lang="ar-JO" sz="2200" b="0" i="0" dirty="0">
                <a:solidFill>
                  <a:schemeClr val="tx1"/>
                </a:solidFill>
                <a:effectLst/>
                <a:latin typeface="Droid Sans"/>
              </a:rPr>
              <a:t>بنتائج </a:t>
            </a:r>
            <a:r>
              <a:rPr lang="ar-JO" sz="2200" b="0" i="0" dirty="0" smtClean="0">
                <a:solidFill>
                  <a:schemeClr val="tx1"/>
                </a:solidFill>
                <a:effectLst/>
                <a:latin typeface="Droid Sans"/>
              </a:rPr>
              <a:t>الطلبة الآخرين. </a:t>
            </a:r>
          </a:p>
          <a:p>
            <a:pPr algn="r"/>
            <a:r>
              <a:rPr lang="ar-JO" sz="2200" b="0" i="0" dirty="0" smtClean="0">
                <a:solidFill>
                  <a:schemeClr val="tx1"/>
                </a:solidFill>
                <a:effectLst/>
                <a:latin typeface="Droid Sans"/>
              </a:rPr>
              <a:t>       </a:t>
            </a:r>
          </a:p>
          <a:p>
            <a:pPr algn="r"/>
            <a:r>
              <a:rPr lang="ar-JO" sz="2200" b="0" i="0" dirty="0" smtClean="0">
                <a:solidFill>
                  <a:schemeClr val="tx1"/>
                </a:solidFill>
                <a:effectLst/>
                <a:latin typeface="Droid Sans"/>
              </a:rPr>
              <a:t>ويرتبط </a:t>
            </a:r>
            <a:r>
              <a:rPr lang="ar-JO" sz="2200" b="0" i="0" dirty="0">
                <a:solidFill>
                  <a:schemeClr val="tx1"/>
                </a:solidFill>
                <a:effectLst/>
                <a:latin typeface="Droid Sans"/>
              </a:rPr>
              <a:t>مصطلح </a:t>
            </a:r>
            <a:r>
              <a:rPr lang="ar-JO" sz="2200" b="0" i="0" u="sng" dirty="0">
                <a:solidFill>
                  <a:schemeClr val="tx1"/>
                </a:solidFill>
                <a:effectLst/>
                <a:latin typeface="Droid Sans"/>
              </a:rPr>
              <a:t>التقويم</a:t>
            </a:r>
            <a:r>
              <a:rPr lang="ar-JO" sz="2200" b="0" i="0" dirty="0">
                <a:solidFill>
                  <a:schemeClr val="tx1"/>
                </a:solidFill>
                <a:effectLst/>
                <a:latin typeface="Droid Sans"/>
              </a:rPr>
              <a:t> من الناحية التربوية ارتباطًا كبيرًا بمعنى </a:t>
            </a:r>
            <a:r>
              <a:rPr lang="ar-JO" sz="2200" b="0" i="0" u="sng" dirty="0">
                <a:solidFill>
                  <a:schemeClr val="tx1"/>
                </a:solidFill>
                <a:effectLst/>
                <a:latin typeface="Droid Sans"/>
              </a:rPr>
              <a:t>التعديل والإصلاح </a:t>
            </a:r>
            <a:r>
              <a:rPr lang="ar-JO" sz="2200" b="0" i="0" u="sng" dirty="0" smtClean="0">
                <a:solidFill>
                  <a:schemeClr val="tx1"/>
                </a:solidFill>
                <a:effectLst/>
                <a:latin typeface="Droid Sans"/>
              </a:rPr>
              <a:t>والاستقامة</a:t>
            </a:r>
            <a:r>
              <a:rPr lang="ar-JO" sz="2200" b="0" i="0" dirty="0" smtClean="0">
                <a:solidFill>
                  <a:schemeClr val="tx1"/>
                </a:solidFill>
                <a:effectLst/>
                <a:latin typeface="Droid Sans"/>
              </a:rPr>
              <a:t>، </a:t>
            </a:r>
            <a:r>
              <a:rPr lang="ar-JO" sz="2200" b="0" i="0" dirty="0">
                <a:solidFill>
                  <a:schemeClr val="tx1"/>
                </a:solidFill>
                <a:effectLst/>
                <a:latin typeface="Droid Sans"/>
              </a:rPr>
              <a:t>فهو بيان قيمة عملية التقييم ومدى تحقيق </a:t>
            </a:r>
            <a:r>
              <a:rPr lang="ar-JO" sz="2200" b="0" i="0" dirty="0" smtClean="0">
                <a:solidFill>
                  <a:schemeClr val="tx1"/>
                </a:solidFill>
                <a:effectLst/>
                <a:latin typeface="Droid Sans"/>
              </a:rPr>
              <a:t>الأهداف</a:t>
            </a:r>
            <a:r>
              <a:rPr lang="ar-JO" sz="2200" b="0" i="0" dirty="0">
                <a:solidFill>
                  <a:schemeClr val="tx1"/>
                </a:solidFill>
                <a:effectLst/>
                <a:latin typeface="Droid Sans"/>
              </a:rPr>
              <a:t> ومعرفة نقاط القوة والعمل على تعزيزها ومعرفة جوانب الضعف وعمل استراتيجيات لعلاجها. فتقويم الشيء لغويًا يعني تعديل مساره إلى الجهة المرادة، أي إصلاح نقاط الخلل والاعوجاج وتعديلها. والتقويم من الناحية التربوية لا يقتصر على الحكم على قيمة الأشياء فقط، بل إنه يتجاوز ذلك لاتخاذ القرارات </a:t>
            </a:r>
            <a:r>
              <a:rPr lang="ar-JO" sz="2200" b="0" i="0" dirty="0" smtClean="0">
                <a:solidFill>
                  <a:schemeClr val="tx1"/>
                </a:solidFill>
                <a:effectLst/>
                <a:latin typeface="Droid Sans"/>
              </a:rPr>
              <a:t>كذلك </a:t>
            </a:r>
            <a:r>
              <a:rPr lang="ar-JO" sz="2200" b="0" i="0" dirty="0">
                <a:solidFill>
                  <a:schemeClr val="tx1"/>
                </a:solidFill>
                <a:effectLst/>
                <a:latin typeface="Droid Sans"/>
              </a:rPr>
              <a:t>فهو عملية تشخيصية علاجية </a:t>
            </a:r>
            <a:r>
              <a:rPr lang="ar-JO" sz="2200" b="0" i="0" dirty="0" smtClean="0">
                <a:solidFill>
                  <a:schemeClr val="tx1"/>
                </a:solidFill>
                <a:effectLst/>
                <a:latin typeface="Droid Sans"/>
              </a:rPr>
              <a:t>ووقائية</a:t>
            </a:r>
            <a:r>
              <a:rPr lang="ar-JO" sz="1600" b="0" i="0" dirty="0" smtClean="0">
                <a:solidFill>
                  <a:schemeClr val="tx1"/>
                </a:solidFill>
                <a:effectLst/>
                <a:latin typeface="Droid Sans"/>
              </a:rPr>
              <a:t>.</a:t>
            </a:r>
            <a:r>
              <a:rPr lang="ar-JO" sz="1600" dirty="0" smtClean="0">
                <a:solidFill>
                  <a:schemeClr val="tx1"/>
                </a:solidFill>
                <a:latin typeface="Droid Sans"/>
              </a:rPr>
              <a:t>(</a:t>
            </a:r>
            <a:r>
              <a:rPr lang="ar-JO" sz="1600" dirty="0">
                <a:solidFill>
                  <a:schemeClr val="tx1"/>
                </a:solidFill>
                <a:latin typeface="Droid Sans"/>
              </a:rPr>
              <a:t>بن سعد ورماضنية،2015</a:t>
            </a:r>
            <a:r>
              <a:rPr lang="ar-JO" sz="2200" dirty="0">
                <a:solidFill>
                  <a:schemeClr val="tx1"/>
                </a:solidFill>
                <a:latin typeface="Droid Sans"/>
              </a:rPr>
              <a:t>)</a:t>
            </a:r>
          </a:p>
          <a:p>
            <a:pPr algn="r"/>
            <a:endParaRPr lang="ar-JO" sz="2200" b="0" i="0" dirty="0">
              <a:solidFill>
                <a:schemeClr val="tx1"/>
              </a:solidFill>
              <a:effectLst/>
              <a:latin typeface="Droid Sans"/>
            </a:endParaRPr>
          </a:p>
          <a:p>
            <a:pPr algn="r"/>
            <a:r>
              <a:rPr lang="ar-JO" sz="2200" b="1" i="0" dirty="0">
                <a:solidFill>
                  <a:schemeClr val="tx1"/>
                </a:solidFill>
                <a:effectLst/>
                <a:latin typeface="Helvetica" panose="020B0604020202020204" pitchFamily="34" charset="0"/>
              </a:rPr>
              <a:t>الفرق</a:t>
            </a:r>
            <a:r>
              <a:rPr lang="ar-JO" sz="2200" b="0" i="0" dirty="0">
                <a:solidFill>
                  <a:schemeClr val="tx1"/>
                </a:solidFill>
                <a:effectLst/>
                <a:latin typeface="Helvetica" panose="020B0604020202020204" pitchFamily="34" charset="0"/>
              </a:rPr>
              <a:t> </a:t>
            </a:r>
            <a:r>
              <a:rPr lang="ar-JO" sz="2200" b="1" i="0" dirty="0">
                <a:solidFill>
                  <a:schemeClr val="tx1"/>
                </a:solidFill>
                <a:effectLst/>
                <a:latin typeface="Helvetica" panose="020B0604020202020204" pitchFamily="34" charset="0"/>
              </a:rPr>
              <a:t>بین</a:t>
            </a:r>
            <a:r>
              <a:rPr lang="ar-JO" sz="2200" b="0" i="0" dirty="0">
                <a:solidFill>
                  <a:schemeClr val="tx1"/>
                </a:solidFill>
                <a:effectLst/>
                <a:latin typeface="Helvetica" panose="020B0604020202020204" pitchFamily="34" charset="0"/>
              </a:rPr>
              <a:t> </a:t>
            </a:r>
            <a:r>
              <a:rPr lang="ar-JO" sz="2200" b="1" i="0" dirty="0">
                <a:solidFill>
                  <a:schemeClr val="tx1"/>
                </a:solidFill>
                <a:effectLst/>
                <a:latin typeface="Helvetica" panose="020B0604020202020204" pitchFamily="34" charset="0"/>
              </a:rPr>
              <a:t>التقویم</a:t>
            </a:r>
            <a:r>
              <a:rPr lang="ar-JO" sz="2200" b="0" i="0" dirty="0">
                <a:solidFill>
                  <a:schemeClr val="tx1"/>
                </a:solidFill>
                <a:effectLst/>
                <a:latin typeface="Helvetica" panose="020B0604020202020204" pitchFamily="34" charset="0"/>
              </a:rPr>
              <a:t> </a:t>
            </a:r>
            <a:r>
              <a:rPr lang="ar-JO" sz="2200" b="1" i="0" dirty="0">
                <a:solidFill>
                  <a:schemeClr val="tx1"/>
                </a:solidFill>
                <a:effectLst/>
                <a:latin typeface="Helvetica" panose="020B0604020202020204" pitchFamily="34" charset="0"/>
              </a:rPr>
              <a:t>التربوي</a:t>
            </a:r>
            <a:r>
              <a:rPr lang="ar-JO" sz="2200" b="0" i="0" dirty="0">
                <a:solidFill>
                  <a:schemeClr val="tx1"/>
                </a:solidFill>
                <a:effectLst/>
                <a:latin typeface="Helvetica" panose="020B0604020202020204" pitchFamily="34" charset="0"/>
              </a:rPr>
              <a:t> </a:t>
            </a:r>
            <a:r>
              <a:rPr lang="ar-JO" sz="2200" b="1" i="0" dirty="0">
                <a:solidFill>
                  <a:schemeClr val="tx1"/>
                </a:solidFill>
                <a:effectLst/>
                <a:latin typeface="Helvetica" panose="020B0604020202020204" pitchFamily="34" charset="0"/>
              </a:rPr>
              <a:t>والتقویم</a:t>
            </a:r>
            <a:r>
              <a:rPr lang="ar-JO" sz="2200" b="0" i="0" dirty="0">
                <a:solidFill>
                  <a:schemeClr val="tx1"/>
                </a:solidFill>
                <a:effectLst/>
                <a:latin typeface="Helvetica" panose="020B0604020202020204" pitchFamily="34" charset="0"/>
              </a:rPr>
              <a:t> </a:t>
            </a:r>
            <a:r>
              <a:rPr lang="ar-JO" sz="2200" b="1" i="0" dirty="0" smtClean="0">
                <a:solidFill>
                  <a:schemeClr val="tx1"/>
                </a:solidFill>
                <a:effectLst/>
                <a:latin typeface="Helvetica" panose="020B0604020202020204" pitchFamily="34" charset="0"/>
              </a:rPr>
              <a:t>التعلیمي</a:t>
            </a:r>
            <a:endParaRPr lang="ar-JO" sz="2200" b="0" i="0" dirty="0">
              <a:solidFill>
                <a:schemeClr val="tx1"/>
              </a:solidFill>
              <a:effectLst/>
              <a:latin typeface="Droid Sans"/>
            </a:endParaRPr>
          </a:p>
          <a:p>
            <a:pPr algn="r">
              <a:buFont typeface="Arial" panose="020B0604020202020204" pitchFamily="34" charset="0"/>
              <a:buChar char="•"/>
            </a:pPr>
            <a:r>
              <a:rPr lang="ar-JO" sz="2200" b="1" i="0" strike="noStrike" dirty="0">
                <a:solidFill>
                  <a:schemeClr val="tx1"/>
                </a:solidFill>
                <a:effectLst/>
                <a:latin typeface="Droid Sans"/>
              </a:rPr>
              <a:t>التقويم التربوي</a:t>
            </a:r>
            <a:r>
              <a:rPr lang="ar-JO" sz="2200" b="0" i="0" dirty="0">
                <a:solidFill>
                  <a:schemeClr val="tx1"/>
                </a:solidFill>
                <a:effectLst/>
                <a:latin typeface="Droid Sans"/>
              </a:rPr>
              <a:t> مصطلح أكثر شمولية </a:t>
            </a:r>
            <a:r>
              <a:rPr lang="ar-JO" sz="2200" b="0" i="0" dirty="0" smtClean="0">
                <a:solidFill>
                  <a:schemeClr val="tx1"/>
                </a:solidFill>
                <a:effectLst/>
                <a:latin typeface="Droid Sans"/>
              </a:rPr>
              <a:t>واتساعًا، </a:t>
            </a:r>
            <a:r>
              <a:rPr lang="ar-JO" sz="2200" b="0" i="0" dirty="0">
                <a:solidFill>
                  <a:schemeClr val="tx1"/>
                </a:solidFill>
                <a:effectLst/>
                <a:latin typeface="Droid Sans"/>
              </a:rPr>
              <a:t>فهو يتضمن المؤسسات التعليمية والمجتمعية بأكملها ويشمل جوانب كثيرة، منها التقويم التعليمي </a:t>
            </a:r>
            <a:r>
              <a:rPr lang="ar-JO" sz="2200" b="0" i="0" dirty="0" smtClean="0">
                <a:solidFill>
                  <a:schemeClr val="tx1"/>
                </a:solidFill>
                <a:effectLst/>
                <a:latin typeface="Droid Sans"/>
              </a:rPr>
              <a:t>نفسه.</a:t>
            </a:r>
            <a:r>
              <a:rPr lang="ar-JO" sz="2200" dirty="0">
                <a:solidFill>
                  <a:schemeClr val="tx1"/>
                </a:solidFill>
                <a:latin typeface="Droid Sans"/>
              </a:rPr>
              <a:t> </a:t>
            </a:r>
            <a:r>
              <a:rPr lang="ar-JO" sz="2200" dirty="0" smtClean="0">
                <a:solidFill>
                  <a:schemeClr val="tx1"/>
                </a:solidFill>
                <a:latin typeface="Droid Sans"/>
              </a:rPr>
              <a:t>بينما </a:t>
            </a:r>
            <a:r>
              <a:rPr lang="ar-JO" sz="2200" b="1" i="0" dirty="0" smtClean="0">
                <a:solidFill>
                  <a:schemeClr val="tx1"/>
                </a:solidFill>
                <a:effectLst/>
                <a:latin typeface="Droid Sans"/>
              </a:rPr>
              <a:t>التقويم </a:t>
            </a:r>
            <a:r>
              <a:rPr lang="ar-JO" sz="2200" b="1" i="0" dirty="0">
                <a:solidFill>
                  <a:schemeClr val="tx1"/>
                </a:solidFill>
                <a:effectLst/>
                <a:latin typeface="Droid Sans"/>
              </a:rPr>
              <a:t>التعليمي </a:t>
            </a:r>
            <a:r>
              <a:rPr lang="ar-JO" sz="2200" b="0" i="0" dirty="0">
                <a:solidFill>
                  <a:schemeClr val="tx1"/>
                </a:solidFill>
                <a:effectLst/>
                <a:latin typeface="Droid Sans"/>
              </a:rPr>
              <a:t>يتعلق بالتعليم </a:t>
            </a:r>
            <a:r>
              <a:rPr lang="ar-JO" sz="2200" b="0" i="0" dirty="0" smtClean="0">
                <a:solidFill>
                  <a:schemeClr val="tx1"/>
                </a:solidFill>
                <a:effectLst/>
                <a:latin typeface="Droid Sans"/>
              </a:rPr>
              <a:t>فقط، ويشمل :</a:t>
            </a:r>
            <a:endParaRPr lang="ar-JO" sz="2200" b="0" i="0" dirty="0">
              <a:solidFill>
                <a:schemeClr val="tx1"/>
              </a:solidFill>
              <a:effectLst/>
              <a:latin typeface="Droid Sans"/>
            </a:endParaRPr>
          </a:p>
          <a:p>
            <a:pPr algn="r" rtl="1">
              <a:buFont typeface="+mj-lt"/>
              <a:buAutoNum type="arabicPeriod"/>
            </a:pPr>
            <a:r>
              <a:rPr lang="ar-JO" sz="2200" b="0" i="0" dirty="0">
                <a:solidFill>
                  <a:schemeClr val="tx1"/>
                </a:solidFill>
                <a:effectLst/>
                <a:latin typeface="Droid Sans"/>
              </a:rPr>
              <a:t>الهدف من التقويم</a:t>
            </a:r>
          </a:p>
          <a:p>
            <a:pPr algn="r" rtl="1">
              <a:buFont typeface="+mj-lt"/>
              <a:buAutoNum type="arabicPeriod"/>
            </a:pPr>
            <a:r>
              <a:rPr lang="ar-JO" sz="2200" b="0" i="0" dirty="0">
                <a:solidFill>
                  <a:srgbClr val="333333"/>
                </a:solidFill>
                <a:effectLst/>
                <a:latin typeface="Droid Sans"/>
              </a:rPr>
              <a:t>أهمية التقويم</a:t>
            </a:r>
          </a:p>
          <a:p>
            <a:pPr algn="r" rtl="1">
              <a:buFont typeface="+mj-lt"/>
              <a:buAutoNum type="arabicPeriod"/>
            </a:pPr>
            <a:r>
              <a:rPr lang="ar-JO" sz="2200" b="0" i="0" dirty="0">
                <a:solidFill>
                  <a:srgbClr val="333333"/>
                </a:solidFill>
                <a:effectLst/>
                <a:latin typeface="Droid Sans"/>
              </a:rPr>
              <a:t>الأسلوب والإجراء المتبع</a:t>
            </a:r>
          </a:p>
          <a:p>
            <a:pPr algn="r" rtl="1">
              <a:buFont typeface="+mj-lt"/>
              <a:buAutoNum type="arabicPeriod"/>
            </a:pPr>
            <a:r>
              <a:rPr lang="ar-JO" sz="2200" b="0" i="0" dirty="0">
                <a:solidFill>
                  <a:srgbClr val="333333"/>
                </a:solidFill>
                <a:effectLst/>
                <a:latin typeface="Droid Sans"/>
              </a:rPr>
              <a:t>الوسائل والنظم </a:t>
            </a:r>
            <a:r>
              <a:rPr lang="ar-JO" sz="2200" b="0" i="0" dirty="0" smtClean="0">
                <a:solidFill>
                  <a:srgbClr val="333333"/>
                </a:solidFill>
                <a:effectLst/>
                <a:latin typeface="Droid Sans"/>
              </a:rPr>
              <a:t>المختلفة</a:t>
            </a:r>
            <a:r>
              <a:rPr lang="en-GB" sz="1600" dirty="0" smtClean="0">
                <a:solidFill>
                  <a:srgbClr val="333333"/>
                </a:solidFill>
                <a:latin typeface="Droid Sans"/>
              </a:rPr>
              <a:t>.</a:t>
            </a:r>
            <a:endParaRPr lang="ar-JO" sz="1600" b="0" i="0" dirty="0">
              <a:solidFill>
                <a:srgbClr val="333333"/>
              </a:solidFill>
              <a:effectLst/>
              <a:latin typeface="Droid Sans"/>
            </a:endParaRPr>
          </a:p>
        </p:txBody>
      </p:sp>
    </p:spTree>
    <p:extLst>
      <p:ext uri="{BB962C8B-B14F-4D97-AF65-F5344CB8AC3E}">
        <p14:creationId xmlns:p14="http://schemas.microsoft.com/office/powerpoint/2010/main" val="145877459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1955B221-2160-4078-A21E-C2B9FF2C852C}"/>
              </a:ext>
            </a:extLst>
          </p:cNvPr>
          <p:cNvSpPr txBox="1"/>
          <p:nvPr/>
        </p:nvSpPr>
        <p:spPr>
          <a:xfrm>
            <a:off x="4511824" y="513876"/>
            <a:ext cx="3816424" cy="461665"/>
          </a:xfrm>
          <a:prstGeom prst="rect">
            <a:avLst/>
          </a:prstGeom>
          <a:noFill/>
        </p:spPr>
        <p:txBody>
          <a:bodyPr wrap="square">
            <a:spAutoFit/>
          </a:bodyPr>
          <a:lstStyle/>
          <a:p>
            <a:r>
              <a:rPr kumimoji="0" lang="ar-JO" sz="2000" b="0"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 </a:t>
            </a:r>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مفهوم القياس </a:t>
            </a:r>
            <a:r>
              <a:rPr kumimoji="0" lang="ar-JO" sz="2400" b="1" i="0" u="none" strike="noStrike" kern="0" cap="none" spc="0" normalizeH="0" baseline="0" noProof="0" dirty="0" smtClean="0">
                <a:ln>
                  <a:noFill/>
                </a:ln>
                <a:solidFill>
                  <a:srgbClr val="000000"/>
                </a:solidFill>
                <a:effectLst/>
                <a:uLnTx/>
                <a:uFillTx/>
                <a:latin typeface="Arial"/>
                <a:cs typeface="Times New Roman" panose="02020603050405020304" pitchFamily="18" charset="0"/>
                <a:sym typeface="Arial"/>
              </a:rPr>
              <a:t>والاختبار</a:t>
            </a:r>
            <a:endParaRPr lang="ar-JO" dirty="0"/>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4" name="Rectangle 3"/>
          <p:cNvSpPr/>
          <p:nvPr/>
        </p:nvSpPr>
        <p:spPr>
          <a:xfrm>
            <a:off x="280565" y="6488211"/>
            <a:ext cx="1854995" cy="307777"/>
          </a:xfrm>
          <a:prstGeom prst="rect">
            <a:avLst/>
          </a:prstGeom>
        </p:spPr>
        <p:txBody>
          <a:bodyPr wrap="none">
            <a:spAutoFit/>
          </a:bodyPr>
          <a:lstStyle/>
          <a:p>
            <a:r>
              <a:rPr lang="en-GB" dirty="0"/>
              <a:t>https://mobt3ath.com</a:t>
            </a:r>
          </a:p>
        </p:txBody>
      </p:sp>
      <p:sp>
        <p:nvSpPr>
          <p:cNvPr id="8" name="TextBox 7">
            <a:extLst>
              <a:ext uri="{FF2B5EF4-FFF2-40B4-BE49-F238E27FC236}">
                <a16:creationId xmlns:a16="http://schemas.microsoft.com/office/drawing/2014/main" id="{7DE80A0B-0D69-46E0-B1A7-4E7647C15A57}"/>
              </a:ext>
            </a:extLst>
          </p:cNvPr>
          <p:cNvSpPr txBox="1"/>
          <p:nvPr/>
        </p:nvSpPr>
        <p:spPr>
          <a:xfrm>
            <a:off x="450881" y="980728"/>
            <a:ext cx="11521280" cy="5632311"/>
          </a:xfrm>
          <a:prstGeom prst="rect">
            <a:avLst/>
          </a:prstGeom>
          <a:noFill/>
        </p:spPr>
        <p:txBody>
          <a:bodyPr wrap="square">
            <a:spAutoFit/>
          </a:bodyPr>
          <a:lstStyle/>
          <a:p>
            <a:pPr algn="just" rtl="1">
              <a:lnSpc>
                <a:spcPct val="150000"/>
              </a:lnSpc>
            </a:pPr>
            <a:r>
              <a:rPr lang="ar-JO" sz="2400" dirty="0" smtClean="0"/>
              <a:t>مفهوم </a:t>
            </a:r>
            <a:r>
              <a:rPr lang="ar-JO" sz="2400" b="1" dirty="0" smtClean="0"/>
              <a:t>القياس</a:t>
            </a:r>
            <a:r>
              <a:rPr lang="ar-JO" sz="2400" dirty="0" smtClean="0"/>
              <a:t> </a:t>
            </a:r>
            <a:r>
              <a:rPr lang="en-GB" sz="2400" dirty="0" smtClean="0"/>
              <a:t> Measurement: </a:t>
            </a:r>
            <a:r>
              <a:rPr lang="ar-JO" sz="2400" dirty="0" smtClean="0"/>
              <a:t>يعرف جيلفورد</a:t>
            </a:r>
            <a:r>
              <a:rPr lang="en-GB" sz="2400" dirty="0" smtClean="0"/>
              <a:t> </a:t>
            </a:r>
            <a:r>
              <a:rPr lang="en-GB" sz="2400" dirty="0" err="1" smtClean="0"/>
              <a:t>Guhlford</a:t>
            </a:r>
            <a:r>
              <a:rPr lang="en-GB" sz="2400" dirty="0" smtClean="0"/>
              <a:t> </a:t>
            </a:r>
            <a:r>
              <a:rPr lang="ar-JO" sz="2400" dirty="0" smtClean="0"/>
              <a:t>القياس بأنه " وصف البيانات المتعلقة بخصائص الأشياء باستخدام الأعداد أو الجوانب الكمية في وصف سمات أو خصائص الأفراد. </a:t>
            </a:r>
            <a:r>
              <a:rPr lang="ar-JO" sz="2400" dirty="0"/>
              <a:t>فهو عبارة عن عملية منهجية كمية تسعى لجمع البيانات </a:t>
            </a:r>
            <a:r>
              <a:rPr lang="ar-JO" sz="2400" dirty="0" smtClean="0"/>
              <a:t>والقيام </a:t>
            </a:r>
            <a:r>
              <a:rPr lang="ar-JO" sz="2400" dirty="0"/>
              <a:t>بقياسها إما بالدرجات المئوية  أو المبدئية أو </a:t>
            </a:r>
            <a:r>
              <a:rPr lang="ar-JO" sz="2400" dirty="0" smtClean="0"/>
              <a:t>المعيارية، </a:t>
            </a:r>
            <a:r>
              <a:rPr lang="ar-JO" sz="2400" dirty="0"/>
              <a:t>و ذلك من أجل الحصول على نتائج حقيقية </a:t>
            </a:r>
            <a:r>
              <a:rPr lang="ar-JO" sz="2400" dirty="0" smtClean="0"/>
              <a:t>ومحاكية </a:t>
            </a:r>
            <a:r>
              <a:rPr lang="ar-JO" sz="2400" dirty="0"/>
              <a:t>للواقع </a:t>
            </a:r>
            <a:r>
              <a:rPr lang="ar-JO" sz="2400" dirty="0" smtClean="0"/>
              <a:t>.</a:t>
            </a:r>
            <a:endParaRPr lang="en-GB" sz="2400" dirty="0" smtClean="0"/>
          </a:p>
          <a:p>
            <a:pPr algn="just" rtl="1">
              <a:lnSpc>
                <a:spcPct val="150000"/>
              </a:lnSpc>
            </a:pPr>
            <a:r>
              <a:rPr lang="en-GB" sz="2400" dirty="0" smtClean="0"/>
              <a:t>Test: </a:t>
            </a:r>
            <a:r>
              <a:rPr lang="ar-JO" sz="2400" b="1" dirty="0" smtClean="0"/>
              <a:t>الاختبار</a:t>
            </a:r>
            <a:r>
              <a:rPr lang="ar-JO" sz="2400" dirty="0" smtClean="0"/>
              <a:t> بأنه " مجموعة من الأسئلة أو المهام التي يطلب من المتعلم الاستجابة لها (شفهيًا أو أدائيًا أو تحريريًا)  . ويرى شيز </a:t>
            </a:r>
            <a:r>
              <a:rPr lang="en-GB" sz="2400" dirty="0" smtClean="0"/>
              <a:t>Chase </a:t>
            </a:r>
            <a:r>
              <a:rPr lang="ar-JO" sz="2400" dirty="0" smtClean="0"/>
              <a:t>أن الاختبار يمكن تعريفه بأنه: إجراء منظّم لموازنة أداء الطالب بمستوى أداء محدد مسبقًا</a:t>
            </a:r>
            <a:r>
              <a:rPr lang="ar-JO" sz="2400" dirty="0"/>
              <a:t>. </a:t>
            </a:r>
            <a:r>
              <a:rPr lang="ar-JO" sz="2400" dirty="0" smtClean="0"/>
              <a:t>الإختبار : هو </a:t>
            </a:r>
            <a:r>
              <a:rPr lang="ar-JO" sz="2400" dirty="0"/>
              <a:t>عبارة عن عملية يتم من خلالها اختبار قدرات  الطالب أو المدرس </a:t>
            </a:r>
            <a:r>
              <a:rPr lang="ar-JO" sz="2400" dirty="0" smtClean="0"/>
              <a:t>وتتم </a:t>
            </a:r>
            <a:r>
              <a:rPr lang="ar-JO" sz="2400" dirty="0"/>
              <a:t>بعدة طرق إما شفوية أو كتابية أو بشكل تحريري أو عملي .</a:t>
            </a:r>
            <a:endParaRPr lang="ar-JO" sz="2400" dirty="0" smtClean="0"/>
          </a:p>
          <a:p>
            <a:pPr algn="just" rtl="1">
              <a:lnSpc>
                <a:spcPct val="150000"/>
              </a:lnSpc>
            </a:pPr>
            <a:r>
              <a:rPr lang="ar-JO" sz="2400" dirty="0" smtClean="0"/>
              <a:t>أما عن </a:t>
            </a:r>
            <a:r>
              <a:rPr lang="ar-JO" sz="2400" b="1" dirty="0" smtClean="0"/>
              <a:t>علاقة الاختبارات بالقياس: </a:t>
            </a:r>
            <a:r>
              <a:rPr lang="ar-JO" sz="2400" dirty="0" smtClean="0"/>
              <a:t>الاختبارات هي أدوات قياس َتستخدم للغرض التي أعدّت وصمّمت من أجله، وذلك للحصول على درجات يمكن تفسيرها تفسيًرا علميًا في ضوء إطار مرجعي مناسب.</a:t>
            </a:r>
            <a:endParaRPr lang="ar-JO" sz="2400" dirty="0">
              <a:cs typeface="+mj-cs"/>
            </a:endParaRPr>
          </a:p>
        </p:txBody>
      </p:sp>
    </p:spTree>
    <p:extLst>
      <p:ext uri="{BB962C8B-B14F-4D97-AF65-F5344CB8AC3E}">
        <p14:creationId xmlns:p14="http://schemas.microsoft.com/office/powerpoint/2010/main" val="281824515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42;p3">
            <a:extLst>
              <a:ext uri="{FF2B5EF4-FFF2-40B4-BE49-F238E27FC236}">
                <a16:creationId xmlns:a16="http://schemas.microsoft.com/office/drawing/2014/main" id="{F058D297-6B67-402E-A911-8A02CA9072F3}"/>
              </a:ext>
            </a:extLst>
          </p:cNvPr>
          <p:cNvSpPr/>
          <p:nvPr/>
        </p:nvSpPr>
        <p:spPr>
          <a:xfrm>
            <a:off x="2271901" y="369340"/>
            <a:ext cx="7992888" cy="7986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 name="TextBox 9">
            <a:extLst>
              <a:ext uri="{FF2B5EF4-FFF2-40B4-BE49-F238E27FC236}">
                <a16:creationId xmlns:a16="http://schemas.microsoft.com/office/drawing/2014/main" id="{1955B221-2160-4078-A21E-C2B9FF2C852C}"/>
              </a:ext>
            </a:extLst>
          </p:cNvPr>
          <p:cNvSpPr txBox="1"/>
          <p:nvPr/>
        </p:nvSpPr>
        <p:spPr>
          <a:xfrm>
            <a:off x="4352708" y="548122"/>
            <a:ext cx="3967949" cy="461665"/>
          </a:xfrm>
          <a:prstGeom prst="rect">
            <a:avLst/>
          </a:prstGeom>
          <a:noFill/>
        </p:spPr>
        <p:txBody>
          <a:bodyPr wrap="square">
            <a:spAutoFit/>
          </a:bodyPr>
          <a:lstStyle/>
          <a:p>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 مفهوم التقويم والتقييم التربوي </a:t>
            </a:r>
            <a:endParaRPr lang="ar-JO" sz="2400" b="1" dirty="0"/>
          </a:p>
        </p:txBody>
      </p:sp>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4" name="Rectangle 3"/>
          <p:cNvSpPr/>
          <p:nvPr/>
        </p:nvSpPr>
        <p:spPr>
          <a:xfrm>
            <a:off x="172345" y="6438900"/>
            <a:ext cx="2099556" cy="307777"/>
          </a:xfrm>
          <a:prstGeom prst="rect">
            <a:avLst/>
          </a:prstGeom>
        </p:spPr>
        <p:txBody>
          <a:bodyPr wrap="square">
            <a:spAutoFit/>
          </a:bodyPr>
          <a:lstStyle/>
          <a:p>
            <a:r>
              <a:rPr lang="en-GB" dirty="0"/>
              <a:t>https://</a:t>
            </a:r>
            <a:r>
              <a:rPr lang="en-GB" dirty="0" smtClean="0"/>
              <a:t>mobt3ath.com</a:t>
            </a:r>
            <a:endParaRPr lang="en-GB" dirty="0"/>
          </a:p>
        </p:txBody>
      </p:sp>
      <p:sp>
        <p:nvSpPr>
          <p:cNvPr id="9" name="TextBox 8">
            <a:extLst>
              <a:ext uri="{FF2B5EF4-FFF2-40B4-BE49-F238E27FC236}">
                <a16:creationId xmlns:a16="http://schemas.microsoft.com/office/drawing/2014/main" id="{7DE80A0B-0D69-46E0-B1A7-4E7647C15A57}"/>
              </a:ext>
            </a:extLst>
          </p:cNvPr>
          <p:cNvSpPr txBox="1"/>
          <p:nvPr/>
        </p:nvSpPr>
        <p:spPr>
          <a:xfrm>
            <a:off x="635747" y="1009787"/>
            <a:ext cx="11265195" cy="5262979"/>
          </a:xfrm>
          <a:prstGeom prst="rect">
            <a:avLst/>
          </a:prstGeom>
          <a:noFill/>
        </p:spPr>
        <p:txBody>
          <a:bodyPr wrap="square">
            <a:spAutoFit/>
          </a:bodyPr>
          <a:lstStyle/>
          <a:p>
            <a:pPr algn="just" rtl="1"/>
            <a:r>
              <a:rPr lang="ar-JO" sz="2400" b="1" dirty="0"/>
              <a:t>مفهوم التقويم: </a:t>
            </a:r>
            <a:r>
              <a:rPr lang="ar-JO" sz="2400" dirty="0"/>
              <a:t>" عملية ديناميكية مستمرة، تتضمن إصدار حكم معين، يتم في ضوئه </a:t>
            </a:r>
            <a:r>
              <a:rPr lang="ar-JO" sz="2400" b="1" dirty="0"/>
              <a:t>التطوير والتحسين</a:t>
            </a:r>
            <a:r>
              <a:rPr lang="ar-JO" sz="2400" dirty="0" smtClean="0"/>
              <a:t>". </a:t>
            </a:r>
          </a:p>
          <a:p>
            <a:pPr algn="just" rtl="1"/>
            <a:r>
              <a:rPr lang="ar-JO" sz="2400" dirty="0" smtClean="0"/>
              <a:t>كما عرف التقويم بأنه : عملية </a:t>
            </a:r>
            <a:r>
              <a:rPr lang="ar-JO" sz="2400" dirty="0"/>
              <a:t>منهجية يتم من خلالها جمع البيانات </a:t>
            </a:r>
            <a:r>
              <a:rPr lang="ar-JO" sz="2400" b="1" dirty="0" smtClean="0"/>
              <a:t>والقيام </a:t>
            </a:r>
            <a:r>
              <a:rPr lang="ar-JO" sz="2400" b="1" dirty="0"/>
              <a:t>بتقويمها </a:t>
            </a:r>
            <a:r>
              <a:rPr lang="ar-JO" sz="2400" b="1" dirty="0" smtClean="0"/>
              <a:t>والعمل </a:t>
            </a:r>
            <a:r>
              <a:rPr lang="ar-JO" sz="2400" b="1" dirty="0"/>
              <a:t>على </a:t>
            </a:r>
            <a:r>
              <a:rPr lang="ar-JO" sz="2400" b="1" dirty="0" smtClean="0"/>
              <a:t>إصلاحها</a:t>
            </a:r>
            <a:r>
              <a:rPr lang="ar-JO" sz="2400" dirty="0" smtClean="0"/>
              <a:t>، من </a:t>
            </a:r>
            <a:r>
              <a:rPr lang="ar-JO" sz="2400" dirty="0"/>
              <a:t>خلال </a:t>
            </a:r>
            <a:r>
              <a:rPr lang="ar-JO" sz="2400" dirty="0" smtClean="0"/>
              <a:t>الربط </a:t>
            </a:r>
            <a:r>
              <a:rPr lang="ar-JO" sz="2400" dirty="0"/>
              <a:t>ما بين الأهداف التي تسعى إليها العملية التدريسية </a:t>
            </a:r>
            <a:r>
              <a:rPr lang="ar-JO" sz="2400" dirty="0" smtClean="0"/>
              <a:t>وبين </a:t>
            </a:r>
            <a:r>
              <a:rPr lang="ar-JO" sz="2400" dirty="0"/>
              <a:t>الجهود المبذولة من قبل </a:t>
            </a:r>
            <a:r>
              <a:rPr lang="ar-JO" sz="2400" dirty="0" smtClean="0"/>
              <a:t>الطالب  وما </a:t>
            </a:r>
            <a:r>
              <a:rPr lang="ar-JO" sz="2400" dirty="0"/>
              <a:t>تم تحقيقه من العملية التدريسية .</a:t>
            </a:r>
            <a:endParaRPr lang="ar-JO" sz="2400" dirty="0" smtClean="0"/>
          </a:p>
          <a:p>
            <a:pPr algn="just" rtl="1"/>
            <a:r>
              <a:rPr lang="ar-JO" sz="2400" dirty="0" smtClean="0"/>
              <a:t> </a:t>
            </a:r>
            <a:r>
              <a:rPr lang="ar-JO" sz="2400" b="1" dirty="0"/>
              <a:t>مفهوم التقييم </a:t>
            </a:r>
            <a:r>
              <a:rPr lang="en-GB" sz="2400" dirty="0"/>
              <a:t>Assessment: </a:t>
            </a:r>
            <a:r>
              <a:rPr lang="ar-JO" sz="2400" dirty="0"/>
              <a:t> هو" </a:t>
            </a:r>
            <a:r>
              <a:rPr lang="ar-JO" sz="2400" b="1" dirty="0"/>
              <a:t>تقدير قيمة </a:t>
            </a:r>
            <a:r>
              <a:rPr lang="ar-JO" sz="2400" dirty="0"/>
              <a:t>أي عنصر من عناصر المنظومة التربوية، </a:t>
            </a:r>
            <a:r>
              <a:rPr lang="ar-JO" sz="2400" b="1" dirty="0"/>
              <a:t>وإصدار الحكم </a:t>
            </a:r>
            <a:r>
              <a:rPr lang="ar-JO" sz="2400" dirty="0"/>
              <a:t>على مدى جودة تلك العناصر</a:t>
            </a:r>
            <a:r>
              <a:rPr lang="ar-JO" sz="2400" dirty="0" smtClean="0"/>
              <a:t>".وقد </a:t>
            </a:r>
            <a:r>
              <a:rPr lang="ar-JO" sz="2400" dirty="0"/>
              <a:t>يشار إلى التقييم بأنه " </a:t>
            </a:r>
            <a:r>
              <a:rPr lang="ar-JO" sz="2400" b="1" dirty="0"/>
              <a:t>تثمين قيمة الشيء، أو مستوى </a:t>
            </a:r>
            <a:r>
              <a:rPr lang="ar-JO" sz="2400" b="1" dirty="0" smtClean="0"/>
              <a:t>الإتقان تعليميًا لبرنامجًا </a:t>
            </a:r>
            <a:r>
              <a:rPr lang="ar-JO" sz="2400" b="1" dirty="0"/>
              <a:t>ما </a:t>
            </a:r>
            <a:r>
              <a:rPr lang="ar-JO" sz="2400" dirty="0" smtClean="0"/>
              <a:t>«. وهو </a:t>
            </a:r>
            <a:r>
              <a:rPr lang="ar-JO" sz="2400" dirty="0"/>
              <a:t>عبارة عن العملية المنهجية التي يتم من خلالها تقييم الطالب أو المدرس من خلال إجراء مجموعة من الإختبارات </a:t>
            </a:r>
            <a:r>
              <a:rPr lang="ar-JO" sz="2400" dirty="0" smtClean="0"/>
              <a:t>والإمتحانات </a:t>
            </a:r>
            <a:r>
              <a:rPr lang="ar-JO" sz="2400" dirty="0"/>
              <a:t>الشفهية </a:t>
            </a:r>
            <a:r>
              <a:rPr lang="ar-JO" sz="2400" dirty="0" smtClean="0"/>
              <a:t>والكتابية، وفي </a:t>
            </a:r>
            <a:r>
              <a:rPr lang="ar-JO" sz="2400" dirty="0"/>
              <a:t>نهاية الإمتحانات يتم تقييم الطالب أو المدرس وفقاً لمعايير محددة تكون على الشكل التالي : ممتاز ، جيد جداً ، جيد ، </a:t>
            </a:r>
            <a:r>
              <a:rPr lang="ar-JO" sz="2400" dirty="0" smtClean="0"/>
              <a:t>ضعيف.  </a:t>
            </a:r>
          </a:p>
          <a:p>
            <a:pPr algn="just" rtl="1"/>
            <a:endParaRPr lang="ar-JO" sz="2400" dirty="0" smtClean="0"/>
          </a:p>
          <a:p>
            <a:pPr algn="just" rtl="1"/>
            <a:r>
              <a:rPr lang="ar-JO" sz="2400" b="1" u="sng" dirty="0" smtClean="0"/>
              <a:t>العلاقة </a:t>
            </a:r>
            <a:r>
              <a:rPr lang="ar-JO" sz="2400" b="1" u="sng" dirty="0"/>
              <a:t>بين التقويم والتقييم </a:t>
            </a:r>
            <a:r>
              <a:rPr lang="ar-JO" sz="2400" b="1" u="sng" dirty="0" smtClean="0"/>
              <a:t>والقياس</a:t>
            </a:r>
            <a:r>
              <a:rPr lang="ar-JO" sz="2400" dirty="0" smtClean="0"/>
              <a:t>: </a:t>
            </a:r>
            <a:r>
              <a:rPr lang="ar-JO" sz="2400" dirty="0"/>
              <a:t>هي علاقة تكاملية </a:t>
            </a:r>
            <a:r>
              <a:rPr lang="ar-JO" sz="2400" dirty="0" smtClean="0"/>
              <a:t>فنجاح </a:t>
            </a:r>
            <a:r>
              <a:rPr lang="ar-JO" sz="2400" dirty="0"/>
              <a:t>عملية التعليم تكمن بمدى تقدم الطالب </a:t>
            </a:r>
            <a:r>
              <a:rPr lang="ar-JO" sz="2400" dirty="0" smtClean="0"/>
              <a:t>وإحرازه </a:t>
            </a:r>
            <a:r>
              <a:rPr lang="ar-JO" sz="2400" dirty="0"/>
              <a:t>لمستويات متقدمة في العملية </a:t>
            </a:r>
            <a:r>
              <a:rPr lang="ar-JO" sz="2400" dirty="0" smtClean="0"/>
              <a:t>التعليمية، </a:t>
            </a:r>
            <a:r>
              <a:rPr lang="ar-JO" sz="2400" dirty="0"/>
              <a:t>ففي حال عدم وجود لعملية القياس </a:t>
            </a:r>
            <a:r>
              <a:rPr lang="ar-JO" sz="2400" dirty="0" smtClean="0"/>
              <a:t>والتقييم </a:t>
            </a:r>
            <a:r>
              <a:rPr lang="ar-JO" sz="2400" dirty="0"/>
              <a:t>في العملية التربوية لا نستطيع معرفة الإنجازات </a:t>
            </a:r>
            <a:r>
              <a:rPr lang="ar-JO" sz="2400" dirty="0" smtClean="0"/>
              <a:t>والتطورات </a:t>
            </a:r>
            <a:r>
              <a:rPr lang="ar-JO" sz="2400" dirty="0"/>
              <a:t>في مستوى </a:t>
            </a:r>
            <a:r>
              <a:rPr lang="ar-JO" sz="2400" dirty="0" smtClean="0"/>
              <a:t>الطالب. </a:t>
            </a:r>
            <a:r>
              <a:rPr lang="ar-JO" sz="2400" dirty="0"/>
              <a:t>لذلك تعتبر عملية القياس خطوة تمهيدية لعملية </a:t>
            </a:r>
            <a:r>
              <a:rPr lang="ar-JO" sz="2400" dirty="0" smtClean="0"/>
              <a:t>التقييم، والتقييم </a:t>
            </a:r>
            <a:r>
              <a:rPr lang="ar-JO" sz="2400" dirty="0"/>
              <a:t>يكون عبارة عن خطوة متقدمة لتقويم الطلبة </a:t>
            </a:r>
            <a:r>
              <a:rPr lang="ar-JO" sz="2400" dirty="0" smtClean="0"/>
              <a:t>ودفعهم </a:t>
            </a:r>
            <a:r>
              <a:rPr lang="ar-JO" sz="2400" dirty="0"/>
              <a:t>للأمام من أجل مساعدتهم في تحقيق أهدافهم المرجوة </a:t>
            </a:r>
            <a:r>
              <a:rPr lang="ar-JO" sz="2400" dirty="0" smtClean="0"/>
              <a:t>.</a:t>
            </a:r>
            <a:endParaRPr lang="ar-JO" sz="2400" dirty="0">
              <a:cs typeface="+mj-cs"/>
            </a:endParaRPr>
          </a:p>
        </p:txBody>
      </p:sp>
    </p:spTree>
    <p:extLst>
      <p:ext uri="{BB962C8B-B14F-4D97-AF65-F5344CB8AC3E}">
        <p14:creationId xmlns:p14="http://schemas.microsoft.com/office/powerpoint/2010/main" val="171780263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2F2C1B-252A-419A-98FA-984CF6F87037}"/>
              </a:ext>
            </a:extLst>
          </p:cNvPr>
          <p:cNvPicPr>
            <a:picLocks noChangeAspect="1"/>
          </p:cNvPicPr>
          <p:nvPr/>
        </p:nvPicPr>
        <p:blipFill>
          <a:blip r:embed="rId2">
            <a:duotone>
              <a:prstClr val="black"/>
              <a:srgbClr val="D9C3A5">
                <a:tint val="50000"/>
                <a:satMod val="180000"/>
              </a:srgbClr>
            </a:duotone>
          </a:blip>
          <a:stretch>
            <a:fillRect/>
          </a:stretch>
        </p:blipFill>
        <p:spPr>
          <a:xfrm>
            <a:off x="2567608" y="1575208"/>
            <a:ext cx="6000750" cy="4476750"/>
          </a:xfrm>
          <a:prstGeom prst="rect">
            <a:avLst/>
          </a:prstGeom>
          <a:solidFill>
            <a:srgbClr val="FFFFFF">
              <a:shade val="85000"/>
            </a:srgbClr>
          </a:solidFill>
          <a:ln w="190500" cap="rnd">
            <a:solidFill>
              <a:srgbClr val="FFFFFF"/>
            </a:solidFill>
          </a:ln>
          <a:effectLst>
            <a:glow rad="127000">
              <a:srgbClr val="6E3210"/>
            </a:glow>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0"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3">
            <a:alphaModFix/>
            <a:duotone>
              <a:prstClr val="black"/>
              <a:schemeClr val="accent4">
                <a:tint val="45000"/>
                <a:satMod val="400000"/>
              </a:schemeClr>
            </a:duotone>
            <a:extLst>
              <a:ext uri="{BEBA8EAE-BF5A-486C-A8C5-ECC9F3942E4B}">
                <a14:imgProps xmlns:a14="http://schemas.microsoft.com/office/drawing/2010/main">
                  <a14:imgLayer r:embed="rId4">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12"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5">
            <a:alphaModFix/>
            <a:duotone>
              <a:prstClr val="black"/>
              <a:schemeClr val="accent2">
                <a:tint val="45000"/>
                <a:satMod val="400000"/>
              </a:schemeClr>
            </a:duotone>
            <a:extLst>
              <a:ext uri="{BEBA8EAE-BF5A-486C-A8C5-ECC9F3942E4B}">
                <a14:imgProps xmlns:a14="http://schemas.microsoft.com/office/drawing/2010/main">
                  <a14:imgLayer r:embed="rId6">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
        <p:nvSpPr>
          <p:cNvPr id="6" name="Oval 5">
            <a:extLst>
              <a:ext uri="{FF2B5EF4-FFF2-40B4-BE49-F238E27FC236}">
                <a16:creationId xmlns:a16="http://schemas.microsoft.com/office/drawing/2014/main" id="{A75A4D25-D662-4327-B73D-AFCB6ADAA524}"/>
              </a:ext>
            </a:extLst>
          </p:cNvPr>
          <p:cNvSpPr/>
          <p:nvPr/>
        </p:nvSpPr>
        <p:spPr>
          <a:xfrm>
            <a:off x="4871864" y="3890283"/>
            <a:ext cx="370590" cy="40281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200" dirty="0"/>
          </a:p>
        </p:txBody>
      </p:sp>
    </p:spTree>
    <p:extLst>
      <p:ext uri="{BB962C8B-B14F-4D97-AF65-F5344CB8AC3E}">
        <p14:creationId xmlns:p14="http://schemas.microsoft.com/office/powerpoint/2010/main" val="332804401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7" name="TextBox 6">
            <a:extLst>
              <a:ext uri="{FF2B5EF4-FFF2-40B4-BE49-F238E27FC236}">
                <a16:creationId xmlns:a16="http://schemas.microsoft.com/office/drawing/2014/main" id="{7DE80A0B-0D69-46E0-B1A7-4E7647C15A57}"/>
              </a:ext>
            </a:extLst>
          </p:cNvPr>
          <p:cNvSpPr txBox="1"/>
          <p:nvPr/>
        </p:nvSpPr>
        <p:spPr>
          <a:xfrm>
            <a:off x="407368" y="1097148"/>
            <a:ext cx="11521280" cy="5678478"/>
          </a:xfrm>
          <a:prstGeom prst="rect">
            <a:avLst/>
          </a:prstGeom>
          <a:noFill/>
        </p:spPr>
        <p:txBody>
          <a:bodyPr wrap="square">
            <a:spAutoFit/>
          </a:bodyPr>
          <a:lstStyle/>
          <a:p>
            <a:pPr algn="r"/>
            <a:r>
              <a:rPr lang="ar-JO" sz="2200" dirty="0">
                <a:cs typeface="+mj-cs"/>
              </a:rPr>
              <a:t> </a:t>
            </a:r>
            <a:r>
              <a:rPr lang="ar-JO" sz="2200" b="1" i="0" dirty="0">
                <a:solidFill>
                  <a:srgbClr val="333333"/>
                </a:solidFill>
                <a:effectLst/>
                <a:latin typeface="Helvetica" panose="020B0604020202020204" pitchFamily="34" charset="0"/>
              </a:rPr>
              <a:t>الفرق بین التقویم والتقییم في العملیة التعلیمیة</a:t>
            </a:r>
            <a:endParaRPr lang="ar-JO" sz="2200" b="0" i="0" dirty="0">
              <a:solidFill>
                <a:srgbClr val="333333"/>
              </a:solidFill>
              <a:effectLst/>
              <a:latin typeface="Helvetica" panose="020B0604020202020204" pitchFamily="34" charset="0"/>
            </a:endParaRPr>
          </a:p>
          <a:p>
            <a:pPr algn="r"/>
            <a:r>
              <a:rPr lang="ar-JO" sz="2200" b="0" i="0" dirty="0">
                <a:solidFill>
                  <a:srgbClr val="3A2A34"/>
                </a:solidFill>
                <a:effectLst/>
                <a:latin typeface="Droid Sans"/>
              </a:rPr>
              <a:t>يكمن الفرق </a:t>
            </a:r>
            <a:r>
              <a:rPr lang="ar-JO" sz="2200" b="0" i="0" u="none" strike="noStrike" dirty="0">
                <a:solidFill>
                  <a:srgbClr val="3A2A34"/>
                </a:solidFill>
                <a:effectLst/>
                <a:latin typeface="Droid Sans"/>
              </a:rPr>
              <a:t>الأساسي</a:t>
            </a:r>
            <a:r>
              <a:rPr lang="ar-JO" sz="2200" b="0" i="0" dirty="0">
                <a:solidFill>
                  <a:srgbClr val="3A2A34"/>
                </a:solidFill>
                <a:effectLst/>
                <a:latin typeface="Droid Sans"/>
              </a:rPr>
              <a:t> بين التقويم والتقييم في العملية التعليمية في الهدف من استخدامهما</a:t>
            </a:r>
            <a:r>
              <a:rPr lang="ar-JO" sz="2200" b="1" i="0" dirty="0">
                <a:solidFill>
                  <a:srgbClr val="3A2A34"/>
                </a:solidFill>
                <a:effectLst/>
                <a:latin typeface="Droid Sans"/>
              </a:rPr>
              <a:t>. فالتقييم يستهدف تحديد الاستراتيجية التعليمية، بينما يستخدم التقويم في فهم أداء </a:t>
            </a:r>
            <a:r>
              <a:rPr lang="ar-JO" sz="2200" b="1" i="0" dirty="0" smtClean="0">
                <a:solidFill>
                  <a:srgbClr val="3A2A34"/>
                </a:solidFill>
                <a:effectLst/>
                <a:latin typeface="Droid Sans"/>
              </a:rPr>
              <a:t>الطلبة </a:t>
            </a:r>
            <a:r>
              <a:rPr lang="ar-JO" sz="2200" b="1" i="0" dirty="0">
                <a:solidFill>
                  <a:srgbClr val="3A2A34"/>
                </a:solidFill>
                <a:effectLst/>
                <a:latin typeface="Droid Sans"/>
              </a:rPr>
              <a:t>وتطوير </a:t>
            </a:r>
            <a:r>
              <a:rPr lang="ar-JO" sz="2200" b="1" i="0" dirty="0" smtClean="0">
                <a:solidFill>
                  <a:srgbClr val="3A2A34"/>
                </a:solidFill>
                <a:effectLst/>
                <a:latin typeface="Droid Sans"/>
              </a:rPr>
              <a:t>معرفتهم وسلوكياتهم.</a:t>
            </a:r>
            <a:endParaRPr lang="ar-JO" sz="2200" b="1" i="0" dirty="0">
              <a:solidFill>
                <a:srgbClr val="3A2A34"/>
              </a:solidFill>
              <a:effectLst/>
              <a:latin typeface="Droid Sans"/>
            </a:endParaRPr>
          </a:p>
          <a:p>
            <a:pPr algn="r"/>
            <a:r>
              <a:rPr lang="ar-JO" sz="2200" b="0" i="0" dirty="0">
                <a:solidFill>
                  <a:srgbClr val="333333"/>
                </a:solidFill>
                <a:effectLst/>
                <a:latin typeface="Droid Sans"/>
              </a:rPr>
              <a:t> </a:t>
            </a:r>
          </a:p>
          <a:p>
            <a:pPr algn="r"/>
            <a:r>
              <a:rPr lang="ar-JO" sz="2200" b="1" i="0" dirty="0">
                <a:solidFill>
                  <a:srgbClr val="333333"/>
                </a:solidFill>
                <a:effectLst/>
                <a:latin typeface="Helvetica" panose="020B0604020202020204" pitchFamily="34" charset="0"/>
              </a:rPr>
              <a:t> الفرق بین التقویم والتقییم في التدریس</a:t>
            </a:r>
            <a:endParaRPr lang="ar-JO" sz="2200" b="0" i="0" dirty="0">
              <a:solidFill>
                <a:srgbClr val="333333"/>
              </a:solidFill>
              <a:effectLst/>
              <a:latin typeface="Helvetica" panose="020B0604020202020204" pitchFamily="34" charset="0"/>
            </a:endParaRPr>
          </a:p>
          <a:p>
            <a:pPr algn="r"/>
            <a:r>
              <a:rPr lang="ar-JO" sz="2200" b="0" i="0" dirty="0">
                <a:solidFill>
                  <a:srgbClr val="333333"/>
                </a:solidFill>
                <a:effectLst/>
                <a:latin typeface="Droid Sans"/>
              </a:rPr>
              <a:t>الفرق الأساسي بين التقييم والتقويم هو أنك </a:t>
            </a:r>
            <a:r>
              <a:rPr lang="ar-JO" sz="2200" b="0" i="0" u="sng" dirty="0">
                <a:solidFill>
                  <a:srgbClr val="333333"/>
                </a:solidFill>
                <a:effectLst/>
                <a:latin typeface="Droid Sans"/>
              </a:rPr>
              <a:t>عندما تقوم بتقييم الطالب فإنك تنظر إلى </a:t>
            </a:r>
            <a:r>
              <a:rPr lang="ar-JO" sz="2200" u="sng" dirty="0" smtClean="0">
                <a:solidFill>
                  <a:srgbClr val="333333"/>
                </a:solidFill>
                <a:latin typeface="Droid Sans"/>
              </a:rPr>
              <a:t>ال</a:t>
            </a:r>
            <a:r>
              <a:rPr lang="ar-JO" sz="2200" b="0" i="0" u="sng" dirty="0" smtClean="0">
                <a:solidFill>
                  <a:srgbClr val="333333"/>
                </a:solidFill>
                <a:effectLst/>
                <a:latin typeface="Droid Sans"/>
              </a:rPr>
              <a:t>أداء</a:t>
            </a:r>
            <a:r>
              <a:rPr lang="ar-JO" sz="2200" b="0" i="0" dirty="0" smtClean="0">
                <a:solidFill>
                  <a:srgbClr val="333333"/>
                </a:solidFill>
                <a:effectLst/>
                <a:latin typeface="Droid Sans"/>
              </a:rPr>
              <a:t>، </a:t>
            </a:r>
            <a:r>
              <a:rPr lang="ar-JO" sz="2200" b="0" i="0" dirty="0">
                <a:solidFill>
                  <a:srgbClr val="333333"/>
                </a:solidFill>
                <a:effectLst/>
                <a:latin typeface="Droid Sans"/>
              </a:rPr>
              <a:t>في حين أنك تنظر إلى </a:t>
            </a:r>
            <a:r>
              <a:rPr lang="ar-JO" sz="2200" b="0" i="0" u="sng" dirty="0">
                <a:solidFill>
                  <a:srgbClr val="333333"/>
                </a:solidFill>
                <a:effectLst/>
                <a:latin typeface="Droid Sans"/>
              </a:rPr>
              <a:t>الهدف المرجو والمحقق بالفعل عندما تريد تقويم </a:t>
            </a:r>
            <a:r>
              <a:rPr lang="ar-JO" sz="2200" b="0" i="0" dirty="0">
                <a:solidFill>
                  <a:srgbClr val="333333"/>
                </a:solidFill>
                <a:effectLst/>
                <a:latin typeface="Droid Sans"/>
              </a:rPr>
              <a:t>الطالب. ويظهر هذا في الفرق بین استراتیجیات التدریس واستراتیجیات التقویم. فالتقييم والتقويم في العملية التدريسية هنا متلازمان يُكمِّل أحدُهما الآخرَ.</a:t>
            </a:r>
          </a:p>
          <a:p>
            <a:pPr algn="r"/>
            <a:r>
              <a:rPr lang="ar-JO" sz="2200" b="0" i="0" dirty="0">
                <a:solidFill>
                  <a:srgbClr val="333333"/>
                </a:solidFill>
                <a:effectLst/>
                <a:latin typeface="Droid Sans"/>
              </a:rPr>
              <a:t> </a:t>
            </a:r>
          </a:p>
          <a:p>
            <a:pPr algn="just" rtl="1"/>
            <a:r>
              <a:rPr lang="ar-JO" sz="2200" b="0" i="0" dirty="0">
                <a:solidFill>
                  <a:srgbClr val="333333"/>
                </a:solidFill>
                <a:effectLst/>
                <a:latin typeface="Droid Sans"/>
              </a:rPr>
              <a:t>ويمكن استخدام مصطلح التقويم في تحديد كفاءة وجودة المنهج التدريسي، ويشمل هذا بالطبع الوسائل التدريسية التي يستخدمها </a:t>
            </a:r>
            <a:r>
              <a:rPr lang="ar-JO" sz="2200" b="0" i="0" dirty="0" smtClean="0">
                <a:solidFill>
                  <a:srgbClr val="333333"/>
                </a:solidFill>
                <a:effectLst/>
                <a:latin typeface="Droid Sans"/>
              </a:rPr>
              <a:t>المدرس</a:t>
            </a:r>
            <a:r>
              <a:rPr lang="ar-JO" sz="2200" b="0" i="0" dirty="0">
                <a:solidFill>
                  <a:srgbClr val="333333"/>
                </a:solidFill>
                <a:effectLst/>
                <a:latin typeface="Droid Sans"/>
              </a:rPr>
              <a:t>. ويتم هذا عن طريق جمع بيانات وتقييم أداء </a:t>
            </a:r>
            <a:r>
              <a:rPr lang="ar-JO" sz="2200" b="0" i="0" dirty="0" smtClean="0">
                <a:solidFill>
                  <a:srgbClr val="333333"/>
                </a:solidFill>
                <a:effectLst/>
                <a:latin typeface="Droid Sans"/>
              </a:rPr>
              <a:t>الطلبة </a:t>
            </a:r>
            <a:r>
              <a:rPr lang="ar-JO" sz="2200" b="0" i="0" dirty="0">
                <a:solidFill>
                  <a:srgbClr val="333333"/>
                </a:solidFill>
                <a:effectLst/>
                <a:latin typeface="Droid Sans"/>
              </a:rPr>
              <a:t>بالتوازي مع النظر في الأساليب التدريسية المستخدمة. وعادة ما يستخدم التقييم التكويني في التقويم </a:t>
            </a:r>
            <a:r>
              <a:rPr lang="ar-JO" sz="2200" b="0" i="0" dirty="0" smtClean="0">
                <a:solidFill>
                  <a:srgbClr val="333333"/>
                </a:solidFill>
                <a:effectLst/>
                <a:latin typeface="Droid Sans"/>
              </a:rPr>
              <a:t>التدريسي. </a:t>
            </a:r>
            <a:r>
              <a:rPr lang="ar-JO" sz="2200" u="sng" dirty="0" smtClean="0"/>
              <a:t>ويشتمل </a:t>
            </a:r>
            <a:r>
              <a:rPr lang="ar-JO" sz="2200" u="sng" dirty="0"/>
              <a:t>التقويم بصورة ضمنية على عمليات التقييم، والقياس، والاختبار</a:t>
            </a:r>
            <a:r>
              <a:rPr lang="ar-JO" sz="2200" dirty="0"/>
              <a:t>، وقد استخدم مصطلح التقييم في الماضي للدلالة على معنى التقويم وفي هذا الاستخدام خطأ؛ لأن التقييم يدل على نسب قيمة الرقم </a:t>
            </a:r>
            <a:r>
              <a:rPr lang="ar-JO" sz="2200" dirty="0" smtClean="0"/>
              <a:t>الناتج </a:t>
            </a:r>
            <a:r>
              <a:rPr lang="ar-JO" sz="2200" dirty="0"/>
              <a:t>من عملية القياس إلى معيار معين دون تصحيح أو تعديل ما أعوج منه، بخلاف التقويم الذي يعنى بهذا </a:t>
            </a:r>
            <a:r>
              <a:rPr lang="ar-JO" sz="2200" dirty="0" smtClean="0"/>
              <a:t>التصحيح.</a:t>
            </a:r>
            <a:endParaRPr lang="ar-JO" sz="2200" dirty="0"/>
          </a:p>
          <a:p>
            <a:pPr algn="just" rtl="1"/>
            <a:r>
              <a:rPr lang="ar-JO" sz="2200" dirty="0" smtClean="0"/>
              <a:t> (</a:t>
            </a:r>
            <a:r>
              <a:rPr lang="ar-JO" sz="2200" dirty="0"/>
              <a:t>بن سعد </a:t>
            </a:r>
            <a:r>
              <a:rPr lang="ar-JO" sz="2200" dirty="0" smtClean="0"/>
              <a:t>ورماضنية،2015)</a:t>
            </a:r>
            <a:endParaRPr lang="ar-JO" sz="2200" dirty="0"/>
          </a:p>
          <a:p>
            <a:pPr algn="r" rtl="1">
              <a:lnSpc>
                <a:spcPct val="150000"/>
              </a:lnSpc>
            </a:pPr>
            <a:endParaRPr lang="ar-JO" sz="2200" dirty="0"/>
          </a:p>
        </p:txBody>
      </p:sp>
      <p:sp>
        <p:nvSpPr>
          <p:cNvPr id="5" name="Rectangle 4"/>
          <p:cNvSpPr/>
          <p:nvPr/>
        </p:nvSpPr>
        <p:spPr>
          <a:xfrm>
            <a:off x="5375920" y="6438900"/>
            <a:ext cx="6110968" cy="307777"/>
          </a:xfrm>
          <a:prstGeom prst="rect">
            <a:avLst/>
          </a:prstGeom>
        </p:spPr>
        <p:txBody>
          <a:bodyPr wrap="none">
            <a:spAutoFit/>
          </a:bodyPr>
          <a:lstStyle/>
          <a:p>
            <a:r>
              <a:rPr lang="en-GB" dirty="0">
                <a:solidFill>
                  <a:srgbClr val="333333"/>
                </a:solidFill>
                <a:latin typeface="Droid Sans"/>
              </a:rPr>
              <a:t>arblog.qorrectassess.com/difference-assessment-evaluation-measurement</a:t>
            </a:r>
            <a:endParaRPr lang="en-GB" dirty="0"/>
          </a:p>
        </p:txBody>
      </p:sp>
    </p:spTree>
    <p:extLst>
      <p:ext uri="{BB962C8B-B14F-4D97-AF65-F5344CB8AC3E}">
        <p14:creationId xmlns:p14="http://schemas.microsoft.com/office/powerpoint/2010/main" val="42775403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3AD518A-B861-4AEB-8E39-7EBA3705443C}"/>
              </a:ext>
            </a:extLst>
          </p:cNvPr>
          <p:cNvSpPr txBox="1"/>
          <p:nvPr/>
        </p:nvSpPr>
        <p:spPr>
          <a:xfrm>
            <a:off x="515381" y="749597"/>
            <a:ext cx="11449272" cy="5324535"/>
          </a:xfrm>
          <a:prstGeom prst="rect">
            <a:avLst/>
          </a:prstGeom>
          <a:noFill/>
        </p:spPr>
        <p:txBody>
          <a:bodyPr wrap="square">
            <a:spAutoFit/>
          </a:bodyPr>
          <a:lstStyle/>
          <a:p>
            <a:pPr algn="ctr" rtl="1"/>
            <a:r>
              <a:rPr lang="ar-JO" sz="3200" b="1" i="0" dirty="0">
                <a:solidFill>
                  <a:srgbClr val="333333"/>
                </a:solidFill>
                <a:effectLst/>
                <a:latin typeface="Helvetica" panose="020B0604020202020204" pitchFamily="34" charset="0"/>
              </a:rPr>
              <a:t>أهمية التقييم في التعليم</a:t>
            </a:r>
            <a:endParaRPr lang="ar-JO" sz="3200" b="0" i="0" dirty="0">
              <a:solidFill>
                <a:srgbClr val="333333"/>
              </a:solidFill>
              <a:effectLst/>
              <a:latin typeface="Helvetica" panose="020B0604020202020204" pitchFamily="34" charset="0"/>
            </a:endParaRPr>
          </a:p>
          <a:p>
            <a:pPr algn="just" rtl="1"/>
            <a:r>
              <a:rPr lang="ar-JO" sz="2200" b="0" i="0" dirty="0">
                <a:solidFill>
                  <a:srgbClr val="333333"/>
                </a:solidFill>
                <a:effectLst/>
                <a:latin typeface="Droid Sans"/>
              </a:rPr>
              <a:t>ينظر إلى التقييم في التعليم باعتباره العملية التي تساعد المتعلمين في بلوغ الأغراض التعليمية المحددة، وذلك لما </a:t>
            </a:r>
            <a:r>
              <a:rPr lang="ar-JO" sz="2200" b="0" i="0" dirty="0" smtClean="0">
                <a:solidFill>
                  <a:srgbClr val="333333"/>
                </a:solidFill>
                <a:effectLst/>
                <a:latin typeface="Droid Sans"/>
              </a:rPr>
              <a:t>يسهم </a:t>
            </a:r>
            <a:r>
              <a:rPr lang="ar-JO" sz="2200" b="0" i="0" dirty="0">
                <a:solidFill>
                  <a:srgbClr val="333333"/>
                </a:solidFill>
                <a:effectLst/>
                <a:latin typeface="Droid Sans"/>
              </a:rPr>
              <a:t>به من:</a:t>
            </a:r>
          </a:p>
          <a:p>
            <a:pPr algn="just" rtl="1"/>
            <a:r>
              <a:rPr lang="ar-JO" sz="2200" b="1" i="0" dirty="0" smtClean="0">
                <a:solidFill>
                  <a:srgbClr val="333333"/>
                </a:solidFill>
                <a:effectLst/>
                <a:latin typeface="Helvetica" panose="020B0604020202020204" pitchFamily="34" charset="0"/>
              </a:rPr>
              <a:t>- معرفة </a:t>
            </a:r>
            <a:r>
              <a:rPr lang="ar-JO" sz="2200" b="1" i="0" dirty="0">
                <a:solidFill>
                  <a:srgbClr val="333333"/>
                </a:solidFill>
                <a:effectLst/>
                <a:latin typeface="Helvetica" panose="020B0604020202020204" pitchFamily="34" charset="0"/>
              </a:rPr>
              <a:t>الاحتياجات التعليمية والتنموية للمتعلم</a:t>
            </a:r>
            <a:endParaRPr lang="ar-JO" sz="2200" b="0" i="0" dirty="0">
              <a:solidFill>
                <a:srgbClr val="333333"/>
              </a:solidFill>
              <a:effectLst/>
              <a:latin typeface="Helvetica" panose="020B0604020202020204" pitchFamily="34" charset="0"/>
            </a:endParaRPr>
          </a:p>
          <a:p>
            <a:pPr algn="just" rtl="1"/>
            <a:r>
              <a:rPr lang="ar-JO" sz="2200" b="0" i="0" dirty="0" smtClean="0">
                <a:solidFill>
                  <a:srgbClr val="333333"/>
                </a:solidFill>
                <a:effectLst/>
                <a:latin typeface="Droid Sans"/>
              </a:rPr>
              <a:t>توظيف </a:t>
            </a:r>
            <a:r>
              <a:rPr lang="ar-JO" sz="2200" b="0" i="0" dirty="0">
                <a:solidFill>
                  <a:srgbClr val="333333"/>
                </a:solidFill>
                <a:effectLst/>
                <a:latin typeface="Droid Sans"/>
              </a:rPr>
              <a:t>النتائج التي يسفر عنها التقييم في </a:t>
            </a:r>
            <a:r>
              <a:rPr lang="ar-JO" sz="2200" b="0" i="0" dirty="0" smtClean="0">
                <a:solidFill>
                  <a:srgbClr val="333333"/>
                </a:solidFill>
                <a:effectLst/>
                <a:latin typeface="Droid Sans"/>
              </a:rPr>
              <a:t>التعليم لتحديد </a:t>
            </a:r>
            <a:r>
              <a:rPr lang="ar-JO" sz="2200" b="0" i="0" dirty="0">
                <a:solidFill>
                  <a:srgbClr val="333333"/>
                </a:solidFill>
                <a:effectLst/>
                <a:latin typeface="Droid Sans"/>
              </a:rPr>
              <a:t>المستوى المعرفي والمهاري المفترض من المتعلم </a:t>
            </a:r>
            <a:r>
              <a:rPr lang="ar-JO" sz="2200" b="0" i="0" dirty="0" smtClean="0">
                <a:solidFill>
                  <a:srgbClr val="333333"/>
                </a:solidFill>
                <a:effectLst/>
                <a:latin typeface="Droid Sans"/>
              </a:rPr>
              <a:t>بمرحلة </a:t>
            </a:r>
            <a:r>
              <a:rPr lang="ar-JO" sz="2200" b="0" i="0" dirty="0">
                <a:solidFill>
                  <a:srgbClr val="333333"/>
                </a:solidFill>
                <a:effectLst/>
                <a:latin typeface="Droid Sans"/>
              </a:rPr>
              <a:t>تعليمية ما.</a:t>
            </a:r>
          </a:p>
          <a:p>
            <a:pPr algn="just" rtl="1"/>
            <a:r>
              <a:rPr lang="ar-JO" sz="2200" b="0" i="0" dirty="0">
                <a:solidFill>
                  <a:srgbClr val="333333"/>
                </a:solidFill>
                <a:effectLst/>
                <a:latin typeface="Droid Sans"/>
              </a:rPr>
              <a:t>ثم تحديد ما يمتلكه المتعلم بالفعل من هذا </a:t>
            </a:r>
            <a:r>
              <a:rPr lang="ar-JO" sz="2200" b="0" i="0" dirty="0" smtClean="0">
                <a:solidFill>
                  <a:srgbClr val="333333"/>
                </a:solidFill>
                <a:effectLst/>
                <a:latin typeface="Droid Sans"/>
              </a:rPr>
              <a:t>المستوىن وتحديد </a:t>
            </a:r>
            <a:r>
              <a:rPr lang="ar-JO" sz="2200" b="0" i="0" dirty="0">
                <a:solidFill>
                  <a:srgbClr val="333333"/>
                </a:solidFill>
                <a:effectLst/>
                <a:latin typeface="Droid Sans"/>
              </a:rPr>
              <a:t>كذلك ما لا يمتلكه، وما هي الكيفية المناسبة حتى يكتسب المتعلم المعرفة والمهارة التي ما زال يحتاج إليها.</a:t>
            </a:r>
          </a:p>
          <a:p>
            <a:pPr algn="just" rtl="1"/>
            <a:endParaRPr lang="ar-JO" sz="2200" b="1" i="0" dirty="0" smtClean="0">
              <a:solidFill>
                <a:srgbClr val="333333"/>
              </a:solidFill>
              <a:effectLst/>
              <a:latin typeface="Helvetica" panose="020B0604020202020204" pitchFamily="34" charset="0"/>
            </a:endParaRPr>
          </a:p>
          <a:p>
            <a:pPr algn="just" rtl="1"/>
            <a:r>
              <a:rPr lang="ar-JO" sz="2200" b="1" i="0" dirty="0" smtClean="0">
                <a:solidFill>
                  <a:srgbClr val="333333"/>
                </a:solidFill>
                <a:effectLst/>
                <a:latin typeface="Helvetica" panose="020B0604020202020204" pitchFamily="34" charset="0"/>
              </a:rPr>
              <a:t>- صياغة </a:t>
            </a:r>
            <a:r>
              <a:rPr lang="ar-JO" sz="2200" b="1" i="0" dirty="0">
                <a:solidFill>
                  <a:srgbClr val="333333"/>
                </a:solidFill>
                <a:effectLst/>
                <a:latin typeface="Helvetica" panose="020B0604020202020204" pitchFamily="34" charset="0"/>
              </a:rPr>
              <a:t>الأغراض التعليمية</a:t>
            </a:r>
            <a:endParaRPr lang="ar-JO" sz="2200" b="0" i="0" dirty="0">
              <a:solidFill>
                <a:srgbClr val="333333"/>
              </a:solidFill>
              <a:effectLst/>
              <a:latin typeface="Helvetica" panose="020B0604020202020204" pitchFamily="34" charset="0"/>
            </a:endParaRPr>
          </a:p>
          <a:p>
            <a:pPr algn="just" rtl="1"/>
            <a:r>
              <a:rPr lang="ar-JO" sz="2200" b="0" i="0" dirty="0">
                <a:solidFill>
                  <a:srgbClr val="333333"/>
                </a:solidFill>
                <a:effectLst/>
                <a:latin typeface="Droid Sans"/>
              </a:rPr>
              <a:t>بالاعتماد على نتائج التقييم في التعليم، يمكن تحديد المعرفة والمهارات التي يتعين توفيرها للطلاب في الخطوات والمراحل التعليمية </a:t>
            </a:r>
            <a:r>
              <a:rPr lang="ar-JO" sz="2200" b="0" i="0" dirty="0" smtClean="0">
                <a:solidFill>
                  <a:srgbClr val="333333"/>
                </a:solidFill>
                <a:effectLst/>
                <a:latin typeface="Droid Sans"/>
              </a:rPr>
              <a:t>اللاحقة. ومن </a:t>
            </a:r>
            <a:r>
              <a:rPr lang="ar-JO" sz="2200" b="0" i="0" dirty="0">
                <a:solidFill>
                  <a:srgbClr val="333333"/>
                </a:solidFill>
                <a:effectLst/>
                <a:latin typeface="Droid Sans"/>
              </a:rPr>
              <a:t>ثم يمكن صياغة </a:t>
            </a:r>
            <a:r>
              <a:rPr lang="ar-JO" sz="2200" b="0" i="0" dirty="0">
                <a:solidFill>
                  <a:srgbClr val="3A2A34"/>
                </a:solidFill>
                <a:effectLst/>
                <a:latin typeface="Droid Sans"/>
              </a:rPr>
              <a:t>الأهداف التعليمية بناء على تلك المعارف والمهارات، وحتى يمكن التعديل في الأهداف المحددة سلفًا في ضوء ما أسفرت عنه نتائج </a:t>
            </a:r>
            <a:r>
              <a:rPr lang="ar-JO" sz="2200" b="0" i="0" u="none" strike="noStrike" dirty="0">
                <a:solidFill>
                  <a:srgbClr val="3A2A34"/>
                </a:solidFill>
                <a:effectLst/>
                <a:latin typeface="Droid Sans"/>
              </a:rPr>
              <a:t>التقييم.</a:t>
            </a:r>
            <a:endParaRPr lang="ar-JO" sz="2200" b="0" i="0" dirty="0">
              <a:solidFill>
                <a:srgbClr val="3A2A34"/>
              </a:solidFill>
              <a:effectLst/>
              <a:latin typeface="Droid Sans"/>
            </a:endParaRPr>
          </a:p>
          <a:p>
            <a:pPr algn="just" rtl="1"/>
            <a:endParaRPr lang="ar-JO" sz="2200" b="1" i="0" dirty="0" smtClean="0">
              <a:solidFill>
                <a:srgbClr val="3A2A34"/>
              </a:solidFill>
              <a:effectLst/>
              <a:latin typeface="Helvetica" panose="020B0604020202020204" pitchFamily="34" charset="0"/>
            </a:endParaRPr>
          </a:p>
          <a:p>
            <a:pPr algn="just" rtl="1"/>
            <a:r>
              <a:rPr lang="ar-JO" sz="2200" b="1" i="0" dirty="0" smtClean="0">
                <a:solidFill>
                  <a:srgbClr val="3A2A34"/>
                </a:solidFill>
                <a:effectLst/>
                <a:latin typeface="Helvetica" panose="020B0604020202020204" pitchFamily="34" charset="0"/>
              </a:rPr>
              <a:t>- إمداد المتعلّم </a:t>
            </a:r>
            <a:r>
              <a:rPr lang="ar-JO" sz="2200" b="1" i="0" dirty="0">
                <a:solidFill>
                  <a:srgbClr val="3A2A34"/>
                </a:solidFill>
                <a:effectLst/>
                <a:latin typeface="Helvetica" panose="020B0604020202020204" pitchFamily="34" charset="0"/>
              </a:rPr>
              <a:t>بتغذية راجعة بناءة حول مستواه</a:t>
            </a:r>
            <a:endParaRPr lang="ar-JO" sz="2200" b="0" i="0" dirty="0">
              <a:solidFill>
                <a:srgbClr val="3A2A34"/>
              </a:solidFill>
              <a:effectLst/>
              <a:latin typeface="Helvetica" panose="020B0604020202020204" pitchFamily="34" charset="0"/>
            </a:endParaRPr>
          </a:p>
          <a:p>
            <a:pPr algn="just" rtl="1"/>
            <a:r>
              <a:rPr lang="ar-JO" sz="2200" b="0" i="0" dirty="0">
                <a:solidFill>
                  <a:srgbClr val="3A2A34"/>
                </a:solidFill>
                <a:effectLst/>
                <a:latin typeface="Droid Sans"/>
              </a:rPr>
              <a:t>تستخدم </a:t>
            </a:r>
            <a:r>
              <a:rPr lang="ar-JO" sz="2200" b="0" i="0" u="none" strike="noStrike" dirty="0">
                <a:solidFill>
                  <a:srgbClr val="3A2A34"/>
                </a:solidFill>
                <a:effectLst/>
                <a:latin typeface="Droid Sans"/>
              </a:rPr>
              <a:t>الأنواع المختلفة من التقييم</a:t>
            </a:r>
            <a:r>
              <a:rPr lang="ar-JO" sz="2200" b="0" i="0" dirty="0">
                <a:solidFill>
                  <a:srgbClr val="3A2A34"/>
                </a:solidFill>
                <a:effectLst/>
                <a:latin typeface="Droid Sans"/>
              </a:rPr>
              <a:t> لتحديد المشكلات التي يعاني منها </a:t>
            </a:r>
            <a:r>
              <a:rPr lang="ar-JO" sz="2200" b="0" i="0" dirty="0" smtClean="0">
                <a:solidFill>
                  <a:srgbClr val="3A2A34"/>
                </a:solidFill>
                <a:effectLst/>
                <a:latin typeface="Droid Sans"/>
              </a:rPr>
              <a:t>المتعلم، وبيان </a:t>
            </a:r>
            <a:r>
              <a:rPr lang="ar-JO" sz="2200" b="0" i="0" dirty="0">
                <a:solidFill>
                  <a:srgbClr val="3A2A34"/>
                </a:solidFill>
                <a:effectLst/>
                <a:latin typeface="Droid Sans"/>
              </a:rPr>
              <a:t>ما نجح في اكتسابه وإتقانه</a:t>
            </a:r>
            <a:r>
              <a:rPr lang="ar-JO" sz="2200" b="0" i="0" dirty="0">
                <a:solidFill>
                  <a:srgbClr val="333333"/>
                </a:solidFill>
                <a:effectLst/>
                <a:latin typeface="Droid Sans"/>
              </a:rPr>
              <a:t>، وأيضًا ما استعصى </a:t>
            </a:r>
            <a:r>
              <a:rPr lang="ar-JO" sz="2200" b="0" i="0" dirty="0" smtClean="0">
                <a:solidFill>
                  <a:srgbClr val="333333"/>
                </a:solidFill>
                <a:effectLst/>
                <a:latin typeface="Droid Sans"/>
              </a:rPr>
              <a:t>عليه. وعند </a:t>
            </a:r>
            <a:r>
              <a:rPr lang="ar-JO" sz="2200" b="0" i="0" dirty="0">
                <a:solidFill>
                  <a:srgbClr val="333333"/>
                </a:solidFill>
                <a:effectLst/>
                <a:latin typeface="Droid Sans"/>
              </a:rPr>
              <a:t>معرفة المتعلم بذلك، يستطيع الوقوف على نقاط القوة والضعف في </a:t>
            </a:r>
            <a:r>
              <a:rPr lang="ar-JO" sz="2200" b="0" i="0" dirty="0" smtClean="0">
                <a:solidFill>
                  <a:srgbClr val="333333"/>
                </a:solidFill>
                <a:effectLst/>
                <a:latin typeface="Droid Sans"/>
              </a:rPr>
              <a:t>تحصيله.</a:t>
            </a:r>
            <a:endParaRPr lang="ar-JO" sz="2200" b="0" i="0" dirty="0">
              <a:solidFill>
                <a:srgbClr val="333333"/>
              </a:solidFill>
              <a:effectLst/>
              <a:latin typeface="Droid Sans"/>
            </a:endParaRPr>
          </a:p>
        </p:txBody>
      </p:sp>
      <p:pic>
        <p:nvPicPr>
          <p:cNvPr id="10"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2">
            <a:alphaModFix/>
            <a:duotone>
              <a:prstClr val="black"/>
              <a:schemeClr val="accent2">
                <a:tint val="45000"/>
                <a:satMod val="400000"/>
              </a:schemeClr>
            </a:duotone>
            <a:extLst>
              <a:ext uri="{BEBA8EAE-BF5A-486C-A8C5-ECC9F3942E4B}">
                <a14:imgProps xmlns:a14="http://schemas.microsoft.com/office/drawing/2010/main">
                  <a14:imgLayer r:embed="rId3">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3" name="Rectangle 2"/>
          <p:cNvSpPr/>
          <p:nvPr/>
        </p:nvSpPr>
        <p:spPr>
          <a:xfrm>
            <a:off x="479376" y="6438900"/>
            <a:ext cx="4859022" cy="307777"/>
          </a:xfrm>
          <a:prstGeom prst="rect">
            <a:avLst/>
          </a:prstGeom>
        </p:spPr>
        <p:txBody>
          <a:bodyPr wrap="none">
            <a:spAutoFit/>
          </a:bodyPr>
          <a:lstStyle/>
          <a:p>
            <a:r>
              <a:rPr lang="en-GB" dirty="0"/>
              <a:t>https://arblog.qorrectassess.com/assessment-in-education/</a:t>
            </a:r>
          </a:p>
        </p:txBody>
      </p:sp>
    </p:spTree>
    <p:extLst>
      <p:ext uri="{BB962C8B-B14F-4D97-AF65-F5344CB8AC3E}">
        <p14:creationId xmlns:p14="http://schemas.microsoft.com/office/powerpoint/2010/main" val="2127398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D464841-7A12-4187-BAB8-DEA1FF7ACCAF}"/>
              </a:ext>
            </a:extLst>
          </p:cNvPr>
          <p:cNvSpPr txBox="1"/>
          <p:nvPr/>
        </p:nvSpPr>
        <p:spPr>
          <a:xfrm>
            <a:off x="454820" y="1340768"/>
            <a:ext cx="11521280" cy="4154984"/>
          </a:xfrm>
          <a:prstGeom prst="rect">
            <a:avLst/>
          </a:prstGeom>
          <a:noFill/>
        </p:spPr>
        <p:txBody>
          <a:bodyPr wrap="square">
            <a:spAutoFit/>
          </a:bodyPr>
          <a:lstStyle/>
          <a:p>
            <a:pPr algn="r"/>
            <a:r>
              <a:rPr lang="ar-JO" sz="2200" b="1" i="0" dirty="0" smtClean="0">
                <a:solidFill>
                  <a:srgbClr val="333333"/>
                </a:solidFill>
                <a:effectLst/>
                <a:latin typeface="Helvetica" panose="020B0604020202020204" pitchFamily="34" charset="0"/>
              </a:rPr>
              <a:t>- تزويد </a:t>
            </a:r>
            <a:r>
              <a:rPr lang="ar-JO" sz="2200" b="1" i="0" dirty="0">
                <a:solidFill>
                  <a:srgbClr val="333333"/>
                </a:solidFill>
                <a:effectLst/>
                <a:latin typeface="Helvetica" panose="020B0604020202020204" pitchFamily="34" charset="0"/>
              </a:rPr>
              <a:t>أولياء الأمور ببيان موضوعي ومفصل عن مستوى أبنائهم الأكاديمي</a:t>
            </a:r>
            <a:endParaRPr lang="ar-JO" sz="2200" b="0" i="0" dirty="0">
              <a:solidFill>
                <a:srgbClr val="333333"/>
              </a:solidFill>
              <a:effectLst/>
              <a:latin typeface="Helvetica" panose="020B0604020202020204" pitchFamily="34" charset="0"/>
            </a:endParaRPr>
          </a:p>
          <a:p>
            <a:pPr algn="r"/>
            <a:r>
              <a:rPr lang="ar-JO" sz="2200" b="0" i="0" dirty="0">
                <a:solidFill>
                  <a:srgbClr val="333333"/>
                </a:solidFill>
                <a:effectLst/>
                <a:latin typeface="Droid Sans"/>
              </a:rPr>
              <a:t>إن التقييم الشامل يعطي صورة كاملة عن مستوى تحصيل </a:t>
            </a:r>
            <a:r>
              <a:rPr lang="ar-JO" sz="2200" b="0" i="0" dirty="0" smtClean="0">
                <a:solidFill>
                  <a:srgbClr val="333333"/>
                </a:solidFill>
                <a:effectLst/>
                <a:latin typeface="Droid Sans"/>
              </a:rPr>
              <a:t>الطالب، فيكشف </a:t>
            </a:r>
            <a:r>
              <a:rPr lang="ar-JO" sz="2200" b="0" i="0" dirty="0">
                <a:solidFill>
                  <a:srgbClr val="333333"/>
                </a:solidFill>
                <a:effectLst/>
                <a:latin typeface="Droid Sans"/>
              </a:rPr>
              <a:t>عن مدى تطوره من عدمه، وعن الأجزاء التي تطور فيها، والأخرى التي عانى في فهمها.</a:t>
            </a:r>
          </a:p>
          <a:p>
            <a:pPr algn="r"/>
            <a:endParaRPr lang="ar-JO" sz="2200" b="1" i="0" dirty="0" smtClean="0">
              <a:solidFill>
                <a:srgbClr val="333333"/>
              </a:solidFill>
              <a:effectLst/>
              <a:latin typeface="Helvetica" panose="020B0604020202020204" pitchFamily="34" charset="0"/>
            </a:endParaRPr>
          </a:p>
          <a:p>
            <a:pPr algn="r"/>
            <a:r>
              <a:rPr lang="ar-JO" sz="2200" b="1" i="0" dirty="0" smtClean="0">
                <a:solidFill>
                  <a:srgbClr val="333333"/>
                </a:solidFill>
                <a:effectLst/>
                <a:latin typeface="Helvetica" panose="020B0604020202020204" pitchFamily="34" charset="0"/>
              </a:rPr>
              <a:t>- صياغة </a:t>
            </a:r>
            <a:r>
              <a:rPr lang="ar-JO" sz="2200" b="1" i="0" dirty="0">
                <a:solidFill>
                  <a:srgbClr val="333333"/>
                </a:solidFill>
                <a:effectLst/>
                <a:latin typeface="Helvetica" panose="020B0604020202020204" pitchFamily="34" charset="0"/>
              </a:rPr>
              <a:t>وتطوير المقررات التعليمية في مراحل التعليم اللاحقة</a:t>
            </a:r>
            <a:endParaRPr lang="ar-JO" sz="2200" b="0" i="0" dirty="0">
              <a:solidFill>
                <a:srgbClr val="333333"/>
              </a:solidFill>
              <a:effectLst/>
              <a:latin typeface="Helvetica" panose="020B0604020202020204" pitchFamily="34" charset="0"/>
            </a:endParaRPr>
          </a:p>
          <a:p>
            <a:pPr algn="r"/>
            <a:r>
              <a:rPr lang="ar-JO" sz="2200" b="0" i="0" dirty="0">
                <a:solidFill>
                  <a:srgbClr val="3A2A34"/>
                </a:solidFill>
                <a:effectLst/>
                <a:latin typeface="Droid Sans"/>
              </a:rPr>
              <a:t>المعرفة عملية تراكمية، وهو أمر يجب وضعه بعين الاعتبار </a:t>
            </a:r>
            <a:r>
              <a:rPr lang="ar-JO" sz="2200" b="0" i="0" dirty="0" smtClean="0">
                <a:solidFill>
                  <a:srgbClr val="3A2A34"/>
                </a:solidFill>
                <a:effectLst/>
                <a:latin typeface="Droid Sans"/>
              </a:rPr>
              <a:t>عند </a:t>
            </a:r>
            <a:r>
              <a:rPr lang="ar-JO" sz="2200" b="0" i="0" dirty="0">
                <a:solidFill>
                  <a:srgbClr val="3A2A34"/>
                </a:solidFill>
                <a:effectLst/>
                <a:latin typeface="Droid Sans"/>
              </a:rPr>
              <a:t>وضع المناهج </a:t>
            </a:r>
            <a:r>
              <a:rPr lang="ar-JO" sz="2200" b="0" i="0" dirty="0" smtClean="0">
                <a:solidFill>
                  <a:srgbClr val="3A2A34"/>
                </a:solidFill>
                <a:effectLst/>
                <a:latin typeface="Droid Sans"/>
              </a:rPr>
              <a:t>التعليمية، </a:t>
            </a:r>
            <a:r>
              <a:rPr lang="ar-JO" sz="2200" b="0" i="0" dirty="0">
                <a:solidFill>
                  <a:srgbClr val="3A2A34"/>
                </a:solidFill>
                <a:effectLst/>
                <a:latin typeface="Droid Sans"/>
              </a:rPr>
              <a:t>فينبغي تجزئة تلك المعرفة بما يتناسب مع الطور العقلي والنموي للمتعلم في مرحلة </a:t>
            </a:r>
            <a:r>
              <a:rPr lang="ar-JO" sz="2200" b="0" i="0" dirty="0" smtClean="0">
                <a:solidFill>
                  <a:srgbClr val="3A2A34"/>
                </a:solidFill>
                <a:effectLst/>
                <a:latin typeface="Droid Sans"/>
              </a:rPr>
              <a:t>تعليمية.وبالتالي </a:t>
            </a:r>
            <a:r>
              <a:rPr lang="ar-JO" sz="2200" b="0" i="0" dirty="0">
                <a:solidFill>
                  <a:srgbClr val="3A2A34"/>
                </a:solidFill>
                <a:effectLst/>
                <a:latin typeface="Droid Sans"/>
              </a:rPr>
              <a:t>يمكن صياغة مقررات تعليمية تتلاءم مع مستوى المتعلمين، وتوفر </a:t>
            </a:r>
            <a:endParaRPr lang="ar-JO" sz="2200" b="0" i="0" dirty="0" smtClean="0">
              <a:solidFill>
                <a:srgbClr val="3A2A34"/>
              </a:solidFill>
              <a:effectLst/>
              <a:latin typeface="Droid Sans"/>
            </a:endParaRPr>
          </a:p>
          <a:p>
            <a:pPr algn="r"/>
            <a:r>
              <a:rPr lang="ar-JO" sz="2200" b="0" i="0" dirty="0" smtClean="0">
                <a:solidFill>
                  <a:srgbClr val="3A2A34"/>
                </a:solidFill>
                <a:effectLst/>
                <a:latin typeface="Droid Sans"/>
              </a:rPr>
              <a:t>لهم احتياجاتهم.</a:t>
            </a:r>
            <a:endParaRPr lang="ar-JO" sz="2200" b="0" i="0" dirty="0">
              <a:solidFill>
                <a:srgbClr val="3A2A34"/>
              </a:solidFill>
              <a:effectLst/>
              <a:latin typeface="Droid Sans"/>
            </a:endParaRPr>
          </a:p>
          <a:p>
            <a:pPr algn="r"/>
            <a:endParaRPr lang="ar-JO" sz="2200" b="1" i="0" dirty="0" smtClean="0">
              <a:solidFill>
                <a:srgbClr val="333333"/>
              </a:solidFill>
              <a:effectLst/>
              <a:latin typeface="Helvetica" panose="020B0604020202020204" pitchFamily="34" charset="0"/>
            </a:endParaRPr>
          </a:p>
          <a:p>
            <a:pPr algn="r"/>
            <a:r>
              <a:rPr lang="ar-JO" sz="2200" b="1" i="0" dirty="0" smtClean="0">
                <a:solidFill>
                  <a:srgbClr val="333333"/>
                </a:solidFill>
                <a:effectLst/>
                <a:latin typeface="Helvetica" panose="020B0604020202020204" pitchFamily="34" charset="0"/>
              </a:rPr>
              <a:t>- تعزيز </a:t>
            </a:r>
            <a:r>
              <a:rPr lang="ar-JO" sz="2200" b="1" i="0" dirty="0">
                <a:solidFill>
                  <a:srgbClr val="333333"/>
                </a:solidFill>
                <a:effectLst/>
                <a:latin typeface="Helvetica" panose="020B0604020202020204" pitchFamily="34" charset="0"/>
              </a:rPr>
              <a:t>كفاءة الهيئات الإدارية في المؤسسات التعليمية المختلفة</a:t>
            </a:r>
            <a:endParaRPr lang="ar-JO" sz="2200" b="0" i="0" dirty="0">
              <a:solidFill>
                <a:srgbClr val="333333"/>
              </a:solidFill>
              <a:effectLst/>
              <a:latin typeface="Helvetica" panose="020B0604020202020204" pitchFamily="34" charset="0"/>
            </a:endParaRPr>
          </a:p>
          <a:p>
            <a:pPr algn="r"/>
            <a:r>
              <a:rPr lang="ar-JO" sz="2200" b="0" i="0" dirty="0">
                <a:solidFill>
                  <a:srgbClr val="333333"/>
                </a:solidFill>
                <a:effectLst/>
                <a:latin typeface="Droid Sans"/>
              </a:rPr>
              <a:t>إن نتائج التقييم تساعدنا في الحكم على كفاءة المستوى الإداري الحالي، وكيف يمكن الحفاظ على تلك الكفاءة والاستفادة منها.</a:t>
            </a:r>
          </a:p>
          <a:p>
            <a:pPr algn="r"/>
            <a:r>
              <a:rPr lang="ar-JO" sz="2200" b="0" i="0" dirty="0">
                <a:solidFill>
                  <a:srgbClr val="333333"/>
                </a:solidFill>
                <a:effectLst/>
                <a:latin typeface="Droid Sans"/>
              </a:rPr>
              <a:t>كما تعرفنا أيضًا على أوجه القصور، وأسبابها، حتى يمكن علاجها </a:t>
            </a:r>
            <a:r>
              <a:rPr lang="ar-JO" sz="2200" b="0" i="0" dirty="0" smtClean="0">
                <a:solidFill>
                  <a:srgbClr val="333333"/>
                </a:solidFill>
                <a:effectLst/>
                <a:latin typeface="Droid Sans"/>
              </a:rPr>
              <a:t>وتفاديها.</a:t>
            </a:r>
            <a:endParaRPr lang="ar-JO" sz="2200" b="0" i="0" dirty="0">
              <a:solidFill>
                <a:srgbClr val="333333"/>
              </a:solidFill>
              <a:effectLst/>
              <a:latin typeface="Droid Sans"/>
            </a:endParaRPr>
          </a:p>
        </p:txBody>
      </p:sp>
      <p:pic>
        <p:nvPicPr>
          <p:cNvPr id="10"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4" name="Rectangle 3"/>
          <p:cNvSpPr/>
          <p:nvPr/>
        </p:nvSpPr>
        <p:spPr>
          <a:xfrm>
            <a:off x="4367808" y="467961"/>
            <a:ext cx="3227165" cy="584775"/>
          </a:xfrm>
          <a:prstGeom prst="rect">
            <a:avLst/>
          </a:prstGeom>
        </p:spPr>
        <p:txBody>
          <a:bodyPr wrap="none">
            <a:spAutoFit/>
          </a:bodyPr>
          <a:lstStyle/>
          <a:p>
            <a:pPr lvl="0" algn="ctr" rtl="1"/>
            <a:r>
              <a:rPr lang="ar-JO" sz="3200" b="1" dirty="0">
                <a:solidFill>
                  <a:srgbClr val="333333"/>
                </a:solidFill>
                <a:latin typeface="Helvetica" panose="020B0604020202020204" pitchFamily="34" charset="0"/>
              </a:rPr>
              <a:t>أهمية التقييم في التعليم</a:t>
            </a:r>
            <a:endParaRPr lang="ar-JO" sz="3200" dirty="0">
              <a:solidFill>
                <a:srgbClr val="333333"/>
              </a:solidFill>
              <a:latin typeface="Helvetica" panose="020B0604020202020204" pitchFamily="34" charset="0"/>
            </a:endParaRPr>
          </a:p>
        </p:txBody>
      </p:sp>
      <p:sp>
        <p:nvSpPr>
          <p:cNvPr id="7" name="Rectangle 6"/>
          <p:cNvSpPr/>
          <p:nvPr/>
        </p:nvSpPr>
        <p:spPr>
          <a:xfrm>
            <a:off x="479376" y="6438900"/>
            <a:ext cx="4859022" cy="307777"/>
          </a:xfrm>
          <a:prstGeom prst="rect">
            <a:avLst/>
          </a:prstGeom>
        </p:spPr>
        <p:txBody>
          <a:bodyPr wrap="none">
            <a:spAutoFit/>
          </a:bodyPr>
          <a:lstStyle/>
          <a:p>
            <a:r>
              <a:rPr lang="en-GB" dirty="0"/>
              <a:t>https://arblog.qorrectassess.com/assessment-in-education/</a:t>
            </a:r>
          </a:p>
        </p:txBody>
      </p:sp>
    </p:spTree>
    <p:extLst>
      <p:ext uri="{BB962C8B-B14F-4D97-AF65-F5344CB8AC3E}">
        <p14:creationId xmlns:p14="http://schemas.microsoft.com/office/powerpoint/2010/main" val="56186093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853054-B371-4F4F-9945-2383859EEFFE}"/>
              </a:ext>
            </a:extLst>
          </p:cNvPr>
          <p:cNvSpPr txBox="1"/>
          <p:nvPr/>
        </p:nvSpPr>
        <p:spPr>
          <a:xfrm>
            <a:off x="2423592" y="620688"/>
            <a:ext cx="6984776" cy="5170646"/>
          </a:xfrm>
          <a:prstGeom prst="rect">
            <a:avLst/>
          </a:prstGeom>
          <a:noFill/>
        </p:spPr>
        <p:txBody>
          <a:bodyPr wrap="square">
            <a:spAutoFit/>
          </a:bodyPr>
          <a:lstStyle/>
          <a:p>
            <a:pPr algn="ctr" rtl="1">
              <a:lnSpc>
                <a:spcPct val="150000"/>
              </a:lnSpc>
            </a:pPr>
            <a:r>
              <a:rPr lang="ar-JO" sz="2800" b="1" i="0" dirty="0" smtClean="0">
                <a:solidFill>
                  <a:srgbClr val="333333"/>
                </a:solidFill>
                <a:effectLst/>
                <a:latin typeface="Helvetica" panose="020B0604020202020204" pitchFamily="34" charset="0"/>
                <a:cs typeface="+mj-cs"/>
              </a:rPr>
              <a:t>فوائد </a:t>
            </a:r>
            <a:r>
              <a:rPr lang="ar-JO" sz="2800" b="1" i="0" dirty="0">
                <a:solidFill>
                  <a:srgbClr val="333333"/>
                </a:solidFill>
                <a:effectLst/>
                <a:latin typeface="Helvetica" panose="020B0604020202020204" pitchFamily="34" charset="0"/>
                <a:cs typeface="+mj-cs"/>
              </a:rPr>
              <a:t>التقييم التربوي في نظام التعليم </a:t>
            </a:r>
            <a:r>
              <a:rPr lang="ar-JO" sz="2800" b="1" i="0" dirty="0" smtClean="0">
                <a:solidFill>
                  <a:srgbClr val="333333"/>
                </a:solidFill>
                <a:effectLst/>
                <a:latin typeface="Helvetica" panose="020B0604020202020204" pitchFamily="34" charset="0"/>
                <a:cs typeface="+mj-cs"/>
              </a:rPr>
              <a:t>العالي</a:t>
            </a:r>
          </a:p>
          <a:p>
            <a:pPr algn="r" rtl="1">
              <a:lnSpc>
                <a:spcPct val="150000"/>
              </a:lnSpc>
            </a:pPr>
            <a:endParaRPr lang="ar-JO" sz="2400" b="1" i="0" dirty="0">
              <a:solidFill>
                <a:srgbClr val="333333"/>
              </a:solidFill>
              <a:effectLst/>
              <a:latin typeface="Helvetica" panose="020B0604020202020204" pitchFamily="34" charset="0"/>
              <a:cs typeface="+mj-cs"/>
            </a:endParaRPr>
          </a:p>
          <a:p>
            <a:pPr algn="r" rtl="1">
              <a:lnSpc>
                <a:spcPct val="150000"/>
              </a:lnSpc>
              <a:buFont typeface="+mj-lt"/>
              <a:buAutoNum type="arabicPeriod"/>
            </a:pPr>
            <a:r>
              <a:rPr lang="ar-JO" sz="2400" b="1" i="0" dirty="0">
                <a:solidFill>
                  <a:srgbClr val="333333"/>
                </a:solidFill>
                <a:effectLst/>
                <a:latin typeface="Droid Sans"/>
                <a:cs typeface="+mj-cs"/>
              </a:rPr>
              <a:t>تحديد أهداف </a:t>
            </a:r>
            <a:r>
              <a:rPr lang="ar-JO" sz="2400" b="1" i="0" dirty="0" smtClean="0">
                <a:solidFill>
                  <a:srgbClr val="333333"/>
                </a:solidFill>
                <a:effectLst/>
                <a:latin typeface="Droid Sans"/>
                <a:cs typeface="+mj-cs"/>
              </a:rPr>
              <a:t>التعلّم</a:t>
            </a:r>
            <a:r>
              <a:rPr lang="ar-JO" sz="2400" b="1" i="0" dirty="0">
                <a:solidFill>
                  <a:srgbClr val="333333"/>
                </a:solidFill>
                <a:effectLst/>
                <a:latin typeface="Droid Sans"/>
                <a:cs typeface="+mj-cs"/>
              </a:rPr>
              <a:t>. </a:t>
            </a:r>
          </a:p>
          <a:p>
            <a:pPr algn="r" rtl="1">
              <a:lnSpc>
                <a:spcPct val="150000"/>
              </a:lnSpc>
              <a:buFont typeface="+mj-lt"/>
              <a:buAutoNum type="arabicPeriod"/>
            </a:pPr>
            <a:r>
              <a:rPr lang="ar-JO" sz="2400" b="1" i="0" dirty="0" smtClean="0">
                <a:solidFill>
                  <a:srgbClr val="333333"/>
                </a:solidFill>
                <a:effectLst/>
                <a:latin typeface="Droid Sans"/>
                <a:cs typeface="+mj-cs"/>
              </a:rPr>
              <a:t>مراقبة تقدّم الطلبة </a:t>
            </a:r>
            <a:r>
              <a:rPr lang="ar-JO" sz="2400" b="1" i="0" dirty="0">
                <a:solidFill>
                  <a:srgbClr val="333333"/>
                </a:solidFill>
                <a:effectLst/>
                <a:latin typeface="Droid Sans"/>
                <a:cs typeface="+mj-cs"/>
              </a:rPr>
              <a:t>بعناية </a:t>
            </a:r>
            <a:r>
              <a:rPr lang="ar-JO" sz="2400" b="1" i="0" dirty="0" smtClean="0">
                <a:solidFill>
                  <a:srgbClr val="333333"/>
                </a:solidFill>
                <a:effectLst/>
                <a:latin typeface="Droid Sans"/>
                <a:cs typeface="+mj-cs"/>
              </a:rPr>
              <a:t>.</a:t>
            </a:r>
            <a:endParaRPr lang="ar-JO" sz="2400" b="1" i="0" dirty="0">
              <a:solidFill>
                <a:srgbClr val="333333"/>
              </a:solidFill>
              <a:effectLst/>
              <a:latin typeface="Droid Sans"/>
              <a:cs typeface="+mj-cs"/>
            </a:endParaRPr>
          </a:p>
          <a:p>
            <a:pPr algn="r" rtl="1">
              <a:lnSpc>
                <a:spcPct val="150000"/>
              </a:lnSpc>
              <a:buFont typeface="+mj-lt"/>
              <a:buAutoNum type="arabicPeriod"/>
            </a:pPr>
            <a:r>
              <a:rPr lang="ar-JO" sz="2400" b="1" i="0" dirty="0" smtClean="0">
                <a:solidFill>
                  <a:srgbClr val="333333"/>
                </a:solidFill>
                <a:effectLst/>
                <a:latin typeface="Droid Sans"/>
                <a:cs typeface="+mj-cs"/>
              </a:rPr>
              <a:t>تحسين </a:t>
            </a:r>
            <a:r>
              <a:rPr lang="ar-JO" sz="2400" b="1" i="0" dirty="0">
                <a:solidFill>
                  <a:srgbClr val="333333"/>
                </a:solidFill>
                <a:effectLst/>
                <a:latin typeface="Droid Sans"/>
                <a:cs typeface="+mj-cs"/>
              </a:rPr>
              <a:t>درجات </a:t>
            </a:r>
            <a:r>
              <a:rPr lang="ar-JO" sz="2400" b="1" i="0" dirty="0" smtClean="0">
                <a:solidFill>
                  <a:srgbClr val="333333"/>
                </a:solidFill>
                <a:effectLst/>
                <a:latin typeface="Droid Sans"/>
                <a:cs typeface="+mj-cs"/>
              </a:rPr>
              <a:t>الطلبة.</a:t>
            </a:r>
            <a:r>
              <a:rPr lang="ar-JO" sz="2400" b="1" i="0" dirty="0">
                <a:solidFill>
                  <a:srgbClr val="333333"/>
                </a:solidFill>
                <a:effectLst/>
                <a:latin typeface="Droid Sans"/>
                <a:cs typeface="+mj-cs"/>
              </a:rPr>
              <a:t> </a:t>
            </a:r>
          </a:p>
          <a:p>
            <a:pPr algn="r" rtl="1">
              <a:lnSpc>
                <a:spcPct val="150000"/>
              </a:lnSpc>
              <a:buFont typeface="+mj-lt"/>
              <a:buAutoNum type="arabicPeriod"/>
            </a:pPr>
            <a:r>
              <a:rPr lang="ar-JO" sz="2400" b="1" i="0" dirty="0" smtClean="0">
                <a:solidFill>
                  <a:srgbClr val="333333"/>
                </a:solidFill>
                <a:effectLst/>
                <a:latin typeface="Droid Sans"/>
                <a:cs typeface="+mj-cs"/>
              </a:rPr>
              <a:t>يعتبر أحد </a:t>
            </a:r>
            <a:r>
              <a:rPr lang="ar-JO" sz="2400" b="1" i="0" dirty="0">
                <a:solidFill>
                  <a:srgbClr val="333333"/>
                </a:solidFill>
                <a:effectLst/>
                <a:latin typeface="Droid Sans"/>
                <a:cs typeface="+mj-cs"/>
              </a:rPr>
              <a:t>أهم معززات سير العملية التعليمية بنجاح. </a:t>
            </a:r>
          </a:p>
          <a:p>
            <a:pPr algn="r" rtl="1">
              <a:lnSpc>
                <a:spcPct val="150000"/>
              </a:lnSpc>
              <a:buFont typeface="+mj-lt"/>
              <a:buAutoNum type="arabicPeriod"/>
            </a:pPr>
            <a:r>
              <a:rPr lang="ar-JO" sz="2400" b="1" dirty="0" smtClean="0">
                <a:solidFill>
                  <a:schemeClr val="tx1"/>
                </a:solidFill>
                <a:latin typeface="Droid Sans"/>
                <a:cs typeface="+mj-cs"/>
              </a:rPr>
              <a:t>ي</a:t>
            </a:r>
            <a:r>
              <a:rPr lang="ar-JO" sz="2400" b="1" i="0" dirty="0" smtClean="0">
                <a:solidFill>
                  <a:schemeClr val="tx1"/>
                </a:solidFill>
                <a:effectLst/>
                <a:latin typeface="Droid Sans"/>
                <a:cs typeface="+mj-cs"/>
              </a:rPr>
              <a:t>حفّز الطلبة</a:t>
            </a:r>
            <a:r>
              <a:rPr lang="ar-JO" sz="2400" b="1" dirty="0" smtClean="0">
                <a:solidFill>
                  <a:srgbClr val="333333"/>
                </a:solidFill>
                <a:latin typeface="Droid Sans"/>
              </a:rPr>
              <a:t> على التفاعل.</a:t>
            </a:r>
            <a:endParaRPr lang="ar-JO" sz="2400" b="1" i="0" dirty="0">
              <a:solidFill>
                <a:schemeClr val="tx1"/>
              </a:solidFill>
              <a:effectLst/>
              <a:latin typeface="Droid Sans"/>
              <a:cs typeface="+mj-cs"/>
            </a:endParaRPr>
          </a:p>
          <a:p>
            <a:pPr algn="r" rtl="1">
              <a:lnSpc>
                <a:spcPct val="150000"/>
              </a:lnSpc>
              <a:buFont typeface="+mj-lt"/>
              <a:buAutoNum type="arabicPeriod"/>
            </a:pPr>
            <a:r>
              <a:rPr lang="ar-JO" sz="2400" b="1" i="0" dirty="0">
                <a:solidFill>
                  <a:schemeClr val="tx1"/>
                </a:solidFill>
                <a:effectLst/>
                <a:latin typeface="Droid Sans"/>
                <a:cs typeface="+mj-cs"/>
              </a:rPr>
              <a:t>  </a:t>
            </a:r>
            <a:r>
              <a:rPr lang="ar-JO" sz="2400" b="1" dirty="0" smtClean="0">
                <a:solidFill>
                  <a:schemeClr val="tx1"/>
                </a:solidFill>
                <a:latin typeface="Droid Sans"/>
                <a:cs typeface="+mj-cs"/>
              </a:rPr>
              <a:t>ي</a:t>
            </a:r>
            <a:r>
              <a:rPr lang="ar-JO" sz="2400" b="1" i="0" dirty="0" smtClean="0">
                <a:solidFill>
                  <a:schemeClr val="tx1"/>
                </a:solidFill>
                <a:effectLst/>
                <a:latin typeface="Droid Sans"/>
                <a:cs typeface="+mj-cs"/>
              </a:rPr>
              <a:t>حدّد </a:t>
            </a:r>
            <a:r>
              <a:rPr lang="ar-JO" sz="2400" b="1" i="0" dirty="0">
                <a:solidFill>
                  <a:schemeClr val="tx1"/>
                </a:solidFill>
                <a:effectLst/>
                <a:latin typeface="Droid Sans"/>
                <a:cs typeface="+mj-cs"/>
              </a:rPr>
              <a:t>أهداف </a:t>
            </a:r>
            <a:r>
              <a:rPr lang="ar-JO" sz="2400" b="1" i="0" dirty="0" smtClean="0">
                <a:solidFill>
                  <a:schemeClr val="tx1"/>
                </a:solidFill>
                <a:effectLst/>
                <a:latin typeface="Droid Sans"/>
                <a:cs typeface="+mj-cs"/>
              </a:rPr>
              <a:t>التعلّم ويقيس تقدّم الطلبة</a:t>
            </a:r>
            <a:r>
              <a:rPr lang="ar-JO" sz="2400" b="1" i="0" dirty="0" smtClean="0">
                <a:solidFill>
                  <a:srgbClr val="333333"/>
                </a:solidFill>
                <a:effectLst/>
                <a:latin typeface="Droid Sans"/>
                <a:cs typeface="+mj-cs"/>
              </a:rPr>
              <a:t>.</a:t>
            </a:r>
            <a:r>
              <a:rPr lang="ar-JO" sz="2400" b="1" i="0" dirty="0">
                <a:solidFill>
                  <a:srgbClr val="333333"/>
                </a:solidFill>
                <a:effectLst/>
                <a:latin typeface="Droid Sans"/>
                <a:cs typeface="+mj-cs"/>
              </a:rPr>
              <a:t> </a:t>
            </a:r>
            <a:endParaRPr lang="ar-JO" sz="2400" b="1" i="0" dirty="0" smtClean="0">
              <a:solidFill>
                <a:srgbClr val="333333"/>
              </a:solidFill>
              <a:effectLst/>
              <a:latin typeface="Droid Sans"/>
              <a:cs typeface="+mj-cs"/>
            </a:endParaRPr>
          </a:p>
          <a:p>
            <a:pPr algn="r" rtl="1">
              <a:lnSpc>
                <a:spcPct val="150000"/>
              </a:lnSpc>
              <a:buFont typeface="+mj-lt"/>
              <a:buAutoNum type="arabicPeriod"/>
            </a:pPr>
            <a:r>
              <a:rPr lang="ar-JO" sz="2400" b="1" i="0" dirty="0" smtClean="0">
                <a:solidFill>
                  <a:srgbClr val="333333"/>
                </a:solidFill>
                <a:effectLst/>
                <a:latin typeface="Droid Sans"/>
                <a:cs typeface="+mj-cs"/>
              </a:rPr>
              <a:t>الوصول إلى قرارات </a:t>
            </a:r>
            <a:r>
              <a:rPr lang="ar-JO" sz="2400" b="1" i="0" dirty="0">
                <a:solidFill>
                  <a:srgbClr val="333333"/>
                </a:solidFill>
                <a:effectLst/>
                <a:latin typeface="Droid Sans"/>
                <a:cs typeface="+mj-cs"/>
              </a:rPr>
              <a:t>سليمة مبنية على معلومات وبيانات مؤكدة</a:t>
            </a:r>
            <a:r>
              <a:rPr lang="ar-JO" sz="2400" b="1" i="0" dirty="0" smtClean="0">
                <a:solidFill>
                  <a:srgbClr val="333333"/>
                </a:solidFill>
                <a:effectLst/>
                <a:latin typeface="Droid Sans"/>
                <a:cs typeface="+mj-cs"/>
              </a:rPr>
              <a:t>.</a:t>
            </a:r>
            <a:r>
              <a:rPr lang="ar-JO" sz="2400" b="1" dirty="0">
                <a:solidFill>
                  <a:srgbClr val="333333"/>
                </a:solidFill>
                <a:latin typeface="Droid Sans"/>
              </a:rPr>
              <a:t> </a:t>
            </a:r>
            <a:endParaRPr lang="ar-JO" sz="2400" b="0" i="0" dirty="0">
              <a:solidFill>
                <a:srgbClr val="333333"/>
              </a:solidFill>
              <a:effectLst/>
              <a:latin typeface="Droid Sans"/>
              <a:cs typeface="+mj-cs"/>
            </a:endParaRPr>
          </a:p>
        </p:txBody>
      </p:sp>
      <p:pic>
        <p:nvPicPr>
          <p:cNvPr id="7"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8"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Tree>
    <p:extLst>
      <p:ext uri="{BB962C8B-B14F-4D97-AF65-F5344CB8AC3E}">
        <p14:creationId xmlns:p14="http://schemas.microsoft.com/office/powerpoint/2010/main" val="227872987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1955B221-2160-4078-A21E-C2B9FF2C852C}"/>
              </a:ext>
            </a:extLst>
          </p:cNvPr>
          <p:cNvSpPr txBox="1"/>
          <p:nvPr/>
        </p:nvSpPr>
        <p:spPr>
          <a:xfrm>
            <a:off x="5008205" y="73835"/>
            <a:ext cx="2520280" cy="461665"/>
          </a:xfrm>
          <a:prstGeom prst="rect">
            <a:avLst/>
          </a:prstGeom>
          <a:noFill/>
        </p:spPr>
        <p:txBody>
          <a:bodyPr wrap="square">
            <a:spAutoFit/>
          </a:bodyPr>
          <a:lstStyle/>
          <a:p>
            <a:r>
              <a:rPr kumimoji="0" lang="ar-JO" sz="2400" b="1" i="0" u="none" strike="noStrike" kern="0" cap="none" spc="0" normalizeH="0" baseline="0" noProof="0" dirty="0">
                <a:ln>
                  <a:noFill/>
                </a:ln>
                <a:solidFill>
                  <a:srgbClr val="000000"/>
                </a:solidFill>
                <a:effectLst/>
                <a:uLnTx/>
                <a:uFillTx/>
                <a:latin typeface="Arial"/>
                <a:cs typeface="Times New Roman" panose="02020603050405020304" pitchFamily="18" charset="0"/>
                <a:sym typeface="Arial"/>
              </a:rPr>
              <a:t> مبادئ التقييم التربوي </a:t>
            </a:r>
            <a:endParaRPr lang="ar-JO" sz="2400" b="1" dirty="0"/>
          </a:p>
        </p:txBody>
      </p:sp>
      <p:sp>
        <p:nvSpPr>
          <p:cNvPr id="11" name="TextBox 10">
            <a:extLst>
              <a:ext uri="{FF2B5EF4-FFF2-40B4-BE49-F238E27FC236}">
                <a16:creationId xmlns:a16="http://schemas.microsoft.com/office/drawing/2014/main" id="{905F3AFD-5D5E-4D06-8072-073A7EC6FCAD}"/>
              </a:ext>
            </a:extLst>
          </p:cNvPr>
          <p:cNvSpPr txBox="1"/>
          <p:nvPr/>
        </p:nvSpPr>
        <p:spPr>
          <a:xfrm>
            <a:off x="131531" y="908720"/>
            <a:ext cx="11757576" cy="5170646"/>
          </a:xfrm>
          <a:prstGeom prst="rect">
            <a:avLst/>
          </a:prstGeom>
          <a:noFill/>
        </p:spPr>
        <p:txBody>
          <a:bodyPr wrap="square">
            <a:spAutoFit/>
          </a:bodyPr>
          <a:lstStyle/>
          <a:p>
            <a:pPr algn="r"/>
            <a:r>
              <a:rPr lang="ar-JO" sz="2200" b="1" i="0" dirty="0" smtClean="0">
                <a:solidFill>
                  <a:srgbClr val="333333"/>
                </a:solidFill>
                <a:effectLst/>
                <a:latin typeface="Helvetica" panose="020B0604020202020204" pitchFamily="34" charset="0"/>
              </a:rPr>
              <a:t>أن </a:t>
            </a:r>
            <a:r>
              <a:rPr lang="ar-JO" sz="2200" b="1" i="0" dirty="0">
                <a:solidFill>
                  <a:srgbClr val="333333"/>
                </a:solidFill>
                <a:effectLst/>
                <a:latin typeface="Helvetica" panose="020B0604020202020204" pitchFamily="34" charset="0"/>
              </a:rPr>
              <a:t>يكون تقييما صالحًا</a:t>
            </a:r>
            <a:endParaRPr lang="ar-JO" sz="2200" b="0" i="0" dirty="0">
              <a:solidFill>
                <a:srgbClr val="333333"/>
              </a:solidFill>
              <a:effectLst/>
              <a:latin typeface="Helvetica" panose="020B0604020202020204" pitchFamily="34" charset="0"/>
            </a:endParaRPr>
          </a:p>
          <a:p>
            <a:pPr algn="r"/>
            <a:r>
              <a:rPr lang="ar-JO" sz="2200" b="0" i="0" dirty="0">
                <a:solidFill>
                  <a:srgbClr val="333333"/>
                </a:solidFill>
                <a:effectLst/>
                <a:latin typeface="Droid Sans"/>
              </a:rPr>
              <a:t>يشير مبدأ صلاحية التقييم في </a:t>
            </a:r>
            <a:r>
              <a:rPr lang="ar-JO" sz="2200" b="0" i="0" dirty="0" smtClean="0">
                <a:solidFill>
                  <a:srgbClr val="333333"/>
                </a:solidFill>
                <a:effectLst/>
                <a:latin typeface="Droid Sans"/>
              </a:rPr>
              <a:t>التعليم </a:t>
            </a:r>
            <a:r>
              <a:rPr lang="ar-JO" sz="2200" b="0" i="0" dirty="0">
                <a:solidFill>
                  <a:srgbClr val="333333"/>
                </a:solidFill>
                <a:effectLst/>
                <a:latin typeface="Droid Sans"/>
              </a:rPr>
              <a:t>إلى اختيار الوسيلة التقييمية المناسبة فعلًا لقياس الهدف التعليمي </a:t>
            </a:r>
            <a:r>
              <a:rPr lang="ar-JO" sz="2200" b="0" i="0" dirty="0" smtClean="0">
                <a:solidFill>
                  <a:srgbClr val="333333"/>
                </a:solidFill>
                <a:effectLst/>
                <a:latin typeface="Droid Sans"/>
              </a:rPr>
              <a:t>وتطبيق </a:t>
            </a:r>
            <a:r>
              <a:rPr lang="ar-JO" sz="2200" b="0" i="0" dirty="0">
                <a:solidFill>
                  <a:srgbClr val="333333"/>
                </a:solidFill>
                <a:effectLst/>
                <a:latin typeface="Droid Sans"/>
              </a:rPr>
              <a:t>الأداة المناسبة، حتى يمكن الاعتماد على ما تفرزه من نتائج.</a:t>
            </a:r>
          </a:p>
          <a:p>
            <a:pPr algn="r"/>
            <a:r>
              <a:rPr lang="ar-JO" sz="2200" b="1" i="0" dirty="0">
                <a:solidFill>
                  <a:srgbClr val="333333"/>
                </a:solidFill>
                <a:effectLst/>
                <a:latin typeface="Helvetica" panose="020B0604020202020204" pitchFamily="34" charset="0"/>
              </a:rPr>
              <a:t> أن يكون تقييمًا واضحًا</a:t>
            </a:r>
            <a:endParaRPr lang="ar-JO" sz="2200" b="0" i="0" dirty="0">
              <a:solidFill>
                <a:srgbClr val="333333"/>
              </a:solidFill>
              <a:effectLst/>
              <a:latin typeface="Helvetica" panose="020B0604020202020204" pitchFamily="34" charset="0"/>
            </a:endParaRPr>
          </a:p>
          <a:p>
            <a:pPr algn="r"/>
            <a:r>
              <a:rPr lang="ar-JO" sz="2200" b="0" i="0" dirty="0" smtClean="0">
                <a:solidFill>
                  <a:srgbClr val="333333"/>
                </a:solidFill>
                <a:effectLst/>
                <a:latin typeface="Droid Sans"/>
              </a:rPr>
              <a:t>ليؤتي </a:t>
            </a:r>
            <a:r>
              <a:rPr lang="ar-JO" sz="2200" b="0" i="0" dirty="0">
                <a:solidFill>
                  <a:srgbClr val="333333"/>
                </a:solidFill>
                <a:effectLst/>
                <a:latin typeface="Droid Sans"/>
              </a:rPr>
              <a:t>التقييم في التعليم ثماره، يجب التأكد من كونه </a:t>
            </a:r>
            <a:r>
              <a:rPr lang="ar-JO" sz="2200" b="0" i="0" dirty="0" smtClean="0">
                <a:solidFill>
                  <a:srgbClr val="333333"/>
                </a:solidFill>
                <a:effectLst/>
                <a:latin typeface="Droid Sans"/>
              </a:rPr>
              <a:t>مفهوما لجميع </a:t>
            </a:r>
            <a:r>
              <a:rPr lang="ar-JO" sz="2200" b="0" i="0" dirty="0">
                <a:solidFill>
                  <a:srgbClr val="333333"/>
                </a:solidFill>
                <a:effectLst/>
                <a:latin typeface="Droid Sans"/>
              </a:rPr>
              <a:t>المتعلمين بنفس </a:t>
            </a:r>
            <a:r>
              <a:rPr lang="ar-JO" sz="2200" b="0" i="0" dirty="0" smtClean="0">
                <a:solidFill>
                  <a:srgbClr val="333333"/>
                </a:solidFill>
                <a:effectLst/>
                <a:latin typeface="Droid Sans"/>
              </a:rPr>
              <a:t>الدرجة، فالفهم </a:t>
            </a:r>
            <a:r>
              <a:rPr lang="ar-JO" sz="2200" b="0" i="0" dirty="0">
                <a:solidFill>
                  <a:srgbClr val="333333"/>
                </a:solidFill>
                <a:effectLst/>
                <a:latin typeface="Droid Sans"/>
              </a:rPr>
              <a:t>غير الواضح لا </a:t>
            </a:r>
            <a:r>
              <a:rPr lang="ar-JO" sz="2200" b="0" i="0" dirty="0" smtClean="0">
                <a:solidFill>
                  <a:srgbClr val="333333"/>
                </a:solidFill>
                <a:effectLst/>
                <a:latin typeface="Droid Sans"/>
              </a:rPr>
              <a:t>شكّ </a:t>
            </a:r>
            <a:r>
              <a:rPr lang="ar-JO" sz="2200" b="0" i="0" dirty="0">
                <a:solidFill>
                  <a:srgbClr val="333333"/>
                </a:solidFill>
                <a:effectLst/>
                <a:latin typeface="Droid Sans"/>
              </a:rPr>
              <a:t>سيفرز نتائج مشكوك في دقتها، وفي دقة ما ترتبه من قرارات.</a:t>
            </a:r>
          </a:p>
          <a:p>
            <a:pPr algn="r"/>
            <a:r>
              <a:rPr lang="ar-JO" sz="2200" b="1" i="0" dirty="0">
                <a:solidFill>
                  <a:srgbClr val="333333"/>
                </a:solidFill>
                <a:effectLst/>
                <a:latin typeface="Helvetica" panose="020B0604020202020204" pitchFamily="34" charset="0"/>
              </a:rPr>
              <a:t>أن يكون تقييمًا </a:t>
            </a:r>
            <a:r>
              <a:rPr lang="ar-JO" sz="2200" b="1" i="0" dirty="0" smtClean="0">
                <a:solidFill>
                  <a:srgbClr val="333333"/>
                </a:solidFill>
                <a:effectLst/>
                <a:latin typeface="Helvetica" panose="020B0604020202020204" pitchFamily="34" charset="0"/>
              </a:rPr>
              <a:t>عادلًا </a:t>
            </a:r>
          </a:p>
          <a:p>
            <a:pPr algn="r"/>
            <a:r>
              <a:rPr lang="ar-JO" sz="2200" b="0" i="0" dirty="0" smtClean="0">
                <a:solidFill>
                  <a:srgbClr val="333333"/>
                </a:solidFill>
                <a:effectLst/>
                <a:latin typeface="Droid Sans"/>
              </a:rPr>
              <a:t>تتحقق </a:t>
            </a:r>
            <a:r>
              <a:rPr lang="ar-JO" sz="2200" b="0" i="0" dirty="0">
                <a:solidFill>
                  <a:srgbClr val="333333"/>
                </a:solidFill>
                <a:effectLst/>
                <a:latin typeface="Droid Sans"/>
              </a:rPr>
              <a:t>عدالة التقييم في التعليم بأن يأتي مراعيًا للفروق الفردية </a:t>
            </a:r>
            <a:r>
              <a:rPr lang="ar-JO" sz="2200" b="0" i="0" dirty="0" smtClean="0">
                <a:solidFill>
                  <a:srgbClr val="333333"/>
                </a:solidFill>
                <a:effectLst/>
                <a:latin typeface="Droid Sans"/>
              </a:rPr>
              <a:t>بين الطلبة، </a:t>
            </a:r>
            <a:r>
              <a:rPr lang="ar-JO" sz="2200" b="0" i="0" dirty="0" smtClean="0">
                <a:solidFill>
                  <a:srgbClr val="3A2A34"/>
                </a:solidFill>
                <a:effectLst/>
                <a:latin typeface="Droid Sans"/>
              </a:rPr>
              <a:t>وذلك ليعطي </a:t>
            </a:r>
            <a:r>
              <a:rPr lang="ar-JO" sz="2200" b="0" i="0" dirty="0">
                <a:solidFill>
                  <a:srgbClr val="3A2A34"/>
                </a:solidFill>
                <a:effectLst/>
                <a:latin typeface="Droid Sans"/>
              </a:rPr>
              <a:t>كل طالب الفرصة في اكتشاف مواطن قوته وتدعيمها، ومعالجة نقاط قصوره وتطويرها</a:t>
            </a:r>
            <a:r>
              <a:rPr lang="ar-JO" sz="2200" b="0" i="0" dirty="0" smtClean="0">
                <a:solidFill>
                  <a:srgbClr val="3A2A34"/>
                </a:solidFill>
                <a:effectLst/>
                <a:latin typeface="Droid Sans"/>
              </a:rPr>
              <a:t>.</a:t>
            </a:r>
          </a:p>
          <a:p>
            <a:pPr algn="r"/>
            <a:r>
              <a:rPr lang="ar-JO" sz="2200" b="1" i="0" dirty="0" smtClean="0">
                <a:solidFill>
                  <a:srgbClr val="3A2A34"/>
                </a:solidFill>
                <a:effectLst/>
                <a:latin typeface="Helvetica" panose="020B0604020202020204" pitchFamily="34" charset="0"/>
              </a:rPr>
              <a:t> </a:t>
            </a:r>
            <a:r>
              <a:rPr lang="ar-JO" sz="2200" b="1" i="0" dirty="0">
                <a:solidFill>
                  <a:srgbClr val="3A2A34"/>
                </a:solidFill>
                <a:effectLst/>
                <a:latin typeface="Helvetica" panose="020B0604020202020204" pitchFamily="34" charset="0"/>
              </a:rPr>
              <a:t>أن يكون تقييمًا صادقًا </a:t>
            </a:r>
            <a:r>
              <a:rPr lang="ar-JO" sz="2200" b="1" i="0" dirty="0" smtClean="0">
                <a:solidFill>
                  <a:srgbClr val="3A2A34"/>
                </a:solidFill>
                <a:effectLst/>
                <a:latin typeface="Helvetica" panose="020B0604020202020204" pitchFamily="34" charset="0"/>
              </a:rPr>
              <a:t>وموضوعيًا</a:t>
            </a:r>
          </a:p>
          <a:p>
            <a:pPr algn="r"/>
            <a:r>
              <a:rPr lang="ar-JO" sz="2200" b="0" i="0" dirty="0" smtClean="0">
                <a:solidFill>
                  <a:srgbClr val="3A2A34"/>
                </a:solidFill>
                <a:effectLst/>
                <a:latin typeface="Droid Sans"/>
              </a:rPr>
              <a:t>يكون </a:t>
            </a:r>
            <a:r>
              <a:rPr lang="ar-JO" sz="2200" b="0" i="0" dirty="0">
                <a:solidFill>
                  <a:srgbClr val="3A2A34"/>
                </a:solidFill>
                <a:effectLst/>
                <a:latin typeface="Droid Sans"/>
              </a:rPr>
              <a:t>التقييم في التعليم صادقًا حين يسفر عن النتائج ذاتها، في كل مرة يجرى تطبيقه، دون تغيير في أي من عناصره </a:t>
            </a:r>
            <a:r>
              <a:rPr lang="ar-JO" sz="2200" b="0" i="0" dirty="0" smtClean="0">
                <a:solidFill>
                  <a:srgbClr val="3A2A34"/>
                </a:solidFill>
                <a:effectLst/>
                <a:latin typeface="Droid Sans"/>
              </a:rPr>
              <a:t>أوظروفه. ويكون </a:t>
            </a:r>
            <a:r>
              <a:rPr lang="ar-JO" sz="2200" b="0" i="0" dirty="0">
                <a:solidFill>
                  <a:srgbClr val="3A2A34"/>
                </a:solidFill>
                <a:effectLst/>
                <a:latin typeface="Droid Sans"/>
              </a:rPr>
              <a:t>موضوعيًا حين يجرى في ظل </a:t>
            </a:r>
            <a:r>
              <a:rPr lang="ar-JO" sz="2200" b="0" i="0" u="none" strike="noStrike" dirty="0">
                <a:solidFill>
                  <a:srgbClr val="3A2A34"/>
                </a:solidFill>
                <a:effectLst/>
                <a:latin typeface="Droid Sans"/>
              </a:rPr>
              <a:t>اختبارات موحدة</a:t>
            </a:r>
            <a:r>
              <a:rPr lang="ar-JO" sz="2200" b="0" i="0" dirty="0">
                <a:solidFill>
                  <a:srgbClr val="3A2A34"/>
                </a:solidFill>
                <a:effectLst/>
                <a:latin typeface="Droid Sans"/>
              </a:rPr>
              <a:t> وظروف متماثلة تجري على كافة </a:t>
            </a:r>
            <a:r>
              <a:rPr lang="ar-JO" sz="2200" b="0" i="0" dirty="0" smtClean="0">
                <a:solidFill>
                  <a:srgbClr val="3A2A34"/>
                </a:solidFill>
                <a:effectLst/>
                <a:latin typeface="Droid Sans"/>
              </a:rPr>
              <a:t>الطلبة </a:t>
            </a:r>
            <a:r>
              <a:rPr lang="ar-JO" sz="2200" b="0" i="0" dirty="0">
                <a:solidFill>
                  <a:srgbClr val="3A2A34"/>
                </a:solidFill>
                <a:effectLst/>
                <a:latin typeface="Droid Sans"/>
              </a:rPr>
              <a:t>الخاضعين له دون </a:t>
            </a:r>
            <a:r>
              <a:rPr lang="ar-JO" sz="2200" b="0" i="0" dirty="0" smtClean="0">
                <a:solidFill>
                  <a:srgbClr val="3A2A34"/>
                </a:solidFill>
                <a:effectLst/>
                <a:latin typeface="Droid Sans"/>
              </a:rPr>
              <a:t>انحياز.</a:t>
            </a:r>
            <a:endParaRPr lang="ar-JO" sz="2200" b="0" i="0" dirty="0">
              <a:solidFill>
                <a:srgbClr val="3A2A34"/>
              </a:solidFill>
              <a:effectLst/>
              <a:latin typeface="Droid Sans"/>
            </a:endParaRPr>
          </a:p>
          <a:p>
            <a:pPr algn="r"/>
            <a:r>
              <a:rPr lang="ar-JO" sz="2200" b="1" dirty="0" smtClean="0">
                <a:solidFill>
                  <a:srgbClr val="333333"/>
                </a:solidFill>
                <a:latin typeface="Helvetica" panose="020B0604020202020204" pitchFamily="34" charset="0"/>
              </a:rPr>
              <a:t>أن ي</a:t>
            </a:r>
            <a:r>
              <a:rPr lang="ar-JO" sz="2200" b="1" i="0" dirty="0" smtClean="0">
                <a:solidFill>
                  <a:srgbClr val="333333"/>
                </a:solidFill>
                <a:effectLst/>
                <a:latin typeface="Helvetica" panose="020B0604020202020204" pitchFamily="34" charset="0"/>
              </a:rPr>
              <a:t>عزز </a:t>
            </a:r>
            <a:r>
              <a:rPr lang="ar-JO" sz="2200" b="1" i="0" dirty="0">
                <a:solidFill>
                  <a:srgbClr val="333333"/>
                </a:solidFill>
                <a:effectLst/>
                <a:latin typeface="Helvetica" panose="020B0604020202020204" pitchFamily="34" charset="0"/>
              </a:rPr>
              <a:t>العملية </a:t>
            </a:r>
            <a:r>
              <a:rPr lang="ar-JO" sz="2200" b="1" i="0" dirty="0" smtClean="0">
                <a:solidFill>
                  <a:srgbClr val="333333"/>
                </a:solidFill>
                <a:effectLst/>
                <a:latin typeface="Helvetica" panose="020B0604020202020204" pitchFamily="34" charset="0"/>
              </a:rPr>
              <a:t>التعليمية</a:t>
            </a:r>
            <a:endParaRPr lang="ar-JO" sz="2200" b="0" i="0" dirty="0">
              <a:solidFill>
                <a:srgbClr val="333333"/>
              </a:solidFill>
              <a:effectLst/>
              <a:latin typeface="Helvetica" panose="020B0604020202020204" pitchFamily="34" charset="0"/>
            </a:endParaRPr>
          </a:p>
          <a:p>
            <a:pPr algn="r"/>
            <a:r>
              <a:rPr lang="ar-JO" sz="2200" b="0" i="0" dirty="0">
                <a:solidFill>
                  <a:srgbClr val="333333"/>
                </a:solidFill>
                <a:effectLst/>
                <a:latin typeface="Droid Sans"/>
              </a:rPr>
              <a:t>يتعين أن يصمم التقييم في التعليم على النحو الذي يسمح برصد نتائجه وتفسيرها وتحويلها إلى قرارات وسياسات وآليات </a:t>
            </a:r>
            <a:r>
              <a:rPr lang="ar-JO" sz="2200" b="0" i="0" dirty="0" smtClean="0">
                <a:solidFill>
                  <a:srgbClr val="333333"/>
                </a:solidFill>
                <a:effectLst/>
                <a:latin typeface="Droid Sans"/>
              </a:rPr>
              <a:t>تعليمية تناسب </a:t>
            </a:r>
            <a:r>
              <a:rPr lang="ar-JO" sz="2200" b="0" i="0" dirty="0">
                <a:solidFill>
                  <a:srgbClr val="333333"/>
                </a:solidFill>
                <a:effectLst/>
                <a:latin typeface="Droid Sans"/>
              </a:rPr>
              <a:t>المتعلمين، وتعزز من جودة التعليم الذي يحصلون </a:t>
            </a:r>
            <a:r>
              <a:rPr lang="ar-JO" sz="2200" b="0" i="0" dirty="0" smtClean="0">
                <a:solidFill>
                  <a:srgbClr val="333333"/>
                </a:solidFill>
                <a:effectLst/>
                <a:latin typeface="Droid Sans"/>
              </a:rPr>
              <a:t>عليه.</a:t>
            </a:r>
            <a:endParaRPr lang="ar-JO" sz="2200" b="0" i="0" dirty="0">
              <a:solidFill>
                <a:srgbClr val="333333"/>
              </a:solidFill>
              <a:effectLst/>
              <a:latin typeface="Droid Sans"/>
            </a:endParaRPr>
          </a:p>
        </p:txBody>
      </p:sp>
      <p:pic>
        <p:nvPicPr>
          <p:cNvPr id="12"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Tree>
    <p:extLst>
      <p:ext uri="{BB962C8B-B14F-4D97-AF65-F5344CB8AC3E}">
        <p14:creationId xmlns:p14="http://schemas.microsoft.com/office/powerpoint/2010/main" val="92363497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9AB4B48-BF30-41B6-B56E-6F383FCA2484}"/>
              </a:ext>
            </a:extLst>
          </p:cNvPr>
          <p:cNvSpPr txBox="1"/>
          <p:nvPr/>
        </p:nvSpPr>
        <p:spPr>
          <a:xfrm>
            <a:off x="4439816" y="409272"/>
            <a:ext cx="2827704" cy="461665"/>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333333"/>
                </a:solidFill>
                <a:effectLst/>
                <a:uLnTx/>
                <a:uFillTx/>
                <a:latin typeface="Helvetica" panose="020B0604020202020204" pitchFamily="34" charset="0"/>
                <a:cs typeface="Arial"/>
                <a:sym typeface="Arial"/>
              </a:rPr>
              <a:t>أنواع التقييم في التعليم</a:t>
            </a:r>
            <a:endParaRPr kumimoji="0" lang="ar-JO" sz="2400" b="0" i="0" u="none" strike="noStrike" kern="0" cap="none" spc="0" normalizeH="0" baseline="0" noProof="0" dirty="0">
              <a:ln>
                <a:noFill/>
              </a:ln>
              <a:solidFill>
                <a:srgbClr val="333333"/>
              </a:solidFill>
              <a:effectLst/>
              <a:uLnTx/>
              <a:uFillTx/>
              <a:latin typeface="Helvetica" panose="020B0604020202020204" pitchFamily="34" charset="0"/>
              <a:cs typeface="Arial"/>
              <a:sym typeface="Arial"/>
            </a:endParaRPr>
          </a:p>
        </p:txBody>
      </p:sp>
      <p:pic>
        <p:nvPicPr>
          <p:cNvPr id="10"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13"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
        <p:nvSpPr>
          <p:cNvPr id="7" name="Rectangle 6"/>
          <p:cNvSpPr/>
          <p:nvPr/>
        </p:nvSpPr>
        <p:spPr>
          <a:xfrm>
            <a:off x="179612" y="6334323"/>
            <a:ext cx="6852492" cy="307777"/>
          </a:xfrm>
          <a:prstGeom prst="rect">
            <a:avLst/>
          </a:prstGeom>
        </p:spPr>
        <p:txBody>
          <a:bodyPr wrap="square">
            <a:spAutoFit/>
          </a:bodyPr>
          <a:lstStyle/>
          <a:p>
            <a:r>
              <a:rPr lang="en-GB" dirty="0"/>
              <a:t>https://arblog.qorrectassess.com/problem-solving-assessment-in-education/</a:t>
            </a:r>
          </a:p>
        </p:txBody>
      </p:sp>
      <p:sp>
        <p:nvSpPr>
          <p:cNvPr id="8" name="TextBox 7">
            <a:extLst>
              <a:ext uri="{FF2B5EF4-FFF2-40B4-BE49-F238E27FC236}">
                <a16:creationId xmlns:a16="http://schemas.microsoft.com/office/drawing/2014/main" id="{2571FD5C-E5DB-4878-8A37-33BB4706EA48}"/>
              </a:ext>
            </a:extLst>
          </p:cNvPr>
          <p:cNvSpPr txBox="1"/>
          <p:nvPr/>
        </p:nvSpPr>
        <p:spPr>
          <a:xfrm>
            <a:off x="99064" y="782522"/>
            <a:ext cx="11901592" cy="5940088"/>
          </a:xfrm>
          <a:prstGeom prst="rect">
            <a:avLst/>
          </a:prstGeom>
          <a:noFill/>
        </p:spPr>
        <p:txBody>
          <a:bodyPr wrap="square">
            <a:spAutoFit/>
          </a:bodyPr>
          <a:lstStyle/>
          <a:p>
            <a:pPr algn="r"/>
            <a:endParaRPr lang="ar-JO" sz="2000" dirty="0">
              <a:solidFill>
                <a:srgbClr val="3A2A34"/>
              </a:solidFill>
              <a:latin typeface="Droid Sans"/>
            </a:endParaRPr>
          </a:p>
          <a:p>
            <a:pPr algn="r"/>
            <a:r>
              <a:rPr lang="ar-JO" sz="2000" b="0" i="0" dirty="0" smtClean="0">
                <a:solidFill>
                  <a:srgbClr val="3A2A34"/>
                </a:solidFill>
                <a:effectLst/>
                <a:latin typeface="Droid Sans"/>
              </a:rPr>
              <a:t>تصنف </a:t>
            </a:r>
            <a:r>
              <a:rPr lang="ar-JO" sz="2000" b="0" i="0" dirty="0">
                <a:solidFill>
                  <a:srgbClr val="3A2A34"/>
                </a:solidFill>
                <a:effectLst/>
                <a:latin typeface="Droid Sans"/>
              </a:rPr>
              <a:t>أنواع التقييم في التعليم إلى أكثر من فئة، وذلك بحسب معيار التصنيف المستخدم</a:t>
            </a:r>
            <a:r>
              <a:rPr lang="ar-JO" sz="2000" b="0" i="0" dirty="0" smtClean="0">
                <a:solidFill>
                  <a:srgbClr val="3A2A34"/>
                </a:solidFill>
                <a:effectLst/>
                <a:latin typeface="Droid Sans"/>
              </a:rPr>
              <a:t>. وفيما </a:t>
            </a:r>
            <a:r>
              <a:rPr lang="ar-JO" sz="2000" b="0" i="0" dirty="0">
                <a:solidFill>
                  <a:srgbClr val="3A2A34"/>
                </a:solidFill>
                <a:effectLst/>
                <a:latin typeface="Droid Sans"/>
              </a:rPr>
              <a:t>يلي أبرز صور التقييم في التعليم بناء على معايير:</a:t>
            </a:r>
          </a:p>
          <a:p>
            <a:pPr algn="r"/>
            <a:r>
              <a:rPr lang="ar-JO" sz="2000" b="1" i="0" u="sng" dirty="0" smtClean="0">
                <a:solidFill>
                  <a:srgbClr val="333333"/>
                </a:solidFill>
                <a:effectLst/>
                <a:latin typeface="Helvetica" panose="020B0604020202020204" pitchFamily="34" charset="0"/>
              </a:rPr>
              <a:t>1) التقييم </a:t>
            </a:r>
            <a:r>
              <a:rPr lang="ar-JO" sz="2000" b="1" i="0" u="sng" dirty="0">
                <a:solidFill>
                  <a:srgbClr val="333333"/>
                </a:solidFill>
                <a:effectLst/>
                <a:latin typeface="Helvetica" panose="020B0604020202020204" pitchFamily="34" charset="0"/>
              </a:rPr>
              <a:t>في التعليم وفقًا </a:t>
            </a:r>
            <a:r>
              <a:rPr lang="ar-JO" sz="2000" b="1" i="0" u="sng" dirty="0" smtClean="0">
                <a:solidFill>
                  <a:srgbClr val="333333"/>
                </a:solidFill>
                <a:effectLst/>
                <a:latin typeface="Helvetica" panose="020B0604020202020204" pitchFamily="34" charset="0"/>
              </a:rPr>
              <a:t>لمعيار الشمولية </a:t>
            </a:r>
            <a:r>
              <a:rPr lang="ar-JO" sz="2000" b="1" u="sng" dirty="0" smtClean="0">
                <a:solidFill>
                  <a:srgbClr val="333333"/>
                </a:solidFill>
                <a:latin typeface="Helvetica" panose="020B0604020202020204" pitchFamily="34" charset="0"/>
              </a:rPr>
              <a:t>(يصنّف إلى)</a:t>
            </a:r>
            <a:endParaRPr lang="ar-JO" sz="2000" b="0" i="0" u="sng"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ينقسم التقييم في التعليم إلى:</a:t>
            </a:r>
          </a:p>
          <a:p>
            <a:pPr algn="r"/>
            <a:r>
              <a:rPr lang="ar-JO" sz="2000" b="1" i="0" dirty="0">
                <a:solidFill>
                  <a:srgbClr val="333333"/>
                </a:solidFill>
                <a:effectLst/>
                <a:latin typeface="Helvetica" panose="020B0604020202020204" pitchFamily="34" charset="0"/>
              </a:rPr>
              <a:t>التقييم </a:t>
            </a:r>
            <a:r>
              <a:rPr lang="ar-JO" sz="2000" b="1" i="0" dirty="0" smtClean="0">
                <a:solidFill>
                  <a:srgbClr val="333333"/>
                </a:solidFill>
                <a:effectLst/>
                <a:latin typeface="Helvetica" panose="020B0604020202020204" pitchFamily="34" charset="0"/>
              </a:rPr>
              <a:t>المكبّر</a:t>
            </a:r>
            <a:endParaRPr lang="ar-JO" sz="2000" b="0" i="0"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وهو تقييم لكافة أجزاء العملية التعليمية خلال مرحلة تعليمية </a:t>
            </a:r>
            <a:r>
              <a:rPr lang="ar-JO" sz="2000" b="0" i="0" dirty="0" smtClean="0">
                <a:solidFill>
                  <a:srgbClr val="333333"/>
                </a:solidFill>
                <a:effectLst/>
                <a:latin typeface="Droid Sans"/>
              </a:rPr>
              <a:t>ما، </a:t>
            </a:r>
            <a:r>
              <a:rPr lang="ar-JO" sz="2000" b="0" i="0" dirty="0">
                <a:solidFill>
                  <a:srgbClr val="333333"/>
                </a:solidFill>
                <a:effectLst/>
                <a:latin typeface="Droid Sans"/>
              </a:rPr>
              <a:t> وذلك بهدف الوقوف على مدى تحقق المقاصد </a:t>
            </a:r>
            <a:r>
              <a:rPr lang="ar-JO" sz="2000" b="0" i="0" dirty="0" smtClean="0">
                <a:solidFill>
                  <a:srgbClr val="333333"/>
                </a:solidFill>
                <a:effectLst/>
                <a:latin typeface="Droid Sans"/>
              </a:rPr>
              <a:t>والأهداف التعليمية </a:t>
            </a:r>
            <a:r>
              <a:rPr lang="ar-JO" sz="2000" b="0" i="0" dirty="0">
                <a:solidFill>
                  <a:srgbClr val="333333"/>
                </a:solidFill>
                <a:effectLst/>
                <a:latin typeface="Droid Sans"/>
              </a:rPr>
              <a:t>للمرحلة المقصودة.</a:t>
            </a:r>
          </a:p>
          <a:p>
            <a:pPr algn="r"/>
            <a:r>
              <a:rPr lang="ar-JO" sz="2000" b="1" i="0" dirty="0">
                <a:solidFill>
                  <a:srgbClr val="333333"/>
                </a:solidFill>
                <a:effectLst/>
                <a:latin typeface="Helvetica" panose="020B0604020202020204" pitchFamily="34" charset="0"/>
              </a:rPr>
              <a:t>التقييم المصغر</a:t>
            </a:r>
            <a:endParaRPr lang="ar-JO" sz="2000" b="0" i="0"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وهو تقييم جزء بعينه من أجزاء العملية التعليمية، وفي حدود ضيقة </a:t>
            </a:r>
            <a:r>
              <a:rPr lang="ar-JO" sz="2000" b="0" i="0" dirty="0" smtClean="0">
                <a:solidFill>
                  <a:srgbClr val="333333"/>
                </a:solidFill>
                <a:effectLst/>
                <a:latin typeface="Droid Sans"/>
              </a:rPr>
              <a:t>ومستقلة، كتقييم </a:t>
            </a:r>
            <a:r>
              <a:rPr lang="ar-JO" sz="2000" b="0" i="0" dirty="0">
                <a:solidFill>
                  <a:srgbClr val="333333"/>
                </a:solidFill>
                <a:effectLst/>
                <a:latin typeface="Droid Sans"/>
              </a:rPr>
              <a:t>منهج العلوم للصف </a:t>
            </a:r>
            <a:r>
              <a:rPr lang="ar-JO" sz="2000" b="0" i="0" dirty="0" smtClean="0">
                <a:solidFill>
                  <a:srgbClr val="333333"/>
                </a:solidFill>
                <a:effectLst/>
                <a:latin typeface="Droid Sans"/>
              </a:rPr>
              <a:t>الأول </a:t>
            </a:r>
            <a:r>
              <a:rPr lang="ar-JO" sz="2000" b="0" i="0" dirty="0">
                <a:solidFill>
                  <a:srgbClr val="333333"/>
                </a:solidFill>
                <a:effectLst/>
                <a:latin typeface="Droid Sans"/>
              </a:rPr>
              <a:t>الابتدائي بشكل منفرد، ودون أي ربط بينه وبين مناهج العلوم في باقي الصفوف الدراسية.</a:t>
            </a:r>
          </a:p>
          <a:p>
            <a:pPr algn="r"/>
            <a:endParaRPr lang="ar-JO" sz="2000" b="1" i="0" u="sng" dirty="0" smtClean="0">
              <a:solidFill>
                <a:srgbClr val="333333"/>
              </a:solidFill>
              <a:effectLst/>
              <a:latin typeface="Helvetica" panose="020B0604020202020204" pitchFamily="34" charset="0"/>
            </a:endParaRPr>
          </a:p>
          <a:p>
            <a:pPr algn="r"/>
            <a:r>
              <a:rPr lang="ar-JO" sz="2000" b="1" i="0" u="sng" dirty="0" smtClean="0">
                <a:solidFill>
                  <a:srgbClr val="333333"/>
                </a:solidFill>
                <a:effectLst/>
                <a:latin typeface="Helvetica" panose="020B0604020202020204" pitchFamily="34" charset="0"/>
              </a:rPr>
              <a:t>2) التقييم </a:t>
            </a:r>
            <a:r>
              <a:rPr lang="ar-JO" sz="2000" b="1" i="0" u="sng" dirty="0">
                <a:solidFill>
                  <a:srgbClr val="333333"/>
                </a:solidFill>
                <a:effectLst/>
                <a:latin typeface="Helvetica" panose="020B0604020202020204" pitchFamily="34" charset="0"/>
              </a:rPr>
              <a:t>في التعليم وفقًا لمعيار الجهة المنوطة بإجراء </a:t>
            </a:r>
            <a:r>
              <a:rPr lang="ar-JO" sz="2000" b="1" i="0" u="sng" dirty="0" smtClean="0">
                <a:solidFill>
                  <a:srgbClr val="333333"/>
                </a:solidFill>
                <a:effectLst/>
                <a:latin typeface="Helvetica" panose="020B0604020202020204" pitchFamily="34" charset="0"/>
              </a:rPr>
              <a:t>التقييم </a:t>
            </a:r>
            <a:r>
              <a:rPr lang="ar-JO" sz="2000" b="1" u="sng" dirty="0" smtClean="0">
                <a:solidFill>
                  <a:srgbClr val="333333"/>
                </a:solidFill>
                <a:latin typeface="Helvetica" panose="020B0604020202020204" pitchFamily="34" charset="0"/>
              </a:rPr>
              <a:t>(</a:t>
            </a:r>
            <a:r>
              <a:rPr lang="ar-JO" sz="2000" b="1" u="sng" dirty="0">
                <a:solidFill>
                  <a:srgbClr val="333333"/>
                </a:solidFill>
                <a:latin typeface="Helvetica" panose="020B0604020202020204" pitchFamily="34" charset="0"/>
              </a:rPr>
              <a:t>يصنّف إلى</a:t>
            </a:r>
            <a:r>
              <a:rPr lang="ar-JO" sz="2000" b="1" u="sng" dirty="0" smtClean="0">
                <a:solidFill>
                  <a:srgbClr val="333333"/>
                </a:solidFill>
                <a:latin typeface="Helvetica" panose="020B0604020202020204" pitchFamily="34" charset="0"/>
              </a:rPr>
              <a:t>)</a:t>
            </a:r>
            <a:endParaRPr lang="ar-JO" sz="2000" b="0" i="0" u="sng" dirty="0">
              <a:solidFill>
                <a:srgbClr val="333333"/>
              </a:solidFill>
              <a:effectLst/>
              <a:latin typeface="Helvetica" panose="020B0604020202020204" pitchFamily="34" charset="0"/>
            </a:endParaRPr>
          </a:p>
          <a:p>
            <a:pPr algn="r"/>
            <a:r>
              <a:rPr lang="ar-JO" sz="2000" b="1" i="0" dirty="0" smtClean="0">
                <a:solidFill>
                  <a:srgbClr val="333333"/>
                </a:solidFill>
                <a:effectLst/>
                <a:latin typeface="Helvetica" panose="020B0604020202020204" pitchFamily="34" charset="0"/>
              </a:rPr>
              <a:t>التقييم الرسمي</a:t>
            </a:r>
            <a:endParaRPr lang="ar-JO" sz="2000" b="0" i="0"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وهو التقييم المنهجي الذي تجريه الجهات الرسمية </a:t>
            </a:r>
            <a:r>
              <a:rPr lang="ar-JO" sz="2000" b="0" i="0" dirty="0" smtClean="0">
                <a:solidFill>
                  <a:srgbClr val="333333"/>
                </a:solidFill>
                <a:effectLst/>
                <a:latin typeface="Droid Sans"/>
              </a:rPr>
              <a:t>المسؤولة </a:t>
            </a:r>
            <a:r>
              <a:rPr lang="ar-JO" sz="2000" b="0" i="0" dirty="0">
                <a:solidFill>
                  <a:srgbClr val="333333"/>
                </a:solidFill>
                <a:effectLst/>
                <a:latin typeface="Droid Sans"/>
              </a:rPr>
              <a:t>عن العملية التعليمية، مثل: امتحانات الثانوية العامة </a:t>
            </a:r>
            <a:r>
              <a:rPr lang="ar-JO" sz="2000" b="0" i="0" dirty="0" smtClean="0">
                <a:solidFill>
                  <a:srgbClr val="333333"/>
                </a:solidFill>
                <a:effectLst/>
                <a:latin typeface="Droid Sans"/>
              </a:rPr>
              <a:t>في الاردن والتي تشرف عليها وزارة التربية والتعليم .</a:t>
            </a:r>
            <a:r>
              <a:rPr lang="ar-JO" sz="2000" b="1" i="0" dirty="0" smtClean="0">
                <a:solidFill>
                  <a:srgbClr val="333333"/>
                </a:solidFill>
                <a:effectLst/>
                <a:latin typeface="Helvetica" panose="020B0604020202020204" pitchFamily="34" charset="0"/>
              </a:rPr>
              <a:t> </a:t>
            </a:r>
            <a:endParaRPr lang="ar-JO" sz="2000" b="1" i="0" dirty="0">
              <a:solidFill>
                <a:srgbClr val="333333"/>
              </a:solidFill>
              <a:effectLst/>
              <a:latin typeface="Helvetica" panose="020B0604020202020204" pitchFamily="34" charset="0"/>
            </a:endParaRPr>
          </a:p>
          <a:p>
            <a:pPr algn="r"/>
            <a:r>
              <a:rPr lang="ar-JO" sz="2000" b="1" i="0" dirty="0" smtClean="0">
                <a:solidFill>
                  <a:srgbClr val="333333"/>
                </a:solidFill>
                <a:effectLst/>
                <a:latin typeface="Helvetica" panose="020B0604020202020204" pitchFamily="34" charset="0"/>
              </a:rPr>
              <a:t>التقييم </a:t>
            </a:r>
            <a:r>
              <a:rPr lang="ar-JO" sz="2000" b="1" i="0" dirty="0">
                <a:solidFill>
                  <a:srgbClr val="333333"/>
                </a:solidFill>
                <a:effectLst/>
                <a:latin typeface="Helvetica" panose="020B0604020202020204" pitchFamily="34" charset="0"/>
              </a:rPr>
              <a:t>غير </a:t>
            </a:r>
            <a:r>
              <a:rPr lang="ar-JO" sz="2000" b="1" i="0" dirty="0" smtClean="0">
                <a:solidFill>
                  <a:srgbClr val="333333"/>
                </a:solidFill>
                <a:effectLst/>
                <a:latin typeface="Helvetica" panose="020B0604020202020204" pitchFamily="34" charset="0"/>
              </a:rPr>
              <a:t>الرسمي</a:t>
            </a:r>
            <a:endParaRPr lang="ar-JO" sz="2000" b="0" i="0"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وهو تقييم يجرى في حدود ضيقة بعيدة عن الجهات الرسمية، كالمناقشات داخل الصف التي ينظمها </a:t>
            </a:r>
            <a:r>
              <a:rPr lang="ar-JO" sz="2000" b="0" i="0" dirty="0" smtClean="0">
                <a:solidFill>
                  <a:srgbClr val="333333"/>
                </a:solidFill>
                <a:effectLst/>
                <a:latin typeface="Droid Sans"/>
              </a:rPr>
              <a:t>المعلم، </a:t>
            </a:r>
            <a:r>
              <a:rPr lang="ar-JO" sz="2000" b="0" i="0" dirty="0">
                <a:solidFill>
                  <a:srgbClr val="333333"/>
                </a:solidFill>
                <a:effectLst/>
                <a:latin typeface="Droid Sans"/>
              </a:rPr>
              <a:t>ويعتمد التقييم عبرها على آراء المعلم وخبراته في ملاحظة وتقييم مستويات طلابه.</a:t>
            </a:r>
          </a:p>
          <a:p>
            <a:pPr algn="r"/>
            <a:endParaRPr lang="ar-JO" sz="2000" b="0" i="0" dirty="0">
              <a:solidFill>
                <a:srgbClr val="333333"/>
              </a:solidFill>
              <a:effectLst/>
              <a:latin typeface="Droid Sans"/>
            </a:endParaRPr>
          </a:p>
        </p:txBody>
      </p:sp>
    </p:spTree>
    <p:extLst>
      <p:ext uri="{BB962C8B-B14F-4D97-AF65-F5344CB8AC3E}">
        <p14:creationId xmlns:p14="http://schemas.microsoft.com/office/powerpoint/2010/main" val="28002962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B16936EE-A123-4848-B253-FBBD5903D3EF}"/>
              </a:ext>
            </a:extLst>
          </p:cNvPr>
          <p:cNvSpPr txBox="1"/>
          <p:nvPr/>
        </p:nvSpPr>
        <p:spPr>
          <a:xfrm>
            <a:off x="4367808" y="-12461"/>
            <a:ext cx="2827704" cy="461665"/>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333333"/>
                </a:solidFill>
                <a:effectLst/>
                <a:uLnTx/>
                <a:uFillTx/>
                <a:latin typeface="Helvetica" panose="020B0604020202020204" pitchFamily="34" charset="0"/>
                <a:cs typeface="Arial"/>
                <a:sym typeface="Arial"/>
              </a:rPr>
              <a:t>أنواع التقييم في التعليم</a:t>
            </a:r>
            <a:endParaRPr kumimoji="0" lang="ar-JO" sz="2400" b="0" i="0" u="none" strike="noStrike" kern="0" cap="none" spc="0" normalizeH="0" baseline="0" noProof="0" dirty="0">
              <a:ln>
                <a:noFill/>
              </a:ln>
              <a:solidFill>
                <a:srgbClr val="333333"/>
              </a:solidFill>
              <a:effectLst/>
              <a:uLnTx/>
              <a:uFillTx/>
              <a:latin typeface="Helvetica" panose="020B0604020202020204" pitchFamily="34" charset="0"/>
              <a:cs typeface="Arial"/>
              <a:sym typeface="Arial"/>
            </a:endParaRPr>
          </a:p>
        </p:txBody>
      </p:sp>
      <p:pic>
        <p:nvPicPr>
          <p:cNvPr id="10"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sp>
        <p:nvSpPr>
          <p:cNvPr id="6" name="Rectangle 5"/>
          <p:cNvSpPr/>
          <p:nvPr/>
        </p:nvSpPr>
        <p:spPr>
          <a:xfrm>
            <a:off x="179612" y="6334323"/>
            <a:ext cx="6852492" cy="307777"/>
          </a:xfrm>
          <a:prstGeom prst="rect">
            <a:avLst/>
          </a:prstGeom>
        </p:spPr>
        <p:txBody>
          <a:bodyPr wrap="square">
            <a:spAutoFit/>
          </a:bodyPr>
          <a:lstStyle/>
          <a:p>
            <a:r>
              <a:rPr lang="en-GB" dirty="0"/>
              <a:t>https://arblog.qorrectassess.com/problem-solving-assessment-in-education/</a:t>
            </a:r>
          </a:p>
        </p:txBody>
      </p:sp>
      <p:sp>
        <p:nvSpPr>
          <p:cNvPr id="7" name="TextBox 6">
            <a:extLst>
              <a:ext uri="{FF2B5EF4-FFF2-40B4-BE49-F238E27FC236}">
                <a16:creationId xmlns:a16="http://schemas.microsoft.com/office/drawing/2014/main" id="{21A49FAA-C335-4E1E-B90E-54379539C514}"/>
              </a:ext>
            </a:extLst>
          </p:cNvPr>
          <p:cNvSpPr txBox="1"/>
          <p:nvPr/>
        </p:nvSpPr>
        <p:spPr>
          <a:xfrm>
            <a:off x="33572" y="1052736"/>
            <a:ext cx="11833338" cy="4770537"/>
          </a:xfrm>
          <a:prstGeom prst="rect">
            <a:avLst/>
          </a:prstGeom>
          <a:noFill/>
        </p:spPr>
        <p:txBody>
          <a:bodyPr wrap="square">
            <a:spAutoFit/>
          </a:bodyPr>
          <a:lstStyle/>
          <a:p>
            <a:pPr algn="r"/>
            <a:r>
              <a:rPr lang="ar-JO" sz="2200" b="1" i="0" u="sng" dirty="0" smtClean="0">
                <a:solidFill>
                  <a:srgbClr val="333333"/>
                </a:solidFill>
                <a:effectLst/>
                <a:latin typeface="Helvetica" panose="020B0604020202020204" pitchFamily="34" charset="0"/>
              </a:rPr>
              <a:t>3) التقييم </a:t>
            </a:r>
            <a:r>
              <a:rPr lang="ar-JO" sz="2200" b="1" i="0" u="sng" dirty="0">
                <a:solidFill>
                  <a:srgbClr val="333333"/>
                </a:solidFill>
                <a:effectLst/>
                <a:latin typeface="Helvetica" panose="020B0604020202020204" pitchFamily="34" charset="0"/>
              </a:rPr>
              <a:t>في التعليم وفقًا لتوقيت </a:t>
            </a:r>
            <a:r>
              <a:rPr lang="ar-JO" sz="2200" b="1" i="0" u="sng" dirty="0" smtClean="0">
                <a:solidFill>
                  <a:srgbClr val="333333"/>
                </a:solidFill>
                <a:effectLst/>
                <a:latin typeface="Helvetica" panose="020B0604020202020204" pitchFamily="34" charset="0"/>
              </a:rPr>
              <a:t>إجرائه</a:t>
            </a:r>
            <a:r>
              <a:rPr lang="ar-JO" sz="2400" b="1" u="sng" dirty="0">
                <a:solidFill>
                  <a:srgbClr val="333333"/>
                </a:solidFill>
                <a:latin typeface="Helvetica" panose="020B0604020202020204" pitchFamily="34" charset="0"/>
              </a:rPr>
              <a:t>(يصنّف إلى)</a:t>
            </a:r>
            <a:endParaRPr lang="ar-JO" sz="2400" u="sng" dirty="0">
              <a:solidFill>
                <a:srgbClr val="333333"/>
              </a:solidFill>
              <a:latin typeface="Helvetica" panose="020B0604020202020204" pitchFamily="34" charset="0"/>
            </a:endParaRPr>
          </a:p>
          <a:p>
            <a:pPr algn="r"/>
            <a:endParaRPr lang="ar-JO" sz="2000" b="1" i="0" dirty="0" smtClean="0">
              <a:solidFill>
                <a:srgbClr val="333333"/>
              </a:solidFill>
              <a:effectLst/>
              <a:latin typeface="Helvetica" panose="020B0604020202020204" pitchFamily="34" charset="0"/>
            </a:endParaRPr>
          </a:p>
          <a:p>
            <a:pPr algn="r"/>
            <a:r>
              <a:rPr lang="ar-JO" sz="2000" b="1" i="0" dirty="0" smtClean="0">
                <a:solidFill>
                  <a:srgbClr val="333333"/>
                </a:solidFill>
                <a:effectLst/>
                <a:latin typeface="Helvetica" panose="020B0604020202020204" pitchFamily="34" charset="0"/>
              </a:rPr>
              <a:t>التقييم </a:t>
            </a:r>
            <a:r>
              <a:rPr lang="ar-JO" sz="2000" b="1" i="0" dirty="0">
                <a:solidFill>
                  <a:srgbClr val="333333"/>
                </a:solidFill>
                <a:effectLst/>
                <a:latin typeface="Helvetica" panose="020B0604020202020204" pitchFamily="34" charset="0"/>
              </a:rPr>
              <a:t>القبلي</a:t>
            </a:r>
            <a:endParaRPr lang="ar-JO" sz="2000" b="0" i="0"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يطبق التقييم القبلي في المجالات التي تستهدف </a:t>
            </a:r>
            <a:r>
              <a:rPr lang="ar-JO" sz="2000" b="1" i="0" dirty="0">
                <a:solidFill>
                  <a:srgbClr val="333333"/>
                </a:solidFill>
                <a:effectLst/>
                <a:latin typeface="Droid Sans"/>
              </a:rPr>
              <a:t>تحديد مستوى المتعلم </a:t>
            </a:r>
            <a:r>
              <a:rPr lang="ar-JO" sz="2000" b="0" i="0" dirty="0">
                <a:solidFill>
                  <a:srgbClr val="333333"/>
                </a:solidFill>
                <a:effectLst/>
                <a:latin typeface="Droid Sans"/>
              </a:rPr>
              <a:t>بغرض البت بشأن </a:t>
            </a:r>
            <a:r>
              <a:rPr lang="ar-JO" sz="2000" b="1" i="0" dirty="0" smtClean="0">
                <a:solidFill>
                  <a:srgbClr val="333333"/>
                </a:solidFill>
                <a:effectLst/>
                <a:latin typeface="Droid Sans"/>
              </a:rPr>
              <a:t>جاهزيته</a:t>
            </a:r>
            <a:r>
              <a:rPr lang="ar-JO" sz="2000" b="0" i="0" dirty="0" smtClean="0">
                <a:solidFill>
                  <a:srgbClr val="333333"/>
                </a:solidFill>
                <a:effectLst/>
                <a:latin typeface="Droid Sans"/>
              </a:rPr>
              <a:t> للالتحاق </a:t>
            </a:r>
            <a:r>
              <a:rPr lang="ar-JO" sz="2000" b="0" i="0" dirty="0">
                <a:solidFill>
                  <a:srgbClr val="333333"/>
                </a:solidFill>
                <a:effectLst/>
                <a:latin typeface="Droid Sans"/>
              </a:rPr>
              <a:t>بتخصص ما من عدمه، مثل: اختبارات </a:t>
            </a:r>
            <a:r>
              <a:rPr lang="ar-JO" sz="2000" b="0" i="0" dirty="0" smtClean="0">
                <a:solidFill>
                  <a:srgbClr val="333333"/>
                </a:solidFill>
                <a:effectLst/>
                <a:latin typeface="Droid Sans"/>
              </a:rPr>
              <a:t>القدرات، وكذلك </a:t>
            </a:r>
            <a:r>
              <a:rPr lang="ar-JO" sz="2000" b="0" i="0" dirty="0">
                <a:solidFill>
                  <a:srgbClr val="333333"/>
                </a:solidFill>
                <a:effectLst/>
                <a:latin typeface="Droid Sans"/>
              </a:rPr>
              <a:t>تقسيم المتعلمين إلى فئات </a:t>
            </a:r>
            <a:r>
              <a:rPr lang="ar-JO" sz="2000" b="0" i="0" dirty="0" smtClean="0">
                <a:solidFill>
                  <a:srgbClr val="333333"/>
                </a:solidFill>
                <a:effectLst/>
                <a:latin typeface="Droid Sans"/>
              </a:rPr>
              <a:t>مختلفة بناءً </a:t>
            </a:r>
            <a:r>
              <a:rPr lang="ar-JO" sz="2000" b="0" i="0" dirty="0">
                <a:solidFill>
                  <a:srgbClr val="333333"/>
                </a:solidFill>
                <a:effectLst/>
                <a:latin typeface="Droid Sans"/>
              </a:rPr>
              <a:t>على المعدل التحصيلي </a:t>
            </a:r>
            <a:r>
              <a:rPr lang="ar-JO" sz="2000" b="0" i="0" dirty="0" smtClean="0">
                <a:solidFill>
                  <a:srgbClr val="333333"/>
                </a:solidFill>
                <a:effectLst/>
                <a:latin typeface="Droid Sans"/>
              </a:rPr>
              <a:t>لهم، وقد </a:t>
            </a:r>
            <a:r>
              <a:rPr lang="ar-JO" sz="2000" b="0" i="0" dirty="0">
                <a:solidFill>
                  <a:srgbClr val="333333"/>
                </a:solidFill>
                <a:effectLst/>
                <a:latin typeface="Droid Sans"/>
              </a:rPr>
              <a:t>يستخدمه المعلم كذلك قبل البدء في تدريس جزء ما من </a:t>
            </a:r>
            <a:r>
              <a:rPr lang="ar-JO" sz="2000" b="0" i="0" dirty="0" smtClean="0">
                <a:solidFill>
                  <a:srgbClr val="333333"/>
                </a:solidFill>
                <a:effectLst/>
                <a:latin typeface="Droid Sans"/>
              </a:rPr>
              <a:t>المقرر ليحدد </a:t>
            </a:r>
            <a:r>
              <a:rPr lang="ar-JO" sz="2000" b="0" i="0" dirty="0">
                <a:solidFill>
                  <a:srgbClr val="333333"/>
                </a:solidFill>
                <a:effectLst/>
                <a:latin typeface="Droid Sans"/>
              </a:rPr>
              <a:t>ما إذا كان </a:t>
            </a:r>
            <a:r>
              <a:rPr lang="ar-JO" sz="2000" b="0" i="0" dirty="0" smtClean="0">
                <a:solidFill>
                  <a:srgbClr val="333333"/>
                </a:solidFill>
                <a:effectLst/>
                <a:latin typeface="Droid Sans"/>
              </a:rPr>
              <a:t>الطلبة </a:t>
            </a:r>
            <a:r>
              <a:rPr lang="ar-JO" sz="2000" b="0" i="0" dirty="0">
                <a:solidFill>
                  <a:srgbClr val="333333"/>
                </a:solidFill>
                <a:effectLst/>
                <a:latin typeface="Droid Sans"/>
              </a:rPr>
              <a:t>يتمتعون بالحد المطلوب من الجاهزية لتعلم هذه المعرفة أو المهارة المقصودة</a:t>
            </a:r>
            <a:r>
              <a:rPr lang="ar-JO" sz="2000" b="0" i="0" dirty="0" smtClean="0">
                <a:solidFill>
                  <a:srgbClr val="333333"/>
                </a:solidFill>
                <a:effectLst/>
                <a:latin typeface="Droid Sans"/>
              </a:rPr>
              <a:t>. </a:t>
            </a:r>
          </a:p>
          <a:p>
            <a:pPr algn="r"/>
            <a:r>
              <a:rPr lang="ar-JO" sz="2000" b="1" i="0" dirty="0" smtClean="0">
                <a:solidFill>
                  <a:srgbClr val="333333"/>
                </a:solidFill>
                <a:effectLst/>
                <a:latin typeface="Helvetica" panose="020B0604020202020204" pitchFamily="34" charset="0"/>
              </a:rPr>
              <a:t>التقييم </a:t>
            </a:r>
            <a:r>
              <a:rPr lang="ar-JO" sz="2000" b="1" i="0" dirty="0">
                <a:solidFill>
                  <a:srgbClr val="333333"/>
                </a:solidFill>
                <a:effectLst/>
                <a:latin typeface="Helvetica" panose="020B0604020202020204" pitchFamily="34" charset="0"/>
              </a:rPr>
              <a:t>البنائي</a:t>
            </a:r>
            <a:endParaRPr lang="ar-JO" sz="2000" b="0" i="0"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وهو التقييم الذي يشار إليه </a:t>
            </a:r>
            <a:r>
              <a:rPr lang="ar-JO" sz="2000" b="1" i="0" dirty="0">
                <a:solidFill>
                  <a:srgbClr val="333333"/>
                </a:solidFill>
                <a:effectLst/>
                <a:latin typeface="Droid Sans"/>
              </a:rPr>
              <a:t>بالتقييم المستمر</a:t>
            </a:r>
            <a:r>
              <a:rPr lang="ar-JO" sz="2000" b="0" i="0" dirty="0">
                <a:solidFill>
                  <a:srgbClr val="333333"/>
                </a:solidFill>
                <a:effectLst/>
                <a:latin typeface="Droid Sans"/>
              </a:rPr>
              <a:t>، نظرًا لأنه إعداده وتنفيذه يتم أثناء سير العملية التعليمية</a:t>
            </a:r>
            <a:r>
              <a:rPr lang="ar-JO" sz="2000" b="0" i="0" dirty="0" smtClean="0">
                <a:solidFill>
                  <a:srgbClr val="333333"/>
                </a:solidFill>
                <a:effectLst/>
                <a:latin typeface="Droid Sans"/>
              </a:rPr>
              <a:t>. كما </a:t>
            </a:r>
            <a:r>
              <a:rPr lang="ar-JO" sz="2000" b="0" i="0" dirty="0">
                <a:solidFill>
                  <a:srgbClr val="333333"/>
                </a:solidFill>
                <a:effectLst/>
                <a:latin typeface="Droid Sans"/>
              </a:rPr>
              <a:t>تحلل نتائجه وتوظف في تعديل الخطط والممارسات التعليمية، في نفس توقيت </a:t>
            </a:r>
            <a:r>
              <a:rPr lang="ar-JO" sz="2000" b="0" i="0" dirty="0" smtClean="0">
                <a:solidFill>
                  <a:srgbClr val="333333"/>
                </a:solidFill>
                <a:effectLst/>
                <a:latin typeface="Droid Sans"/>
              </a:rPr>
              <a:t>تطبيقها.</a:t>
            </a:r>
            <a:endParaRPr lang="ar-JO" sz="2000" b="0" i="0" dirty="0">
              <a:solidFill>
                <a:srgbClr val="333333"/>
              </a:solidFill>
              <a:effectLst/>
              <a:latin typeface="Droid Sans"/>
            </a:endParaRPr>
          </a:p>
          <a:p>
            <a:pPr algn="r"/>
            <a:r>
              <a:rPr lang="ar-JO" sz="2000" b="1" i="0" dirty="0">
                <a:solidFill>
                  <a:srgbClr val="333333"/>
                </a:solidFill>
                <a:effectLst/>
                <a:latin typeface="Helvetica" panose="020B0604020202020204" pitchFamily="34" charset="0"/>
              </a:rPr>
              <a:t>التقييم التشخيصي</a:t>
            </a:r>
            <a:endParaRPr lang="ar-JO" sz="2000" b="0" i="0" dirty="0">
              <a:solidFill>
                <a:srgbClr val="333333"/>
              </a:solidFill>
              <a:effectLst/>
              <a:latin typeface="Helvetica" panose="020B0604020202020204" pitchFamily="34" charset="0"/>
            </a:endParaRPr>
          </a:p>
          <a:p>
            <a:pPr algn="r"/>
            <a:r>
              <a:rPr lang="ar-JO" sz="2000" b="0" i="0" dirty="0">
                <a:solidFill>
                  <a:srgbClr val="333333"/>
                </a:solidFill>
                <a:effectLst/>
                <a:latin typeface="Droid Sans"/>
              </a:rPr>
              <a:t>يمكن القول إن التقييم التشخيصي </a:t>
            </a:r>
            <a:r>
              <a:rPr lang="ar-JO" sz="2000" b="1" i="0" dirty="0">
                <a:solidFill>
                  <a:srgbClr val="333333"/>
                </a:solidFill>
                <a:effectLst/>
                <a:latin typeface="Droid Sans"/>
              </a:rPr>
              <a:t>يشترك مع البنائي في كونه يحدد مواطن القوة والضعف </a:t>
            </a:r>
            <a:r>
              <a:rPr lang="ar-JO" sz="2000" b="0" i="0" dirty="0">
                <a:solidFill>
                  <a:srgbClr val="333333"/>
                </a:solidFill>
                <a:effectLst/>
                <a:latin typeface="Droid Sans"/>
              </a:rPr>
              <a:t>في أداء </a:t>
            </a:r>
            <a:r>
              <a:rPr lang="ar-JO" sz="2000" b="0" i="0" dirty="0" smtClean="0">
                <a:solidFill>
                  <a:srgbClr val="333333"/>
                </a:solidFill>
                <a:effectLst/>
                <a:latin typeface="Droid Sans"/>
              </a:rPr>
              <a:t>الطلبة. ويكشف </a:t>
            </a:r>
            <a:r>
              <a:rPr lang="ar-JO" sz="2000" b="0" i="0" dirty="0">
                <a:solidFill>
                  <a:srgbClr val="333333"/>
                </a:solidFill>
                <a:effectLst/>
                <a:latin typeface="Droid Sans"/>
              </a:rPr>
              <a:t>عما يعانوه من صعوبات في التعلم ويتوصل إلى </a:t>
            </a:r>
            <a:r>
              <a:rPr lang="ar-JO" sz="2000" b="0" i="0" dirty="0" smtClean="0">
                <a:solidFill>
                  <a:srgbClr val="333333"/>
                </a:solidFill>
                <a:effectLst/>
                <a:latin typeface="Droid Sans"/>
              </a:rPr>
              <a:t>أسبابها لكنه </a:t>
            </a:r>
            <a:r>
              <a:rPr lang="ar-JO" sz="2000" b="1" i="0" dirty="0" smtClean="0">
                <a:solidFill>
                  <a:srgbClr val="333333"/>
                </a:solidFill>
                <a:effectLst/>
                <a:latin typeface="Droid Sans"/>
              </a:rPr>
              <a:t>أكثر </a:t>
            </a:r>
            <a:r>
              <a:rPr lang="ar-JO" sz="2000" b="1" i="0" dirty="0">
                <a:solidFill>
                  <a:srgbClr val="333333"/>
                </a:solidFill>
                <a:effectLst/>
                <a:latin typeface="Droid Sans"/>
              </a:rPr>
              <a:t>شمولًا من التقييم البنائي</a:t>
            </a:r>
            <a:r>
              <a:rPr lang="ar-JO" sz="2000" b="0" i="0" dirty="0">
                <a:solidFill>
                  <a:srgbClr val="333333"/>
                </a:solidFill>
                <a:effectLst/>
                <a:latin typeface="Droid Sans"/>
              </a:rPr>
              <a:t>.</a:t>
            </a:r>
          </a:p>
          <a:p>
            <a:pPr algn="r"/>
            <a:r>
              <a:rPr lang="ar-JO" sz="2000" b="1" i="0" dirty="0">
                <a:solidFill>
                  <a:srgbClr val="333333"/>
                </a:solidFill>
                <a:effectLst/>
                <a:latin typeface="Helvetica" panose="020B0604020202020204" pitchFamily="34" charset="0"/>
              </a:rPr>
              <a:t>التقييم النهائي</a:t>
            </a:r>
            <a:endParaRPr lang="ar-JO" sz="2000" b="0" i="0" dirty="0">
              <a:solidFill>
                <a:srgbClr val="333333"/>
              </a:solidFill>
              <a:effectLst/>
              <a:latin typeface="Helvetica" panose="020B0604020202020204" pitchFamily="34" charset="0"/>
            </a:endParaRPr>
          </a:p>
          <a:p>
            <a:pPr algn="r"/>
            <a:r>
              <a:rPr lang="ar-JO" sz="2000" b="0" i="0" dirty="0">
                <a:solidFill>
                  <a:schemeClr val="tx1"/>
                </a:solidFill>
                <a:effectLst/>
                <a:latin typeface="Droid Sans"/>
              </a:rPr>
              <a:t>هو الشكل المتعارف عليه من أشكال التقييم في </a:t>
            </a:r>
            <a:r>
              <a:rPr lang="ar-JO" sz="2000" b="0" i="0" dirty="0" smtClean="0">
                <a:solidFill>
                  <a:schemeClr val="tx1"/>
                </a:solidFill>
                <a:effectLst/>
                <a:latin typeface="Droid Sans"/>
              </a:rPr>
              <a:t>التعليم، </a:t>
            </a:r>
            <a:r>
              <a:rPr lang="ar-JO" sz="2000" b="0" i="0" dirty="0">
                <a:solidFill>
                  <a:schemeClr val="tx1"/>
                </a:solidFill>
                <a:effectLst/>
                <a:latin typeface="Droid Sans"/>
              </a:rPr>
              <a:t>والذي عادة ما يأخذ </a:t>
            </a:r>
            <a:r>
              <a:rPr lang="ar-JO" sz="2000" b="0" i="0" u="sng" dirty="0">
                <a:solidFill>
                  <a:schemeClr val="tx1"/>
                </a:solidFill>
                <a:effectLst/>
                <a:latin typeface="Droid Sans"/>
              </a:rPr>
              <a:t>صورة </a:t>
            </a:r>
            <a:r>
              <a:rPr lang="ar-JO" sz="2000" b="0" i="0" u="sng" strike="noStrike" dirty="0">
                <a:solidFill>
                  <a:schemeClr val="tx1"/>
                </a:solidFill>
                <a:effectLst/>
                <a:latin typeface="Droid Sans"/>
              </a:rPr>
              <a:t>الاختبارات التحصيلية</a:t>
            </a:r>
            <a:r>
              <a:rPr lang="ar-JO" sz="2000" b="0" i="0" u="sng" dirty="0">
                <a:solidFill>
                  <a:schemeClr val="tx1"/>
                </a:solidFill>
                <a:effectLst/>
                <a:latin typeface="Droid Sans"/>
              </a:rPr>
              <a:t> التي تعقد في </a:t>
            </a:r>
            <a:r>
              <a:rPr lang="ar-JO" sz="2000" b="1" i="0" u="sng" dirty="0">
                <a:solidFill>
                  <a:schemeClr val="tx1"/>
                </a:solidFill>
                <a:effectLst/>
                <a:latin typeface="Droid Sans"/>
              </a:rPr>
              <a:t>نهاية</a:t>
            </a:r>
            <a:r>
              <a:rPr lang="ar-JO" sz="2000" b="0" i="0" u="sng" dirty="0">
                <a:solidFill>
                  <a:schemeClr val="tx1"/>
                </a:solidFill>
                <a:effectLst/>
                <a:latin typeface="Droid Sans"/>
              </a:rPr>
              <a:t> </a:t>
            </a:r>
            <a:r>
              <a:rPr lang="ar-JO" sz="2000" b="0" i="0" dirty="0">
                <a:solidFill>
                  <a:schemeClr val="tx1"/>
                </a:solidFill>
                <a:effectLst/>
                <a:latin typeface="Droid Sans"/>
              </a:rPr>
              <a:t>كل سنة دراسية أو مرحلة تعليمية</a:t>
            </a:r>
            <a:r>
              <a:rPr lang="ar-JO" sz="2000" dirty="0">
                <a:solidFill>
                  <a:schemeClr val="tx1"/>
                </a:solidFill>
                <a:latin typeface="Droid Sans"/>
              </a:rPr>
              <a:t> </a:t>
            </a:r>
            <a:r>
              <a:rPr lang="ar-JO" sz="2000" b="0" i="0" dirty="0">
                <a:solidFill>
                  <a:schemeClr val="tx1"/>
                </a:solidFill>
                <a:effectLst/>
                <a:latin typeface="Droid Sans"/>
              </a:rPr>
              <a:t>وهو يمثل تقدير شامل لأداء الطالب أكاديميًا بهدف إصدار شهادات النجاح والرسوب.</a:t>
            </a:r>
          </a:p>
        </p:txBody>
      </p:sp>
    </p:spTree>
    <p:extLst>
      <p:ext uri="{BB962C8B-B14F-4D97-AF65-F5344CB8AC3E}">
        <p14:creationId xmlns:p14="http://schemas.microsoft.com/office/powerpoint/2010/main" val="31019767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35549B-BF6E-436F-8D4C-F26B64B35B17}"/>
              </a:ext>
            </a:extLst>
          </p:cNvPr>
          <p:cNvSpPr txBox="1"/>
          <p:nvPr/>
        </p:nvSpPr>
        <p:spPr>
          <a:xfrm>
            <a:off x="179612" y="548680"/>
            <a:ext cx="11593288" cy="5262979"/>
          </a:xfrm>
          <a:prstGeom prst="rect">
            <a:avLst/>
          </a:prstGeom>
          <a:noFill/>
        </p:spPr>
        <p:txBody>
          <a:bodyPr wrap="square">
            <a:spAutoFit/>
          </a:bodyPr>
          <a:lstStyle/>
          <a:p>
            <a:pPr algn="ctr" rtl="1"/>
            <a:r>
              <a:rPr lang="ar-JO" sz="2800" b="1" i="0" dirty="0">
                <a:solidFill>
                  <a:srgbClr val="333333"/>
                </a:solidFill>
                <a:effectLst/>
                <a:latin typeface="Helvetica" panose="020B0604020202020204" pitchFamily="34" charset="0"/>
              </a:rPr>
              <a:t>أدوات التقييم في التعليم</a:t>
            </a:r>
            <a:endParaRPr lang="ar-JO" sz="2800" b="0" i="0" dirty="0">
              <a:solidFill>
                <a:srgbClr val="333333"/>
              </a:solidFill>
              <a:effectLst/>
              <a:latin typeface="Helvetica" panose="020B0604020202020204" pitchFamily="34" charset="0"/>
            </a:endParaRPr>
          </a:p>
          <a:p>
            <a:pPr algn="just" rtl="1"/>
            <a:r>
              <a:rPr lang="ar-JO" sz="2200" b="0" i="0" dirty="0" smtClean="0">
                <a:solidFill>
                  <a:srgbClr val="333333"/>
                </a:solidFill>
                <a:effectLst/>
                <a:latin typeface="Droid Sans"/>
              </a:rPr>
              <a:t>تتنوّع </a:t>
            </a:r>
            <a:r>
              <a:rPr lang="ar-JO" sz="2200" b="0" i="0" dirty="0">
                <a:solidFill>
                  <a:srgbClr val="333333"/>
                </a:solidFill>
                <a:effectLst/>
                <a:latin typeface="Droid Sans"/>
              </a:rPr>
              <a:t>أدوات التقييم في التعليم على النحو الذي </a:t>
            </a:r>
            <a:r>
              <a:rPr lang="ar-JO" sz="2200" b="0" i="0" dirty="0" smtClean="0">
                <a:solidFill>
                  <a:srgbClr val="333333"/>
                </a:solidFill>
                <a:effectLst/>
                <a:latin typeface="Droid Sans"/>
              </a:rPr>
              <a:t>يسهم </a:t>
            </a:r>
            <a:r>
              <a:rPr lang="ar-JO" sz="2200" b="0" i="0" dirty="0">
                <a:solidFill>
                  <a:srgbClr val="333333"/>
                </a:solidFill>
                <a:effectLst/>
                <a:latin typeface="Droid Sans"/>
              </a:rPr>
              <a:t>في تحقيق الأهداف المرجوة من </a:t>
            </a:r>
            <a:r>
              <a:rPr lang="ar-JO" sz="2200" b="0" i="0" dirty="0" smtClean="0">
                <a:solidFill>
                  <a:srgbClr val="333333"/>
                </a:solidFill>
                <a:effectLst/>
                <a:latin typeface="Droid Sans"/>
              </a:rPr>
              <a:t>إجرائه، ولعلّ </a:t>
            </a:r>
            <a:r>
              <a:rPr lang="ar-JO" sz="2200" b="0" i="0" dirty="0">
                <a:solidFill>
                  <a:srgbClr val="333333"/>
                </a:solidFill>
                <a:effectLst/>
                <a:latin typeface="Droid Sans"/>
              </a:rPr>
              <a:t>أبرز تلك الأدوات تتمثل في:</a:t>
            </a:r>
          </a:p>
          <a:p>
            <a:pPr algn="just" rtl="1"/>
            <a:r>
              <a:rPr lang="ar-JO" sz="2200" b="1" i="0" u="sng" dirty="0">
                <a:solidFill>
                  <a:srgbClr val="333333"/>
                </a:solidFill>
                <a:effectLst/>
                <a:latin typeface="Helvetica" panose="020B0604020202020204" pitchFamily="34" charset="0"/>
              </a:rPr>
              <a:t>قوائم الرصد/ الشطب</a:t>
            </a:r>
            <a:endParaRPr lang="ar-JO" sz="2200" b="0" i="0" u="sng" dirty="0">
              <a:solidFill>
                <a:srgbClr val="333333"/>
              </a:solidFill>
              <a:effectLst/>
              <a:latin typeface="Helvetica" panose="020B0604020202020204" pitchFamily="34" charset="0"/>
            </a:endParaRPr>
          </a:p>
          <a:p>
            <a:pPr algn="just" rtl="1"/>
            <a:r>
              <a:rPr lang="ar-JO" sz="2200" b="0" i="0" dirty="0">
                <a:solidFill>
                  <a:srgbClr val="333333"/>
                </a:solidFill>
                <a:effectLst/>
                <a:latin typeface="Droid Sans"/>
              </a:rPr>
              <a:t>تعتبر قوائم الرصد أسهل الأدوات التقييمية وأكثرها </a:t>
            </a:r>
            <a:r>
              <a:rPr lang="ar-JO" sz="2200" b="0" i="0" dirty="0" smtClean="0">
                <a:solidFill>
                  <a:srgbClr val="333333"/>
                </a:solidFill>
                <a:effectLst/>
                <a:latin typeface="Droid Sans"/>
              </a:rPr>
              <a:t>شيوعًا، حيث </a:t>
            </a:r>
            <a:r>
              <a:rPr lang="ar-JO" sz="2200" b="0" i="0" dirty="0">
                <a:solidFill>
                  <a:srgbClr val="333333"/>
                </a:solidFill>
                <a:effectLst/>
                <a:latin typeface="Droid Sans"/>
              </a:rPr>
              <a:t>يستخدمها المعلمون لرصد التصرفات التي يأتي بها </a:t>
            </a:r>
            <a:r>
              <a:rPr lang="ar-JO" sz="2200" b="0" i="0" dirty="0" smtClean="0">
                <a:solidFill>
                  <a:srgbClr val="333333"/>
                </a:solidFill>
                <a:effectLst/>
                <a:latin typeface="Droid Sans"/>
              </a:rPr>
              <a:t>الطلبة </a:t>
            </a:r>
            <a:r>
              <a:rPr lang="ar-JO" sz="2200" b="0" i="0" dirty="0">
                <a:solidFill>
                  <a:srgbClr val="333333"/>
                </a:solidFill>
                <a:effectLst/>
                <a:latin typeface="Droid Sans"/>
              </a:rPr>
              <a:t>خلال أدائهم </a:t>
            </a:r>
            <a:r>
              <a:rPr lang="ar-JO" sz="2200" b="0" i="0" dirty="0" smtClean="0">
                <a:solidFill>
                  <a:srgbClr val="333333"/>
                </a:solidFill>
                <a:effectLst/>
                <a:latin typeface="Droid Sans"/>
              </a:rPr>
              <a:t>لمهمة </a:t>
            </a:r>
            <a:r>
              <a:rPr lang="ar-JO" sz="2200" b="0" i="0" dirty="0">
                <a:solidFill>
                  <a:srgbClr val="333333"/>
                </a:solidFill>
                <a:effectLst/>
                <a:latin typeface="Droid Sans"/>
              </a:rPr>
              <a:t>تعليمية </a:t>
            </a:r>
            <a:r>
              <a:rPr lang="ar-JO" sz="2200" b="0" i="0" dirty="0" smtClean="0">
                <a:solidFill>
                  <a:srgbClr val="333333"/>
                </a:solidFill>
                <a:effectLst/>
                <a:latin typeface="Droid Sans"/>
              </a:rPr>
              <a:t>ما، فيجري </a:t>
            </a:r>
            <a:r>
              <a:rPr lang="ar-JO" sz="2200" b="0" i="0" dirty="0">
                <a:solidFill>
                  <a:srgbClr val="333333"/>
                </a:solidFill>
                <a:effectLst/>
                <a:latin typeface="Droid Sans"/>
              </a:rPr>
              <a:t>تقييم سلوك </a:t>
            </a:r>
            <a:r>
              <a:rPr lang="ar-JO" sz="2200" b="0" i="0" dirty="0" smtClean="0">
                <a:solidFill>
                  <a:srgbClr val="333333"/>
                </a:solidFill>
                <a:effectLst/>
                <a:latin typeface="Droid Sans"/>
              </a:rPr>
              <a:t>الطلبة </a:t>
            </a:r>
            <a:r>
              <a:rPr lang="ar-JO" sz="2200" b="0" i="0" dirty="0">
                <a:solidFill>
                  <a:srgbClr val="333333"/>
                </a:solidFill>
                <a:effectLst/>
                <a:latin typeface="Droid Sans"/>
              </a:rPr>
              <a:t>بمعيار </a:t>
            </a:r>
            <a:r>
              <a:rPr lang="ar-JO" sz="2200" b="0" i="0" dirty="0" smtClean="0">
                <a:solidFill>
                  <a:srgbClr val="333333"/>
                </a:solidFill>
                <a:effectLst/>
                <a:latin typeface="Droid Sans"/>
              </a:rPr>
              <a:t>يصف السلوك، على </a:t>
            </a:r>
            <a:r>
              <a:rPr lang="ar-JO" sz="2200" b="0" i="0" dirty="0">
                <a:solidFill>
                  <a:srgbClr val="333333"/>
                </a:solidFill>
                <a:effectLst/>
                <a:latin typeface="Droid Sans"/>
              </a:rPr>
              <a:t>سبيل المثال: صحيح أو </a:t>
            </a:r>
            <a:r>
              <a:rPr lang="ar-JO" sz="2200" b="0" i="0" dirty="0" smtClean="0">
                <a:solidFill>
                  <a:srgbClr val="333333"/>
                </a:solidFill>
                <a:effectLst/>
                <a:latin typeface="Droid Sans"/>
              </a:rPr>
              <a:t>خاطئ.</a:t>
            </a:r>
            <a:endParaRPr lang="ar-JO" sz="2200" b="0" i="0" dirty="0">
              <a:solidFill>
                <a:srgbClr val="333333"/>
              </a:solidFill>
              <a:effectLst/>
              <a:latin typeface="Droid Sans"/>
            </a:endParaRPr>
          </a:p>
          <a:p>
            <a:pPr algn="just" rtl="1"/>
            <a:endParaRPr lang="ar-JO" sz="2200" b="1" i="0" u="sng" dirty="0" smtClean="0">
              <a:solidFill>
                <a:srgbClr val="333333"/>
              </a:solidFill>
              <a:effectLst/>
              <a:latin typeface="Helvetica" panose="020B0604020202020204" pitchFamily="34" charset="0"/>
            </a:endParaRPr>
          </a:p>
          <a:p>
            <a:pPr algn="just" rtl="1"/>
            <a:r>
              <a:rPr lang="ar-JO" sz="2200" b="1" i="0" u="sng" dirty="0" smtClean="0">
                <a:solidFill>
                  <a:srgbClr val="333333"/>
                </a:solidFill>
                <a:effectLst/>
                <a:latin typeface="Helvetica" panose="020B0604020202020204" pitchFamily="34" charset="0"/>
              </a:rPr>
              <a:t>التقدير </a:t>
            </a:r>
            <a:r>
              <a:rPr lang="ar-JO" sz="2200" b="1" i="0" u="sng" dirty="0">
                <a:solidFill>
                  <a:srgbClr val="333333"/>
                </a:solidFill>
                <a:effectLst/>
                <a:latin typeface="Helvetica" panose="020B0604020202020204" pitchFamily="34" charset="0"/>
              </a:rPr>
              <a:t>العددي والتقدير اللفظي</a:t>
            </a:r>
            <a:endParaRPr lang="ar-JO" sz="2200" b="0" i="0" u="sng" dirty="0">
              <a:solidFill>
                <a:srgbClr val="333333"/>
              </a:solidFill>
              <a:effectLst/>
              <a:latin typeface="Helvetica" panose="020B0604020202020204" pitchFamily="34" charset="0"/>
            </a:endParaRPr>
          </a:p>
          <a:p>
            <a:pPr algn="just" rtl="1"/>
            <a:r>
              <a:rPr lang="ar-JO" sz="2200" b="0" i="0" dirty="0">
                <a:solidFill>
                  <a:srgbClr val="333333"/>
                </a:solidFill>
                <a:effectLst/>
                <a:latin typeface="Droid Sans"/>
              </a:rPr>
              <a:t>وهي أداة تقييم يستخدمها المعلمون لرصد التصرفات التي يأتي بها </a:t>
            </a:r>
            <a:r>
              <a:rPr lang="ar-JO" sz="2200" b="0" i="0" dirty="0" smtClean="0">
                <a:solidFill>
                  <a:srgbClr val="333333"/>
                </a:solidFill>
                <a:effectLst/>
                <a:latin typeface="Droid Sans"/>
              </a:rPr>
              <a:t>الطلبة </a:t>
            </a:r>
            <a:r>
              <a:rPr lang="ar-JO" sz="2200" b="0" i="0" dirty="0">
                <a:solidFill>
                  <a:srgbClr val="333333"/>
                </a:solidFill>
                <a:effectLst/>
                <a:latin typeface="Droid Sans"/>
              </a:rPr>
              <a:t>خلال أدائهم لاختبار أو مهمة تعليمية </a:t>
            </a:r>
            <a:r>
              <a:rPr lang="ar-JO" sz="2200" b="0" i="0" dirty="0" smtClean="0">
                <a:solidFill>
                  <a:srgbClr val="333333"/>
                </a:solidFill>
                <a:effectLst/>
                <a:latin typeface="Droid Sans"/>
              </a:rPr>
              <a:t>ما، بحيث </a:t>
            </a:r>
            <a:r>
              <a:rPr lang="ar-JO" sz="2200" b="0" i="0" dirty="0">
                <a:solidFill>
                  <a:srgbClr val="333333"/>
                </a:solidFill>
                <a:effectLst/>
                <a:latin typeface="Droid Sans"/>
              </a:rPr>
              <a:t>يستند التقدير العددي إلى مقياس </a:t>
            </a:r>
            <a:r>
              <a:rPr lang="ar-JO" sz="2200" b="0" i="0" dirty="0" smtClean="0">
                <a:solidFill>
                  <a:srgbClr val="333333"/>
                </a:solidFill>
                <a:effectLst/>
                <a:latin typeface="Droid Sans"/>
              </a:rPr>
              <a:t>تدريجي، </a:t>
            </a:r>
            <a:r>
              <a:rPr lang="ar-JO" sz="2200" b="0" i="0" dirty="0">
                <a:solidFill>
                  <a:srgbClr val="333333"/>
                </a:solidFill>
                <a:effectLst/>
                <a:latin typeface="Droid Sans"/>
              </a:rPr>
              <a:t>في حين يستند التقدير اللفظي إلى صفات </a:t>
            </a:r>
            <a:r>
              <a:rPr lang="ar-JO" sz="2200" b="0" i="0" dirty="0" smtClean="0">
                <a:solidFill>
                  <a:srgbClr val="333333"/>
                </a:solidFill>
                <a:effectLst/>
                <a:latin typeface="Droid Sans"/>
              </a:rPr>
              <a:t>لفظية، فإذا </a:t>
            </a:r>
            <a:r>
              <a:rPr lang="ar-JO" sz="2200" b="0" i="0" dirty="0">
                <a:solidFill>
                  <a:srgbClr val="333333"/>
                </a:solidFill>
                <a:effectLst/>
                <a:latin typeface="Droid Sans"/>
              </a:rPr>
              <a:t>كان المعلم يقيس مهارة العمل الجماعي مثلًا مستخدمًا التقدير العددي، فهو يقيم تلك المهارة على مقياس يبدأ من 1 وينتهي إلى </a:t>
            </a:r>
            <a:r>
              <a:rPr lang="ar-JO" sz="2200" b="0" i="0" dirty="0" smtClean="0">
                <a:solidFill>
                  <a:srgbClr val="333333"/>
                </a:solidFill>
                <a:effectLst/>
                <a:latin typeface="Droid Sans"/>
              </a:rPr>
              <a:t>5، ثم </a:t>
            </a:r>
            <a:r>
              <a:rPr lang="ar-JO" sz="2200" b="0" i="0" dirty="0">
                <a:solidFill>
                  <a:srgbClr val="333333"/>
                </a:solidFill>
                <a:effectLst/>
                <a:latin typeface="Droid Sans"/>
              </a:rPr>
              <a:t>يضع لكل طالب الدرجة التي يتقن بها تلك المهارة، فقد يكون الطالب متميز في أدائها، فيكون تقييمه </a:t>
            </a:r>
            <a:r>
              <a:rPr lang="ar-JO" sz="2200" b="0" i="0" dirty="0" smtClean="0">
                <a:solidFill>
                  <a:srgbClr val="333333"/>
                </a:solidFill>
                <a:effectLst/>
                <a:latin typeface="Droid Sans"/>
              </a:rPr>
              <a:t>5 وهكذا. أما </a:t>
            </a:r>
            <a:r>
              <a:rPr lang="ar-JO" sz="2200" b="0" i="0" dirty="0">
                <a:solidFill>
                  <a:srgbClr val="333333"/>
                </a:solidFill>
                <a:effectLst/>
                <a:latin typeface="Droid Sans"/>
              </a:rPr>
              <a:t>إذا كان يقيمها باستخدام التقدير اللفظي، فقد يضع للطالب المتميز تقدير ممتاز، بينما يضع للطالب المتوسط تقدير جيد مثلًا.</a:t>
            </a:r>
          </a:p>
          <a:p>
            <a:pPr algn="just" rtl="1"/>
            <a:r>
              <a:rPr lang="ar-JO" sz="2200" b="1" i="0" dirty="0">
                <a:solidFill>
                  <a:srgbClr val="333333"/>
                </a:solidFill>
                <a:effectLst/>
                <a:latin typeface="Helvetica" panose="020B0604020202020204" pitchFamily="34" charset="0"/>
              </a:rPr>
              <a:t>السجل القصصي</a:t>
            </a:r>
            <a:endParaRPr lang="ar-JO" sz="2200" b="0" i="0" dirty="0">
              <a:solidFill>
                <a:srgbClr val="333333"/>
              </a:solidFill>
              <a:effectLst/>
              <a:latin typeface="Helvetica" panose="020B0604020202020204" pitchFamily="34" charset="0"/>
            </a:endParaRPr>
          </a:p>
          <a:p>
            <a:pPr algn="just" rtl="1"/>
            <a:r>
              <a:rPr lang="ar-JO" sz="2200" b="0" i="0" dirty="0">
                <a:solidFill>
                  <a:srgbClr val="333333"/>
                </a:solidFill>
                <a:effectLst/>
                <a:latin typeface="Droid Sans"/>
              </a:rPr>
              <a:t>وهو عبارة عن سجل يدون فيه المعلم أبرز ملاحظاته حول </a:t>
            </a:r>
            <a:r>
              <a:rPr lang="ar-JO" sz="2200" b="0" i="0" dirty="0" smtClean="0">
                <a:solidFill>
                  <a:srgbClr val="333333"/>
                </a:solidFill>
                <a:effectLst/>
                <a:latin typeface="Droid Sans"/>
              </a:rPr>
              <a:t>الطالب، ولكن على </a:t>
            </a:r>
            <a:r>
              <a:rPr lang="ar-JO" sz="2200" b="0" i="0" dirty="0">
                <a:solidFill>
                  <a:srgbClr val="333333"/>
                </a:solidFill>
                <a:effectLst/>
                <a:latin typeface="Droid Sans"/>
              </a:rPr>
              <a:t>شكل قصة يحدد فيها زمان ومكان وسياق كل ملاحظة </a:t>
            </a:r>
            <a:r>
              <a:rPr lang="ar-JO" sz="2200" b="0" i="0" dirty="0" smtClean="0">
                <a:solidFill>
                  <a:srgbClr val="333333"/>
                </a:solidFill>
                <a:effectLst/>
                <a:latin typeface="Droid Sans"/>
              </a:rPr>
              <a:t>دونها، وتستهدف </a:t>
            </a:r>
            <a:r>
              <a:rPr lang="ar-JO" sz="2200" b="0" i="0" dirty="0">
                <a:solidFill>
                  <a:srgbClr val="333333"/>
                </a:solidFill>
                <a:effectLst/>
                <a:latin typeface="Droid Sans"/>
              </a:rPr>
              <a:t>تلك الأداة تحديد أنماط السلوك المتكررة والشائعة لدى كل </a:t>
            </a:r>
            <a:r>
              <a:rPr lang="ar-JO" sz="2200" b="0" i="0" dirty="0" smtClean="0">
                <a:solidFill>
                  <a:srgbClr val="333333"/>
                </a:solidFill>
                <a:effectLst/>
                <a:latin typeface="Droid Sans"/>
              </a:rPr>
              <a:t>طالب.</a:t>
            </a:r>
            <a:endParaRPr lang="ar-JO" sz="2200" b="0" i="0" dirty="0">
              <a:solidFill>
                <a:srgbClr val="333333"/>
              </a:solidFill>
              <a:effectLst/>
              <a:latin typeface="Droid Sans"/>
            </a:endParaRPr>
          </a:p>
        </p:txBody>
      </p:sp>
      <p:sp>
        <p:nvSpPr>
          <p:cNvPr id="4" name="Rectangle 3"/>
          <p:cNvSpPr/>
          <p:nvPr/>
        </p:nvSpPr>
        <p:spPr>
          <a:xfrm>
            <a:off x="179612" y="6334323"/>
            <a:ext cx="6852492" cy="307777"/>
          </a:xfrm>
          <a:prstGeom prst="rect">
            <a:avLst/>
          </a:prstGeom>
        </p:spPr>
        <p:txBody>
          <a:bodyPr wrap="square">
            <a:spAutoFit/>
          </a:bodyPr>
          <a:lstStyle/>
          <a:p>
            <a:r>
              <a:rPr lang="en-GB" dirty="0"/>
              <a:t>https://arblog.qorrectassess.com/problem-solving-assessment-in-education/</a:t>
            </a:r>
          </a:p>
        </p:txBody>
      </p:sp>
    </p:spTree>
    <p:extLst>
      <p:ext uri="{BB962C8B-B14F-4D97-AF65-F5344CB8AC3E}">
        <p14:creationId xmlns:p14="http://schemas.microsoft.com/office/powerpoint/2010/main" val="25683738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3F6B89-CB8F-4D91-97AB-7C2DFB622D02}"/>
              </a:ext>
            </a:extLst>
          </p:cNvPr>
          <p:cNvSpPr txBox="1"/>
          <p:nvPr/>
        </p:nvSpPr>
        <p:spPr>
          <a:xfrm>
            <a:off x="551384" y="973079"/>
            <a:ext cx="10873208" cy="5539978"/>
          </a:xfrm>
          <a:prstGeom prst="rect">
            <a:avLst/>
          </a:prstGeom>
          <a:noFill/>
        </p:spPr>
        <p:txBody>
          <a:bodyPr wrap="square">
            <a:spAutoFit/>
          </a:bodyPr>
          <a:lstStyle/>
          <a:p>
            <a:pPr algn="ctr" rtl="1"/>
            <a:r>
              <a:rPr lang="ar-JO" sz="2400" b="1" i="0" dirty="0">
                <a:solidFill>
                  <a:srgbClr val="333333"/>
                </a:solidFill>
                <a:effectLst/>
                <a:latin typeface="arial" panose="020B0604020202020204" pitchFamily="34" charset="0"/>
              </a:rPr>
              <a:t>أساليب التقييم (خرائط المفاهييم)</a:t>
            </a:r>
          </a:p>
          <a:p>
            <a:pPr algn="ctr" rtl="1"/>
            <a:endParaRPr lang="ar-JO" sz="2200" b="0" i="0" dirty="0" smtClean="0">
              <a:solidFill>
                <a:srgbClr val="333333"/>
              </a:solidFill>
              <a:effectLst/>
              <a:latin typeface="arial" panose="020B0604020202020204" pitchFamily="34" charset="0"/>
            </a:endParaRPr>
          </a:p>
          <a:p>
            <a:pPr algn="ctr" rtl="1"/>
            <a:r>
              <a:rPr lang="ar-JO" sz="2200" b="0" i="0" dirty="0" smtClean="0">
                <a:solidFill>
                  <a:srgbClr val="333333"/>
                </a:solidFill>
                <a:effectLst/>
                <a:latin typeface="arial" panose="020B0604020202020204" pitchFamily="34" charset="0"/>
              </a:rPr>
              <a:t>خرائط </a:t>
            </a:r>
            <a:r>
              <a:rPr lang="ar-JO" sz="2200" b="0" i="0" dirty="0">
                <a:solidFill>
                  <a:srgbClr val="333333"/>
                </a:solidFill>
                <a:effectLst/>
                <a:latin typeface="arial" panose="020B0604020202020204" pitchFamily="34" charset="0"/>
              </a:rPr>
              <a:t>المفاهيم وسيلة يمكن تطبيقها في تقييم المفاهيم بدلاً من إجراء الاختبارات المعتادة، حيث يمكن من خلالها تنظيم </a:t>
            </a:r>
          </a:p>
          <a:p>
            <a:pPr algn="r" rtl="1"/>
            <a:r>
              <a:rPr lang="ar-JO" sz="2200" b="0" i="0" dirty="0">
                <a:solidFill>
                  <a:srgbClr val="333333"/>
                </a:solidFill>
                <a:effectLst/>
                <a:latin typeface="arial" panose="020B0604020202020204" pitchFamily="34" charset="0"/>
              </a:rPr>
              <a:t>الأفكار والمفاهيم ومساعدة </a:t>
            </a:r>
            <a:r>
              <a:rPr lang="ar-JO" sz="2200" b="0" i="0" dirty="0" smtClean="0">
                <a:solidFill>
                  <a:srgbClr val="333333"/>
                </a:solidFill>
                <a:effectLst/>
                <a:latin typeface="arial" panose="020B0604020202020204" pitchFamily="34" charset="0"/>
              </a:rPr>
              <a:t>الطلبة </a:t>
            </a:r>
            <a:r>
              <a:rPr lang="ar-JO" sz="2200" b="0" i="0" dirty="0">
                <a:solidFill>
                  <a:srgbClr val="333333"/>
                </a:solidFill>
                <a:effectLst/>
                <a:latin typeface="arial" panose="020B0604020202020204" pitchFamily="34" charset="0"/>
              </a:rPr>
              <a:t>على الربط بين </a:t>
            </a:r>
            <a:r>
              <a:rPr lang="ar-JO" sz="2200" b="0" i="0" dirty="0" smtClean="0">
                <a:solidFill>
                  <a:srgbClr val="333333"/>
                </a:solidFill>
                <a:effectLst/>
                <a:latin typeface="arial" panose="020B0604020202020204" pitchFamily="34" charset="0"/>
              </a:rPr>
              <a:t>المفاهيم. </a:t>
            </a:r>
            <a:endParaRPr lang="ar-JO" sz="2200" b="0" i="0" dirty="0">
              <a:solidFill>
                <a:srgbClr val="333333"/>
              </a:solidFill>
              <a:effectLst/>
              <a:latin typeface="arial" panose="020B0604020202020204" pitchFamily="34" charset="0"/>
            </a:endParaRPr>
          </a:p>
          <a:p>
            <a:pPr algn="r" rtl="1"/>
            <a:endParaRPr lang="ar-JO" sz="2200" b="1" i="0" dirty="0" smtClean="0">
              <a:solidFill>
                <a:srgbClr val="333333"/>
              </a:solidFill>
              <a:effectLst/>
              <a:latin typeface="arial" panose="020B0604020202020204" pitchFamily="34" charset="0"/>
            </a:endParaRPr>
          </a:p>
          <a:p>
            <a:pPr algn="r" rtl="1"/>
            <a:r>
              <a:rPr lang="ar-JO" sz="2200" b="1" i="0" dirty="0" smtClean="0">
                <a:solidFill>
                  <a:srgbClr val="333333"/>
                </a:solidFill>
                <a:effectLst/>
                <a:latin typeface="arial" panose="020B0604020202020204" pitchFamily="34" charset="0"/>
              </a:rPr>
              <a:t>دور </a:t>
            </a:r>
            <a:r>
              <a:rPr lang="ar-JO" sz="2200" b="1" i="0" dirty="0">
                <a:solidFill>
                  <a:srgbClr val="333333"/>
                </a:solidFill>
                <a:effectLst/>
                <a:latin typeface="arial" panose="020B0604020202020204" pitchFamily="34" charset="0"/>
              </a:rPr>
              <a:t>المعلم:</a:t>
            </a:r>
          </a:p>
          <a:p>
            <a:pPr algn="r" rtl="1"/>
            <a:r>
              <a:rPr lang="ar-JO" sz="2200" b="0" i="0" dirty="0">
                <a:solidFill>
                  <a:srgbClr val="333333"/>
                </a:solidFill>
                <a:effectLst/>
                <a:latin typeface="arial" panose="020B0604020202020204" pitchFamily="34" charset="0"/>
              </a:rPr>
              <a:t>– توجيه </a:t>
            </a:r>
            <a:r>
              <a:rPr lang="ar-JO" sz="2200" b="0" i="0" dirty="0" smtClean="0">
                <a:solidFill>
                  <a:srgbClr val="333333"/>
                </a:solidFill>
                <a:effectLst/>
                <a:latin typeface="arial" panose="020B0604020202020204" pitchFamily="34" charset="0"/>
              </a:rPr>
              <a:t>الطلبة </a:t>
            </a:r>
            <a:r>
              <a:rPr lang="ar-JO" sz="2200" b="0" i="0" dirty="0">
                <a:solidFill>
                  <a:srgbClr val="333333"/>
                </a:solidFill>
                <a:effectLst/>
                <a:latin typeface="arial" panose="020B0604020202020204" pitchFamily="34" charset="0"/>
              </a:rPr>
              <a:t>إلى مصادر جمع المفاهيم واقتراح تحليل بعضها.</a:t>
            </a:r>
          </a:p>
          <a:p>
            <a:pPr algn="r" rtl="1"/>
            <a:r>
              <a:rPr lang="ar-JO" sz="2200" b="0" i="0" dirty="0">
                <a:solidFill>
                  <a:srgbClr val="333333"/>
                </a:solidFill>
                <a:effectLst/>
                <a:latin typeface="arial" panose="020B0604020202020204" pitchFamily="34" charset="0"/>
              </a:rPr>
              <a:t>– توجيه </a:t>
            </a:r>
            <a:r>
              <a:rPr lang="ar-JO" sz="2200" b="0" i="0" dirty="0" smtClean="0">
                <a:solidFill>
                  <a:srgbClr val="333333"/>
                </a:solidFill>
                <a:effectLst/>
                <a:latin typeface="arial" panose="020B0604020202020204" pitchFamily="34" charset="0"/>
              </a:rPr>
              <a:t>الطلبة </a:t>
            </a:r>
            <a:r>
              <a:rPr lang="ar-JO" sz="2200" b="0" i="0" dirty="0">
                <a:solidFill>
                  <a:srgbClr val="333333"/>
                </a:solidFill>
                <a:effectLst/>
                <a:latin typeface="arial" panose="020B0604020202020204" pitchFamily="34" charset="0"/>
              </a:rPr>
              <a:t>إلى أفضل أسلوب تقني لعرض وترتيب خريطة المفاهيم.</a:t>
            </a:r>
          </a:p>
          <a:p>
            <a:pPr algn="r" rtl="1"/>
            <a:r>
              <a:rPr lang="ar-JO" sz="2200" b="0" i="0" dirty="0">
                <a:solidFill>
                  <a:srgbClr val="333333"/>
                </a:solidFill>
                <a:effectLst/>
                <a:latin typeface="arial" panose="020B0604020202020204" pitchFamily="34" charset="0"/>
              </a:rPr>
              <a:t>– التأكد من أن جميع </a:t>
            </a:r>
            <a:r>
              <a:rPr lang="ar-JO" sz="2200" b="0" i="0" dirty="0" smtClean="0">
                <a:solidFill>
                  <a:srgbClr val="333333"/>
                </a:solidFill>
                <a:effectLst/>
                <a:latin typeface="arial" panose="020B0604020202020204" pitchFamily="34" charset="0"/>
              </a:rPr>
              <a:t>الطلبة </a:t>
            </a:r>
            <a:r>
              <a:rPr lang="ar-JO" sz="2200" b="0" i="0" dirty="0">
                <a:solidFill>
                  <a:srgbClr val="333333"/>
                </a:solidFill>
                <a:effectLst/>
                <a:latin typeface="arial" panose="020B0604020202020204" pitchFamily="34" charset="0"/>
              </a:rPr>
              <a:t>قد استوعبوا خطوات بناء خريطة المفاهيم.</a:t>
            </a:r>
          </a:p>
          <a:p>
            <a:pPr algn="r" rtl="1"/>
            <a:r>
              <a:rPr lang="ar-JO" sz="2200" b="0" i="0" dirty="0">
                <a:solidFill>
                  <a:srgbClr val="333333"/>
                </a:solidFill>
                <a:effectLst/>
                <a:latin typeface="arial" panose="020B0604020202020204" pitchFamily="34" charset="0"/>
              </a:rPr>
              <a:t>– طرح أمثلة بسيطة لخرائط المفاهيم (التي سبق وقام المعلم بإعدادها).</a:t>
            </a:r>
          </a:p>
          <a:p>
            <a:pPr algn="r" rtl="1"/>
            <a:r>
              <a:rPr lang="ar-JO" sz="2200" b="0" i="0" dirty="0">
                <a:solidFill>
                  <a:srgbClr val="333333"/>
                </a:solidFill>
                <a:effectLst/>
                <a:latin typeface="arial" panose="020B0604020202020204" pitchFamily="34" charset="0"/>
              </a:rPr>
              <a:t>– </a:t>
            </a:r>
            <a:r>
              <a:rPr lang="ar-JO" sz="2200" b="0" i="0" dirty="0" smtClean="0">
                <a:solidFill>
                  <a:srgbClr val="333333"/>
                </a:solidFill>
                <a:effectLst/>
                <a:latin typeface="arial" panose="020B0604020202020204" pitchFamily="34" charset="0"/>
              </a:rPr>
              <a:t>التدرّج </a:t>
            </a:r>
            <a:r>
              <a:rPr lang="ar-JO" sz="2200" b="0" i="0" dirty="0">
                <a:solidFill>
                  <a:srgbClr val="333333"/>
                </a:solidFill>
                <a:effectLst/>
                <a:latin typeface="arial" panose="020B0604020202020204" pitchFamily="34" charset="0"/>
              </a:rPr>
              <a:t>في تدريب </a:t>
            </a:r>
            <a:r>
              <a:rPr lang="ar-JO" sz="2200" b="0" i="0" dirty="0" smtClean="0">
                <a:solidFill>
                  <a:srgbClr val="333333"/>
                </a:solidFill>
                <a:effectLst/>
                <a:latin typeface="arial" panose="020B0604020202020204" pitchFamily="34" charset="0"/>
              </a:rPr>
              <a:t>الطلبة </a:t>
            </a:r>
            <a:r>
              <a:rPr lang="ar-JO" sz="2200" b="0" i="0" dirty="0">
                <a:solidFill>
                  <a:srgbClr val="333333"/>
                </a:solidFill>
                <a:effectLst/>
                <a:latin typeface="arial" panose="020B0604020202020204" pitchFamily="34" charset="0"/>
              </a:rPr>
              <a:t>على استخدام خريطة المفاهيم.</a:t>
            </a:r>
          </a:p>
          <a:p>
            <a:pPr algn="r" rtl="1"/>
            <a:endParaRPr lang="ar-JO" sz="2200" b="0" i="0" dirty="0">
              <a:solidFill>
                <a:srgbClr val="333333"/>
              </a:solidFill>
              <a:effectLst/>
              <a:latin typeface="arial" panose="020B0604020202020204" pitchFamily="34" charset="0"/>
            </a:endParaRPr>
          </a:p>
          <a:p>
            <a:pPr algn="r" rtl="1"/>
            <a:r>
              <a:rPr lang="ar-JO" sz="2200" b="1" i="0" dirty="0">
                <a:solidFill>
                  <a:srgbClr val="333333"/>
                </a:solidFill>
                <a:effectLst/>
                <a:latin typeface="arial" panose="020B0604020202020204" pitchFamily="34" charset="0"/>
              </a:rPr>
              <a:t>قواعد التقييم:</a:t>
            </a:r>
          </a:p>
          <a:p>
            <a:pPr algn="r" rtl="1"/>
            <a:r>
              <a:rPr lang="ar-JO" sz="2200" b="0" i="0" dirty="0">
                <a:solidFill>
                  <a:srgbClr val="333333"/>
                </a:solidFill>
                <a:effectLst/>
                <a:latin typeface="arial" panose="020B0604020202020204" pitchFamily="34" charset="0"/>
              </a:rPr>
              <a:t>– مفاهيم الخريطة يجب أن تكون مرتبطة بشكل مباشر بموضوع </a:t>
            </a:r>
            <a:r>
              <a:rPr lang="ar-JO" sz="2200" b="0" i="0" dirty="0" smtClean="0">
                <a:solidFill>
                  <a:srgbClr val="333333"/>
                </a:solidFill>
                <a:effectLst/>
                <a:latin typeface="arial" panose="020B0604020202020204" pitchFamily="34" charset="0"/>
              </a:rPr>
              <a:t>الدرس.</a:t>
            </a:r>
            <a:endParaRPr lang="ar-JO" sz="2200" b="0" i="0" dirty="0">
              <a:solidFill>
                <a:srgbClr val="333333"/>
              </a:solidFill>
              <a:effectLst/>
              <a:latin typeface="arial" panose="020B0604020202020204" pitchFamily="34" charset="0"/>
            </a:endParaRPr>
          </a:p>
          <a:p>
            <a:pPr algn="r" rtl="1"/>
            <a:r>
              <a:rPr lang="ar-JO" sz="2200" b="0" i="0" dirty="0">
                <a:solidFill>
                  <a:srgbClr val="333333"/>
                </a:solidFill>
                <a:effectLst/>
                <a:latin typeface="arial" panose="020B0604020202020204" pitchFamily="34" charset="0"/>
              </a:rPr>
              <a:t>– </a:t>
            </a:r>
            <a:r>
              <a:rPr lang="ar-JO" sz="2200" b="0" i="0" dirty="0" smtClean="0">
                <a:solidFill>
                  <a:srgbClr val="333333"/>
                </a:solidFill>
                <a:effectLst/>
                <a:latin typeface="arial" panose="020B0604020202020204" pitchFamily="34" charset="0"/>
              </a:rPr>
              <a:t>أن تظهر </a:t>
            </a:r>
            <a:r>
              <a:rPr lang="ar-JO" sz="2200" b="0" i="0" dirty="0">
                <a:solidFill>
                  <a:srgbClr val="333333"/>
                </a:solidFill>
                <a:effectLst/>
                <a:latin typeface="arial" panose="020B0604020202020204" pitchFamily="34" charset="0"/>
              </a:rPr>
              <a:t>علاقات هرمية تبدأ من من العام إلى </a:t>
            </a:r>
            <a:r>
              <a:rPr lang="ar-JO" sz="2200" b="0" i="0" dirty="0" smtClean="0">
                <a:solidFill>
                  <a:srgbClr val="333333"/>
                </a:solidFill>
                <a:effectLst/>
                <a:latin typeface="arial" panose="020B0604020202020204" pitchFamily="34" charset="0"/>
              </a:rPr>
              <a:t>الخاص.</a:t>
            </a:r>
            <a:endParaRPr lang="ar-JO" sz="2200" b="0" i="0" dirty="0">
              <a:solidFill>
                <a:srgbClr val="333333"/>
              </a:solidFill>
              <a:effectLst/>
              <a:latin typeface="arial" panose="020B0604020202020204" pitchFamily="34" charset="0"/>
            </a:endParaRPr>
          </a:p>
          <a:p>
            <a:pPr algn="r" rtl="1"/>
            <a:r>
              <a:rPr lang="ar-JO" sz="2200" b="0" i="0" dirty="0">
                <a:solidFill>
                  <a:srgbClr val="333333"/>
                </a:solidFill>
                <a:effectLst/>
                <a:latin typeface="arial" panose="020B0604020202020204" pitchFamily="34" charset="0"/>
              </a:rPr>
              <a:t>– </a:t>
            </a:r>
            <a:r>
              <a:rPr lang="ar-JO" sz="2200" dirty="0" smtClean="0">
                <a:solidFill>
                  <a:srgbClr val="333333"/>
                </a:solidFill>
                <a:latin typeface="arial" panose="020B0604020202020204" pitchFamily="34" charset="0"/>
              </a:rPr>
              <a:t>أن </a:t>
            </a:r>
            <a:r>
              <a:rPr lang="ar-JO" sz="2200" b="0" i="0" dirty="0" smtClean="0">
                <a:solidFill>
                  <a:srgbClr val="333333"/>
                </a:solidFill>
                <a:effectLst/>
                <a:latin typeface="arial" panose="020B0604020202020204" pitchFamily="34" charset="0"/>
              </a:rPr>
              <a:t>تحتوي </a:t>
            </a:r>
            <a:r>
              <a:rPr lang="ar-JO" sz="2200" b="0" i="0" dirty="0">
                <a:solidFill>
                  <a:srgbClr val="333333"/>
                </a:solidFill>
                <a:effectLst/>
                <a:latin typeface="arial" panose="020B0604020202020204" pitchFamily="34" charset="0"/>
              </a:rPr>
              <a:t>على معلومات صحيحة </a:t>
            </a:r>
            <a:r>
              <a:rPr lang="ar-JO" sz="2200" b="0" i="0" dirty="0" smtClean="0">
                <a:solidFill>
                  <a:srgbClr val="333333"/>
                </a:solidFill>
                <a:effectLst/>
                <a:latin typeface="arial" panose="020B0604020202020204" pitchFamily="34" charset="0"/>
              </a:rPr>
              <a:t>علميًا.</a:t>
            </a:r>
            <a:endParaRPr lang="ar-JO" sz="2200" b="0" i="0" dirty="0">
              <a:solidFill>
                <a:srgbClr val="333333"/>
              </a:solidFill>
              <a:effectLst/>
              <a:latin typeface="arial" panose="020B0604020202020204" pitchFamily="34" charset="0"/>
            </a:endParaRPr>
          </a:p>
        </p:txBody>
      </p:sp>
      <p:pic>
        <p:nvPicPr>
          <p:cNvPr id="4"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6"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
        <p:nvSpPr>
          <p:cNvPr id="7" name="Rectangle 6"/>
          <p:cNvSpPr/>
          <p:nvPr/>
        </p:nvSpPr>
        <p:spPr>
          <a:xfrm>
            <a:off x="263352" y="6459824"/>
            <a:ext cx="4809330" cy="307777"/>
          </a:xfrm>
          <a:prstGeom prst="rect">
            <a:avLst/>
          </a:prstGeom>
        </p:spPr>
        <p:txBody>
          <a:bodyPr wrap="none">
            <a:spAutoFit/>
          </a:bodyPr>
          <a:lstStyle/>
          <a:p>
            <a:r>
              <a:rPr lang="en-GB" dirty="0"/>
              <a:t>https://arblog.qorrectassess.com/assessment-overview-ar/</a:t>
            </a:r>
          </a:p>
        </p:txBody>
      </p:sp>
    </p:spTree>
    <p:extLst>
      <p:ext uri="{BB962C8B-B14F-4D97-AF65-F5344CB8AC3E}">
        <p14:creationId xmlns:p14="http://schemas.microsoft.com/office/powerpoint/2010/main" val="25928477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4211EE-E420-497C-9D92-752B7B8CB073}"/>
              </a:ext>
            </a:extLst>
          </p:cNvPr>
          <p:cNvSpPr txBox="1"/>
          <p:nvPr/>
        </p:nvSpPr>
        <p:spPr>
          <a:xfrm>
            <a:off x="263352" y="1011247"/>
            <a:ext cx="11161240" cy="5539978"/>
          </a:xfrm>
          <a:prstGeom prst="rect">
            <a:avLst/>
          </a:prstGeom>
          <a:noFill/>
        </p:spPr>
        <p:txBody>
          <a:bodyPr wrap="square">
            <a:spAutoFit/>
          </a:bodyPr>
          <a:lstStyle/>
          <a:p>
            <a:pPr algn="ctr" rtl="1"/>
            <a:r>
              <a:rPr lang="ar-JO" sz="2400" b="1" i="0" dirty="0">
                <a:solidFill>
                  <a:srgbClr val="333333"/>
                </a:solidFill>
                <a:effectLst/>
                <a:latin typeface="arial" panose="020B0604020202020204" pitchFamily="34" charset="0"/>
              </a:rPr>
              <a:t>أساليب التقييم (التقييم الإبداعي)</a:t>
            </a:r>
          </a:p>
          <a:p>
            <a:pPr algn="r" rtl="1"/>
            <a:r>
              <a:rPr lang="ar-JO" sz="2200" b="0" i="0" dirty="0">
                <a:solidFill>
                  <a:srgbClr val="333333"/>
                </a:solidFill>
                <a:effectLst/>
                <a:latin typeface="arial" panose="020B0604020202020204" pitchFamily="34" charset="0"/>
              </a:rPr>
              <a:t> </a:t>
            </a:r>
            <a:endParaRPr lang="ar-JO" sz="2200" b="0" i="0" dirty="0" smtClean="0">
              <a:solidFill>
                <a:srgbClr val="333333"/>
              </a:solidFill>
              <a:effectLst/>
              <a:latin typeface="arial" panose="020B0604020202020204" pitchFamily="34" charset="0"/>
            </a:endParaRPr>
          </a:p>
          <a:p>
            <a:pPr algn="r" rtl="1"/>
            <a:r>
              <a:rPr lang="ar-JO" sz="2200" b="0" i="0" dirty="0" smtClean="0">
                <a:solidFill>
                  <a:srgbClr val="333333"/>
                </a:solidFill>
                <a:effectLst/>
                <a:latin typeface="arial" panose="020B0604020202020204" pitchFamily="34" charset="0"/>
              </a:rPr>
              <a:t>هو </a:t>
            </a:r>
            <a:r>
              <a:rPr lang="ar-JO" sz="2200" b="0" i="0" dirty="0">
                <a:solidFill>
                  <a:srgbClr val="333333"/>
                </a:solidFill>
                <a:effectLst/>
                <a:latin typeface="arial" panose="020B0604020202020204" pitchFamily="34" charset="0"/>
              </a:rPr>
              <a:t>طريقة للتقييم مرتبطة بأساليب واستراتيجيات </a:t>
            </a:r>
            <a:r>
              <a:rPr lang="ar-JO" sz="2200" b="0" i="0" dirty="0" smtClean="0">
                <a:solidFill>
                  <a:srgbClr val="333333"/>
                </a:solidFill>
                <a:effectLst/>
                <a:latin typeface="arial" panose="020B0604020202020204" pitchFamily="34" charset="0"/>
              </a:rPr>
              <a:t>التعلّم </a:t>
            </a:r>
            <a:r>
              <a:rPr lang="ar-JO" sz="2200" b="0" i="0" dirty="0">
                <a:solidFill>
                  <a:srgbClr val="333333"/>
                </a:solidFill>
                <a:effectLst/>
                <a:latin typeface="arial" panose="020B0604020202020204" pitchFamily="34" charset="0"/>
              </a:rPr>
              <a:t>غير الاعتيادية التي تقوم على تنمية </a:t>
            </a:r>
            <a:r>
              <a:rPr lang="ar-JO" sz="2200" b="0" i="0" dirty="0" smtClean="0">
                <a:solidFill>
                  <a:srgbClr val="333333"/>
                </a:solidFill>
                <a:effectLst/>
                <a:latin typeface="arial" panose="020B0604020202020204" pitchFamily="34" charset="0"/>
              </a:rPr>
              <a:t> التميز </a:t>
            </a:r>
            <a:r>
              <a:rPr lang="ar-JO" sz="2200" b="0" i="0" dirty="0">
                <a:solidFill>
                  <a:srgbClr val="333333"/>
                </a:solidFill>
                <a:effectLst/>
                <a:latin typeface="arial" panose="020B0604020202020204" pitchFamily="34" charset="0"/>
              </a:rPr>
              <a:t>ورعاية الموهبة والابتكار لدى </a:t>
            </a:r>
            <a:r>
              <a:rPr lang="ar-JO" sz="2200" b="0" i="0" dirty="0" smtClean="0">
                <a:solidFill>
                  <a:srgbClr val="333333"/>
                </a:solidFill>
                <a:effectLst/>
                <a:latin typeface="arial" panose="020B0604020202020204" pitchFamily="34" charset="0"/>
              </a:rPr>
              <a:t>الطالب، </a:t>
            </a:r>
            <a:r>
              <a:rPr lang="ar-JO" sz="2200" b="0" i="0" dirty="0">
                <a:solidFill>
                  <a:srgbClr val="333333"/>
                </a:solidFill>
                <a:effectLst/>
                <a:latin typeface="arial" panose="020B0604020202020204" pitchFamily="34" charset="0"/>
              </a:rPr>
              <a:t>مثل:</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سجلات القصاصات: وهي عبارة عن دفاتر بصفحات خالية تلصق على صفحاتها الصور وقصاصات الصحف والرسومات</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a:t>
            </a:r>
            <a:r>
              <a:rPr lang="ar-JO" sz="2200" b="0" i="0" dirty="0" smtClean="0">
                <a:solidFill>
                  <a:srgbClr val="333333"/>
                </a:solidFill>
                <a:effectLst/>
                <a:latin typeface="arial" panose="020B0604020202020204" pitchFamily="34" charset="0"/>
              </a:rPr>
              <a:t>الملفات الصوتية</a:t>
            </a:r>
            <a:r>
              <a:rPr lang="ar-JO" sz="2200" b="0" i="0" dirty="0">
                <a:solidFill>
                  <a:srgbClr val="333333"/>
                </a:solidFill>
                <a:effectLst/>
                <a:latin typeface="arial" panose="020B0604020202020204" pitchFamily="34" charset="0"/>
              </a:rPr>
              <a:t>.</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a:t>
            </a:r>
            <a:r>
              <a:rPr lang="ar-JO" sz="2200" b="0" i="0" dirty="0" smtClean="0">
                <a:solidFill>
                  <a:srgbClr val="333333"/>
                </a:solidFill>
                <a:effectLst/>
                <a:latin typeface="arial" panose="020B0604020202020204" pitchFamily="34" charset="0"/>
              </a:rPr>
              <a:t>المواد البصرية والوسائط الإلكترونية.</a:t>
            </a:r>
            <a:endParaRPr lang="ar-JO" sz="2200" b="0" i="0" dirty="0">
              <a:solidFill>
                <a:srgbClr val="333333"/>
              </a:solidFill>
              <a:effectLst/>
              <a:latin typeface="Droid Sans"/>
            </a:endParaRPr>
          </a:p>
          <a:p>
            <a:pPr algn="r" rtl="1"/>
            <a:r>
              <a:rPr lang="ar-JO" sz="2200" b="1" i="0" dirty="0">
                <a:solidFill>
                  <a:srgbClr val="333333"/>
                </a:solidFill>
                <a:effectLst/>
                <a:latin typeface="arial" panose="020B0604020202020204" pitchFamily="34" charset="0"/>
              </a:rPr>
              <a:t>دور المعلم:</a:t>
            </a:r>
            <a:endParaRPr lang="ar-JO" sz="2200" b="1" i="0" dirty="0">
              <a:solidFill>
                <a:srgbClr val="333333"/>
              </a:solidFill>
              <a:effectLst/>
              <a:latin typeface="Helvetica" panose="020B0604020202020204" pitchFamily="34" charset="0"/>
            </a:endParaRPr>
          </a:p>
          <a:p>
            <a:pPr algn="r" rtl="1"/>
            <a:r>
              <a:rPr lang="ar-JO" sz="2200" b="0" i="0" dirty="0">
                <a:solidFill>
                  <a:srgbClr val="333333"/>
                </a:solidFill>
                <a:effectLst/>
                <a:latin typeface="arial" panose="020B0604020202020204" pitchFamily="34" charset="0"/>
              </a:rPr>
              <a:t>– يقوم المعلم باختيار الموضوع وجمع </a:t>
            </a:r>
            <a:r>
              <a:rPr lang="ar-JO" sz="2200" b="0" i="0" dirty="0" smtClean="0">
                <a:solidFill>
                  <a:srgbClr val="333333"/>
                </a:solidFill>
                <a:effectLst/>
                <a:latin typeface="arial" panose="020B0604020202020204" pitchFamily="34" charset="0"/>
              </a:rPr>
              <a:t>المعلومات.</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عدم تقييد حرية </a:t>
            </a:r>
            <a:r>
              <a:rPr lang="ar-JO" sz="2200" b="0" i="0" dirty="0" smtClean="0">
                <a:solidFill>
                  <a:srgbClr val="333333"/>
                </a:solidFill>
                <a:effectLst/>
                <a:latin typeface="arial" panose="020B0604020202020204" pitchFamily="34" charset="0"/>
              </a:rPr>
              <a:t>الطلبة </a:t>
            </a:r>
            <a:r>
              <a:rPr lang="ar-JO" sz="2200" b="0" i="0" dirty="0">
                <a:solidFill>
                  <a:srgbClr val="333333"/>
                </a:solidFill>
                <a:effectLst/>
                <a:latin typeface="arial" panose="020B0604020202020204" pitchFamily="34" charset="0"/>
              </a:rPr>
              <a:t>وقبول التنوع </a:t>
            </a:r>
            <a:r>
              <a:rPr lang="ar-JO" sz="2200" b="0" i="0" dirty="0" smtClean="0">
                <a:solidFill>
                  <a:srgbClr val="333333"/>
                </a:solidFill>
                <a:effectLst/>
                <a:latin typeface="arial" panose="020B0604020202020204" pitchFamily="34" charset="0"/>
              </a:rPr>
              <a:t>بينهم </a:t>
            </a:r>
            <a:r>
              <a:rPr lang="ar-JO" sz="2200" b="0" i="0" dirty="0">
                <a:solidFill>
                  <a:srgbClr val="333333"/>
                </a:solidFill>
                <a:effectLst/>
                <a:latin typeface="arial" panose="020B0604020202020204" pitchFamily="34" charset="0"/>
              </a:rPr>
              <a:t>في كيفية استعراض الموضوع.</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السعي إلى تثبيت الحقائق والمفاهيم والقواعد العلمية المتفق عليها.</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توجيه وتقديم الدعم </a:t>
            </a:r>
            <a:r>
              <a:rPr lang="ar-JO" sz="2200" b="0" i="0" dirty="0" smtClean="0">
                <a:solidFill>
                  <a:srgbClr val="333333"/>
                </a:solidFill>
                <a:effectLst/>
                <a:latin typeface="arial" panose="020B0604020202020204" pitchFamily="34" charset="0"/>
              </a:rPr>
              <a:t>للطلبة </a:t>
            </a:r>
            <a:r>
              <a:rPr lang="ar-JO" sz="2200" b="0" i="0" dirty="0">
                <a:solidFill>
                  <a:srgbClr val="333333"/>
                </a:solidFill>
                <a:effectLst/>
                <a:latin typeface="arial" panose="020B0604020202020204" pitchFamily="34" charset="0"/>
              </a:rPr>
              <a:t>لتجنب إصابتهم بالإحباط، خاصة عند استخدامهم هذا النموذج للمرة الأولى.</a:t>
            </a:r>
            <a:endParaRPr lang="ar-JO" sz="2200" b="0" i="0" dirty="0">
              <a:solidFill>
                <a:srgbClr val="333333"/>
              </a:solidFill>
              <a:effectLst/>
              <a:latin typeface="Droid Sans"/>
            </a:endParaRPr>
          </a:p>
          <a:p>
            <a:pPr algn="r" rtl="1"/>
            <a:r>
              <a:rPr lang="ar-JO" sz="2200" b="1" i="0" dirty="0">
                <a:solidFill>
                  <a:srgbClr val="333333"/>
                </a:solidFill>
                <a:effectLst/>
                <a:latin typeface="arial" panose="020B0604020202020204" pitchFamily="34" charset="0"/>
              </a:rPr>
              <a:t>قواعد التقييم:</a:t>
            </a:r>
            <a:endParaRPr lang="ar-JO" sz="2200" b="1"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يسمى هذا الإسلوب بالتقييم الإبداعي ولذلك فإن باب الابتكار والإبداع فيه مفتوح </a:t>
            </a:r>
            <a:r>
              <a:rPr lang="ar-JO" sz="2200" b="0" i="0" dirty="0" smtClean="0">
                <a:solidFill>
                  <a:srgbClr val="333333"/>
                </a:solidFill>
                <a:effectLst/>
                <a:latin typeface="arial" panose="020B0604020202020204" pitchFamily="34" charset="0"/>
              </a:rPr>
              <a:t>للطالب </a:t>
            </a:r>
            <a:r>
              <a:rPr lang="ar-JO" sz="2200" b="0" i="0" dirty="0">
                <a:solidFill>
                  <a:srgbClr val="333333"/>
                </a:solidFill>
                <a:effectLst/>
                <a:latin typeface="arial" panose="020B0604020202020204" pitchFamily="34" charset="0"/>
              </a:rPr>
              <a:t>بشرط أن:</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يرتبط ما قدمه الطالب من أعمال بمحتوى الموضوع بصورة منطقية ومقبولة.</a:t>
            </a:r>
            <a:endParaRPr lang="ar-JO" sz="2200" b="0" i="0" dirty="0">
              <a:solidFill>
                <a:srgbClr val="333333"/>
              </a:solidFill>
              <a:effectLst/>
              <a:latin typeface="Droid Sans"/>
            </a:endParaRPr>
          </a:p>
          <a:p>
            <a:pPr algn="r" rtl="1"/>
            <a:r>
              <a:rPr lang="ar-JO" sz="2200" b="0" i="0" dirty="0">
                <a:solidFill>
                  <a:srgbClr val="333333"/>
                </a:solidFill>
                <a:effectLst/>
                <a:latin typeface="arial" panose="020B0604020202020204" pitchFamily="34" charset="0"/>
              </a:rPr>
              <a:t>– </a:t>
            </a:r>
            <a:r>
              <a:rPr lang="ar-JO" sz="2200" b="0" i="0" dirty="0" smtClean="0">
                <a:solidFill>
                  <a:srgbClr val="333333"/>
                </a:solidFill>
                <a:effectLst/>
                <a:latin typeface="arial" panose="020B0604020202020204" pitchFamily="34" charset="0"/>
              </a:rPr>
              <a:t>التفرّد </a:t>
            </a:r>
            <a:r>
              <a:rPr lang="ar-JO" sz="2200" b="0" i="0" dirty="0">
                <a:solidFill>
                  <a:srgbClr val="333333"/>
                </a:solidFill>
                <a:effectLst/>
                <a:latin typeface="arial" panose="020B0604020202020204" pitchFamily="34" charset="0"/>
              </a:rPr>
              <a:t>وعدم التكرار.</a:t>
            </a:r>
            <a:endParaRPr lang="ar-JO" sz="2200" b="0" i="0" dirty="0">
              <a:solidFill>
                <a:srgbClr val="333333"/>
              </a:solidFill>
              <a:effectLst/>
              <a:latin typeface="Droid Sans"/>
            </a:endParaRPr>
          </a:p>
        </p:txBody>
      </p:sp>
      <p:pic>
        <p:nvPicPr>
          <p:cNvPr id="4"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2">
            <a:alphaModFix/>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5"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
        <p:nvSpPr>
          <p:cNvPr id="3" name="Rectangle 2"/>
          <p:cNvSpPr/>
          <p:nvPr/>
        </p:nvSpPr>
        <p:spPr>
          <a:xfrm>
            <a:off x="263352" y="6459824"/>
            <a:ext cx="4809330" cy="307777"/>
          </a:xfrm>
          <a:prstGeom prst="rect">
            <a:avLst/>
          </a:prstGeom>
        </p:spPr>
        <p:txBody>
          <a:bodyPr wrap="none">
            <a:spAutoFit/>
          </a:bodyPr>
          <a:lstStyle/>
          <a:p>
            <a:r>
              <a:rPr lang="en-GB" dirty="0"/>
              <a:t>https://arblog.qorrectassess.com/assessment-overview-ar/</a:t>
            </a:r>
          </a:p>
        </p:txBody>
      </p:sp>
    </p:spTree>
    <p:extLst>
      <p:ext uri="{BB962C8B-B14F-4D97-AF65-F5344CB8AC3E}">
        <p14:creationId xmlns:p14="http://schemas.microsoft.com/office/powerpoint/2010/main" val="261580196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8" name="TextBox 7">
            <a:extLst>
              <a:ext uri="{FF2B5EF4-FFF2-40B4-BE49-F238E27FC236}">
                <a16:creationId xmlns:a16="http://schemas.microsoft.com/office/drawing/2014/main" id="{E2E79278-F348-4153-9DCB-01B859A822E4}"/>
              </a:ext>
            </a:extLst>
          </p:cNvPr>
          <p:cNvSpPr txBox="1"/>
          <p:nvPr/>
        </p:nvSpPr>
        <p:spPr>
          <a:xfrm>
            <a:off x="2426099" y="908720"/>
            <a:ext cx="6547713" cy="584775"/>
          </a:xfrm>
          <a:prstGeom prst="rect">
            <a:avLst/>
          </a:prstGeom>
          <a:noFill/>
        </p:spPr>
        <p:txBody>
          <a:bodyPr wrap="square" rtlCol="0">
            <a:spAutoFit/>
          </a:bodyPr>
          <a:lstStyle/>
          <a:p>
            <a:pPr algn="ctr"/>
            <a:r>
              <a:rPr lang="ar-JO" sz="3200" b="1" dirty="0" smtClean="0"/>
              <a:t>ملخص موضوعات المحاضرة</a:t>
            </a:r>
            <a:endParaRPr lang="ko-KR" altLang="en-US" sz="3200" b="1" dirty="0">
              <a:solidFill>
                <a:schemeClr val="bg1"/>
              </a:solidFill>
              <a:cs typeface="Arial" pitchFamily="34" charset="0"/>
            </a:endParaRPr>
          </a:p>
        </p:txBody>
      </p:sp>
      <p:pic>
        <p:nvPicPr>
          <p:cNvPr id="10"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4">
            <a:alphaModFix/>
            <a:duotone>
              <a:prstClr val="black"/>
              <a:schemeClr val="accent4">
                <a:tint val="45000"/>
                <a:satMod val="400000"/>
              </a:schemeClr>
            </a:duotone>
            <a:extLst>
              <a:ext uri="{BEBA8EAE-BF5A-486C-A8C5-ECC9F3942E4B}">
                <a14:imgProps xmlns:a14="http://schemas.microsoft.com/office/drawing/2010/main">
                  <a14:imgLayer r:embed="rId5">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9" name="Picture 10" descr="ØµÙØ±Ø© Ø°Ø§Øª ØµÙØ©">
            <a:extLst>
              <a:ext uri="{FF2B5EF4-FFF2-40B4-BE49-F238E27FC236}">
                <a16:creationId xmlns:a16="http://schemas.microsoft.com/office/drawing/2014/main" id="{96B597B4-C8B4-4C84-B1A1-3097CC1499C9}"/>
              </a:ext>
            </a:extLst>
          </p:cNvPr>
          <p:cNvPicPr>
            <a:picLocks noChangeAspect="1" noChangeArrowheads="1" noCrop="1"/>
          </p:cNvPicPr>
          <p:nvPr/>
        </p:nvPicPr>
        <p:blipFill>
          <a:blip r:embed="rId6">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rot="18619554">
            <a:off x="9536126" y="497681"/>
            <a:ext cx="2311170" cy="1991627"/>
          </a:xfrm>
          <a:prstGeom prst="rect">
            <a:avLst/>
          </a:prstGeom>
          <a:ln>
            <a:noFill/>
          </a:ln>
          <a:effectLst>
            <a:outerShdw blurRad="190500" algn="tl" rotWithShape="0">
              <a:srgbClr val="000000">
                <a:alpha val="70000"/>
              </a:srgbClr>
            </a:outerShdw>
          </a:effectLst>
        </p:spPr>
      </p:pic>
      <p:sp>
        <p:nvSpPr>
          <p:cNvPr id="11" name="TextBox 10">
            <a:extLst>
              <a:ext uri="{FF2B5EF4-FFF2-40B4-BE49-F238E27FC236}">
                <a16:creationId xmlns:a16="http://schemas.microsoft.com/office/drawing/2014/main" id="{A143FE1D-D3EE-4EDD-8938-3DF7239F7E81}"/>
              </a:ext>
            </a:extLst>
          </p:cNvPr>
          <p:cNvSpPr txBox="1"/>
          <p:nvPr/>
        </p:nvSpPr>
        <p:spPr>
          <a:xfrm>
            <a:off x="1271464" y="1818053"/>
            <a:ext cx="8568952" cy="4832092"/>
          </a:xfrm>
          <a:prstGeom prst="rect">
            <a:avLst/>
          </a:prstGeom>
          <a:noFill/>
        </p:spPr>
        <p:txBody>
          <a:bodyPr wrap="square">
            <a:spAutoFit/>
          </a:bodyPr>
          <a:lstStyle/>
          <a:p>
            <a:pPr algn="ctr"/>
            <a:r>
              <a:rPr lang="ar-JO" sz="2800" dirty="0" smtClean="0"/>
              <a:t>تعتبر </a:t>
            </a:r>
            <a:r>
              <a:rPr lang="ar-JO" sz="2800" dirty="0"/>
              <a:t>المساءلة الذكية </a:t>
            </a:r>
            <a:r>
              <a:rPr lang="ar-JO" sz="2800" dirty="0" smtClean="0"/>
              <a:t>أداة </a:t>
            </a:r>
            <a:r>
              <a:rPr lang="ar-JO" sz="2800" dirty="0"/>
              <a:t>من أدوات تطوير التعليم </a:t>
            </a:r>
            <a:r>
              <a:rPr lang="ar-JO" sz="2800" dirty="0" smtClean="0"/>
              <a:t>وركيزة </a:t>
            </a:r>
            <a:r>
              <a:rPr lang="ar-JO" sz="2800" dirty="0"/>
              <a:t>أساسية </a:t>
            </a:r>
            <a:r>
              <a:rPr lang="ar-JO" sz="2800" dirty="0" smtClean="0"/>
              <a:t>لتطوير </a:t>
            </a:r>
            <a:r>
              <a:rPr lang="ar-JO" sz="2800" dirty="0"/>
              <a:t>وتحسين </a:t>
            </a:r>
            <a:r>
              <a:rPr lang="ar-JO" sz="2800" dirty="0" smtClean="0"/>
              <a:t>المؤسسات التربوية.</a:t>
            </a:r>
            <a:endParaRPr lang="ar-JO" sz="2800" dirty="0"/>
          </a:p>
          <a:p>
            <a:pPr algn="ctr"/>
            <a:r>
              <a:rPr kumimoji="0" lang="ar-JO" sz="2800" b="0" i="0" u="sng" strike="noStrike" kern="0" cap="none" spc="0" normalizeH="0" baseline="0" noProof="0" dirty="0" smtClean="0">
                <a:ln>
                  <a:noFill/>
                </a:ln>
                <a:solidFill>
                  <a:schemeClr val="tx1"/>
                </a:solidFill>
                <a:effectLst/>
                <a:uLnTx/>
                <a:uFillTx/>
                <a:latin typeface="Arial"/>
                <a:cs typeface="Arial"/>
                <a:sym typeface="Arial"/>
              </a:rPr>
              <a:t>تذكر دائمًا أن </a:t>
            </a:r>
            <a:r>
              <a:rPr kumimoji="0" lang="ar-JO" sz="2800" b="0" i="0" u="sng" strike="noStrike" kern="0" cap="none" spc="0" normalizeH="0" baseline="0" noProof="0" dirty="0">
                <a:ln>
                  <a:noFill/>
                </a:ln>
                <a:solidFill>
                  <a:schemeClr val="tx1"/>
                </a:solidFill>
                <a:effectLst/>
                <a:uLnTx/>
                <a:uFillTx/>
                <a:latin typeface="Arial"/>
                <a:cs typeface="Arial"/>
                <a:sym typeface="Arial"/>
              </a:rPr>
              <a:t>المساءلة وسيلة لبلوغ غاية معينة وليست </a:t>
            </a:r>
            <a:r>
              <a:rPr kumimoji="0" lang="ar-JO" sz="2800" b="0" i="0" u="sng" strike="noStrike" kern="0" cap="none" spc="0" normalizeH="0" baseline="0" noProof="0" dirty="0" smtClean="0">
                <a:ln>
                  <a:noFill/>
                </a:ln>
                <a:solidFill>
                  <a:schemeClr val="tx1"/>
                </a:solidFill>
                <a:effectLst/>
                <a:uLnTx/>
                <a:uFillTx/>
                <a:latin typeface="Arial"/>
                <a:cs typeface="Arial"/>
                <a:sym typeface="Arial"/>
              </a:rPr>
              <a:t>هدفًا .</a:t>
            </a:r>
          </a:p>
          <a:p>
            <a:pPr algn="ctr"/>
            <a:endParaRPr lang="ar-JO" sz="2800" dirty="0" smtClean="0">
              <a:solidFill>
                <a:srgbClr val="3A2A34"/>
              </a:solidFill>
              <a:latin typeface="Droid Sans"/>
            </a:endParaRPr>
          </a:p>
          <a:p>
            <a:pPr algn="ctr"/>
            <a:r>
              <a:rPr lang="ar-JO" sz="2800" dirty="0" smtClean="0">
                <a:solidFill>
                  <a:srgbClr val="3A2A34"/>
                </a:solidFill>
                <a:latin typeface="Droid Sans"/>
              </a:rPr>
              <a:t>لا </a:t>
            </a:r>
            <a:r>
              <a:rPr lang="ar-JO" sz="2800" dirty="0">
                <a:solidFill>
                  <a:srgbClr val="3A2A34"/>
                </a:solidFill>
                <a:latin typeface="Droid Sans"/>
              </a:rPr>
              <a:t>يأخذ التقييم في التعليم صورة واحدة؛ فحتى يكون التقييم فعالًا </a:t>
            </a:r>
            <a:r>
              <a:rPr lang="ar-JO" sz="2800" dirty="0" smtClean="0">
                <a:solidFill>
                  <a:srgbClr val="3A2A34"/>
                </a:solidFill>
                <a:latin typeface="Droid Sans"/>
              </a:rPr>
              <a:t>ويلبّي </a:t>
            </a:r>
            <a:r>
              <a:rPr lang="ar-JO" sz="2800" dirty="0">
                <a:solidFill>
                  <a:srgbClr val="3A2A34"/>
                </a:solidFill>
                <a:latin typeface="Droid Sans"/>
              </a:rPr>
              <a:t>الأبعاد المتعددة التي يخدمها، فإنه يأخذ أكثر من </a:t>
            </a:r>
            <a:r>
              <a:rPr lang="ar-JO" sz="2800" dirty="0" smtClean="0">
                <a:solidFill>
                  <a:srgbClr val="3A2A34"/>
                </a:solidFill>
                <a:latin typeface="Droid Sans"/>
              </a:rPr>
              <a:t>صورة وذلك </a:t>
            </a:r>
            <a:r>
              <a:rPr lang="ar-JO" sz="2800" dirty="0">
                <a:solidFill>
                  <a:srgbClr val="3A2A34"/>
                </a:solidFill>
                <a:latin typeface="Droid Sans"/>
              </a:rPr>
              <a:t>بحسب معيار التصنيف </a:t>
            </a:r>
            <a:r>
              <a:rPr lang="ar-JO" sz="2800" dirty="0" smtClean="0">
                <a:solidFill>
                  <a:srgbClr val="3A2A34"/>
                </a:solidFill>
                <a:latin typeface="Droid Sans"/>
              </a:rPr>
              <a:t>المستخدم .</a:t>
            </a:r>
          </a:p>
          <a:p>
            <a:pPr algn="ctr"/>
            <a:endParaRPr lang="ar-JO" sz="2800" dirty="0" smtClean="0"/>
          </a:p>
          <a:p>
            <a:pPr algn="ctr"/>
            <a:r>
              <a:rPr lang="ar-JO" sz="2800" b="1" dirty="0" smtClean="0"/>
              <a:t>التقويم </a:t>
            </a:r>
            <a:r>
              <a:rPr lang="ar-JO" sz="2800" b="1" dirty="0"/>
              <a:t>أكثر عمومية من التقييم، و القياس، والاختبار</a:t>
            </a:r>
            <a:r>
              <a:rPr lang="ar-JO" sz="2800" dirty="0"/>
              <a:t> </a:t>
            </a:r>
            <a:r>
              <a:rPr lang="ar-JO" sz="2800" dirty="0" smtClean="0"/>
              <a:t>حيث تكشف عمليات </a:t>
            </a:r>
            <a:r>
              <a:rPr lang="ar-JO" sz="2800" dirty="0"/>
              <a:t>التقويم </a:t>
            </a:r>
            <a:r>
              <a:rPr lang="ar-JO" sz="2800" dirty="0" smtClean="0"/>
              <a:t>عن </a:t>
            </a:r>
            <a:r>
              <a:rPr lang="ar-JO" sz="2800" dirty="0"/>
              <a:t>مدى حسن سير العملية التعليمية، </a:t>
            </a:r>
            <a:r>
              <a:rPr lang="ar-JO" sz="2800" dirty="0" smtClean="0"/>
              <a:t>ومدى </a:t>
            </a:r>
            <a:r>
              <a:rPr lang="ar-JO" sz="2800" dirty="0"/>
              <a:t>إمكانية </a:t>
            </a:r>
            <a:r>
              <a:rPr lang="ar-JO" sz="2800" dirty="0" smtClean="0"/>
              <a:t>التحسين والتطوير .</a:t>
            </a:r>
            <a:endParaRPr lang="ar-JO" sz="2800" u="sng" dirty="0">
              <a:solidFill>
                <a:schemeClr val="tx1"/>
              </a:solidFill>
            </a:endParaRPr>
          </a:p>
        </p:txBody>
      </p:sp>
    </p:spTree>
    <p:custDataLst>
      <p:tags r:id="rId1"/>
    </p:custDataLst>
    <p:extLst>
      <p:ext uri="{BB962C8B-B14F-4D97-AF65-F5344CB8AC3E}">
        <p14:creationId xmlns:p14="http://schemas.microsoft.com/office/powerpoint/2010/main" val="2849072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 calcmode="lin" valueType="num">
                                      <p:cBhvr additive="base">
                                        <p:cTn id="13"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anim calcmode="lin" valueType="num">
                                      <p:cBhvr additive="base">
                                        <p:cTn id="19"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5" end="5"/>
                                            </p:txEl>
                                          </p:spTgt>
                                        </p:tgtEl>
                                        <p:attrNameLst>
                                          <p:attrName>style.visibility</p:attrName>
                                        </p:attrNameLst>
                                      </p:cBhvr>
                                      <p:to>
                                        <p:strVal val="visible"/>
                                      </p:to>
                                    </p:set>
                                    <p:anim calcmode="lin" valueType="num">
                                      <p:cBhvr additive="base">
                                        <p:cTn id="25"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925E3-B089-4B21-B503-62E17C024F34}"/>
              </a:ext>
            </a:extLst>
          </p:cNvPr>
          <p:cNvSpPr>
            <a:spLocks noGrp="1"/>
          </p:cNvSpPr>
          <p:nvPr>
            <p:ph type="title"/>
          </p:nvPr>
        </p:nvSpPr>
        <p:spPr/>
        <p:txBody>
          <a:bodyPr/>
          <a:lstStyle/>
          <a:p>
            <a:r>
              <a:rPr lang="ar-JO" dirty="0">
                <a:solidFill>
                  <a:srgbClr val="4E3226"/>
                </a:solidFill>
              </a:rPr>
              <a:t>خاتمة</a:t>
            </a:r>
            <a:endParaRPr lang="en-GB" dirty="0">
              <a:solidFill>
                <a:srgbClr val="4E3226"/>
              </a:solidFill>
            </a:endParaRPr>
          </a:p>
        </p:txBody>
      </p:sp>
      <p:sp>
        <p:nvSpPr>
          <p:cNvPr id="4" name="Oval 3">
            <a:extLst>
              <a:ext uri="{FF2B5EF4-FFF2-40B4-BE49-F238E27FC236}">
                <a16:creationId xmlns:a16="http://schemas.microsoft.com/office/drawing/2014/main" id="{86BCD028-D58C-4258-807F-CAA44852BA3B}"/>
              </a:ext>
            </a:extLst>
          </p:cNvPr>
          <p:cNvSpPr/>
          <p:nvPr/>
        </p:nvSpPr>
        <p:spPr>
          <a:xfrm>
            <a:off x="1487488" y="1291887"/>
            <a:ext cx="8928992" cy="5350213"/>
          </a:xfrm>
          <a:prstGeom prst="ellipse">
            <a:avLst/>
          </a:prstGeom>
          <a:solidFill>
            <a:srgbClr val="FFFFFF">
              <a:shade val="85000"/>
            </a:srgbClr>
          </a:solidFill>
          <a:ln>
            <a:solidFill>
              <a:srgbClr val="4E3226"/>
            </a:solidFill>
          </a:ln>
        </p:spPr>
        <p:style>
          <a:lnRef idx="1">
            <a:schemeClr val="accent1"/>
          </a:lnRef>
          <a:fillRef idx="2">
            <a:schemeClr val="accent1"/>
          </a:fillRef>
          <a:effectRef idx="1">
            <a:schemeClr val="accent1"/>
          </a:effectRef>
          <a:fontRef idx="minor">
            <a:schemeClr val="dk1"/>
          </a:fontRef>
        </p:style>
        <p:txBody>
          <a:bodyPr rtlCol="0" anchor="ctr"/>
          <a:lstStyle/>
          <a:p>
            <a:pPr algn="ctr" rtl="1" fontAlgn="base"/>
            <a:endParaRPr lang="ar-JO" sz="2000" b="1" dirty="0">
              <a:solidFill>
                <a:schemeClr val="bg1"/>
              </a:solidFill>
            </a:endParaRPr>
          </a:p>
        </p:txBody>
      </p:sp>
      <p:sp>
        <p:nvSpPr>
          <p:cNvPr id="5" name="TextBox 4">
            <a:extLst>
              <a:ext uri="{FF2B5EF4-FFF2-40B4-BE49-F238E27FC236}">
                <a16:creationId xmlns:a16="http://schemas.microsoft.com/office/drawing/2014/main" id="{95934CCC-8853-4B59-88D6-4969FD1080C7}"/>
              </a:ext>
            </a:extLst>
          </p:cNvPr>
          <p:cNvSpPr txBox="1"/>
          <p:nvPr/>
        </p:nvSpPr>
        <p:spPr>
          <a:xfrm>
            <a:off x="2783632" y="2596320"/>
            <a:ext cx="5760640" cy="2308324"/>
          </a:xfrm>
          <a:prstGeom prst="rect">
            <a:avLst/>
          </a:prstGeom>
          <a:noFill/>
        </p:spPr>
        <p:txBody>
          <a:bodyPr wrap="square">
            <a:spAutoFit/>
          </a:bodyPr>
          <a:lstStyle/>
          <a:p>
            <a:pPr algn="just" rtl="1"/>
            <a:r>
              <a:rPr lang="ar-JO" sz="2400" dirty="0">
                <a:cs typeface="+mj-cs"/>
              </a:rPr>
              <a:t>يعتبر التقييم أ</a:t>
            </a:r>
            <a:r>
              <a:rPr lang="ar-JO" sz="2400" dirty="0" smtClean="0">
                <a:cs typeface="+mj-cs"/>
              </a:rPr>
              <a:t>حد المكوّنات الرئيسة </a:t>
            </a:r>
            <a:r>
              <a:rPr lang="ar-JO" sz="2400" dirty="0">
                <a:cs typeface="+mj-cs"/>
              </a:rPr>
              <a:t>في المنظومة التربوية </a:t>
            </a:r>
            <a:r>
              <a:rPr lang="ar-JO" sz="2400" dirty="0" smtClean="0">
                <a:cs typeface="+mj-cs"/>
              </a:rPr>
              <a:t>، وأحد </a:t>
            </a:r>
            <a:r>
              <a:rPr lang="ar-JO" sz="2400" dirty="0">
                <a:cs typeface="+mj-cs"/>
              </a:rPr>
              <a:t>المداخل الأساسية لتطوير </a:t>
            </a:r>
            <a:r>
              <a:rPr lang="ar-JO" sz="2400" dirty="0" smtClean="0">
                <a:cs typeface="+mj-cs"/>
              </a:rPr>
              <a:t>التعليم، </a:t>
            </a:r>
            <a:r>
              <a:rPr lang="ar-JO" sz="2400" dirty="0">
                <a:cs typeface="+mj-cs"/>
              </a:rPr>
              <a:t>فهو يساعد المعلم </a:t>
            </a:r>
            <a:r>
              <a:rPr lang="ar-JO" sz="2400" dirty="0" smtClean="0">
                <a:cs typeface="+mj-cs"/>
              </a:rPr>
              <a:t>والمتعلم على تطوير الأداء، ويساعد القائد على </a:t>
            </a:r>
            <a:r>
              <a:rPr lang="ar-JO" sz="2400" dirty="0">
                <a:cs typeface="+mj-cs"/>
              </a:rPr>
              <a:t>تقويم دوره في إدارة وقيادة </a:t>
            </a:r>
            <a:r>
              <a:rPr lang="ar-JO" sz="2400" dirty="0" smtClean="0">
                <a:cs typeface="+mj-cs"/>
              </a:rPr>
              <a:t>المؤسسة التربوية، </a:t>
            </a:r>
            <a:r>
              <a:rPr lang="ar-JO" sz="2400" dirty="0" smtClean="0"/>
              <a:t>لضمان </a:t>
            </a:r>
            <a:r>
              <a:rPr lang="ar-JO" sz="2400" dirty="0"/>
              <a:t>جودة العملية التربوية </a:t>
            </a:r>
            <a:r>
              <a:rPr lang="ar-JO" sz="2400" dirty="0" smtClean="0"/>
              <a:t>ونواجتها في كافة المراحل، وإكساب </a:t>
            </a:r>
            <a:r>
              <a:rPr lang="ar-JO" sz="2400" dirty="0"/>
              <a:t>الطلبة العلوم </a:t>
            </a:r>
            <a:r>
              <a:rPr lang="ar-JO" sz="2400" dirty="0" smtClean="0"/>
              <a:t>والمعارف والمهارات </a:t>
            </a:r>
            <a:r>
              <a:rPr lang="ar-JO" sz="2400" dirty="0"/>
              <a:t>والسلوكيات </a:t>
            </a:r>
            <a:r>
              <a:rPr lang="ar-JO" sz="2400" dirty="0" smtClean="0"/>
              <a:t>والاتجاهات الإيجابية.</a:t>
            </a:r>
            <a:endParaRPr lang="ar-JO" sz="2400" dirty="0">
              <a:cs typeface="+mj-cs"/>
            </a:endParaRPr>
          </a:p>
        </p:txBody>
      </p:sp>
      <p:pic>
        <p:nvPicPr>
          <p:cNvPr id="6" name="Picture 10" descr="ØµÙØ±Ø© Ø°Ø§Øª ØµÙØ©">
            <a:extLst>
              <a:ext uri="{FF2B5EF4-FFF2-40B4-BE49-F238E27FC236}">
                <a16:creationId xmlns:a16="http://schemas.microsoft.com/office/drawing/2014/main" id="{96B597B4-C8B4-4C84-B1A1-3097CC1499C9}"/>
              </a:ext>
            </a:extLst>
          </p:cNvPr>
          <p:cNvPicPr>
            <a:picLocks noChangeAspect="1" noChangeArrowheads="1" noCrop="1"/>
          </p:cNvPicPr>
          <p:nvPr/>
        </p:nvPicPr>
        <p:blipFill>
          <a:blip r:embed="rId2">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rot="15259845">
            <a:off x="221857" y="469463"/>
            <a:ext cx="1905000" cy="1905000"/>
          </a:xfrm>
          <a:prstGeom prst="rect">
            <a:avLst/>
          </a:prstGeom>
          <a:ln>
            <a:noFill/>
          </a:ln>
          <a:effectLst>
            <a:outerShdw blurRad="190500" algn="tl" rotWithShape="0">
              <a:srgbClr val="000000">
                <a:alpha val="70000"/>
              </a:srgbClr>
            </a:outerShdw>
          </a:effectLst>
        </p:spPr>
      </p:pic>
      <p:pic>
        <p:nvPicPr>
          <p:cNvPr id="8"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3">
            <a:alphaModFix/>
            <a:duotone>
              <a:prstClr val="black"/>
              <a:schemeClr val="accent4">
                <a:tint val="45000"/>
                <a:satMod val="400000"/>
              </a:schemeClr>
            </a:duotone>
            <a:extLst>
              <a:ext uri="{BEBA8EAE-BF5A-486C-A8C5-ECC9F3942E4B}">
                <a14:imgProps xmlns:a14="http://schemas.microsoft.com/office/drawing/2010/main">
                  <a14:imgLayer r:embed="rId4">
                    <a14:imgEffect>
                      <a14:colorTemperature colorTemp="11500"/>
                    </a14:imgEffect>
                    <a14:imgEffect>
                      <a14:saturation sat="200000"/>
                    </a14:imgEffect>
                  </a14:imgLayer>
                </a14:imgProps>
              </a:ext>
            </a:extLst>
          </a:blip>
          <a:srcRect/>
          <a:stretch/>
        </p:blipFill>
        <p:spPr>
          <a:xfrm>
            <a:off x="119336" y="-245830"/>
            <a:ext cx="2016224" cy="1298566"/>
          </a:xfrm>
          <a:prstGeom prst="rect">
            <a:avLst/>
          </a:prstGeom>
          <a:noFill/>
          <a:ln>
            <a:noFill/>
          </a:ln>
        </p:spPr>
      </p:pic>
      <p:pic>
        <p:nvPicPr>
          <p:cNvPr id="9"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5">
            <a:alphaModFix/>
            <a:duotone>
              <a:prstClr val="black"/>
              <a:schemeClr val="accent2">
                <a:tint val="45000"/>
                <a:satMod val="400000"/>
              </a:schemeClr>
            </a:duotone>
            <a:extLst>
              <a:ext uri="{BEBA8EAE-BF5A-486C-A8C5-ECC9F3942E4B}">
                <a14:imgProps xmlns:a14="http://schemas.microsoft.com/office/drawing/2010/main">
                  <a14:imgLayer r:embed="rId6">
                    <a14:imgEffect>
                      <a14:colorTemperature colorTemp="5300"/>
                    </a14:imgEffect>
                    <a14:imgEffect>
                      <a14:saturation sat="5000"/>
                    </a14:imgEffect>
                    <a14:imgEffect>
                      <a14:brightnessContrast bright="-40000" contrast="-40000"/>
                    </a14:imgEffect>
                  </a14:imgLayer>
                </a14:imgProps>
              </a:ext>
            </a:extLst>
          </a:blip>
          <a:srcRect/>
          <a:stretch/>
        </p:blipFill>
        <p:spPr>
          <a:xfrm>
            <a:off x="10344472" y="73835"/>
            <a:ext cx="1748464" cy="670874"/>
          </a:xfrm>
          <a:prstGeom prst="rect">
            <a:avLst/>
          </a:prstGeom>
          <a:noFill/>
          <a:ln>
            <a:noFill/>
          </a:ln>
        </p:spPr>
      </p:pic>
    </p:spTree>
    <p:extLst>
      <p:ext uri="{BB962C8B-B14F-4D97-AF65-F5344CB8AC3E}">
        <p14:creationId xmlns:p14="http://schemas.microsoft.com/office/powerpoint/2010/main" val="30837677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4" name="Google Shape;214;p8"/>
          <p:cNvSpPr/>
          <p:nvPr/>
        </p:nvSpPr>
        <p:spPr>
          <a:xfrm flipH="1">
            <a:off x="6512645" y="3153102"/>
            <a:ext cx="5679355" cy="3704899"/>
          </a:xfrm>
          <a:prstGeom prst="rtTriangle">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6" name="Google Shape;216;p8"/>
          <p:cNvPicPr preferRelativeResize="0"/>
          <p:nvPr/>
        </p:nvPicPr>
        <p:blipFill rotWithShape="1">
          <a:blip r:embed="rId4">
            <a:alphaModFix/>
          </a:blip>
          <a:srcRect/>
          <a:stretch/>
        </p:blipFill>
        <p:spPr>
          <a:xfrm>
            <a:off x="9576180" y="6168740"/>
            <a:ext cx="2279266" cy="384052"/>
          </a:xfrm>
          <a:prstGeom prst="rect">
            <a:avLst/>
          </a:prstGeom>
          <a:noFill/>
          <a:ln>
            <a:noFill/>
          </a:ln>
          <a:effectLst>
            <a:glow rad="127000">
              <a:srgbClr val="7D4B01"/>
            </a:glow>
          </a:effectLst>
        </p:spPr>
      </p:pic>
      <p:sp>
        <p:nvSpPr>
          <p:cNvPr id="12" name="Rectangle 11"/>
          <p:cNvSpPr/>
          <p:nvPr/>
        </p:nvSpPr>
        <p:spPr>
          <a:xfrm>
            <a:off x="8663732" y="2183606"/>
            <a:ext cx="3312368" cy="2462213"/>
          </a:xfrm>
          <a:prstGeom prst="rect">
            <a:avLst/>
          </a:prstGeom>
        </p:spPr>
        <p:txBody>
          <a:bodyPr wrap="square">
            <a:spAutoFit/>
          </a:bodyPr>
          <a:lstStyle/>
          <a:p>
            <a:pPr algn="just" rtl="1"/>
            <a:r>
              <a:rPr lang="ar-JO" sz="2200" b="1" dirty="0">
                <a:solidFill>
                  <a:srgbClr val="6E3210"/>
                </a:solidFill>
                <a:latin typeface="Simplified Arabic" pitchFamily="18" charset="-78"/>
                <a:cs typeface="+mj-cs"/>
              </a:rPr>
              <a:t>لا </a:t>
            </a:r>
            <a:r>
              <a:rPr lang="ar-JO" sz="2200" b="1" dirty="0" smtClean="0">
                <a:solidFill>
                  <a:srgbClr val="6E3210"/>
                </a:solidFill>
                <a:latin typeface="Simplified Arabic" pitchFamily="18" charset="-78"/>
                <a:cs typeface="+mj-cs"/>
              </a:rPr>
              <a:t>يمكنك التحدّث </a:t>
            </a:r>
            <a:r>
              <a:rPr lang="ar-JO" sz="2200" b="1" dirty="0">
                <a:solidFill>
                  <a:srgbClr val="6E3210"/>
                </a:solidFill>
                <a:latin typeface="Simplified Arabic" pitchFamily="18" charset="-78"/>
                <a:cs typeface="+mj-cs"/>
              </a:rPr>
              <a:t>عن القيادة دون الحديث عن المسؤولية والمساءلة </a:t>
            </a:r>
            <a:r>
              <a:rPr lang="ar-JO" sz="2200" b="1" dirty="0" smtClean="0">
                <a:solidFill>
                  <a:srgbClr val="6E3210"/>
                </a:solidFill>
                <a:latin typeface="Simplified Arabic" pitchFamily="18" charset="-78"/>
                <a:cs typeface="+mj-cs"/>
              </a:rPr>
              <a:t>لذلك يجب </a:t>
            </a:r>
            <a:r>
              <a:rPr lang="ar-JO" sz="2200" b="1" dirty="0">
                <a:solidFill>
                  <a:srgbClr val="6E3210"/>
                </a:solidFill>
                <a:latin typeface="Simplified Arabic" pitchFamily="18" charset="-78"/>
                <a:cs typeface="+mj-cs"/>
              </a:rPr>
              <a:t>على القائد تفويض </a:t>
            </a:r>
            <a:r>
              <a:rPr lang="ar-JO" sz="2200" b="1" dirty="0" smtClean="0">
                <a:solidFill>
                  <a:srgbClr val="6E3210"/>
                </a:solidFill>
                <a:latin typeface="Simplified Arabic" pitchFamily="18" charset="-78"/>
                <a:cs typeface="+mj-cs"/>
              </a:rPr>
              <a:t>المسؤولية للعاملين، </a:t>
            </a:r>
            <a:r>
              <a:rPr lang="ar-JO" sz="2200" b="1" dirty="0">
                <a:solidFill>
                  <a:srgbClr val="6E3210"/>
                </a:solidFill>
                <a:latin typeface="Simplified Arabic" pitchFamily="18" charset="-78"/>
                <a:cs typeface="+mj-cs"/>
              </a:rPr>
              <a:t>وتوفير حرية اتخاذ </a:t>
            </a:r>
            <a:r>
              <a:rPr lang="ar-JO" sz="2200" b="1" dirty="0" smtClean="0">
                <a:solidFill>
                  <a:srgbClr val="6E3210"/>
                </a:solidFill>
                <a:latin typeface="Simplified Arabic" pitchFamily="18" charset="-78"/>
                <a:cs typeface="+mj-cs"/>
              </a:rPr>
              <a:t>القرارات، </a:t>
            </a:r>
            <a:r>
              <a:rPr lang="ar-JO" sz="2200" b="1" dirty="0">
                <a:solidFill>
                  <a:srgbClr val="6E3210"/>
                </a:solidFill>
                <a:latin typeface="Simplified Arabic" pitchFamily="18" charset="-78"/>
                <a:cs typeface="+mj-cs"/>
              </a:rPr>
              <a:t>ومن ثم المساءلة عن النتائج</a:t>
            </a:r>
            <a:r>
              <a:rPr lang="ar-JO" sz="2200" b="1" dirty="0" smtClean="0">
                <a:solidFill>
                  <a:srgbClr val="6E3210"/>
                </a:solidFill>
                <a:latin typeface="Simplified Arabic" pitchFamily="18" charset="-78"/>
                <a:cs typeface="+mj-cs"/>
              </a:rPr>
              <a:t>. </a:t>
            </a:r>
          </a:p>
          <a:p>
            <a:pPr algn="just" rtl="1"/>
            <a:r>
              <a:rPr lang="ar-JO" sz="2200" b="1" dirty="0" smtClean="0">
                <a:solidFill>
                  <a:srgbClr val="6E3210"/>
                </a:solidFill>
                <a:latin typeface="Simplified Arabic" pitchFamily="18" charset="-78"/>
                <a:cs typeface="+mj-cs"/>
              </a:rPr>
              <a:t>باك رودجرز</a:t>
            </a:r>
            <a:endParaRPr lang="en-GB" sz="2200" b="1" dirty="0">
              <a:solidFill>
                <a:srgbClr val="6E3210"/>
              </a:solidFill>
              <a:latin typeface="Simplified Arabic" pitchFamily="18" charset="-78"/>
              <a:cs typeface="+mj-cs"/>
            </a:endParaRPr>
          </a:p>
        </p:txBody>
      </p:sp>
      <p:sp>
        <p:nvSpPr>
          <p:cNvPr id="5" name="Rectangle 4"/>
          <p:cNvSpPr/>
          <p:nvPr/>
        </p:nvSpPr>
        <p:spPr>
          <a:xfrm>
            <a:off x="525462" y="2011771"/>
            <a:ext cx="3744448" cy="2862322"/>
          </a:xfrm>
          <a:prstGeom prst="rect">
            <a:avLst/>
          </a:prstGeom>
        </p:spPr>
        <p:txBody>
          <a:bodyPr wrap="square">
            <a:spAutoFit/>
          </a:bodyPr>
          <a:lstStyle/>
          <a:p>
            <a:pPr algn="l"/>
            <a:r>
              <a:rPr lang="en-GB" sz="2000" b="0" i="0" dirty="0">
                <a:solidFill>
                  <a:srgbClr val="6E3210"/>
                </a:solidFill>
                <a:effectLst/>
                <a:latin typeface="Gibson-Light"/>
              </a:rPr>
              <a:t>You can’t talk about leadership without talking about responsibility and </a:t>
            </a:r>
            <a:r>
              <a:rPr lang="en-GB" sz="2000" b="0" i="0" dirty="0" smtClean="0">
                <a:solidFill>
                  <a:srgbClr val="6E3210"/>
                </a:solidFill>
                <a:effectLst/>
                <a:latin typeface="Gibson-Light"/>
              </a:rPr>
              <a:t>accountability. </a:t>
            </a:r>
            <a:r>
              <a:rPr lang="en-GB" sz="2000" b="0" i="0" dirty="0">
                <a:solidFill>
                  <a:srgbClr val="6E3210"/>
                </a:solidFill>
                <a:effectLst/>
                <a:latin typeface="Gibson-Light"/>
              </a:rPr>
              <a:t>A leader must delegate responsibility and provide the freedom to make decisions, and then be held accountable for the results.” </a:t>
            </a:r>
            <a:r>
              <a:rPr lang="en-GB" sz="2000" b="0" i="0" dirty="0" smtClean="0">
                <a:solidFill>
                  <a:srgbClr val="6E3210"/>
                </a:solidFill>
                <a:effectLst/>
                <a:latin typeface="Gibson-Light"/>
              </a:rPr>
              <a:t>Buck </a:t>
            </a:r>
            <a:r>
              <a:rPr lang="en-GB" sz="2000" b="0" i="0" dirty="0">
                <a:solidFill>
                  <a:srgbClr val="6E3210"/>
                </a:solidFill>
                <a:effectLst/>
                <a:latin typeface="Gibson-Light"/>
              </a:rPr>
              <a:t>Rodgers </a:t>
            </a:r>
            <a:r>
              <a:rPr lang="ar-JO" sz="2000" dirty="0">
                <a:solidFill>
                  <a:srgbClr val="6E3210"/>
                </a:solidFill>
                <a:latin typeface="Gibson-Light"/>
              </a:rPr>
              <a:t>.</a:t>
            </a:r>
            <a:endParaRPr lang="en-GB" sz="2000" b="0" i="0" dirty="0">
              <a:solidFill>
                <a:srgbClr val="6E3210"/>
              </a:solidFill>
              <a:effectLst/>
              <a:latin typeface="Gibson-Light"/>
            </a:endParaRPr>
          </a:p>
        </p:txBody>
      </p:sp>
      <p:sp>
        <p:nvSpPr>
          <p:cNvPr id="15" name="TextBox 14">
            <a:extLst>
              <a:ext uri="{FF2B5EF4-FFF2-40B4-BE49-F238E27FC236}">
                <a16:creationId xmlns:a16="http://schemas.microsoft.com/office/drawing/2014/main" id="{67E44CA9-1D9D-4792-980D-9E86AA555A0E}"/>
              </a:ext>
            </a:extLst>
          </p:cNvPr>
          <p:cNvSpPr txBox="1"/>
          <p:nvPr/>
        </p:nvSpPr>
        <p:spPr>
          <a:xfrm>
            <a:off x="4774197" y="5503823"/>
            <a:ext cx="2675750" cy="923330"/>
          </a:xfrm>
          <a:prstGeom prst="rect">
            <a:avLst/>
          </a:prstGeom>
          <a:noFill/>
        </p:spPr>
        <p:txBody>
          <a:bodyPr wrap="square">
            <a:spAutoFit/>
          </a:bodyPr>
          <a:lstStyle/>
          <a:p>
            <a:pPr marL="0" marR="0" lvl="0" indent="0" algn="ctr" rtl="0">
              <a:spcBef>
                <a:spcPts val="0"/>
              </a:spcBef>
              <a:spcAft>
                <a:spcPts val="0"/>
              </a:spcAft>
              <a:buNone/>
            </a:pPr>
            <a:r>
              <a:rPr lang="ar-JO" sz="1800" b="1" dirty="0">
                <a:solidFill>
                  <a:srgbClr val="6E3210"/>
                </a:solidFill>
                <a:latin typeface="Simplified Arabic" pitchFamily="18" charset="-78"/>
                <a:cs typeface="Simplified Arabic" pitchFamily="18" charset="-78"/>
                <a:sym typeface="Tajawal Medium"/>
              </a:rPr>
              <a:t>الدكتورة: وردة محمود كلوب</a:t>
            </a:r>
          </a:p>
          <a:p>
            <a:pPr marL="0" marR="0" lvl="0" indent="0" algn="ctr" rtl="0">
              <a:spcBef>
                <a:spcPts val="0"/>
              </a:spcBef>
              <a:spcAft>
                <a:spcPts val="0"/>
              </a:spcAft>
              <a:buNone/>
            </a:pPr>
            <a:r>
              <a:rPr lang="ar-JO" sz="1800" b="1" dirty="0">
                <a:solidFill>
                  <a:srgbClr val="6E3210"/>
                </a:solidFill>
                <a:latin typeface="Simplified Arabic" pitchFamily="18" charset="-78"/>
                <a:cs typeface="Simplified Arabic" pitchFamily="18" charset="-78"/>
                <a:sym typeface="Tajawal Medium"/>
              </a:rPr>
              <a:t>اتجاهات معاصرة في القيادة التربوية</a:t>
            </a:r>
            <a:endParaRPr lang="ar-JO" sz="1800" b="1" dirty="0">
              <a:solidFill>
                <a:srgbClr val="6E3210"/>
              </a:solidFill>
              <a:latin typeface="Simplified Arabic" pitchFamily="18" charset="-78"/>
              <a:cs typeface="Simplified Arabic" pitchFamily="18" charset="-78"/>
            </a:endParaRPr>
          </a:p>
        </p:txBody>
      </p:sp>
      <p:sp>
        <p:nvSpPr>
          <p:cNvPr id="11" name="Oval 10">
            <a:extLst>
              <a:ext uri="{FF2B5EF4-FFF2-40B4-BE49-F238E27FC236}">
                <a16:creationId xmlns:a16="http://schemas.microsoft.com/office/drawing/2014/main" id="{C0419B7F-C344-47B5-823E-8171CCAAD625}"/>
              </a:ext>
            </a:extLst>
          </p:cNvPr>
          <p:cNvSpPr/>
          <p:nvPr/>
        </p:nvSpPr>
        <p:spPr>
          <a:xfrm>
            <a:off x="4381899" y="2232130"/>
            <a:ext cx="3442293" cy="2997069"/>
          </a:xfrm>
          <a:prstGeom prst="ellipse">
            <a:avLst/>
          </a:prstGeom>
          <a:solidFill>
            <a:schemeClr val="bg1"/>
          </a:solidFill>
          <a:ln>
            <a:solidFill>
              <a:srgbClr val="7E6000"/>
            </a:solidFill>
          </a:ln>
          <a:effectLst>
            <a:glow rad="127000">
              <a:srgbClr val="6E3210"/>
            </a:glow>
            <a:outerShdw blurRad="40000" dist="20000" dir="5400000" rotWithShape="0">
              <a:srgbClr val="000000">
                <a:alpha val="38000"/>
              </a:srgbClr>
            </a:outerShdw>
          </a:effectLst>
        </p:spPr>
        <p:style>
          <a:lnRef idx="3">
            <a:schemeClr val="lt1"/>
          </a:lnRef>
          <a:fillRef idx="1">
            <a:schemeClr val="accent6"/>
          </a:fillRef>
          <a:effectRef idx="1">
            <a:schemeClr val="accent6"/>
          </a:effectRef>
          <a:fontRef idx="minor">
            <a:schemeClr val="lt1"/>
          </a:fontRef>
        </p:style>
        <p:txBody>
          <a:bodyPr rtlCol="0" anchor="ctr"/>
          <a:lstStyle/>
          <a:p>
            <a:pPr algn="ctr"/>
            <a:r>
              <a:rPr lang="ar-JO" altLang="ko-KR" sz="2700" b="1" dirty="0">
                <a:solidFill>
                  <a:srgbClr val="6E3210"/>
                </a:solidFill>
              </a:rPr>
              <a:t>الحريات الأكاديمية والأخلاقيات المهنية</a:t>
            </a:r>
          </a:p>
        </p:txBody>
      </p:sp>
      <p:pic>
        <p:nvPicPr>
          <p:cNvPr id="10" name="Picture 9" descr="http://www.treamis.org/spinner.gif">
            <a:extLst>
              <a:ext uri="{FF2B5EF4-FFF2-40B4-BE49-F238E27FC236}">
                <a16:creationId xmlns:a16="http://schemas.microsoft.com/office/drawing/2014/main" id="{B999CC2D-4C82-40AA-8C4E-C2C447C0E433}"/>
              </a:ext>
            </a:extLst>
          </p:cNvPr>
          <p:cNvPicPr>
            <a:picLocks noChangeAspect="1" noChangeArrowheads="1" noCrop="1"/>
          </p:cNvPicPr>
          <p:nvPr/>
        </p:nvPicPr>
        <p:blipFill>
          <a:blip r:embed="rId5">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4398019" y="2110484"/>
            <a:ext cx="3312368" cy="3240360"/>
          </a:xfrm>
          <a:prstGeom prst="rect">
            <a:avLst/>
          </a:prstGeom>
          <a:noFill/>
          <a:extLst/>
        </p:spPr>
      </p:pic>
      <p:pic>
        <p:nvPicPr>
          <p:cNvPr id="13" name="Google Shape;111;p1">
            <a:extLst>
              <a:ext uri="{FF2B5EF4-FFF2-40B4-BE49-F238E27FC236}">
                <a16:creationId xmlns:a16="http://schemas.microsoft.com/office/drawing/2014/main" id="{B7E34C8B-F9EA-4033-853B-30DCB5F57FD3}"/>
              </a:ext>
            </a:extLst>
          </p:cNvPr>
          <p:cNvPicPr preferRelativeResize="0"/>
          <p:nvPr/>
        </p:nvPicPr>
        <p:blipFill rotWithShape="1">
          <a:blip r:embed="rId6">
            <a:alphaModFix/>
            <a:duotone>
              <a:prstClr val="black"/>
              <a:schemeClr val="accent4">
                <a:tint val="45000"/>
                <a:satMod val="400000"/>
              </a:schemeClr>
            </a:duotone>
            <a:extLst>
              <a:ext uri="{BEBA8EAE-BF5A-486C-A8C5-ECC9F3942E4B}">
                <a14:imgProps xmlns:a14="http://schemas.microsoft.com/office/drawing/2010/main">
                  <a14:imgLayer r:embed="rId7">
                    <a14:imgEffect>
                      <a14:colorTemperature colorTemp="11500"/>
                    </a14:imgEffect>
                    <a14:imgEffect>
                      <a14:saturation sat="200000"/>
                    </a14:imgEffect>
                  </a14:imgLayer>
                </a14:imgProps>
              </a:ext>
            </a:extLst>
          </a:blip>
          <a:srcRect/>
          <a:stretch/>
        </p:blipFill>
        <p:spPr>
          <a:xfrm>
            <a:off x="5046091" y="1057"/>
            <a:ext cx="2016224" cy="1298566"/>
          </a:xfrm>
          <a:prstGeom prst="rect">
            <a:avLst/>
          </a:prstGeom>
          <a:noFill/>
          <a:ln>
            <a:noFill/>
          </a:ln>
        </p:spPr>
      </p:pic>
      <p:pic>
        <p:nvPicPr>
          <p:cNvPr id="16" name="Google Shape;115;p1">
            <a:extLst>
              <a:ext uri="{FF2B5EF4-FFF2-40B4-BE49-F238E27FC236}">
                <a16:creationId xmlns:a16="http://schemas.microsoft.com/office/drawing/2014/main" id="{7224E2AD-34BE-4ABF-9758-681ECE60A203}"/>
              </a:ext>
            </a:extLst>
          </p:cNvPr>
          <p:cNvPicPr preferRelativeResize="0"/>
          <p:nvPr/>
        </p:nvPicPr>
        <p:blipFill rotWithShape="1">
          <a:blip r:embed="rId8">
            <a:alphaModFix/>
            <a:duotone>
              <a:prstClr val="black"/>
              <a:schemeClr val="accent2">
                <a:tint val="45000"/>
                <a:satMod val="400000"/>
              </a:schemeClr>
            </a:duotone>
            <a:extLst>
              <a:ext uri="{BEBA8EAE-BF5A-486C-A8C5-ECC9F3942E4B}">
                <a14:imgProps xmlns:a14="http://schemas.microsoft.com/office/drawing/2010/main">
                  <a14:imgLayer r:embed="rId9">
                    <a14:imgEffect>
                      <a14:colorTemperature colorTemp="5300"/>
                    </a14:imgEffect>
                    <a14:imgEffect>
                      <a14:saturation sat="5000"/>
                    </a14:imgEffect>
                    <a14:imgEffect>
                      <a14:brightnessContrast bright="-40000" contrast="-40000"/>
                    </a14:imgEffect>
                  </a14:imgLayer>
                </a14:imgProps>
              </a:ext>
            </a:extLst>
          </a:blip>
          <a:srcRect/>
          <a:stretch/>
        </p:blipFill>
        <p:spPr>
          <a:xfrm>
            <a:off x="407368" y="5949280"/>
            <a:ext cx="1748464" cy="670874"/>
          </a:xfrm>
          <a:prstGeom prst="rect">
            <a:avLst/>
          </a:prstGeom>
          <a:noFill/>
          <a:ln>
            <a:noFill/>
          </a:ln>
        </p:spPr>
      </p:pic>
    </p:spTree>
    <p:custDataLst>
      <p:tags r:id="rId1"/>
    </p:custDataLst>
    <p:extLst>
      <p:ext uri="{BB962C8B-B14F-4D97-AF65-F5344CB8AC3E}">
        <p14:creationId xmlns:p14="http://schemas.microsoft.com/office/powerpoint/2010/main" val="30961526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4.4|12.8"/>
</p:tagLst>
</file>

<file path=ppt/tags/tag2.xml><?xml version="1.0" encoding="utf-8"?>
<p:tagLst xmlns:a="http://schemas.openxmlformats.org/drawingml/2006/main" xmlns:r="http://schemas.openxmlformats.org/officeDocument/2006/relationships" xmlns:p="http://schemas.openxmlformats.org/presentationml/2006/main">
  <p:tag name="TIMING" val="|2.8|22.8"/>
</p:tagLst>
</file>

<file path=ppt/tags/tag3.xml><?xml version="1.0" encoding="utf-8"?>
<p:tagLst xmlns:a="http://schemas.openxmlformats.org/drawingml/2006/main" xmlns:r="http://schemas.openxmlformats.org/officeDocument/2006/relationships" xmlns:p="http://schemas.openxmlformats.org/presentationml/2006/main">
  <p:tag name="TIMING" val="|2.8|22.8"/>
</p:tagLst>
</file>

<file path=ppt/tags/tag4.xml><?xml version="1.0" encoding="utf-8"?>
<p:tagLst xmlns:a="http://schemas.openxmlformats.org/drawingml/2006/main" xmlns:r="http://schemas.openxmlformats.org/officeDocument/2006/relationships" xmlns:p="http://schemas.openxmlformats.org/presentationml/2006/main">
  <p:tag name="TIMING" val="|5.5|7.3"/>
</p:tagLst>
</file>

<file path=ppt/tags/tag5.xml><?xml version="1.0" encoding="utf-8"?>
<p:tagLst xmlns:a="http://schemas.openxmlformats.org/drawingml/2006/main" xmlns:r="http://schemas.openxmlformats.org/officeDocument/2006/relationships" xmlns:p="http://schemas.openxmlformats.org/presentationml/2006/main">
  <p:tag name="TIMING" val="|156.2"/>
</p:tagLst>
</file>

<file path=ppt/tags/tag6.xml><?xml version="1.0" encoding="utf-8"?>
<p:tagLst xmlns:a="http://schemas.openxmlformats.org/drawingml/2006/main" xmlns:r="http://schemas.openxmlformats.org/officeDocument/2006/relationships" xmlns:p="http://schemas.openxmlformats.org/presentationml/2006/main">
  <p:tag name="TIMING" val="|2.4|1.6|1.5"/>
</p:tagLst>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12">
      <a:dk1>
        <a:sysClr val="windowText" lastClr="000000"/>
      </a:dk1>
      <a:lt1>
        <a:sysClr val="window" lastClr="FFFFFF"/>
      </a:lt1>
      <a:dk2>
        <a:srgbClr val="1F497D"/>
      </a:dk2>
      <a:lt2>
        <a:srgbClr val="EEECE1"/>
      </a:lt2>
      <a:accent1>
        <a:srgbClr val="984807"/>
      </a:accent1>
      <a:accent2>
        <a:srgbClr val="E79F05"/>
      </a:accent2>
      <a:accent3>
        <a:srgbClr val="984807"/>
      </a:accent3>
      <a:accent4>
        <a:srgbClr val="E79F05"/>
      </a:accent4>
      <a:accent5>
        <a:srgbClr val="984807"/>
      </a:accent5>
      <a:accent6>
        <a:srgbClr val="E79F05"/>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31340</TotalTime>
  <Words>4889</Words>
  <Application>Microsoft Office PowerPoint</Application>
  <PresentationFormat>Widescreen</PresentationFormat>
  <Paragraphs>319</Paragraphs>
  <Slides>42</Slides>
  <Notes>3</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42</vt:i4>
      </vt:variant>
    </vt:vector>
  </HeadingPairs>
  <TitlesOfParts>
    <vt:vector size="57" baseType="lpstr">
      <vt:lpstr>arial</vt:lpstr>
      <vt:lpstr>Droid Sans</vt:lpstr>
      <vt:lpstr>arial</vt:lpstr>
      <vt:lpstr>Tajawal Medium</vt:lpstr>
      <vt:lpstr>Simplified Arabic</vt:lpstr>
      <vt:lpstr>Times New Roman</vt:lpstr>
      <vt:lpstr>Tajawal</vt:lpstr>
      <vt:lpstr>Gibson-Light</vt:lpstr>
      <vt:lpstr>Arial Unicode MS</vt:lpstr>
      <vt:lpstr>Helvetica</vt:lpstr>
      <vt:lpstr>Segoe UI</vt:lpstr>
      <vt:lpstr>Calibri</vt:lpstr>
      <vt:lpstr>맑은 고딕</vt:lpstr>
      <vt:lpstr>Office Theme</vt:lpstr>
      <vt:lpstr>Contents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أهداف المساءلة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خاتمة</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dr.WARDA</dc:creator>
  <cp:lastModifiedBy>HP</cp:lastModifiedBy>
  <cp:revision>588</cp:revision>
  <dcterms:created xsi:type="dcterms:W3CDTF">2023-04-29T09:08:23Z</dcterms:created>
  <dcterms:modified xsi:type="dcterms:W3CDTF">2023-08-01T11:54:21Z</dcterms:modified>
</cp:coreProperties>
</file>