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257" r:id="rId3"/>
    <p:sldId id="289" r:id="rId4"/>
    <p:sldId id="302" r:id="rId5"/>
    <p:sldId id="303" r:id="rId6"/>
    <p:sldId id="304" r:id="rId7"/>
    <p:sldId id="305" r:id="rId8"/>
    <p:sldId id="306" r:id="rId9"/>
    <p:sldId id="307" r:id="rId10"/>
    <p:sldId id="308" r:id="rId11"/>
    <p:sldId id="309" r:id="rId12"/>
    <p:sldId id="311" r:id="rId13"/>
    <p:sldId id="310"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28" r:id="rId31"/>
    <p:sldId id="329" r:id="rId32"/>
    <p:sldId id="330" r:id="rId33"/>
    <p:sldId id="352" r:id="rId34"/>
    <p:sldId id="349" r:id="rId35"/>
    <p:sldId id="331" r:id="rId36"/>
    <p:sldId id="332" r:id="rId37"/>
    <p:sldId id="333" r:id="rId38"/>
    <p:sldId id="334" r:id="rId39"/>
    <p:sldId id="335" r:id="rId40"/>
    <p:sldId id="336" r:id="rId41"/>
    <p:sldId id="337" r:id="rId42"/>
    <p:sldId id="338" r:id="rId43"/>
    <p:sldId id="339" r:id="rId44"/>
    <p:sldId id="340" r:id="rId45"/>
    <p:sldId id="341" r:id="rId46"/>
    <p:sldId id="344" r:id="rId47"/>
    <p:sldId id="342" r:id="rId48"/>
    <p:sldId id="345" r:id="rId49"/>
    <p:sldId id="343" r:id="rId50"/>
    <p:sldId id="346" r:id="rId51"/>
    <p:sldId id="347" r:id="rId52"/>
    <p:sldId id="348" r:id="rId53"/>
    <p:sldId id="351" r:id="rId54"/>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26734FD-ACFB-4AE4-A169-53AC8C7D95A9}" type="datetimeFigureOut">
              <a:rPr lang="ar-EG" smtClean="0"/>
              <a:t>19/03/1444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32F992B-26E5-4C1A-AB1E-80053C0EBCA3}" type="slidenum">
              <a:rPr lang="ar-EG" smtClean="0"/>
              <a:t>‹#›</a:t>
            </a:fld>
            <a:endParaRPr lang="ar-EG"/>
          </a:p>
        </p:txBody>
      </p:sp>
    </p:spTree>
    <p:extLst>
      <p:ext uri="{BB962C8B-B14F-4D97-AF65-F5344CB8AC3E}">
        <p14:creationId xmlns:p14="http://schemas.microsoft.com/office/powerpoint/2010/main" val="86460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64130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55272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17882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44011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94402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370615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1488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2013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24565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662904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920159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22188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90057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404648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44761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26065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30896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582990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83139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395526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5104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31022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19/03/1444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3386018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639483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corporatefinanceinstitute.com/resources/knowledge/finance/fixed-vs-pegged-exchange-rat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bloomberg.com/markets/rates-bonds/government-bonds/u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Monetary policy &amp; Interest rates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800" dirty="0">
                <a:solidFill>
                  <a:srgbClr val="FF9518"/>
                </a:solidFill>
                <a:latin typeface="Tajawal Medium"/>
                <a:ea typeface="Tajawal Medium"/>
                <a:cs typeface="Tajawal Medium"/>
                <a:sym typeface="Tajawal Medium"/>
              </a:rPr>
              <a:t>Lecture 2</a:t>
            </a: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 237</a:t>
            </a:r>
          </a:p>
          <a:p>
            <a:r>
              <a:rPr lang="en-US" sz="2800" b="0" i="0" u="none" strike="noStrike" cap="none" dirty="0">
                <a:solidFill>
                  <a:schemeClr val="lt1"/>
                </a:solidFill>
                <a:latin typeface="Tajawal Medium"/>
                <a:ea typeface="Tajawal Medium"/>
                <a:cs typeface="Tajawal Medium"/>
                <a:sym typeface="Tajawal Medium"/>
              </a:rPr>
              <a:t>Introduction to Finance</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lnSpcReduction="20000"/>
          </a:bodyPr>
          <a:lstStyle/>
          <a:p>
            <a:pPr marL="0" indent="0" algn="ctr">
              <a:buNone/>
            </a:pPr>
            <a:r>
              <a:rPr lang="en-US" sz="3200" b="1" dirty="0">
                <a:solidFill>
                  <a:schemeClr val="accent1">
                    <a:lumMod val="75000"/>
                  </a:schemeClr>
                </a:solidFill>
                <a:latin typeface="Times New Roman" panose="02020603050405020304" pitchFamily="18" charset="0"/>
                <a:cs typeface="Times New Roman" panose="02020603050405020304" pitchFamily="18" charset="0"/>
              </a:rPr>
              <a:t>LEARNING OBJECTIVES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After studying this lecture, you should be able to do the following:</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8.1  Understand Monetary policy &amp; its tools.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8.2 Describe how interest rates change in response to shifts in the supply and demand for loanable funds.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8.3 Identify the major components of market interest rates.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8.4 Describe the types of U.S. Treasury marketable &amp; non-marketable securities.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8.5 Deﬁne the term structure of interest rates and describe the three theories used to explain the term structure.</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8.6 Describe the various types of inﬂation.</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LO 8.7 Describe default risk and default risk premiums.</a:t>
            </a:r>
          </a:p>
          <a:p>
            <a:pPr marL="0" indent="0">
              <a:lnSpc>
                <a:spcPct val="150000"/>
              </a:lnSpc>
              <a:buNone/>
            </a:pPr>
            <a:endParaRPr lang="en-US" dirty="0">
              <a:solidFill>
                <a:schemeClr val="accent2">
                  <a:lumMod val="75000"/>
                </a:schemeClr>
              </a:solidFill>
              <a:latin typeface="Times New Roman" panose="02020603050405020304" pitchFamily="18" charset="0"/>
              <a:cs typeface="Times New Roman" panose="02020603050405020304" pitchFamily="18" charset="0"/>
            </a:endParaRPr>
          </a:p>
          <a:p>
            <a:pPr marL="0" indent="0">
              <a:lnSpc>
                <a:spcPct val="150000"/>
              </a:lnSpc>
              <a:buNone/>
            </a:pPr>
            <a:endParaRPr lang="en-US" dirty="0">
              <a:solidFill>
                <a:schemeClr val="accent2">
                  <a:lumMod val="75000"/>
                </a:schemeClr>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13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lnSpcReduction="10000"/>
          </a:bodyPr>
          <a:lstStyle/>
          <a:p>
            <a:pPr marL="0" marR="0" indent="0" algn="ctr">
              <a:lnSpc>
                <a:spcPct val="150000"/>
              </a:lnSpc>
              <a:spcBef>
                <a:spcPts val="0"/>
              </a:spcBef>
              <a:spcAft>
                <a:spcPts val="800"/>
              </a:spcAft>
              <a:buNone/>
            </a:pPr>
            <a:r>
              <a:rPr lang="en-US" sz="2200" b="1"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Understanding Monetary Policy</a:t>
            </a:r>
            <a:endParaRPr lang="en-US" sz="2200" b="1"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r>
              <a:rPr lang="en-US" sz="2200" b="0" i="0" dirty="0">
                <a:effectLst/>
                <a:latin typeface="Times New Roman" panose="02020603050405020304" pitchFamily="18" charset="0"/>
                <a:ea typeface="Calibri" panose="020F0502020204030204" pitchFamily="34" charset="0"/>
                <a:cs typeface="Times New Roman" panose="02020603050405020304" pitchFamily="18" charset="0"/>
              </a:rPr>
              <a:t>The primary responsibility of the Fed is to formulate </a:t>
            </a:r>
            <a:r>
              <a:rPr lang="en-US" sz="2200" b="1" i="0" dirty="0">
                <a:effectLst/>
                <a:latin typeface="Times New Roman" panose="02020603050405020304" pitchFamily="18" charset="0"/>
                <a:ea typeface="Calibri" panose="020F0502020204030204" pitchFamily="34" charset="0"/>
                <a:cs typeface="Times New Roman" panose="02020603050405020304" pitchFamily="18" charset="0"/>
              </a:rPr>
              <a:t>monetary policy</a:t>
            </a:r>
            <a:r>
              <a:rPr lang="en-US" sz="2200" b="0" i="0" dirty="0">
                <a:effectLst/>
                <a:latin typeface="Times New Roman" panose="02020603050405020304" pitchFamily="18" charset="0"/>
                <a:ea typeface="Calibri" panose="020F0502020204030204" pitchFamily="34" charset="0"/>
                <a:cs typeface="Times New Roman" panose="02020603050405020304" pitchFamily="18" charset="0"/>
              </a:rPr>
              <a:t>, which involves regulating the growth of the supply of money and, therefore, regulating its cost and availability.</a:t>
            </a: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By exercising its influence on the monetary system of the United States, the Fed performs a unique and important function: promoting economic stability.</a:t>
            </a:r>
            <a:br>
              <a:rPr lang="en-US" sz="22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200"/>
              </a:spcBef>
              <a:spcAft>
                <a:spcPts val="0"/>
              </a:spcAft>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Objectives of Monetary Policy</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primary objectives of monetary policies are the management of inflation or unemployment and maintenance of </a:t>
            </a:r>
            <a:r>
              <a:rPr lang="en-US" sz="2200" u="sng" dirty="0">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currency exchange rates</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l">
              <a:lnSpc>
                <a:spcPct val="150000"/>
              </a:lnSpc>
              <a:spcBef>
                <a:spcPts val="200"/>
              </a:spcBef>
              <a:spcAft>
                <a:spcPts val="0"/>
              </a:spcAft>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1. Inflation</a:t>
            </a:r>
          </a:p>
          <a:p>
            <a:pPr marL="0" marR="0" algn="l">
              <a:lnSpc>
                <a:spcPct val="150000"/>
              </a:lnSpc>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Monetary policies can target inflation levels. A low level of inflation is considered to be healthy for the economy. If inflation is high, a contractionary policy can address this issue.</a:t>
            </a: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447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marR="0" indent="0">
              <a:lnSpc>
                <a:spcPct val="150000"/>
              </a:lnSpc>
              <a:spcBef>
                <a:spcPts val="200"/>
              </a:spcBef>
              <a:spcAft>
                <a:spcPts val="0"/>
              </a:spcAft>
              <a:buNone/>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2. Unemployment</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Monetary policies can influence the level of unemployment in the economy. For example, an expansionary monetary policy generally decreases unemployment because the higher money supply stimulates business activities that lead to the expansion of the job market.</a:t>
            </a:r>
          </a:p>
          <a:p>
            <a:pPr marL="0" marR="0" indent="0" algn="l">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spcBef>
                <a:spcPts val="200"/>
              </a:spcBef>
              <a:spcAft>
                <a:spcPts val="0"/>
              </a:spcAft>
              <a:buNone/>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3. Currency exchange rates</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Using its fiscal authority, a central bank can regulate the exchange rates between domestic and foreign currencies. For example, the central bank may increase the money supply by issuing more currency. In such a case, the domestic currency becomes cheaper relative to its foreign counterparts.</a:t>
            </a: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1901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marR="0" indent="0">
              <a:lnSpc>
                <a:spcPct val="150000"/>
              </a:lnSpc>
              <a:spcBef>
                <a:spcPts val="200"/>
              </a:spcBef>
              <a:spcAft>
                <a:spcPts val="0"/>
              </a:spcAft>
              <a:buNone/>
            </a:pPr>
            <a:r>
              <a:rPr lang="en-US" sz="2200" b="1" u="sng" dirty="0">
                <a:effectLst/>
                <a:latin typeface="Times New Roman" panose="02020603050405020304" pitchFamily="18" charset="0"/>
                <a:ea typeface="Times New Roman" panose="02020603050405020304" pitchFamily="18" charset="0"/>
                <a:cs typeface="Times New Roman" panose="02020603050405020304" pitchFamily="18" charset="0"/>
              </a:rPr>
              <a:t>Tools of Monetary Policy</a:t>
            </a:r>
          </a:p>
          <a:p>
            <a:pPr marL="0" marR="0" algn="l">
              <a:lnSpc>
                <a:spcPct val="150000"/>
              </a:lnSpc>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Central banks use various tools to implement monetary policies. The widely utilized policy tools include:</a:t>
            </a:r>
          </a:p>
          <a:p>
            <a:pPr marL="0" marR="0" indent="0" algn="l">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a:lnSpc>
                <a:spcPct val="150000"/>
              </a:lnSpc>
              <a:spcBef>
                <a:spcPts val="200"/>
              </a:spcBef>
              <a:spcAft>
                <a:spcPts val="0"/>
              </a:spcAft>
              <a:buNone/>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1. Interest rate adjustment</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 central bank can influence interest rates by changing the discount rate. The discount rate (base rate) is an interest rate charged by a central bank to banks for short-term loans. For example, if a central bank increases the discount rate, the cost of borrowing for the banks increases. Subsequently, the banks will increase the interest rate they charge their customers. Thus, the cost of borrowing in the economy will increase, and the money supply will decrease.</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7352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marR="0" indent="0">
              <a:lnSpc>
                <a:spcPct val="150000"/>
              </a:lnSpc>
              <a:spcBef>
                <a:spcPts val="200"/>
              </a:spcBef>
              <a:spcAft>
                <a:spcPts val="0"/>
              </a:spcAft>
              <a:buNone/>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2. Change reserve requirements</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Central banks usually set up the minimum amount of reserves that must be held by a commercial bank. By changing the required amount, the central bank can influence the money supply in the economy. If monetary authorities increase the required reserve amount, commercial banks find less money available to lend to their clients, and thus, money supply decreases.</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Commercial banks can’t use the reserves to make loans or fund investments into new businesses. Since it constitutes a lost opportunity for the commercial banks, central banks pay them interest on the reserves. </a:t>
            </a: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862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51692"/>
            <a:ext cx="11966713" cy="6367160"/>
          </a:xfrm>
        </p:spPr>
        <p:txBody>
          <a:bodyPr>
            <a:normAutofit/>
          </a:bodyPr>
          <a:lstStyle/>
          <a:p>
            <a:pPr marL="0" marR="0" indent="0">
              <a:lnSpc>
                <a:spcPct val="150000"/>
              </a:lnSpc>
              <a:spcBef>
                <a:spcPts val="200"/>
              </a:spcBef>
              <a:spcAft>
                <a:spcPts val="0"/>
              </a:spcAft>
              <a:buNone/>
            </a:pPr>
            <a:r>
              <a:rPr lang="en-US" sz="2200" b="1" i="1" dirty="0">
                <a:effectLst/>
                <a:latin typeface="Times New Roman" panose="02020603050405020304" pitchFamily="18" charset="0"/>
                <a:ea typeface="Times New Roman" panose="02020603050405020304" pitchFamily="18" charset="0"/>
                <a:cs typeface="Times New Roman" panose="02020603050405020304" pitchFamily="18" charset="0"/>
              </a:rPr>
              <a:t>3. Open market operations</a:t>
            </a:r>
          </a:p>
          <a:p>
            <a:pPr marL="0" marR="0" indent="0" algn="l">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central bank can either purchase or sell securities issued by the government to affect the money supply. For example, central banks can purchase </a:t>
            </a:r>
            <a:r>
              <a:rPr lang="en-US" sz="22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government bonds</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As a result, banks will obtain more money to increase the lending and money supply in the economy.</a:t>
            </a: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504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0" y="129209"/>
            <a:ext cx="12231349" cy="6599582"/>
          </a:xfrm>
        </p:spPr>
        <p:txBody>
          <a:bodyPr>
            <a:normAutofit/>
          </a:bodyPr>
          <a:lstStyle/>
          <a:p>
            <a:pPr marL="0" marR="0" indent="0">
              <a:lnSpc>
                <a:spcPct val="150000"/>
              </a:lnSpc>
              <a:buNone/>
            </a:pPr>
            <a:r>
              <a:rPr lang="en-US" sz="2200" b="1" u="sng" spc="5" dirty="0">
                <a:effectLst/>
                <a:latin typeface="Times New Roman" panose="02020603050405020304" pitchFamily="18" charset="0"/>
                <a:ea typeface="Times New Roman" panose="02020603050405020304" pitchFamily="18" charset="0"/>
                <a:cs typeface="Times New Roman" panose="02020603050405020304" pitchFamily="18" charset="0"/>
              </a:rPr>
              <a:t>Types of Monetary Policy</a:t>
            </a:r>
            <a:endParaRPr lang="en-US" sz="22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spcBef>
                <a:spcPts val="0"/>
              </a:spcBef>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Expansionary vs. Contractionary Monetary Policy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Depending on its objectives, monetary policies can be expansionary or contractionary.</a:t>
            </a:r>
          </a:p>
          <a:p>
            <a:pPr marL="0" marR="0" indent="0">
              <a:lnSpc>
                <a:spcPct val="150000"/>
              </a:lnSpc>
              <a:spcBef>
                <a:spcPts val="0"/>
              </a:spcBef>
              <a:spcAft>
                <a:spcPts val="800"/>
              </a:spcAft>
              <a:buNone/>
            </a:pP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Expansionary Monetary Policy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is a monetary policy that aims to increase the money supply in the economy by decreasing interest rates (discount rate), purchasing government securities by central banks, and lowering the reserve requirements for banks. An expansionary policy lowers unemployment and stimulates business activities and consumer spending. The overall goal of the expansionary monetary policy is to fuel economic growth. However, it can also possibly lead to higher inflation.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6139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22030"/>
            <a:ext cx="11966713" cy="6296821"/>
          </a:xfrm>
        </p:spPr>
        <p:txBody>
          <a:bodyPr>
            <a:normAutofit/>
          </a:bodyPr>
          <a:lstStyle/>
          <a:p>
            <a:pPr marL="0" marR="0" indent="0">
              <a:lnSpc>
                <a:spcPct val="150000"/>
              </a:lnSpc>
              <a:spcBef>
                <a:spcPts val="0"/>
              </a:spcBef>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Contractionary Monetary Policy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goal of a contractionary monetary policy is to decrease the money supply in the economy. It can be achieved by raising interest rates, selling government bonds, and increasing the reserve requirements for banks. The contractionary policy is utilized when the government wants to control inflation levels.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7220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696595" marR="0" indent="0" algn="ctr">
              <a:lnSpc>
                <a:spcPct val="150000"/>
              </a:lnSpc>
              <a:spcBef>
                <a:spcPts val="1225"/>
              </a:spcBef>
              <a:spcAft>
                <a:spcPts val="0"/>
              </a:spcAft>
              <a:buNone/>
            </a:pP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Supply</a:t>
            </a:r>
            <a:r>
              <a:rPr lang="en-US" sz="2200" b="1" kern="0" spc="-24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and</a:t>
            </a:r>
            <a:r>
              <a:rPr lang="en-US" sz="2200" b="1" kern="0" spc="-19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Demand</a:t>
            </a:r>
            <a:r>
              <a:rPr lang="en-US" sz="2200" b="1" kern="0" spc="-19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for</a:t>
            </a:r>
            <a:r>
              <a:rPr lang="en-US" sz="2200" b="1" kern="0" spc="-24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Loanable</a:t>
            </a:r>
            <a:r>
              <a:rPr lang="en-US" sz="2200" b="1" kern="0" spc="-24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Funds</a:t>
            </a:r>
            <a:endParaRPr lang="en-US" sz="2200" b="1" kern="0" dirty="0">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endParaRPr>
          </a:p>
          <a:p>
            <a:pPr marL="180340" marR="0" indent="0" algn="just">
              <a:lnSpc>
                <a:spcPct val="150000"/>
              </a:lnSpc>
              <a:spcBef>
                <a:spcPts val="1525"/>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Loanable funds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the amount of money made available by lenders to borrowers. Lenders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willing to supply funds to borrowers as long as lenders can earn a satisfactory return 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 loans (i.e., an amount greater than that which was lent). Borrowers will demand funds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borrowers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satisfactory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above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cost of their loans.</a:t>
            </a:r>
          </a:p>
          <a:p>
            <a:pPr marL="180340" marR="0" indent="0" algn="just">
              <a:lnSpc>
                <a:spcPct val="150000"/>
              </a:lnSpc>
              <a:spcBef>
                <a:spcPts val="152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Actually, the supply and demand for loanable funds will take place as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 as both lenders and borrowers have the expectation of satisfactory returns. Of course,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returns received may diﬀer from those expected because of inﬂation, failure to repay loans,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poor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experiences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turn,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aﬀect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future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supply-and-demand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relationships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loanable funds.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4580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Isosceles Triangle 22">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a:extLst>
              <a:ext uri="{FF2B5EF4-FFF2-40B4-BE49-F238E27FC236}">
                <a16:creationId xmlns:a16="http://schemas.microsoft.com/office/drawing/2014/main" id="{1AE54574-33AA-F8EA-0FE6-7A8E40FCAE67}"/>
              </a:ext>
            </a:extLst>
          </p:cNvPr>
          <p:cNvPicPr>
            <a:picLocks noGrp="1" noChangeAspect="1"/>
          </p:cNvPicPr>
          <p:nvPr>
            <p:ph idx="1"/>
          </p:nvPr>
        </p:nvPicPr>
        <p:blipFill>
          <a:blip r:embed="rId2"/>
          <a:stretch>
            <a:fillRect/>
          </a:stretch>
        </p:blipFill>
        <p:spPr>
          <a:xfrm>
            <a:off x="1" y="0"/>
            <a:ext cx="12192000" cy="6857999"/>
          </a:xfrm>
          <a:prstGeom prst="rect">
            <a:avLst/>
          </a:prstGeom>
          <a:ln>
            <a:noFill/>
          </a:ln>
        </p:spPr>
      </p:pic>
      <p:sp>
        <p:nvSpPr>
          <p:cNvPr id="25" name="Isosceles Triangle 24">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2673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48640"/>
            <a:ext cx="11966713" cy="6170212"/>
          </a:xfrm>
        </p:spPr>
        <p:txBody>
          <a:bodyPr>
            <a:normAutofit/>
          </a:bodyPr>
          <a:lstStyle/>
          <a:p>
            <a:pPr marL="408940" indent="0" algn="just">
              <a:lnSpc>
                <a:spcPct val="150000"/>
              </a:lnSpc>
              <a:spcBef>
                <a:spcPts val="0"/>
              </a:spcBef>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the price of loanable funds in ﬁnancial markets. The price that equates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demand for and supply of loanable funds in the ﬁnancial markets is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equilibrium interest</a:t>
            </a:r>
            <a:r>
              <a:rPr lang="en-US" sz="2200" spc="-2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Figure 8.1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depicts how interest rates are determined in the ﬁnancial markets. Graph 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shows the interest rate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that clears the market by bringing the demand (D</a:t>
            </a:r>
            <a:r>
              <a:rPr lang="en-US" sz="2200" baseline="-25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by borrowers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equilibrium</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200" baseline="-25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illustrative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purposes,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we have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chosen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equal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where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curves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intersect).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08940" marR="0"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898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81354"/>
            <a:ext cx="11966713" cy="643749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move</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existing</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equilibrium</a:t>
            </a:r>
            <a:r>
              <a:rPr lang="en-US" sz="2200" spc="9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level</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equilibrium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level</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 the result of an unanticipated change or “shock” that causes the demand for, or supply of,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loanable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change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shift.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example,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desire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business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assets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because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an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expected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expanding</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economy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might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cause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demand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 loanable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 to increase or shift upward. Graph B depicts a shift in the demand for loanable funds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(i.e., from D</a:t>
            </a:r>
            <a:r>
              <a:rPr lang="en-US" sz="2200" baseline="-25000" dirty="0">
                <a:solidFill>
                  <a:srgbClr val="231F1F"/>
                </a:solidFill>
                <a:effectLst/>
                <a:latin typeface="Times New Roman" panose="02020603050405020304" pitchFamily="18" charset="0"/>
                <a:ea typeface="Times New Roman" panose="02020603050405020304" pitchFamily="18" charset="0"/>
              </a:rPr>
              <a:t>1</a:t>
            </a:r>
            <a:r>
              <a:rPr lang="en-US" sz="2200" dirty="0">
                <a:solidFill>
                  <a:srgbClr val="231F1F"/>
                </a:solidFill>
                <a:effectLst/>
                <a:latin typeface="Times New Roman" panose="02020603050405020304" pitchFamily="18" charset="0"/>
                <a:ea typeface="Times New Roman" panose="02020603050405020304" pitchFamily="18" charset="0"/>
              </a:rPr>
              <a:t> to D</a:t>
            </a:r>
            <a:r>
              <a:rPr lang="en-US" sz="2200" baseline="-25000" dirty="0">
                <a:solidFill>
                  <a:srgbClr val="231F1F"/>
                </a:solidFill>
                <a:effectLst/>
                <a:latin typeface="Times New Roman" panose="02020603050405020304" pitchFamily="18" charset="0"/>
                <a:ea typeface="Times New Roman" panose="02020603050405020304" pitchFamily="18" charset="0"/>
              </a:rPr>
              <a:t>2</a:t>
            </a:r>
            <a:r>
              <a:rPr lang="en-US" sz="2200" dirty="0">
                <a:solidFill>
                  <a:srgbClr val="231F1F"/>
                </a:solidFill>
                <a:effectLst/>
                <a:latin typeface="Times New Roman" panose="02020603050405020304" pitchFamily="18" charset="0"/>
                <a:ea typeface="Times New Roman" panose="02020603050405020304" pitchFamily="18" charset="0"/>
              </a:rPr>
              <a:t>) but no change in the supply curve (S</a:t>
            </a:r>
            <a:r>
              <a:rPr lang="en-US" sz="2200" baseline="-25000" dirty="0">
                <a:solidFill>
                  <a:srgbClr val="231F1F"/>
                </a:solidFill>
                <a:effectLst/>
                <a:latin typeface="Times New Roman" panose="02020603050405020304" pitchFamily="18" charset="0"/>
                <a:ea typeface="Times New Roman" panose="02020603050405020304" pitchFamily="18" charset="0"/>
              </a:rPr>
              <a:t>1</a:t>
            </a:r>
            <a:r>
              <a:rPr lang="en-US" sz="2200" dirty="0">
                <a:solidFill>
                  <a:srgbClr val="231F1F"/>
                </a:solidFill>
                <a:effectLst/>
                <a:latin typeface="Times New Roman" panose="02020603050405020304" pitchFamily="18" charset="0"/>
                <a:ea typeface="Times New Roman" panose="02020603050405020304" pitchFamily="18" charset="0"/>
              </a:rPr>
              <a:t>). Given this demand for a larger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quantity of loanable funds, borrowers must pay higher interest rates to get savers to provide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 greater supply of loanable funds. An upward movement along the S</a:t>
            </a:r>
            <a:r>
              <a:rPr lang="en-US" sz="2200" baseline="-25000" dirty="0">
                <a:solidFill>
                  <a:srgbClr val="231F1F"/>
                </a:solidFill>
                <a:effectLst/>
                <a:latin typeface="Times New Roman" panose="02020603050405020304" pitchFamily="18" charset="0"/>
                <a:ea typeface="Times New Roman" panose="02020603050405020304" pitchFamily="18" charset="0"/>
              </a:rPr>
              <a:t>1</a:t>
            </a:r>
            <a:r>
              <a:rPr lang="en-US" sz="2200" dirty="0">
                <a:solidFill>
                  <a:srgbClr val="231F1F"/>
                </a:solidFill>
                <a:effectLst/>
                <a:latin typeface="Times New Roman" panose="02020603050405020304" pitchFamily="18" charset="0"/>
                <a:ea typeface="Times New Roman" panose="02020603050405020304" pitchFamily="18" charset="0"/>
              </a:rPr>
              <a:t> supply curve occurs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until</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equilibrium</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level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reached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5</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compared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with</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previous</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4</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equilibrium interest rate.</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203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65760"/>
            <a:ext cx="12231349" cy="6353092"/>
          </a:xfrm>
        </p:spPr>
        <p:txBody>
          <a:bodyPr>
            <a:normAutofit/>
          </a:bodyPr>
          <a:lstStyle/>
          <a:p>
            <a:pPr marL="55563" marR="415290"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Graph C depicts the result of an unanticipated increase in inﬂation, which leads lenders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(suppliers) to require a higher rate of interest. Stated diﬀerently, the interest rate observed in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marketplace reﬂects the existing expected inﬂation rate over the life of the debt instrument.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When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there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expected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lenders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compensated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higher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higher</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shown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shift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supply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curves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t>
            </a:r>
            <a:r>
              <a:rPr lang="en-US" sz="2200" baseline="-25000" dirty="0">
                <a:solidFill>
                  <a:srgbClr val="231F1F"/>
                </a:solidFill>
                <a:effectLst/>
                <a:latin typeface="Times New Roman" panose="02020603050405020304" pitchFamily="18" charset="0"/>
                <a:ea typeface="Times New Roman" panose="02020603050405020304" pitchFamily="18" charset="0"/>
              </a:rPr>
              <a:t>1</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t>
            </a:r>
            <a:r>
              <a:rPr lang="en-US" sz="2200" baseline="-25000" dirty="0">
                <a:solidFill>
                  <a:srgbClr val="231F1F"/>
                </a:solidFill>
                <a:effectLst/>
                <a:latin typeface="Times New Roman" panose="02020603050405020304" pitchFamily="18" charset="0"/>
                <a:ea typeface="Times New Roman" panose="02020603050405020304" pitchFamily="18" charset="0"/>
              </a:rPr>
              <a:t>2</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illustrative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purposes,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shows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equilibrium</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 rate from 4 percent to 6 percent. Given the assumption of no shift or change in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demand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curve,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new</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equilibrium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price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reached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borrowers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being</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willing</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increasingly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higher interest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until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 equilibrium</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reached.</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656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37624"/>
            <a:ext cx="11966713" cy="6381227"/>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At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point,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taken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consideration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fact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borrowers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also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adjust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shift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demand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loanable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because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likelihood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more-costly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loans.</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Graph</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depicts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situation that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cut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back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demand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loanable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a:t>
            </a:r>
            <a:r>
              <a:rPr lang="en-US" sz="2200" baseline="-25000" dirty="0">
                <a:solidFill>
                  <a:srgbClr val="231F1F"/>
                </a:solidFill>
                <a:effectLst/>
                <a:latin typeface="Times New Roman" panose="02020603050405020304" pitchFamily="18" charset="0"/>
                <a:ea typeface="Times New Roman" panose="02020603050405020304" pitchFamily="18" charset="0"/>
              </a:rPr>
              <a:t>1</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a:t>
            </a:r>
            <a:r>
              <a:rPr lang="en-US" sz="2200" baseline="-25000" dirty="0">
                <a:solidFill>
                  <a:srgbClr val="231F1F"/>
                </a:solidFill>
                <a:effectLst/>
                <a:latin typeface="Times New Roman" panose="02020603050405020304" pitchFamily="18" charset="0"/>
                <a:ea typeface="Times New Roman" panose="02020603050405020304" pitchFamily="18" charset="0"/>
              </a:rPr>
              <a:t>3</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result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unanticipated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 For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example,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would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occur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borrowers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felt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higher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borrowing</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costs</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could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passed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customers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thus,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returns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investments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would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adversely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aﬀected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higher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Instead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result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unanticipated</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shock</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causing</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 to 6 percent (Graph C), the new equilibrium rate where supply equals demand might be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only 5 percent. In essence, the upward shift in the supply curve is oﬀset in part by the down-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ward shift in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demand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curve.</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6773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67310" marR="0" algn="just">
              <a:lnSpc>
                <a:spcPct val="150000"/>
              </a:lnSpc>
              <a:spcBef>
                <a:spcPts val="515"/>
              </a:spcBef>
              <a:spcAft>
                <a:spcPts val="0"/>
              </a:spcAft>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Loanable</a:t>
            </a:r>
            <a:r>
              <a:rPr lang="en-US" sz="2200" b="1" spc="-6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Funds</a:t>
            </a:r>
            <a:r>
              <a:rPr lang="en-US" sz="2200" b="1" spc="-8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Theory</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416560" indent="0" algn="just">
              <a:lnSpc>
                <a:spcPct val="150000"/>
              </a:lnSpc>
              <a:spcBef>
                <a:spcPts val="82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loanable funds theory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holds that interest rates are a function of the supply of and demand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loanable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 is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ﬂow</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theory,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focuses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relative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loanable funds during a speciﬁed period. How the supply of and demand for loanable funds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interact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determines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both</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quantity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ﬁnancial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period.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constant,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 will tend to fall. Likewise, an increase in the demand for loans will tend to drive up</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depicted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Graph</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 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Figure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8.1.</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6933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085983" cy="6599582"/>
          </a:xfrm>
        </p:spPr>
        <p:txBody>
          <a:bodyPr>
            <a:normAutofit lnSpcReduction="10000"/>
          </a:bodyPr>
          <a:lstStyle/>
          <a:p>
            <a:pPr marL="67310" marR="415925" indent="-635" algn="just">
              <a:lnSpc>
                <a:spcPct val="150000"/>
              </a:lnSpc>
              <a:spcBef>
                <a:spcPts val="0"/>
              </a:spcBef>
              <a:spcAft>
                <a:spcPts val="0"/>
              </a:spcAft>
            </a:pPr>
            <a:r>
              <a:rPr lang="en-US" sz="2200" b="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Sources of Loanable Funds: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Current savings and the expansion of deposits by</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depository institutions represent two basic sources of loanable funds.</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Fed, through its</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open-market operations, also provides a source of loanable funds when it purchases government</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endParaRPr lang="en-US" sz="2200"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7310" marR="0" indent="0" algn="just">
              <a:lnSpc>
                <a:spcPct val="150000"/>
              </a:lnSpc>
              <a:spcBef>
                <a:spcPts val="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sectors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economy,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ﬂows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ar-EG"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 ﬁnancial institutions.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Individuals may save part of their incomes, either as voluntary</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 or through contractual savings programs—such as purchasing whole life or endowment insurance policies or repaying installment or mortgage loans.</a:t>
            </a:r>
            <a:endParaRPr lang="en-US" sz="2200"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16560" indent="0" algn="just">
              <a:lnSpc>
                <a:spcPct val="150000"/>
              </a:lnSpc>
              <a:spcBef>
                <a:spcPts val="5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Governmental units and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nonproﬁt institutions sometimes have funds in excess of current expenditures.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 have savings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 because they are not paying out all their earnings as dividends.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Depreciation allowances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 are not being used currently to buy new capital equipment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replace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older equipment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lending.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7310" marR="41592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Pension funds, both governmental and private, provide another source of saving. These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 which are building up large reserves to meet future commitments, are available 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78507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39150"/>
            <a:ext cx="11966713" cy="6479701"/>
          </a:xfrm>
        </p:spPr>
        <p:txBody>
          <a:bodyPr>
            <a:normAutofit/>
          </a:bodyPr>
          <a:lstStyle/>
          <a:p>
            <a:pPr marL="67310" marR="415290" indent="0" algn="just">
              <a:lnSpc>
                <a:spcPct val="150000"/>
              </a:lnSpc>
              <a:spcBef>
                <a:spcPts val="0"/>
              </a:spcBef>
              <a:spcAft>
                <a:spcPts val="0"/>
              </a:spcAft>
              <a:buNone/>
            </a:pPr>
            <a:r>
              <a:rPr lang="en-US" sz="2200" spc="-10" dirty="0">
                <a:solidFill>
                  <a:srgbClr val="231F1F"/>
                </a:solidFill>
                <a:effectLst/>
                <a:latin typeface="Times New Roman" panose="02020603050405020304" pitchFamily="18" charset="0"/>
                <a:ea typeface="Times New Roman" panose="02020603050405020304" pitchFamily="18" charset="0"/>
              </a:rPr>
              <a:t>Some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savings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are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invested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ownership</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equity</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in</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businesses,</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either</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directly</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in</a:t>
            </a:r>
            <a:r>
              <a:rPr lang="en-US" sz="2200" u="sng" spc="-5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single</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pro</a:t>
            </a:r>
            <a:r>
              <a:rPr lang="en-US" sz="2200" u="sng" dirty="0">
                <a:solidFill>
                  <a:srgbClr val="231F1F"/>
                </a:solidFill>
                <a:effectLst/>
                <a:latin typeface="Times New Roman" panose="02020603050405020304" pitchFamily="18" charset="0"/>
                <a:ea typeface="Times New Roman" panose="02020603050405020304" pitchFamily="18" charset="0"/>
              </a:rPr>
              <a:t>prietorships</a:t>
            </a:r>
            <a:r>
              <a:rPr lang="en-US" sz="2200" u="sng" spc="-6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partnerships</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by</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buying</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stock</a:t>
            </a:r>
            <a:r>
              <a:rPr lang="en-US" sz="2200" u="sng" spc="-4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corporations.</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however,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only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small</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part of total savings. </a:t>
            </a:r>
          </a:p>
          <a:p>
            <a:pPr marL="67310" marR="415290"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rPr>
              <a:t>The bulk of the total savings each year is available as loanable funds.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loaned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directly;</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example,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when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someone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lends money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 friend to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enable</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him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her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expand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business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operations.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However,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most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savings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loaned</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through</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ﬁnancial</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institutions,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whose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basic</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functions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accumulation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savings.</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2008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680321" cy="6599582"/>
          </a:xfrm>
        </p:spPr>
        <p:txBody>
          <a:bodyPr>
            <a:normAutofit fontScale="92500"/>
          </a:bodyPr>
          <a:lstStyle/>
          <a:p>
            <a:pPr marL="179705" marR="0" indent="0" algn="just">
              <a:lnSpc>
                <a:spcPct val="150000"/>
              </a:lnSpc>
              <a:spcBef>
                <a:spcPts val="5"/>
              </a:spcBef>
              <a:spcAft>
                <a:spcPts val="0"/>
              </a:spcAft>
              <a:buNone/>
            </a:pP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Factors</a:t>
            </a:r>
            <a:r>
              <a:rPr lang="en-US" sz="2200" b="1" u="sng" spc="-5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Affecting</a:t>
            </a:r>
            <a:r>
              <a:rPr lang="en-US" sz="2200" b="1" u="sng" spc="-1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u="sng" spc="-1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en-US" sz="2200" b="1" u="sng" spc="-3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u="sng" spc="-4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b="1" u="sng" spc="-4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b="1" u="sng" spc="-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b="1" u="sng" spc="-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Loanable</a:t>
            </a:r>
            <a:r>
              <a:rPr lang="en-US" sz="2200" b="1" u="sng" spc="-3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u="sng"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Funds</a:t>
            </a:r>
            <a:endParaRPr lang="en-US" sz="22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0340" marR="1859280"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Many factors can aﬀect the supply of and demand for loanable funds. Following are several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important factors.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0340" marR="1856105" indent="0" algn="just">
              <a:lnSpc>
                <a:spcPct val="150000"/>
              </a:lnSpc>
              <a:spcBef>
                <a:spcPts val="1000"/>
              </a:spcBef>
              <a:spcAft>
                <a:spcPts val="0"/>
              </a:spcAft>
              <a:buNone/>
            </a:pP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Volume of Savings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major factor that determines the volume of savings, corporate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well as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level</a:t>
            </a:r>
            <a:r>
              <a:rPr lang="en-US" sz="2200" u="sng"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u="sng"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national</a:t>
            </a:r>
            <a:r>
              <a:rPr lang="en-US" sz="2200" u="sng"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pattern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taxes—both</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level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 rates in various income brackets—also inﬂuences savings volume. Furthermore, the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treatment</a:t>
            </a:r>
            <a:r>
              <a:rPr lang="en-US" sz="2200" u="sng"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u="sng"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inﬂuences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postponement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placed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retirement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(IRAs),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volume 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savings.</a:t>
            </a:r>
          </a:p>
          <a:p>
            <a:pPr marL="180340" marR="1856105" indent="0" algn="just">
              <a:lnSpc>
                <a:spcPct val="150000"/>
              </a:lnSpc>
              <a:buNone/>
            </a:pPr>
            <a:r>
              <a:rPr lang="en-US" sz="2400" u="sng" dirty="0">
                <a:solidFill>
                  <a:srgbClr val="231F1F"/>
                </a:solidFill>
                <a:effectLst/>
                <a:latin typeface="Times New Roman" panose="02020603050405020304" pitchFamily="18" charset="0"/>
                <a:ea typeface="Times New Roman" panose="02020603050405020304" pitchFamily="18" charset="0"/>
              </a:rPr>
              <a:t>The age of the population </a:t>
            </a:r>
            <a:r>
              <a:rPr lang="en-US" sz="2400" dirty="0">
                <a:solidFill>
                  <a:srgbClr val="231F1F"/>
                </a:solidFill>
                <a:effectLst/>
                <a:latin typeface="Times New Roman" panose="02020603050405020304" pitchFamily="18" charset="0"/>
                <a:ea typeface="Times New Roman" panose="02020603050405020304" pitchFamily="18" charset="0"/>
              </a:rPr>
              <a:t>has an important eﬀect on the volume of savings. Little saving is done during the formative and education-building</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stage</a:t>
            </a:r>
            <a:r>
              <a:rPr lang="en-US" sz="2400" spc="-2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or</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during the</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family</a:t>
            </a:r>
            <a:r>
              <a:rPr lang="en-US" sz="2400" spc="-2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creating</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stage.</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Therefore,</a:t>
            </a:r>
            <a:r>
              <a:rPr lang="en-US" sz="2400" spc="-1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an</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economy</a:t>
            </a:r>
            <a:r>
              <a:rPr lang="en-US" sz="2400" spc="-1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with</a:t>
            </a:r>
            <a:r>
              <a:rPr lang="en-US" sz="2400" spc="-1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a</a:t>
            </a:r>
            <a:r>
              <a:rPr lang="en-US" sz="2400" spc="-1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large</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share</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of</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young</a:t>
            </a:r>
            <a:r>
              <a:rPr lang="en-US" sz="2400" spc="-23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couples with children will have less total savings than one with more people in the older,</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wealth-building</a:t>
            </a:r>
            <a:r>
              <a:rPr lang="en-US" sz="2400" spc="5"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latin typeface="Times New Roman" panose="02020603050405020304" pitchFamily="18" charset="0"/>
                <a:ea typeface="Times New Roman" panose="02020603050405020304" pitchFamily="18" charset="0"/>
              </a:rPr>
              <a:t>stage.</a:t>
            </a:r>
            <a:endParaRPr lang="en-US" sz="2400" dirty="0">
              <a:effectLst/>
              <a:latin typeface="Times New Roman" panose="02020603050405020304" pitchFamily="18" charset="0"/>
              <a:ea typeface="Times New Roman" panose="02020603050405020304" pitchFamily="18" charset="0"/>
            </a:endParaRPr>
          </a:p>
          <a:p>
            <a:pPr marL="180340" marR="1856105" indent="0" algn="just">
              <a:lnSpc>
                <a:spcPct val="150000"/>
              </a:lnSpc>
              <a:spcBef>
                <a:spcPts val="100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030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253218" y="119270"/>
            <a:ext cx="13997353" cy="6599582"/>
          </a:xfrm>
        </p:spPr>
        <p:txBody>
          <a:bodyPr>
            <a:normAutofit/>
          </a:bodyPr>
          <a:lstStyle/>
          <a:p>
            <a:pPr marL="408940" marR="1856740"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volume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savings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also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depends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factors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aﬀect indirect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savings.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 more</a:t>
            </a:r>
            <a:r>
              <a:rPr lang="en-US" sz="2200" u="sng" spc="-24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eﬀectively the life insurance industry promotes the sale of whole life and endowment insurance policies, the larger the volume of savings.</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 higher the demand for private pension</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funds</a:t>
            </a:r>
            <a:r>
              <a:rPr lang="en-US" sz="2200" spc="-5" dirty="0">
                <a:solidFill>
                  <a:srgbClr val="231F1F"/>
                </a:solidFill>
                <a:effectLst/>
                <a:latin typeface="Times New Roman" panose="02020603050405020304" pitchFamily="18" charset="0"/>
                <a:ea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which</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accumulate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contributions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during</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working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years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make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retirement,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larger the volume of savings. The eﬀect of interest rates on such savings is often just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opposite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normal</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eﬀect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price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supply.</a:t>
            </a:r>
            <a:r>
              <a:rPr lang="en-US" sz="2200" spc="-20" dirty="0">
                <a:solidFill>
                  <a:srgbClr val="231F1F"/>
                </a:solidFill>
                <a:effectLst/>
                <a:latin typeface="Times New Roman" panose="02020603050405020304" pitchFamily="18" charset="0"/>
                <a:ea typeface="Times New Roman" panose="02020603050405020304" pitchFamily="18" charset="0"/>
              </a:rPr>
              <a:t> </a:t>
            </a:r>
          </a:p>
          <a:p>
            <a:pPr marL="408940" marR="1856740"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rPr>
              <a:t>As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interest</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rates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decrease,</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more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money</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must</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 paid for insurance for the same amount of coverage, because a smaller amount of interest</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will be earned from the reinvestment of premiums and earnings. Inversely, as interest rates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rise, less money needs to be put into reserves to get the same objectives. The same is true of</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amount</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money</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that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must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put</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into</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annuities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and</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pension</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funds.</a:t>
            </a:r>
            <a:endParaRPr lang="en-US" sz="2200" u="sng"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4243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Expansion</a:t>
            </a:r>
            <a:r>
              <a:rPr lang="en-US" sz="2200" b="1" i="1" spc="-14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i="1" spc="-12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Deposits</a:t>
            </a:r>
            <a:r>
              <a:rPr lang="en-US" sz="2200" b="1" i="1" spc="-13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b="1" i="1" spc="-15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Depository</a:t>
            </a:r>
            <a:r>
              <a:rPr lang="en-US" sz="2200" b="1" i="1" spc="-11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Institutions:</a:t>
            </a:r>
            <a:r>
              <a:rPr lang="en-US" sz="2200" b="1" i="1" spc="27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short-term credit</a:t>
            </a:r>
            <a:r>
              <a:rPr lang="en-US" sz="2200" spc="-2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 depends largely on the lending policies of commercial banks and other depository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institutions, and on the policies of the Federal Reserve System. Lenders are inﬂuenced by such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factors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present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future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prospects.</a:t>
            </a:r>
          </a:p>
          <a:p>
            <a:pPr marL="0" indent="0" algn="just">
              <a:lnSpc>
                <a:spcPct val="150000"/>
              </a:lnSpc>
              <a:buNone/>
            </a:pPr>
            <a:r>
              <a:rPr lang="en-US" sz="2200"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Liquidity Attitudes</a:t>
            </a:r>
            <a:r>
              <a:rPr lang="en-US" sz="2200" i="1" spc="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 lenders see the future has a signiﬁcant eﬀect on the supply 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loanable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feel</a:t>
            </a:r>
            <a:r>
              <a:rPr lang="en-US" sz="2200" u="sng"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u="sng"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u="sng"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economic</a:t>
            </a:r>
            <a:r>
              <a:rPr lang="en-US" sz="2200" u="sng"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outlook is so uncertain that they are reluctant</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lend their money.</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This liquidity</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preference can be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 strong that large amounts of funds lie idle, as they did during the depression in the 1930s</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u="sng"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a:t>
            </a:r>
            <a:r>
              <a:rPr lang="en-US" sz="2200" u="sng"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liquidity</a:t>
            </a:r>
            <a:r>
              <a:rPr lang="en-US" sz="2200" u="sng"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a:t>
            </a:r>
            <a:r>
              <a:rPr lang="en-US" sz="2200" u="sng"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a:t>
            </a:r>
            <a:r>
              <a:rPr lang="en-US" sz="2200" u="sng"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either</a:t>
            </a:r>
            <a:r>
              <a:rPr lang="en-US" sz="2200" u="sng"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u="sng"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a:t>
            </a:r>
            <a:r>
              <a:rPr lang="en-US" sz="2200" u="sng"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a:t>
            </a:r>
            <a:r>
              <a:rPr lang="en-US" sz="2200" u="sng"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u="sng"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u="sng"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near</a:t>
            </a:r>
            <a:r>
              <a:rPr lang="en-US" sz="2200" u="sng"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future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for direct investment to be more favorable.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Thus, liquidity attitudes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result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keeping</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idle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lending.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72073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marR="415290" indent="0" algn="just">
              <a:lnSpc>
                <a:spcPct val="150000"/>
              </a:lnSpc>
              <a:spcBef>
                <a:spcPts val="1050"/>
              </a:spcBef>
              <a:spcAft>
                <a:spcPts val="0"/>
              </a:spcAft>
              <a:buNone/>
            </a:pP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Effect</a:t>
            </a:r>
            <a:r>
              <a:rPr lang="en-US" sz="2200" b="1" i="1" spc="-2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i="1" spc="-5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b="1" i="1" spc="-3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b="1" i="1" spc="-5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b="1" i="1" spc="-1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i="1" spc="-2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Quantity</a:t>
            </a:r>
            <a:r>
              <a:rPr lang="en-US" sz="2200" b="1" i="1" spc="-5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i="1" spc="-4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Loanable</a:t>
            </a:r>
            <a:r>
              <a:rPr lang="en-US" sz="2200" b="1" i="1" spc="-4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b="1" i="1" spc="2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Being</a:t>
            </a:r>
            <a:r>
              <a:rPr lang="en-US" sz="2200" b="1" i="1" spc="-2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Demanded:</a:t>
            </a:r>
          </a:p>
          <a:p>
            <a:pPr marL="0" marR="415290" indent="0" algn="just">
              <a:lnSpc>
                <a:spcPct val="150000"/>
              </a:lnSpc>
              <a:spcBef>
                <a:spcPts val="1050"/>
              </a:spcBef>
              <a:spcAft>
                <a:spcPts val="0"/>
              </a:spcAft>
              <a:buNone/>
            </a:pPr>
            <a:r>
              <a:rPr lang="en-US" sz="2200" i="1" spc="-315"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demand for loanable funds comes from all sectors of the economy. Business borrows to</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ﬁnance current operations and to buy plant and equipment. Farmers borrow to meet short-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 and long-term needs. Institutions, such as hospitals and schools, borrow primarily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ﬁnance new buildings and equipment. Individuals ﬁnance the purchase of homes with long-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 loans, and purchase durable goods or cover emergencies with intermediate- and short-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 loans. Governmental units borrow to ﬁnance public buildings, bridge the gap between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expenditures and tax receipts, and meet budget deﬁcits. The factors aﬀecting the demand for</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loanable funds are diﬀerent for each type of borrower. This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discussion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aﬀect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borrowing.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1780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603718" y="119270"/>
            <a:ext cx="14039558" cy="6599582"/>
          </a:xfrm>
        </p:spPr>
        <p:txBody>
          <a:bodyPr>
            <a:normAutofit lnSpcReduction="10000"/>
          </a:bodyPr>
          <a:lstStyle/>
          <a:p>
            <a:pPr marL="1849120" marR="415925" indent="0" algn="just">
              <a:lnSpc>
                <a:spcPct val="150000"/>
              </a:lnSpc>
              <a:spcBef>
                <a:spcPts val="55"/>
              </a:spcBef>
              <a:spcAft>
                <a:spcPts val="0"/>
              </a:spcAft>
              <a:buNone/>
            </a:pPr>
            <a:r>
              <a:rPr lang="en-US" sz="2200" spc="-5" dirty="0">
                <a:solidFill>
                  <a:srgbClr val="231F1F"/>
                </a:solidFill>
                <a:effectLst/>
                <a:latin typeface="Times New Roman" panose="02020603050405020304" pitchFamily="18" charset="0"/>
                <a:ea typeface="Times New Roman" panose="02020603050405020304" pitchFamily="18" charset="0"/>
              </a:rPr>
              <a:t>Historically,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biggest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borrowers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been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federal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government,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Congress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generally gives little consideration to interest rates in its spending programs. Minor changes 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rates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not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aﬀect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short-term</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business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borrowing.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However,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historical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evidence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shows</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 large increases in short-term interest rates do lead to a decrease in the demand for bank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other</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forms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short-term</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business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borrowing.</a:t>
            </a:r>
          </a:p>
          <a:p>
            <a:pPr marL="1849120" marR="415925" indent="0" algn="just">
              <a:lnSpc>
                <a:spcPct val="150000"/>
              </a:lnSpc>
              <a:spcBef>
                <a:spcPts val="5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849120" marR="415290"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Changes in long-term interest rates also aﬀect long-term business borrowing. Most corporations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oﬀ</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long-term</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borrowing</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when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up</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go</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down</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near future.</a:t>
            </a:r>
          </a:p>
          <a:p>
            <a:pPr marL="1849120" marR="415290"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849120" marR="415925" indent="0" algn="just">
              <a:lnSpc>
                <a:spcPct val="150000"/>
              </a:lnSpc>
              <a:spcBef>
                <a:spcPts val="0"/>
              </a:spcBef>
              <a:spcAft>
                <a:spcPts val="0"/>
              </a:spcAft>
              <a:buNone/>
            </a:pPr>
            <a:r>
              <a:rPr lang="en-US" sz="2200" spc="-5" dirty="0">
                <a:solidFill>
                  <a:srgbClr val="231F1F"/>
                </a:solidFill>
                <a:effectLst/>
                <a:latin typeface="Times New Roman" panose="02020603050405020304" pitchFamily="18" charset="0"/>
                <a:ea typeface="Times New Roman" panose="02020603050405020304" pitchFamily="18" charset="0"/>
              </a:rPr>
              <a:t>While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minor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changes</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generally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little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eﬀect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consumer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borrowing,</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larger interest rate changes have strongly inﬂuenced consumer borrowing for durable goods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 houses in the past. Lower mortgage loan rates, generally, result in greater demand for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houses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lower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car</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often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associated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with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automobile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purchases.</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7947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800665" y="119270"/>
            <a:ext cx="14278708" cy="6599582"/>
          </a:xfrm>
        </p:spPr>
        <p:txBody>
          <a:bodyPr>
            <a:normAutofit/>
          </a:bodyPr>
          <a:lstStyle/>
          <a:p>
            <a:pPr marL="1848485" marR="418465" indent="0" algn="just">
              <a:lnSpc>
                <a:spcPct val="150000"/>
              </a:lnSpc>
              <a:spcBef>
                <a:spcPts val="1035"/>
              </a:spcBef>
              <a:spcAft>
                <a:spcPts val="0"/>
              </a:spcAft>
              <a:buNone/>
            </a:pPr>
            <a:r>
              <a:rPr lang="en-US" sz="2200"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Actions of the Banking System, the Fed, and the Government:</a:t>
            </a:r>
            <a:r>
              <a:rPr lang="en-US" sz="2200" i="1" spc="290"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While the eﬀect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interest rates on loanable funds varies, both the supply of and the demand for loanable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 are aﬀected by the actions of the banking system, the Fed, and the government.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depository</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institutions</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expand</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200" u="sng"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u="sng"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increasing the</a:t>
            </a:r>
            <a:r>
              <a:rPr lang="en-US" sz="2200" u="sng"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total volume of</a:t>
            </a:r>
            <a:r>
              <a:rPr lang="en-US" sz="2200" u="sng"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short-term loans,</a:t>
            </a:r>
            <a:r>
              <a:rPr lang="en-US" sz="2200" u="sng"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supply of loanable funds increases. When credit contracts, the supply of loanable funds</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decreases.</a:t>
            </a:r>
          </a:p>
          <a:p>
            <a:pPr marL="1848485" marR="418465" indent="0" algn="just">
              <a:lnSpc>
                <a:spcPct val="150000"/>
              </a:lnSpc>
              <a:spcBef>
                <a:spcPts val="1035"/>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49120" marR="416560"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actions</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Fed</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setting</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discount</a:t>
            </a:r>
            <a:r>
              <a:rPr lang="en-US" sz="2200" u="sng"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buying and</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selling</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u="sng"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open</a:t>
            </a:r>
            <a:r>
              <a:rPr lang="en-US" sz="2200" u="sng"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 and changing reserve requirements also aﬀect the supply of loanable funds.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previously noted, when the Fed purchases government securities the supply of loanable funds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increases. When the Fed sells government securities the supply of loanable funds decreases.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selling</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impact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loanable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 discourage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507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34572"/>
            <a:ext cx="11966713" cy="6184280"/>
          </a:xfrm>
        </p:spPr>
        <p:txBody>
          <a:bodyPr>
            <a:normAutofit/>
          </a:bodyPr>
          <a:lstStyle/>
          <a:p>
            <a:pPr marL="0" indent="0" algn="just">
              <a:lnSpc>
                <a:spcPct val="150000"/>
              </a:lnSpc>
              <a:buNone/>
            </a:pPr>
            <a:r>
              <a:rPr lang="en-US" sz="2200" u="sng" spc="-5" dirty="0">
                <a:solidFill>
                  <a:srgbClr val="231F1F"/>
                </a:solidFill>
                <a:effectLst/>
                <a:latin typeface="Times New Roman" panose="02020603050405020304" pitchFamily="18" charset="0"/>
                <a:ea typeface="Times New Roman" panose="02020603050405020304" pitchFamily="18" charset="0"/>
              </a:rPr>
              <a:t>Government</a:t>
            </a:r>
            <a:r>
              <a:rPr lang="en-US" sz="2200" u="sng" spc="-6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borrowing</a:t>
            </a:r>
            <a:r>
              <a:rPr lang="en-US" sz="2200" u="sng" spc="-6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has</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become</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a</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major</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inﬂuence</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on</a:t>
            </a:r>
            <a:r>
              <a:rPr lang="en-US" sz="2200" u="sng" spc="-6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demand</a:t>
            </a:r>
            <a:r>
              <a:rPr lang="en-US" sz="2200" u="sng" spc="-7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for</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funds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and</a:t>
            </a:r>
            <a:r>
              <a:rPr lang="en-US" sz="2200" u="sng" spc="-6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likely</a:t>
            </a:r>
            <a:r>
              <a:rPr lang="en-US" sz="2200" u="sng" spc="-7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will</a:t>
            </a:r>
            <a:r>
              <a:rPr lang="en-US" sz="2200" u="sng" spc="-240"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remain</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so</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for</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the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foreseeable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5" dirty="0">
                <a:solidFill>
                  <a:srgbClr val="231F1F"/>
                </a:solidFill>
                <a:effectLst/>
                <a:latin typeface="Times New Roman" panose="02020603050405020304" pitchFamily="18" charset="0"/>
                <a:ea typeface="Times New Roman" panose="02020603050405020304" pitchFamily="18" charset="0"/>
              </a:rPr>
              <a:t>future.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Government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surpluses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deﬁcits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make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available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take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out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substantial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amounts.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Treasury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management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policies also aﬀect the supply-and-demand relationships for short-term and long-term funds.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Treasury, through tax policies and other government programs, can aﬀect the supply of</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 However, the Treasury’s major inﬂuence is on the demand for funds, as it borrows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heavily</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federal deﬁcits.</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42938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b="1" i="1" dirty="0">
                <a:solidFill>
                  <a:srgbClr val="033D5B"/>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 Factors Affecting Interest Rates: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rates in the United States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now</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inﬂuenced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domestic</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factors.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willingness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foreign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governments to accumulate and hold U.S. government securities inﬂuences the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federal government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inﬂuence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need to balance the national</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budget and to</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reduce the amount</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deﬁcit</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production has shifted to many other countries, investment has also shifted. In short,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 and the Federal Reserve must consider the inﬂuence of international movements 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domestic</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5338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0" y="0"/>
            <a:ext cx="12192000" cy="6858000"/>
          </a:xfrm>
        </p:spPr>
        <p:txBody>
          <a:bodyPr>
            <a:normAutofit lnSpcReduction="10000"/>
          </a:bodyPr>
          <a:lstStyle/>
          <a:p>
            <a:pPr marL="0" indent="0" algn="ctr">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         </a:t>
            </a:r>
            <a:r>
              <a:rPr lang="en-US" sz="2400" b="1" kern="0" spc="-10"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Components</a:t>
            </a:r>
            <a:r>
              <a:rPr lang="en-US" sz="2400" b="1" kern="0" spc="-13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kern="0" spc="-10"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of</a:t>
            </a:r>
            <a:r>
              <a:rPr lang="en-US" sz="2400" b="1" kern="0" spc="-160"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kern="0" spc="-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Market</a:t>
            </a:r>
            <a:r>
              <a:rPr lang="en-US" sz="2400" b="1" kern="0" spc="-21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kern="0" spc="-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Interest</a:t>
            </a:r>
            <a:r>
              <a:rPr lang="en-US" sz="2400" b="1" kern="0" spc="-19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kern="0" spc="-5" dirty="0">
                <a:solidFill>
                  <a:srgbClr val="231F1F"/>
                </a:solidFill>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Rates</a:t>
            </a:r>
            <a:endParaRPr lang="en-US" sz="2400" b="1" kern="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00000"/>
              </a:lnSpc>
              <a:buNone/>
            </a:pPr>
            <a:r>
              <a:rPr lang="en-US" sz="2200" dirty="0">
                <a:effectLst/>
                <a:latin typeface="Times New Roman" panose="02020603050405020304" pitchFamily="18" charset="0"/>
                <a:cs typeface="Times New Roman" panose="02020603050405020304" pitchFamily="18" charset="0"/>
              </a:rPr>
              <a:t>             </a:t>
            </a:r>
          </a:p>
          <a:p>
            <a:pPr marL="180340" marR="0" indent="0" algn="just">
              <a:lnSpc>
                <a:spcPct val="150000"/>
              </a:lnSpc>
              <a:spcBef>
                <a:spcPts val="58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addition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supply-and-demand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relationships,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determined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number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speciﬁc factors or components.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 interest rate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the interest rate observed in 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marketplace for a debt instrument. A market, or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nominal</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interest rate contains at least two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components—a real rate of interest and an inﬂation premium.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real rate of interest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interest rate on a risk-free ﬁnancial debt instrument when no inﬂation is expected. It 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 believed that investors must expect a minimum level of return in order to get them</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instead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5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premium</a:t>
            </a:r>
            <a:r>
              <a:rPr lang="en-US" sz="2200" spc="-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additional</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expected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compensate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anticipated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life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simplest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form,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observed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expressed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lnSpc>
                <a:spcPct val="150000"/>
              </a:lnSpc>
              <a:buNone/>
            </a:pP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r</a:t>
            </a:r>
            <a:r>
              <a:rPr lang="en-US" sz="2200" i="1"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IP</a:t>
            </a:r>
          </a:p>
          <a:p>
            <a:pPr marL="0" indent="0" algn="just">
              <a:lnSpc>
                <a:spcPct val="150000"/>
              </a:lnSpc>
              <a:buNone/>
            </a:pP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where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RR</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real</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rate of</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interest</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IP</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inﬂation</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premium.</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For</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debt</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instruments</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have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no</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additional</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risk</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components,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this</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interest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rate</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called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risk-free</a:t>
            </a:r>
            <a:r>
              <a:rPr kumimoji="0" lang="en-US" sz="2200" b="0" i="0" u="none" strike="noStrike" kern="1200" cap="none" spc="-20"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interest</a:t>
            </a:r>
            <a:r>
              <a:rPr kumimoji="0" lang="en-US" sz="2200" b="0" i="0" u="none" strike="noStrike" kern="1200" cap="none" spc="-20"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kern="1200" cap="none" spc="0"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rate</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7174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239151" y="590842"/>
            <a:ext cx="12311881" cy="6128009"/>
          </a:xfrm>
        </p:spPr>
        <p:txBody>
          <a:bodyPr>
            <a:normAutofit/>
          </a:bodyPr>
          <a:lstStyle/>
          <a:p>
            <a:pPr marL="408940" marR="0" indent="0" algn="just">
              <a:lnSpc>
                <a:spcPct val="150000"/>
              </a:lnSpc>
              <a:spcBef>
                <a:spcPts val="1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practice,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diﬃcult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identify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trades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risk-free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next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section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discuss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possibility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observed</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rates on U.S. Treasury securities as proxies for the risk-free interest rate. Most debt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instruments will also have a default risk premium. Equation 8.1 can be expanded to include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compensation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additional risk:</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1270" indent="0" algn="ctr">
              <a:lnSpc>
                <a:spcPct val="150000"/>
              </a:lnSpc>
              <a:spcBef>
                <a:spcPts val="690"/>
              </a:spcBef>
              <a:spcAft>
                <a:spcPts val="0"/>
              </a:spcAft>
              <a:buNone/>
              <a:tabLst>
                <a:tab pos="2619375" algn="l"/>
              </a:tabLst>
            </a:pP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200" i="1"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IP</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DRP	</a:t>
            </a:r>
          </a:p>
          <a:p>
            <a:pPr marL="0" marR="1270" indent="0" algn="just">
              <a:lnSpc>
                <a:spcPct val="150000"/>
              </a:lnSpc>
              <a:spcBef>
                <a:spcPts val="690"/>
              </a:spcBef>
              <a:spcAft>
                <a:spcPts val="0"/>
              </a:spcAft>
              <a:buNone/>
              <a:tabLst>
                <a:tab pos="2619375" algn="l"/>
              </a:tabLst>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where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DRP</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premium.</a:t>
            </a:r>
          </a:p>
          <a:p>
            <a:pPr marL="0" marR="1270" indent="0" algn="just">
              <a:lnSpc>
                <a:spcPct val="150000"/>
              </a:lnSpc>
              <a:spcBef>
                <a:spcPts val="690"/>
              </a:spcBef>
              <a:spcAft>
                <a:spcPts val="0"/>
              </a:spcAft>
              <a:buNone/>
              <a:tabLst>
                <a:tab pos="2619375" algn="l"/>
              </a:tabLst>
            </a:pPr>
            <a:r>
              <a:rPr lang="en-US" sz="2200" dirty="0">
                <a:solidFill>
                  <a:srgbClr val="231F1F"/>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1430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premium</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additional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compensate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possibility that the borrower will not pay interest and/or repay principal when due according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debt instrument’s contractual arrangements. In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essence,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taking</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more</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“expected”</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contractual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actual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“realized”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 could be substantially less than the expected return. At the extreme, the debt security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Two</a:t>
            </a:r>
            <a:r>
              <a:rPr lang="en-US" sz="2200" spc="1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additional</a:t>
            </a:r>
            <a:r>
              <a:rPr lang="en-US" sz="2200" spc="1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premiums</a:t>
            </a:r>
            <a:r>
              <a:rPr lang="en-US" sz="2200" spc="1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19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added</a:t>
            </a:r>
            <a:r>
              <a:rPr lang="en-US" sz="2200" spc="1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equation</a:t>
            </a:r>
            <a:r>
              <a:rPr lang="en-US" sz="2200" spc="1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8.2</a:t>
            </a:r>
            <a:r>
              <a:rPr lang="en-US" sz="2200" spc="1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explain</a:t>
            </a:r>
            <a:r>
              <a:rPr lang="en-US" sz="2200" spc="1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a:t>
            </a:r>
            <a:r>
              <a:rPr lang="en-US" sz="2200" spc="1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1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 debt instruments with varying maturities and liquidity. This expanded version can be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expressed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p>
          <a:p>
            <a:pPr marL="0" indent="0" algn="just">
              <a:lnSpc>
                <a:spcPct val="150000"/>
              </a:lnSpc>
              <a:buNone/>
            </a:pPr>
            <a:endParaRPr lang="en-US" sz="2200" dirty="0">
              <a:solidFill>
                <a:srgbClr val="231F1F"/>
              </a:solidFill>
              <a:effectLst/>
              <a:latin typeface="Times New Roman" panose="02020603050405020304" pitchFamily="18" charset="0"/>
              <a:ea typeface="Times New Roman" panose="02020603050405020304" pitchFamily="18" charset="0"/>
            </a:endParaRPr>
          </a:p>
          <a:p>
            <a:pPr marL="1661795" marR="0" indent="0" algn="ctr">
              <a:spcBef>
                <a:spcPts val="715"/>
              </a:spcBef>
              <a:spcAft>
                <a:spcPts val="0"/>
              </a:spcAft>
              <a:buNone/>
              <a:tabLst>
                <a:tab pos="4867910" algn="l"/>
              </a:tabLst>
            </a:pPr>
            <a:r>
              <a:rPr lang="en-US" sz="2200" i="1" dirty="0">
                <a:solidFill>
                  <a:srgbClr val="231F1F"/>
                </a:solidFill>
                <a:effectLst/>
                <a:latin typeface="Times New Roman" panose="02020603050405020304" pitchFamily="18" charset="0"/>
                <a:ea typeface="Times New Roman" panose="02020603050405020304" pitchFamily="18" charset="0"/>
              </a:rPr>
              <a:t>r</a:t>
            </a:r>
            <a:r>
              <a:rPr lang="en-US" sz="2200" i="1"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DRP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MRP</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LP     	</a:t>
            </a:r>
            <a:r>
              <a:rPr lang="en-US" sz="2200" spc="-5" dirty="0">
                <a:solidFill>
                  <a:srgbClr val="231F1F"/>
                </a:solidFill>
                <a:effectLst/>
                <a:latin typeface="Times New Roman" panose="02020603050405020304" pitchFamily="18" charset="0"/>
                <a:ea typeface="Times New Roman" panose="02020603050405020304" pitchFamily="18" charset="0"/>
              </a:rPr>
              <a:t>(8.3)</a:t>
            </a:r>
          </a:p>
          <a:p>
            <a:pPr marL="1661795" marR="0" indent="0" algn="ctr">
              <a:spcBef>
                <a:spcPts val="715"/>
              </a:spcBef>
              <a:spcAft>
                <a:spcPts val="0"/>
              </a:spcAft>
              <a:buNone/>
              <a:tabLst>
                <a:tab pos="4867910" algn="l"/>
              </a:tabLst>
            </a:pPr>
            <a:endParaRPr lang="en-US" sz="2200" dirty="0">
              <a:effectLst/>
              <a:latin typeface="Times New Roman" panose="02020603050405020304" pitchFamily="18" charset="0"/>
              <a:ea typeface="Times New Roman" panose="02020603050405020304" pitchFamily="18" charset="0"/>
            </a:endParaRPr>
          </a:p>
          <a:p>
            <a:pPr marL="0" marR="0" indent="0" algn="just">
              <a:spcBef>
                <a:spcPts val="79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where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MRP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maturity</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risk</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LP</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liquidity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instrument.</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9258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36098"/>
            <a:ext cx="11966713" cy="6282754"/>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maturity risk premium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the additional expected return to compensate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 risk on debt instruments with longer maturities.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 risk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the risk of changes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 the price or value of ﬁxed-rate debt instruments resulting from changes in market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 There is an inverse relationship in the marketplace between debt instrument values 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expectation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outstanding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Furthermore,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longer</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remaining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life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maturity,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greater</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reductions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ﬁxed-rate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speciﬁc</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6427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26609" y="119270"/>
            <a:ext cx="12199339" cy="6599582"/>
          </a:xfrm>
        </p:spPr>
        <p:txBody>
          <a:bodyPr>
            <a:normAutofit/>
          </a:bodyPr>
          <a:lstStyle/>
          <a:p>
            <a:pPr marL="408940" marR="63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liquidity premium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the additional expected return to compensate for debt instruments that cannot be easily converted to cash at prices close to their estimated fair market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low-quality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traded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very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infrequently.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consequence, a bondholder who wishes to sell tomorrow may ﬁnd it diﬃcult to sell except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 very large discount in price. Possibly, this should be called an illiquidity premium since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premium is compensation for a lack of liquidity. However, it is common practice to use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term liquidity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premium.</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218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6948" y="225084"/>
            <a:ext cx="11704320" cy="6414868"/>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Credit Rating Agencies:</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One way potential default risk is measured is through bond ratings. The highest rating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assigned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Moody’s,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bond-rating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indicates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likelihood</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premium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Baa-rated bonds have higher default risks but still are considered to be of reasonably high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quality.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Investment grade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ratings of Baa or higher and meet ﬁnancial institution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pension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 insurance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companies, etc.)</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standards.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Sometimes corporations issue bonds with ratings lower than Baa. These are called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high-yield or junk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 they have a substantial probability of default. While many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restricted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investing</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grade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(Baa-rated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permitted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high-yield,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high-risk</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23927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 y="0"/>
            <a:ext cx="12421772" cy="6718852"/>
          </a:xfrm>
        </p:spPr>
        <p:txBody>
          <a:bodyPr>
            <a:noAutofit/>
          </a:bodyPr>
          <a:lstStyle/>
          <a:p>
            <a:pPr marL="356870" marR="0" indent="0" algn="ctr">
              <a:lnSpc>
                <a:spcPct val="150000"/>
              </a:lnSpc>
              <a:spcBef>
                <a:spcPts val="1025"/>
              </a:spcBef>
              <a:spcAft>
                <a:spcPts val="0"/>
              </a:spcAft>
              <a:buNone/>
            </a:pP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Default</a:t>
            </a:r>
            <a:r>
              <a:rPr lang="en-US" sz="2200" b="1" kern="0" spc="-2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Risk-Free</a:t>
            </a:r>
            <a:r>
              <a:rPr lang="en-US" sz="2200" b="1" kern="0" spc="-6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Securities</a:t>
            </a:r>
          </a:p>
          <a:p>
            <a:pPr marL="356870" marR="0" indent="0">
              <a:lnSpc>
                <a:spcPct val="150000"/>
              </a:lnSpc>
              <a:spcBef>
                <a:spcPts val="1025"/>
              </a:spcBef>
              <a:spcAft>
                <a:spcPts val="0"/>
              </a:spcAft>
              <a:buNone/>
            </a:pPr>
            <a:r>
              <a:rPr lang="en-US" sz="2100" b="1"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U.S.</a:t>
            </a:r>
            <a:r>
              <a:rPr lang="en-US" sz="2100" b="1" spc="120"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b="1"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100" b="1" spc="75"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b="1"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100" b="1" spc="30"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b="1" dirty="0">
                <a:solidFill>
                  <a:schemeClr val="accent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Instruments</a:t>
            </a:r>
          </a:p>
          <a:p>
            <a:pPr marL="0" marR="415290" indent="0" algn="just">
              <a:lnSpc>
                <a:spcPct val="150000"/>
              </a:lnSpc>
              <a:spcBef>
                <a:spcPts val="1010"/>
              </a:spcBef>
              <a:spcAft>
                <a:spcPts val="0"/>
              </a:spcAft>
              <a:buNone/>
            </a:pPr>
            <a:r>
              <a:rPr lang="en-US" sz="2100" dirty="0">
                <a:solidFill>
                  <a:srgbClr val="231F1F"/>
                </a:solidFill>
                <a:effectLst/>
                <a:latin typeface="Times New Roman" panose="02020603050405020304" pitchFamily="18" charset="0"/>
                <a:ea typeface="Times New Roman" panose="02020603050405020304" pitchFamily="18" charset="0"/>
              </a:rPr>
              <a:t>U.S. Treasury debt instruments or securities are typically viewed as being free from default.</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Even</a:t>
            </a:r>
            <a:r>
              <a:rPr lang="en-US" sz="2100" spc="-6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with</a:t>
            </a:r>
            <a:r>
              <a:rPr lang="en-US" sz="2100" spc="-2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the</a:t>
            </a:r>
            <a:r>
              <a:rPr lang="en-US" sz="2100" spc="-5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large</a:t>
            </a:r>
            <a:r>
              <a:rPr lang="en-US" sz="2100" spc="-3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national</a:t>
            </a:r>
            <a:r>
              <a:rPr lang="en-US" sz="2100" spc="-4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debt,</a:t>
            </a:r>
            <a:r>
              <a:rPr lang="en-US" sz="2100" spc="-6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the</a:t>
            </a:r>
            <a:r>
              <a:rPr lang="en-US" sz="2100" spc="-5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U.S.</a:t>
            </a:r>
            <a:r>
              <a:rPr lang="en-US" sz="2100" spc="-7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government</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is</a:t>
            </a:r>
            <a:r>
              <a:rPr lang="en-US" sz="2100" spc="-5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not</a:t>
            </a:r>
            <a:r>
              <a:rPr lang="en-US" sz="2100" spc="-60"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likely</a:t>
            </a:r>
            <a:r>
              <a:rPr lang="en-US" sz="2100" spc="-7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to</a:t>
            </a:r>
            <a:r>
              <a:rPr lang="en-US" sz="2100" spc="-35" dirty="0">
                <a:solidFill>
                  <a:srgbClr val="231F1F"/>
                </a:solidFill>
                <a:effectLst/>
                <a:latin typeface="Times New Roman" panose="02020603050405020304" pitchFamily="18" charset="0"/>
                <a:ea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rPr>
              <a:t>renege</a:t>
            </a:r>
            <a:r>
              <a:rPr lang="en-US" sz="2100" spc="-5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on</a:t>
            </a:r>
            <a:r>
              <a:rPr lang="en-US" sz="2100" spc="-3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its</a:t>
            </a:r>
            <a:r>
              <a:rPr lang="en-US" sz="2100" spc="-6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obligations</a:t>
            </a:r>
            <a:r>
              <a:rPr lang="en-US" sz="2100" spc="-24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to pay interest and repay principal at maturity on its debt securities. While the probability of</a:t>
            </a:r>
            <a:r>
              <a:rPr lang="en-US" sz="2100" spc="-23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a U.S. government default is not absolutely zero, most analysts view default as being very</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unlikely.</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Thus,</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we</a:t>
            </a:r>
            <a:r>
              <a:rPr lang="en-US" sz="2100" spc="-1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view</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U.S.</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Treasury</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securities</a:t>
            </a:r>
            <a:r>
              <a:rPr lang="en-US" sz="2100" spc="-1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as</a:t>
            </a:r>
            <a:r>
              <a:rPr lang="en-US" sz="2100" spc="-2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being</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default</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risk</a:t>
            </a:r>
            <a:r>
              <a:rPr lang="en-US" sz="2100" spc="-1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free.</a:t>
            </a:r>
          </a:p>
          <a:p>
            <a:pPr marL="0" marR="415290" indent="0" algn="just">
              <a:lnSpc>
                <a:spcPct val="60000"/>
              </a:lnSpc>
              <a:spcBef>
                <a:spcPts val="1010"/>
              </a:spcBef>
              <a:spcAft>
                <a:spcPts val="0"/>
              </a:spcAft>
              <a:buNone/>
            </a:pPr>
            <a:endParaRPr lang="en-US" sz="2100" dirty="0">
              <a:effectLst/>
              <a:latin typeface="Times New Roman" panose="02020603050405020304" pitchFamily="18" charset="0"/>
              <a:ea typeface="Times New Roman" panose="02020603050405020304" pitchFamily="18" charset="0"/>
            </a:endParaRPr>
          </a:p>
          <a:p>
            <a:pPr marL="67310" marR="416560" indent="0" algn="just">
              <a:lnSpc>
                <a:spcPct val="150000"/>
              </a:lnSpc>
              <a:spcBef>
                <a:spcPts val="0"/>
              </a:spcBef>
              <a:spcAft>
                <a:spcPts val="0"/>
              </a:spcAft>
              <a:buNone/>
            </a:pPr>
            <a:r>
              <a:rPr lang="en-US" sz="2100" dirty="0">
                <a:solidFill>
                  <a:srgbClr val="231F1F"/>
                </a:solidFill>
                <a:effectLst/>
                <a:latin typeface="Times New Roman" panose="02020603050405020304" pitchFamily="18" charset="0"/>
                <a:ea typeface="Times New Roman" panose="02020603050405020304" pitchFamily="18" charset="0"/>
              </a:rPr>
              <a:t>Treasury debt securities that can be traded in the marketplace, the majority of all out-</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standing U.S. debt, are said to be marketable securities. These securities have virtually no</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liquidity risk or premium for illiquidity. Short-term government securities do not have a</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maturity</a:t>
            </a:r>
            <a:r>
              <a:rPr lang="en-US" sz="2100" spc="-2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risk</a:t>
            </a:r>
            <a:r>
              <a:rPr lang="en-US" sz="2100" spc="-5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premium</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and,</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thus,</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are</a:t>
            </a:r>
            <a:r>
              <a:rPr lang="en-US" sz="2100" spc="-4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not</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exposed</a:t>
            </a:r>
            <a:r>
              <a:rPr lang="en-US" sz="2100" spc="-2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to</a:t>
            </a:r>
            <a:r>
              <a:rPr lang="en-US" sz="2100" spc="-5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interest</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rate</a:t>
            </a:r>
            <a:r>
              <a:rPr lang="en-US" sz="2100" spc="-5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risk.</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In</a:t>
            </a:r>
            <a:r>
              <a:rPr lang="en-US" sz="2100" spc="-4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contrast,</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longer-term</a:t>
            </a:r>
            <a:r>
              <a:rPr lang="en-US" sz="2100" spc="-23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Treasury securities have a market risk premium due to interest rate risk associated with possible changes in market interest rates.</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Thus, the closest approximation for the risk-free interest</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rate</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would</a:t>
            </a:r>
            <a:r>
              <a:rPr lang="en-US" sz="2100" spc="-2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be</a:t>
            </a:r>
            <a:r>
              <a:rPr lang="en-US" sz="2100" spc="-10"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the</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interest rate</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on</a:t>
            </a:r>
            <a:r>
              <a:rPr lang="en-US" sz="2100" spc="-1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short-term</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government</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securities.</a:t>
            </a:r>
            <a:endParaRPr lang="en-US" sz="21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906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67286"/>
            <a:ext cx="11966713" cy="6451566"/>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One</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way</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looking</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risk-free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minimum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necessary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individuals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businesses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There must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incentive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idle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holdings.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such</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incentive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expectation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of</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some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real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rate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return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above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expected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inﬂation</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levels.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There must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incentive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save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idle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holdings.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such</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incentive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expectation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of</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some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real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rate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return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above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expected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inﬂation</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levels.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For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illustrative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purposes,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let’s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assume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1</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percent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current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expectation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real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rate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return.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Let’s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also</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assume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that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market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interest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rate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currently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3</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percent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for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one-year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Treasury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1220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203214" cy="6599582"/>
          </a:xfrm>
        </p:spPr>
        <p:txBody>
          <a:bodyPr>
            <a:normAutofit/>
          </a:bodyPr>
          <a:lstStyle/>
          <a:p>
            <a:pPr marL="67310" marR="41973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Given these assumptions, we can turn to equation 8.3 to determine the average inﬂation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expectations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follows:</a:t>
            </a:r>
            <a:endParaRPr lang="en-US" sz="2200" dirty="0">
              <a:effectLst/>
              <a:latin typeface="Times New Roman" panose="02020603050405020304" pitchFamily="18" charset="0"/>
              <a:ea typeface="Times New Roman" panose="02020603050405020304" pitchFamily="18" charset="0"/>
            </a:endParaRPr>
          </a:p>
          <a:p>
            <a:pPr marL="1266825" marR="0" indent="0" algn="ctr">
              <a:lnSpc>
                <a:spcPct val="150000"/>
              </a:lnSpc>
              <a:spcBef>
                <a:spcPts val="77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3%</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DRP</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MRP</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LP</a:t>
            </a:r>
            <a:endParaRPr lang="en-US" sz="2200" dirty="0">
              <a:effectLst/>
              <a:latin typeface="Times New Roman" panose="02020603050405020304" pitchFamily="18" charset="0"/>
              <a:ea typeface="Times New Roman" panose="02020603050405020304" pitchFamily="18" charset="0"/>
            </a:endParaRPr>
          </a:p>
          <a:p>
            <a:pPr marL="1267460" marR="0" indent="0" algn="ctr">
              <a:lnSpc>
                <a:spcPct val="150000"/>
              </a:lnSpc>
              <a:spcBef>
                <a:spcPts val="63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3%</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endParaRPr lang="en-US" sz="2200" dirty="0">
              <a:effectLst/>
              <a:latin typeface="Times New Roman" panose="02020603050405020304" pitchFamily="18" charset="0"/>
              <a:ea typeface="Times New Roman" panose="02020603050405020304" pitchFamily="18" charset="0"/>
            </a:endParaRPr>
          </a:p>
          <a:p>
            <a:pPr marL="1311910" marR="0" indent="0" algn="ctr">
              <a:lnSpc>
                <a:spcPct val="150000"/>
              </a:lnSpc>
              <a:spcBef>
                <a:spcPts val="64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3%</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2%</a:t>
            </a:r>
            <a:endParaRPr lang="en-US" sz="2200" dirty="0">
              <a:effectLst/>
              <a:latin typeface="Times New Roman" panose="02020603050405020304" pitchFamily="18" charset="0"/>
              <a:ea typeface="Times New Roman" panose="02020603050405020304" pitchFamily="18" charset="0"/>
            </a:endParaRPr>
          </a:p>
          <a:p>
            <a:pPr marL="0" marR="415925" indent="0" algn="just">
              <a:lnSpc>
                <a:spcPct val="150000"/>
              </a:lnSpc>
              <a:spcBef>
                <a:spcPts val="84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The default risk premium (DRP) is estimated to be zero, the market risk premium (MRP)</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also</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estimated</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zero,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there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zero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liquidity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one-year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maturity</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Treasury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Thus,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2</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inﬂation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over</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next</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year; and if they also want a </a:t>
            </a:r>
            <a:r>
              <a:rPr lang="en-US" sz="2200" dirty="0">
                <a:solidFill>
                  <a:srgbClr val="231F1F"/>
                </a:solidFill>
                <a:effectLst/>
                <a:highlight>
                  <a:srgbClr val="FFFF00"/>
                </a:highlight>
                <a:latin typeface="Times New Roman" panose="02020603050405020304" pitchFamily="18" charset="0"/>
                <a:ea typeface="Times New Roman" panose="02020603050405020304" pitchFamily="18" charset="0"/>
              </a:rPr>
              <a:t>real rate of interest (return) </a:t>
            </a:r>
            <a:r>
              <a:rPr lang="en-US" sz="2200" dirty="0">
                <a:solidFill>
                  <a:srgbClr val="231F1F"/>
                </a:solidFill>
                <a:effectLst/>
                <a:latin typeface="Times New Roman" panose="02020603050405020304" pitchFamily="18" charset="0"/>
                <a:ea typeface="Times New Roman" panose="02020603050405020304" pitchFamily="18" charset="0"/>
              </a:rPr>
              <a:t>(RR) of 1 percent, the market interest rate (</a:t>
            </a:r>
            <a:r>
              <a:rPr lang="en-US" sz="2200" i="1" dirty="0">
                <a:solidFill>
                  <a:srgbClr val="231F1F"/>
                </a:solidFill>
                <a:effectLst/>
                <a:latin typeface="Times New Roman" panose="02020603050405020304" pitchFamily="18" charset="0"/>
                <a:ea typeface="Times New Roman" panose="02020603050405020304" pitchFamily="18" charset="0"/>
              </a:rPr>
              <a:t>r</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must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 3</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Since there are no estimated default risk, market risk or liquidity premiums, the interest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 observed in the marketplace for a one-year Treasury security would be our best estimate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a risk-free interest rate.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80922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301688" cy="6599582"/>
          </a:xfrm>
        </p:spPr>
        <p:txBody>
          <a:bodyPr>
            <a:normAutofit/>
          </a:bodyPr>
          <a:lstStyle/>
          <a:p>
            <a:pPr marL="0" marR="0" indent="0" algn="just">
              <a:lnSpc>
                <a:spcPct val="150000"/>
              </a:lnSpc>
              <a:spcBef>
                <a:spcPts val="0"/>
              </a:spcBef>
              <a:spcAft>
                <a:spcPts val="0"/>
              </a:spcAft>
              <a:buNone/>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Marketable</a:t>
            </a:r>
            <a:r>
              <a:rPr lang="en-US" sz="2200" b="1" spc="4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Securities</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415290" indent="0" algn="just">
              <a:lnSpc>
                <a:spcPct val="150000"/>
              </a:lnSpc>
              <a:spcBef>
                <a:spcPts val="82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Marketable</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implies,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customary</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channels.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commercial</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dealers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obligations.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addition,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nearly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commercial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help</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customers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federal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obligations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routing</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orders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investments of institutional investors, and large personal investors in federal obligations, are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centered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almost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exclusively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marketable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auctions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held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bills,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well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inﬂation-protected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 and ﬂoating rate notes.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1477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Types of marketable</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Treasury bills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issued with maturities up to one year and, thus, are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shortest maturities of government securities. They are, typically, issued for 91 days, with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issues carrying maturities of 182 days. Treasury bills with a maturity of one year are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 issued at auction every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four weeks. Issues 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 bills are oﬀered each week</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Treasury to refund the part of the total volume of bills that matures.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 the ﬂow of cash revenues into the Treasury is too small to meet expenditure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requirements, additional bills are issued. During those periods of the year when revenues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exceed expenditures, Treasury bills are allowed to mature without being refunded. Treasury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bills,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therefore,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provide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convenient ﬁnancial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mechanism</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adjust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lack</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regular</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dirty="0">
                <a:solidFill>
                  <a:srgbClr val="231F1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volume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bills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decreased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response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surpluses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deﬁcits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federal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9291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25082"/>
            <a:ext cx="11966713" cy="6493769"/>
          </a:xfrm>
        </p:spPr>
        <p:txBody>
          <a:bodyPr>
            <a:normAutofit/>
          </a:bodyPr>
          <a:lstStyle/>
          <a:p>
            <a:pPr marL="0" indent="0" algn="just">
              <a:lnSpc>
                <a:spcPct val="150000"/>
              </a:lnSpc>
              <a:buNone/>
            </a:pPr>
            <a:r>
              <a:rPr lang="en-US" sz="2200" dirty="0">
                <a:effectLst/>
                <a:latin typeface="Times New Roman" panose="02020603050405020304" pitchFamily="18" charset="0"/>
                <a:ea typeface="Times New Roman" panose="02020603050405020304" pitchFamily="18" charset="0"/>
              </a:rPr>
              <a:t>Treasury bills </a:t>
            </a:r>
            <a:r>
              <a:rPr lang="en-US" sz="2200" dirty="0">
                <a:solidFill>
                  <a:srgbClr val="231F1F"/>
                </a:solidFill>
                <a:effectLst/>
                <a:latin typeface="Times New Roman" panose="02020603050405020304" pitchFamily="18" charset="0"/>
                <a:ea typeface="Times New Roman" panose="02020603050405020304" pitchFamily="18" charset="0"/>
              </a:rPr>
              <a:t>are issued on a discount basis and mature at par. Each week the Treasury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bills to be sold are awarded to the highest bidders. Dealers and other investors submit sealed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binds. Upon being opened, these bids are arrayed from highest to lowest. Those bidders asking</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least discount (oﬀering the highest price) are placed high in the array. The bids are then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accepted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order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position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array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until</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bills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 awarded.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Bidders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seeking</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 higher discount (oﬀering a lower price) may fail to receive any bills that particular week.</a:t>
            </a:r>
          </a:p>
          <a:p>
            <a:pPr marL="0" indent="0" algn="just">
              <a:lnSpc>
                <a:spcPct val="150000"/>
              </a:lnSpc>
              <a:buNone/>
            </a:pPr>
            <a:endParaRPr lang="en-US" sz="2200" dirty="0">
              <a:solidFill>
                <a:srgbClr val="231F1F"/>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Treasury notes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issued at speciﬁed interest rates for maturities ranging from two to 10 years. The Treasury currently issues 2-year, 3-year, 5-year, 7-year, and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10-year notes. These intermediate-term government securities are also held largely by commercial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3181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95422"/>
            <a:ext cx="11966713" cy="6423430"/>
          </a:xfrm>
        </p:spPr>
        <p:txBody>
          <a:bodyPr>
            <a:normAutofit/>
          </a:bodyPr>
          <a:lstStyle/>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Treasury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original maturities ranging from 11 to 30 years,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 the current focus being on issuing bonds with 30-year maturities. These bonds bear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 at stated rates. Many issues of these bonds are callable, or paid oﬀ, by the government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several years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maturity.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30-year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2015</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described as having a maturity of 2040–2045.</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 issue may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 called for redemption</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 as early as 2040 but in no event later than 2045.</a:t>
            </a:r>
            <a:endParaRPr lang="ar-EG"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Treasury bonds, because of at least initial long-term maturities, are subject to maturity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 interest rate risk. Treasury notes with shorter maturities are aﬀected to a lesser extent. For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illustrative purposes</a:t>
            </a:r>
            <a:r>
              <a:rPr lang="en-US" sz="2200" dirty="0">
                <a:solidFill>
                  <a:srgbClr val="231F1F"/>
                </a:solidFill>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9404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67310" marR="41592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let’s assume that the market interest rate on 30-year Treasury bonds is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currently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4</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given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marketability,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there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liquidity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further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assume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investors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expect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inﬂation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rate</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will</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average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2</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percent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over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next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30</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years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they expect a real rate of return of 1 percent annually. By applying equation 8.3 we can ﬁnd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maturity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endParaRPr lang="en-US" sz="2200" dirty="0">
              <a:effectLst/>
              <a:latin typeface="Times New Roman" panose="02020603050405020304" pitchFamily="18" charset="0"/>
              <a:ea typeface="Times New Roman" panose="02020603050405020304" pitchFamily="18" charset="0"/>
            </a:endParaRPr>
          </a:p>
          <a:p>
            <a:pPr marL="1169670" marR="1706245" indent="0" algn="ctr">
              <a:lnSpc>
                <a:spcPct val="150000"/>
              </a:lnSpc>
              <a:spcBef>
                <a:spcPts val="78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4%</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IP</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DRP</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MRP</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LP</a:t>
            </a:r>
            <a:endParaRPr lang="en-US" sz="2200" dirty="0">
              <a:effectLst/>
              <a:latin typeface="Times New Roman" panose="02020603050405020304" pitchFamily="18" charset="0"/>
              <a:ea typeface="Times New Roman" panose="02020603050405020304" pitchFamily="18" charset="0"/>
            </a:endParaRPr>
          </a:p>
          <a:p>
            <a:pPr marL="1169670" marR="1739900" indent="0" algn="ctr">
              <a:lnSpc>
                <a:spcPct val="150000"/>
              </a:lnSpc>
              <a:spcBef>
                <a:spcPts val="64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4%</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2%</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MRP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endParaRPr lang="en-US" sz="2200" dirty="0">
              <a:effectLst/>
              <a:latin typeface="Times New Roman" panose="02020603050405020304" pitchFamily="18" charset="0"/>
              <a:ea typeface="Times New Roman" panose="02020603050405020304" pitchFamily="18" charset="0"/>
            </a:endParaRPr>
          </a:p>
          <a:p>
            <a:pPr marL="1169670" marR="1752600" indent="0" algn="ctr">
              <a:lnSpc>
                <a:spcPct val="150000"/>
              </a:lnSpc>
              <a:spcBef>
                <a:spcPts val="65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      MRP</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4%</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2%</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0%</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a:t>
            </a:r>
            <a:endParaRPr lang="en-US" sz="2200" dirty="0">
              <a:effectLst/>
              <a:latin typeface="Times New Roman" panose="02020603050405020304" pitchFamily="18" charset="0"/>
              <a:ea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04071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67310" marR="415925" indent="0" algn="just">
              <a:lnSpc>
                <a:spcPct val="150000"/>
              </a:lnSpc>
              <a:spcBef>
                <a:spcPts val="8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Our interpretation is that the holders, or investors, require a 1 percent maturity risk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premium to compensate them for the possibility of volatility in the price of their Treasury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over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next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30</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years.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market-determined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forced</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 sell before maturity, the bonds will be sold at a loss. </a:t>
            </a:r>
          </a:p>
          <a:p>
            <a:pPr marL="67310" marR="415925" indent="0" algn="just">
              <a:lnSpc>
                <a:spcPct val="150000"/>
              </a:lnSpc>
              <a:spcBef>
                <a:spcPts val="8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Furthermore, even if these investors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 their bonds to maturity and redeem them with the government at the original purchase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price, the investors would have lost the opportunity of the higher interest rates being paid 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marketplace. This is what is meant by interest rate risk. Of course, if market-determined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 rates decline after the bonds are purchased, bond prices will rise above the original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purchase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price.</a:t>
            </a:r>
            <a:endParaRPr lang="en-US" sz="2200" dirty="0">
              <a:effectLst/>
              <a:latin typeface="Times New Roman" panose="02020603050405020304" pitchFamily="18" charset="0"/>
              <a:ea typeface="Times New Roman" panose="02020603050405020304" pitchFamily="18" charset="0"/>
            </a:endParaRPr>
          </a:p>
          <a:p>
            <a:pPr marL="0" marR="0" indent="0">
              <a:lnSpc>
                <a:spcPct val="150000"/>
              </a:lnSpc>
              <a:spcBef>
                <a:spcPts val="3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28804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372026" cy="6599582"/>
          </a:xfrm>
        </p:spPr>
        <p:txBody>
          <a:bodyPr>
            <a:normAutofit/>
          </a:bodyPr>
          <a:lstStyle/>
          <a:p>
            <a:pPr marL="0" marR="0" indent="0" algn="l">
              <a:lnSpc>
                <a:spcPct val="150000"/>
              </a:lnSpc>
              <a:spcBef>
                <a:spcPts val="0"/>
              </a:spcBef>
              <a:spcAft>
                <a:spcPts val="0"/>
              </a:spcAft>
              <a:buNone/>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Ownership</a:t>
            </a:r>
            <a:r>
              <a:rPr lang="en-US" sz="2200" b="1" spc="11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2200" b="1" spc="7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Public</a:t>
            </a:r>
            <a:r>
              <a:rPr lang="en-US" sz="2200" b="1" spc="90"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Debt</a:t>
            </a:r>
            <a:r>
              <a:rPr lang="en-US" sz="2200" b="1" spc="40"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Securities</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416560" indent="0" algn="just">
              <a:lnSpc>
                <a:spcPct val="150000"/>
              </a:lnSpc>
              <a:spcBef>
                <a:spcPts val="820"/>
              </a:spcBef>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U.S. national debt must be ﬁnanced and reﬁnanced through the issuance of government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both</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marketable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nonmarketable.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Nonmarketable</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z="2200" spc="-5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securities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transferred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persons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redeemed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 being turned in to the U.S. government. The large size of the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national debt, over $18 trillion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ﬁscal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(September)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2015,</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ﬁnancing</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process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diﬃcult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United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willingness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foreign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substantial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portion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outstanding,</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interest-bearing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public</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national debt.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16560" indent="0" algn="just">
              <a:lnSpc>
                <a:spcPct val="150000"/>
              </a:lnSpc>
              <a:spcBef>
                <a:spcPts val="82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04185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738730"/>
          </a:xfrm>
        </p:spPr>
        <p:txBody>
          <a:bodyPr>
            <a:normAutofit lnSpcReduction="10000"/>
          </a:bodyPr>
          <a:lstStyle/>
          <a:p>
            <a:pPr marL="408940" marR="1209675" indent="0" algn="ctr">
              <a:lnSpc>
                <a:spcPct val="150000"/>
              </a:lnSpc>
              <a:spcBef>
                <a:spcPts val="1050"/>
              </a:spcBef>
              <a:spcAft>
                <a:spcPts val="0"/>
              </a:spcAft>
              <a:buNone/>
            </a:pP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Term</a:t>
            </a:r>
            <a:r>
              <a:rPr lang="en-US" sz="2200" b="1" kern="0" spc="1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or</a:t>
            </a:r>
            <a:r>
              <a:rPr lang="en-US" sz="2200" b="1" kern="0" spc="8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Maturity</a:t>
            </a:r>
            <a:r>
              <a:rPr lang="en-US" sz="2200" b="1" kern="0" spc="5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Structure</a:t>
            </a:r>
            <a:r>
              <a:rPr lang="en-US" sz="2200" b="1" kern="0" spc="-52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of</a:t>
            </a:r>
            <a:r>
              <a:rPr lang="en-US" sz="2200" b="1" kern="0" spc="-12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Interest</a:t>
            </a:r>
            <a:r>
              <a:rPr lang="en-US" sz="2200" b="1" kern="0" spc="-155"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 </a:t>
            </a:r>
            <a:r>
              <a:rPr lang="en-US" sz="2200" b="1" kern="0" dirty="0">
                <a:solidFill>
                  <a:srgbClr val="231F1F"/>
                </a:solidFill>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rPr>
              <a:t>Rates</a:t>
            </a:r>
            <a:endParaRPr lang="en-US" sz="2200" b="1" kern="0" dirty="0">
              <a:effectLst/>
              <a:highlight>
                <a:srgbClr val="FFFF00"/>
              </a:highligh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2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structure</a:t>
            </a:r>
            <a:r>
              <a:rPr lang="en-US" sz="2200" spc="2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20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indicates</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relationship</a:t>
            </a:r>
            <a:r>
              <a:rPr lang="en-US" sz="2200" spc="20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200" spc="2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yields</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maturity</a:t>
            </a:r>
            <a:r>
              <a:rPr lang="en-US" sz="2200" spc="2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comparable   quality</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instruments.</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relationship</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typically depicted through the graphic presentation of a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yield curve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Types of Yield Curves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1. Normal (up-sloped) Yield Curve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normal or up-sloped yield curve indicates yields on longer-term bonds may continue to rise, responding to periods of economic expansion. A normal yield curve thus starts with low yields for shorter-maturity bonds and then increases for bonds with longer maturity, sloping upwards. This is the most common type of yield curve as longer-maturity bonds usually have a higher yield to maturity than shorter-term bonds. </a:t>
            </a:r>
            <a:r>
              <a:rPr lang="en-US" sz="2000" b="0" i="0" dirty="0">
                <a:solidFill>
                  <a:srgbClr val="111111"/>
                </a:solidFill>
                <a:effectLst/>
                <a:latin typeface="Times New Roman" panose="02020603050405020304" pitchFamily="18" charset="0"/>
                <a:cs typeface="Times New Roman" panose="02020603050405020304" pitchFamily="18" charset="0"/>
              </a:rPr>
              <a:t>For example, assume a two-year bond offers a yield of 1%, a five-year bond offers a yield of 1.8%, a 10-year bond offers a yield of 2.5%, a 15-year bond offers a yield of 3.0%, and a 20-year bond offers a yield of 3.5%. When these points are connected on a graph, they exhibit a shape of a normal yield curve.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8541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Chart, line chart&#10;&#10;Description automatically generated">
            <a:extLst>
              <a:ext uri="{FF2B5EF4-FFF2-40B4-BE49-F238E27FC236}">
                <a16:creationId xmlns:a16="http://schemas.microsoft.com/office/drawing/2014/main" id="{177736A3-D2C4-E741-9CD7-8B55142FC448}"/>
              </a:ext>
            </a:extLst>
          </p:cNvPr>
          <p:cNvPicPr>
            <a:picLocks noGrp="1" noChangeAspect="1"/>
          </p:cNvPicPr>
          <p:nvPr>
            <p:ph idx="1"/>
          </p:nvPr>
        </p:nvPicPr>
        <p:blipFill>
          <a:blip r:embed="rId2"/>
          <a:stretch>
            <a:fillRect/>
          </a:stretch>
        </p:blipFill>
        <p:spPr>
          <a:xfrm>
            <a:off x="2116667" y="643467"/>
            <a:ext cx="7958665" cy="5571065"/>
          </a:xfrm>
          <a:prstGeom prst="rect">
            <a:avLst/>
          </a:prstGeom>
          <a:ln>
            <a:noFill/>
          </a:ln>
        </p:spPr>
      </p:pic>
    </p:spTree>
    <p:extLst>
      <p:ext uri="{BB962C8B-B14F-4D97-AF65-F5344CB8AC3E}">
        <p14:creationId xmlns:p14="http://schemas.microsoft.com/office/powerpoint/2010/main" val="27305784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2. Inverted (down-sloped) Yield Curve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An inverted yield curve instead slopes downward and means that short-term interest rates exceed long-term rates. Such a yield curve corresponds to periods of economic recession, where investors expect yields on longer-maturity bonds to become even lower in the future.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Moreover, in an economic downturn, investors seeking safe investments tend to purchase these longer-dated bonds over short-dated bonds, bidding up the price of longer bonds driving down their yield.</a:t>
            </a:r>
          </a:p>
        </p:txBody>
      </p:sp>
    </p:spTree>
    <p:extLst>
      <p:ext uri="{BB962C8B-B14F-4D97-AF65-F5344CB8AC3E}">
        <p14:creationId xmlns:p14="http://schemas.microsoft.com/office/powerpoint/2010/main" val="27162507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E22925A-6CA0-4621-F46A-A47E0D79F9D7}"/>
              </a:ext>
            </a:extLst>
          </p:cNvPr>
          <p:cNvPicPr>
            <a:picLocks noGrp="1" noChangeAspect="1"/>
          </p:cNvPicPr>
          <p:nvPr>
            <p:ph idx="1"/>
          </p:nvPr>
        </p:nvPicPr>
        <p:blipFill>
          <a:blip r:embed="rId2"/>
          <a:stretch>
            <a:fillRect/>
          </a:stretch>
        </p:blipFill>
        <p:spPr>
          <a:xfrm>
            <a:off x="2187105" y="643467"/>
            <a:ext cx="7817790"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6535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3. Flat Yield Curve</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A flat yield curve is defined by similar yields across all maturities. A few intermediate maturities may have slightly higher yields, which causes a slight hump to appear along the flat curve. These humps are usually for the mid-term maturities, six months to two years.</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As the word flat suggests, there is little difference in yield to maturity among shorter and longer-term bonds. A two-year bond could offer a yield of 6%, a five-year bond 6.1%, a 10-year bond 6%, and a 20-year bond 6.05%.</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Such a flat or humped yield curve implies an uncertain economic situation. It may come at the end of a high economic growth period that is leading to inflation and fears of a slowdown. It might appear at times when the central bank is expected to increase interest rates.</a:t>
            </a:r>
          </a:p>
          <a:p>
            <a:pPr marL="0" indent="0" algn="just">
              <a:lnSpc>
                <a:spcPct val="150000"/>
              </a:lnSpc>
              <a:buNone/>
            </a:pPr>
            <a:r>
              <a:rPr lang="en-US" sz="2200" b="0" i="0" u="sng" dirty="0">
                <a:solidFill>
                  <a:srgbClr val="111111"/>
                </a:solidFill>
                <a:effectLst/>
                <a:latin typeface="Times New Roman" panose="02020603050405020304" pitchFamily="18" charset="0"/>
                <a:cs typeface="Times New Roman" panose="02020603050405020304" pitchFamily="18" charset="0"/>
              </a:rPr>
              <a:t>In times of high uncertainty, investors demand similar yields across all maturities.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21033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2CB1AA31-B7F5-5068-D816-B504814E26EF}"/>
              </a:ext>
            </a:extLst>
          </p:cNvPr>
          <p:cNvPicPr>
            <a:picLocks noGrp="1" noChangeAspect="1"/>
          </p:cNvPicPr>
          <p:nvPr>
            <p:ph idx="1"/>
          </p:nvPr>
        </p:nvPicPr>
        <p:blipFill>
          <a:blip r:embed="rId2"/>
          <a:stretch>
            <a:fillRect/>
          </a:stretch>
        </p:blipFill>
        <p:spPr>
          <a:xfrm>
            <a:off x="2150265" y="643467"/>
            <a:ext cx="7891470" cy="5571065"/>
          </a:xfrm>
          <a:prstGeom prst="rect">
            <a:avLst/>
          </a:prstGeom>
          <a:ln>
            <a:noFill/>
          </a:ln>
        </p:spPr>
      </p:pic>
    </p:spTree>
    <p:extLst>
      <p:ext uri="{BB962C8B-B14F-4D97-AF65-F5344CB8AC3E}">
        <p14:creationId xmlns:p14="http://schemas.microsoft.com/office/powerpoint/2010/main" val="4966943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09488"/>
            <a:ext cx="11966713" cy="6409363"/>
          </a:xfrm>
        </p:spPr>
        <p:txBody>
          <a:bodyPr>
            <a:normAutofit/>
          </a:bodyPr>
          <a:lstStyle/>
          <a:p>
            <a:pPr marL="180340" marR="0" indent="0" algn="just">
              <a:lnSpc>
                <a:spcPct val="150000"/>
              </a:lnSpc>
              <a:spcBef>
                <a:spcPts val="1115"/>
              </a:spcBef>
              <a:spcAft>
                <a:spcPts val="0"/>
              </a:spcAft>
              <a:buNone/>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Term Structure</a:t>
            </a:r>
            <a:r>
              <a:rPr lang="en-US" sz="2200" b="1" spc="4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Theories</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Three theories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commonly used to explain the term structure of interest rates.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expectations theory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contends that the shape of a yield curve reﬂects investor expectations about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future inﬂation rates. If the yield curve is ﬂat, expectations are that the current short-term</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remain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essentially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unchanged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downward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sloping, investors expect inﬂation rates to be lower in the future. On the other hand, when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upward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sloping, investors expect inﬂation rates to be higher in the future.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45380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0"/>
            <a:ext cx="11966713" cy="6858000"/>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liquidity preference theory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holds that investors or debt instrument holders prefer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invest short term so that they have greater liquidity and less maturity or interest rate risk.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 to</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lend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 inﬂation rates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greater</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uncertainty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about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future.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Borrowers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repay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result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willingness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accept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short-term</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trade-oﬀ</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greater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liquidity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 segmentation theory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holds that securities of diﬀerent maturities are not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perfect substitutes for one another. For example, commercial banks concentrate on holding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short-term government securities in an eﬀort to match the short-term maturities of their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deposit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liabilities.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hand,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nature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pension fund liabilities allows these ﬁrms to concentrate holdings in long-term securities.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supply-and-demand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factors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each market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segment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aﬀect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shape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curve.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 in some time periods, interest rates on intermediate-term Treasury securities may be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both</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short-term</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long-term</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Treasuries.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95639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1024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918</TotalTime>
  <Words>6377</Words>
  <Application>Microsoft Office PowerPoint</Application>
  <PresentationFormat>Widescreen</PresentationFormat>
  <Paragraphs>150</Paragraphs>
  <Slides>52</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52</vt:i4>
      </vt:variant>
    </vt:vector>
  </HeadingPairs>
  <TitlesOfParts>
    <vt:vector size="61" baseType="lpstr">
      <vt:lpstr>Arial</vt:lpstr>
      <vt:lpstr>Calibri</vt:lpstr>
      <vt:lpstr>Calibri Light</vt:lpstr>
      <vt:lpstr>Ebrima</vt:lpstr>
      <vt:lpstr>Tajawal Medium</vt:lpstr>
      <vt:lpstr>Times New Roman</vt:lpstr>
      <vt:lpstr>Trebuchet MS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ولاء محمد محمود بدر عامر</cp:lastModifiedBy>
  <cp:revision>40</cp:revision>
  <dcterms:created xsi:type="dcterms:W3CDTF">2022-09-21T12:11:08Z</dcterms:created>
  <dcterms:modified xsi:type="dcterms:W3CDTF">2022-10-14T00:00:20Z</dcterms:modified>
</cp:coreProperties>
</file>