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313" r:id="rId4"/>
    <p:sldId id="435" r:id="rId5"/>
    <p:sldId id="379" r:id="rId6"/>
    <p:sldId id="375" r:id="rId7"/>
    <p:sldId id="376" r:id="rId8"/>
    <p:sldId id="377" r:id="rId9"/>
    <p:sldId id="465" r:id="rId10"/>
    <p:sldId id="381" r:id="rId11"/>
    <p:sldId id="382" r:id="rId12"/>
    <p:sldId id="383" r:id="rId13"/>
    <p:sldId id="384" r:id="rId14"/>
    <p:sldId id="437" r:id="rId15"/>
    <p:sldId id="385" r:id="rId16"/>
    <p:sldId id="386" r:id="rId17"/>
    <p:sldId id="389" r:id="rId18"/>
    <p:sldId id="387" r:id="rId19"/>
    <p:sldId id="439" r:id="rId20"/>
    <p:sldId id="390" r:id="rId21"/>
    <p:sldId id="391" r:id="rId22"/>
    <p:sldId id="392" r:id="rId23"/>
    <p:sldId id="394" r:id="rId24"/>
    <p:sldId id="393" r:id="rId25"/>
    <p:sldId id="443" r:id="rId26"/>
    <p:sldId id="398" r:id="rId27"/>
    <p:sldId id="399" r:id="rId28"/>
    <p:sldId id="400" r:id="rId29"/>
    <p:sldId id="445" r:id="rId30"/>
    <p:sldId id="401" r:id="rId31"/>
    <p:sldId id="402" r:id="rId32"/>
    <p:sldId id="403" r:id="rId33"/>
    <p:sldId id="404" r:id="rId34"/>
    <p:sldId id="405" r:id="rId35"/>
    <p:sldId id="406" r:id="rId36"/>
    <p:sldId id="407" r:id="rId37"/>
    <p:sldId id="429" r:id="rId38"/>
    <p:sldId id="453" r:id="rId39"/>
    <p:sldId id="41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35"/>
            <p14:sldId id="379"/>
            <p14:sldId id="375"/>
            <p14:sldId id="376"/>
            <p14:sldId id="377"/>
            <p14:sldId id="465"/>
            <p14:sldId id="381"/>
            <p14:sldId id="382"/>
            <p14:sldId id="383"/>
            <p14:sldId id="384"/>
            <p14:sldId id="437"/>
            <p14:sldId id="385"/>
            <p14:sldId id="386"/>
            <p14:sldId id="389"/>
            <p14:sldId id="387"/>
            <p14:sldId id="439"/>
            <p14:sldId id="390"/>
            <p14:sldId id="391"/>
            <p14:sldId id="392"/>
            <p14:sldId id="394"/>
            <p14:sldId id="393"/>
            <p14:sldId id="443"/>
            <p14:sldId id="398"/>
            <p14:sldId id="399"/>
            <p14:sldId id="400"/>
            <p14:sldId id="445"/>
            <p14:sldId id="401"/>
            <p14:sldId id="402"/>
            <p14:sldId id="403"/>
            <p14:sldId id="404"/>
            <p14:sldId id="405"/>
            <p14:sldId id="406"/>
            <p14:sldId id="407"/>
            <p14:sldId id="429"/>
            <p14:sldId id="453"/>
            <p14:sldId id="4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674" autoAdjust="0"/>
  </p:normalViewPr>
  <p:slideViewPr>
    <p:cSldViewPr snapToGrid="0">
      <p:cViewPr varScale="1">
        <p:scale>
          <a:sx n="106" d="100"/>
          <a:sy n="106" d="100"/>
        </p:scale>
        <p:origin x="7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321719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75"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76"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77"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78"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79"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5480" name="Rectangle 10"/>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05481" name="Rectangle 11"/>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t>Projects that demand large amounts of money often are funded from bond issuances. (Both for-profit and nonprofit companies, as well as governmental units, such as nations, states, cities, and school districts, issue bonds.) A </a:t>
            </a:r>
            <a:r>
              <a:rPr lang="en-US" altLang="en-US" b="1" dirty="0"/>
              <a:t>bond </a:t>
            </a:r>
            <a:r>
              <a:rPr lang="en-US" altLang="en-US" dirty="0"/>
              <a:t>is its issuer’s written promise to pay an amount identified as the par value of the bond with interest. The </a:t>
            </a:r>
            <a:r>
              <a:rPr lang="en-US" altLang="en-US" b="1" dirty="0"/>
              <a:t>par value of a bond, </a:t>
            </a:r>
            <a:r>
              <a:rPr lang="en-US" altLang="en-US" dirty="0"/>
              <a:t>also called the </a:t>
            </a:r>
            <a:r>
              <a:rPr lang="en-US" altLang="en-US" i="1" dirty="0"/>
              <a:t>face amount </a:t>
            </a:r>
            <a:r>
              <a:rPr lang="en-US" altLang="en-US" dirty="0"/>
              <a:t>or </a:t>
            </a:r>
            <a:r>
              <a:rPr lang="en-US" altLang="en-US" i="1" dirty="0"/>
              <a:t>face value, </a:t>
            </a:r>
            <a:r>
              <a:rPr lang="en-US" altLang="en-US" dirty="0"/>
              <a:t>is paid at a specified future date known as the bond’s </a:t>
            </a:r>
            <a:r>
              <a:rPr lang="en-US" altLang="en-US" i="1" dirty="0"/>
              <a:t>maturity date. </a:t>
            </a:r>
            <a:r>
              <a:rPr lang="en-US" altLang="en-US" dirty="0"/>
              <a:t>Most bonds also require the issuer to make semiannual interest payments. The amount of interest paid each period is determined by multiplying the par value of the bond by the bond’s contract rate of interest for that same period. </a:t>
            </a:r>
          </a:p>
          <a:p>
            <a:endParaRPr lang="en-US" altLang="en-US" dirty="0">
              <a:ea typeface="ＭＳ Ｐゴシック" pitchFamily="34" charset="-128"/>
            </a:endParaRPr>
          </a:p>
        </p:txBody>
      </p:sp>
    </p:spTree>
    <p:extLst>
      <p:ext uri="{BB962C8B-B14F-4D97-AF65-F5344CB8AC3E}">
        <p14:creationId xmlns:p14="http://schemas.microsoft.com/office/powerpoint/2010/main" val="8177166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7348" name="Rectangle 3"/>
          <p:cNvSpPr>
            <a:spLocks noGrp="1" noChangeArrowheads="1"/>
          </p:cNvSpPr>
          <p:nvPr>
            <p:ph type="body" idx="1"/>
          </p:nvPr>
        </p:nvSpPr>
        <p:spPr bwMode="auto">
          <a:xfrm>
            <a:off x="943610" y="4447461"/>
            <a:ext cx="5425758" cy="4759563"/>
          </a:xfrm>
          <a:ln>
            <a:miter lim="800000"/>
            <a:headEnd/>
            <a:tailEnd/>
          </a:ln>
        </p:spPr>
        <p:txBody>
          <a:bodyPr>
            <a:normAutofit/>
          </a:bodyPr>
          <a:lstStyle/>
          <a:p>
            <a:pPr>
              <a:defRPr/>
            </a:pPr>
            <a:r>
              <a:rPr lang="en-US" sz="1000" dirty="0"/>
              <a:t>There are three main advantages of bond financing:</a:t>
            </a:r>
          </a:p>
          <a:p>
            <a:pPr>
              <a:defRPr/>
            </a:pPr>
            <a:r>
              <a:rPr lang="en-US" sz="1000" i="1" dirty="0"/>
              <a:t>1.  Bonds do not affect owner control</a:t>
            </a:r>
            <a:r>
              <a:rPr lang="en-US" sz="1000" dirty="0"/>
              <a:t>. Equity financing reflects ownership in a company, whereas bond financing does not. A person who contributes $1,000 of a company’s $10,000 equity financing typically controls one-tenth of all owner decisions. A person who owns a $1,000, 11%, 20-year bond has no ownership right. This person, or bond- holder, is to receive from the bond issuer 11% interest, or $110, each year the bond is outstanding and $1,000 when it matures in 20 years.</a:t>
            </a:r>
          </a:p>
          <a:p>
            <a:pPr>
              <a:defRPr/>
            </a:pPr>
            <a:r>
              <a:rPr lang="en-US" sz="1000" i="1" dirty="0"/>
              <a:t>2.  Interest on bonds is tax deductible</a:t>
            </a:r>
            <a:r>
              <a:rPr lang="en-US" sz="1000" dirty="0"/>
              <a:t>. Bond interest payments are tax deductible for the issuer, but equity payments (distributions) to owners are not. To illustrate, assume that a corporation with no bond financing earns $15,000 in income </a:t>
            </a:r>
            <a:r>
              <a:rPr lang="en-US" sz="1000" i="1" dirty="0"/>
              <a:t>before </a:t>
            </a:r>
            <a:r>
              <a:rPr lang="en-US" sz="1000" dirty="0"/>
              <a:t>paying taxes at a 40% tax rate, which amounts to $6,000 ($15,000 x 40%) in taxes. If a portion of its financing is in bonds, however, the resulting bond interest is deducted in computing taxable income. That is, if bond interest expense is $10,000, the taxes owed would be $2,000 ([$15,000 x $10,000] x 40%), which is less than the $6,000 owed with no bond financing.</a:t>
            </a:r>
          </a:p>
          <a:p>
            <a:pPr>
              <a:defRPr/>
            </a:pPr>
            <a:r>
              <a:rPr lang="en-US" sz="1000" i="1" dirty="0"/>
              <a:t>3.  Bonds can increase return on equity</a:t>
            </a:r>
            <a:r>
              <a:rPr lang="en-US" sz="1000" dirty="0"/>
              <a:t>. A company that earns a higher return with borrowed funds than it pays in interest on those funds increases its return on equity. This process is called </a:t>
            </a:r>
            <a:r>
              <a:rPr lang="en-US" sz="1000" i="1" dirty="0"/>
              <a:t>financial leverage </a:t>
            </a:r>
            <a:r>
              <a:rPr lang="en-US" sz="1000" dirty="0"/>
              <a:t>or </a:t>
            </a:r>
            <a:r>
              <a:rPr lang="en-US" sz="1000" i="1" dirty="0"/>
              <a:t>trading on the equity</a:t>
            </a:r>
            <a:r>
              <a:rPr lang="en-US" sz="1000" dirty="0"/>
              <a:t>.</a:t>
            </a:r>
          </a:p>
          <a:p>
            <a:pPr>
              <a:defRPr/>
            </a:pPr>
            <a:endParaRPr lang="en-US" sz="1000" dirty="0">
              <a:ea typeface="ＭＳ Ｐゴシック" pitchFamily="34" charset="-128"/>
            </a:endParaRPr>
          </a:p>
          <a:p>
            <a:pPr>
              <a:defRPr/>
            </a:pPr>
            <a:r>
              <a:rPr lang="en-US" sz="1000" dirty="0"/>
              <a:t>The two main disadvantages of bond financing are these:</a:t>
            </a:r>
          </a:p>
          <a:p>
            <a:pPr>
              <a:defRPr/>
            </a:pPr>
            <a:r>
              <a:rPr lang="en-US" sz="1000" i="1" dirty="0"/>
              <a:t>1.  Bonds can decrease return on equity</a:t>
            </a:r>
            <a:r>
              <a:rPr lang="en-US" sz="1000" dirty="0"/>
              <a:t>. When a company earns a lower return with the borrowed funds than it pays in interest, it decreases its return on equity. This downside risk of financial leverage is more likely to arise when a company has periods of low income or net losses.  </a:t>
            </a:r>
          </a:p>
          <a:p>
            <a:pPr>
              <a:defRPr/>
            </a:pPr>
            <a:r>
              <a:rPr lang="en-US" sz="1000" i="1" dirty="0"/>
              <a:t>2.  Bonds require payment of both periodic interest and the par value at maturity</a:t>
            </a:r>
            <a:r>
              <a:rPr lang="en-US" sz="1000" dirty="0"/>
              <a:t>. Bond payments can be especially burdensome when income and cash flow are low. Equity financing, in contrast, does not require any payments because cash withdrawals (dividends) are paid at the discretion of the owner (or board).</a:t>
            </a:r>
            <a:endParaRPr lang="en-US" sz="1000" dirty="0">
              <a:ea typeface="ＭＳ Ｐゴシック" pitchFamily="34" charset="-128"/>
            </a:endParaRPr>
          </a:p>
          <a:p>
            <a:pPr>
              <a:defRPr/>
            </a:pPr>
            <a:endParaRPr lang="en-US" sz="1000" dirty="0">
              <a:ea typeface="ＭＳ Ｐゴシック" pitchFamily="34" charset="-128"/>
            </a:endParaRPr>
          </a:p>
          <a:p>
            <a:pPr>
              <a:defRPr/>
            </a:pPr>
            <a:endParaRPr lang="en-US" sz="1000" dirty="0">
              <a:ea typeface="ＭＳ Ｐゴシック" pitchFamily="34" charset="-128"/>
            </a:endParaRPr>
          </a:p>
          <a:p>
            <a:pPr>
              <a:defRPr/>
            </a:pPr>
            <a:endParaRPr lang="en-US" sz="1000"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a:p>
            <a:pPr>
              <a:defRPr/>
            </a:pPr>
            <a:endParaRPr lang="en-US" dirty="0">
              <a:ea typeface="ＭＳ Ｐゴシック" pitchFamily="34" charset="-128"/>
            </a:endParaRPr>
          </a:p>
        </p:txBody>
      </p:sp>
    </p:spTree>
    <p:extLst>
      <p:ext uri="{BB962C8B-B14F-4D97-AF65-F5344CB8AC3E}">
        <p14:creationId xmlns:p14="http://schemas.microsoft.com/office/powerpoint/2010/main" val="1352962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7523"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The </a:t>
            </a:r>
            <a:r>
              <a:rPr lang="en-US" altLang="en-US" b="1" dirty="0"/>
              <a:t>IBM </a:t>
            </a:r>
            <a:r>
              <a:rPr lang="en-US" altLang="en-US" dirty="0"/>
              <a:t>bond quote here is interpreted (left to right) as </a:t>
            </a:r>
            <a:r>
              <a:rPr lang="en-US" altLang="en-US" b="1" dirty="0"/>
              <a:t>Bonds, </a:t>
            </a:r>
            <a:r>
              <a:rPr lang="en-US" altLang="en-US" dirty="0"/>
              <a:t>issuer name; </a:t>
            </a:r>
            <a:r>
              <a:rPr lang="en-US" altLang="en-US" b="1" dirty="0"/>
              <a:t>Rate, </a:t>
            </a:r>
            <a:r>
              <a:rPr lang="en-US" altLang="en-US" dirty="0"/>
              <a:t>contract interest rate (4%); </a:t>
            </a:r>
            <a:r>
              <a:rPr lang="en-US" altLang="en-US" b="1" dirty="0"/>
              <a:t>Mat, </a:t>
            </a:r>
            <a:r>
              <a:rPr lang="en-US" altLang="en-US" dirty="0"/>
              <a:t>matures in year 2042 when principal is paid; </a:t>
            </a:r>
            <a:r>
              <a:rPr lang="en-US" altLang="en-US" b="1" dirty="0"/>
              <a:t>Yld, </a:t>
            </a:r>
            <a:r>
              <a:rPr lang="en-US" altLang="en-US" dirty="0"/>
              <a:t>yield rate (3.81%) of bond at current price; </a:t>
            </a:r>
            <a:r>
              <a:rPr lang="en-US" altLang="en-US" b="1" dirty="0"/>
              <a:t>Vol, </a:t>
            </a:r>
            <a:r>
              <a:rPr lang="en-US" altLang="en-US" dirty="0"/>
              <a:t>daily dollar worth ($110,000) of trades (in 1,000s); </a:t>
            </a:r>
            <a:r>
              <a:rPr lang="en-US" altLang="en-US" b="1" dirty="0"/>
              <a:t>Close, </a:t>
            </a:r>
            <a:r>
              <a:rPr lang="en-US" altLang="en-US" dirty="0"/>
              <a:t>closing price (103.08) for the day as percentage of par value; </a:t>
            </a:r>
            <a:r>
              <a:rPr lang="en-US" altLang="en-US" b="1" dirty="0"/>
              <a:t>Chg, </a:t>
            </a:r>
            <a:r>
              <a:rPr lang="en-US" altLang="en-US" dirty="0"/>
              <a:t>change (0.73%) in closing price from prior day’s close.</a:t>
            </a:r>
          </a:p>
          <a:p>
            <a:endParaRPr lang="en-US" altLang="en-US" dirty="0">
              <a:cs typeface="Arial" charset="0"/>
            </a:endParaRPr>
          </a:p>
        </p:txBody>
      </p:sp>
    </p:spTree>
    <p:extLst>
      <p:ext uri="{BB962C8B-B14F-4D97-AF65-F5344CB8AC3E}">
        <p14:creationId xmlns:p14="http://schemas.microsoft.com/office/powerpoint/2010/main" val="13225511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8547"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Authorization of bond issuances includes the number of bonds authorized, their par value, and the contract interest rate. The legal document identifying the rights and obligations of both the bondholders and the issuer is called the </a:t>
            </a:r>
            <a:r>
              <a:rPr lang="en-US" altLang="en-US" b="1" dirty="0"/>
              <a:t>bond indenture, </a:t>
            </a:r>
            <a:r>
              <a:rPr lang="en-US" altLang="en-US" dirty="0"/>
              <a:t>which is the legal contract between the issuer and the bondholders (and specifies how often interest is paid). A bondholder may also receive a bond certificate as evidence of the company’s debt. A </a:t>
            </a:r>
            <a:r>
              <a:rPr lang="en-US" altLang="en-US" b="1" dirty="0"/>
              <a:t>bond certificate, </a:t>
            </a:r>
            <a:r>
              <a:rPr lang="en-US" altLang="en-US" dirty="0"/>
              <a:t>such as that shown in this slide, includes specifics such as the issuer’s name, the par value, the contract interest rate, and the maturity date. </a:t>
            </a:r>
          </a:p>
        </p:txBody>
      </p:sp>
    </p:spTree>
    <p:extLst>
      <p:ext uri="{BB962C8B-B14F-4D97-AF65-F5344CB8AC3E}">
        <p14:creationId xmlns:p14="http://schemas.microsoft.com/office/powerpoint/2010/main" val="2545137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159052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9571"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9572"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09573" name="Rectangle 6"/>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09574" name="Rectangle 7"/>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t>Suppose a company receives authorization to issue $100,000 of 8%, 2-year bonds dated December 31, 2017, that mature on December 31, 2019, and pay interest semiannually on each June 30 and December 31. After accepting the bond indenture on behalf of the bondholders, the trustee can sell all or a portion of the bonds to an underwriter. If all bonds are sold at par value, the issuer records the sale as shown.</a:t>
            </a:r>
          </a:p>
          <a:p>
            <a:endParaRPr lang="en-US" altLang="en-US" dirty="0"/>
          </a:p>
          <a:p>
            <a:r>
              <a:rPr lang="en-US" altLang="en-US" dirty="0"/>
              <a:t>This entry reflects increases in the issuer’s cash </a:t>
            </a:r>
            <a:r>
              <a:rPr lang="en-US" altLang="en-US" i="1" dirty="0"/>
              <a:t>and </a:t>
            </a:r>
            <a:r>
              <a:rPr lang="en-US" altLang="en-US" dirty="0"/>
              <a:t>long-term liabilities.</a:t>
            </a:r>
          </a:p>
          <a:p>
            <a:endParaRPr lang="en-US" altLang="en-US" dirty="0">
              <a:ea typeface="ＭＳ Ｐゴシック" pitchFamily="34" charset="-128"/>
            </a:endParaRPr>
          </a:p>
        </p:txBody>
      </p:sp>
    </p:spTree>
    <p:extLst>
      <p:ext uri="{BB962C8B-B14F-4D97-AF65-F5344CB8AC3E}">
        <p14:creationId xmlns:p14="http://schemas.microsoft.com/office/powerpoint/2010/main" val="762672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0595"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0596"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0597" name="Rectangle 6"/>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10598" name="Rectangle 7"/>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t>The issuer records the first semiannual interest payment as shown. The issuer pays and records its semiannual interest obligation every six months until the bonds mature.</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3752494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1619"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1620"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11621" name="Rectangle 6"/>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11622" name="Rectangle 7"/>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t>When the bonds mature, the issuer records its payment of principal as shown in this slide.</a:t>
            </a:r>
          </a:p>
          <a:p>
            <a:endParaRPr lang="en-US" altLang="en-US" dirty="0">
              <a:ea typeface="ＭＳ Ｐゴシック" pitchFamily="34" charset="-128"/>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US" altLang="en-US" b="1" dirty="0"/>
              <a:t>Review what you have learned in the following NEED-TO-KNOW Slides.</a:t>
            </a:r>
            <a:endParaRPr lang="en-US" altLang="en-US" dirty="0"/>
          </a:p>
          <a:p>
            <a:endParaRPr lang="en-US" altLang="en-US" dirty="0">
              <a:ea typeface="ＭＳ Ｐゴシック" pitchFamily="34" charset="-128"/>
            </a:endParaRPr>
          </a:p>
        </p:txBody>
      </p:sp>
    </p:spTree>
    <p:extLst>
      <p:ext uri="{BB962C8B-B14F-4D97-AF65-F5344CB8AC3E}">
        <p14:creationId xmlns:p14="http://schemas.microsoft.com/office/powerpoint/2010/main" val="18010746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2643"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Many bond issuers try to set a contract rate of interest equal to the market rate they expect as of the bond issuance date. When the contract rate and market rate are equal, a bond sells at par value, but when they are not equal, a bond does not sell at par value. Instead, it is sold at a </a:t>
            </a:r>
            <a:r>
              <a:rPr lang="en-US" altLang="en-US" i="1" dirty="0"/>
              <a:t>premium </a:t>
            </a:r>
            <a:r>
              <a:rPr lang="en-US" altLang="en-US" dirty="0"/>
              <a:t>above par value or at a </a:t>
            </a:r>
            <a:r>
              <a:rPr lang="en-US" altLang="en-US" i="1" dirty="0"/>
              <a:t>discount </a:t>
            </a:r>
            <a:r>
              <a:rPr lang="en-US" altLang="en-US" dirty="0"/>
              <a:t>below par value. Exhibit 14.3 shows the relation between the contract rate, market rate, and a bond’s issue price.</a:t>
            </a:r>
          </a:p>
          <a:p>
            <a:endParaRPr lang="en-US" altLang="en-US" dirty="0"/>
          </a:p>
        </p:txBody>
      </p:sp>
    </p:spTree>
    <p:extLst>
      <p:ext uri="{BB962C8B-B14F-4D97-AF65-F5344CB8AC3E}">
        <p14:creationId xmlns:p14="http://schemas.microsoft.com/office/powerpoint/2010/main" val="28778934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3984543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3667"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A </a:t>
            </a:r>
            <a:r>
              <a:rPr lang="en-US" altLang="en-US" b="1" dirty="0"/>
              <a:t>discount on bonds payable </a:t>
            </a:r>
            <a:r>
              <a:rPr lang="en-US" altLang="en-US" dirty="0"/>
              <a:t>occurs when a company issues bonds with a contract rate less than the market rate. This means that the issue price is less than par value. To illustrate, assume that </a:t>
            </a:r>
            <a:r>
              <a:rPr lang="en-US" altLang="en-US" b="1" dirty="0"/>
              <a:t>Fila </a:t>
            </a:r>
            <a:r>
              <a:rPr lang="en-US" altLang="en-US" dirty="0"/>
              <a:t>issues bonds with a $100,000 par value, an 8% annual contract rate (paid semiannually), and a two-year life. Also assume that the market rate for Fila bonds is 10%. These bonds will sell at a discount since the contract rate is less than the market rate. The exact issue price for these bonds is stated as 96.454 (implying 96.454% of par value, or $96,454).</a:t>
            </a:r>
          </a:p>
          <a:p>
            <a:endParaRPr lang="en-US" altLang="en-US" dirty="0"/>
          </a:p>
        </p:txBody>
      </p:sp>
    </p:spTree>
    <p:extLst>
      <p:ext uri="{BB962C8B-B14F-4D97-AF65-F5344CB8AC3E}">
        <p14:creationId xmlns:p14="http://schemas.microsoft.com/office/powerpoint/2010/main" val="1280319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4691"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When Fila accepts $96,454 cash for its bonds on the issue date of December 31, 2017, it records the sale as shown.</a:t>
            </a:r>
          </a:p>
          <a:p>
            <a:endParaRPr lang="en-US" altLang="en-US" dirty="0"/>
          </a:p>
        </p:txBody>
      </p:sp>
    </p:spTree>
    <p:extLst>
      <p:ext uri="{BB962C8B-B14F-4D97-AF65-F5344CB8AC3E}">
        <p14:creationId xmlns:p14="http://schemas.microsoft.com/office/powerpoint/2010/main" val="9916584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body" idx="1"/>
          </p:nvPr>
        </p:nvSpPr>
        <p:spPr bwMode="auto">
          <a:xfrm>
            <a:off x="943610" y="4447461"/>
            <a:ext cx="5189855" cy="421338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958" tIns="45663" rIns="92958" bIns="45663" numCol="1" anchor="t" anchorCtr="0" compatLnSpc="1">
            <a:prstTxWarp prst="textNoShape">
              <a:avLst/>
            </a:prstTxWarp>
          </a:bodyPr>
          <a:lstStyle/>
          <a:p>
            <a:pPr>
              <a:defRPr/>
            </a:pPr>
            <a:r>
              <a:rPr lang="en-US" dirty="0"/>
              <a:t>This slide shows the pattern of decreases in the Discount on Bonds Payable account and the pattern of increases in the bonds’ carrying value. The following points summarize the discount bonds’ straight-line amortization:</a:t>
            </a:r>
          </a:p>
          <a:p>
            <a:pPr>
              <a:defRPr/>
            </a:pPr>
            <a:endParaRPr lang="en-US" dirty="0"/>
          </a:p>
          <a:p>
            <a:pPr marL="234841" indent="-234841">
              <a:buFontTx/>
              <a:buAutoNum type="arabicPeriod"/>
              <a:defRPr/>
            </a:pPr>
            <a:r>
              <a:rPr lang="en-US" dirty="0"/>
              <a:t>At issuance, the $100,000 par value consists of the $96,454 cash received by the issuer plus the $3,546 discount. </a:t>
            </a:r>
          </a:p>
          <a:p>
            <a:pPr marL="234841" indent="-234841">
              <a:buFontTx/>
              <a:buAutoNum type="arabicPeriod"/>
              <a:defRPr/>
            </a:pPr>
            <a:r>
              <a:rPr lang="en-US" dirty="0"/>
              <a:t>During the bonds’ life, the (unamortized) discount decreases each period by the $887 amortization ($3,546 / 4), and the carrying value (par value less unamortized discount) increases each period by $887. </a:t>
            </a:r>
          </a:p>
          <a:p>
            <a:pPr marL="234841" indent="-234841">
              <a:buFontTx/>
              <a:buAutoNum type="arabicPeriod"/>
              <a:defRPr/>
            </a:pPr>
            <a:r>
              <a:rPr lang="en-US" dirty="0"/>
              <a:t>At maturity, the unamortized discount equals zero, and the carrying value equals the $100,000 par value that the issuer pays the holder.</a:t>
            </a:r>
          </a:p>
          <a:p>
            <a:pPr>
              <a:defRPr/>
            </a:pPr>
            <a:endParaRPr lang="en-US" dirty="0"/>
          </a:p>
          <a:p>
            <a:pPr>
              <a:defRPr/>
            </a:pPr>
            <a:r>
              <a:rPr lang="en-US" dirty="0"/>
              <a:t>We see that the issuer incurs a $4,887 bond interest expense each period but pays only $4,000 cash. The $887 unpaid portion of this expense is added to the bonds’ carrying value. (The total $3,546 unamortized discount is “paid” when the bonds mature; $100,000 is paid at maturity but only $96,454 was received at issuance.)</a:t>
            </a:r>
          </a:p>
          <a:p>
            <a:pPr>
              <a:defRPr/>
            </a:pPr>
            <a:endParaRPr lang="en-US" dirty="0"/>
          </a:p>
        </p:txBody>
      </p:sp>
      <p:sp>
        <p:nvSpPr>
          <p:cNvPr id="117763" name="Rectangle 3"/>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Tree>
    <p:extLst>
      <p:ext uri="{BB962C8B-B14F-4D97-AF65-F5344CB8AC3E}">
        <p14:creationId xmlns:p14="http://schemas.microsoft.com/office/powerpoint/2010/main" val="2010654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15715"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These bonds are reported in the long-term liability section of the issuer’s December 31, 2016, balance sheet as shown in the top portion of this slide. A discount is deducted from the par value of bonds to yield the </a:t>
            </a:r>
            <a:r>
              <a:rPr lang="en-US" altLang="en-US" b="1" dirty="0"/>
              <a:t>carrying (book) value of bonds. </a:t>
            </a:r>
            <a:r>
              <a:rPr lang="en-US" altLang="en-US" dirty="0"/>
              <a:t>Discount on Bonds Payable is a contra liability account.</a:t>
            </a:r>
          </a:p>
          <a:p>
            <a:endParaRPr lang="en-US" altLang="en-US" dirty="0"/>
          </a:p>
          <a:p>
            <a:r>
              <a:rPr lang="en-US" altLang="en-US" dirty="0"/>
              <a:t>Fila receives $96,454 for its bonds; in return it must pay bondholders $100,000 after two years (plus semiannual interest payments). The $3,546 discount is paid to bondholders at maturity and is part of the cost of using the $96,454 for two years. The upper portion of panel A in this slide shows that total bond interest expense of $19,546 is the difference between the total amount repaid to bondholders ($116,000) and the amount borrowed from bondholders ($96,454). Alternatively, we can compute total bond interest expense as the sum of the four interest payments and the bond discount. This alternative computation is shown in the lower portion of panel A.</a:t>
            </a:r>
          </a:p>
          <a:p>
            <a:endParaRPr lang="en-US" altLang="en-US" dirty="0"/>
          </a:p>
          <a:p>
            <a:pPr defTabSz="939363">
              <a:defRPr/>
            </a:pPr>
            <a:r>
              <a:rPr lang="en-US" altLang="en-US" b="1" dirty="0"/>
              <a:t>Review what you have learned in the following NEED-TO-KNOW Slides.</a:t>
            </a:r>
            <a:endParaRPr lang="en-US" altLang="en-US" dirty="0"/>
          </a:p>
          <a:p>
            <a:endParaRPr lang="en-US" altLang="en-US" dirty="0"/>
          </a:p>
        </p:txBody>
      </p:sp>
    </p:spTree>
    <p:extLst>
      <p:ext uri="{BB962C8B-B14F-4D97-AF65-F5344CB8AC3E}">
        <p14:creationId xmlns:p14="http://schemas.microsoft.com/office/powerpoint/2010/main" val="1798752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4776233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3907"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When the contract rate of bonds is higher than the market rate, the bonds sell at a price higher than par value. The amount by which the bond price exceeds par value is the </a:t>
            </a:r>
            <a:r>
              <a:rPr lang="en-US" altLang="en-US" b="1" dirty="0"/>
              <a:t>premium on bonds. </a:t>
            </a:r>
            <a:r>
              <a:rPr lang="en-US" altLang="en-US" dirty="0"/>
              <a:t>To illustrate, assume that </a:t>
            </a:r>
            <a:r>
              <a:rPr lang="en-US" altLang="en-US" b="1" dirty="0"/>
              <a:t>Adidas </a:t>
            </a:r>
            <a:r>
              <a:rPr lang="en-US" altLang="en-US" dirty="0"/>
              <a:t>issues bonds with a $100,000 par value, a 12% annual contract rate, semiannual interest payments, and a two-year life. Also assume that the market rate for Adidas bonds is 10% on the issue date. The Adidas bonds will sell at a premium because the contract rate is higher than the market rate. The issue price for these bonds is stated as 103.546 (implying 103.546% of par value, or $103,546); we show how to compute this issue price later in the chapter. These bonds obligate the issuer to pay out two separate future cash flows:</a:t>
            </a:r>
          </a:p>
          <a:p>
            <a:r>
              <a:rPr lang="en-US" altLang="en-US" dirty="0"/>
              <a:t>1.  Par value of $100,000 cash at the end of the bonds’ two-year life.</a:t>
            </a:r>
          </a:p>
          <a:p>
            <a:r>
              <a:rPr lang="en-US" altLang="en-US" dirty="0"/>
              <a:t>2.  Cash interest payments of $6,000 ($100,000 x 12% x 1/2 year) at the end of each semiannual period during the bonds’ two-year life.</a:t>
            </a:r>
          </a:p>
          <a:p>
            <a:endParaRPr lang="en-US" altLang="en-US" dirty="0"/>
          </a:p>
          <a:p>
            <a:endParaRPr lang="en-US" altLang="en-US" dirty="0"/>
          </a:p>
        </p:txBody>
      </p:sp>
    </p:spTree>
    <p:extLst>
      <p:ext uri="{BB962C8B-B14F-4D97-AF65-F5344CB8AC3E}">
        <p14:creationId xmlns:p14="http://schemas.microsoft.com/office/powerpoint/2010/main" val="4209711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4931"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When Adidas receives $103,546 cash for its bonds on the issue date of December 31, 2017, it records this transaction as shown.</a:t>
            </a:r>
          </a:p>
        </p:txBody>
      </p:sp>
    </p:spTree>
    <p:extLst>
      <p:ext uri="{BB962C8B-B14F-4D97-AF65-F5344CB8AC3E}">
        <p14:creationId xmlns:p14="http://schemas.microsoft.com/office/powerpoint/2010/main" val="14776439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5955"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These bonds are reported in the long-term liability section of the issuer’s December 31, 2017, balance sheet as shown in this slide. A premium is added to par value to yield the carrying (book) value of bonds. Premium on Bonds Payable is an adjunct liability account.</a:t>
            </a:r>
          </a:p>
          <a:p>
            <a:endParaRPr lang="en-US" altLang="en-US" dirty="0">
              <a:ea typeface="ＭＳ Ｐゴシック" pitchFamily="34" charset="-128"/>
            </a:endParaRPr>
          </a:p>
        </p:txBody>
      </p:sp>
    </p:spTree>
    <p:extLst>
      <p:ext uri="{BB962C8B-B14F-4D97-AF65-F5344CB8AC3E}">
        <p14:creationId xmlns:p14="http://schemas.microsoft.com/office/powerpoint/2010/main" val="1749084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1683" name="Rectangle 3"/>
          <p:cNvSpPr>
            <a:spLocks noGrp="1" noChangeArrowheads="1"/>
          </p:cNvSpPr>
          <p:nvPr>
            <p:ph type="body" idx="1"/>
          </p:nvPr>
        </p:nvSpPr>
        <p:spPr bwMode="auto">
          <a:xfrm>
            <a:off x="864976" y="4447461"/>
            <a:ext cx="5504392" cy="421338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defRPr/>
            </a:pPr>
            <a:r>
              <a:rPr lang="en-US" dirty="0"/>
              <a:t>This amortization table shows the pattern of decreases in the unamortized Premium on Bonds Payable account and in the bonds’ carrying value. The following points summarize straight-line amortization of the premium bonds:</a:t>
            </a:r>
          </a:p>
          <a:p>
            <a:pPr marL="234841" indent="-234841">
              <a:buFontTx/>
              <a:buAutoNum type="arabicPeriod"/>
              <a:defRPr/>
            </a:pPr>
            <a:r>
              <a:rPr lang="en-US" dirty="0"/>
              <a:t>At issuance, the $100,000 par value plus the $3,546 premium equals the $103,546 cash received by the issuer.</a:t>
            </a:r>
            <a:endParaRPr lang="en-US" sz="1400" dirty="0"/>
          </a:p>
          <a:p>
            <a:pPr marL="234841" indent="-234841">
              <a:buFontTx/>
              <a:buAutoNum type="arabicPeriod" startAt="2"/>
              <a:defRPr/>
            </a:pPr>
            <a:r>
              <a:rPr lang="en-US" dirty="0"/>
              <a:t>During the bonds’ life, the (unamortized) premium decreases each period by the</a:t>
            </a:r>
            <a:r>
              <a:rPr lang="en-US" dirty="0">
                <a:ea typeface="ＭＳ Ｐゴシック" pitchFamily="34" charset="-128"/>
              </a:rPr>
              <a:t> </a:t>
            </a:r>
            <a:r>
              <a:rPr lang="en-US" dirty="0"/>
              <a:t>$887 amortization ($3,546 / 4), and the carrying value decreases each period by the same $887.</a:t>
            </a:r>
            <a:endParaRPr lang="en-US" sz="1400" dirty="0"/>
          </a:p>
          <a:p>
            <a:pPr marL="234841" indent="-234841">
              <a:buFontTx/>
              <a:buAutoNum type="arabicPeriod" startAt="2"/>
              <a:defRPr/>
            </a:pPr>
            <a:r>
              <a:rPr lang="en-US" dirty="0"/>
              <a:t>At maturity, the unamortized premium equals zero, and the carrying value equals the</a:t>
            </a:r>
            <a:r>
              <a:rPr lang="en-US" sz="1400" dirty="0"/>
              <a:t> </a:t>
            </a:r>
            <a:r>
              <a:rPr lang="en-US" dirty="0"/>
              <a:t>$100,000 par value that the issuer pays the holder.</a:t>
            </a:r>
          </a:p>
          <a:p>
            <a:pPr>
              <a:defRPr/>
            </a:pPr>
            <a:endParaRPr lang="en-US" dirty="0"/>
          </a:p>
          <a:p>
            <a:pPr defTabSz="939363">
              <a:defRPr/>
            </a:pPr>
            <a:r>
              <a:rPr lang="en-US" altLang="en-US" b="1" dirty="0"/>
              <a:t>Review what you have learned in the following NEED-TO-KNOW Slides.</a:t>
            </a:r>
            <a:endParaRPr lang="en-US" altLang="en-US" dirty="0"/>
          </a:p>
          <a:p>
            <a:pPr>
              <a:defRPr/>
            </a:pPr>
            <a:endParaRPr lang="en-US" dirty="0"/>
          </a:p>
          <a:p>
            <a:pPr>
              <a:defRPr/>
            </a:pPr>
            <a:endParaRPr lang="en-US" sz="1400" dirty="0"/>
          </a:p>
          <a:p>
            <a:pPr marL="234841" indent="-234841">
              <a:buFontTx/>
              <a:buAutoNum type="arabicPeriod"/>
              <a:defRPr/>
            </a:pPr>
            <a:endParaRPr lang="en-US" altLang="en-US" dirty="0">
              <a:ea typeface="ＭＳ Ｐゴシック" pitchFamily="34" charset="-128"/>
            </a:endParaRPr>
          </a:p>
          <a:p>
            <a:pPr>
              <a:defRPr/>
            </a:pPr>
            <a:endParaRPr lang="en-US" altLang="en-US" dirty="0">
              <a:ea typeface="ＭＳ Ｐゴシック" pitchFamily="34" charset="-128"/>
            </a:endParaRPr>
          </a:p>
        </p:txBody>
      </p:sp>
    </p:spTree>
    <p:extLst>
      <p:ext uri="{BB962C8B-B14F-4D97-AF65-F5344CB8AC3E}">
        <p14:creationId xmlns:p14="http://schemas.microsoft.com/office/powerpoint/2010/main" val="2598607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26979"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The straight-line method allocates an equal portion of total bond interest expense to each of the bonds’ semiannual interest periods. To apply this method to Adidas bonds, we divide the two years’ total bond interest expense of $20,454 by four (the number of semiannual periods in the bonds’ life). This gives a total bond interest expense of $5,113 per period, which is $5,113.50 rounded down so that the journal entry balances and for simplicity in presentation (alternatively, one could carry cents).</a:t>
            </a:r>
          </a:p>
          <a:p>
            <a:endParaRPr lang="en-US" altLang="en-US" dirty="0"/>
          </a:p>
          <a:p>
            <a:r>
              <a:rPr lang="en-US" altLang="en-US" dirty="0"/>
              <a:t>This entry shows how the issuer records bond interest expense and updates the balance of the bond liability account for </a:t>
            </a:r>
            <a:r>
              <a:rPr lang="en-US" altLang="en-US" i="1" dirty="0"/>
              <a:t>each </a:t>
            </a:r>
            <a:r>
              <a:rPr lang="en-US" altLang="en-US" dirty="0"/>
              <a:t>semiannual period (June 30, 2018,</a:t>
            </a:r>
            <a:r>
              <a:rPr lang="en-US" altLang="en-US" sz="1400" dirty="0"/>
              <a:t> </a:t>
            </a:r>
            <a:r>
              <a:rPr lang="en-US" altLang="en-US" dirty="0"/>
              <a:t>through December 31, 2019).</a:t>
            </a:r>
            <a:endParaRPr lang="en-US" altLang="en-US" sz="1400" dirty="0"/>
          </a:p>
          <a:p>
            <a:pPr marL="0" lvl="1"/>
            <a:endParaRPr lang="en-US" altLang="en-US" sz="1400" dirty="0"/>
          </a:p>
          <a:p>
            <a:endParaRPr lang="en-US" altLang="en-US" dirty="0"/>
          </a:p>
          <a:p>
            <a:endParaRPr lang="en-US" altLang="en-US" dirty="0"/>
          </a:p>
        </p:txBody>
      </p:sp>
    </p:spTree>
    <p:extLst>
      <p:ext uri="{BB962C8B-B14F-4D97-AF65-F5344CB8AC3E}">
        <p14:creationId xmlns:p14="http://schemas.microsoft.com/office/powerpoint/2010/main" val="40769705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endParaRPr lang="en-US" dirty="0">
              <a:ea typeface="ＭＳ Ｐゴシック" pitchFamily="34" charset="-128"/>
            </a:endParaRPr>
          </a:p>
        </p:txBody>
      </p:sp>
    </p:spTree>
    <p:extLst>
      <p:ext uri="{BB962C8B-B14F-4D97-AF65-F5344CB8AC3E}">
        <p14:creationId xmlns:p14="http://schemas.microsoft.com/office/powerpoint/2010/main" val="549939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6195"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The carrying value of bonds at the end of their lives equals par value ($100,000). The retirement of these bonds at maturity, assuming interest is already paid and entered, is recorded as shown.</a:t>
            </a:r>
          </a:p>
          <a:p>
            <a:endParaRPr lang="en-US" altLang="en-US" dirty="0">
              <a:ea typeface="ＭＳ Ｐゴシック" pitchFamily="34" charset="-128"/>
            </a:endParaRPr>
          </a:p>
          <a:p>
            <a:endParaRPr lang="en-US" altLang="en-US" dirty="0">
              <a:ea typeface="ＭＳ Ｐゴシック" pitchFamily="34" charset="-128"/>
            </a:endParaRPr>
          </a:p>
        </p:txBody>
      </p:sp>
    </p:spTree>
    <p:extLst>
      <p:ext uri="{BB962C8B-B14F-4D97-AF65-F5344CB8AC3E}">
        <p14:creationId xmlns:p14="http://schemas.microsoft.com/office/powerpoint/2010/main" val="1679482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7219"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Issuers sometimes retire some or all of their bonds prior to maturity. For instance, if interest rates decline greatly, an issuer may wish to replace high-interest-paying bonds with new low-interest bonds. Two common ways to retire bonds before maturity are to (1) exercise a call option or (2) purchase them on the open market. In the first instance, an issuer can reserve the right to retire bonds early by issuing callable bonds. The bond indenture can give the issuer an option to </a:t>
            </a:r>
            <a:r>
              <a:rPr lang="en-US" altLang="en-US" i="1" dirty="0"/>
              <a:t>call </a:t>
            </a:r>
            <a:r>
              <a:rPr lang="en-US" altLang="en-US" dirty="0"/>
              <a:t>the bonds before they mature by paying the par value plus a </a:t>
            </a:r>
            <a:r>
              <a:rPr lang="en-US" altLang="en-US" i="1" dirty="0"/>
              <a:t>call premium </a:t>
            </a:r>
            <a:r>
              <a:rPr lang="en-US" altLang="en-US" dirty="0"/>
              <a:t>to bondholders. In the second case, the issuer retires bonds by repurchasing them on the open market at their current price. Whether bonds are called or repurchased, the issuer is unlikely to pay a price that exactly equals their carrying value. When a difference exists between the bonds’ carrying value and the amount paid, the issuer records a gain or loss equal to the difference.</a:t>
            </a:r>
          </a:p>
          <a:p>
            <a:endParaRPr lang="en-US" altLang="en-US" dirty="0"/>
          </a:p>
          <a:p>
            <a:r>
              <a:rPr lang="en-US" altLang="en-US" dirty="0"/>
              <a:t>To illustrate the accounting for retiring callable bonds, assume that a company issued callable bonds with a par value of $100,000. The call option requires the issuer to pay a call premium of $3,000 to bondholders in addition to the par value. Next, assume that after the June 30, 2017, interest payment, the bonds have a carrying value of $104,500. Then on July 1, 2017, the issuer calls these bonds and pays $103,000 to bondholders. The issuer recognizes a $1,500 gain from the difference between the bonds’ carrying value of $104,500 and the retirement price of $103,000. The issuer records this bond retirement as shown on this slide.</a:t>
            </a:r>
          </a:p>
          <a:p>
            <a:endParaRPr lang="en-US" altLang="en-US" dirty="0"/>
          </a:p>
        </p:txBody>
      </p:sp>
    </p:spTree>
    <p:extLst>
      <p:ext uri="{BB962C8B-B14F-4D97-AF65-F5344CB8AC3E}">
        <p14:creationId xmlns:p14="http://schemas.microsoft.com/office/powerpoint/2010/main" val="38913084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38243"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altLang="en-US" dirty="0"/>
              <a:t>Holders of convertible bonds have the right to convert their bonds to stock. When conversion occurs, the bonds’ carrying value is transferred to equity accounts and no gain or loss is recorded. </a:t>
            </a:r>
          </a:p>
          <a:p>
            <a:endParaRPr lang="en-US" altLang="en-US" dirty="0"/>
          </a:p>
          <a:p>
            <a:r>
              <a:rPr lang="en-US" altLang="en-US" dirty="0"/>
              <a:t>To illustrate, assume that on January 1 the $100,000 par value bonds of </a:t>
            </a:r>
            <a:r>
              <a:rPr lang="en-US" altLang="en-US" b="1" dirty="0"/>
              <a:t>Converse</a:t>
            </a:r>
            <a:r>
              <a:rPr lang="en-US" altLang="en-US" dirty="0"/>
              <a:t>, with a carrying value of $100,000, are converted to 15,000 shares of $2 par value common stock. The entry to record this conversion is shown on this slide.</a:t>
            </a:r>
          </a:p>
        </p:txBody>
      </p:sp>
    </p:spTree>
    <p:extLst>
      <p:ext uri="{BB962C8B-B14F-4D97-AF65-F5344CB8AC3E}">
        <p14:creationId xmlns:p14="http://schemas.microsoft.com/office/powerpoint/2010/main" val="14358049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14754622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67"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68"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69"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70"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71"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39272" name="Rectangle 10"/>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39273" name="Rectangle 11"/>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dirty="0"/>
              <a:t>Like bonds, notes are issued to obtain assets such as cash. Unlike bonds, notes are typically transacted with a </a:t>
            </a:r>
            <a:r>
              <a:rPr lang="en-US" i="1" dirty="0"/>
              <a:t>single </a:t>
            </a:r>
            <a:r>
              <a:rPr lang="en-US" dirty="0"/>
              <a:t>lender such as a bank. An issuer initially records a note at its selling price—that is, the note’s face value minus any discount or plus any premium. Over the note’s life, the amount of interest expense allocated to each period is computed by multiplying the market rate (at issuance of the note) by the beginning-of-period note balance. The note’s carrying (book) value at any time equals its face value minus any unamortized discount or plus any unamortized premium; carrying value is also computed as the present value of all remaining payments, discounted using the market rate at issuance.</a:t>
            </a:r>
          </a:p>
          <a:p>
            <a:endParaRPr lang="en-US" altLang="en-US" dirty="0">
              <a:ea typeface="ＭＳ Ｐゴシック" pitchFamily="34" charset="-128"/>
            </a:endParaRPr>
          </a:p>
        </p:txBody>
      </p:sp>
    </p:spTree>
    <p:extLst>
      <p:ext uri="{BB962C8B-B14F-4D97-AF65-F5344CB8AC3E}">
        <p14:creationId xmlns:p14="http://schemas.microsoft.com/office/powerpoint/2010/main" val="208616070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1"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2"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3"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4"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5"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0296" name="Rectangle 10"/>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40297" name="Rectangle 11"/>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ea typeface="ＭＳ Ｐゴシック" pitchFamily="34" charset="-128"/>
              </a:rPr>
              <a:t>For some notes, the principal and interest are paid in a single payment at the end of the note term.</a:t>
            </a:r>
          </a:p>
          <a:p>
            <a:endParaRPr lang="en-US" altLang="en-US" dirty="0">
              <a:ea typeface="ＭＳ Ｐゴシック" pitchFamily="34" charset="-128"/>
            </a:endParaRPr>
          </a:p>
        </p:txBody>
      </p:sp>
    </p:spTree>
    <p:extLst>
      <p:ext uri="{BB962C8B-B14F-4D97-AF65-F5344CB8AC3E}">
        <p14:creationId xmlns:p14="http://schemas.microsoft.com/office/powerpoint/2010/main" val="11684084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15" name="Rectangle 3"/>
          <p:cNvSpPr>
            <a:spLocks noChangeArrowheads="1"/>
          </p:cNvSpPr>
          <p:nvPr/>
        </p:nvSpPr>
        <p:spPr bwMode="auto">
          <a:xfrm>
            <a:off x="4010342" y="8894921"/>
            <a:ext cx="3066733" cy="468154"/>
          </a:xfrm>
          <a:prstGeom prst="rect">
            <a:avLst/>
          </a:prstGeom>
          <a:noFill/>
          <a:ln w="12700">
            <a:noFill/>
            <a:miter lim="800000"/>
            <a:headEnd/>
            <a:tailEnd/>
          </a:ln>
        </p:spPr>
        <p:txBody>
          <a:bodyPr lIns="19570" tIns="0" rIns="19570" bIns="0" anchor="b"/>
          <a:lstStyle/>
          <a:p>
            <a:pPr algn="r"/>
            <a:endParaRPr lang="en-US" altLang="en-US" sz="1000" i="1" dirty="0">
              <a:latin typeface="Times New Roman" pitchFamily="18" charset="0"/>
            </a:endParaRPr>
          </a:p>
        </p:txBody>
      </p:sp>
      <p:sp>
        <p:nvSpPr>
          <p:cNvPr id="141316" name="Rectangle 4"/>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17" name="Rectangle 5"/>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18" name="Rectangle 6"/>
          <p:cNvSpPr>
            <a:spLocks noChangeArrowheads="1"/>
          </p:cNvSpPr>
          <p:nvPr/>
        </p:nvSpPr>
        <p:spPr bwMode="auto">
          <a:xfrm>
            <a:off x="4010342"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19" name="Rectangle 8"/>
          <p:cNvSpPr>
            <a:spLocks noChangeArrowheads="1"/>
          </p:cNvSpPr>
          <p:nvPr/>
        </p:nvSpPr>
        <p:spPr bwMode="auto">
          <a:xfrm>
            <a:off x="0" y="8894921"/>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20" name="Rectangle 9"/>
          <p:cNvSpPr>
            <a:spLocks noChangeArrowheads="1"/>
          </p:cNvSpPr>
          <p:nvPr/>
        </p:nvSpPr>
        <p:spPr bwMode="auto">
          <a:xfrm>
            <a:off x="0" y="0"/>
            <a:ext cx="3066733" cy="468154"/>
          </a:xfrm>
          <a:prstGeom prst="rect">
            <a:avLst/>
          </a:prstGeom>
          <a:noFill/>
          <a:ln w="12700">
            <a:noFill/>
            <a:miter lim="800000"/>
            <a:headEnd/>
            <a:tailEnd/>
          </a:ln>
        </p:spPr>
        <p:txBody>
          <a:bodyPr wrap="none" lIns="93936" tIns="46968" rIns="93936" bIns="46968" anchor="ctr"/>
          <a:lstStyle/>
          <a:p>
            <a:endParaRPr lang="en-US" altLang="en-US" dirty="0"/>
          </a:p>
        </p:txBody>
      </p:sp>
      <p:sp>
        <p:nvSpPr>
          <p:cNvPr id="141321" name="Rectangle 10"/>
          <p:cNvSpPr>
            <a:spLocks noGrp="1" noRot="1" noChangeAspect="1" noChangeArrowheads="1" noTextEdit="1"/>
          </p:cNvSpPr>
          <p:nvPr>
            <p:ph type="sldImg"/>
          </p:nvPr>
        </p:nvSpPr>
        <p:spPr bwMode="auto">
          <a:xfrm>
            <a:off x="428625" y="708025"/>
            <a:ext cx="6219825" cy="3498850"/>
          </a:xfrm>
          <a:noFill/>
          <a:ln cap="flat">
            <a:solidFill>
              <a:schemeClr val="tx1"/>
            </a:solidFill>
            <a:miter lim="800000"/>
            <a:headEnd/>
            <a:tailEnd/>
          </a:ln>
        </p:spPr>
      </p:sp>
      <p:sp>
        <p:nvSpPr>
          <p:cNvPr id="141322" name="Rectangle 11"/>
          <p:cNvSpPr>
            <a:spLocks noGrp="1" noChangeArrowheads="1"/>
          </p:cNvSpPr>
          <p:nvPr>
            <p:ph type="body" idx="1"/>
          </p:nvPr>
        </p:nvSpPr>
        <p:spPr bwMode="auto">
          <a:xfrm>
            <a:off x="943610" y="4447461"/>
            <a:ext cx="5189855" cy="4213384"/>
          </a:xfrm>
          <a:noFill/>
        </p:spPr>
        <p:txBody>
          <a:bodyPr wrap="square" lIns="92958" tIns="45663" rIns="92958" bIns="45663" numCol="1" anchor="t" anchorCtr="0" compatLnSpc="1">
            <a:prstTxWarp prst="textNoShape">
              <a:avLst/>
            </a:prstTxWarp>
          </a:bodyPr>
          <a:lstStyle/>
          <a:p>
            <a:r>
              <a:rPr lang="en-US" altLang="en-US" dirty="0">
                <a:ea typeface="ＭＳ Ｐゴシック" pitchFamily="34" charset="-128"/>
              </a:rPr>
              <a:t>Other notes require regular payments during the note term. In some cases, the regular payments consist of equal principal payments plus interest. In other cases, the regular payments consist of equal payments that include both principal payments and interest payments. Most car loans are like this latter example. The payment is the same every month and consists of interest and some principal payment.</a:t>
            </a:r>
          </a:p>
        </p:txBody>
      </p:sp>
    </p:spTree>
    <p:extLst>
      <p:ext uri="{BB962C8B-B14F-4D97-AF65-F5344CB8AC3E}">
        <p14:creationId xmlns:p14="http://schemas.microsoft.com/office/powerpoint/2010/main" val="37802047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2339" name="Rectangle 3"/>
          <p:cNvSpPr>
            <a:spLocks noGrp="1" noChangeArrowheads="1"/>
          </p:cNvSpPr>
          <p:nvPr>
            <p:ph type="body" idx="1"/>
          </p:nvPr>
        </p:nvSpPr>
        <p:spPr bwMode="auto">
          <a:xfrm>
            <a:off x="864976" y="4447461"/>
            <a:ext cx="5504392" cy="4213384"/>
          </a:xfrm>
          <a:noFill/>
        </p:spPr>
        <p:txBody>
          <a:bodyPr wrap="square" numCol="1" anchor="t" anchorCtr="0" compatLnSpc="1">
            <a:prstTxWarp prst="textNoShape">
              <a:avLst/>
            </a:prstTxWarp>
          </a:bodyPr>
          <a:lstStyle/>
          <a:p>
            <a:r>
              <a:rPr lang="en-US" dirty="0"/>
              <a:t>An </a:t>
            </a:r>
            <a:r>
              <a:rPr lang="en-US" b="1" dirty="0"/>
              <a:t>installment note </a:t>
            </a:r>
            <a:r>
              <a:rPr lang="en-US" dirty="0"/>
              <a:t>is an obligation requiring a series of payments to the lender. Installment notes are common for franchises and other businesses when lenders and borrowers agree to spread payments over several periods. To illustrate, assume that Foghog borrows $60,000 from a bank to purchase equipment. It signs an 8% installment note requiring three payments on an installment note normally include the accrued interest expense plus a portion of the amount borrowed (the </a:t>
            </a:r>
            <a:r>
              <a:rPr lang="en-US" i="1" dirty="0"/>
              <a:t>principal</a:t>
            </a:r>
            <a:r>
              <a:rPr lang="en-US" dirty="0"/>
              <a:t>). </a:t>
            </a:r>
          </a:p>
          <a:p>
            <a:endParaRPr lang="en-US" dirty="0"/>
          </a:p>
          <a:p>
            <a:r>
              <a:rPr lang="en-US" dirty="0"/>
              <a:t>The equal total payments pattern consists of changing amounts of both interest and principal. To illustrate, assume that Foghog borrows $60,000 by signing a $60,000 note that requires three </a:t>
            </a:r>
            <a:r>
              <a:rPr lang="en-US" i="1" dirty="0"/>
              <a:t>equal payments </a:t>
            </a:r>
            <a:r>
              <a:rPr lang="en-US" dirty="0"/>
              <a:t>of $23,282 at the end of each year. (The present value of an annuity of three annual payments of $23,282, discounted at 8%, equals $60,000.) The $23,282 includes both interest and principal, the amounts of which change with each payment. </a:t>
            </a:r>
          </a:p>
        </p:txBody>
      </p:sp>
    </p:spTree>
    <p:extLst>
      <p:ext uri="{BB962C8B-B14F-4D97-AF65-F5344CB8AC3E}">
        <p14:creationId xmlns:p14="http://schemas.microsoft.com/office/powerpoint/2010/main" val="2963734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3363" name="Rectangle 3"/>
          <p:cNvSpPr>
            <a:spLocks noGrp="1" noChangeArrowheads="1"/>
          </p:cNvSpPr>
          <p:nvPr>
            <p:ph type="body" idx="1"/>
          </p:nvPr>
        </p:nvSpPr>
        <p:spPr bwMode="auto">
          <a:xfrm>
            <a:off x="864976" y="4447461"/>
            <a:ext cx="5504392" cy="4213384"/>
          </a:xfrm>
          <a:noFill/>
        </p:spPr>
        <p:txBody>
          <a:bodyPr wrap="square" numCol="1" anchor="t" anchorCtr="0" compatLnSpc="1">
            <a:prstTxWarp prst="textNoShape">
              <a:avLst/>
            </a:prstTxWarp>
          </a:bodyPr>
          <a:lstStyle/>
          <a:p>
            <a:r>
              <a:rPr lang="en-US" dirty="0"/>
              <a:t>This slide shows the pattern of equal total payments and its two parts, interest and principal. Column A shows the note’s beginning balance. Column B shows accrued interest for each year at 8% of the beginning note balance. Column C shows the impact on the note’s principal, which equals the difference between the total payment in column D and the interest expense in column B. Column E shows the note’s year-end balance. Although the six cash payments are equal, accrued interest decreases each year because the principal balance of the note declines. As the amount of interest decreases each year, the portion of each payment applied to principal increases. </a:t>
            </a:r>
          </a:p>
        </p:txBody>
      </p:sp>
    </p:spTree>
    <p:extLst>
      <p:ext uri="{BB962C8B-B14F-4D97-AF65-F5344CB8AC3E}">
        <p14:creationId xmlns:p14="http://schemas.microsoft.com/office/powerpoint/2010/main" val="32116069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4387" name="Rectangle 3"/>
          <p:cNvSpPr>
            <a:spLocks noGrp="1" noChangeArrowheads="1"/>
          </p:cNvSpPr>
          <p:nvPr>
            <p:ph type="body" idx="1"/>
          </p:nvPr>
        </p:nvSpPr>
        <p:spPr bwMode="auto">
          <a:xfrm>
            <a:off x="864976" y="4447461"/>
            <a:ext cx="5504392" cy="4213384"/>
          </a:xfrm>
          <a:noFill/>
        </p:spPr>
        <p:txBody>
          <a:bodyPr wrap="square" numCol="1" anchor="t" anchorCtr="0" compatLnSpc="1">
            <a:prstTxWarp prst="textNoShape">
              <a:avLst/>
            </a:prstTxWarp>
          </a:bodyPr>
          <a:lstStyle/>
          <a:p>
            <a:r>
              <a:rPr lang="en-US" dirty="0"/>
              <a:t>Foghog uses the amounts in the prior slide to record its first two payments (for years 2017 and 2018) as shown in this slide. Foghog records similar entries but with different amounts for the last payment. After three years, the Notes Payable account balance is zero.</a:t>
            </a:r>
          </a:p>
          <a:p>
            <a:endParaRPr lang="en-US" altLang="en-US" dirty="0">
              <a:ea typeface="ＭＳ Ｐゴシック" pitchFamily="34" charset="-128"/>
            </a:endParaRPr>
          </a:p>
        </p:txBody>
      </p:sp>
    </p:spTree>
    <p:extLst>
      <p:ext uri="{BB962C8B-B14F-4D97-AF65-F5344CB8AC3E}">
        <p14:creationId xmlns:p14="http://schemas.microsoft.com/office/powerpoint/2010/main" val="16626160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5411" name="Rectangle 3"/>
          <p:cNvSpPr>
            <a:spLocks noGrp="1" noChangeArrowheads="1"/>
          </p:cNvSpPr>
          <p:nvPr>
            <p:ph type="body" idx="1"/>
          </p:nvPr>
        </p:nvSpPr>
        <p:spPr bwMode="auto">
          <a:xfrm>
            <a:off x="943610" y="4447461"/>
            <a:ext cx="5425758" cy="4213384"/>
          </a:xfrm>
          <a:noFill/>
        </p:spPr>
        <p:txBody>
          <a:bodyPr wrap="square" numCol="1" anchor="t" anchorCtr="0" compatLnSpc="1">
            <a:prstTxWarp prst="textNoShape">
              <a:avLst/>
            </a:prstTxWarp>
          </a:bodyPr>
          <a:lstStyle/>
          <a:p>
            <a:r>
              <a:rPr lang="en-US" dirty="0"/>
              <a:t>A </a:t>
            </a:r>
            <a:r>
              <a:rPr lang="en-US" b="1" dirty="0"/>
              <a:t>mortgage </a:t>
            </a:r>
            <a:r>
              <a:rPr lang="en-US" dirty="0"/>
              <a:t>is a legal agreement that helps protect a lender if a borrower fails to make required payments on notes or bonds. A mortgage gives the lender a right to be paid from the cash proceeds of the sale of a borrower’s assets identified in the mortgage. A legal document, called a </a:t>
            </a:r>
            <a:r>
              <a:rPr lang="en-US" i="1" dirty="0"/>
              <a:t>mortgage contract, </a:t>
            </a:r>
            <a:r>
              <a:rPr lang="en-US" dirty="0"/>
              <a:t>describes the mortgage terms.</a:t>
            </a:r>
          </a:p>
          <a:p>
            <a:endParaRPr lang="en-US" dirty="0"/>
          </a:p>
          <a:p>
            <a:r>
              <a:rPr lang="en-US" i="1" dirty="0"/>
              <a:t>Mortgage notes </a:t>
            </a:r>
            <a:r>
              <a:rPr lang="en-US" dirty="0"/>
              <a:t>carry a mortgage contract pledging title to specific assets as security for the note. Mortgage notes are especially popular in the purchase of homes and the acquisition of plant assets. Less common </a:t>
            </a:r>
            <a:r>
              <a:rPr lang="en-US" i="1" dirty="0"/>
              <a:t>mortgage bonds </a:t>
            </a:r>
            <a:r>
              <a:rPr lang="en-US" dirty="0"/>
              <a:t>are backed by the issuer’s assets. Accounting for mortgage notes and bonds is similar to that for unsecured notes and bonds, except that the mortgage agreement must be disclosed. </a:t>
            </a:r>
          </a:p>
          <a:p>
            <a:endParaRPr lang="en-US" altLang="en-US" dirty="0"/>
          </a:p>
          <a:p>
            <a:pPr defTabSz="939363">
              <a:defRPr/>
            </a:pPr>
            <a:r>
              <a:rPr lang="en-US" altLang="en-US" b="1" dirty="0"/>
              <a:t>Review what you have learned in the following NEED-TO-KNOW Slides.</a:t>
            </a:r>
            <a:endParaRPr lang="en-US" altLang="en-US" dirty="0"/>
          </a:p>
          <a:p>
            <a:endParaRPr lang="en-US" altLang="en-US" dirty="0"/>
          </a:p>
        </p:txBody>
      </p:sp>
    </p:spTree>
    <p:extLst>
      <p:ext uri="{BB962C8B-B14F-4D97-AF65-F5344CB8AC3E}">
        <p14:creationId xmlns:p14="http://schemas.microsoft.com/office/powerpoint/2010/main" val="12145365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bwMode="auto">
          <a:noFill/>
          <a:ln>
            <a:solidFill>
              <a:srgbClr val="000000"/>
            </a:solidFill>
            <a:miter lim="800000"/>
            <a:headEnd/>
            <a:tailEnd/>
          </a:ln>
        </p:spPr>
      </p:sp>
      <p:sp>
        <p:nvSpPr>
          <p:cNvPr id="147459"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Need-to-Know</a:t>
            </a:r>
            <a:r>
              <a:rPr lang="en-US" baseline="0" dirty="0"/>
              <a:t> 14.4</a:t>
            </a:r>
          </a:p>
          <a:p>
            <a:r>
              <a:rPr lang="en-US" dirty="0"/>
              <a:t>When we go to the Present Value of an Ordinary Annuity table, Table B.3, at the intersection of 5% and n = 4, the factor is 3.5460.</a:t>
            </a:r>
          </a:p>
        </p:txBody>
      </p:sp>
    </p:spTree>
    <p:extLst>
      <p:ext uri="{BB962C8B-B14F-4D97-AF65-F5344CB8AC3E}">
        <p14:creationId xmlns:p14="http://schemas.microsoft.com/office/powerpoint/2010/main" val="24299972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bwMode="auto">
          <a:noFill/>
          <a:ln>
            <a:solidFill>
              <a:srgbClr val="000000"/>
            </a:solidFill>
            <a:miter lim="800000"/>
            <a:headEnd/>
            <a:tailEnd/>
          </a:ln>
        </p:spPr>
      </p:sp>
      <p:sp>
        <p:nvSpPr>
          <p:cNvPr id="180227" name="Notes Placeholder 2"/>
          <p:cNvSpPr>
            <a:spLocks noGrp="1"/>
          </p:cNvSpPr>
          <p:nvPr>
            <p:ph type="body" idx="1"/>
          </p:nvPr>
        </p:nvSpPr>
        <p:spPr bwMode="auto">
          <a:noFill/>
        </p:spPr>
        <p:txBody>
          <a:bodyPr/>
          <a:lstStyle/>
          <a:p>
            <a:br>
              <a:rPr lang="en-US" dirty="0">
                <a:ea typeface="ＭＳ Ｐゴシック" pitchFamily="34" charset="-128"/>
              </a:rPr>
            </a:br>
            <a:endParaRPr lang="en-US" dirty="0">
              <a:ea typeface="ＭＳ Ｐゴシック" pitchFamily="34" charset="-128"/>
            </a:endParaRPr>
          </a:p>
        </p:txBody>
      </p:sp>
    </p:spTree>
    <p:extLst>
      <p:ext uri="{BB962C8B-B14F-4D97-AF65-F5344CB8AC3E}">
        <p14:creationId xmlns:p14="http://schemas.microsoft.com/office/powerpoint/2010/main" val="21792193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3603" name="Rectangle 3"/>
          <p:cNvSpPr>
            <a:spLocks noGrp="1" noChangeArrowheads="1"/>
          </p:cNvSpPr>
          <p:nvPr>
            <p:ph type="body" idx="1"/>
          </p:nvPr>
        </p:nvSpPr>
        <p:spPr bwMode="auto">
          <a:xfrm>
            <a:off x="864976" y="4447461"/>
            <a:ext cx="5504392" cy="4213384"/>
          </a:xfrm>
          <a:noFill/>
        </p:spPr>
        <p:txBody>
          <a:bodyPr wrap="square" numCol="1" anchor="t" anchorCtr="0" compatLnSpc="1">
            <a:prstTxWarp prst="textNoShape">
              <a:avLst/>
            </a:prstTxWarp>
          </a:bodyPr>
          <a:lstStyle/>
          <a:p>
            <a:r>
              <a:rPr lang="en-US" dirty="0"/>
              <a:t>Beyond assessing different characteristics of debt as just described, we want to know the level of debt, especially in relation to total equity. Such knowledge helps us assess the risk of a company’s financing structure. A company financed mainly with debt is more risky because liabilities must be repaid—usually with periodic interest—whereas equity financing does not. A measure to assess the risk of a company’s financing structure is the </a:t>
            </a:r>
            <a:r>
              <a:rPr lang="en-US" b="1" dirty="0"/>
              <a:t>debt-to-equity ratio.</a:t>
            </a:r>
          </a:p>
          <a:p>
            <a:endParaRPr lang="en-US" b="1" dirty="0"/>
          </a:p>
          <a:p>
            <a:r>
              <a:rPr lang="en-US" dirty="0"/>
              <a:t>The debt-to-equity ratio varies across companies and industries. To apply the debt-to-equity ratio, let’s look at this measure for </a:t>
            </a:r>
            <a:r>
              <a:rPr lang="en-US" b="1" dirty="0"/>
              <a:t>Amazon.com </a:t>
            </a:r>
            <a:r>
              <a:rPr lang="en-US" dirty="0"/>
              <a:t>in this slide.</a:t>
            </a:r>
          </a:p>
          <a:p>
            <a:endParaRPr lang="en-US" b="1" dirty="0"/>
          </a:p>
          <a:p>
            <a:r>
              <a:rPr lang="en-US" dirty="0"/>
              <a:t>Amazon’s 2015 debt-to-equity ratio is 3.9, meaning that debtholders contributed $3.90 for each $1 contributed by equity holders. This implies a riskier than usual financing structure for Amazon. A similar concern is drawn from a comparison of Amazon with its competitors, where the 2015 industry ratio is 1.7. Analysis across the years shows that Amazon’s financing structure has risen to a riskier level in recent years. Given its growth in revenues and innovative past, investors have been patient in waiting for income. However, debtholders will grow increasingly concerned if income doesn’t rise in the near future.</a:t>
            </a:r>
          </a:p>
          <a:p>
            <a:endParaRPr lang="en-US" dirty="0"/>
          </a:p>
        </p:txBody>
      </p:sp>
    </p:spTree>
    <p:extLst>
      <p:ext uri="{BB962C8B-B14F-4D97-AF65-F5344CB8AC3E}">
        <p14:creationId xmlns:p14="http://schemas.microsoft.com/office/powerpoint/2010/main" val="39642130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1.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9.e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emf"/></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23.e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24.emf"/></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29.wmf"/><Relationship Id="rId5" Type="http://schemas.openxmlformats.org/officeDocument/2006/relationships/oleObject" Target="../embeddings/oleObject7.bin"/><Relationship Id="rId4" Type="http://schemas.openxmlformats.org/officeDocument/2006/relationships/image" Target="../media/image11.w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31.xml"/><Relationship Id="rId1" Type="http://schemas.openxmlformats.org/officeDocument/2006/relationships/slideLayout" Target="../slideLayouts/slideLayout6.xml"/><Relationship Id="rId6" Type="http://schemas.openxmlformats.org/officeDocument/2006/relationships/image" Target="../media/image29.wmf"/><Relationship Id="rId5" Type="http://schemas.openxmlformats.org/officeDocument/2006/relationships/oleObject" Target="../embeddings/oleObject9.bin"/><Relationship Id="rId4" Type="http://schemas.openxmlformats.org/officeDocument/2006/relationships/image" Target="../media/image11.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notesSlide" Target="../notesSlides/notesSlide32.xml"/><Relationship Id="rId1" Type="http://schemas.openxmlformats.org/officeDocument/2006/relationships/slideLayout" Target="../slideLayouts/slideLayout6.xml"/><Relationship Id="rId6" Type="http://schemas.openxmlformats.org/officeDocument/2006/relationships/image" Target="../media/image29.wmf"/><Relationship Id="rId5" Type="http://schemas.openxmlformats.org/officeDocument/2006/relationships/oleObject" Target="../embeddings/oleObject11.bin"/><Relationship Id="rId4" Type="http://schemas.openxmlformats.org/officeDocument/2006/relationships/image" Target="../media/image11.w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0.emf"/></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7.png"/><Relationship Id="rId7"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0359" y="2450766"/>
            <a:ext cx="531196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Financial Accounting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95039"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Long term Liabilities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8432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Abdallah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80782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D469DC2-B59A-92C4-C3BF-5C683B289154}"/>
              </a:ext>
            </a:extLst>
          </p:cNvPr>
          <p:cNvSpPr/>
          <p:nvPr/>
        </p:nvSpPr>
        <p:spPr>
          <a:xfrm>
            <a:off x="3437433" y="2421206"/>
            <a:ext cx="8839200" cy="3416320"/>
          </a:xfrm>
          <a:prstGeom prst="rect">
            <a:avLst/>
          </a:prstGeom>
        </p:spPr>
        <p:txBody>
          <a:bodyPr wrap="square">
            <a:spAutoFit/>
          </a:bodyPr>
          <a:lstStyle/>
          <a:p>
            <a:r>
              <a:rPr lang="en-US" sz="2400" dirty="0">
                <a:solidFill>
                  <a:schemeClr val="bg1"/>
                </a:solidFill>
              </a:rPr>
              <a:t>-Assess debt features and their implications.</a:t>
            </a:r>
          </a:p>
          <a:p>
            <a:r>
              <a:rPr lang="en-US" sz="2400" dirty="0">
                <a:solidFill>
                  <a:schemeClr val="bg1"/>
                </a:solidFill>
              </a:rPr>
              <a:t>-Compute the debt-to-equity ratio and explain its use.</a:t>
            </a:r>
          </a:p>
          <a:p>
            <a:r>
              <a:rPr lang="en-US" sz="2400" dirty="0">
                <a:solidFill>
                  <a:schemeClr val="bg1"/>
                </a:solidFill>
              </a:rPr>
              <a:t>-Prepare entries to record bond issuance and interest expense.</a:t>
            </a:r>
          </a:p>
          <a:p>
            <a:r>
              <a:rPr lang="en-US" sz="2400" dirty="0">
                <a:solidFill>
                  <a:schemeClr val="bg1"/>
                </a:solidFill>
              </a:rPr>
              <a:t>-Compute and record amortization of bond discount using straight-line method.</a:t>
            </a:r>
          </a:p>
          <a:p>
            <a:r>
              <a:rPr lang="en-US" sz="2400" dirty="0">
                <a:solidFill>
                  <a:schemeClr val="bg1"/>
                </a:solidFill>
              </a:rPr>
              <a:t>-Compute and record amortization of bond premium using straight-line method.</a:t>
            </a:r>
          </a:p>
          <a:p>
            <a:r>
              <a:rPr lang="en-US" sz="2400" dirty="0">
                <a:solidFill>
                  <a:schemeClr val="bg1"/>
                </a:solidFill>
              </a:rPr>
              <a:t>--Record the retirement of bonds.</a:t>
            </a:r>
          </a:p>
          <a:p>
            <a:endParaRPr lang="en-US" sz="2400"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51B5E1-3135-B18B-00CA-E005220953C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1374929"/>
            <a:ext cx="7315200" cy="3124200"/>
          </a:xfrm>
        </p:spPr>
        <p:txBody>
          <a:bodyPr>
            <a:normAutofit fontScale="90000"/>
          </a:bodyPr>
          <a:lstStyle/>
          <a:p>
            <a:br>
              <a:rPr lang="en-US" altLang="en-US" dirty="0"/>
            </a:br>
            <a:br>
              <a:rPr lang="en-US" altLang="en-US" dirty="0"/>
            </a:br>
            <a:r>
              <a:rPr lang="en-US" dirty="0"/>
              <a:t>bond financing</a:t>
            </a: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42210" y="2018416"/>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5720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216F7E-8F49-86A4-FE0E-DA294E3F13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46082" name="Picture 5" descr="C:\Documents and Settings\Cindy\Local Settings\Temporary Internet Files\Content.IE5\FY78CW2H\MP900411828[1].jpg"/>
          <p:cNvPicPr>
            <a:picLocks noChangeAspect="1" noChangeArrowheads="1"/>
          </p:cNvPicPr>
          <p:nvPr/>
        </p:nvPicPr>
        <p:blipFill>
          <a:blip r:embed="rId3" cstate="print"/>
          <a:srcRect/>
          <a:stretch>
            <a:fillRect/>
          </a:stretch>
        </p:blipFill>
        <p:spPr bwMode="auto">
          <a:xfrm>
            <a:off x="8129351" y="2198689"/>
            <a:ext cx="2147887" cy="1828800"/>
          </a:xfrm>
          <a:prstGeom prst="rect">
            <a:avLst/>
          </a:prstGeom>
          <a:noFill/>
          <a:ln w="9525">
            <a:noFill/>
            <a:miter lim="800000"/>
            <a:headEnd/>
            <a:tailEnd/>
          </a:ln>
        </p:spPr>
      </p:pic>
      <p:sp>
        <p:nvSpPr>
          <p:cNvPr id="19475" name="Line 19"/>
          <p:cNvSpPr>
            <a:spLocks noChangeShapeType="1"/>
          </p:cNvSpPr>
          <p:nvPr/>
        </p:nvSpPr>
        <p:spPr bwMode="auto">
          <a:xfrm flipH="1">
            <a:off x="4383088" y="3243263"/>
            <a:ext cx="3581400" cy="0"/>
          </a:xfrm>
          <a:prstGeom prst="line">
            <a:avLst/>
          </a:prstGeom>
          <a:noFill/>
          <a:ln w="50800">
            <a:solidFill>
              <a:srgbClr val="FF0000"/>
            </a:solidFill>
            <a:round/>
            <a:headEnd type="triangle" w="med" len="med"/>
            <a:tailEnd/>
          </a:ln>
          <a:effectLst>
            <a:outerShdw dist="17961" dir="2700000" algn="ctr" rotWithShape="0">
              <a:schemeClr val="hlink"/>
            </a:outerShdw>
          </a:effectLst>
        </p:spPr>
        <p:txBody>
          <a:bodyPr/>
          <a:lstStyle/>
          <a:p>
            <a:endParaRPr lang="en-US" dirty="0"/>
          </a:p>
        </p:txBody>
      </p:sp>
      <p:sp>
        <p:nvSpPr>
          <p:cNvPr id="3103" name="Rectangle 20"/>
          <p:cNvSpPr>
            <a:spLocks noChangeArrowheads="1"/>
          </p:cNvSpPr>
          <p:nvPr/>
        </p:nvSpPr>
        <p:spPr bwMode="auto">
          <a:xfrm>
            <a:off x="4605339" y="2833689"/>
            <a:ext cx="3140075" cy="396875"/>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000" b="1" dirty="0"/>
              <a:t>Bond Interest Payments</a:t>
            </a:r>
          </a:p>
        </p:txBody>
      </p:sp>
      <p:graphicFrame>
        <p:nvGraphicFramePr>
          <p:cNvPr id="46085" name="Object 2"/>
          <p:cNvGraphicFramePr>
            <a:graphicFrameLocks/>
          </p:cNvGraphicFramePr>
          <p:nvPr/>
        </p:nvGraphicFramePr>
        <p:xfrm>
          <a:off x="1862058" y="2155826"/>
          <a:ext cx="2586038" cy="1552575"/>
        </p:xfrm>
        <a:graphic>
          <a:graphicData uri="http://schemas.openxmlformats.org/presentationml/2006/ole">
            <mc:AlternateContent xmlns:mc="http://schemas.openxmlformats.org/markup-compatibility/2006">
              <mc:Choice xmlns:v="urn:schemas-microsoft-com:vml" Requires="v">
                <p:oleObj name="Microsoft ClipArt Gallery" r:id="rId4" imgW="5600700" imgH="3589338" progId="">
                  <p:embed/>
                </p:oleObj>
              </mc:Choice>
              <mc:Fallback>
                <p:oleObj name="Microsoft ClipArt Gallery" r:id="rId4" imgW="5600700" imgH="3589338" progId="">
                  <p:embed/>
                  <p:pic>
                    <p:nvPicPr>
                      <p:cNvPr id="46085" name="Object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2058" y="2155826"/>
                        <a:ext cx="2586038"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6" name="Rectangle 25"/>
          <p:cNvSpPr>
            <a:spLocks noChangeArrowheads="1"/>
          </p:cNvSpPr>
          <p:nvPr/>
        </p:nvSpPr>
        <p:spPr bwMode="auto">
          <a:xfrm>
            <a:off x="1890236" y="3724450"/>
            <a:ext cx="2336800"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Corporation</a:t>
            </a:r>
          </a:p>
        </p:txBody>
      </p:sp>
      <p:sp>
        <p:nvSpPr>
          <p:cNvPr id="46087" name="Rectangle 27"/>
          <p:cNvSpPr>
            <a:spLocks noChangeArrowheads="1"/>
          </p:cNvSpPr>
          <p:nvPr/>
        </p:nvSpPr>
        <p:spPr bwMode="auto">
          <a:xfrm>
            <a:off x="8026400" y="3912112"/>
            <a:ext cx="2336800"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Investors</a:t>
            </a:r>
          </a:p>
        </p:txBody>
      </p:sp>
      <p:grpSp>
        <p:nvGrpSpPr>
          <p:cNvPr id="2" name="Group 33"/>
          <p:cNvGrpSpPr>
            <a:grpSpLocks/>
          </p:cNvGrpSpPr>
          <p:nvPr/>
        </p:nvGrpSpPr>
        <p:grpSpPr bwMode="auto">
          <a:xfrm>
            <a:off x="2028826" y="4148489"/>
            <a:ext cx="8334375" cy="2425225"/>
            <a:chOff x="505597" y="4148279"/>
            <a:chExt cx="8333603" cy="2425428"/>
          </a:xfrm>
        </p:grpSpPr>
        <p:sp>
          <p:nvSpPr>
            <p:cNvPr id="46092" name="Line 2"/>
            <p:cNvSpPr>
              <a:spLocks noChangeShapeType="1"/>
            </p:cNvSpPr>
            <p:nvPr/>
          </p:nvSpPr>
          <p:spPr bwMode="auto">
            <a:xfrm>
              <a:off x="1905642" y="5486304"/>
              <a:ext cx="0" cy="282113"/>
            </a:xfrm>
            <a:prstGeom prst="line">
              <a:avLst/>
            </a:prstGeom>
            <a:noFill/>
            <a:ln w="76200">
              <a:solidFill>
                <a:schemeClr val="tx1"/>
              </a:solidFill>
              <a:round/>
              <a:headEnd/>
              <a:tailEnd/>
            </a:ln>
          </p:spPr>
          <p:txBody>
            <a:bodyPr/>
            <a:lstStyle/>
            <a:p>
              <a:endParaRPr lang="en-US" dirty="0"/>
            </a:p>
          </p:txBody>
        </p:sp>
        <p:sp>
          <p:nvSpPr>
            <p:cNvPr id="46093" name="Line 3"/>
            <p:cNvSpPr>
              <a:spLocks noChangeShapeType="1"/>
            </p:cNvSpPr>
            <p:nvPr/>
          </p:nvSpPr>
          <p:spPr bwMode="auto">
            <a:xfrm>
              <a:off x="2223669" y="5037894"/>
              <a:ext cx="0" cy="410768"/>
            </a:xfrm>
            <a:prstGeom prst="line">
              <a:avLst/>
            </a:prstGeom>
            <a:noFill/>
            <a:ln w="76200">
              <a:solidFill>
                <a:srgbClr val="009900"/>
              </a:solidFill>
              <a:round/>
              <a:headEnd/>
              <a:tailEnd/>
            </a:ln>
          </p:spPr>
          <p:txBody>
            <a:bodyPr/>
            <a:lstStyle/>
            <a:p>
              <a:endParaRPr lang="en-US" dirty="0"/>
            </a:p>
          </p:txBody>
        </p:sp>
        <p:sp>
          <p:nvSpPr>
            <p:cNvPr id="46094" name="Line 4"/>
            <p:cNvSpPr>
              <a:spLocks noChangeShapeType="1"/>
            </p:cNvSpPr>
            <p:nvPr/>
          </p:nvSpPr>
          <p:spPr bwMode="auto">
            <a:xfrm>
              <a:off x="2662268" y="5037894"/>
              <a:ext cx="0" cy="410768"/>
            </a:xfrm>
            <a:prstGeom prst="line">
              <a:avLst/>
            </a:prstGeom>
            <a:noFill/>
            <a:ln w="76200">
              <a:solidFill>
                <a:srgbClr val="009900"/>
              </a:solidFill>
              <a:round/>
              <a:headEnd/>
              <a:tailEnd/>
            </a:ln>
          </p:spPr>
          <p:txBody>
            <a:bodyPr/>
            <a:lstStyle/>
            <a:p>
              <a:endParaRPr lang="en-US" dirty="0"/>
            </a:p>
          </p:txBody>
        </p:sp>
        <p:sp>
          <p:nvSpPr>
            <p:cNvPr id="46095" name="Line 5"/>
            <p:cNvSpPr>
              <a:spLocks noChangeShapeType="1"/>
            </p:cNvSpPr>
            <p:nvPr/>
          </p:nvSpPr>
          <p:spPr bwMode="auto">
            <a:xfrm>
              <a:off x="3100867" y="5037894"/>
              <a:ext cx="0" cy="410768"/>
            </a:xfrm>
            <a:prstGeom prst="line">
              <a:avLst/>
            </a:prstGeom>
            <a:noFill/>
            <a:ln w="76200">
              <a:solidFill>
                <a:srgbClr val="009900"/>
              </a:solidFill>
              <a:round/>
              <a:headEnd/>
              <a:tailEnd/>
            </a:ln>
          </p:spPr>
          <p:txBody>
            <a:bodyPr/>
            <a:lstStyle/>
            <a:p>
              <a:endParaRPr lang="en-US" dirty="0"/>
            </a:p>
          </p:txBody>
        </p:sp>
        <p:sp>
          <p:nvSpPr>
            <p:cNvPr id="46096" name="Line 6"/>
            <p:cNvSpPr>
              <a:spLocks noChangeShapeType="1"/>
            </p:cNvSpPr>
            <p:nvPr/>
          </p:nvSpPr>
          <p:spPr bwMode="auto">
            <a:xfrm>
              <a:off x="3539466" y="5037894"/>
              <a:ext cx="0" cy="410768"/>
            </a:xfrm>
            <a:prstGeom prst="line">
              <a:avLst/>
            </a:prstGeom>
            <a:noFill/>
            <a:ln w="76200">
              <a:solidFill>
                <a:srgbClr val="009900"/>
              </a:solidFill>
              <a:round/>
              <a:headEnd/>
              <a:tailEnd/>
            </a:ln>
          </p:spPr>
          <p:txBody>
            <a:bodyPr/>
            <a:lstStyle/>
            <a:p>
              <a:endParaRPr lang="en-US" dirty="0"/>
            </a:p>
          </p:txBody>
        </p:sp>
        <p:sp>
          <p:nvSpPr>
            <p:cNvPr id="46097" name="Line 7"/>
            <p:cNvSpPr>
              <a:spLocks noChangeShapeType="1"/>
            </p:cNvSpPr>
            <p:nvPr/>
          </p:nvSpPr>
          <p:spPr bwMode="auto">
            <a:xfrm>
              <a:off x="3978064" y="5037894"/>
              <a:ext cx="0" cy="410768"/>
            </a:xfrm>
            <a:prstGeom prst="line">
              <a:avLst/>
            </a:prstGeom>
            <a:noFill/>
            <a:ln w="76200">
              <a:solidFill>
                <a:srgbClr val="009900"/>
              </a:solidFill>
              <a:round/>
              <a:headEnd/>
              <a:tailEnd/>
            </a:ln>
          </p:spPr>
          <p:txBody>
            <a:bodyPr/>
            <a:lstStyle/>
            <a:p>
              <a:endParaRPr lang="en-US" dirty="0"/>
            </a:p>
          </p:txBody>
        </p:sp>
        <p:sp>
          <p:nvSpPr>
            <p:cNvPr id="46098" name="Line 8"/>
            <p:cNvSpPr>
              <a:spLocks noChangeShapeType="1"/>
            </p:cNvSpPr>
            <p:nvPr/>
          </p:nvSpPr>
          <p:spPr bwMode="auto">
            <a:xfrm>
              <a:off x="4416663" y="5037894"/>
              <a:ext cx="0" cy="410768"/>
            </a:xfrm>
            <a:prstGeom prst="line">
              <a:avLst/>
            </a:prstGeom>
            <a:noFill/>
            <a:ln w="76200">
              <a:solidFill>
                <a:srgbClr val="009900"/>
              </a:solidFill>
              <a:round/>
              <a:headEnd/>
              <a:tailEnd/>
            </a:ln>
          </p:spPr>
          <p:txBody>
            <a:bodyPr/>
            <a:lstStyle/>
            <a:p>
              <a:endParaRPr lang="en-US" dirty="0"/>
            </a:p>
          </p:txBody>
        </p:sp>
        <p:sp>
          <p:nvSpPr>
            <p:cNvPr id="46099" name="Line 9"/>
            <p:cNvSpPr>
              <a:spLocks noChangeShapeType="1"/>
            </p:cNvSpPr>
            <p:nvPr/>
          </p:nvSpPr>
          <p:spPr bwMode="auto">
            <a:xfrm>
              <a:off x="4855262" y="5037894"/>
              <a:ext cx="0" cy="410768"/>
            </a:xfrm>
            <a:prstGeom prst="line">
              <a:avLst/>
            </a:prstGeom>
            <a:noFill/>
            <a:ln w="76200">
              <a:solidFill>
                <a:srgbClr val="009900"/>
              </a:solidFill>
              <a:round/>
              <a:headEnd/>
              <a:tailEnd/>
            </a:ln>
          </p:spPr>
          <p:txBody>
            <a:bodyPr/>
            <a:lstStyle/>
            <a:p>
              <a:endParaRPr lang="en-US" dirty="0"/>
            </a:p>
          </p:txBody>
        </p:sp>
        <p:sp>
          <p:nvSpPr>
            <p:cNvPr id="46100" name="Line 10"/>
            <p:cNvSpPr>
              <a:spLocks noChangeShapeType="1"/>
            </p:cNvSpPr>
            <p:nvPr/>
          </p:nvSpPr>
          <p:spPr bwMode="auto">
            <a:xfrm>
              <a:off x="5293860" y="5037894"/>
              <a:ext cx="0" cy="410768"/>
            </a:xfrm>
            <a:prstGeom prst="line">
              <a:avLst/>
            </a:prstGeom>
            <a:noFill/>
            <a:ln w="76200">
              <a:solidFill>
                <a:srgbClr val="009900"/>
              </a:solidFill>
              <a:round/>
              <a:headEnd/>
              <a:tailEnd/>
            </a:ln>
          </p:spPr>
          <p:txBody>
            <a:bodyPr/>
            <a:lstStyle/>
            <a:p>
              <a:endParaRPr lang="en-US" dirty="0"/>
            </a:p>
          </p:txBody>
        </p:sp>
        <p:sp>
          <p:nvSpPr>
            <p:cNvPr id="46101" name="Line 11"/>
            <p:cNvSpPr>
              <a:spLocks noChangeShapeType="1"/>
            </p:cNvSpPr>
            <p:nvPr/>
          </p:nvSpPr>
          <p:spPr bwMode="auto">
            <a:xfrm>
              <a:off x="5732459" y="5037894"/>
              <a:ext cx="0" cy="410768"/>
            </a:xfrm>
            <a:prstGeom prst="line">
              <a:avLst/>
            </a:prstGeom>
            <a:noFill/>
            <a:ln w="76200">
              <a:solidFill>
                <a:srgbClr val="009900"/>
              </a:solidFill>
              <a:round/>
              <a:headEnd/>
              <a:tailEnd/>
            </a:ln>
          </p:spPr>
          <p:txBody>
            <a:bodyPr/>
            <a:lstStyle/>
            <a:p>
              <a:endParaRPr lang="en-US" dirty="0"/>
            </a:p>
          </p:txBody>
        </p:sp>
        <p:sp>
          <p:nvSpPr>
            <p:cNvPr id="46102" name="Line 12"/>
            <p:cNvSpPr>
              <a:spLocks noChangeShapeType="1"/>
            </p:cNvSpPr>
            <p:nvPr/>
          </p:nvSpPr>
          <p:spPr bwMode="auto">
            <a:xfrm>
              <a:off x="6171058" y="5037894"/>
              <a:ext cx="0" cy="410768"/>
            </a:xfrm>
            <a:prstGeom prst="line">
              <a:avLst/>
            </a:prstGeom>
            <a:noFill/>
            <a:ln w="76200">
              <a:solidFill>
                <a:srgbClr val="009900"/>
              </a:solidFill>
              <a:round/>
              <a:headEnd/>
              <a:tailEnd/>
            </a:ln>
          </p:spPr>
          <p:txBody>
            <a:bodyPr/>
            <a:lstStyle/>
            <a:p>
              <a:endParaRPr lang="en-US" dirty="0"/>
            </a:p>
          </p:txBody>
        </p:sp>
        <p:sp>
          <p:nvSpPr>
            <p:cNvPr id="46103" name="Line 13"/>
            <p:cNvSpPr>
              <a:spLocks noChangeShapeType="1"/>
            </p:cNvSpPr>
            <p:nvPr/>
          </p:nvSpPr>
          <p:spPr bwMode="auto">
            <a:xfrm>
              <a:off x="6609657" y="5037894"/>
              <a:ext cx="0" cy="410768"/>
            </a:xfrm>
            <a:prstGeom prst="line">
              <a:avLst/>
            </a:prstGeom>
            <a:noFill/>
            <a:ln w="76200">
              <a:solidFill>
                <a:srgbClr val="009900"/>
              </a:solidFill>
              <a:round/>
              <a:headEnd/>
              <a:tailEnd/>
            </a:ln>
          </p:spPr>
          <p:txBody>
            <a:bodyPr/>
            <a:lstStyle/>
            <a:p>
              <a:endParaRPr lang="en-US" dirty="0"/>
            </a:p>
          </p:txBody>
        </p:sp>
        <p:sp>
          <p:nvSpPr>
            <p:cNvPr id="46104" name="Line 14"/>
            <p:cNvSpPr>
              <a:spLocks noChangeShapeType="1"/>
            </p:cNvSpPr>
            <p:nvPr/>
          </p:nvSpPr>
          <p:spPr bwMode="auto">
            <a:xfrm>
              <a:off x="7048255" y="5037894"/>
              <a:ext cx="0" cy="410768"/>
            </a:xfrm>
            <a:prstGeom prst="line">
              <a:avLst/>
            </a:prstGeom>
            <a:noFill/>
            <a:ln w="76200">
              <a:solidFill>
                <a:srgbClr val="009900"/>
              </a:solidFill>
              <a:round/>
              <a:headEnd/>
              <a:tailEnd/>
            </a:ln>
          </p:spPr>
          <p:txBody>
            <a:bodyPr/>
            <a:lstStyle/>
            <a:p>
              <a:endParaRPr lang="en-US" dirty="0"/>
            </a:p>
          </p:txBody>
        </p:sp>
        <p:sp>
          <p:nvSpPr>
            <p:cNvPr id="46105" name="Line 15"/>
            <p:cNvSpPr>
              <a:spLocks noChangeShapeType="1"/>
            </p:cNvSpPr>
            <p:nvPr/>
          </p:nvSpPr>
          <p:spPr bwMode="auto">
            <a:xfrm>
              <a:off x="7486854" y="5037894"/>
              <a:ext cx="0" cy="410768"/>
            </a:xfrm>
            <a:prstGeom prst="line">
              <a:avLst/>
            </a:prstGeom>
            <a:noFill/>
            <a:ln w="76200">
              <a:solidFill>
                <a:srgbClr val="009900"/>
              </a:solidFill>
              <a:round/>
              <a:headEnd/>
              <a:tailEnd/>
            </a:ln>
          </p:spPr>
          <p:txBody>
            <a:bodyPr/>
            <a:lstStyle/>
            <a:p>
              <a:endParaRPr lang="en-US" dirty="0"/>
            </a:p>
          </p:txBody>
        </p:sp>
        <p:sp>
          <p:nvSpPr>
            <p:cNvPr id="46106" name="Line 16"/>
            <p:cNvSpPr>
              <a:spLocks noChangeShapeType="1"/>
            </p:cNvSpPr>
            <p:nvPr/>
          </p:nvSpPr>
          <p:spPr bwMode="auto">
            <a:xfrm>
              <a:off x="1785071" y="5037894"/>
              <a:ext cx="0" cy="410768"/>
            </a:xfrm>
            <a:prstGeom prst="line">
              <a:avLst/>
            </a:prstGeom>
            <a:noFill/>
            <a:ln w="76200">
              <a:solidFill>
                <a:srgbClr val="009900"/>
              </a:solidFill>
              <a:round/>
              <a:headEnd/>
              <a:tailEnd/>
            </a:ln>
          </p:spPr>
          <p:txBody>
            <a:bodyPr/>
            <a:lstStyle/>
            <a:p>
              <a:endParaRPr lang="en-US" dirty="0"/>
            </a:p>
          </p:txBody>
        </p:sp>
        <p:sp>
          <p:nvSpPr>
            <p:cNvPr id="46107" name="Rectangle 17"/>
            <p:cNvSpPr>
              <a:spLocks noChangeArrowheads="1"/>
            </p:cNvSpPr>
            <p:nvPr/>
          </p:nvSpPr>
          <p:spPr bwMode="auto">
            <a:xfrm>
              <a:off x="971664" y="5745206"/>
              <a:ext cx="1904825" cy="828501"/>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400" b="1" dirty="0"/>
                <a:t>Bond Issue Date</a:t>
              </a:r>
            </a:p>
          </p:txBody>
        </p:sp>
        <p:sp>
          <p:nvSpPr>
            <p:cNvPr id="46108" name="Line 18"/>
            <p:cNvSpPr>
              <a:spLocks noChangeShapeType="1"/>
            </p:cNvSpPr>
            <p:nvPr/>
          </p:nvSpPr>
          <p:spPr bwMode="auto">
            <a:xfrm>
              <a:off x="505597" y="5448201"/>
              <a:ext cx="8333603" cy="0"/>
            </a:xfrm>
            <a:prstGeom prst="line">
              <a:avLst/>
            </a:prstGeom>
            <a:noFill/>
            <a:ln w="76200">
              <a:solidFill>
                <a:srgbClr val="FF0000"/>
              </a:solidFill>
              <a:round/>
              <a:headEnd/>
              <a:tailEnd type="triangle" w="med" len="med"/>
            </a:ln>
            <a:effectLst>
              <a:outerShdw dist="17961" dir="2700000" algn="ctr" rotWithShape="0">
                <a:schemeClr val="hlink"/>
              </a:outerShdw>
            </a:effectLst>
          </p:spPr>
          <p:txBody>
            <a:bodyPr/>
            <a:lstStyle/>
            <a:p>
              <a:endParaRPr lang="en-US" dirty="0"/>
            </a:p>
          </p:txBody>
        </p:sp>
        <p:sp>
          <p:nvSpPr>
            <p:cNvPr id="46109" name="Rectangle 22"/>
            <p:cNvSpPr>
              <a:spLocks noChangeArrowheads="1"/>
            </p:cNvSpPr>
            <p:nvPr/>
          </p:nvSpPr>
          <p:spPr bwMode="auto">
            <a:xfrm>
              <a:off x="2166306" y="4148279"/>
              <a:ext cx="4967740" cy="459138"/>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9900"/>
                  </a:solidFill>
                </a:rPr>
                <a:t>Bond Interest Payments</a:t>
              </a:r>
            </a:p>
          </p:txBody>
        </p:sp>
        <p:sp>
          <p:nvSpPr>
            <p:cNvPr id="46110" name="Freeform 23"/>
            <p:cNvSpPr>
              <a:spLocks/>
            </p:cNvSpPr>
            <p:nvPr/>
          </p:nvSpPr>
          <p:spPr bwMode="auto">
            <a:xfrm>
              <a:off x="1578410" y="4504703"/>
              <a:ext cx="6231757" cy="623283"/>
            </a:xfrm>
            <a:custGeom>
              <a:avLst/>
              <a:gdLst>
                <a:gd name="T0" fmla="*/ 2147483647 w 4092"/>
                <a:gd name="T1" fmla="*/ 2147483647 h 437"/>
                <a:gd name="T2" fmla="*/ 2147483647 w 4092"/>
                <a:gd name="T3" fmla="*/ 2147483647 h 437"/>
                <a:gd name="T4" fmla="*/ 2147483647 w 4092"/>
                <a:gd name="T5" fmla="*/ 2147483647 h 437"/>
                <a:gd name="T6" fmla="*/ 2147483647 w 4092"/>
                <a:gd name="T7" fmla="*/ 2147483647 h 437"/>
                <a:gd name="T8" fmla="*/ 2147483647 w 4092"/>
                <a:gd name="T9" fmla="*/ 2147483647 h 437"/>
                <a:gd name="T10" fmla="*/ 2147483647 w 4092"/>
                <a:gd name="T11" fmla="*/ 2147483647 h 437"/>
                <a:gd name="T12" fmla="*/ 2147483647 w 4092"/>
                <a:gd name="T13" fmla="*/ 2147483647 h 437"/>
                <a:gd name="T14" fmla="*/ 2147483647 w 4092"/>
                <a:gd name="T15" fmla="*/ 2147483647 h 437"/>
                <a:gd name="T16" fmla="*/ 2147483647 w 4092"/>
                <a:gd name="T17" fmla="*/ 2147483647 h 437"/>
                <a:gd name="T18" fmla="*/ 2147483647 w 4092"/>
                <a:gd name="T19" fmla="*/ 2147483647 h 437"/>
                <a:gd name="T20" fmla="*/ 2147483647 w 4092"/>
                <a:gd name="T21" fmla="*/ 2147483647 h 437"/>
                <a:gd name="T22" fmla="*/ 2147483647 w 4092"/>
                <a:gd name="T23" fmla="*/ 2147483647 h 437"/>
                <a:gd name="T24" fmla="*/ 2147483647 w 4092"/>
                <a:gd name="T25" fmla="*/ 2147483647 h 437"/>
                <a:gd name="T26" fmla="*/ 2147483647 w 4092"/>
                <a:gd name="T27" fmla="*/ 2147483647 h 437"/>
                <a:gd name="T28" fmla="*/ 2147483647 w 4092"/>
                <a:gd name="T29" fmla="*/ 2147483647 h 437"/>
                <a:gd name="T30" fmla="*/ 2147483647 w 4092"/>
                <a:gd name="T31" fmla="*/ 2147483647 h 437"/>
                <a:gd name="T32" fmla="*/ 2147483647 w 4092"/>
                <a:gd name="T33" fmla="*/ 2147483647 h 437"/>
                <a:gd name="T34" fmla="*/ 2147483647 w 4092"/>
                <a:gd name="T35" fmla="*/ 2147483647 h 437"/>
                <a:gd name="T36" fmla="*/ 2147483647 w 4092"/>
                <a:gd name="T37" fmla="*/ 2147483647 h 437"/>
                <a:gd name="T38" fmla="*/ 2147483647 w 4092"/>
                <a:gd name="T39" fmla="*/ 2147483647 h 437"/>
                <a:gd name="T40" fmla="*/ 2147483647 w 4092"/>
                <a:gd name="T41" fmla="*/ 2147483647 h 437"/>
                <a:gd name="T42" fmla="*/ 2147483647 w 4092"/>
                <a:gd name="T43" fmla="*/ 2147483647 h 437"/>
                <a:gd name="T44" fmla="*/ 2147483647 w 4092"/>
                <a:gd name="T45" fmla="*/ 2147483647 h 437"/>
                <a:gd name="T46" fmla="*/ 2147483647 w 4092"/>
                <a:gd name="T47" fmla="*/ 2147483647 h 437"/>
                <a:gd name="T48" fmla="*/ 2147483647 w 4092"/>
                <a:gd name="T49" fmla="*/ 2147483647 h 437"/>
                <a:gd name="T50" fmla="*/ 2147483647 w 4092"/>
                <a:gd name="T51" fmla="*/ 2147483647 h 437"/>
                <a:gd name="T52" fmla="*/ 2147483647 w 4092"/>
                <a:gd name="T53" fmla="*/ 2147483647 h 437"/>
                <a:gd name="T54" fmla="*/ 2147483647 w 4092"/>
                <a:gd name="T55" fmla="*/ 2147483647 h 437"/>
                <a:gd name="T56" fmla="*/ 2147483647 w 4092"/>
                <a:gd name="T57" fmla="*/ 2147483647 h 437"/>
                <a:gd name="T58" fmla="*/ 2147483647 w 4092"/>
                <a:gd name="T59" fmla="*/ 2147483647 h 437"/>
                <a:gd name="T60" fmla="*/ 2147483647 w 4092"/>
                <a:gd name="T61" fmla="*/ 2147483647 h 437"/>
                <a:gd name="T62" fmla="*/ 2147483647 w 4092"/>
                <a:gd name="T63" fmla="*/ 2147483647 h 437"/>
                <a:gd name="T64" fmla="*/ 2147483647 w 4092"/>
                <a:gd name="T65" fmla="*/ 2147483647 h 437"/>
                <a:gd name="T66" fmla="*/ 2147483647 w 4092"/>
                <a:gd name="T67" fmla="*/ 2147483647 h 437"/>
                <a:gd name="T68" fmla="*/ 2147483647 w 4092"/>
                <a:gd name="T69" fmla="*/ 2147483647 h 437"/>
                <a:gd name="T70" fmla="*/ 2147483647 w 4092"/>
                <a:gd name="T71" fmla="*/ 2147483647 h 437"/>
                <a:gd name="T72" fmla="*/ 2147483647 w 4092"/>
                <a:gd name="T73" fmla="*/ 2147483647 h 437"/>
                <a:gd name="T74" fmla="*/ 2147483647 w 4092"/>
                <a:gd name="T75" fmla="*/ 2147483647 h 437"/>
                <a:gd name="T76" fmla="*/ 2147483647 w 4092"/>
                <a:gd name="T77" fmla="*/ 2147483647 h 437"/>
                <a:gd name="T78" fmla="*/ 2147483647 w 4092"/>
                <a:gd name="T79" fmla="*/ 2147483647 h 437"/>
                <a:gd name="T80" fmla="*/ 2147483647 w 4092"/>
                <a:gd name="T81" fmla="*/ 2147483647 h 437"/>
                <a:gd name="T82" fmla="*/ 2147483647 w 4092"/>
                <a:gd name="T83" fmla="*/ 2147483647 h 437"/>
                <a:gd name="T84" fmla="*/ 2147483647 w 4092"/>
                <a:gd name="T85" fmla="*/ 2147483647 h 437"/>
                <a:gd name="T86" fmla="*/ 2147483647 w 4092"/>
                <a:gd name="T87" fmla="*/ 2147483647 h 437"/>
                <a:gd name="T88" fmla="*/ 2147483647 w 4092"/>
                <a:gd name="T89" fmla="*/ 2147483647 h 437"/>
                <a:gd name="T90" fmla="*/ 2147483647 w 4092"/>
                <a:gd name="T91" fmla="*/ 2147483647 h 437"/>
                <a:gd name="T92" fmla="*/ 2147483647 w 4092"/>
                <a:gd name="T93" fmla="*/ 2147483647 h 437"/>
                <a:gd name="T94" fmla="*/ 2147483647 w 4092"/>
                <a:gd name="T95" fmla="*/ 2147483647 h 437"/>
                <a:gd name="T96" fmla="*/ 2147483647 w 4092"/>
                <a:gd name="T97" fmla="*/ 2147483647 h 437"/>
                <a:gd name="T98" fmla="*/ 2147483647 w 4092"/>
                <a:gd name="T99" fmla="*/ 0 h 437"/>
                <a:gd name="T100" fmla="*/ 2147483647 w 4092"/>
                <a:gd name="T101" fmla="*/ 2147483647 h 437"/>
                <a:gd name="T102" fmla="*/ 2147483647 w 4092"/>
                <a:gd name="T103" fmla="*/ 2147483647 h 437"/>
                <a:gd name="T104" fmla="*/ 2147483647 w 4092"/>
                <a:gd name="T105" fmla="*/ 2147483647 h 437"/>
                <a:gd name="T106" fmla="*/ 2147483647 w 4092"/>
                <a:gd name="T107" fmla="*/ 2147483647 h 437"/>
                <a:gd name="T108" fmla="*/ 2147483647 w 4092"/>
                <a:gd name="T109" fmla="*/ 2147483647 h 437"/>
                <a:gd name="T110" fmla="*/ 2147483647 w 4092"/>
                <a:gd name="T111" fmla="*/ 2147483647 h 4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092"/>
                <a:gd name="T169" fmla="*/ 0 h 437"/>
                <a:gd name="T170" fmla="*/ 4092 w 4092"/>
                <a:gd name="T171" fmla="*/ 437 h 43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092" h="437">
                  <a:moveTo>
                    <a:pt x="767" y="147"/>
                  </a:moveTo>
                  <a:lnTo>
                    <a:pt x="691" y="151"/>
                  </a:lnTo>
                  <a:lnTo>
                    <a:pt x="616" y="155"/>
                  </a:lnTo>
                  <a:lnTo>
                    <a:pt x="540" y="162"/>
                  </a:lnTo>
                  <a:lnTo>
                    <a:pt x="467" y="173"/>
                  </a:lnTo>
                  <a:lnTo>
                    <a:pt x="397" y="185"/>
                  </a:lnTo>
                  <a:lnTo>
                    <a:pt x="331" y="201"/>
                  </a:lnTo>
                  <a:lnTo>
                    <a:pt x="268" y="219"/>
                  </a:lnTo>
                  <a:lnTo>
                    <a:pt x="214" y="239"/>
                  </a:lnTo>
                  <a:lnTo>
                    <a:pt x="163" y="261"/>
                  </a:lnTo>
                  <a:lnTo>
                    <a:pt x="118" y="285"/>
                  </a:lnTo>
                  <a:lnTo>
                    <a:pt x="81" y="310"/>
                  </a:lnTo>
                  <a:lnTo>
                    <a:pt x="49" y="336"/>
                  </a:lnTo>
                  <a:lnTo>
                    <a:pt x="27" y="364"/>
                  </a:lnTo>
                  <a:lnTo>
                    <a:pt x="9" y="393"/>
                  </a:lnTo>
                  <a:lnTo>
                    <a:pt x="1" y="421"/>
                  </a:lnTo>
                  <a:lnTo>
                    <a:pt x="0" y="436"/>
                  </a:lnTo>
                  <a:lnTo>
                    <a:pt x="2" y="413"/>
                  </a:lnTo>
                  <a:lnTo>
                    <a:pt x="15" y="388"/>
                  </a:lnTo>
                  <a:lnTo>
                    <a:pt x="37" y="364"/>
                  </a:lnTo>
                  <a:lnTo>
                    <a:pt x="62" y="343"/>
                  </a:lnTo>
                  <a:lnTo>
                    <a:pt x="95" y="322"/>
                  </a:lnTo>
                  <a:lnTo>
                    <a:pt x="137" y="302"/>
                  </a:lnTo>
                  <a:lnTo>
                    <a:pt x="182" y="286"/>
                  </a:lnTo>
                  <a:lnTo>
                    <a:pt x="233" y="270"/>
                  </a:lnTo>
                  <a:lnTo>
                    <a:pt x="289" y="258"/>
                  </a:lnTo>
                  <a:lnTo>
                    <a:pt x="348" y="247"/>
                  </a:lnTo>
                  <a:lnTo>
                    <a:pt x="410" y="240"/>
                  </a:lnTo>
                  <a:lnTo>
                    <a:pt x="472" y="235"/>
                  </a:lnTo>
                  <a:lnTo>
                    <a:pt x="537" y="234"/>
                  </a:lnTo>
                  <a:lnTo>
                    <a:pt x="1581" y="234"/>
                  </a:lnTo>
                  <a:lnTo>
                    <a:pt x="1641" y="232"/>
                  </a:lnTo>
                  <a:lnTo>
                    <a:pt x="1699" y="228"/>
                  </a:lnTo>
                  <a:lnTo>
                    <a:pt x="1756" y="219"/>
                  </a:lnTo>
                  <a:lnTo>
                    <a:pt x="1810" y="210"/>
                  </a:lnTo>
                  <a:lnTo>
                    <a:pt x="1858" y="197"/>
                  </a:lnTo>
                  <a:lnTo>
                    <a:pt x="1903" y="182"/>
                  </a:lnTo>
                  <a:lnTo>
                    <a:pt x="1945" y="165"/>
                  </a:lnTo>
                  <a:lnTo>
                    <a:pt x="1978" y="147"/>
                  </a:lnTo>
                  <a:lnTo>
                    <a:pt x="2004" y="126"/>
                  </a:lnTo>
                  <a:lnTo>
                    <a:pt x="2024" y="105"/>
                  </a:lnTo>
                  <a:lnTo>
                    <a:pt x="2037" y="82"/>
                  </a:lnTo>
                  <a:lnTo>
                    <a:pt x="2043" y="60"/>
                  </a:lnTo>
                  <a:lnTo>
                    <a:pt x="2046" y="58"/>
                  </a:lnTo>
                  <a:lnTo>
                    <a:pt x="2046" y="60"/>
                  </a:lnTo>
                  <a:lnTo>
                    <a:pt x="2052" y="82"/>
                  </a:lnTo>
                  <a:lnTo>
                    <a:pt x="2064" y="105"/>
                  </a:lnTo>
                  <a:lnTo>
                    <a:pt x="2084" y="126"/>
                  </a:lnTo>
                  <a:lnTo>
                    <a:pt x="2111" y="147"/>
                  </a:lnTo>
                  <a:lnTo>
                    <a:pt x="2146" y="165"/>
                  </a:lnTo>
                  <a:lnTo>
                    <a:pt x="2185" y="182"/>
                  </a:lnTo>
                  <a:lnTo>
                    <a:pt x="2230" y="197"/>
                  </a:lnTo>
                  <a:lnTo>
                    <a:pt x="2280" y="210"/>
                  </a:lnTo>
                  <a:lnTo>
                    <a:pt x="2333" y="219"/>
                  </a:lnTo>
                  <a:lnTo>
                    <a:pt x="2388" y="228"/>
                  </a:lnTo>
                  <a:lnTo>
                    <a:pt x="2448" y="232"/>
                  </a:lnTo>
                  <a:lnTo>
                    <a:pt x="2508" y="234"/>
                  </a:lnTo>
                  <a:lnTo>
                    <a:pt x="3552" y="234"/>
                  </a:lnTo>
                  <a:lnTo>
                    <a:pt x="3614" y="235"/>
                  </a:lnTo>
                  <a:lnTo>
                    <a:pt x="3679" y="240"/>
                  </a:lnTo>
                  <a:lnTo>
                    <a:pt x="3742" y="247"/>
                  </a:lnTo>
                  <a:lnTo>
                    <a:pt x="3800" y="258"/>
                  </a:lnTo>
                  <a:lnTo>
                    <a:pt x="3853" y="270"/>
                  </a:lnTo>
                  <a:lnTo>
                    <a:pt x="3905" y="286"/>
                  </a:lnTo>
                  <a:lnTo>
                    <a:pt x="3952" y="302"/>
                  </a:lnTo>
                  <a:lnTo>
                    <a:pt x="3992" y="322"/>
                  </a:lnTo>
                  <a:lnTo>
                    <a:pt x="4025" y="343"/>
                  </a:lnTo>
                  <a:lnTo>
                    <a:pt x="4052" y="364"/>
                  </a:lnTo>
                  <a:lnTo>
                    <a:pt x="4072" y="388"/>
                  </a:lnTo>
                  <a:lnTo>
                    <a:pt x="4086" y="413"/>
                  </a:lnTo>
                  <a:lnTo>
                    <a:pt x="4091" y="436"/>
                  </a:lnTo>
                  <a:lnTo>
                    <a:pt x="4088" y="421"/>
                  </a:lnTo>
                  <a:lnTo>
                    <a:pt x="4079" y="393"/>
                  </a:lnTo>
                  <a:lnTo>
                    <a:pt x="4064" y="364"/>
                  </a:lnTo>
                  <a:lnTo>
                    <a:pt x="4038" y="336"/>
                  </a:lnTo>
                  <a:lnTo>
                    <a:pt x="4008" y="310"/>
                  </a:lnTo>
                  <a:lnTo>
                    <a:pt x="3968" y="285"/>
                  </a:lnTo>
                  <a:lnTo>
                    <a:pt x="3923" y="261"/>
                  </a:lnTo>
                  <a:lnTo>
                    <a:pt x="3874" y="239"/>
                  </a:lnTo>
                  <a:lnTo>
                    <a:pt x="3818" y="219"/>
                  </a:lnTo>
                  <a:lnTo>
                    <a:pt x="3758" y="201"/>
                  </a:lnTo>
                  <a:lnTo>
                    <a:pt x="3692" y="185"/>
                  </a:lnTo>
                  <a:lnTo>
                    <a:pt x="3622" y="173"/>
                  </a:lnTo>
                  <a:lnTo>
                    <a:pt x="3550" y="162"/>
                  </a:lnTo>
                  <a:lnTo>
                    <a:pt x="3473" y="155"/>
                  </a:lnTo>
                  <a:lnTo>
                    <a:pt x="3400" y="151"/>
                  </a:lnTo>
                  <a:lnTo>
                    <a:pt x="3322" y="147"/>
                  </a:lnTo>
                  <a:lnTo>
                    <a:pt x="2431" y="147"/>
                  </a:lnTo>
                  <a:lnTo>
                    <a:pt x="2375" y="146"/>
                  </a:lnTo>
                  <a:lnTo>
                    <a:pt x="2322" y="142"/>
                  </a:lnTo>
                  <a:lnTo>
                    <a:pt x="2273" y="135"/>
                  </a:lnTo>
                  <a:lnTo>
                    <a:pt x="2225" y="125"/>
                  </a:lnTo>
                  <a:lnTo>
                    <a:pt x="2184" y="112"/>
                  </a:lnTo>
                  <a:lnTo>
                    <a:pt x="2142" y="98"/>
                  </a:lnTo>
                  <a:lnTo>
                    <a:pt x="2111" y="81"/>
                  </a:lnTo>
                  <a:lnTo>
                    <a:pt x="2084" y="63"/>
                  </a:lnTo>
                  <a:lnTo>
                    <a:pt x="2064" y="43"/>
                  </a:lnTo>
                  <a:lnTo>
                    <a:pt x="2052" y="23"/>
                  </a:lnTo>
                  <a:lnTo>
                    <a:pt x="2046" y="2"/>
                  </a:lnTo>
                  <a:lnTo>
                    <a:pt x="2046" y="0"/>
                  </a:lnTo>
                  <a:lnTo>
                    <a:pt x="2041" y="21"/>
                  </a:lnTo>
                  <a:lnTo>
                    <a:pt x="2029" y="41"/>
                  </a:lnTo>
                  <a:lnTo>
                    <a:pt x="2009" y="60"/>
                  </a:lnTo>
                  <a:lnTo>
                    <a:pt x="1985" y="79"/>
                  </a:lnTo>
                  <a:lnTo>
                    <a:pt x="1951" y="96"/>
                  </a:lnTo>
                  <a:lnTo>
                    <a:pt x="1914" y="111"/>
                  </a:lnTo>
                  <a:lnTo>
                    <a:pt x="1872" y="123"/>
                  </a:lnTo>
                  <a:lnTo>
                    <a:pt x="1823" y="134"/>
                  </a:lnTo>
                  <a:lnTo>
                    <a:pt x="1775" y="141"/>
                  </a:lnTo>
                  <a:lnTo>
                    <a:pt x="1721" y="146"/>
                  </a:lnTo>
                  <a:lnTo>
                    <a:pt x="1669" y="147"/>
                  </a:lnTo>
                  <a:lnTo>
                    <a:pt x="1662" y="147"/>
                  </a:lnTo>
                  <a:lnTo>
                    <a:pt x="767" y="147"/>
                  </a:lnTo>
                </a:path>
              </a:pathLst>
            </a:custGeom>
            <a:solidFill>
              <a:srgbClr val="FF0000"/>
            </a:solidFill>
            <a:ln w="12700" cap="rnd">
              <a:solidFill>
                <a:srgbClr val="FF0000"/>
              </a:solidFill>
              <a:round/>
              <a:headEnd/>
              <a:tailEnd/>
            </a:ln>
          </p:spPr>
          <p:txBody>
            <a:bodyPr/>
            <a:lstStyle/>
            <a:p>
              <a:endParaRPr lang="en-US" dirty="0"/>
            </a:p>
          </p:txBody>
        </p:sp>
        <p:sp>
          <p:nvSpPr>
            <p:cNvPr id="19484" name="Rectangle 28"/>
            <p:cNvSpPr>
              <a:spLocks noChangeArrowheads="1"/>
            </p:cNvSpPr>
            <p:nvPr/>
          </p:nvSpPr>
          <p:spPr bwMode="auto">
            <a:xfrm>
              <a:off x="2924644" y="5586324"/>
              <a:ext cx="5866857" cy="828744"/>
            </a:xfrm>
            <a:prstGeom prst="rect">
              <a:avLst/>
            </a:prstGeom>
            <a:solidFill>
              <a:srgbClr val="F6E9B4"/>
            </a:solidFill>
            <a:ln w="12700">
              <a:solidFill>
                <a:schemeClr val="accent3">
                  <a:lumMod val="50000"/>
                </a:schemeClr>
              </a:solidFill>
              <a:miter lim="800000"/>
              <a:headEnd/>
              <a:tailEnd/>
            </a:ln>
            <a:effectLst>
              <a:outerShdw dist="35921" dir="2700000" algn="ctr" rotWithShape="0">
                <a:schemeClr val="hlink"/>
              </a:outerShdw>
            </a:effectLst>
          </p:spPr>
          <p:txBody>
            <a:bodyPr wrap="square" lIns="90488" tIns="44450" rIns="90488" bIns="44450">
              <a:spAutoFit/>
            </a:bodyPr>
            <a:lstStyle/>
            <a:p>
              <a:pPr algn="ctr">
                <a:spcBef>
                  <a:spcPct val="20000"/>
                </a:spcBef>
                <a:defRPr/>
              </a:pPr>
              <a:r>
                <a:rPr lang="en-US" sz="2400" b="1" dirty="0">
                  <a:solidFill>
                    <a:srgbClr val="9A3D01"/>
                  </a:solidFill>
                  <a:ea typeface="ＭＳ Ｐゴシック" pitchFamily="34" charset="-128"/>
                </a:rPr>
                <a:t>Interest Payment = Bond Par Value × Stated Interest Rate x Time</a:t>
              </a:r>
            </a:p>
          </p:txBody>
        </p:sp>
      </p:grpSp>
      <p:sp>
        <p:nvSpPr>
          <p:cNvPr id="46089" name="Rectangle 29"/>
          <p:cNvSpPr>
            <a:spLocks noGrp="1" noChangeArrowheads="1"/>
          </p:cNvSpPr>
          <p:nvPr>
            <p:ph type="title"/>
          </p:nvPr>
        </p:nvSpPr>
        <p:spPr>
          <a:xfrm>
            <a:off x="1981200" y="609600"/>
            <a:ext cx="8229600" cy="762000"/>
          </a:xfrm>
        </p:spPr>
        <p:txBody>
          <a:bodyPr/>
          <a:lstStyle/>
          <a:p>
            <a:pPr eaLnBrk="1" hangingPunct="1"/>
            <a:r>
              <a:rPr lang="en-US" altLang="en-US" b="1" dirty="0"/>
              <a:t>Bond Financing</a:t>
            </a:r>
          </a:p>
        </p:txBody>
      </p:sp>
      <p:sp>
        <p:nvSpPr>
          <p:cNvPr id="32" name="Rectangle 31"/>
          <p:cNvSpPr/>
          <p:nvPr/>
        </p:nvSpPr>
        <p:spPr>
          <a:xfrm>
            <a:off x="2590800" y="1400492"/>
            <a:ext cx="7010400" cy="60960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a:solidFill>
                  <a:schemeClr val="accent1">
                    <a:lumMod val="50000"/>
                  </a:schemeClr>
                </a:solidFill>
                <a:latin typeface="Arial" pitchFamily="34" charset="0"/>
                <a:cs typeface="Arial" pitchFamily="34" charset="0"/>
              </a:rPr>
              <a:t>Transactions during the bond life</a:t>
            </a:r>
          </a:p>
        </p:txBody>
      </p:sp>
      <p:sp>
        <p:nvSpPr>
          <p:cNvPr id="4" name="TextBox 3">
            <a:extLst>
              <a:ext uri="{FF2B5EF4-FFF2-40B4-BE49-F238E27FC236}">
                <a16:creationId xmlns:a16="http://schemas.microsoft.com/office/drawing/2014/main" id="{A76B57E1-CE62-0766-FBF2-C0B247DC47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475"/>
                                        </p:tgtEl>
                                        <p:attrNameLst>
                                          <p:attrName>style.visibility</p:attrName>
                                        </p:attrNameLst>
                                      </p:cBhvr>
                                      <p:to>
                                        <p:strVal val="visible"/>
                                      </p:to>
                                    </p:set>
                                    <p:animEffect transition="in" filter="wipe(left)">
                                      <p:cBhvr>
                                        <p:cTn id="7" dur="500"/>
                                        <p:tgtEl>
                                          <p:spTgt spid="19475"/>
                                        </p:tgtEl>
                                      </p:cBhvr>
                                    </p:animEffect>
                                  </p:childTnLst>
                                </p:cTn>
                              </p:par>
                            </p:childTnLst>
                          </p:cTn>
                        </p:par>
                        <p:par>
                          <p:cTn id="8" fill="hold" nodeType="afterGroup">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3103"/>
                                        </p:tgtEl>
                                        <p:attrNameLst>
                                          <p:attrName>style.visibility</p:attrName>
                                        </p:attrNameLst>
                                      </p:cBhvr>
                                      <p:to>
                                        <p:strVal val="visible"/>
                                      </p:to>
                                    </p:set>
                                    <p:animEffect transition="in" filter="dissolve">
                                      <p:cBhvr>
                                        <p:cTn id="11" dur="500"/>
                                        <p:tgtEl>
                                          <p:spTgt spid="3103"/>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5" grpId="0" animBg="1"/>
      <p:bldP spid="31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1BA90D-7E98-28EE-7935-DA855A526BF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7106" name="Rectangle 5"/>
          <p:cNvSpPr>
            <a:spLocks noGrp="1" noChangeArrowheads="1"/>
          </p:cNvSpPr>
          <p:nvPr>
            <p:ph type="title"/>
          </p:nvPr>
        </p:nvSpPr>
        <p:spPr>
          <a:xfrm>
            <a:off x="1981200" y="609600"/>
            <a:ext cx="8229600" cy="990600"/>
          </a:xfrm>
        </p:spPr>
        <p:txBody>
          <a:bodyPr/>
          <a:lstStyle/>
          <a:p>
            <a:pPr eaLnBrk="1" hangingPunct="1"/>
            <a:r>
              <a:rPr lang="en-US" altLang="en-US" b="1" dirty="0"/>
              <a:t>Bond Financing</a:t>
            </a:r>
          </a:p>
        </p:txBody>
      </p:sp>
      <p:sp>
        <p:nvSpPr>
          <p:cNvPr id="11266" name="Rectangle 2"/>
          <p:cNvSpPr>
            <a:spLocks noChangeArrowheads="1"/>
          </p:cNvSpPr>
          <p:nvPr/>
        </p:nvSpPr>
        <p:spPr bwMode="auto">
          <a:xfrm>
            <a:off x="1690689" y="2311400"/>
            <a:ext cx="4200525" cy="1074738"/>
          </a:xfrm>
          <a:prstGeom prst="rect">
            <a:avLst/>
          </a:prstGeom>
          <a:solidFill>
            <a:srgbClr val="F6E9B4"/>
          </a:solidFill>
          <a:ln w="12700">
            <a:solidFill>
              <a:schemeClr val="tx2"/>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3200" b="1" dirty="0">
                <a:solidFill>
                  <a:srgbClr val="862110"/>
                </a:solidFill>
                <a:ea typeface="ＭＳ Ｐゴシック" pitchFamily="-108" charset="-128"/>
                <a:cs typeface="Arial" pitchFamily="34" charset="0"/>
              </a:rPr>
              <a:t>Bonds do not affect owner control.</a:t>
            </a:r>
          </a:p>
        </p:txBody>
      </p:sp>
      <p:sp>
        <p:nvSpPr>
          <p:cNvPr id="11267" name="Rectangle 3"/>
          <p:cNvSpPr>
            <a:spLocks noChangeArrowheads="1"/>
          </p:cNvSpPr>
          <p:nvPr/>
        </p:nvSpPr>
        <p:spPr bwMode="auto">
          <a:xfrm>
            <a:off x="1704976" y="3657600"/>
            <a:ext cx="4200525" cy="1074738"/>
          </a:xfrm>
          <a:prstGeom prst="rect">
            <a:avLst/>
          </a:prstGeom>
          <a:solidFill>
            <a:srgbClr val="F6E9B4"/>
          </a:solidFill>
          <a:ln w="12700">
            <a:solidFill>
              <a:schemeClr val="tx2"/>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3200" b="1" dirty="0">
                <a:solidFill>
                  <a:srgbClr val="862110"/>
                </a:solidFill>
                <a:ea typeface="ＭＳ Ｐゴシック" pitchFamily="-108" charset="-128"/>
                <a:cs typeface="Arial" pitchFamily="34" charset="0"/>
              </a:rPr>
              <a:t>Interest on bonds is tax deductible.</a:t>
            </a:r>
          </a:p>
        </p:txBody>
      </p:sp>
      <p:sp>
        <p:nvSpPr>
          <p:cNvPr id="11268" name="Rectangle 4"/>
          <p:cNvSpPr>
            <a:spLocks noChangeArrowheads="1"/>
          </p:cNvSpPr>
          <p:nvPr/>
        </p:nvSpPr>
        <p:spPr bwMode="auto">
          <a:xfrm>
            <a:off x="1704976" y="4960939"/>
            <a:ext cx="4200525" cy="1074737"/>
          </a:xfrm>
          <a:prstGeom prst="rect">
            <a:avLst/>
          </a:prstGeom>
          <a:solidFill>
            <a:srgbClr val="F6E9B4"/>
          </a:solidFill>
          <a:ln w="12700">
            <a:solidFill>
              <a:schemeClr val="tx2"/>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3200" b="1" dirty="0">
                <a:solidFill>
                  <a:srgbClr val="862110"/>
                </a:solidFill>
                <a:ea typeface="ＭＳ Ｐゴシック" pitchFamily="-108" charset="-128"/>
                <a:cs typeface="Arial" pitchFamily="34" charset="0"/>
              </a:rPr>
              <a:t>Bonds can increase return on equity.</a:t>
            </a:r>
          </a:p>
        </p:txBody>
      </p:sp>
      <p:sp>
        <p:nvSpPr>
          <p:cNvPr id="8" name="TextBox 7"/>
          <p:cNvSpPr txBox="1"/>
          <p:nvPr/>
        </p:nvSpPr>
        <p:spPr>
          <a:xfrm>
            <a:off x="1600200" y="1600200"/>
            <a:ext cx="4419600" cy="579438"/>
          </a:xfrm>
          <a:prstGeom prst="rect">
            <a:avLst/>
          </a:prstGeom>
          <a:noFill/>
        </p:spPr>
        <p:txBody>
          <a:bodyPr>
            <a:spAutoFit/>
          </a:bodyPr>
          <a:lstStyle/>
          <a:p>
            <a:pPr algn="ctr">
              <a:defRPr/>
            </a:pPr>
            <a:r>
              <a:rPr lang="en-US" sz="3200" b="1" dirty="0">
                <a:solidFill>
                  <a:schemeClr val="accent5">
                    <a:lumMod val="50000"/>
                  </a:schemeClr>
                </a:solidFill>
                <a:effectLst>
                  <a:outerShdw blurRad="38100" dist="38100" dir="2700000" algn="tl">
                    <a:srgbClr val="C0C0C0"/>
                  </a:outerShdw>
                </a:effectLst>
                <a:ea typeface="ＭＳ Ｐゴシック" pitchFamily="-108" charset="-128"/>
                <a:cs typeface="Arial" pitchFamily="34" charset="0"/>
              </a:rPr>
              <a:t>Advantages</a:t>
            </a:r>
            <a:r>
              <a:rPr lang="en-US" sz="3200" dirty="0">
                <a:solidFill>
                  <a:srgbClr val="244583"/>
                </a:solidFill>
                <a:effectLst>
                  <a:outerShdw blurRad="38100" dist="38100" dir="2700000" algn="tl">
                    <a:srgbClr val="C0C0C0"/>
                  </a:outerShdw>
                </a:effectLst>
                <a:ea typeface="ＭＳ Ｐゴシック" pitchFamily="-108" charset="-128"/>
                <a:cs typeface="Arial" pitchFamily="34" charset="0"/>
              </a:rPr>
              <a:t> </a:t>
            </a:r>
          </a:p>
        </p:txBody>
      </p:sp>
      <p:sp>
        <p:nvSpPr>
          <p:cNvPr id="9" name="Rectangle 2"/>
          <p:cNvSpPr>
            <a:spLocks noChangeArrowheads="1"/>
          </p:cNvSpPr>
          <p:nvPr/>
        </p:nvSpPr>
        <p:spPr bwMode="auto">
          <a:xfrm>
            <a:off x="6248401" y="2312989"/>
            <a:ext cx="4238625" cy="2060575"/>
          </a:xfrm>
          <a:prstGeom prst="rect">
            <a:avLst/>
          </a:prstGeom>
          <a:solidFill>
            <a:schemeClr val="accent2">
              <a:lumMod val="75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3200" dirty="0">
                <a:solidFill>
                  <a:schemeClr val="accent6">
                    <a:lumMod val="40000"/>
                    <a:lumOff val="60000"/>
                  </a:schemeClr>
                </a:solidFill>
                <a:effectLst>
                  <a:outerShdw blurRad="38100" dist="38100" dir="2700000" algn="tl">
                    <a:srgbClr val="000000"/>
                  </a:outerShdw>
                </a:effectLst>
                <a:ea typeface="ＭＳ Ｐゴシック" pitchFamily="-108" charset="-128"/>
                <a:cs typeface="Arial" pitchFamily="34" charset="0"/>
              </a:rPr>
              <a:t>Bonds require payment of both periodic interest and par value at maturity</a:t>
            </a:r>
            <a:r>
              <a:rPr lang="en-US" sz="3200" dirty="0">
                <a:solidFill>
                  <a:schemeClr val="bg1"/>
                </a:solidFill>
                <a:effectLst>
                  <a:outerShdw blurRad="38100" dist="38100" dir="2700000" algn="tl">
                    <a:srgbClr val="000000"/>
                  </a:outerShdw>
                </a:effectLst>
                <a:ea typeface="ＭＳ Ｐゴシック" pitchFamily="-108" charset="-128"/>
                <a:cs typeface="Arial" pitchFamily="34" charset="0"/>
              </a:rPr>
              <a:t>.</a:t>
            </a:r>
          </a:p>
        </p:txBody>
      </p:sp>
      <p:sp>
        <p:nvSpPr>
          <p:cNvPr id="10" name="Rectangle 3"/>
          <p:cNvSpPr>
            <a:spLocks noChangeArrowheads="1"/>
          </p:cNvSpPr>
          <p:nvPr/>
        </p:nvSpPr>
        <p:spPr bwMode="auto">
          <a:xfrm>
            <a:off x="6248401" y="4641850"/>
            <a:ext cx="4238625" cy="1073150"/>
          </a:xfrm>
          <a:prstGeom prst="rect">
            <a:avLst/>
          </a:prstGeom>
          <a:solidFill>
            <a:schemeClr val="accent2">
              <a:lumMod val="75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20000"/>
              </a:spcBef>
              <a:defRPr/>
            </a:pPr>
            <a:r>
              <a:rPr lang="en-US" sz="3200" dirty="0">
                <a:solidFill>
                  <a:schemeClr val="accent6">
                    <a:lumMod val="40000"/>
                    <a:lumOff val="60000"/>
                  </a:schemeClr>
                </a:solidFill>
                <a:effectLst>
                  <a:outerShdw blurRad="38100" dist="38100" dir="2700000" algn="tl">
                    <a:srgbClr val="000000"/>
                  </a:outerShdw>
                </a:effectLst>
                <a:ea typeface="ＭＳ Ｐゴシック" pitchFamily="-108" charset="-128"/>
                <a:cs typeface="Arial" pitchFamily="34" charset="0"/>
              </a:rPr>
              <a:t>Bonds can decrease return on equity.</a:t>
            </a:r>
          </a:p>
        </p:txBody>
      </p:sp>
      <p:sp>
        <p:nvSpPr>
          <p:cNvPr id="11" name="TextBox 10"/>
          <p:cNvSpPr txBox="1"/>
          <p:nvPr/>
        </p:nvSpPr>
        <p:spPr>
          <a:xfrm>
            <a:off x="6172200" y="1600200"/>
            <a:ext cx="4419600" cy="579438"/>
          </a:xfrm>
          <a:prstGeom prst="rect">
            <a:avLst/>
          </a:prstGeom>
          <a:noFill/>
        </p:spPr>
        <p:txBody>
          <a:bodyPr>
            <a:spAutoFit/>
          </a:bodyPr>
          <a:lstStyle/>
          <a:p>
            <a:pPr algn="ctr">
              <a:defRPr/>
            </a:pPr>
            <a:r>
              <a:rPr lang="en-US" sz="3200" b="1" dirty="0">
                <a:solidFill>
                  <a:schemeClr val="accent5">
                    <a:lumMod val="50000"/>
                  </a:schemeClr>
                </a:solidFill>
                <a:effectLst>
                  <a:outerShdw blurRad="38100" dist="38100" dir="2700000" algn="tl">
                    <a:srgbClr val="C0C0C0"/>
                  </a:outerShdw>
                </a:effectLst>
                <a:ea typeface="ＭＳ Ｐゴシック" pitchFamily="-108" charset="-128"/>
                <a:cs typeface="Arial" pitchFamily="34" charset="0"/>
              </a:rPr>
              <a:t>Disadvantages</a:t>
            </a:r>
            <a:r>
              <a:rPr lang="en-US" sz="3200" dirty="0">
                <a:solidFill>
                  <a:schemeClr val="accent6">
                    <a:lumMod val="50000"/>
                  </a:schemeClr>
                </a:solidFill>
                <a:effectLst>
                  <a:outerShdw blurRad="38100" dist="38100" dir="2700000" algn="tl">
                    <a:srgbClr val="C0C0C0"/>
                  </a:outerShdw>
                </a:effectLst>
                <a:ea typeface="ＭＳ Ｐゴシック" pitchFamily="-108" charset="-128"/>
                <a:cs typeface="Arial" pitchFamily="34" charset="0"/>
              </a:rPr>
              <a:t> </a:t>
            </a:r>
          </a:p>
        </p:txBody>
      </p:sp>
      <p:sp>
        <p:nvSpPr>
          <p:cNvPr id="3" name="TextBox 2">
            <a:extLst>
              <a:ext uri="{FF2B5EF4-FFF2-40B4-BE49-F238E27FC236}">
                <a16:creationId xmlns:a16="http://schemas.microsoft.com/office/drawing/2014/main" id="{9B68A1F8-85C8-5D46-EB46-7E0E8E55FC1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11266"/>
                                        </p:tgtEl>
                                        <p:attrNameLst>
                                          <p:attrName>style.visibility</p:attrName>
                                        </p:attrNameLst>
                                      </p:cBhvr>
                                      <p:to>
                                        <p:strVal val="visible"/>
                                      </p:to>
                                    </p:set>
                                    <p:anim calcmode="lin" valueType="num">
                                      <p:cBhvr>
                                        <p:cTn id="12" dur="500" fill="hold"/>
                                        <p:tgtEl>
                                          <p:spTgt spid="11266"/>
                                        </p:tgtEl>
                                        <p:attrNameLst>
                                          <p:attrName>ppt_w</p:attrName>
                                        </p:attrNameLst>
                                      </p:cBhvr>
                                      <p:tavLst>
                                        <p:tav tm="0">
                                          <p:val>
                                            <p:strVal val="#ppt_w*0.70"/>
                                          </p:val>
                                        </p:tav>
                                        <p:tav tm="100000">
                                          <p:val>
                                            <p:strVal val="#ppt_w"/>
                                          </p:val>
                                        </p:tav>
                                      </p:tavLst>
                                    </p:anim>
                                    <p:anim calcmode="lin" valueType="num">
                                      <p:cBhvr>
                                        <p:cTn id="13" dur="500" fill="hold"/>
                                        <p:tgtEl>
                                          <p:spTgt spid="11266"/>
                                        </p:tgtEl>
                                        <p:attrNameLst>
                                          <p:attrName>ppt_h</p:attrName>
                                        </p:attrNameLst>
                                      </p:cBhvr>
                                      <p:tavLst>
                                        <p:tav tm="0">
                                          <p:val>
                                            <p:strVal val="#ppt_h"/>
                                          </p:val>
                                        </p:tav>
                                        <p:tav tm="100000">
                                          <p:val>
                                            <p:strVal val="#ppt_h"/>
                                          </p:val>
                                        </p:tav>
                                      </p:tavLst>
                                    </p:anim>
                                    <p:animEffect transition="in" filter="fade">
                                      <p:cBhvr>
                                        <p:cTn id="14" dur="500"/>
                                        <p:tgtEl>
                                          <p:spTgt spid="11266"/>
                                        </p:tgtEl>
                                      </p:cBhvr>
                                    </p:animEffect>
                                  </p:childTnLst>
                                </p:cTn>
                              </p:par>
                            </p:childTnLst>
                          </p:cTn>
                        </p:par>
                        <p:par>
                          <p:cTn id="15" fill="hold" nodeType="afterGroup">
                            <p:stCondLst>
                              <p:cond delay="1000"/>
                            </p:stCondLst>
                            <p:childTnLst>
                              <p:par>
                                <p:cTn id="16" presetID="55" presetClass="entr" presetSubtype="0" fill="hold" grpId="0" nodeType="afterEffect">
                                  <p:stCondLst>
                                    <p:cond delay="0"/>
                                  </p:stCondLst>
                                  <p:childTnLst>
                                    <p:set>
                                      <p:cBhvr>
                                        <p:cTn id="17" dur="1" fill="hold">
                                          <p:stCondLst>
                                            <p:cond delay="0"/>
                                          </p:stCondLst>
                                        </p:cTn>
                                        <p:tgtEl>
                                          <p:spTgt spid="11267"/>
                                        </p:tgtEl>
                                        <p:attrNameLst>
                                          <p:attrName>style.visibility</p:attrName>
                                        </p:attrNameLst>
                                      </p:cBhvr>
                                      <p:to>
                                        <p:strVal val="visible"/>
                                      </p:to>
                                    </p:set>
                                    <p:anim calcmode="lin" valueType="num">
                                      <p:cBhvr>
                                        <p:cTn id="18" dur="500" fill="hold"/>
                                        <p:tgtEl>
                                          <p:spTgt spid="11267"/>
                                        </p:tgtEl>
                                        <p:attrNameLst>
                                          <p:attrName>ppt_w</p:attrName>
                                        </p:attrNameLst>
                                      </p:cBhvr>
                                      <p:tavLst>
                                        <p:tav tm="0">
                                          <p:val>
                                            <p:strVal val="#ppt_w*0.70"/>
                                          </p:val>
                                        </p:tav>
                                        <p:tav tm="100000">
                                          <p:val>
                                            <p:strVal val="#ppt_w"/>
                                          </p:val>
                                        </p:tav>
                                      </p:tavLst>
                                    </p:anim>
                                    <p:anim calcmode="lin" valueType="num">
                                      <p:cBhvr>
                                        <p:cTn id="19" dur="500" fill="hold"/>
                                        <p:tgtEl>
                                          <p:spTgt spid="11267"/>
                                        </p:tgtEl>
                                        <p:attrNameLst>
                                          <p:attrName>ppt_h</p:attrName>
                                        </p:attrNameLst>
                                      </p:cBhvr>
                                      <p:tavLst>
                                        <p:tav tm="0">
                                          <p:val>
                                            <p:strVal val="#ppt_h"/>
                                          </p:val>
                                        </p:tav>
                                        <p:tav tm="100000">
                                          <p:val>
                                            <p:strVal val="#ppt_h"/>
                                          </p:val>
                                        </p:tav>
                                      </p:tavLst>
                                    </p:anim>
                                    <p:animEffect transition="in" filter="fade">
                                      <p:cBhvr>
                                        <p:cTn id="20" dur="500"/>
                                        <p:tgtEl>
                                          <p:spTgt spid="11267"/>
                                        </p:tgtEl>
                                      </p:cBhvr>
                                    </p:animEffect>
                                  </p:childTnLst>
                                </p:cTn>
                              </p:par>
                            </p:childTnLst>
                          </p:cTn>
                        </p:par>
                        <p:par>
                          <p:cTn id="21" fill="hold" nodeType="afterGroup">
                            <p:stCondLst>
                              <p:cond delay="1500"/>
                            </p:stCondLst>
                            <p:childTnLst>
                              <p:par>
                                <p:cTn id="22" presetID="55" presetClass="entr" presetSubtype="0" fill="hold" grpId="0" nodeType="afterEffect">
                                  <p:stCondLst>
                                    <p:cond delay="0"/>
                                  </p:stCondLst>
                                  <p:childTnLst>
                                    <p:set>
                                      <p:cBhvr>
                                        <p:cTn id="23" dur="1" fill="hold">
                                          <p:stCondLst>
                                            <p:cond delay="0"/>
                                          </p:stCondLst>
                                        </p:cTn>
                                        <p:tgtEl>
                                          <p:spTgt spid="11268"/>
                                        </p:tgtEl>
                                        <p:attrNameLst>
                                          <p:attrName>style.visibility</p:attrName>
                                        </p:attrNameLst>
                                      </p:cBhvr>
                                      <p:to>
                                        <p:strVal val="visible"/>
                                      </p:to>
                                    </p:set>
                                    <p:anim calcmode="lin" valueType="num">
                                      <p:cBhvr>
                                        <p:cTn id="24" dur="500" fill="hold"/>
                                        <p:tgtEl>
                                          <p:spTgt spid="11268"/>
                                        </p:tgtEl>
                                        <p:attrNameLst>
                                          <p:attrName>ppt_w</p:attrName>
                                        </p:attrNameLst>
                                      </p:cBhvr>
                                      <p:tavLst>
                                        <p:tav tm="0">
                                          <p:val>
                                            <p:strVal val="#ppt_w*0.70"/>
                                          </p:val>
                                        </p:tav>
                                        <p:tav tm="100000">
                                          <p:val>
                                            <p:strVal val="#ppt_w"/>
                                          </p:val>
                                        </p:tav>
                                      </p:tavLst>
                                    </p:anim>
                                    <p:anim calcmode="lin" valueType="num">
                                      <p:cBhvr>
                                        <p:cTn id="25" dur="500" fill="hold"/>
                                        <p:tgtEl>
                                          <p:spTgt spid="11268"/>
                                        </p:tgtEl>
                                        <p:attrNameLst>
                                          <p:attrName>ppt_h</p:attrName>
                                        </p:attrNameLst>
                                      </p:cBhvr>
                                      <p:tavLst>
                                        <p:tav tm="0">
                                          <p:val>
                                            <p:strVal val="#ppt_h"/>
                                          </p:val>
                                        </p:tav>
                                        <p:tav tm="100000">
                                          <p:val>
                                            <p:strVal val="#ppt_h"/>
                                          </p:val>
                                        </p:tav>
                                      </p:tavLst>
                                    </p:anim>
                                    <p:animEffect transition="in" filter="fade">
                                      <p:cBhvr>
                                        <p:cTn id="26" dur="500"/>
                                        <p:tgtEl>
                                          <p:spTgt spid="11268"/>
                                        </p:tgtEl>
                                      </p:cBhvr>
                                    </p:animEffect>
                                  </p:childTnLst>
                                </p:cTn>
                              </p:par>
                            </p:childTnLst>
                          </p:cTn>
                        </p:par>
                        <p:par>
                          <p:cTn id="27" fill="hold" nodeType="afterGroup">
                            <p:stCondLst>
                              <p:cond delay="2000"/>
                            </p:stCondLst>
                            <p:childTnLst>
                              <p:par>
                                <p:cTn id="28" presetID="2" presetClass="entr" presetSubtype="1"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2500"/>
                            </p:stCondLst>
                            <p:childTnLst>
                              <p:par>
                                <p:cTn id="33" presetID="55"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strVal val="#ppt_w*0.70"/>
                                          </p:val>
                                        </p:tav>
                                        <p:tav tm="100000">
                                          <p:val>
                                            <p:strVal val="#ppt_w"/>
                                          </p:val>
                                        </p:tav>
                                      </p:tavLst>
                                    </p:anim>
                                    <p:anim calcmode="lin" valueType="num">
                                      <p:cBhvr>
                                        <p:cTn id="36" dur="500" fill="hold"/>
                                        <p:tgtEl>
                                          <p:spTgt spid="9"/>
                                        </p:tgtEl>
                                        <p:attrNameLst>
                                          <p:attrName>ppt_h</p:attrName>
                                        </p:attrNameLst>
                                      </p:cBhvr>
                                      <p:tavLst>
                                        <p:tav tm="0">
                                          <p:val>
                                            <p:strVal val="#ppt_h"/>
                                          </p:val>
                                        </p:tav>
                                        <p:tav tm="100000">
                                          <p:val>
                                            <p:strVal val="#ppt_h"/>
                                          </p:val>
                                        </p:tav>
                                      </p:tavLst>
                                    </p:anim>
                                    <p:animEffect transition="in" filter="fade">
                                      <p:cBhvr>
                                        <p:cTn id="37" dur="500"/>
                                        <p:tgtEl>
                                          <p:spTgt spid="9"/>
                                        </p:tgtEl>
                                      </p:cBhvr>
                                    </p:animEffect>
                                  </p:childTnLst>
                                </p:cTn>
                              </p:par>
                            </p:childTnLst>
                          </p:cTn>
                        </p:par>
                        <p:par>
                          <p:cTn id="38" fill="hold" nodeType="afterGroup">
                            <p:stCondLst>
                              <p:cond delay="3000"/>
                            </p:stCondLst>
                            <p:childTnLst>
                              <p:par>
                                <p:cTn id="39" presetID="55"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strVal val="#ppt_w*0.70"/>
                                          </p:val>
                                        </p:tav>
                                        <p:tav tm="100000">
                                          <p:val>
                                            <p:strVal val="#ppt_w"/>
                                          </p:val>
                                        </p:tav>
                                      </p:tavLst>
                                    </p:anim>
                                    <p:anim calcmode="lin" valueType="num">
                                      <p:cBhvr>
                                        <p:cTn id="42" dur="500" fill="hold"/>
                                        <p:tgtEl>
                                          <p:spTgt spid="10"/>
                                        </p:tgtEl>
                                        <p:attrNameLst>
                                          <p:attrName>ppt_h</p:attrName>
                                        </p:attrNameLst>
                                      </p:cBhvr>
                                      <p:tavLst>
                                        <p:tav tm="0">
                                          <p:val>
                                            <p:strVal val="#ppt_h"/>
                                          </p:val>
                                        </p:tav>
                                        <p:tav tm="100000">
                                          <p:val>
                                            <p:strVal val="#ppt_h"/>
                                          </p:val>
                                        </p:tav>
                                      </p:tavLst>
                                    </p:anim>
                                    <p:animEffect transition="in" filter="fade">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P spid="11267" grpId="0" animBg="1"/>
      <p:bldP spid="11268" grpId="0" animBg="1"/>
      <p:bldP spid="8" grpId="0"/>
      <p:bldP spid="9" grpId="0" animBg="1"/>
      <p:bldP spid="10" grpId="0" animBg="1"/>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62365C-4ED3-CCBE-28F7-2C7043ABD26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8131" name="Rectangle 4"/>
          <p:cNvSpPr>
            <a:spLocks noGrp="1" noChangeArrowheads="1"/>
          </p:cNvSpPr>
          <p:nvPr>
            <p:ph type="title"/>
          </p:nvPr>
        </p:nvSpPr>
        <p:spPr>
          <a:xfrm>
            <a:off x="1981200" y="457200"/>
            <a:ext cx="8229600" cy="1143000"/>
          </a:xfrm>
        </p:spPr>
        <p:txBody>
          <a:bodyPr/>
          <a:lstStyle/>
          <a:p>
            <a:pPr eaLnBrk="1" hangingPunct="1"/>
            <a:r>
              <a:rPr lang="en-US" altLang="en-US" b="1" dirty="0"/>
              <a:t>Bond Trading</a:t>
            </a:r>
          </a:p>
        </p:txBody>
      </p:sp>
      <p:sp>
        <p:nvSpPr>
          <p:cNvPr id="9" name="Rectangle 8"/>
          <p:cNvSpPr/>
          <p:nvPr/>
        </p:nvSpPr>
        <p:spPr>
          <a:xfrm>
            <a:off x="1981200" y="3531738"/>
            <a:ext cx="8229600" cy="2246769"/>
          </a:xfrm>
          <a:prstGeom prst="rect">
            <a:avLst/>
          </a:prstGeom>
          <a:solidFill>
            <a:schemeClr val="accent6">
              <a:lumMod val="20000"/>
              <a:lumOff val="80000"/>
            </a:schemeClr>
          </a:solidFill>
          <a:ln>
            <a:solidFill>
              <a:schemeClr val="accent6">
                <a:lumMod val="50000"/>
              </a:schemeClr>
            </a:solidFill>
          </a:ln>
        </p:spPr>
        <p:txBody>
          <a:bodyPr wrap="square">
            <a:spAutoFit/>
          </a:bodyPr>
          <a:lstStyle/>
          <a:p>
            <a:pPr algn="ctr">
              <a:defRPr/>
            </a:pPr>
            <a:r>
              <a:rPr lang="en-US" sz="2800" dirty="0">
                <a:latin typeface="Arial" pitchFamily="34" charset="0"/>
                <a:cs typeface="Arial" pitchFamily="34" charset="0"/>
              </a:rPr>
              <a:t>Bonds are securities that can be purchased or sold in the securities markets. They have a market value which is expressed as a percent of their par value. The closing price indicates that the IBM stock is being sold at 103.08% of face value.  </a:t>
            </a:r>
          </a:p>
        </p:txBody>
      </p:sp>
      <p:pic>
        <p:nvPicPr>
          <p:cNvPr id="3" name="Picture 2"/>
          <p:cNvPicPr>
            <a:picLocks noChangeAspect="1"/>
          </p:cNvPicPr>
          <p:nvPr/>
        </p:nvPicPr>
        <p:blipFill>
          <a:blip r:embed="rId3"/>
          <a:stretch>
            <a:fillRect/>
          </a:stretch>
        </p:blipFill>
        <p:spPr>
          <a:xfrm>
            <a:off x="2286000" y="1766755"/>
            <a:ext cx="7772400" cy="1187139"/>
          </a:xfrm>
          <a:prstGeom prst="rect">
            <a:avLst/>
          </a:prstGeom>
        </p:spPr>
      </p:pic>
      <p:sp>
        <p:nvSpPr>
          <p:cNvPr id="10" name="Rounded Rectangle 9"/>
          <p:cNvSpPr/>
          <p:nvPr/>
        </p:nvSpPr>
        <p:spPr>
          <a:xfrm>
            <a:off x="7543800" y="2178044"/>
            <a:ext cx="1066800" cy="595312"/>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4" name="TextBox 3">
            <a:extLst>
              <a:ext uri="{FF2B5EF4-FFF2-40B4-BE49-F238E27FC236}">
                <a16:creationId xmlns:a16="http://schemas.microsoft.com/office/drawing/2014/main" id="{C8D18F68-BBC3-0001-C45B-C30AE5B01D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3CA651-8504-6B14-BDD5-83D3AD52E24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9154" name="Rectangle 10"/>
          <p:cNvSpPr>
            <a:spLocks noGrp="1" noChangeArrowheads="1"/>
          </p:cNvSpPr>
          <p:nvPr>
            <p:ph type="title"/>
          </p:nvPr>
        </p:nvSpPr>
        <p:spPr>
          <a:xfrm>
            <a:off x="1524000" y="718031"/>
            <a:ext cx="8229600" cy="914400"/>
          </a:xfrm>
        </p:spPr>
        <p:txBody>
          <a:bodyPr>
            <a:normAutofit fontScale="90000"/>
          </a:bodyPr>
          <a:lstStyle/>
          <a:p>
            <a:pPr eaLnBrk="1" hangingPunct="1"/>
            <a:r>
              <a:rPr lang="en-US" altLang="en-US" b="1" dirty="0"/>
              <a:t>Bond Issuing Procedures (Bond indenture)</a:t>
            </a:r>
          </a:p>
        </p:txBody>
      </p:sp>
      <p:pic>
        <p:nvPicPr>
          <p:cNvPr id="3" name="Picture 2"/>
          <p:cNvPicPr>
            <a:picLocks noChangeAspect="1"/>
          </p:cNvPicPr>
          <p:nvPr/>
        </p:nvPicPr>
        <p:blipFill>
          <a:blip r:embed="rId3"/>
          <a:stretch>
            <a:fillRect/>
          </a:stretch>
        </p:blipFill>
        <p:spPr>
          <a:xfrm>
            <a:off x="3508060" y="1603513"/>
            <a:ext cx="5328280" cy="4079256"/>
          </a:xfrm>
          <a:prstGeom prst="rect">
            <a:avLst/>
          </a:prstGeom>
        </p:spPr>
      </p:pic>
      <p:sp>
        <p:nvSpPr>
          <p:cNvPr id="4" name="TextBox 3">
            <a:extLst>
              <a:ext uri="{FF2B5EF4-FFF2-40B4-BE49-F238E27FC236}">
                <a16:creationId xmlns:a16="http://schemas.microsoft.com/office/drawing/2014/main" id="{E9CB0D5D-E445-ACCF-F7A3-663DC1514C9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FA0929-ABF7-E95C-A134-47053EA5B9C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340429" y="2447925"/>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Prepare entries to record bond issuance and interest expense.</a:t>
            </a:r>
            <a:br>
              <a:rPr 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36061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074693"/>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2A6C6F1A-9987-2CC1-BD65-B337489D8B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E4C00D0-5BBD-B5A3-6C02-BBE037BC0F3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0178" name="Rectangle 3"/>
          <p:cNvSpPr>
            <a:spLocks noGrp="1" noChangeArrowheads="1"/>
          </p:cNvSpPr>
          <p:nvPr>
            <p:ph type="title"/>
          </p:nvPr>
        </p:nvSpPr>
        <p:spPr>
          <a:xfrm>
            <a:off x="1981200" y="609600"/>
            <a:ext cx="8229600" cy="914400"/>
          </a:xfrm>
        </p:spPr>
        <p:txBody>
          <a:bodyPr/>
          <a:lstStyle/>
          <a:p>
            <a:pPr eaLnBrk="1" hangingPunct="1"/>
            <a:r>
              <a:rPr lang="en-US" altLang="en-US" b="1" dirty="0"/>
              <a:t>Issuing Bonds at Par</a:t>
            </a:r>
          </a:p>
        </p:txBody>
      </p:sp>
      <p:sp>
        <p:nvSpPr>
          <p:cNvPr id="4099" name="Rectangle 2"/>
          <p:cNvSpPr>
            <a:spLocks noGrp="1" noChangeArrowheads="1"/>
          </p:cNvSpPr>
          <p:nvPr>
            <p:ph type="body" idx="4294967295"/>
          </p:nvPr>
        </p:nvSpPr>
        <p:spPr>
          <a:xfrm>
            <a:off x="2209800" y="1676401"/>
            <a:ext cx="8086579" cy="1676401"/>
          </a:xfrm>
          <a:solidFill>
            <a:srgbClr val="F6E9B4"/>
          </a:solidFill>
          <a:ln w="12700" cap="flat">
            <a:solidFill>
              <a:schemeClr val="tx1"/>
            </a:solidFill>
          </a:ln>
        </p:spPr>
        <p:txBody>
          <a:bodyPr vert="horz" lIns="90488" tIns="44450" rIns="90488" bIns="44450" rtlCol="0">
            <a:normAutofit/>
          </a:bodyPr>
          <a:lstStyle/>
          <a:p>
            <a:pPr marL="0" algn="ctr">
              <a:spcBef>
                <a:spcPts val="0"/>
              </a:spcBef>
              <a:buNone/>
              <a:defRPr/>
            </a:pPr>
            <a:r>
              <a:rPr lang="en-US" sz="2000" b="1" dirty="0"/>
              <a:t>On Dec. 31, 2017, a company issued the following bonds:</a:t>
            </a:r>
          </a:p>
          <a:p>
            <a:pPr marL="0" algn="ctr">
              <a:spcBef>
                <a:spcPts val="0"/>
              </a:spcBef>
              <a:buNone/>
              <a:defRPr/>
            </a:pPr>
            <a:r>
              <a:rPr lang="en-US" sz="2000" b="1" dirty="0"/>
              <a:t>Par Value: $100,000</a:t>
            </a:r>
          </a:p>
          <a:p>
            <a:pPr algn="ctr">
              <a:spcBef>
                <a:spcPct val="5000"/>
              </a:spcBef>
              <a:buNone/>
              <a:defRPr/>
            </a:pPr>
            <a:r>
              <a:rPr lang="en-US" sz="2000" b="1" dirty="0"/>
              <a:t>Stated Interest Rate: 8%</a:t>
            </a:r>
          </a:p>
          <a:p>
            <a:pPr algn="ctr">
              <a:spcBef>
                <a:spcPct val="5000"/>
              </a:spcBef>
              <a:buNone/>
              <a:defRPr/>
            </a:pPr>
            <a:r>
              <a:rPr lang="en-US" sz="2000" b="1" dirty="0"/>
              <a:t>Interest Dates: 6/30 and 12/31</a:t>
            </a:r>
          </a:p>
          <a:p>
            <a:pPr algn="ctr">
              <a:spcBef>
                <a:spcPct val="5000"/>
              </a:spcBef>
              <a:buNone/>
              <a:defRPr/>
            </a:pPr>
            <a:r>
              <a:rPr lang="en-US" sz="2000" b="1" dirty="0"/>
              <a:t>Maturity Date = Dec. 31, 2019 (2 years)</a:t>
            </a:r>
          </a:p>
        </p:txBody>
      </p:sp>
      <p:pic>
        <p:nvPicPr>
          <p:cNvPr id="2" name="Picture 1"/>
          <p:cNvPicPr>
            <a:picLocks noChangeAspect="1"/>
          </p:cNvPicPr>
          <p:nvPr/>
        </p:nvPicPr>
        <p:blipFill>
          <a:blip r:embed="rId3"/>
          <a:stretch>
            <a:fillRect/>
          </a:stretch>
        </p:blipFill>
        <p:spPr>
          <a:xfrm>
            <a:off x="2209799" y="3733799"/>
            <a:ext cx="8183218" cy="1257818"/>
          </a:xfrm>
          <a:prstGeom prst="rect">
            <a:avLst/>
          </a:prstGeom>
        </p:spPr>
      </p:pic>
      <p:sp>
        <p:nvSpPr>
          <p:cNvPr id="4" name="TextBox 3">
            <a:extLst>
              <a:ext uri="{FF2B5EF4-FFF2-40B4-BE49-F238E27FC236}">
                <a16:creationId xmlns:a16="http://schemas.microsoft.com/office/drawing/2014/main" id="{20C25C3F-94B0-3C7E-20B0-D436EAFE1F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099">
                                            <p:bg/>
                                          </p:spTgt>
                                        </p:tgtEl>
                                        <p:attrNameLst>
                                          <p:attrName>style.visibility</p:attrName>
                                        </p:attrNameLst>
                                      </p:cBhvr>
                                      <p:to>
                                        <p:strVal val="visible"/>
                                      </p:to>
                                    </p:set>
                                    <p:animEffect transition="in" filter="wipe(up)">
                                      <p:cBhvr>
                                        <p:cTn id="7" dur="500"/>
                                        <p:tgtEl>
                                          <p:spTgt spid="4099">
                                            <p:bg/>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099">
                                            <p:txEl>
                                              <p:pRg st="0" end="0"/>
                                            </p:txEl>
                                          </p:spTgt>
                                        </p:tgtEl>
                                        <p:attrNameLst>
                                          <p:attrName>style.visibility</p:attrName>
                                        </p:attrNameLst>
                                      </p:cBhvr>
                                      <p:to>
                                        <p:strVal val="visible"/>
                                      </p:to>
                                    </p:set>
                                    <p:animEffect transition="in" filter="wipe(up)">
                                      <p:cBhvr>
                                        <p:cTn id="10" dur="500"/>
                                        <p:tgtEl>
                                          <p:spTgt spid="4099">
                                            <p:txEl>
                                              <p:pRg st="0" end="0"/>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Effect transition="in" filter="wipe(up)">
                                      <p:cBhvr>
                                        <p:cTn id="13" dur="500"/>
                                        <p:tgtEl>
                                          <p:spTgt spid="4099">
                                            <p:txEl>
                                              <p:pRg st="1" end="1"/>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4099">
                                            <p:txEl>
                                              <p:pRg st="2" end="2"/>
                                            </p:txEl>
                                          </p:spTgt>
                                        </p:tgtEl>
                                        <p:attrNameLst>
                                          <p:attrName>style.visibility</p:attrName>
                                        </p:attrNameLst>
                                      </p:cBhvr>
                                      <p:to>
                                        <p:strVal val="visible"/>
                                      </p:to>
                                    </p:set>
                                    <p:animEffect transition="in" filter="wipe(up)">
                                      <p:cBhvr>
                                        <p:cTn id="16" dur="500"/>
                                        <p:tgtEl>
                                          <p:spTgt spid="4099">
                                            <p:txEl>
                                              <p:pRg st="2" end="2"/>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animEffect transition="in" filter="wipe(up)">
                                      <p:cBhvr>
                                        <p:cTn id="19" dur="500"/>
                                        <p:tgtEl>
                                          <p:spTgt spid="4099">
                                            <p:txEl>
                                              <p:pRg st="3" end="3"/>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4099">
                                            <p:txEl>
                                              <p:pRg st="4" end="4"/>
                                            </p:txEl>
                                          </p:spTgt>
                                        </p:tgtEl>
                                        <p:attrNameLst>
                                          <p:attrName>style.visibility</p:attrName>
                                        </p:attrNameLst>
                                      </p:cBhvr>
                                      <p:to>
                                        <p:strVal val="visible"/>
                                      </p:to>
                                    </p:set>
                                    <p:animEffect transition="in" filter="wipe(up)">
                                      <p:cBhvr>
                                        <p:cTn id="22"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C9C0C62-1BB9-CF54-EC39-264C436E35D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2316349" y="2862864"/>
            <a:ext cx="7513451" cy="1139224"/>
          </a:xfrm>
          <a:prstGeom prst="rect">
            <a:avLst/>
          </a:prstGeom>
        </p:spPr>
      </p:pic>
      <p:sp>
        <p:nvSpPr>
          <p:cNvPr id="25602" name="Rectangle 2"/>
          <p:cNvSpPr>
            <a:spLocks noChangeArrowheads="1"/>
          </p:cNvSpPr>
          <p:nvPr/>
        </p:nvSpPr>
        <p:spPr bwMode="auto">
          <a:xfrm>
            <a:off x="2859088" y="4462464"/>
            <a:ext cx="6477000" cy="490537"/>
          </a:xfrm>
          <a:prstGeom prst="rect">
            <a:avLst/>
          </a:prstGeom>
          <a:solidFill>
            <a:schemeClr val="accent2">
              <a:lumMod val="40000"/>
              <a:lumOff val="60000"/>
            </a:schemeClr>
          </a:solidFill>
          <a:ln w="12700">
            <a:solidFill>
              <a:srgbClr val="6E0043"/>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600" b="1" dirty="0">
                <a:solidFill>
                  <a:srgbClr val="9A3D01"/>
                </a:solidFill>
                <a:latin typeface="Calibri" pitchFamily="34" charset="0"/>
                <a:ea typeface="ＭＳ Ｐゴシック" pitchFamily="34" charset="-128"/>
              </a:rPr>
              <a:t>$100,000 × 8% × ½ year = $4,000</a:t>
            </a:r>
          </a:p>
        </p:txBody>
      </p:sp>
      <p:sp>
        <p:nvSpPr>
          <p:cNvPr id="51203" name="Rectangle 3"/>
          <p:cNvSpPr>
            <a:spLocks noGrp="1" noChangeArrowheads="1"/>
          </p:cNvSpPr>
          <p:nvPr>
            <p:ph type="title"/>
          </p:nvPr>
        </p:nvSpPr>
        <p:spPr>
          <a:xfrm>
            <a:off x="1981200" y="609600"/>
            <a:ext cx="8229600" cy="990600"/>
          </a:xfrm>
        </p:spPr>
        <p:txBody>
          <a:bodyPr/>
          <a:lstStyle/>
          <a:p>
            <a:pPr eaLnBrk="1" hangingPunct="1"/>
            <a:r>
              <a:rPr lang="en-US" altLang="en-US" b="1" dirty="0"/>
              <a:t>Issuing Bonds at Par</a:t>
            </a:r>
          </a:p>
        </p:txBody>
      </p:sp>
      <p:sp>
        <p:nvSpPr>
          <p:cNvPr id="25604" name="Rectangle 4"/>
          <p:cNvSpPr>
            <a:spLocks noChangeArrowheads="1"/>
          </p:cNvSpPr>
          <p:nvPr/>
        </p:nvSpPr>
        <p:spPr bwMode="auto">
          <a:xfrm>
            <a:off x="1981200" y="1860550"/>
            <a:ext cx="8280529" cy="828432"/>
          </a:xfrm>
          <a:prstGeom prst="rect">
            <a:avLst/>
          </a:prstGeom>
          <a:solidFill>
            <a:srgbClr val="F6E9B4"/>
          </a:solidFill>
          <a:ln w="12700">
            <a:solidFill>
              <a:schemeClr val="tx2"/>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400" dirty="0">
                <a:solidFill>
                  <a:schemeClr val="accent2">
                    <a:lumMod val="50000"/>
                  </a:schemeClr>
                </a:solidFill>
                <a:latin typeface="Calibri" pitchFamily="34" charset="0"/>
                <a:ea typeface="ＭＳ Ｐゴシック" pitchFamily="-108" charset="-128"/>
                <a:cs typeface="Arial" pitchFamily="34" charset="0"/>
              </a:rPr>
              <a:t>On June 30, 2018, the issuer of the bond pays the first semiannual interest payment of $4,000.</a:t>
            </a:r>
          </a:p>
        </p:txBody>
      </p:sp>
      <p:sp>
        <p:nvSpPr>
          <p:cNvPr id="8" name="Rectangle 2"/>
          <p:cNvSpPr>
            <a:spLocks noChangeArrowheads="1"/>
          </p:cNvSpPr>
          <p:nvPr/>
        </p:nvSpPr>
        <p:spPr bwMode="auto">
          <a:xfrm>
            <a:off x="1781175" y="5413375"/>
            <a:ext cx="8610600" cy="490538"/>
          </a:xfrm>
          <a:prstGeom prst="rect">
            <a:avLst/>
          </a:prstGeom>
          <a:solidFill>
            <a:schemeClr val="accent2">
              <a:lumMod val="40000"/>
              <a:lumOff val="60000"/>
            </a:schemeClr>
          </a:solidFill>
          <a:ln w="12700">
            <a:solidFill>
              <a:srgbClr val="6E0043"/>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600" b="1" dirty="0">
                <a:solidFill>
                  <a:srgbClr val="9A3D01"/>
                </a:solidFill>
                <a:latin typeface="Calibri" pitchFamily="34" charset="0"/>
                <a:ea typeface="ＭＳ Ｐゴシック" pitchFamily="34" charset="-128"/>
              </a:rPr>
              <a:t>This entry is made every six months until the bonds mature.</a:t>
            </a:r>
          </a:p>
        </p:txBody>
      </p:sp>
      <p:cxnSp>
        <p:nvCxnSpPr>
          <p:cNvPr id="10" name="Straight Arrow Connector 9"/>
          <p:cNvCxnSpPr/>
          <p:nvPr/>
        </p:nvCxnSpPr>
        <p:spPr>
          <a:xfrm flipV="1">
            <a:off x="8305800" y="3430589"/>
            <a:ext cx="190500" cy="1023937"/>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8305800" y="3709470"/>
            <a:ext cx="1143000" cy="745056"/>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0F766DDA-3EB9-A7B5-F094-741825B8B49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wipe(up)">
                                      <p:cBhvr>
                                        <p:cTn id="7" dur="500"/>
                                        <p:tgtEl>
                                          <p:spTgt spid="25604"/>
                                        </p:tgtEl>
                                      </p:cBhvr>
                                    </p:animEffect>
                                  </p:childTnLst>
                                </p:cTn>
                              </p:par>
                            </p:childTnLst>
                          </p:cTn>
                        </p:par>
                        <p:par>
                          <p:cTn id="8" fill="hold" nodeType="afterGroup">
                            <p:stCondLst>
                              <p:cond delay="500"/>
                            </p:stCondLst>
                            <p:childTnLst>
                              <p:par>
                                <p:cTn id="9" presetID="55" presetClass="entr" presetSubtype="0" fill="hold" grpId="0" nodeType="after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1000" fill="hold"/>
                                        <p:tgtEl>
                                          <p:spTgt spid="25602"/>
                                        </p:tgtEl>
                                        <p:attrNameLst>
                                          <p:attrName>ppt_w</p:attrName>
                                        </p:attrNameLst>
                                      </p:cBhvr>
                                      <p:tavLst>
                                        <p:tav tm="0">
                                          <p:val>
                                            <p:strVal val="#ppt_w*0.70"/>
                                          </p:val>
                                        </p:tav>
                                        <p:tav tm="100000">
                                          <p:val>
                                            <p:strVal val="#ppt_w"/>
                                          </p:val>
                                        </p:tav>
                                      </p:tavLst>
                                    </p:anim>
                                    <p:anim calcmode="lin" valueType="num">
                                      <p:cBhvr>
                                        <p:cTn id="12" dur="1000" fill="hold"/>
                                        <p:tgtEl>
                                          <p:spTgt spid="25602"/>
                                        </p:tgtEl>
                                        <p:attrNameLst>
                                          <p:attrName>ppt_h</p:attrName>
                                        </p:attrNameLst>
                                      </p:cBhvr>
                                      <p:tavLst>
                                        <p:tav tm="0">
                                          <p:val>
                                            <p:strVal val="#ppt_h"/>
                                          </p:val>
                                        </p:tav>
                                        <p:tav tm="100000">
                                          <p:val>
                                            <p:strVal val="#ppt_h"/>
                                          </p:val>
                                        </p:tav>
                                      </p:tavLst>
                                    </p:anim>
                                    <p:animEffect transition="in" filter="fade">
                                      <p:cBhvr>
                                        <p:cTn id="13" dur="1000"/>
                                        <p:tgtEl>
                                          <p:spTgt spid="25602"/>
                                        </p:tgtEl>
                                      </p:cBhvr>
                                    </p:animEffect>
                                  </p:childTnLst>
                                </p:cTn>
                              </p:par>
                            </p:childTnLst>
                          </p:cTn>
                        </p:par>
                        <p:par>
                          <p:cTn id="14" fill="hold" nodeType="afterGroup">
                            <p:stCondLst>
                              <p:cond delay="1500"/>
                            </p:stCondLst>
                            <p:childTnLst>
                              <p:par>
                                <p:cTn id="15" presetID="22" presetClass="entr" presetSubtype="4"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par>
                                <p:cTn id="18" presetID="2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down)">
                                      <p:cBhvr>
                                        <p:cTn id="20" dur="500"/>
                                        <p:tgtEl>
                                          <p:spTgt spid="12"/>
                                        </p:tgtEl>
                                      </p:cBhvr>
                                    </p:animEffect>
                                  </p:childTnLst>
                                </p:cTn>
                              </p:par>
                            </p:childTnLst>
                          </p:cTn>
                        </p:par>
                        <p:par>
                          <p:cTn id="21" fill="hold" nodeType="afterGroup">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strVal val="#ppt_w*0.70"/>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Effect transition="in" filter="fade">
                                      <p:cBhvr>
                                        <p:cTn id="2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4"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216EE9D-A34A-5ECE-DD16-16ECCE08605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2226" name="Rectangle 3"/>
          <p:cNvSpPr>
            <a:spLocks noGrp="1" noChangeArrowheads="1"/>
          </p:cNvSpPr>
          <p:nvPr>
            <p:ph type="title"/>
          </p:nvPr>
        </p:nvSpPr>
        <p:spPr>
          <a:xfrm>
            <a:off x="1981200" y="609600"/>
            <a:ext cx="8229600" cy="990600"/>
          </a:xfrm>
        </p:spPr>
        <p:txBody>
          <a:bodyPr/>
          <a:lstStyle/>
          <a:p>
            <a:pPr eaLnBrk="1" hangingPunct="1"/>
            <a:r>
              <a:rPr lang="en-US" altLang="en-US" b="1" dirty="0"/>
              <a:t>Issuing Bonds at Par</a:t>
            </a:r>
          </a:p>
        </p:txBody>
      </p:sp>
      <p:sp>
        <p:nvSpPr>
          <p:cNvPr id="25604" name="Rectangle 4"/>
          <p:cNvSpPr>
            <a:spLocks noChangeArrowheads="1"/>
          </p:cNvSpPr>
          <p:nvPr/>
        </p:nvSpPr>
        <p:spPr bwMode="auto">
          <a:xfrm>
            <a:off x="1828800" y="1797050"/>
            <a:ext cx="8467890" cy="828432"/>
          </a:xfrm>
          <a:prstGeom prst="rect">
            <a:avLst/>
          </a:prstGeom>
          <a:solidFill>
            <a:srgbClr val="F6E9B4"/>
          </a:solidFill>
          <a:ln w="12700">
            <a:solidFill>
              <a:schemeClr val="tx2"/>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400" dirty="0">
                <a:solidFill>
                  <a:schemeClr val="accent2">
                    <a:lumMod val="50000"/>
                  </a:schemeClr>
                </a:solidFill>
                <a:latin typeface="Calibri" pitchFamily="34" charset="0"/>
                <a:ea typeface="ＭＳ Ｐゴシック" pitchFamily="-108" charset="-128"/>
                <a:cs typeface="Arial" pitchFamily="34" charset="0"/>
              </a:rPr>
              <a:t>On December 31, 2019, the bonds mature and the issuer of the bond pays face value of $100,000 to the bondholders.</a:t>
            </a:r>
          </a:p>
        </p:txBody>
      </p:sp>
      <p:pic>
        <p:nvPicPr>
          <p:cNvPr id="9" name="Picture 8"/>
          <p:cNvPicPr>
            <a:picLocks noChangeAspect="1"/>
          </p:cNvPicPr>
          <p:nvPr/>
        </p:nvPicPr>
        <p:blipFill>
          <a:blip r:embed="rId3"/>
          <a:stretch>
            <a:fillRect/>
          </a:stretch>
        </p:blipFill>
        <p:spPr>
          <a:xfrm>
            <a:off x="2694262" y="3113654"/>
            <a:ext cx="6736967" cy="1550957"/>
          </a:xfrm>
          <a:prstGeom prst="rect">
            <a:avLst/>
          </a:prstGeom>
          <a:ln w="19050">
            <a:solidFill>
              <a:srgbClr val="C00000"/>
            </a:solidFill>
          </a:ln>
        </p:spPr>
      </p:pic>
      <p:sp>
        <p:nvSpPr>
          <p:cNvPr id="3" name="TextBox 2">
            <a:extLst>
              <a:ext uri="{FF2B5EF4-FFF2-40B4-BE49-F238E27FC236}">
                <a16:creationId xmlns:a16="http://schemas.microsoft.com/office/drawing/2014/main" id="{F11EA6F8-9681-E67C-1098-903F16B260A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5604"/>
                                        </p:tgtEl>
                                        <p:attrNameLst>
                                          <p:attrName>style.visibility</p:attrName>
                                        </p:attrNameLst>
                                      </p:cBhvr>
                                      <p:to>
                                        <p:strVal val="visible"/>
                                      </p:to>
                                    </p:set>
                                    <p:animEffect transition="in" filter="wipe(up)">
                                      <p:cBhvr>
                                        <p:cTn id="7"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2C689EC-E92A-CDDF-14EA-EC9A8896CD3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3250" name="Rectangle 2"/>
          <p:cNvSpPr>
            <a:spLocks noGrp="1" noChangeArrowheads="1"/>
          </p:cNvSpPr>
          <p:nvPr>
            <p:ph type="title"/>
          </p:nvPr>
        </p:nvSpPr>
        <p:spPr>
          <a:xfrm>
            <a:off x="1981200" y="609600"/>
            <a:ext cx="8229600" cy="1143000"/>
          </a:xfrm>
        </p:spPr>
        <p:txBody>
          <a:bodyPr/>
          <a:lstStyle/>
          <a:p>
            <a:pPr eaLnBrk="1" hangingPunct="1"/>
            <a:r>
              <a:rPr lang="en-US" altLang="en-US" b="1" dirty="0"/>
              <a:t>Bond Discount or Premium</a:t>
            </a:r>
          </a:p>
        </p:txBody>
      </p:sp>
      <p:pic>
        <p:nvPicPr>
          <p:cNvPr id="53252" name="Picture 2"/>
          <p:cNvPicPr>
            <a:picLocks noChangeAspect="1" noChangeArrowheads="1"/>
          </p:cNvPicPr>
          <p:nvPr/>
        </p:nvPicPr>
        <p:blipFill>
          <a:blip r:embed="rId3" cstate="print"/>
          <a:srcRect/>
          <a:stretch>
            <a:fillRect/>
          </a:stretch>
        </p:blipFill>
        <p:spPr bwMode="auto">
          <a:xfrm>
            <a:off x="1717263" y="2229433"/>
            <a:ext cx="8722138" cy="2247317"/>
          </a:xfrm>
          <a:prstGeom prst="rect">
            <a:avLst/>
          </a:prstGeom>
          <a:noFill/>
          <a:ln w="9525">
            <a:solidFill>
              <a:schemeClr val="tx1"/>
            </a:solidFill>
            <a:miter lim="800000"/>
            <a:headEnd/>
            <a:tailEnd/>
          </a:ln>
        </p:spPr>
      </p:pic>
      <p:sp>
        <p:nvSpPr>
          <p:cNvPr id="3" name="TextBox 2">
            <a:extLst>
              <a:ext uri="{FF2B5EF4-FFF2-40B4-BE49-F238E27FC236}">
                <a16:creationId xmlns:a16="http://schemas.microsoft.com/office/drawing/2014/main" id="{F3908682-5B96-74D8-466F-97A1A054B8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E39903-5C35-D1B4-024F-9721FFD16A7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4028984"/>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Compute and record amortization of bond discount using straight-line method.</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65832" y="1735387"/>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65832" y="4831053"/>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544FC513-CBD0-5753-F4CD-6FE1288CB1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8744B6-36BD-43EE-4380-1402DCD2A3E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4515" name="Rectangle 3"/>
          <p:cNvSpPr>
            <a:spLocks noChangeArrowheads="1"/>
          </p:cNvSpPr>
          <p:nvPr/>
        </p:nvSpPr>
        <p:spPr bwMode="auto">
          <a:xfrm>
            <a:off x="1835150" y="1524000"/>
            <a:ext cx="8528050" cy="3886200"/>
          </a:xfrm>
          <a:prstGeom prst="rect">
            <a:avLst/>
          </a:prstGeom>
          <a:solidFill>
            <a:srgbClr val="F6E9B4"/>
          </a:solidFill>
          <a:ln w="12700">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lstStyle/>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Fila issues bonds with the following provisions: </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Par Value: $100,000</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Issue Price: 96.454% of par value</a:t>
            </a:r>
          </a:p>
          <a:p>
            <a:pPr indent="-342900">
              <a:spcBef>
                <a:spcPct val="20000"/>
              </a:spcBef>
              <a:buSzPct val="85000"/>
              <a:defRPr/>
            </a:pPr>
            <a:r>
              <a:rPr lang="en-US" sz="2600" dirty="0">
                <a:solidFill>
                  <a:srgbClr val="FF0000"/>
                </a:solidFill>
                <a:ea typeface="ＭＳ Ｐゴシック" pitchFamily="-108" charset="-128"/>
                <a:cs typeface="Arial" pitchFamily="34" charset="0"/>
              </a:rPr>
              <a:t>Stated Interest Rate: 8%</a:t>
            </a:r>
            <a:r>
              <a:rPr lang="en-US" sz="2600" dirty="0">
                <a:solidFill>
                  <a:srgbClr val="9900CC"/>
                </a:solidFill>
                <a:ea typeface="ＭＳ Ｐゴシック" pitchFamily="-108" charset="-128"/>
                <a:cs typeface="Arial" pitchFamily="34" charset="0"/>
              </a:rPr>
              <a:t> </a:t>
            </a:r>
          </a:p>
          <a:p>
            <a:pPr indent="-342900">
              <a:spcBef>
                <a:spcPct val="20000"/>
              </a:spcBef>
              <a:buSzPct val="85000"/>
              <a:defRPr/>
            </a:pPr>
            <a:r>
              <a:rPr lang="en-US" sz="2600" dirty="0">
                <a:solidFill>
                  <a:srgbClr val="FF0000"/>
                </a:solidFill>
                <a:ea typeface="ＭＳ Ｐゴシック" pitchFamily="-108" charset="-128"/>
                <a:cs typeface="Arial" pitchFamily="34" charset="0"/>
              </a:rPr>
              <a:t>Market Interest Rate: 10%</a:t>
            </a:r>
            <a:endParaRPr lang="en-US" sz="2600" dirty="0">
              <a:solidFill>
                <a:srgbClr val="9900CC"/>
              </a:solidFill>
              <a:ea typeface="ＭＳ Ｐゴシック" pitchFamily="-108" charset="-128"/>
              <a:cs typeface="Arial" pitchFamily="34" charset="0"/>
            </a:endParaRP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Interest Dates: 6/30 and 12/31</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Bond Date: Dec. 31, 2017 </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Maturity Date: Dec. 31, 2019 (2 years)</a:t>
            </a:r>
          </a:p>
        </p:txBody>
      </p:sp>
      <p:sp>
        <p:nvSpPr>
          <p:cNvPr id="54275" name="Rectangle 6"/>
          <p:cNvSpPr>
            <a:spLocks noGrp="1" noChangeArrowheads="1"/>
          </p:cNvSpPr>
          <p:nvPr>
            <p:ph type="title"/>
          </p:nvPr>
        </p:nvSpPr>
        <p:spPr>
          <a:xfrm>
            <a:off x="1981200" y="685800"/>
            <a:ext cx="8229600" cy="731838"/>
          </a:xfrm>
        </p:spPr>
        <p:txBody>
          <a:bodyPr/>
          <a:lstStyle/>
          <a:p>
            <a:pPr eaLnBrk="1" hangingPunct="1"/>
            <a:r>
              <a:rPr lang="en-US" altLang="en-US" b="1" dirty="0"/>
              <a:t>Issuing Bonds at a Discount</a:t>
            </a:r>
          </a:p>
        </p:txBody>
      </p:sp>
      <p:sp>
        <p:nvSpPr>
          <p:cNvPr id="50180" name="Text Box 7"/>
          <p:cNvSpPr txBox="1">
            <a:spLocks noChangeArrowheads="1"/>
          </p:cNvSpPr>
          <p:nvPr/>
        </p:nvSpPr>
        <p:spPr bwMode="auto">
          <a:xfrm>
            <a:off x="5759450" y="2895600"/>
            <a:ext cx="412750" cy="914400"/>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defRPr/>
            </a:pPr>
            <a:r>
              <a:rPr lang="en-US" sz="5400" dirty="0">
                <a:solidFill>
                  <a:srgbClr val="FF0000"/>
                </a:solidFill>
                <a:ea typeface="ＭＳ Ｐゴシック" pitchFamily="-108" charset="-128"/>
                <a:cs typeface="Arial" pitchFamily="34" charset="0"/>
              </a:rPr>
              <a:t>}</a:t>
            </a:r>
          </a:p>
        </p:txBody>
      </p:sp>
      <p:sp>
        <p:nvSpPr>
          <p:cNvPr id="44037" name="Text Box 8"/>
          <p:cNvSpPr txBox="1">
            <a:spLocks noChangeArrowheads="1"/>
          </p:cNvSpPr>
          <p:nvPr/>
        </p:nvSpPr>
        <p:spPr bwMode="auto">
          <a:xfrm>
            <a:off x="6172201" y="3227388"/>
            <a:ext cx="3883025" cy="461962"/>
          </a:xfrm>
          <a:prstGeom prst="rect">
            <a:avLst/>
          </a:prstGeom>
          <a:solidFill>
            <a:schemeClr val="accent5">
              <a:lumMod val="75000"/>
            </a:schemeClr>
          </a:solidFill>
          <a:ln w="28575">
            <a:solidFill>
              <a:schemeClr val="accent5">
                <a:lumMod val="50000"/>
              </a:schemeClr>
            </a:solidFill>
            <a:miter lim="800000"/>
            <a:headEnd/>
            <a:tailEnd/>
          </a:ln>
        </p:spPr>
        <p:txBody>
          <a:bodyPr wrap="none">
            <a:spAutoFit/>
          </a:bodyPr>
          <a:lstStyle/>
          <a:p>
            <a:pPr>
              <a:defRPr/>
            </a:pPr>
            <a:r>
              <a:rPr lang="en-US" sz="2400" dirty="0">
                <a:solidFill>
                  <a:schemeClr val="bg1"/>
                </a:solidFill>
                <a:latin typeface="Arial" pitchFamily="34" charset="0"/>
                <a:cs typeface="Arial" pitchFamily="34" charset="0"/>
              </a:rPr>
              <a:t>Bond will sell at a discount.</a:t>
            </a:r>
          </a:p>
        </p:txBody>
      </p:sp>
      <p:sp>
        <p:nvSpPr>
          <p:cNvPr id="3" name="TextBox 2">
            <a:extLst>
              <a:ext uri="{FF2B5EF4-FFF2-40B4-BE49-F238E27FC236}">
                <a16:creationId xmlns:a16="http://schemas.microsoft.com/office/drawing/2014/main" id="{B3C38A25-199A-502E-0583-FBAB4527E16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up)">
                                      <p:cBhvr>
                                        <p:cTn id="7" dur="500"/>
                                        <p:tgtEl>
                                          <p:spTgt spid="64515">
                                            <p:txEl>
                                              <p:pRg st="0" end="0"/>
                                            </p:txEl>
                                          </p:spTgt>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64515">
                                            <p:txEl>
                                              <p:pRg st="1" end="1"/>
                                            </p:txEl>
                                          </p:spTgt>
                                        </p:tgtEl>
                                        <p:attrNameLst>
                                          <p:attrName>style.visibility</p:attrName>
                                        </p:attrNameLst>
                                      </p:cBhvr>
                                      <p:to>
                                        <p:strVal val="visible"/>
                                      </p:to>
                                    </p:set>
                                    <p:animEffect transition="in" filter="wipe(up)">
                                      <p:cBhvr>
                                        <p:cTn id="11" dur="500"/>
                                        <p:tgtEl>
                                          <p:spTgt spid="64515">
                                            <p:txEl>
                                              <p:pRg st="1" end="1"/>
                                            </p:txEl>
                                          </p:spTgt>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64515">
                                            <p:txEl>
                                              <p:pRg st="2" end="2"/>
                                            </p:txEl>
                                          </p:spTgt>
                                        </p:tgtEl>
                                        <p:attrNameLst>
                                          <p:attrName>style.visibility</p:attrName>
                                        </p:attrNameLst>
                                      </p:cBhvr>
                                      <p:to>
                                        <p:strVal val="visible"/>
                                      </p:to>
                                    </p:set>
                                    <p:animEffect transition="in" filter="wipe(up)">
                                      <p:cBhvr>
                                        <p:cTn id="15" dur="500"/>
                                        <p:tgtEl>
                                          <p:spTgt spid="64515">
                                            <p:txEl>
                                              <p:pRg st="2" end="2"/>
                                            </p:txEl>
                                          </p:spTgt>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64515">
                                            <p:txEl>
                                              <p:pRg st="3" end="3"/>
                                            </p:txEl>
                                          </p:spTgt>
                                        </p:tgtEl>
                                        <p:attrNameLst>
                                          <p:attrName>style.visibility</p:attrName>
                                        </p:attrNameLst>
                                      </p:cBhvr>
                                      <p:to>
                                        <p:strVal val="visible"/>
                                      </p:to>
                                    </p:set>
                                    <p:animEffect transition="in" filter="wipe(up)">
                                      <p:cBhvr>
                                        <p:cTn id="19" dur="500"/>
                                        <p:tgtEl>
                                          <p:spTgt spid="64515">
                                            <p:txEl>
                                              <p:pRg st="3" end="3"/>
                                            </p:txEl>
                                          </p:spTgt>
                                        </p:tgtEl>
                                      </p:cBhvr>
                                    </p:animEffect>
                                  </p:childTnLst>
                                </p:cTn>
                              </p:par>
                            </p:childTnLst>
                          </p:cTn>
                        </p:par>
                        <p:par>
                          <p:cTn id="20" fill="hold" nodeType="afterGroup">
                            <p:stCondLst>
                              <p:cond delay="2000"/>
                            </p:stCondLst>
                            <p:childTnLst>
                              <p:par>
                                <p:cTn id="21" presetID="22" presetClass="entr" presetSubtype="1" fill="hold" nodeType="afterEffect">
                                  <p:stCondLst>
                                    <p:cond delay="0"/>
                                  </p:stCondLst>
                                  <p:childTnLst>
                                    <p:set>
                                      <p:cBhvr>
                                        <p:cTn id="22" dur="1" fill="hold">
                                          <p:stCondLst>
                                            <p:cond delay="0"/>
                                          </p:stCondLst>
                                        </p:cTn>
                                        <p:tgtEl>
                                          <p:spTgt spid="64515">
                                            <p:txEl>
                                              <p:pRg st="4" end="4"/>
                                            </p:txEl>
                                          </p:spTgt>
                                        </p:tgtEl>
                                        <p:attrNameLst>
                                          <p:attrName>style.visibility</p:attrName>
                                        </p:attrNameLst>
                                      </p:cBhvr>
                                      <p:to>
                                        <p:strVal val="visible"/>
                                      </p:to>
                                    </p:set>
                                    <p:animEffect transition="in" filter="wipe(up)">
                                      <p:cBhvr>
                                        <p:cTn id="23" dur="500"/>
                                        <p:tgtEl>
                                          <p:spTgt spid="64515">
                                            <p:txEl>
                                              <p:pRg st="4" end="4"/>
                                            </p:txEl>
                                          </p:spTgt>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64515">
                                            <p:txEl>
                                              <p:pRg st="5" end="5"/>
                                            </p:txEl>
                                          </p:spTgt>
                                        </p:tgtEl>
                                        <p:attrNameLst>
                                          <p:attrName>style.visibility</p:attrName>
                                        </p:attrNameLst>
                                      </p:cBhvr>
                                      <p:to>
                                        <p:strVal val="visible"/>
                                      </p:to>
                                    </p:set>
                                    <p:animEffect transition="in" filter="wipe(up)">
                                      <p:cBhvr>
                                        <p:cTn id="27" dur="500"/>
                                        <p:tgtEl>
                                          <p:spTgt spid="64515">
                                            <p:txEl>
                                              <p:pRg st="5" end="5"/>
                                            </p:txEl>
                                          </p:spTgt>
                                        </p:tgtEl>
                                      </p:cBhvr>
                                    </p:animEffect>
                                  </p:childTnLst>
                                </p:cTn>
                              </p:par>
                            </p:childTnLst>
                          </p:cTn>
                        </p:par>
                        <p:par>
                          <p:cTn id="28" fill="hold" nodeType="afterGroup">
                            <p:stCondLst>
                              <p:cond delay="3000"/>
                            </p:stCondLst>
                            <p:childTnLst>
                              <p:par>
                                <p:cTn id="29" presetID="22" presetClass="entr" presetSubtype="1" fill="hold" nodeType="afterEffect">
                                  <p:stCondLst>
                                    <p:cond delay="0"/>
                                  </p:stCondLst>
                                  <p:childTnLst>
                                    <p:set>
                                      <p:cBhvr>
                                        <p:cTn id="30" dur="1" fill="hold">
                                          <p:stCondLst>
                                            <p:cond delay="0"/>
                                          </p:stCondLst>
                                        </p:cTn>
                                        <p:tgtEl>
                                          <p:spTgt spid="64515">
                                            <p:txEl>
                                              <p:pRg st="6" end="6"/>
                                            </p:txEl>
                                          </p:spTgt>
                                        </p:tgtEl>
                                        <p:attrNameLst>
                                          <p:attrName>style.visibility</p:attrName>
                                        </p:attrNameLst>
                                      </p:cBhvr>
                                      <p:to>
                                        <p:strVal val="visible"/>
                                      </p:to>
                                    </p:set>
                                    <p:animEffect transition="in" filter="wipe(up)">
                                      <p:cBhvr>
                                        <p:cTn id="31" dur="500"/>
                                        <p:tgtEl>
                                          <p:spTgt spid="64515">
                                            <p:txEl>
                                              <p:pRg st="6" end="6"/>
                                            </p:txEl>
                                          </p:spTgt>
                                        </p:tgtEl>
                                      </p:cBhvr>
                                    </p:animEffect>
                                  </p:childTnLst>
                                </p:cTn>
                              </p:par>
                            </p:childTnLst>
                          </p:cTn>
                        </p:par>
                        <p:par>
                          <p:cTn id="32" fill="hold" nodeType="afterGroup">
                            <p:stCondLst>
                              <p:cond delay="3500"/>
                            </p:stCondLst>
                            <p:childTnLst>
                              <p:par>
                                <p:cTn id="33" presetID="22" presetClass="entr" presetSubtype="1" fill="hold" nodeType="afterEffect">
                                  <p:stCondLst>
                                    <p:cond delay="0"/>
                                  </p:stCondLst>
                                  <p:childTnLst>
                                    <p:set>
                                      <p:cBhvr>
                                        <p:cTn id="34" dur="1" fill="hold">
                                          <p:stCondLst>
                                            <p:cond delay="0"/>
                                          </p:stCondLst>
                                        </p:cTn>
                                        <p:tgtEl>
                                          <p:spTgt spid="64515">
                                            <p:txEl>
                                              <p:pRg st="7" end="7"/>
                                            </p:txEl>
                                          </p:spTgt>
                                        </p:tgtEl>
                                        <p:attrNameLst>
                                          <p:attrName>style.visibility</p:attrName>
                                        </p:attrNameLst>
                                      </p:cBhvr>
                                      <p:to>
                                        <p:strVal val="visible"/>
                                      </p:to>
                                    </p:set>
                                    <p:animEffect transition="in" filter="wipe(up)">
                                      <p:cBhvr>
                                        <p:cTn id="35" dur="500"/>
                                        <p:tgtEl>
                                          <p:spTgt spid="64515">
                                            <p:txEl>
                                              <p:pRg st="7" end="7"/>
                                            </p:txEl>
                                          </p:spTgt>
                                        </p:tgtEl>
                                      </p:cBhvr>
                                    </p:animEffect>
                                  </p:childTnLst>
                                </p:cTn>
                              </p:par>
                            </p:childTnLst>
                          </p:cTn>
                        </p:par>
                        <p:par>
                          <p:cTn id="36" fill="hold" nodeType="afterGroup">
                            <p:stCondLst>
                              <p:cond delay="4000"/>
                            </p:stCondLst>
                            <p:childTnLst>
                              <p:par>
                                <p:cTn id="37" presetID="9" presetClass="entr" presetSubtype="0" fill="hold" grpId="0" nodeType="afterEffect">
                                  <p:stCondLst>
                                    <p:cond delay="0"/>
                                  </p:stCondLst>
                                  <p:childTnLst>
                                    <p:set>
                                      <p:cBhvr>
                                        <p:cTn id="38" dur="1" fill="hold">
                                          <p:stCondLst>
                                            <p:cond delay="0"/>
                                          </p:stCondLst>
                                        </p:cTn>
                                        <p:tgtEl>
                                          <p:spTgt spid="50180"/>
                                        </p:tgtEl>
                                        <p:attrNameLst>
                                          <p:attrName>style.visibility</p:attrName>
                                        </p:attrNameLst>
                                      </p:cBhvr>
                                      <p:to>
                                        <p:strVal val="visible"/>
                                      </p:to>
                                    </p:set>
                                    <p:animEffect transition="in" filter="dissolve">
                                      <p:cBhvr>
                                        <p:cTn id="39" dur="500"/>
                                        <p:tgtEl>
                                          <p:spTgt spid="50180"/>
                                        </p:tgtEl>
                                      </p:cBhvr>
                                    </p:animEffect>
                                  </p:childTnLst>
                                </p:cTn>
                              </p:par>
                            </p:childTnLst>
                          </p:cTn>
                        </p:par>
                        <p:par>
                          <p:cTn id="40" fill="hold" nodeType="afterGroup">
                            <p:stCondLst>
                              <p:cond delay="4500"/>
                            </p:stCondLst>
                            <p:childTnLst>
                              <p:par>
                                <p:cTn id="41" presetID="9" presetClass="entr" presetSubtype="0" fill="hold" grpId="0" nodeType="afterEffect">
                                  <p:stCondLst>
                                    <p:cond delay="0"/>
                                  </p:stCondLst>
                                  <p:childTnLst>
                                    <p:set>
                                      <p:cBhvr>
                                        <p:cTn id="42" dur="1" fill="hold">
                                          <p:stCondLst>
                                            <p:cond delay="0"/>
                                          </p:stCondLst>
                                        </p:cTn>
                                        <p:tgtEl>
                                          <p:spTgt spid="44037"/>
                                        </p:tgtEl>
                                        <p:attrNameLst>
                                          <p:attrName>style.visibility</p:attrName>
                                        </p:attrNameLst>
                                      </p:cBhvr>
                                      <p:to>
                                        <p:strVal val="visible"/>
                                      </p:to>
                                    </p:set>
                                    <p:animEffect transition="in" filter="dissolve">
                                      <p:cBhvr>
                                        <p:cTn id="43"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P spid="440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20FC3DC-D810-D347-CB7C-B8C3ABAAECE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102403" name="Picture 3"/>
          <p:cNvPicPr>
            <a:picLocks noChangeAspect="1" noChangeArrowheads="1"/>
          </p:cNvPicPr>
          <p:nvPr/>
        </p:nvPicPr>
        <p:blipFill>
          <a:blip r:embed="rId3" cstate="print"/>
          <a:srcRect/>
          <a:stretch>
            <a:fillRect/>
          </a:stretch>
        </p:blipFill>
        <p:spPr bwMode="auto">
          <a:xfrm>
            <a:off x="1752600" y="3810001"/>
            <a:ext cx="8686800" cy="1173163"/>
          </a:xfrm>
          <a:prstGeom prst="rect">
            <a:avLst/>
          </a:prstGeom>
          <a:noFill/>
          <a:ln w="9525">
            <a:solidFill>
              <a:srgbClr val="002060"/>
            </a:solidFill>
            <a:miter lim="800000"/>
            <a:headEnd/>
            <a:tailEnd/>
          </a:ln>
        </p:spPr>
      </p:pic>
      <p:sp>
        <p:nvSpPr>
          <p:cNvPr id="31749" name="Rectangle 5"/>
          <p:cNvSpPr>
            <a:spLocks noChangeArrowheads="1"/>
          </p:cNvSpPr>
          <p:nvPr/>
        </p:nvSpPr>
        <p:spPr bwMode="auto">
          <a:xfrm>
            <a:off x="1828800" y="1792288"/>
            <a:ext cx="8534400" cy="520700"/>
          </a:xfrm>
          <a:prstGeom prst="rect">
            <a:avLst/>
          </a:prstGeom>
          <a:solidFill>
            <a:schemeClr val="accent4">
              <a:lumMod val="20000"/>
              <a:lumOff val="80000"/>
            </a:schemeClr>
          </a:solidFill>
          <a:ln w="12700">
            <a:solidFill>
              <a:schemeClr val="bg2">
                <a:lumMod val="1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spcBef>
                <a:spcPct val="50000"/>
              </a:spcBef>
              <a:defRPr/>
            </a:pPr>
            <a:r>
              <a:rPr lang="en-US" sz="2800" dirty="0">
                <a:solidFill>
                  <a:schemeClr val="accent2">
                    <a:lumMod val="50000"/>
                  </a:schemeClr>
                </a:solidFill>
                <a:ea typeface="ＭＳ Ｐゴシック" pitchFamily="-108" charset="-128"/>
                <a:cs typeface="Arial" pitchFamily="34" charset="0"/>
              </a:rPr>
              <a:t>On Dec. 31, 2017, Fila should record the bond issue.</a:t>
            </a:r>
          </a:p>
        </p:txBody>
      </p:sp>
      <p:sp>
        <p:nvSpPr>
          <p:cNvPr id="55300" name="Rectangle 6"/>
          <p:cNvSpPr>
            <a:spLocks noGrp="1" noChangeArrowheads="1"/>
          </p:cNvSpPr>
          <p:nvPr>
            <p:ph type="title"/>
          </p:nvPr>
        </p:nvSpPr>
        <p:spPr>
          <a:xfrm>
            <a:off x="2455864" y="457200"/>
            <a:ext cx="7158037" cy="1143000"/>
          </a:xfrm>
        </p:spPr>
        <p:txBody>
          <a:bodyPr/>
          <a:lstStyle/>
          <a:p>
            <a:pPr eaLnBrk="1" hangingPunct="1"/>
            <a:r>
              <a:rPr lang="en-US" altLang="en-US" b="1" dirty="0"/>
              <a:t>Issuing Bonds at a Discount</a:t>
            </a:r>
          </a:p>
        </p:txBody>
      </p:sp>
      <p:graphicFrame>
        <p:nvGraphicFramePr>
          <p:cNvPr id="9" name="Table 8"/>
          <p:cNvGraphicFramePr>
            <a:graphicFrameLocks noGrp="1"/>
          </p:cNvGraphicFramePr>
          <p:nvPr/>
        </p:nvGraphicFramePr>
        <p:xfrm>
          <a:off x="4648200" y="2482851"/>
          <a:ext cx="2971800" cy="1144589"/>
        </p:xfrm>
        <a:graphic>
          <a:graphicData uri="http://schemas.openxmlformats.org/drawingml/2006/table">
            <a:tbl>
              <a:tblPr/>
              <a:tblGrid>
                <a:gridCol w="1596789">
                  <a:extLst>
                    <a:ext uri="{9D8B030D-6E8A-4147-A177-3AD203B41FA5}">
                      <a16:colId xmlns:a16="http://schemas.microsoft.com/office/drawing/2014/main" val="20000"/>
                    </a:ext>
                  </a:extLst>
                </a:gridCol>
                <a:gridCol w="1175414">
                  <a:extLst>
                    <a:ext uri="{9D8B030D-6E8A-4147-A177-3AD203B41FA5}">
                      <a16:colId xmlns:a16="http://schemas.microsoft.com/office/drawing/2014/main" val="20001"/>
                    </a:ext>
                  </a:extLst>
                </a:gridCol>
                <a:gridCol w="199597">
                  <a:extLst>
                    <a:ext uri="{9D8B030D-6E8A-4147-A177-3AD203B41FA5}">
                      <a16:colId xmlns:a16="http://schemas.microsoft.com/office/drawing/2014/main" val="20002"/>
                    </a:ext>
                  </a:extLst>
                </a:gridCol>
              </a:tblGrid>
              <a:tr h="283928">
                <a:tc>
                  <a:txBody>
                    <a:bodyPr/>
                    <a:lstStyle/>
                    <a:p>
                      <a:pPr algn="l" fontAlgn="b"/>
                      <a:r>
                        <a:rPr lang="en-US" sz="1800" b="0" i="0" u="none" strike="noStrike" dirty="0">
                          <a:solidFill>
                            <a:srgbClr val="000000"/>
                          </a:solidFill>
                          <a:latin typeface="Calibri"/>
                        </a:rPr>
                        <a:t>Par value</a:t>
                      </a:r>
                    </a:p>
                  </a:txBody>
                  <a:tcPr marL="9525" marR="9525" marT="9528"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1800" b="0" i="0" u="none" strike="noStrike" dirty="0">
                          <a:solidFill>
                            <a:srgbClr val="000000"/>
                          </a:solidFill>
                          <a:latin typeface="Calibri"/>
                        </a:rPr>
                        <a:t> $  100,000 </a:t>
                      </a:r>
                    </a:p>
                  </a:txBody>
                  <a:tcPr marL="9525" marR="9525" marT="9528"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1800" b="0" i="0" u="none" strike="noStrike" dirty="0">
                          <a:solidFill>
                            <a:srgbClr val="000000"/>
                          </a:solidFill>
                          <a:latin typeface="Calibri"/>
                        </a:rPr>
                        <a:t> </a:t>
                      </a:r>
                    </a:p>
                  </a:txBody>
                  <a:tcPr marL="9525" marR="9525" marT="9528"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0"/>
                  </a:ext>
                </a:extLst>
              </a:tr>
              <a:tr h="283928">
                <a:tc>
                  <a:txBody>
                    <a:bodyPr/>
                    <a:lstStyle/>
                    <a:p>
                      <a:pPr algn="l" fontAlgn="b"/>
                      <a:r>
                        <a:rPr lang="en-US" sz="1800" b="0" i="0" u="none" strike="noStrike" dirty="0">
                          <a:solidFill>
                            <a:srgbClr val="000000"/>
                          </a:solidFill>
                          <a:latin typeface="Calibri"/>
                        </a:rPr>
                        <a:t>Cash proceeds</a:t>
                      </a:r>
                      <a:endParaRPr lang="en-US" sz="1800" b="0" i="0" u="none" strike="noStrike" dirty="0">
                        <a:solidFill>
                          <a:srgbClr val="FF0000"/>
                        </a:solidFill>
                        <a:latin typeface="Calibri"/>
                      </a:endParaRPr>
                    </a:p>
                  </a:txBody>
                  <a:tcPr marL="9525" marR="9525" marT="9528"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1800" b="0" i="0" u="none" strike="noStrike" dirty="0">
                          <a:solidFill>
                            <a:srgbClr val="000000"/>
                          </a:solidFill>
                          <a:latin typeface="Calibri"/>
                        </a:rPr>
                        <a:t>       96,454 </a:t>
                      </a:r>
                    </a:p>
                  </a:txBody>
                  <a:tcPr marL="9525" marR="9525" marT="9528"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FF0000"/>
                          </a:solidFill>
                          <a:latin typeface="Calibri"/>
                        </a:rPr>
                        <a:t>*</a:t>
                      </a:r>
                    </a:p>
                  </a:txBody>
                  <a:tcPr marL="9525" marR="9525" marT="9528"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1"/>
                  </a:ext>
                </a:extLst>
              </a:tr>
              <a:tr h="283928">
                <a:tc>
                  <a:txBody>
                    <a:bodyPr/>
                    <a:lstStyle/>
                    <a:p>
                      <a:pPr algn="l" fontAlgn="b"/>
                      <a:r>
                        <a:rPr lang="en-US" sz="1800" b="0" i="0" u="none" strike="noStrike" dirty="0">
                          <a:solidFill>
                            <a:srgbClr val="000000"/>
                          </a:solidFill>
                          <a:latin typeface="Calibri"/>
                        </a:rPr>
                        <a:t>Discount</a:t>
                      </a:r>
                    </a:p>
                  </a:txBody>
                  <a:tcPr marL="9525" marR="9525" marT="9528"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r" fontAlgn="b"/>
                      <a:r>
                        <a:rPr lang="en-US" sz="1800" b="0" i="0" u="none" strike="noStrike" dirty="0">
                          <a:solidFill>
                            <a:srgbClr val="000000"/>
                          </a:solidFill>
                          <a:latin typeface="Calibri"/>
                        </a:rPr>
                        <a:t> $      3,546 </a:t>
                      </a:r>
                    </a:p>
                  </a:txBody>
                  <a:tcPr marL="9525" marR="9525" marT="9528"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solidFill>
                      <a:srgbClr val="FFFFFF"/>
                    </a:solidFill>
                  </a:tcPr>
                </a:tc>
                <a:tc>
                  <a:txBody>
                    <a:bodyPr/>
                    <a:lstStyle/>
                    <a:p>
                      <a:pPr algn="l" fontAlgn="b"/>
                      <a:r>
                        <a:rPr lang="en-US" sz="1800" b="0" i="0" u="none" strike="noStrike" dirty="0">
                          <a:solidFill>
                            <a:srgbClr val="000000"/>
                          </a:solidFill>
                          <a:latin typeface="Calibri"/>
                        </a:rPr>
                        <a:t> </a:t>
                      </a:r>
                    </a:p>
                  </a:txBody>
                  <a:tcPr marL="9525" marR="9525" marT="9528"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292805">
                <a:tc gridSpan="2">
                  <a:txBody>
                    <a:bodyPr/>
                    <a:lstStyle/>
                    <a:p>
                      <a:pPr algn="l" fontAlgn="b"/>
                      <a:r>
                        <a:rPr lang="en-US" sz="1200" b="0" i="0" u="none" strike="noStrike" dirty="0">
                          <a:solidFill>
                            <a:srgbClr val="FF0000"/>
                          </a:solidFill>
                          <a:latin typeface="Calibri"/>
                        </a:rPr>
                        <a:t>*</a:t>
                      </a:r>
                      <a:r>
                        <a:rPr lang="en-US" sz="1200" b="0" i="0" u="none" strike="noStrike" dirty="0">
                          <a:solidFill>
                            <a:srgbClr val="000000"/>
                          </a:solidFill>
                          <a:latin typeface="Calibri"/>
                        </a:rPr>
                        <a:t>$100,000 x 96.454%</a:t>
                      </a:r>
                    </a:p>
                  </a:txBody>
                  <a:tcPr marL="9525" marR="9525" marT="9528"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tc>
                  <a:txBody>
                    <a:bodyPr/>
                    <a:lstStyle/>
                    <a:p>
                      <a:pPr algn="l" fontAlgn="b"/>
                      <a:r>
                        <a:rPr lang="en-US" sz="1800" b="0" i="0" u="none" strike="noStrike" dirty="0">
                          <a:solidFill>
                            <a:srgbClr val="000000"/>
                          </a:solidFill>
                          <a:latin typeface="Calibri"/>
                        </a:rPr>
                        <a:t> </a:t>
                      </a:r>
                    </a:p>
                  </a:txBody>
                  <a:tcPr marL="9525" marR="9525" marT="9528"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bl>
          </a:graphicData>
        </a:graphic>
      </p:graphicFrame>
      <p:grpSp>
        <p:nvGrpSpPr>
          <p:cNvPr id="2" name="Group 10"/>
          <p:cNvGrpSpPr>
            <a:grpSpLocks/>
          </p:cNvGrpSpPr>
          <p:nvPr/>
        </p:nvGrpSpPr>
        <p:grpSpPr bwMode="auto">
          <a:xfrm>
            <a:off x="5715001" y="4267200"/>
            <a:ext cx="4505325" cy="1847850"/>
            <a:chOff x="4191000" y="4057522"/>
            <a:chExt cx="4505325" cy="1848387"/>
          </a:xfrm>
        </p:grpSpPr>
        <p:sp>
          <p:nvSpPr>
            <p:cNvPr id="31747" name="Line 3"/>
            <p:cNvSpPr>
              <a:spLocks noChangeShapeType="1"/>
            </p:cNvSpPr>
            <p:nvPr/>
          </p:nvSpPr>
          <p:spPr bwMode="auto">
            <a:xfrm flipH="1" flipV="1">
              <a:off x="4191000" y="4057522"/>
              <a:ext cx="3200400" cy="1143332"/>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31748" name="Rectangle 4"/>
            <p:cNvSpPr>
              <a:spLocks noChangeArrowheads="1"/>
            </p:cNvSpPr>
            <p:nvPr/>
          </p:nvSpPr>
          <p:spPr bwMode="auto">
            <a:xfrm>
              <a:off x="6705600" y="5200854"/>
              <a:ext cx="1990725" cy="705055"/>
            </a:xfrm>
            <a:prstGeom prst="rect">
              <a:avLst/>
            </a:prstGeom>
            <a:solidFill>
              <a:schemeClr val="accent2">
                <a:lumMod val="20000"/>
                <a:lumOff val="80000"/>
              </a:schemeClr>
            </a:solid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000" dirty="0">
                  <a:solidFill>
                    <a:schemeClr val="accent2">
                      <a:lumMod val="50000"/>
                    </a:schemeClr>
                  </a:solidFill>
                  <a:ea typeface="ＭＳ Ｐゴシック" pitchFamily="-108" charset="-128"/>
                  <a:cs typeface="Arial" pitchFamily="34" charset="0"/>
                </a:rPr>
                <a:t>Contra-Liability</a:t>
              </a:r>
            </a:p>
            <a:p>
              <a:pPr algn="ctr">
                <a:defRPr/>
              </a:pPr>
              <a:r>
                <a:rPr lang="en-US" sz="2000" dirty="0">
                  <a:solidFill>
                    <a:schemeClr val="accent2">
                      <a:lumMod val="50000"/>
                    </a:schemeClr>
                  </a:solidFill>
                  <a:ea typeface="ＭＳ Ｐゴシック" pitchFamily="-108" charset="-128"/>
                  <a:cs typeface="Arial" pitchFamily="34" charset="0"/>
                </a:rPr>
                <a:t>Account</a:t>
              </a:r>
            </a:p>
          </p:txBody>
        </p:sp>
      </p:grpSp>
      <p:sp>
        <p:nvSpPr>
          <p:cNvPr id="11" name="Line 3"/>
          <p:cNvSpPr>
            <a:spLocks noChangeShapeType="1"/>
          </p:cNvSpPr>
          <p:nvPr/>
        </p:nvSpPr>
        <p:spPr bwMode="auto">
          <a:xfrm>
            <a:off x="7467600" y="3276600"/>
            <a:ext cx="1143000" cy="990600"/>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4" name="TextBox 3">
            <a:extLst>
              <a:ext uri="{FF2B5EF4-FFF2-40B4-BE49-F238E27FC236}">
                <a16:creationId xmlns:a16="http://schemas.microsoft.com/office/drawing/2014/main" id="{17036861-F1D1-BD50-5805-24E078D0DE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1749"/>
                                        </p:tgtEl>
                                        <p:attrNameLst>
                                          <p:attrName>style.visibility</p:attrName>
                                        </p:attrNameLst>
                                      </p:cBhvr>
                                      <p:to>
                                        <p:strVal val="visible"/>
                                      </p:to>
                                    </p:set>
                                    <p:animEffect transition="in" filter="wipe(left)">
                                      <p:cBhvr>
                                        <p:cTn id="7" dur="500"/>
                                        <p:tgtEl>
                                          <p:spTgt spid="31749"/>
                                        </p:tgtEl>
                                      </p:cBhvr>
                                    </p:animEffect>
                                  </p:childTnLst>
                                </p:cTn>
                              </p:par>
                            </p:childTnLst>
                          </p:cTn>
                        </p:par>
                        <p:par>
                          <p:cTn id="8" fill="hold" nodeType="afterGroup">
                            <p:stCondLst>
                              <p:cond delay="500"/>
                            </p:stCondLst>
                            <p:childTnLst>
                              <p:par>
                                <p:cTn id="9" presetID="55"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000" fill="hold"/>
                                        <p:tgtEl>
                                          <p:spTgt spid="9"/>
                                        </p:tgtEl>
                                        <p:attrNameLst>
                                          <p:attrName>ppt_w</p:attrName>
                                        </p:attrNameLst>
                                      </p:cBhvr>
                                      <p:tavLst>
                                        <p:tav tm="0">
                                          <p:val>
                                            <p:strVal val="#ppt_w*0.70"/>
                                          </p:val>
                                        </p:tav>
                                        <p:tav tm="100000">
                                          <p:val>
                                            <p:strVal val="#ppt_w"/>
                                          </p:val>
                                        </p:tav>
                                      </p:tavLst>
                                    </p:anim>
                                    <p:anim calcmode="lin" valueType="num">
                                      <p:cBhvr>
                                        <p:cTn id="12" dur="1000" fill="hold"/>
                                        <p:tgtEl>
                                          <p:spTgt spid="9"/>
                                        </p:tgtEl>
                                        <p:attrNameLst>
                                          <p:attrName>ppt_h</p:attrName>
                                        </p:attrNameLst>
                                      </p:cBhvr>
                                      <p:tavLst>
                                        <p:tav tm="0">
                                          <p:val>
                                            <p:strVal val="#ppt_h"/>
                                          </p:val>
                                        </p:tav>
                                        <p:tav tm="100000">
                                          <p:val>
                                            <p:strVal val="#ppt_h"/>
                                          </p:val>
                                        </p:tav>
                                      </p:tavLst>
                                    </p:anim>
                                    <p:animEffect transition="in" filter="fade">
                                      <p:cBhvr>
                                        <p:cTn id="13" dur="1000"/>
                                        <p:tgtEl>
                                          <p:spTgt spid="9"/>
                                        </p:tgtEl>
                                      </p:cBhvr>
                                    </p:animEffect>
                                  </p:childTnLst>
                                </p:cTn>
                              </p:par>
                            </p:childTnLst>
                          </p:cTn>
                        </p:par>
                        <p:par>
                          <p:cTn id="14" fill="hold" nodeType="afterGroup">
                            <p:stCondLst>
                              <p:cond delay="1500"/>
                            </p:stCondLst>
                            <p:childTnLst>
                              <p:par>
                                <p:cTn id="15" presetID="9" presetClass="entr" presetSubtype="0" fill="hold" nodeType="afterEffect">
                                  <p:stCondLst>
                                    <p:cond delay="0"/>
                                  </p:stCondLst>
                                  <p:childTnLst>
                                    <p:set>
                                      <p:cBhvr>
                                        <p:cTn id="16" dur="1" fill="hold">
                                          <p:stCondLst>
                                            <p:cond delay="0"/>
                                          </p:stCondLst>
                                        </p:cTn>
                                        <p:tgtEl>
                                          <p:spTgt spid="102403"/>
                                        </p:tgtEl>
                                        <p:attrNameLst>
                                          <p:attrName>style.visibility</p:attrName>
                                        </p:attrNameLst>
                                      </p:cBhvr>
                                      <p:to>
                                        <p:strVal val="visible"/>
                                      </p:to>
                                    </p:set>
                                    <p:animEffect transition="in" filter="dissolve">
                                      <p:cBhvr>
                                        <p:cTn id="17" dur="500"/>
                                        <p:tgtEl>
                                          <p:spTgt spid="102403"/>
                                        </p:tgtEl>
                                      </p:cBhvr>
                                    </p:animEffect>
                                  </p:childTnLst>
                                </p:cTn>
                              </p:par>
                            </p:childTnLst>
                          </p:cTn>
                        </p:par>
                        <p:par>
                          <p:cTn id="18" fill="hold" nodeType="afterGroup">
                            <p:stCondLst>
                              <p:cond delay="2000"/>
                            </p:stCondLst>
                            <p:childTnLst>
                              <p:par>
                                <p:cTn id="19" presetID="22" presetClass="entr" presetSubtype="1"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up)">
                                      <p:cBhvr>
                                        <p:cTn id="21" dur="500"/>
                                        <p:tgtEl>
                                          <p:spTgt spid="11"/>
                                        </p:tgtEl>
                                      </p:cBhvr>
                                    </p:animEffect>
                                  </p:childTnLst>
                                </p:cTn>
                              </p:par>
                            </p:childTnLst>
                          </p:cTn>
                        </p:par>
                        <p:par>
                          <p:cTn id="22" fill="hold" nodeType="afterGroup">
                            <p:stCondLst>
                              <p:cond delay="2500"/>
                            </p:stCondLst>
                            <p:childTnLst>
                              <p:par>
                                <p:cTn id="23" presetID="55"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strVal val="#ppt_w*0.70"/>
                                          </p:val>
                                        </p:tav>
                                        <p:tav tm="100000">
                                          <p:val>
                                            <p:strVal val="#ppt_w"/>
                                          </p:val>
                                        </p:tav>
                                      </p:tavLst>
                                    </p:anim>
                                    <p:anim calcmode="lin" valueType="num">
                                      <p:cBhvr>
                                        <p:cTn id="26" dur="1000" fill="hold"/>
                                        <p:tgtEl>
                                          <p:spTgt spid="2"/>
                                        </p:tgtEl>
                                        <p:attrNameLst>
                                          <p:attrName>ppt_h</p:attrName>
                                        </p:attrNameLst>
                                      </p:cBhvr>
                                      <p:tavLst>
                                        <p:tav tm="0">
                                          <p:val>
                                            <p:strVal val="#ppt_h"/>
                                          </p:val>
                                        </p:tav>
                                        <p:tav tm="100000">
                                          <p:val>
                                            <p:strVal val="#ppt_h"/>
                                          </p:val>
                                        </p:tav>
                                      </p:tavLst>
                                    </p:anim>
                                    <p:animEffect transition="in" filter="fade">
                                      <p:cBhvr>
                                        <p:cTn id="2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FB51C-A474-ECBD-D60E-BE06BEA90B9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58370" name="Object 2"/>
          <p:cNvGraphicFramePr>
            <a:graphicFrameLocks/>
          </p:cNvGraphicFramePr>
          <p:nvPr/>
        </p:nvGraphicFramePr>
        <p:xfrm>
          <a:off x="1722438" y="1663700"/>
          <a:ext cx="8716962" cy="2984500"/>
        </p:xfrm>
        <a:graphic>
          <a:graphicData uri="http://schemas.openxmlformats.org/presentationml/2006/ole">
            <mc:AlternateContent xmlns:mc="http://schemas.openxmlformats.org/markup-compatibility/2006">
              <mc:Choice xmlns:v="urn:schemas-microsoft-com:vml" Requires="v">
                <p:oleObj name="Worksheet" r:id="rId3" imgW="5038795" imgH="1904969" progId="Excel.Sheet.8">
                  <p:embed/>
                </p:oleObj>
              </mc:Choice>
              <mc:Fallback>
                <p:oleObj name="Worksheet" r:id="rId3" imgW="5038795" imgH="1904969" progId="Excel.Sheet.8">
                  <p:embed/>
                  <p:pic>
                    <p:nvPicPr>
                      <p:cNvPr id="58370" name="Object 2"/>
                      <p:cNvPicPr>
                        <a:picLocks noChangeArrowheads="1"/>
                      </p:cNvPicPr>
                      <p:nvPr/>
                    </p:nvPicPr>
                    <p:blipFill>
                      <a:blip r:embed="rId4"/>
                      <a:srcRect/>
                      <a:stretch>
                        <a:fillRect/>
                      </a:stretch>
                    </p:blipFill>
                    <p:spPr bwMode="auto">
                      <a:xfrm>
                        <a:off x="1722438" y="1663700"/>
                        <a:ext cx="8716962" cy="2984500"/>
                      </a:xfrm>
                      <a:prstGeom prst="rect">
                        <a:avLst/>
                      </a:prstGeom>
                      <a:solidFill>
                        <a:srgbClr val="C1CE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8371" name="Title 3"/>
          <p:cNvSpPr>
            <a:spLocks noGrp="1"/>
          </p:cNvSpPr>
          <p:nvPr>
            <p:ph type="title"/>
          </p:nvPr>
        </p:nvSpPr>
        <p:spPr>
          <a:xfrm>
            <a:off x="1981200" y="685800"/>
            <a:ext cx="8229600" cy="731838"/>
          </a:xfrm>
        </p:spPr>
        <p:txBody>
          <a:bodyPr/>
          <a:lstStyle/>
          <a:p>
            <a:pPr eaLnBrk="1" hangingPunct="1"/>
            <a:r>
              <a:rPr lang="en-US" altLang="en-US" b="1" dirty="0"/>
              <a:t>Amortizing a Discount Bond</a:t>
            </a:r>
          </a:p>
        </p:txBody>
      </p:sp>
      <p:cxnSp>
        <p:nvCxnSpPr>
          <p:cNvPr id="7" name="Straight Arrow Connector 6"/>
          <p:cNvCxnSpPr/>
          <p:nvPr/>
        </p:nvCxnSpPr>
        <p:spPr>
          <a:xfrm flipV="1">
            <a:off x="8610600" y="4038600"/>
            <a:ext cx="152400" cy="1219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8610600" y="4114800"/>
            <a:ext cx="1143000" cy="1143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Rounded Rectangle 4"/>
          <p:cNvSpPr/>
          <p:nvPr/>
        </p:nvSpPr>
        <p:spPr>
          <a:xfrm>
            <a:off x="6629400" y="5181600"/>
            <a:ext cx="3581400"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effectLst>
                  <a:outerShdw blurRad="38100" dist="38100" dir="2700000" algn="tl">
                    <a:srgbClr val="000000">
                      <a:alpha val="43137"/>
                    </a:srgbClr>
                  </a:outerShdw>
                </a:effectLst>
              </a:rPr>
              <a:t>These two columns always sum to par value for a discount bond.</a:t>
            </a:r>
          </a:p>
        </p:txBody>
      </p:sp>
      <p:sp>
        <p:nvSpPr>
          <p:cNvPr id="3" name="TextBox 2">
            <a:extLst>
              <a:ext uri="{FF2B5EF4-FFF2-40B4-BE49-F238E27FC236}">
                <a16:creationId xmlns:a16="http://schemas.microsoft.com/office/drawing/2014/main" id="{F7A0E627-5778-1F0F-A8CC-A5B99F8C249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49694E-998D-D1E2-7940-AC31E4238CA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56322" name="Object 2"/>
          <p:cNvGraphicFramePr>
            <a:graphicFrameLocks/>
          </p:cNvGraphicFramePr>
          <p:nvPr/>
        </p:nvGraphicFramePr>
        <p:xfrm>
          <a:off x="3048000" y="1524000"/>
          <a:ext cx="6097588" cy="1449388"/>
        </p:xfrm>
        <a:graphic>
          <a:graphicData uri="http://schemas.openxmlformats.org/presentationml/2006/ole">
            <mc:AlternateContent xmlns:mc="http://schemas.openxmlformats.org/markup-compatibility/2006">
              <mc:Choice xmlns:v="urn:schemas-microsoft-com:vml" Requires="v">
                <p:oleObj name="Worksheet" r:id="rId3" imgW="4086409" imgH="961911" progId="Excel.Sheet.8">
                  <p:embed/>
                </p:oleObj>
              </mc:Choice>
              <mc:Fallback>
                <p:oleObj name="Worksheet" r:id="rId3" imgW="4086409" imgH="961911" progId="Excel.Sheet.8">
                  <p:embed/>
                  <p:pic>
                    <p:nvPicPr>
                      <p:cNvPr id="56322" name="Object 2"/>
                      <p:cNvPicPr>
                        <a:picLocks noChangeArrowheads="1"/>
                      </p:cNvPicPr>
                      <p:nvPr/>
                    </p:nvPicPr>
                    <p:blipFill>
                      <a:blip r:embed="rId4"/>
                      <a:srcRect/>
                      <a:stretch>
                        <a:fillRect/>
                      </a:stretch>
                    </p:blipFill>
                    <p:spPr bwMode="auto">
                      <a:xfrm>
                        <a:off x="3048000" y="1524000"/>
                        <a:ext cx="6097588" cy="1449388"/>
                      </a:xfrm>
                      <a:prstGeom prst="rect">
                        <a:avLst/>
                      </a:prstGeom>
                      <a:solidFill>
                        <a:schemeClr val="tx1"/>
                      </a:solidFill>
                      <a:ln w="9525">
                        <a:solidFill>
                          <a:srgbClr val="000000"/>
                        </a:solidFill>
                        <a:miter lim="800000"/>
                        <a:headEnd/>
                        <a:tailEnd/>
                      </a:ln>
                      <a:effectLst>
                        <a:outerShdw dist="71842" dir="2700000" algn="ctr" rotWithShape="0">
                          <a:schemeClr val="hlink"/>
                        </a:outerShdw>
                      </a:effectLst>
                    </p:spPr>
                  </p:pic>
                </p:oleObj>
              </mc:Fallback>
            </mc:AlternateContent>
          </a:graphicData>
        </a:graphic>
      </p:graphicFrame>
      <p:sp>
        <p:nvSpPr>
          <p:cNvPr id="32771" name="Line 3"/>
          <p:cNvSpPr>
            <a:spLocks noChangeShapeType="1"/>
          </p:cNvSpPr>
          <p:nvPr/>
        </p:nvSpPr>
        <p:spPr bwMode="auto">
          <a:xfrm flipH="1" flipV="1">
            <a:off x="8686800" y="2819401"/>
            <a:ext cx="76200" cy="400029"/>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32772" name="Line 4"/>
          <p:cNvSpPr>
            <a:spLocks noChangeShapeType="1"/>
          </p:cNvSpPr>
          <p:nvPr/>
        </p:nvSpPr>
        <p:spPr bwMode="auto">
          <a:xfrm flipV="1">
            <a:off x="6629400" y="2514600"/>
            <a:ext cx="533400" cy="688954"/>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32773" name="Rectangle 5"/>
          <p:cNvSpPr>
            <a:spLocks noChangeArrowheads="1"/>
          </p:cNvSpPr>
          <p:nvPr/>
        </p:nvSpPr>
        <p:spPr bwMode="auto">
          <a:xfrm>
            <a:off x="5257800" y="3219429"/>
            <a:ext cx="2400300" cy="458788"/>
          </a:xfrm>
          <a:prstGeom prst="rect">
            <a:avLst/>
          </a:prstGeom>
          <a:solidFill>
            <a:srgbClr val="EAEAEA"/>
          </a:solidFill>
          <a:ln w="9525">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accent2">
                    <a:lumMod val="50000"/>
                  </a:schemeClr>
                </a:solidFill>
                <a:ea typeface="ＭＳ Ｐゴシック" pitchFamily="-108" charset="-128"/>
                <a:cs typeface="Arial" pitchFamily="34" charset="0"/>
              </a:rPr>
              <a:t>Maturity Value</a:t>
            </a:r>
          </a:p>
        </p:txBody>
      </p:sp>
      <p:sp>
        <p:nvSpPr>
          <p:cNvPr id="32774" name="Rectangle 6"/>
          <p:cNvSpPr>
            <a:spLocks noChangeArrowheads="1"/>
          </p:cNvSpPr>
          <p:nvPr/>
        </p:nvSpPr>
        <p:spPr bwMode="auto">
          <a:xfrm>
            <a:off x="7798308" y="3215482"/>
            <a:ext cx="2400300" cy="458787"/>
          </a:xfrm>
          <a:prstGeom prst="rect">
            <a:avLst/>
          </a:prstGeom>
          <a:solidFill>
            <a:srgbClr val="EAEAEA"/>
          </a:solidFill>
          <a:ln w="9525">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accent2">
                    <a:lumMod val="50000"/>
                  </a:schemeClr>
                </a:solidFill>
                <a:ea typeface="ＭＳ Ｐゴシック" pitchFamily="-108" charset="-128"/>
                <a:cs typeface="Arial" pitchFamily="34" charset="0"/>
              </a:rPr>
              <a:t>Carrying Value</a:t>
            </a:r>
          </a:p>
        </p:txBody>
      </p:sp>
      <p:sp>
        <p:nvSpPr>
          <p:cNvPr id="56327" name="Rectangle 7"/>
          <p:cNvSpPr>
            <a:spLocks noGrp="1" noChangeArrowheads="1"/>
          </p:cNvSpPr>
          <p:nvPr>
            <p:ph type="title"/>
          </p:nvPr>
        </p:nvSpPr>
        <p:spPr>
          <a:xfrm>
            <a:off x="2455864" y="533400"/>
            <a:ext cx="7158037" cy="914400"/>
          </a:xfrm>
        </p:spPr>
        <p:txBody>
          <a:bodyPr/>
          <a:lstStyle/>
          <a:p>
            <a:pPr eaLnBrk="1" hangingPunct="1"/>
            <a:r>
              <a:rPr lang="en-US" altLang="en-US" b="1" dirty="0"/>
              <a:t>Issuing Bonds at a Discount</a:t>
            </a:r>
          </a:p>
        </p:txBody>
      </p:sp>
      <p:pic>
        <p:nvPicPr>
          <p:cNvPr id="2" name="Picture 1"/>
          <p:cNvPicPr>
            <a:picLocks noChangeAspect="1"/>
          </p:cNvPicPr>
          <p:nvPr/>
        </p:nvPicPr>
        <p:blipFill>
          <a:blip r:embed="rId5"/>
          <a:stretch>
            <a:fillRect/>
          </a:stretch>
        </p:blipFill>
        <p:spPr>
          <a:xfrm>
            <a:off x="3048000" y="3809929"/>
            <a:ext cx="6150334" cy="2666207"/>
          </a:xfrm>
          <a:prstGeom prst="rect">
            <a:avLst/>
          </a:prstGeom>
        </p:spPr>
      </p:pic>
      <p:sp>
        <p:nvSpPr>
          <p:cNvPr id="4" name="TextBox 3">
            <a:extLst>
              <a:ext uri="{FF2B5EF4-FFF2-40B4-BE49-F238E27FC236}">
                <a16:creationId xmlns:a16="http://schemas.microsoft.com/office/drawing/2014/main" id="{D8D6E231-2438-EE54-3706-B867A139649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F6EB48-46D3-2CE3-B72B-9802F9D07C5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4017454"/>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Compute and record amortization of bond premium  using straight-line method.</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52255" y="1813210"/>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4855654"/>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53801444-B319-3AE1-F2FE-7B28A6C8A21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3F9E019-94F7-F913-C9FE-2DD5D5453A1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4515" name="Rectangle 3"/>
          <p:cNvSpPr>
            <a:spLocks noChangeArrowheads="1"/>
          </p:cNvSpPr>
          <p:nvPr/>
        </p:nvSpPr>
        <p:spPr bwMode="auto">
          <a:xfrm>
            <a:off x="1835150" y="1524000"/>
            <a:ext cx="8528050" cy="3886200"/>
          </a:xfrm>
          <a:prstGeom prst="rect">
            <a:avLst/>
          </a:prstGeom>
          <a:solidFill>
            <a:srgbClr val="F6E9B4"/>
          </a:solidFill>
          <a:ln w="12700">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lstStyle/>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Adidas issues bonds with the following provisions: </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Par Value: $100,000</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Issue Price: 103.546% of par value</a:t>
            </a:r>
          </a:p>
          <a:p>
            <a:pPr indent="-342900">
              <a:spcBef>
                <a:spcPct val="20000"/>
              </a:spcBef>
              <a:buSzPct val="85000"/>
              <a:defRPr/>
            </a:pPr>
            <a:r>
              <a:rPr lang="en-US" sz="2600" dirty="0">
                <a:solidFill>
                  <a:srgbClr val="FF0000"/>
                </a:solidFill>
                <a:ea typeface="ＭＳ Ｐゴシック" pitchFamily="-108" charset="-128"/>
                <a:cs typeface="Arial" pitchFamily="34" charset="0"/>
              </a:rPr>
              <a:t>Stated Interest Rate: 12%</a:t>
            </a:r>
            <a:r>
              <a:rPr lang="en-US" sz="2600" dirty="0">
                <a:solidFill>
                  <a:srgbClr val="9900CC"/>
                </a:solidFill>
                <a:ea typeface="ＭＳ Ｐゴシック" pitchFamily="-108" charset="-128"/>
                <a:cs typeface="Arial" pitchFamily="34" charset="0"/>
              </a:rPr>
              <a:t> </a:t>
            </a:r>
          </a:p>
          <a:p>
            <a:pPr indent="-342900">
              <a:spcBef>
                <a:spcPct val="20000"/>
              </a:spcBef>
              <a:buSzPct val="85000"/>
              <a:defRPr/>
            </a:pPr>
            <a:r>
              <a:rPr lang="en-US" sz="2600" dirty="0">
                <a:solidFill>
                  <a:srgbClr val="FF0000"/>
                </a:solidFill>
                <a:ea typeface="ＭＳ Ｐゴシック" pitchFamily="-108" charset="-128"/>
                <a:cs typeface="Arial" pitchFamily="34" charset="0"/>
              </a:rPr>
              <a:t>Market Interest Rate: 10%</a:t>
            </a:r>
            <a:endParaRPr lang="en-US" sz="2600" dirty="0">
              <a:solidFill>
                <a:srgbClr val="9900CC"/>
              </a:solidFill>
              <a:ea typeface="ＭＳ Ｐゴシック" pitchFamily="-108" charset="-128"/>
              <a:cs typeface="Arial" pitchFamily="34" charset="0"/>
            </a:endParaRP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Interest Dates: 6/30 and 12/31</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Bond Date: Dec. 31, 2017 </a:t>
            </a:r>
          </a:p>
          <a:p>
            <a:pPr indent="-342900">
              <a:spcBef>
                <a:spcPct val="20000"/>
              </a:spcBef>
              <a:buSzPct val="85000"/>
              <a:defRPr/>
            </a:pPr>
            <a:r>
              <a:rPr lang="en-US" sz="2600" dirty="0">
                <a:solidFill>
                  <a:schemeClr val="accent2">
                    <a:lumMod val="50000"/>
                  </a:schemeClr>
                </a:solidFill>
                <a:ea typeface="ＭＳ Ｐゴシック" pitchFamily="-108" charset="-128"/>
                <a:cs typeface="Arial" pitchFamily="34" charset="0"/>
              </a:rPr>
              <a:t>Maturity Date: Dec. 31, 2019 (2 years)</a:t>
            </a:r>
          </a:p>
        </p:txBody>
      </p:sp>
      <p:sp>
        <p:nvSpPr>
          <p:cNvPr id="2" name="Rectangle 6"/>
          <p:cNvSpPr>
            <a:spLocks noGrp="1" noChangeArrowheads="1"/>
          </p:cNvSpPr>
          <p:nvPr>
            <p:ph type="title"/>
          </p:nvPr>
        </p:nvSpPr>
        <p:spPr>
          <a:xfrm>
            <a:off x="1981200" y="533400"/>
            <a:ext cx="8229600" cy="884238"/>
          </a:xfrm>
        </p:spPr>
        <p:txBody>
          <a:bodyPr/>
          <a:lstStyle/>
          <a:p>
            <a:pPr eaLnBrk="1" hangingPunct="1"/>
            <a:r>
              <a:rPr lang="en-US" altLang="en-US" b="1" dirty="0"/>
              <a:t>Issuing Bonds at a Premium</a:t>
            </a:r>
          </a:p>
        </p:txBody>
      </p:sp>
      <p:sp>
        <p:nvSpPr>
          <p:cNvPr id="50180" name="Text Box 7"/>
          <p:cNvSpPr txBox="1">
            <a:spLocks noChangeArrowheads="1"/>
          </p:cNvSpPr>
          <p:nvPr/>
        </p:nvSpPr>
        <p:spPr bwMode="auto">
          <a:xfrm>
            <a:off x="5759450" y="2895600"/>
            <a:ext cx="412750" cy="914400"/>
          </a:xfrm>
          <a:prstGeom prst="rect">
            <a:avLst/>
          </a:prstGeom>
          <a:noFill/>
          <a:ln w="9525">
            <a:noFill/>
            <a:miter lim="800000"/>
            <a:headEnd/>
            <a:tailEnd/>
          </a:ln>
          <a:effectLst>
            <a:outerShdw blurRad="50800" dist="38100" dir="2700000" algn="tl" rotWithShape="0">
              <a:prstClr val="black">
                <a:alpha val="40000"/>
              </a:prstClr>
            </a:outerShdw>
          </a:effectLst>
        </p:spPr>
        <p:txBody>
          <a:bodyPr wrap="none">
            <a:spAutoFit/>
          </a:bodyPr>
          <a:lstStyle/>
          <a:p>
            <a:pPr>
              <a:defRPr/>
            </a:pPr>
            <a:r>
              <a:rPr lang="en-US" sz="5400" dirty="0">
                <a:solidFill>
                  <a:srgbClr val="FF0000"/>
                </a:solidFill>
                <a:ea typeface="ＭＳ Ｐゴシック" pitchFamily="-108" charset="-128"/>
                <a:cs typeface="Arial" pitchFamily="34" charset="0"/>
              </a:rPr>
              <a:t>}</a:t>
            </a:r>
          </a:p>
        </p:txBody>
      </p:sp>
      <p:sp>
        <p:nvSpPr>
          <p:cNvPr id="44037" name="Text Box 8"/>
          <p:cNvSpPr txBox="1">
            <a:spLocks noChangeArrowheads="1"/>
          </p:cNvSpPr>
          <p:nvPr/>
        </p:nvSpPr>
        <p:spPr bwMode="auto">
          <a:xfrm>
            <a:off x="6172200" y="3227388"/>
            <a:ext cx="4019550" cy="461962"/>
          </a:xfrm>
          <a:prstGeom prst="rect">
            <a:avLst/>
          </a:prstGeom>
          <a:solidFill>
            <a:schemeClr val="accent5">
              <a:lumMod val="75000"/>
            </a:schemeClr>
          </a:solidFill>
          <a:ln w="28575">
            <a:solidFill>
              <a:schemeClr val="accent5">
                <a:lumMod val="50000"/>
              </a:schemeClr>
            </a:solidFill>
            <a:miter lim="800000"/>
            <a:headEnd/>
            <a:tailEnd/>
          </a:ln>
        </p:spPr>
        <p:txBody>
          <a:bodyPr wrap="none">
            <a:spAutoFit/>
          </a:bodyPr>
          <a:lstStyle/>
          <a:p>
            <a:pPr>
              <a:defRPr/>
            </a:pPr>
            <a:r>
              <a:rPr lang="en-US" sz="2400" dirty="0">
                <a:solidFill>
                  <a:schemeClr val="bg1"/>
                </a:solidFill>
                <a:latin typeface="Arial" pitchFamily="34" charset="0"/>
                <a:cs typeface="Arial" pitchFamily="34" charset="0"/>
              </a:rPr>
              <a:t>Bond will sell at a premium.</a:t>
            </a:r>
          </a:p>
        </p:txBody>
      </p:sp>
      <p:sp>
        <p:nvSpPr>
          <p:cNvPr id="4" name="TextBox 3">
            <a:extLst>
              <a:ext uri="{FF2B5EF4-FFF2-40B4-BE49-F238E27FC236}">
                <a16:creationId xmlns:a16="http://schemas.microsoft.com/office/drawing/2014/main" id="{3CB1CA51-F31C-92DA-B5C6-2E91795F099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up)">
                                      <p:cBhvr>
                                        <p:cTn id="7" dur="500"/>
                                        <p:tgtEl>
                                          <p:spTgt spid="64515">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64515">
                                            <p:txEl>
                                              <p:pRg st="1" end="1"/>
                                            </p:txEl>
                                          </p:spTgt>
                                        </p:tgtEl>
                                        <p:attrNameLst>
                                          <p:attrName>style.visibility</p:attrName>
                                        </p:attrNameLst>
                                      </p:cBhvr>
                                      <p:to>
                                        <p:strVal val="visible"/>
                                      </p:to>
                                    </p:set>
                                    <p:animEffect transition="in" filter="wipe(up)">
                                      <p:cBhvr>
                                        <p:cTn id="10" dur="500"/>
                                        <p:tgtEl>
                                          <p:spTgt spid="64515">
                                            <p:txEl>
                                              <p:pRg st="1" end="1"/>
                                            </p:txEl>
                                          </p:spTgt>
                                        </p:tgtEl>
                                      </p:cBhvr>
                                    </p:animEffect>
                                  </p:childTnLst>
                                </p:cTn>
                              </p:par>
                              <p:par>
                                <p:cTn id="11" presetID="22" presetClass="entr" presetSubtype="1" fill="hold" nodeType="withEffect">
                                  <p:stCondLst>
                                    <p:cond delay="0"/>
                                  </p:stCondLst>
                                  <p:childTnLst>
                                    <p:set>
                                      <p:cBhvr>
                                        <p:cTn id="12" dur="1" fill="hold">
                                          <p:stCondLst>
                                            <p:cond delay="0"/>
                                          </p:stCondLst>
                                        </p:cTn>
                                        <p:tgtEl>
                                          <p:spTgt spid="64515">
                                            <p:txEl>
                                              <p:pRg st="2" end="2"/>
                                            </p:txEl>
                                          </p:spTgt>
                                        </p:tgtEl>
                                        <p:attrNameLst>
                                          <p:attrName>style.visibility</p:attrName>
                                        </p:attrNameLst>
                                      </p:cBhvr>
                                      <p:to>
                                        <p:strVal val="visible"/>
                                      </p:to>
                                    </p:set>
                                    <p:animEffect transition="in" filter="wipe(up)">
                                      <p:cBhvr>
                                        <p:cTn id="13" dur="500"/>
                                        <p:tgtEl>
                                          <p:spTgt spid="64515">
                                            <p:txEl>
                                              <p:pRg st="2" end="2"/>
                                            </p:txEl>
                                          </p:spTgt>
                                        </p:tgtEl>
                                      </p:cBhvr>
                                    </p:animEffect>
                                  </p:childTnLst>
                                </p:cTn>
                              </p:par>
                              <p:par>
                                <p:cTn id="14" presetID="22" presetClass="entr" presetSubtype="1" fill="hold" nodeType="withEffect">
                                  <p:stCondLst>
                                    <p:cond delay="0"/>
                                  </p:stCondLst>
                                  <p:childTnLst>
                                    <p:set>
                                      <p:cBhvr>
                                        <p:cTn id="15" dur="1" fill="hold">
                                          <p:stCondLst>
                                            <p:cond delay="0"/>
                                          </p:stCondLst>
                                        </p:cTn>
                                        <p:tgtEl>
                                          <p:spTgt spid="64515">
                                            <p:txEl>
                                              <p:pRg st="3" end="3"/>
                                            </p:txEl>
                                          </p:spTgt>
                                        </p:tgtEl>
                                        <p:attrNameLst>
                                          <p:attrName>style.visibility</p:attrName>
                                        </p:attrNameLst>
                                      </p:cBhvr>
                                      <p:to>
                                        <p:strVal val="visible"/>
                                      </p:to>
                                    </p:set>
                                    <p:animEffect transition="in" filter="wipe(up)">
                                      <p:cBhvr>
                                        <p:cTn id="16" dur="500"/>
                                        <p:tgtEl>
                                          <p:spTgt spid="64515">
                                            <p:txEl>
                                              <p:pRg st="3" end="3"/>
                                            </p:txEl>
                                          </p:spTgt>
                                        </p:tgtEl>
                                      </p:cBhvr>
                                    </p:animEffect>
                                  </p:childTnLst>
                                </p:cTn>
                              </p:par>
                              <p:par>
                                <p:cTn id="17" presetID="22" presetClass="entr" presetSubtype="1" fill="hold" nodeType="withEffect">
                                  <p:stCondLst>
                                    <p:cond delay="0"/>
                                  </p:stCondLst>
                                  <p:childTnLst>
                                    <p:set>
                                      <p:cBhvr>
                                        <p:cTn id="18" dur="1" fill="hold">
                                          <p:stCondLst>
                                            <p:cond delay="0"/>
                                          </p:stCondLst>
                                        </p:cTn>
                                        <p:tgtEl>
                                          <p:spTgt spid="64515">
                                            <p:txEl>
                                              <p:pRg st="4" end="4"/>
                                            </p:txEl>
                                          </p:spTgt>
                                        </p:tgtEl>
                                        <p:attrNameLst>
                                          <p:attrName>style.visibility</p:attrName>
                                        </p:attrNameLst>
                                      </p:cBhvr>
                                      <p:to>
                                        <p:strVal val="visible"/>
                                      </p:to>
                                    </p:set>
                                    <p:animEffect transition="in" filter="wipe(up)">
                                      <p:cBhvr>
                                        <p:cTn id="19" dur="500"/>
                                        <p:tgtEl>
                                          <p:spTgt spid="64515">
                                            <p:txEl>
                                              <p:pRg st="4" end="4"/>
                                            </p:txEl>
                                          </p:spTgt>
                                        </p:tgtEl>
                                      </p:cBhvr>
                                    </p:animEffect>
                                  </p:childTnLst>
                                </p:cTn>
                              </p:par>
                              <p:par>
                                <p:cTn id="20" presetID="22" presetClass="entr" presetSubtype="1" fill="hold" nodeType="withEffect">
                                  <p:stCondLst>
                                    <p:cond delay="0"/>
                                  </p:stCondLst>
                                  <p:childTnLst>
                                    <p:set>
                                      <p:cBhvr>
                                        <p:cTn id="21" dur="1" fill="hold">
                                          <p:stCondLst>
                                            <p:cond delay="0"/>
                                          </p:stCondLst>
                                        </p:cTn>
                                        <p:tgtEl>
                                          <p:spTgt spid="64515">
                                            <p:txEl>
                                              <p:pRg st="5" end="5"/>
                                            </p:txEl>
                                          </p:spTgt>
                                        </p:tgtEl>
                                        <p:attrNameLst>
                                          <p:attrName>style.visibility</p:attrName>
                                        </p:attrNameLst>
                                      </p:cBhvr>
                                      <p:to>
                                        <p:strVal val="visible"/>
                                      </p:to>
                                    </p:set>
                                    <p:animEffect transition="in" filter="wipe(up)">
                                      <p:cBhvr>
                                        <p:cTn id="22" dur="500"/>
                                        <p:tgtEl>
                                          <p:spTgt spid="64515">
                                            <p:txEl>
                                              <p:pRg st="5" end="5"/>
                                            </p:txEl>
                                          </p:spTgt>
                                        </p:tgtEl>
                                      </p:cBhvr>
                                    </p:animEffect>
                                  </p:childTnLst>
                                </p:cTn>
                              </p:par>
                              <p:par>
                                <p:cTn id="23" presetID="22" presetClass="entr" presetSubtype="1" fill="hold" nodeType="withEffect">
                                  <p:stCondLst>
                                    <p:cond delay="0"/>
                                  </p:stCondLst>
                                  <p:childTnLst>
                                    <p:set>
                                      <p:cBhvr>
                                        <p:cTn id="24" dur="1" fill="hold">
                                          <p:stCondLst>
                                            <p:cond delay="0"/>
                                          </p:stCondLst>
                                        </p:cTn>
                                        <p:tgtEl>
                                          <p:spTgt spid="64515">
                                            <p:txEl>
                                              <p:pRg st="6" end="6"/>
                                            </p:txEl>
                                          </p:spTgt>
                                        </p:tgtEl>
                                        <p:attrNameLst>
                                          <p:attrName>style.visibility</p:attrName>
                                        </p:attrNameLst>
                                      </p:cBhvr>
                                      <p:to>
                                        <p:strVal val="visible"/>
                                      </p:to>
                                    </p:set>
                                    <p:animEffect transition="in" filter="wipe(up)">
                                      <p:cBhvr>
                                        <p:cTn id="25" dur="500"/>
                                        <p:tgtEl>
                                          <p:spTgt spid="64515">
                                            <p:txEl>
                                              <p:pRg st="6" end="6"/>
                                            </p:txEl>
                                          </p:spTgt>
                                        </p:tgtEl>
                                      </p:cBhvr>
                                    </p:animEffect>
                                  </p:childTnLst>
                                </p:cTn>
                              </p:par>
                              <p:par>
                                <p:cTn id="26" presetID="22" presetClass="entr" presetSubtype="1" fill="hold" nodeType="withEffect">
                                  <p:stCondLst>
                                    <p:cond delay="0"/>
                                  </p:stCondLst>
                                  <p:childTnLst>
                                    <p:set>
                                      <p:cBhvr>
                                        <p:cTn id="27" dur="1" fill="hold">
                                          <p:stCondLst>
                                            <p:cond delay="0"/>
                                          </p:stCondLst>
                                        </p:cTn>
                                        <p:tgtEl>
                                          <p:spTgt spid="64515">
                                            <p:txEl>
                                              <p:pRg st="7" end="7"/>
                                            </p:txEl>
                                          </p:spTgt>
                                        </p:tgtEl>
                                        <p:attrNameLst>
                                          <p:attrName>style.visibility</p:attrName>
                                        </p:attrNameLst>
                                      </p:cBhvr>
                                      <p:to>
                                        <p:strVal val="visible"/>
                                      </p:to>
                                    </p:set>
                                    <p:animEffect transition="in" filter="wipe(up)">
                                      <p:cBhvr>
                                        <p:cTn id="28" dur="500"/>
                                        <p:tgtEl>
                                          <p:spTgt spid="64515">
                                            <p:txEl>
                                              <p:pRg st="7" end="7"/>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0180"/>
                                        </p:tgtEl>
                                        <p:attrNameLst>
                                          <p:attrName>style.visibility</p:attrName>
                                        </p:attrNameLst>
                                      </p:cBhvr>
                                      <p:to>
                                        <p:strVal val="visible"/>
                                      </p:to>
                                    </p:set>
                                    <p:animEffect transition="in" filter="dissolve">
                                      <p:cBhvr>
                                        <p:cTn id="31" dur="500"/>
                                        <p:tgtEl>
                                          <p:spTgt spid="50180"/>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44037"/>
                                        </p:tgtEl>
                                        <p:attrNameLst>
                                          <p:attrName>style.visibility</p:attrName>
                                        </p:attrNameLst>
                                      </p:cBhvr>
                                      <p:to>
                                        <p:strVal val="visible"/>
                                      </p:to>
                                    </p:set>
                                    <p:animEffect transition="in" filter="dissolve">
                                      <p:cBhvr>
                                        <p:cTn id="34" dur="500"/>
                                        <p:tgtEl>
                                          <p:spTgt spid="4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p:bldP spid="4403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8B9DB4-F70E-702F-B98A-A6596BCED70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29724" name="Picture 28"/>
          <p:cNvPicPr>
            <a:picLocks noChangeAspect="1" noChangeArrowheads="1"/>
          </p:cNvPicPr>
          <p:nvPr/>
        </p:nvPicPr>
        <p:blipFill>
          <a:blip r:embed="rId3" cstate="print"/>
          <a:srcRect/>
          <a:stretch>
            <a:fillRect/>
          </a:stretch>
        </p:blipFill>
        <p:spPr bwMode="auto">
          <a:xfrm>
            <a:off x="1674852" y="4375150"/>
            <a:ext cx="8688348" cy="1143000"/>
          </a:xfrm>
          <a:prstGeom prst="rect">
            <a:avLst/>
          </a:prstGeom>
          <a:noFill/>
          <a:ln w="9525">
            <a:solidFill>
              <a:schemeClr val="accent2">
                <a:lumMod val="50000"/>
              </a:schemeClr>
            </a:solidFill>
            <a:miter lim="800000"/>
            <a:headEnd/>
            <a:tailEnd/>
          </a:ln>
        </p:spPr>
      </p:pic>
      <p:sp>
        <p:nvSpPr>
          <p:cNvPr id="65539" name="Rectangle 6"/>
          <p:cNvSpPr>
            <a:spLocks noGrp="1" noChangeArrowheads="1"/>
          </p:cNvSpPr>
          <p:nvPr>
            <p:ph type="title"/>
          </p:nvPr>
        </p:nvSpPr>
        <p:spPr>
          <a:xfrm>
            <a:off x="1981200" y="609600"/>
            <a:ext cx="8229600" cy="990600"/>
          </a:xfrm>
        </p:spPr>
        <p:txBody>
          <a:bodyPr/>
          <a:lstStyle/>
          <a:p>
            <a:pPr eaLnBrk="1" hangingPunct="1"/>
            <a:r>
              <a:rPr lang="en-US" altLang="en-US" b="1" dirty="0"/>
              <a:t>Issuing Bonds at a Premium</a:t>
            </a:r>
          </a:p>
        </p:txBody>
      </p:sp>
      <p:graphicFrame>
        <p:nvGraphicFramePr>
          <p:cNvPr id="10268" name="Group 28"/>
          <p:cNvGraphicFramePr>
            <a:graphicFrameLocks noGrp="1"/>
          </p:cNvGraphicFramePr>
          <p:nvPr/>
        </p:nvGraphicFramePr>
        <p:xfrm>
          <a:off x="4305300" y="2705100"/>
          <a:ext cx="3581400" cy="1257300"/>
        </p:xfrm>
        <a:graphic>
          <a:graphicData uri="http://schemas.openxmlformats.org/drawingml/2006/table">
            <a:tbl>
              <a:tblPr/>
              <a:tblGrid>
                <a:gridCol w="1924050">
                  <a:extLst>
                    <a:ext uri="{9D8B030D-6E8A-4147-A177-3AD203B41FA5}">
                      <a16:colId xmlns:a16="http://schemas.microsoft.com/office/drawing/2014/main" val="20000"/>
                    </a:ext>
                  </a:extLst>
                </a:gridCol>
                <a:gridCol w="1416050">
                  <a:extLst>
                    <a:ext uri="{9D8B030D-6E8A-4147-A177-3AD203B41FA5}">
                      <a16:colId xmlns:a16="http://schemas.microsoft.com/office/drawing/2014/main" val="20001"/>
                    </a:ext>
                  </a:extLst>
                </a:gridCol>
                <a:gridCol w="241300">
                  <a:extLst>
                    <a:ext uri="{9D8B030D-6E8A-4147-A177-3AD203B41FA5}">
                      <a16:colId xmlns:a16="http://schemas.microsoft.com/office/drawing/2014/main" val="20002"/>
                    </a:ext>
                  </a:extLst>
                </a:gridCol>
              </a:tblGrid>
              <a:tr h="2794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Par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  100,000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0"/>
                  </a:ext>
                </a:extLst>
              </a:tr>
              <a:tr h="2111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Cash proceeds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103,546 </a:t>
                      </a:r>
                    </a:p>
                  </a:txBody>
                  <a:tcPr marL="9525" marR="9525" marT="9525"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FF0000"/>
                          </a:solidFill>
                          <a:effectLst/>
                          <a:latin typeface="Calibri" pitchFamily="34" charset="0"/>
                          <a:ea typeface="ＭＳ Ｐゴシック" pitchFamily="-108" charset="-128"/>
                          <a:cs typeface="Arial" charset="0"/>
                        </a:rPr>
                        <a:t>*</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r h="2286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Premium</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      3,546 </a:t>
                      </a:r>
                    </a:p>
                  </a:txBody>
                  <a:tcPr marL="9525" marR="9525" marT="9525" marB="0" anchor="b" horzOverflow="overflow">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292100">
                <a:tc gridSpan="2">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rgbClr val="FF0000"/>
                          </a:solidFill>
                          <a:effectLst/>
                          <a:latin typeface="Calibri" pitchFamily="34" charset="0"/>
                          <a:ea typeface="ＭＳ Ｐゴシック" pitchFamily="-108" charset="-128"/>
                          <a:cs typeface="Arial" charset="0"/>
                        </a:rPr>
                        <a:t>*</a:t>
                      </a:r>
                      <a:r>
                        <a:rPr kumimoji="0" lang="en-US" sz="1400" b="0" i="0" u="none" strike="noStrike" cap="none" normalizeH="0" baseline="0" dirty="0">
                          <a:ln>
                            <a:noFill/>
                          </a:ln>
                          <a:solidFill>
                            <a:srgbClr val="000000"/>
                          </a:solidFill>
                          <a:effectLst/>
                          <a:latin typeface="Calibri" pitchFamily="34" charset="0"/>
                          <a:ea typeface="ＭＳ Ｐゴシック" pitchFamily="-108" charset="-128"/>
                          <a:cs typeface="Arial" charset="0"/>
                        </a:rPr>
                        <a:t>$100,000 x 103.546%</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grpSp>
        <p:nvGrpSpPr>
          <p:cNvPr id="65558" name="Group 9"/>
          <p:cNvGrpSpPr>
            <a:grpSpLocks/>
          </p:cNvGrpSpPr>
          <p:nvPr/>
        </p:nvGrpSpPr>
        <p:grpSpPr bwMode="auto">
          <a:xfrm>
            <a:off x="6019800" y="4814739"/>
            <a:ext cx="3428226" cy="1604477"/>
            <a:chOff x="4124325" y="4414813"/>
            <a:chExt cx="3429000" cy="1776669"/>
          </a:xfrm>
        </p:grpSpPr>
        <p:sp>
          <p:nvSpPr>
            <p:cNvPr id="11" name="Rectangle 4"/>
            <p:cNvSpPr>
              <a:spLocks noChangeArrowheads="1"/>
            </p:cNvSpPr>
            <p:nvPr/>
          </p:nvSpPr>
          <p:spPr bwMode="auto">
            <a:xfrm>
              <a:off x="5562600" y="5410466"/>
              <a:ext cx="1990725" cy="781016"/>
            </a:xfrm>
            <a:prstGeom prst="rect">
              <a:avLst/>
            </a:prstGeom>
            <a:solidFill>
              <a:schemeClr val="accent2">
                <a:lumMod val="20000"/>
                <a:lumOff val="80000"/>
              </a:schemeClr>
            </a:solid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defRPr/>
              </a:pPr>
              <a:r>
                <a:rPr lang="en-US" sz="2000" dirty="0">
                  <a:solidFill>
                    <a:schemeClr val="accent2">
                      <a:lumMod val="50000"/>
                    </a:schemeClr>
                  </a:solidFill>
                  <a:ea typeface="ＭＳ Ｐゴシック" pitchFamily="-108" charset="-128"/>
                  <a:cs typeface="Arial" pitchFamily="34" charset="0"/>
                </a:rPr>
                <a:t>Adjunct-Liability</a:t>
              </a:r>
            </a:p>
            <a:p>
              <a:pPr algn="ctr">
                <a:defRPr/>
              </a:pPr>
              <a:r>
                <a:rPr lang="en-US" sz="2000" dirty="0">
                  <a:solidFill>
                    <a:schemeClr val="accent2">
                      <a:lumMod val="50000"/>
                    </a:schemeClr>
                  </a:solidFill>
                  <a:ea typeface="ＭＳ Ｐゴシック" pitchFamily="-108" charset="-128"/>
                  <a:cs typeface="Arial" pitchFamily="34" charset="0"/>
                </a:rPr>
                <a:t>Account</a:t>
              </a:r>
            </a:p>
          </p:txBody>
        </p:sp>
        <p:sp>
          <p:nvSpPr>
            <p:cNvPr id="12" name="Line 3"/>
            <p:cNvSpPr>
              <a:spLocks noChangeShapeType="1"/>
            </p:cNvSpPr>
            <p:nvPr/>
          </p:nvSpPr>
          <p:spPr bwMode="auto">
            <a:xfrm flipH="1" flipV="1">
              <a:off x="4124325" y="4414813"/>
              <a:ext cx="2124075" cy="995653"/>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grpSp>
      <p:sp>
        <p:nvSpPr>
          <p:cNvPr id="13" name="Rectangle 5"/>
          <p:cNvSpPr>
            <a:spLocks noChangeArrowheads="1"/>
          </p:cNvSpPr>
          <p:nvPr/>
        </p:nvSpPr>
        <p:spPr bwMode="auto">
          <a:xfrm>
            <a:off x="1676400" y="1711326"/>
            <a:ext cx="8686800" cy="803275"/>
          </a:xfrm>
          <a:prstGeom prst="rect">
            <a:avLst/>
          </a:prstGeom>
          <a:solidFill>
            <a:schemeClr val="accent2">
              <a:lumMod val="20000"/>
              <a:lumOff val="80000"/>
            </a:schemeClr>
          </a:solidFill>
          <a:ln w="12700">
            <a:solidFill>
              <a:schemeClr val="accent2">
                <a:lumMod val="50000"/>
              </a:schemeClr>
            </a:solidFill>
            <a:miter lim="800000"/>
            <a:headEnd/>
            <a:tailEnd/>
          </a:ln>
          <a:effectLst>
            <a:outerShdw dist="38100" dir="2700000" algn="tl" rotWithShape="0">
              <a:srgbClr val="000000">
                <a:alpha val="39999"/>
              </a:srgbClr>
            </a:outerShdw>
          </a:effectLst>
        </p:spPr>
        <p:txBody>
          <a:bodyPr lIns="90488" tIns="44450" rIns="90488" bIns="44450" anchor="ctr"/>
          <a:lstStyle/>
          <a:p>
            <a:pPr algn="ctr">
              <a:spcBef>
                <a:spcPct val="50000"/>
              </a:spcBef>
              <a:defRPr/>
            </a:pPr>
            <a:r>
              <a:rPr lang="en-US" sz="2700" dirty="0">
                <a:solidFill>
                  <a:schemeClr val="accent2">
                    <a:lumMod val="50000"/>
                  </a:schemeClr>
                </a:solidFill>
                <a:ea typeface="ＭＳ Ｐゴシック" pitchFamily="-108" charset="-128"/>
                <a:cs typeface="Arial" pitchFamily="34" charset="0"/>
              </a:rPr>
              <a:t>On Dec. 31, 2017, Adidas will record the bond issue as:</a:t>
            </a:r>
          </a:p>
        </p:txBody>
      </p:sp>
      <p:sp>
        <p:nvSpPr>
          <p:cNvPr id="3" name="TextBox 2">
            <a:extLst>
              <a:ext uri="{FF2B5EF4-FFF2-40B4-BE49-F238E27FC236}">
                <a16:creationId xmlns:a16="http://schemas.microsoft.com/office/drawing/2014/main" id="{1247569E-A41C-8C88-705E-EAD16AA67D5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93C347-7FE0-3904-4E3F-FBDCCECC1E0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6562" name="Rectangle 4"/>
          <p:cNvSpPr>
            <a:spLocks noGrp="1" noChangeArrowheads="1"/>
          </p:cNvSpPr>
          <p:nvPr>
            <p:ph type="title"/>
          </p:nvPr>
        </p:nvSpPr>
        <p:spPr>
          <a:xfrm>
            <a:off x="2455864" y="457200"/>
            <a:ext cx="7158037" cy="914400"/>
          </a:xfrm>
        </p:spPr>
        <p:txBody>
          <a:bodyPr/>
          <a:lstStyle/>
          <a:p>
            <a:pPr eaLnBrk="1" hangingPunct="1"/>
            <a:r>
              <a:rPr lang="en-US" altLang="en-US" b="1" dirty="0"/>
              <a:t>Issuing Bonds at a Premium</a:t>
            </a:r>
          </a:p>
        </p:txBody>
      </p:sp>
      <p:graphicFrame>
        <p:nvGraphicFramePr>
          <p:cNvPr id="66563" name="Object 2"/>
          <p:cNvGraphicFramePr>
            <a:graphicFrameLocks/>
          </p:cNvGraphicFramePr>
          <p:nvPr/>
        </p:nvGraphicFramePr>
        <p:xfrm>
          <a:off x="3048000" y="1447800"/>
          <a:ext cx="6097588" cy="1449388"/>
        </p:xfrm>
        <a:graphic>
          <a:graphicData uri="http://schemas.openxmlformats.org/presentationml/2006/ole">
            <mc:AlternateContent xmlns:mc="http://schemas.openxmlformats.org/markup-compatibility/2006">
              <mc:Choice xmlns:v="urn:schemas-microsoft-com:vml" Requires="v">
                <p:oleObj name="Worksheet" r:id="rId3" imgW="4105320" imgH="961911" progId="Excel.Sheet.8">
                  <p:embed/>
                </p:oleObj>
              </mc:Choice>
              <mc:Fallback>
                <p:oleObj name="Worksheet" r:id="rId3" imgW="4105320" imgH="961911" progId="Excel.Sheet.8">
                  <p:embed/>
                  <p:pic>
                    <p:nvPicPr>
                      <p:cNvPr id="66563" name="Object 2"/>
                      <p:cNvPicPr>
                        <a:picLocks noChangeArrowheads="1"/>
                      </p:cNvPicPr>
                      <p:nvPr/>
                    </p:nvPicPr>
                    <p:blipFill>
                      <a:blip r:embed="rId4"/>
                      <a:srcRect/>
                      <a:stretch>
                        <a:fillRect/>
                      </a:stretch>
                    </p:blipFill>
                    <p:spPr bwMode="auto">
                      <a:xfrm>
                        <a:off x="3048000" y="1447800"/>
                        <a:ext cx="6097588" cy="1449388"/>
                      </a:xfrm>
                      <a:prstGeom prst="rect">
                        <a:avLst/>
                      </a:prstGeom>
                      <a:solidFill>
                        <a:schemeClr val="tx1"/>
                      </a:solidFill>
                      <a:ln w="6350">
                        <a:solidFill>
                          <a:srgbClr val="000000"/>
                        </a:solidFill>
                        <a:miter lim="800000"/>
                        <a:headEnd/>
                        <a:tailEnd/>
                      </a:ln>
                      <a:effectLst>
                        <a:outerShdw dist="71842" dir="2700000" algn="ctr" rotWithShape="0">
                          <a:schemeClr val="hlink"/>
                        </a:outerShdw>
                      </a:effectLst>
                    </p:spPr>
                  </p:pic>
                </p:oleObj>
              </mc:Fallback>
            </mc:AlternateContent>
          </a:graphicData>
        </a:graphic>
      </p:graphicFrame>
      <p:sp>
        <p:nvSpPr>
          <p:cNvPr id="7" name="Line 3"/>
          <p:cNvSpPr>
            <a:spLocks noChangeShapeType="1"/>
          </p:cNvSpPr>
          <p:nvPr/>
        </p:nvSpPr>
        <p:spPr bwMode="auto">
          <a:xfrm flipH="1" flipV="1">
            <a:off x="8610600" y="2743200"/>
            <a:ext cx="228600" cy="1524000"/>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8" name="Line 4"/>
          <p:cNvSpPr>
            <a:spLocks noChangeShapeType="1"/>
          </p:cNvSpPr>
          <p:nvPr/>
        </p:nvSpPr>
        <p:spPr bwMode="auto">
          <a:xfrm flipV="1">
            <a:off x="6324600" y="2514600"/>
            <a:ext cx="838200" cy="1143000"/>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9" name="Rectangle 5"/>
          <p:cNvSpPr>
            <a:spLocks noChangeArrowheads="1"/>
          </p:cNvSpPr>
          <p:nvPr/>
        </p:nvSpPr>
        <p:spPr bwMode="auto">
          <a:xfrm>
            <a:off x="5295900" y="3429000"/>
            <a:ext cx="2400300" cy="458788"/>
          </a:xfrm>
          <a:prstGeom prst="rect">
            <a:avLst/>
          </a:prstGeom>
          <a:solidFill>
            <a:srgbClr val="EAEAEA"/>
          </a:solidFill>
          <a:ln w="9525">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accent2">
                    <a:lumMod val="50000"/>
                  </a:schemeClr>
                </a:solidFill>
                <a:ea typeface="ＭＳ Ｐゴシック" pitchFamily="-108" charset="-128"/>
                <a:cs typeface="Arial" pitchFamily="34" charset="0"/>
              </a:rPr>
              <a:t>Maturity Value</a:t>
            </a:r>
          </a:p>
        </p:txBody>
      </p:sp>
      <p:sp>
        <p:nvSpPr>
          <p:cNvPr id="10" name="Rectangle 6"/>
          <p:cNvSpPr>
            <a:spLocks noChangeArrowheads="1"/>
          </p:cNvSpPr>
          <p:nvPr/>
        </p:nvSpPr>
        <p:spPr bwMode="auto">
          <a:xfrm>
            <a:off x="7772400" y="4014789"/>
            <a:ext cx="2400300" cy="458787"/>
          </a:xfrm>
          <a:prstGeom prst="rect">
            <a:avLst/>
          </a:prstGeom>
          <a:solidFill>
            <a:srgbClr val="EAEAEA"/>
          </a:solidFill>
          <a:ln w="9525">
            <a:solidFill>
              <a:srgbClr val="002060"/>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400" dirty="0">
                <a:solidFill>
                  <a:schemeClr val="accent2">
                    <a:lumMod val="50000"/>
                  </a:schemeClr>
                </a:solidFill>
                <a:ea typeface="ＭＳ Ｐゴシック" pitchFamily="-108" charset="-128"/>
                <a:cs typeface="Arial" pitchFamily="34" charset="0"/>
              </a:rPr>
              <a:t>Carrying Value</a:t>
            </a:r>
          </a:p>
        </p:txBody>
      </p:sp>
      <p:sp>
        <p:nvSpPr>
          <p:cNvPr id="3" name="TextBox 2">
            <a:extLst>
              <a:ext uri="{FF2B5EF4-FFF2-40B4-BE49-F238E27FC236}">
                <a16:creationId xmlns:a16="http://schemas.microsoft.com/office/drawing/2014/main" id="{F269EAD2-A817-12D5-72D3-48B9AC3ABF3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E976A18-0247-2E4B-37E0-6DC0FD28DD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68610" name="Object 2"/>
          <p:cNvGraphicFramePr>
            <a:graphicFrameLocks/>
          </p:cNvGraphicFramePr>
          <p:nvPr/>
        </p:nvGraphicFramePr>
        <p:xfrm>
          <a:off x="1852613" y="1752601"/>
          <a:ext cx="8486775" cy="2936875"/>
        </p:xfrm>
        <a:graphic>
          <a:graphicData uri="http://schemas.openxmlformats.org/presentationml/2006/ole">
            <mc:AlternateContent xmlns:mc="http://schemas.openxmlformats.org/markup-compatibility/2006">
              <mc:Choice xmlns:v="urn:schemas-microsoft-com:vml" Requires="v">
                <p:oleObj name="Worksheet" r:id="rId3" imgW="5038795" imgH="1819373" progId="Excel.Sheet.8">
                  <p:embed/>
                </p:oleObj>
              </mc:Choice>
              <mc:Fallback>
                <p:oleObj name="Worksheet" r:id="rId3" imgW="5038795" imgH="1819373" progId="Excel.Sheet.8">
                  <p:embed/>
                  <p:pic>
                    <p:nvPicPr>
                      <p:cNvPr id="68610" name="Object 2"/>
                      <p:cNvPicPr>
                        <a:picLocks noChangeArrowheads="1"/>
                      </p:cNvPicPr>
                      <p:nvPr/>
                    </p:nvPicPr>
                    <p:blipFill>
                      <a:blip r:embed="rId4"/>
                      <a:srcRect/>
                      <a:stretch>
                        <a:fillRect/>
                      </a:stretch>
                    </p:blipFill>
                    <p:spPr bwMode="auto">
                      <a:xfrm>
                        <a:off x="1852613" y="1752601"/>
                        <a:ext cx="8486775" cy="2936875"/>
                      </a:xfrm>
                      <a:prstGeom prst="rect">
                        <a:avLst/>
                      </a:prstGeom>
                      <a:solidFill>
                        <a:srgbClr val="C1CE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8611" name="Title 3"/>
          <p:cNvSpPr>
            <a:spLocks noGrp="1"/>
          </p:cNvSpPr>
          <p:nvPr>
            <p:ph type="title"/>
          </p:nvPr>
        </p:nvSpPr>
        <p:spPr>
          <a:xfrm>
            <a:off x="1981200" y="609600"/>
            <a:ext cx="8229600" cy="990600"/>
          </a:xfrm>
        </p:spPr>
        <p:txBody>
          <a:bodyPr/>
          <a:lstStyle/>
          <a:p>
            <a:pPr eaLnBrk="1" hangingPunct="1"/>
            <a:r>
              <a:rPr lang="en-US" altLang="en-US" b="1" dirty="0"/>
              <a:t>Amortizing a Premium Bond</a:t>
            </a:r>
          </a:p>
        </p:txBody>
      </p:sp>
      <p:sp>
        <p:nvSpPr>
          <p:cNvPr id="3" name="TextBox 2">
            <a:extLst>
              <a:ext uri="{FF2B5EF4-FFF2-40B4-BE49-F238E27FC236}">
                <a16:creationId xmlns:a16="http://schemas.microsoft.com/office/drawing/2014/main" id="{624442C3-DB06-6FE6-D2AE-4265650774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E414797-9A97-0A8F-CC7B-69B23A9B6BA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31746" name="Picture 3"/>
          <p:cNvPicPr>
            <a:picLocks noChangeAspect="1" noChangeArrowheads="1"/>
          </p:cNvPicPr>
          <p:nvPr/>
        </p:nvPicPr>
        <p:blipFill>
          <a:blip r:embed="rId3" cstate="print"/>
          <a:srcRect/>
          <a:stretch>
            <a:fillRect/>
          </a:stretch>
        </p:blipFill>
        <p:spPr bwMode="auto">
          <a:xfrm>
            <a:off x="1828800" y="2938463"/>
            <a:ext cx="8534400" cy="1662112"/>
          </a:xfrm>
          <a:prstGeom prst="rect">
            <a:avLst/>
          </a:prstGeom>
          <a:noFill/>
          <a:ln w="9525">
            <a:solidFill>
              <a:schemeClr val="accent2">
                <a:lumMod val="50000"/>
              </a:schemeClr>
            </a:solidFill>
            <a:miter lim="800000"/>
            <a:headEnd/>
            <a:tailEnd/>
          </a:ln>
        </p:spPr>
      </p:pic>
      <p:sp>
        <p:nvSpPr>
          <p:cNvPr id="67587" name="Rectangle 7"/>
          <p:cNvSpPr>
            <a:spLocks noGrp="1" noChangeArrowheads="1"/>
          </p:cNvSpPr>
          <p:nvPr>
            <p:ph type="title"/>
          </p:nvPr>
        </p:nvSpPr>
        <p:spPr>
          <a:xfrm>
            <a:off x="2455864" y="533400"/>
            <a:ext cx="7158037" cy="762000"/>
          </a:xfrm>
        </p:spPr>
        <p:txBody>
          <a:bodyPr/>
          <a:lstStyle/>
          <a:p>
            <a:pPr eaLnBrk="1" hangingPunct="1"/>
            <a:r>
              <a:rPr lang="en-US" altLang="en-US" b="1" dirty="0"/>
              <a:t>Amortizing a Premium Bond</a:t>
            </a:r>
          </a:p>
        </p:txBody>
      </p:sp>
      <p:sp>
        <p:nvSpPr>
          <p:cNvPr id="9" name="Rectangle 3"/>
          <p:cNvSpPr>
            <a:spLocks noChangeArrowheads="1"/>
          </p:cNvSpPr>
          <p:nvPr/>
        </p:nvSpPr>
        <p:spPr bwMode="auto">
          <a:xfrm>
            <a:off x="3733801" y="5257800"/>
            <a:ext cx="4657725" cy="858838"/>
          </a:xfrm>
          <a:prstGeom prst="rect">
            <a:avLst/>
          </a:prstGeom>
          <a:solidFill>
            <a:schemeClr val="accent4">
              <a:lumMod val="20000"/>
              <a:lumOff val="80000"/>
            </a:schemeClr>
          </a:solidFill>
          <a:ln w="12700">
            <a:solidFill>
              <a:schemeClr val="accent3">
                <a:lumMod val="75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000" b="1" dirty="0">
                <a:solidFill>
                  <a:srgbClr val="862110"/>
                </a:solidFill>
                <a:latin typeface="Calibri" pitchFamily="34" charset="0"/>
                <a:ea typeface="ＭＳ Ｐゴシック" pitchFamily="34" charset="-128"/>
              </a:rPr>
              <a:t>$3,546 ÷ 4 periods = $887 </a:t>
            </a:r>
            <a:r>
              <a:rPr lang="en-US" sz="1600" b="1" dirty="0">
                <a:solidFill>
                  <a:srgbClr val="862110"/>
                </a:solidFill>
                <a:latin typeface="Calibri" pitchFamily="34" charset="0"/>
                <a:ea typeface="ＭＳ Ｐゴシック" pitchFamily="34" charset="-128"/>
              </a:rPr>
              <a:t>(rounded)</a:t>
            </a:r>
          </a:p>
          <a:p>
            <a:pPr algn="ctr">
              <a:spcBef>
                <a:spcPct val="50000"/>
              </a:spcBef>
              <a:defRPr/>
            </a:pPr>
            <a:r>
              <a:rPr lang="en-US" sz="2000" b="1" dirty="0">
                <a:solidFill>
                  <a:srgbClr val="862110"/>
                </a:solidFill>
                <a:latin typeface="Calibri" pitchFamily="34" charset="0"/>
                <a:ea typeface="ＭＳ Ｐゴシック" pitchFamily="34" charset="-128"/>
              </a:rPr>
              <a:t>$100,000 × 12% × ½ = $6,000</a:t>
            </a:r>
          </a:p>
        </p:txBody>
      </p:sp>
      <p:sp>
        <p:nvSpPr>
          <p:cNvPr id="10" name="Rectangle 4"/>
          <p:cNvSpPr>
            <a:spLocks noChangeArrowheads="1"/>
          </p:cNvSpPr>
          <p:nvPr/>
        </p:nvSpPr>
        <p:spPr bwMode="auto">
          <a:xfrm>
            <a:off x="2305050" y="1371601"/>
            <a:ext cx="7575550" cy="1382713"/>
          </a:xfrm>
          <a:prstGeom prst="rect">
            <a:avLst/>
          </a:prstGeom>
          <a:solidFill>
            <a:schemeClr val="accent2">
              <a:lumMod val="20000"/>
              <a:lumOff val="80000"/>
            </a:schemeClr>
          </a:solidFill>
          <a:ln w="12700">
            <a:solidFill>
              <a:schemeClr val="accent5">
                <a:lumMod val="50000"/>
              </a:schemeClr>
            </a:solidFill>
            <a:miter lim="800000"/>
            <a:headEnd/>
            <a:tailEnd/>
          </a:ln>
          <a:effectLst>
            <a:outerShdw blurRad="50800" dist="38100" dir="2700000" algn="tl" rotWithShape="0">
              <a:prstClr val="black">
                <a:alpha val="40000"/>
              </a:prstClr>
            </a:outerShdw>
          </a:effectLst>
        </p:spPr>
        <p:txBody>
          <a:bodyPr lIns="90488" tIns="44450" rIns="90488" bIns="44450">
            <a:spAutoFit/>
          </a:bodyPr>
          <a:lstStyle/>
          <a:p>
            <a:pPr algn="ctr">
              <a:spcBef>
                <a:spcPct val="50000"/>
              </a:spcBef>
              <a:defRPr/>
            </a:pPr>
            <a:r>
              <a:rPr lang="en-US" sz="2800" dirty="0">
                <a:solidFill>
                  <a:srgbClr val="002060"/>
                </a:solidFill>
                <a:ea typeface="ＭＳ Ｐゴシック" pitchFamily="-108" charset="-128"/>
                <a:cs typeface="Arial" pitchFamily="34" charset="0"/>
              </a:rPr>
              <a:t>Adidas will make the following entry every six months to record the cash interest payment and the amortization of the discount.</a:t>
            </a:r>
          </a:p>
        </p:txBody>
      </p:sp>
      <p:sp>
        <p:nvSpPr>
          <p:cNvPr id="12" name="Line 7"/>
          <p:cNvSpPr>
            <a:spLocks noChangeShapeType="1"/>
          </p:cNvSpPr>
          <p:nvPr/>
        </p:nvSpPr>
        <p:spPr bwMode="auto">
          <a:xfrm flipV="1">
            <a:off x="6934200" y="3657600"/>
            <a:ext cx="1905000" cy="1676400"/>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13" name="Line 7"/>
          <p:cNvSpPr>
            <a:spLocks noChangeShapeType="1"/>
          </p:cNvSpPr>
          <p:nvPr/>
        </p:nvSpPr>
        <p:spPr bwMode="auto">
          <a:xfrm flipV="1">
            <a:off x="7620000" y="3962400"/>
            <a:ext cx="2438400" cy="1981200"/>
          </a:xfrm>
          <a:prstGeom prst="line">
            <a:avLst/>
          </a:prstGeom>
          <a:noFill/>
          <a:ln w="28575">
            <a:solidFill>
              <a:srgbClr val="FF0000"/>
            </a:solidFill>
            <a:round/>
            <a:headEnd/>
            <a:tailEnd type="triangle" w="med" len="med"/>
          </a:ln>
          <a:effectLst>
            <a:outerShdw blurRad="50800" dist="38100" dir="2700000" algn="tl" rotWithShape="0">
              <a:prstClr val="black">
                <a:alpha val="40000"/>
              </a:prstClr>
            </a:outerShdw>
          </a:effectLst>
        </p:spPr>
        <p:txBody>
          <a:bodyPr/>
          <a:lstStyle/>
          <a:p>
            <a:pPr>
              <a:defRPr/>
            </a:pPr>
            <a:endParaRPr lang="en-US" dirty="0">
              <a:ea typeface="ＭＳ Ｐゴシック" pitchFamily="-108" charset="-128"/>
              <a:cs typeface="Arial" pitchFamily="34" charset="0"/>
            </a:endParaRPr>
          </a:p>
        </p:txBody>
      </p:sp>
      <p:sp>
        <p:nvSpPr>
          <p:cNvPr id="11" name="Rectangle 10"/>
          <p:cNvSpPr/>
          <p:nvPr/>
        </p:nvSpPr>
        <p:spPr>
          <a:xfrm>
            <a:off x="9144000" y="2941638"/>
            <a:ext cx="1219200" cy="685800"/>
          </a:xfrm>
          <a:prstGeom prst="rect">
            <a:avLst/>
          </a:prstGeom>
          <a:solidFill>
            <a:srgbClr val="ECF1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3" name="TextBox 2">
            <a:extLst>
              <a:ext uri="{FF2B5EF4-FFF2-40B4-BE49-F238E27FC236}">
                <a16:creationId xmlns:a16="http://schemas.microsoft.com/office/drawing/2014/main" id="{7B2BF23A-E351-8C95-5D0C-782B5FF26F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8C4D23-D573-9226-1B0E-F0419B34DB4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5087" y="3676676"/>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Record the retirement of bonds.</a:t>
            </a:r>
            <a:br>
              <a:rPr lang="en-US" dirty="0"/>
            </a:br>
            <a:br>
              <a:rPr lang="en-US" altLang="en-US" dirty="0"/>
            </a:br>
            <a:br>
              <a:rPr lang="en-US" alt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360613"/>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5087" y="4572001"/>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56167D71-84FD-EF8B-F9F0-FF08B243B3C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1EFFB3-C38B-D0E9-4CC8-B742DBF2542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6802" name="Rectangle 3"/>
          <p:cNvSpPr>
            <a:spLocks noGrp="1" noChangeArrowheads="1"/>
          </p:cNvSpPr>
          <p:nvPr>
            <p:ph type="title"/>
          </p:nvPr>
        </p:nvSpPr>
        <p:spPr>
          <a:xfrm>
            <a:off x="1981200" y="762000"/>
            <a:ext cx="8229600" cy="914400"/>
          </a:xfrm>
        </p:spPr>
        <p:txBody>
          <a:bodyPr/>
          <a:lstStyle/>
          <a:p>
            <a:pPr eaLnBrk="1" hangingPunct="1"/>
            <a:r>
              <a:rPr lang="en-US" altLang="en-US" b="1" dirty="0"/>
              <a:t>Bond Retirement</a:t>
            </a:r>
          </a:p>
        </p:txBody>
      </p:sp>
      <p:sp>
        <p:nvSpPr>
          <p:cNvPr id="6" name="Rectangle 4"/>
          <p:cNvSpPr>
            <a:spLocks noChangeArrowheads="1"/>
          </p:cNvSpPr>
          <p:nvPr/>
        </p:nvSpPr>
        <p:spPr bwMode="auto">
          <a:xfrm>
            <a:off x="1981200" y="1981200"/>
            <a:ext cx="8077201" cy="889986"/>
          </a:xfrm>
          <a:prstGeom prst="rect">
            <a:avLst/>
          </a:prstGeom>
          <a:solidFill>
            <a:schemeClr val="accent2">
              <a:lumMod val="20000"/>
              <a:lumOff val="80000"/>
            </a:schemeClr>
          </a:solidFill>
          <a:ln w="12700">
            <a:solidFill>
              <a:schemeClr val="accent5">
                <a:lumMod val="50000"/>
              </a:schemeClr>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600" dirty="0">
                <a:solidFill>
                  <a:srgbClr val="002060"/>
                </a:solidFill>
                <a:ea typeface="ＭＳ Ｐゴシック" pitchFamily="-108" charset="-128"/>
                <a:cs typeface="Arial" pitchFamily="34" charset="0"/>
              </a:rPr>
              <a:t>Retirement of the Fila bonds at maturity for $100,000 cash.</a:t>
            </a:r>
          </a:p>
        </p:txBody>
      </p:sp>
      <p:sp>
        <p:nvSpPr>
          <p:cNvPr id="15366" name="TextBox 7"/>
          <p:cNvSpPr txBox="1">
            <a:spLocks noChangeArrowheads="1"/>
          </p:cNvSpPr>
          <p:nvPr/>
        </p:nvSpPr>
        <p:spPr bwMode="auto">
          <a:xfrm>
            <a:off x="1981200" y="4953001"/>
            <a:ext cx="8077200" cy="708025"/>
          </a:xfrm>
          <a:prstGeom prst="rect">
            <a:avLst/>
          </a:prstGeom>
          <a:solidFill>
            <a:schemeClr val="accent4">
              <a:lumMod val="20000"/>
              <a:lumOff val="80000"/>
            </a:schemeClr>
          </a:solidFill>
          <a:ln w="9525">
            <a:solidFill>
              <a:schemeClr val="tx1"/>
            </a:solidFill>
            <a:miter lim="800000"/>
            <a:headEnd/>
            <a:tailEnd/>
          </a:ln>
        </p:spPr>
        <p:txBody>
          <a:bodyPr>
            <a:spAutoFit/>
          </a:bodyPr>
          <a:lstStyle/>
          <a:p>
            <a:pPr algn="ctr">
              <a:defRPr/>
            </a:pPr>
            <a:r>
              <a:rPr lang="en-US" sz="2000" dirty="0">
                <a:latin typeface="Arial" pitchFamily="34" charset="0"/>
                <a:cs typeface="Arial" pitchFamily="34" charset="0"/>
              </a:rPr>
              <a:t>Because any discount or premium will be fully amortized at </a:t>
            </a:r>
          </a:p>
          <a:p>
            <a:pPr algn="ctr">
              <a:defRPr/>
            </a:pPr>
            <a:r>
              <a:rPr lang="en-US" sz="2000" dirty="0">
                <a:latin typeface="Arial" pitchFamily="34" charset="0"/>
                <a:cs typeface="Arial" pitchFamily="34" charset="0"/>
              </a:rPr>
              <a:t>maturity, the carrying value of the bonds will be equal to par value.</a:t>
            </a:r>
          </a:p>
        </p:txBody>
      </p:sp>
      <p:pic>
        <p:nvPicPr>
          <p:cNvPr id="111619" name="Picture 3"/>
          <p:cNvPicPr>
            <a:picLocks noChangeAspect="1" noChangeArrowheads="1"/>
          </p:cNvPicPr>
          <p:nvPr/>
        </p:nvPicPr>
        <p:blipFill>
          <a:blip r:embed="rId3" cstate="print"/>
          <a:srcRect/>
          <a:stretch>
            <a:fillRect/>
          </a:stretch>
        </p:blipFill>
        <p:spPr bwMode="auto">
          <a:xfrm>
            <a:off x="1981200" y="3357069"/>
            <a:ext cx="8077201" cy="852980"/>
          </a:xfrm>
          <a:prstGeom prst="rect">
            <a:avLst/>
          </a:prstGeom>
          <a:noFill/>
          <a:ln w="9525">
            <a:solidFill>
              <a:schemeClr val="accent2">
                <a:lumMod val="50000"/>
              </a:schemeClr>
            </a:solidFill>
            <a:miter lim="800000"/>
            <a:headEnd/>
            <a:tailEnd/>
          </a:ln>
        </p:spPr>
      </p:pic>
      <p:sp>
        <p:nvSpPr>
          <p:cNvPr id="3" name="TextBox 2">
            <a:extLst>
              <a:ext uri="{FF2B5EF4-FFF2-40B4-BE49-F238E27FC236}">
                <a16:creationId xmlns:a16="http://schemas.microsoft.com/office/drawing/2014/main" id="{BC57BEB4-40DD-2F5C-C877-A31B8ED50CC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111619"/>
                                        </p:tgtEl>
                                        <p:attrNameLst>
                                          <p:attrName>style.visibility</p:attrName>
                                        </p:attrNameLst>
                                      </p:cBhvr>
                                      <p:to>
                                        <p:strVal val="visible"/>
                                      </p:to>
                                    </p:set>
                                    <p:animEffect transition="in" filter="dissolve">
                                      <p:cBhvr>
                                        <p:cTn id="11" dur="500"/>
                                        <p:tgtEl>
                                          <p:spTgt spid="111619"/>
                                        </p:tgtEl>
                                      </p:cBhvr>
                                    </p:animEffect>
                                  </p:childTnLst>
                                </p:cTn>
                              </p:par>
                            </p:childTnLst>
                          </p:cTn>
                        </p:par>
                        <p:par>
                          <p:cTn id="12" fill="hold" nodeType="afterGroup">
                            <p:stCondLst>
                              <p:cond delay="1000"/>
                            </p:stCondLst>
                            <p:childTnLst>
                              <p:par>
                                <p:cTn id="13" presetID="55" presetClass="entr" presetSubtype="0" fill="hold" grpId="0" nodeType="afterEffect">
                                  <p:stCondLst>
                                    <p:cond delay="0"/>
                                  </p:stCondLst>
                                  <p:childTnLst>
                                    <p:set>
                                      <p:cBhvr>
                                        <p:cTn id="14" dur="1" fill="hold">
                                          <p:stCondLst>
                                            <p:cond delay="0"/>
                                          </p:stCondLst>
                                        </p:cTn>
                                        <p:tgtEl>
                                          <p:spTgt spid="15366"/>
                                        </p:tgtEl>
                                        <p:attrNameLst>
                                          <p:attrName>style.visibility</p:attrName>
                                        </p:attrNameLst>
                                      </p:cBhvr>
                                      <p:to>
                                        <p:strVal val="visible"/>
                                      </p:to>
                                    </p:set>
                                    <p:anim calcmode="lin" valueType="num">
                                      <p:cBhvr>
                                        <p:cTn id="15" dur="1000" fill="hold"/>
                                        <p:tgtEl>
                                          <p:spTgt spid="15366"/>
                                        </p:tgtEl>
                                        <p:attrNameLst>
                                          <p:attrName>ppt_w</p:attrName>
                                        </p:attrNameLst>
                                      </p:cBhvr>
                                      <p:tavLst>
                                        <p:tav tm="0">
                                          <p:val>
                                            <p:strVal val="#ppt_w*0.70"/>
                                          </p:val>
                                        </p:tav>
                                        <p:tav tm="100000">
                                          <p:val>
                                            <p:strVal val="#ppt_w"/>
                                          </p:val>
                                        </p:tav>
                                      </p:tavLst>
                                    </p:anim>
                                    <p:anim calcmode="lin" valueType="num">
                                      <p:cBhvr>
                                        <p:cTn id="16" dur="1000" fill="hold"/>
                                        <p:tgtEl>
                                          <p:spTgt spid="15366"/>
                                        </p:tgtEl>
                                        <p:attrNameLst>
                                          <p:attrName>ppt_h</p:attrName>
                                        </p:attrNameLst>
                                      </p:cBhvr>
                                      <p:tavLst>
                                        <p:tav tm="0">
                                          <p:val>
                                            <p:strVal val="#ppt_h"/>
                                          </p:val>
                                        </p:tav>
                                        <p:tav tm="100000">
                                          <p:val>
                                            <p:strVal val="#ppt_h"/>
                                          </p:val>
                                        </p:tav>
                                      </p:tavLst>
                                    </p:anim>
                                    <p:animEffect transition="in" filter="fade">
                                      <p:cBhvr>
                                        <p:cTn id="17" dur="10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536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57B37D-61C2-B48F-BBAC-FEEB5E505A1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7826" name="Rectangle 3"/>
          <p:cNvSpPr>
            <a:spLocks noGrp="1" noChangeArrowheads="1"/>
          </p:cNvSpPr>
          <p:nvPr>
            <p:ph type="title"/>
          </p:nvPr>
        </p:nvSpPr>
        <p:spPr>
          <a:xfrm>
            <a:off x="1981200" y="533400"/>
            <a:ext cx="8229600" cy="838200"/>
          </a:xfrm>
        </p:spPr>
        <p:txBody>
          <a:bodyPr/>
          <a:lstStyle/>
          <a:p>
            <a:pPr eaLnBrk="1" hangingPunct="1"/>
            <a:r>
              <a:rPr lang="en-US" altLang="en-US" b="1" dirty="0"/>
              <a:t>Bond Retirement before Maturity</a:t>
            </a:r>
          </a:p>
        </p:txBody>
      </p:sp>
      <p:sp>
        <p:nvSpPr>
          <p:cNvPr id="16387" name="Rectangle 2"/>
          <p:cNvSpPr>
            <a:spLocks noGrp="1" noChangeArrowheads="1"/>
          </p:cNvSpPr>
          <p:nvPr>
            <p:ph type="body" idx="4294967295"/>
          </p:nvPr>
        </p:nvSpPr>
        <p:spPr>
          <a:xfrm>
            <a:off x="1676401" y="1371600"/>
            <a:ext cx="8785224" cy="1098550"/>
          </a:xfrm>
          <a:solidFill>
            <a:schemeClr val="accent4">
              <a:lumMod val="20000"/>
              <a:lumOff val="80000"/>
            </a:schemeClr>
          </a:solidFill>
          <a:ln>
            <a:solidFill>
              <a:schemeClr val="bg2">
                <a:lumMod val="10000"/>
              </a:schemeClr>
            </a:solidFill>
          </a:ln>
        </p:spPr>
        <p:txBody>
          <a:bodyPr vert="horz" lIns="90488" tIns="44450" rIns="90488" bIns="44450" rtlCol="0">
            <a:normAutofit/>
          </a:bodyPr>
          <a:lstStyle/>
          <a:p>
            <a:pPr algn="ctr">
              <a:spcBef>
                <a:spcPct val="10000"/>
              </a:spcBef>
              <a:buClr>
                <a:schemeClr val="tx1"/>
              </a:buClr>
              <a:buSzPct val="135000"/>
              <a:buNone/>
              <a:defRPr/>
            </a:pPr>
            <a:r>
              <a:rPr lang="en-US" sz="2400" b="1" dirty="0">
                <a:solidFill>
                  <a:srgbClr val="008000"/>
                </a:solidFill>
              </a:rPr>
              <a:t>Carrying Value &gt; Retirement Price = Gain</a:t>
            </a:r>
          </a:p>
          <a:p>
            <a:pPr algn="ctr">
              <a:spcBef>
                <a:spcPct val="10000"/>
              </a:spcBef>
              <a:buClr>
                <a:schemeClr val="tx1"/>
              </a:buClr>
              <a:buSzPct val="135000"/>
              <a:buNone/>
              <a:defRPr/>
            </a:pPr>
            <a:r>
              <a:rPr lang="en-US" sz="2400" b="1" dirty="0">
                <a:solidFill>
                  <a:srgbClr val="FF0000"/>
                </a:solidFill>
              </a:rPr>
              <a:t>Carrying Value &lt; Retirement Price = Loss</a:t>
            </a:r>
          </a:p>
        </p:txBody>
      </p:sp>
      <p:sp>
        <p:nvSpPr>
          <p:cNvPr id="6" name="Rectangle 4"/>
          <p:cNvSpPr>
            <a:spLocks noChangeArrowheads="1"/>
          </p:cNvSpPr>
          <p:nvPr/>
        </p:nvSpPr>
        <p:spPr bwMode="auto">
          <a:xfrm>
            <a:off x="1676401" y="2788408"/>
            <a:ext cx="8785225" cy="1197764"/>
          </a:xfrm>
          <a:prstGeom prst="rect">
            <a:avLst/>
          </a:prstGeom>
          <a:solidFill>
            <a:schemeClr val="accent2">
              <a:lumMod val="20000"/>
              <a:lumOff val="80000"/>
            </a:schemeClr>
          </a:solidFill>
          <a:ln w="12700">
            <a:solidFill>
              <a:schemeClr val="accent5">
                <a:lumMod val="50000"/>
              </a:schemeClr>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400" dirty="0">
                <a:solidFill>
                  <a:srgbClr val="002060"/>
                </a:solidFill>
                <a:ea typeface="ＭＳ Ｐゴシック" pitchFamily="-108" charset="-128"/>
                <a:cs typeface="Arial" pitchFamily="34" charset="0"/>
              </a:rPr>
              <a:t>Assume that $100,000 of callable bonds will be retired on July 1, 2017, after the first interest payment. The bond carrying value is $104,500.The bonds have a call premium of $3,000.  </a:t>
            </a:r>
          </a:p>
        </p:txBody>
      </p:sp>
      <p:pic>
        <p:nvPicPr>
          <p:cNvPr id="112643" name="Picture 3"/>
          <p:cNvPicPr>
            <a:picLocks noChangeAspect="1" noChangeArrowheads="1"/>
          </p:cNvPicPr>
          <p:nvPr/>
        </p:nvPicPr>
        <p:blipFill>
          <a:blip r:embed="rId3" cstate="print"/>
          <a:srcRect/>
          <a:stretch>
            <a:fillRect/>
          </a:stretch>
        </p:blipFill>
        <p:spPr bwMode="auto">
          <a:xfrm>
            <a:off x="1712795" y="4345323"/>
            <a:ext cx="8785225" cy="1378826"/>
          </a:xfrm>
          <a:prstGeom prst="rect">
            <a:avLst/>
          </a:prstGeom>
          <a:noFill/>
          <a:ln w="9525">
            <a:solidFill>
              <a:schemeClr val="accent2">
                <a:lumMod val="50000"/>
              </a:schemeClr>
            </a:solidFill>
            <a:miter lim="800000"/>
            <a:headEnd/>
            <a:tailEnd/>
          </a:ln>
        </p:spPr>
      </p:pic>
      <p:sp>
        <p:nvSpPr>
          <p:cNvPr id="3" name="TextBox 2">
            <a:extLst>
              <a:ext uri="{FF2B5EF4-FFF2-40B4-BE49-F238E27FC236}">
                <a16:creationId xmlns:a16="http://schemas.microsoft.com/office/drawing/2014/main" id="{6C88B342-EA58-4CD9-B1EC-B1663DA96E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withEffect">
                                  <p:stCondLst>
                                    <p:cond delay="0"/>
                                  </p:stCondLst>
                                  <p:childTnLst>
                                    <p:set>
                                      <p:cBhvr>
                                        <p:cTn id="6" dur="1" fill="hold">
                                          <p:stCondLst>
                                            <p:cond delay="0"/>
                                          </p:stCondLst>
                                        </p:cTn>
                                        <p:tgtEl>
                                          <p:spTgt spid="16387">
                                            <p:bg/>
                                          </p:spTgt>
                                        </p:tgtEl>
                                        <p:attrNameLst>
                                          <p:attrName>style.visibility</p:attrName>
                                        </p:attrNameLst>
                                      </p:cBhvr>
                                      <p:to>
                                        <p:strVal val="visible"/>
                                      </p:to>
                                    </p:set>
                                    <p:animEffect transition="in" filter="slide(fromLeft)">
                                      <p:cBhvr>
                                        <p:cTn id="7" dur="500"/>
                                        <p:tgtEl>
                                          <p:spTgt spid="16387">
                                            <p:bg/>
                                          </p:spTgt>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16387">
                                            <p:txEl>
                                              <p:pRg st="0" end="0"/>
                                            </p:txEl>
                                          </p:spTgt>
                                        </p:tgtEl>
                                        <p:attrNameLst>
                                          <p:attrName>style.visibility</p:attrName>
                                        </p:attrNameLst>
                                      </p:cBhvr>
                                      <p:to>
                                        <p:strVal val="visible"/>
                                      </p:to>
                                    </p:set>
                                    <p:animEffect transition="in" filter="slide(fromLeft)">
                                      <p:cBhvr>
                                        <p:cTn id="10" dur="500"/>
                                        <p:tgtEl>
                                          <p:spTgt spid="16387">
                                            <p:txEl>
                                              <p:pRg st="0" end="0"/>
                                            </p:txEl>
                                          </p:spTgt>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16387">
                                            <p:txEl>
                                              <p:pRg st="1" end="1"/>
                                            </p:txEl>
                                          </p:spTgt>
                                        </p:tgtEl>
                                        <p:attrNameLst>
                                          <p:attrName>style.visibility</p:attrName>
                                        </p:attrNameLst>
                                      </p:cBhvr>
                                      <p:to>
                                        <p:strVal val="visible"/>
                                      </p:to>
                                    </p:set>
                                    <p:animEffect transition="in" filter="slide(fromLeft)">
                                      <p:cBhvr>
                                        <p:cTn id="13" dur="500"/>
                                        <p:tgtEl>
                                          <p:spTgt spid="16387">
                                            <p:txEl>
                                              <p:pRg st="1" end="1"/>
                                            </p:txEl>
                                          </p:spTgt>
                                        </p:tgtEl>
                                      </p:cBhvr>
                                    </p:animEffect>
                                  </p:childTnLst>
                                </p:cTn>
                              </p:par>
                            </p:childTnLst>
                          </p:cTn>
                        </p:par>
                        <p:par>
                          <p:cTn id="14" fill="hold" nodeType="afterGroup">
                            <p:stCondLst>
                              <p:cond delay="500"/>
                            </p:stCondLst>
                            <p:childTnLst>
                              <p:par>
                                <p:cTn id="15" presetID="55"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strVal val="#ppt_w*0.70"/>
                                          </p:val>
                                        </p:tav>
                                        <p:tav tm="100000">
                                          <p:val>
                                            <p:strVal val="#ppt_w"/>
                                          </p:val>
                                        </p:tav>
                                      </p:tavLst>
                                    </p:anim>
                                    <p:anim calcmode="lin" valueType="num">
                                      <p:cBhvr>
                                        <p:cTn id="18" dur="1000" fill="hold"/>
                                        <p:tgtEl>
                                          <p:spTgt spid="6"/>
                                        </p:tgtEl>
                                        <p:attrNameLst>
                                          <p:attrName>ppt_h</p:attrName>
                                        </p:attrNameLst>
                                      </p:cBhvr>
                                      <p:tavLst>
                                        <p:tav tm="0">
                                          <p:val>
                                            <p:strVal val="#ppt_h"/>
                                          </p:val>
                                        </p:tav>
                                        <p:tav tm="100000">
                                          <p:val>
                                            <p:strVal val="#ppt_h"/>
                                          </p:val>
                                        </p:tav>
                                      </p:tavLst>
                                    </p:anim>
                                    <p:animEffect transition="in" filter="fade">
                                      <p:cBhvr>
                                        <p:cTn id="19" dur="1000"/>
                                        <p:tgtEl>
                                          <p:spTgt spid="6"/>
                                        </p:tgtEl>
                                      </p:cBhvr>
                                    </p:animEffect>
                                  </p:childTnLst>
                                </p:cTn>
                              </p:par>
                            </p:childTnLst>
                          </p:cTn>
                        </p:par>
                        <p:par>
                          <p:cTn id="20" fill="hold" nodeType="afterGroup">
                            <p:stCondLst>
                              <p:cond delay="1500"/>
                            </p:stCondLst>
                            <p:childTnLst>
                              <p:par>
                                <p:cTn id="21" presetID="9" presetClass="entr" presetSubtype="0" fill="hold" nodeType="afterEffect">
                                  <p:stCondLst>
                                    <p:cond delay="0"/>
                                  </p:stCondLst>
                                  <p:childTnLst>
                                    <p:set>
                                      <p:cBhvr>
                                        <p:cTn id="22" dur="1" fill="hold">
                                          <p:stCondLst>
                                            <p:cond delay="0"/>
                                          </p:stCondLst>
                                        </p:cTn>
                                        <p:tgtEl>
                                          <p:spTgt spid="112643"/>
                                        </p:tgtEl>
                                        <p:attrNameLst>
                                          <p:attrName>style.visibility</p:attrName>
                                        </p:attrNameLst>
                                      </p:cBhvr>
                                      <p:to>
                                        <p:strVal val="visible"/>
                                      </p:to>
                                    </p:set>
                                    <p:animEffect transition="in" filter="dissolve">
                                      <p:cBhvr>
                                        <p:cTn id="23" dur="500"/>
                                        <p:tgtEl>
                                          <p:spTgt spid="1126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0E531F-5867-A549-A0A9-FF5BC402406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113667" name="Picture 3"/>
          <p:cNvPicPr>
            <a:picLocks noChangeAspect="1" noChangeArrowheads="1"/>
          </p:cNvPicPr>
          <p:nvPr/>
        </p:nvPicPr>
        <p:blipFill>
          <a:blip r:embed="rId3" cstate="print"/>
          <a:srcRect/>
          <a:stretch>
            <a:fillRect/>
          </a:stretch>
        </p:blipFill>
        <p:spPr bwMode="auto">
          <a:xfrm>
            <a:off x="1800225" y="4358474"/>
            <a:ext cx="8562975" cy="1177294"/>
          </a:xfrm>
          <a:prstGeom prst="rect">
            <a:avLst/>
          </a:prstGeom>
          <a:noFill/>
          <a:ln w="9525">
            <a:solidFill>
              <a:schemeClr val="accent2">
                <a:lumMod val="50000"/>
              </a:schemeClr>
            </a:solidFill>
            <a:miter lim="800000"/>
            <a:headEnd/>
            <a:tailEnd/>
          </a:ln>
        </p:spPr>
      </p:pic>
      <p:sp>
        <p:nvSpPr>
          <p:cNvPr id="78851" name="Rectangle 3"/>
          <p:cNvSpPr>
            <a:spLocks noGrp="1" noChangeArrowheads="1"/>
          </p:cNvSpPr>
          <p:nvPr>
            <p:ph type="title"/>
          </p:nvPr>
        </p:nvSpPr>
        <p:spPr>
          <a:xfrm>
            <a:off x="1981200" y="609600"/>
            <a:ext cx="8229600" cy="990600"/>
          </a:xfrm>
        </p:spPr>
        <p:txBody>
          <a:bodyPr/>
          <a:lstStyle/>
          <a:p>
            <a:pPr eaLnBrk="1" hangingPunct="1"/>
            <a:r>
              <a:rPr lang="en-US" altLang="en-US" b="1" dirty="0"/>
              <a:t>Bond Retirement</a:t>
            </a:r>
          </a:p>
        </p:txBody>
      </p:sp>
      <p:sp>
        <p:nvSpPr>
          <p:cNvPr id="17411" name="Rectangle 2"/>
          <p:cNvSpPr>
            <a:spLocks noGrp="1" noChangeArrowheads="1"/>
          </p:cNvSpPr>
          <p:nvPr>
            <p:ph type="body" idx="4294967295"/>
          </p:nvPr>
        </p:nvSpPr>
        <p:spPr>
          <a:xfrm>
            <a:off x="3124200" y="1752601"/>
            <a:ext cx="5943600" cy="557213"/>
          </a:xfrm>
        </p:spPr>
        <p:txBody>
          <a:bodyPr vert="horz" lIns="90488" tIns="44450" rIns="90488" bIns="44450" rtlCol="0">
            <a:normAutofit lnSpcReduction="10000"/>
          </a:bodyPr>
          <a:lstStyle/>
          <a:p>
            <a:pPr algn="ctr">
              <a:spcBef>
                <a:spcPct val="10000"/>
              </a:spcBef>
              <a:buClr>
                <a:schemeClr val="tx1"/>
              </a:buClr>
              <a:buSzPct val="135000"/>
              <a:buNone/>
              <a:defRPr/>
            </a:pPr>
            <a:r>
              <a:rPr lang="en-US" altLang="en-US" sz="3600" dirty="0">
                <a:solidFill>
                  <a:schemeClr val="tx2"/>
                </a:solidFill>
              </a:rPr>
              <a:t>Conversion of Bonds to Stock</a:t>
            </a:r>
          </a:p>
        </p:txBody>
      </p:sp>
      <p:sp>
        <p:nvSpPr>
          <p:cNvPr id="8" name="TextBox 7"/>
          <p:cNvSpPr txBox="1"/>
          <p:nvPr/>
        </p:nvSpPr>
        <p:spPr>
          <a:xfrm>
            <a:off x="1800226" y="2550563"/>
            <a:ext cx="8562975" cy="1200329"/>
          </a:xfrm>
          <a:prstGeom prst="rect">
            <a:avLst/>
          </a:prstGeom>
          <a:solidFill>
            <a:schemeClr val="accent2">
              <a:lumMod val="20000"/>
              <a:lumOff val="80000"/>
            </a:schemeClr>
          </a:solidFill>
          <a:ln>
            <a:solidFill>
              <a:srgbClr val="002060"/>
            </a:solidFill>
          </a:ln>
          <a:effectLst>
            <a:outerShdw blurRad="50800" dist="38100" dir="2700000" algn="tl" rotWithShape="0">
              <a:prstClr val="black">
                <a:alpha val="40000"/>
              </a:prstClr>
            </a:outerShdw>
          </a:effectLst>
        </p:spPr>
        <p:txBody>
          <a:bodyPr wrap="square">
            <a:spAutoFit/>
          </a:bodyPr>
          <a:lstStyle/>
          <a:p>
            <a:pPr algn="ctr">
              <a:defRPr/>
            </a:pPr>
            <a:r>
              <a:rPr lang="en-US" sz="2400" dirty="0">
                <a:solidFill>
                  <a:srgbClr val="002060"/>
                </a:solidFill>
                <a:ea typeface="ＭＳ Ｐゴシック" pitchFamily="-108" charset="-128"/>
                <a:cs typeface="Arial" pitchFamily="34" charset="0"/>
              </a:rPr>
              <a:t>On January 1, $100,000 par value bonds of Converse, with a carrying value of $100,000, are converted to 15,000 shares of $2 par value common stock.</a:t>
            </a:r>
          </a:p>
        </p:txBody>
      </p:sp>
      <p:sp>
        <p:nvSpPr>
          <p:cNvPr id="9" name="TextBox 8"/>
          <p:cNvSpPr txBox="1"/>
          <p:nvPr/>
        </p:nvSpPr>
        <p:spPr>
          <a:xfrm>
            <a:off x="5523139" y="5752420"/>
            <a:ext cx="4343400" cy="376237"/>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a:spAutoFit/>
          </a:bodyPr>
          <a:lstStyle/>
          <a:p>
            <a:pPr>
              <a:defRPr/>
            </a:pPr>
            <a:r>
              <a:rPr lang="en-US" dirty="0">
                <a:solidFill>
                  <a:srgbClr val="862110"/>
                </a:solidFill>
                <a:ea typeface="ＭＳ Ｐゴシック" pitchFamily="34" charset="-128"/>
              </a:rPr>
              <a:t>15,000 shares × $2 par value per share</a:t>
            </a:r>
          </a:p>
        </p:txBody>
      </p:sp>
      <p:cxnSp>
        <p:nvCxnSpPr>
          <p:cNvPr id="11" name="Straight Arrow Connector 10"/>
          <p:cNvCxnSpPr>
            <a:cxnSpLocks/>
          </p:cNvCxnSpPr>
          <p:nvPr/>
        </p:nvCxnSpPr>
        <p:spPr>
          <a:xfrm flipV="1">
            <a:off x="8088086" y="4883081"/>
            <a:ext cx="1627414" cy="869339"/>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0FF0A0F4-2CF5-CAE9-008A-592F9C0EA6E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par>
                          <p:cTn id="11" fill="hold" nodeType="afterGroup">
                            <p:stCondLst>
                              <p:cond delay="500"/>
                            </p:stCondLst>
                            <p:childTnLst>
                              <p:par>
                                <p:cTn id="12" presetID="9" presetClass="entr" presetSubtype="0" fill="hold" nodeType="afterEffect">
                                  <p:stCondLst>
                                    <p:cond delay="0"/>
                                  </p:stCondLst>
                                  <p:childTnLst>
                                    <p:set>
                                      <p:cBhvr>
                                        <p:cTn id="13" dur="1" fill="hold">
                                          <p:stCondLst>
                                            <p:cond delay="0"/>
                                          </p:stCondLst>
                                        </p:cTn>
                                        <p:tgtEl>
                                          <p:spTgt spid="113667"/>
                                        </p:tgtEl>
                                        <p:attrNameLst>
                                          <p:attrName>style.visibility</p:attrName>
                                        </p:attrNameLst>
                                      </p:cBhvr>
                                      <p:to>
                                        <p:strVal val="visible"/>
                                      </p:to>
                                    </p:set>
                                    <p:animEffect transition="in" filter="dissolve">
                                      <p:cBhvr>
                                        <p:cTn id="14" dur="500"/>
                                        <p:tgtEl>
                                          <p:spTgt spid="113667"/>
                                        </p:tgtEl>
                                      </p:cBhvr>
                                    </p:animEffect>
                                  </p:childTnLst>
                                </p:cTn>
                              </p:par>
                            </p:childTnLst>
                          </p:cTn>
                        </p:par>
                        <p:par>
                          <p:cTn id="15" fill="hold" nodeType="afterGroup">
                            <p:stCondLst>
                              <p:cond delay="1000"/>
                            </p:stCondLst>
                            <p:childTnLst>
                              <p:par>
                                <p:cTn id="16" presetID="55"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strVal val="#ppt_w*0.70"/>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Effect transition="in" filter="fade">
                                      <p:cBhvr>
                                        <p:cTn id="20" dur="1000"/>
                                        <p:tgtEl>
                                          <p:spTgt spid="9"/>
                                        </p:tgtEl>
                                      </p:cBhvr>
                                    </p:animEffect>
                                  </p:childTnLst>
                                </p:cTn>
                              </p:par>
                            </p:childTnLst>
                          </p:cTn>
                        </p:par>
                        <p:par>
                          <p:cTn id="21" fill="hold" nodeType="afterGroup">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7A503D-3B03-C133-41EE-F04D56D9A4F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38400" y="2506380"/>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Explain the types of notes and prepare entries to account for notes.</a:t>
            </a:r>
            <a:br>
              <a:rPr 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190502"/>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118349"/>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9833FE31-C627-4FD6-65D8-8FDB681E310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046840-7DB0-6C87-F743-4D1A04C928F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9874" name="Line 2"/>
          <p:cNvSpPr>
            <a:spLocks noChangeShapeType="1"/>
          </p:cNvSpPr>
          <p:nvPr/>
        </p:nvSpPr>
        <p:spPr bwMode="auto">
          <a:xfrm flipH="1">
            <a:off x="8991599" y="5105400"/>
            <a:ext cx="1" cy="338456"/>
          </a:xfrm>
          <a:prstGeom prst="line">
            <a:avLst/>
          </a:prstGeom>
          <a:noFill/>
          <a:ln w="76200">
            <a:solidFill>
              <a:srgbClr val="1102D0"/>
            </a:solidFill>
            <a:round/>
            <a:headEnd/>
            <a:tailEnd/>
          </a:ln>
        </p:spPr>
        <p:txBody>
          <a:bodyPr/>
          <a:lstStyle/>
          <a:p>
            <a:endParaRPr lang="en-US" dirty="0"/>
          </a:p>
        </p:txBody>
      </p:sp>
      <p:sp>
        <p:nvSpPr>
          <p:cNvPr id="79875" name="Rectangle 3"/>
          <p:cNvSpPr>
            <a:spLocks noChangeArrowheads="1"/>
          </p:cNvSpPr>
          <p:nvPr/>
        </p:nvSpPr>
        <p:spPr bwMode="auto">
          <a:xfrm>
            <a:off x="7888287" y="5443859"/>
            <a:ext cx="2206625" cy="828432"/>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400" b="1" dirty="0">
                <a:solidFill>
                  <a:srgbClr val="1102D0"/>
                </a:solidFill>
              </a:rPr>
              <a:t>Note Maturity Date</a:t>
            </a:r>
          </a:p>
        </p:txBody>
      </p:sp>
      <p:sp>
        <p:nvSpPr>
          <p:cNvPr id="79876" name="Rectangle 4"/>
          <p:cNvSpPr>
            <a:spLocks noChangeArrowheads="1"/>
          </p:cNvSpPr>
          <p:nvPr/>
        </p:nvSpPr>
        <p:spPr bwMode="auto">
          <a:xfrm>
            <a:off x="4959350" y="3054350"/>
            <a:ext cx="2203450" cy="596900"/>
          </a:xfrm>
          <a:prstGeom prst="rect">
            <a:avLst/>
          </a:prstGeom>
          <a:solidFill>
            <a:srgbClr val="FFFFCC"/>
          </a:solidFill>
          <a:ln w="12700">
            <a:solidFill>
              <a:schemeClr val="hlink"/>
            </a:solidFill>
            <a:miter lim="800000"/>
            <a:headEnd/>
            <a:tailEnd/>
          </a:ln>
          <a:effectLst>
            <a:outerShdw dist="53882" dir="2700000" algn="ctr" rotWithShape="0">
              <a:schemeClr val="hlink"/>
            </a:outerShdw>
          </a:effectLst>
        </p:spPr>
        <p:txBody>
          <a:bodyPr wrap="none" lIns="90488" tIns="44450" rIns="90488" bIns="44450" anchor="ctr"/>
          <a:lstStyle/>
          <a:p>
            <a:pPr algn="ctr"/>
            <a:r>
              <a:rPr lang="en-US" altLang="en-US" sz="2600" dirty="0">
                <a:solidFill>
                  <a:schemeClr val="hlink"/>
                </a:solidFill>
                <a:ea typeface="ＭＳ Ｐゴシック" pitchFamily="34" charset="-128"/>
              </a:rPr>
              <a:t>Note Payable</a:t>
            </a:r>
          </a:p>
        </p:txBody>
      </p:sp>
      <p:sp>
        <p:nvSpPr>
          <p:cNvPr id="79877" name="Line 5"/>
          <p:cNvSpPr>
            <a:spLocks noChangeShapeType="1"/>
          </p:cNvSpPr>
          <p:nvPr/>
        </p:nvSpPr>
        <p:spPr bwMode="auto">
          <a:xfrm flipH="1">
            <a:off x="4191000" y="2286000"/>
            <a:ext cx="3733800" cy="0"/>
          </a:xfrm>
          <a:prstGeom prst="line">
            <a:avLst/>
          </a:prstGeom>
          <a:noFill/>
          <a:ln w="50800">
            <a:solidFill>
              <a:srgbClr val="FF0000"/>
            </a:solidFill>
            <a:round/>
            <a:headEnd/>
            <a:tailEnd type="triangle" w="med" len="med"/>
          </a:ln>
          <a:effectLst>
            <a:outerShdw dist="17961" dir="2700000" algn="ctr" rotWithShape="0">
              <a:schemeClr val="hlink"/>
            </a:outerShdw>
          </a:effectLst>
        </p:spPr>
        <p:txBody>
          <a:bodyPr/>
          <a:lstStyle/>
          <a:p>
            <a:endParaRPr lang="en-US" dirty="0"/>
          </a:p>
        </p:txBody>
      </p:sp>
      <p:sp>
        <p:nvSpPr>
          <p:cNvPr id="79878" name="Line 6"/>
          <p:cNvSpPr>
            <a:spLocks noChangeShapeType="1"/>
          </p:cNvSpPr>
          <p:nvPr/>
        </p:nvSpPr>
        <p:spPr bwMode="auto">
          <a:xfrm flipH="1">
            <a:off x="4267200" y="2971800"/>
            <a:ext cx="3733800" cy="0"/>
          </a:xfrm>
          <a:prstGeom prst="line">
            <a:avLst/>
          </a:prstGeom>
          <a:noFill/>
          <a:ln w="50800">
            <a:solidFill>
              <a:srgbClr val="FF0000"/>
            </a:solidFill>
            <a:round/>
            <a:headEnd type="triangle" w="med" len="med"/>
            <a:tailEnd/>
          </a:ln>
          <a:effectLst>
            <a:outerShdw dist="17961" dir="2700000" algn="ctr" rotWithShape="0">
              <a:schemeClr val="hlink"/>
            </a:outerShdw>
          </a:effectLst>
        </p:spPr>
        <p:txBody>
          <a:bodyPr/>
          <a:lstStyle/>
          <a:p>
            <a:endParaRPr lang="en-US" dirty="0"/>
          </a:p>
        </p:txBody>
      </p:sp>
      <p:sp>
        <p:nvSpPr>
          <p:cNvPr id="79879" name="Rectangle 7"/>
          <p:cNvSpPr>
            <a:spLocks noChangeArrowheads="1"/>
          </p:cNvSpPr>
          <p:nvPr/>
        </p:nvSpPr>
        <p:spPr bwMode="auto">
          <a:xfrm>
            <a:off x="4573589" y="1830389"/>
            <a:ext cx="3044825" cy="458787"/>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316501"/>
                </a:solidFill>
              </a:rPr>
              <a:t>Cash</a:t>
            </a:r>
          </a:p>
        </p:txBody>
      </p:sp>
      <p:graphicFrame>
        <p:nvGraphicFramePr>
          <p:cNvPr id="79880" name="Object 3"/>
          <p:cNvGraphicFramePr>
            <a:graphicFrameLocks/>
          </p:cNvGraphicFramePr>
          <p:nvPr/>
        </p:nvGraphicFramePr>
        <p:xfrm>
          <a:off x="1543051" y="1565275"/>
          <a:ext cx="2695575" cy="1727200"/>
        </p:xfrm>
        <a:graphic>
          <a:graphicData uri="http://schemas.openxmlformats.org/presentationml/2006/ole">
            <mc:AlternateContent xmlns:mc="http://schemas.openxmlformats.org/markup-compatibility/2006">
              <mc:Choice xmlns:v="urn:schemas-microsoft-com:vml" Requires="v">
                <p:oleObj name="Microsoft ClipArt Gallery" r:id="rId3" imgW="5600700" imgH="3589338" progId="">
                  <p:embed/>
                </p:oleObj>
              </mc:Choice>
              <mc:Fallback>
                <p:oleObj name="Microsoft ClipArt Gallery" r:id="rId3" imgW="5600700" imgH="3589338" progId="">
                  <p:embed/>
                  <p:pic>
                    <p:nvPicPr>
                      <p:cNvPr id="79880" name="Object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051" y="1565275"/>
                        <a:ext cx="2695575"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9881" name="Rectangle 10"/>
          <p:cNvSpPr>
            <a:spLocks noChangeArrowheads="1"/>
          </p:cNvSpPr>
          <p:nvPr/>
        </p:nvSpPr>
        <p:spPr bwMode="auto">
          <a:xfrm>
            <a:off x="16017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Company</a:t>
            </a:r>
          </a:p>
        </p:txBody>
      </p:sp>
      <p:graphicFrame>
        <p:nvGraphicFramePr>
          <p:cNvPr id="79882" name="Object 4"/>
          <p:cNvGraphicFramePr>
            <a:graphicFrameLocks/>
          </p:cNvGraphicFramePr>
          <p:nvPr/>
        </p:nvGraphicFramePr>
        <p:xfrm>
          <a:off x="8266113" y="1828801"/>
          <a:ext cx="1884362" cy="1401763"/>
        </p:xfrm>
        <a:graphic>
          <a:graphicData uri="http://schemas.openxmlformats.org/presentationml/2006/ole">
            <mc:AlternateContent xmlns:mc="http://schemas.openxmlformats.org/markup-compatibility/2006">
              <mc:Choice xmlns:v="urn:schemas-microsoft-com:vml" Requires="v">
                <p:oleObj name="Microsoft ClipArt Gallery" r:id="rId5" imgW="8093710" imgH="6010910" progId="">
                  <p:embed/>
                </p:oleObj>
              </mc:Choice>
              <mc:Fallback>
                <p:oleObj name="Microsoft ClipArt Gallery" r:id="rId5" imgW="8093710" imgH="6010910" progId="">
                  <p:embed/>
                  <p:pic>
                    <p:nvPicPr>
                      <p:cNvPr id="79882" name="Object 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66113" y="1828801"/>
                        <a:ext cx="1884362"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9883" name="Rectangle 12"/>
          <p:cNvSpPr>
            <a:spLocks noChangeArrowheads="1"/>
          </p:cNvSpPr>
          <p:nvPr/>
        </p:nvSpPr>
        <p:spPr bwMode="auto">
          <a:xfrm>
            <a:off x="80025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Lender</a:t>
            </a:r>
          </a:p>
        </p:txBody>
      </p:sp>
      <p:sp>
        <p:nvSpPr>
          <p:cNvPr id="79884" name="Line 13"/>
          <p:cNvSpPr>
            <a:spLocks noChangeShapeType="1"/>
          </p:cNvSpPr>
          <p:nvPr/>
        </p:nvSpPr>
        <p:spPr bwMode="auto">
          <a:xfrm>
            <a:off x="2514600" y="5181600"/>
            <a:ext cx="0" cy="457200"/>
          </a:xfrm>
          <a:prstGeom prst="line">
            <a:avLst/>
          </a:prstGeom>
          <a:noFill/>
          <a:ln w="76200">
            <a:solidFill>
              <a:srgbClr val="3333CC"/>
            </a:solidFill>
            <a:round/>
            <a:headEnd/>
            <a:tailEnd/>
          </a:ln>
        </p:spPr>
        <p:txBody>
          <a:bodyPr/>
          <a:lstStyle/>
          <a:p>
            <a:endParaRPr lang="en-US" dirty="0"/>
          </a:p>
        </p:txBody>
      </p:sp>
      <p:sp>
        <p:nvSpPr>
          <p:cNvPr id="79885" name="Line 14"/>
          <p:cNvSpPr>
            <a:spLocks noChangeShapeType="1"/>
          </p:cNvSpPr>
          <p:nvPr/>
        </p:nvSpPr>
        <p:spPr bwMode="auto">
          <a:xfrm>
            <a:off x="1752600" y="5105400"/>
            <a:ext cx="8686800" cy="0"/>
          </a:xfrm>
          <a:prstGeom prst="line">
            <a:avLst/>
          </a:prstGeom>
          <a:noFill/>
          <a:ln w="76200">
            <a:solidFill>
              <a:srgbClr val="FF0000"/>
            </a:solidFill>
            <a:round/>
            <a:headEnd/>
            <a:tailEnd type="triangle" w="med" len="med"/>
          </a:ln>
          <a:effectLst>
            <a:outerShdw dist="17961" dir="2700000" algn="ctr" rotWithShape="0">
              <a:schemeClr val="hlink"/>
            </a:outerShdw>
          </a:effectLst>
        </p:spPr>
        <p:txBody>
          <a:bodyPr/>
          <a:lstStyle/>
          <a:p>
            <a:endParaRPr lang="en-US" dirty="0"/>
          </a:p>
        </p:txBody>
      </p:sp>
      <p:sp>
        <p:nvSpPr>
          <p:cNvPr id="79886" name="Rectangle 15"/>
          <p:cNvSpPr>
            <a:spLocks noChangeArrowheads="1"/>
          </p:cNvSpPr>
          <p:nvPr/>
        </p:nvSpPr>
        <p:spPr bwMode="auto">
          <a:xfrm>
            <a:off x="1524000" y="5638800"/>
            <a:ext cx="2209800" cy="459100"/>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400" b="1" dirty="0">
                <a:solidFill>
                  <a:srgbClr val="3333CC"/>
                </a:solidFill>
              </a:rPr>
              <a:t>Note Date</a:t>
            </a:r>
          </a:p>
        </p:txBody>
      </p:sp>
      <p:sp>
        <p:nvSpPr>
          <p:cNvPr id="79887" name="Rectangle 16"/>
          <p:cNvSpPr>
            <a:spLocks noChangeArrowheads="1"/>
          </p:cNvSpPr>
          <p:nvPr/>
        </p:nvSpPr>
        <p:spPr bwMode="auto">
          <a:xfrm>
            <a:off x="2895600" y="4114802"/>
            <a:ext cx="6324600" cy="951543"/>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800" dirty="0">
                <a:ea typeface="ＭＳ Ｐゴシック" pitchFamily="34" charset="-128"/>
              </a:rPr>
              <a:t>When is the repayment of the principal and interest going to be made?</a:t>
            </a:r>
          </a:p>
        </p:txBody>
      </p:sp>
      <p:sp>
        <p:nvSpPr>
          <p:cNvPr id="79888" name="Rectangle 17"/>
          <p:cNvSpPr>
            <a:spLocks noGrp="1" noChangeArrowheads="1"/>
          </p:cNvSpPr>
          <p:nvPr>
            <p:ph type="title"/>
          </p:nvPr>
        </p:nvSpPr>
        <p:spPr>
          <a:xfrm>
            <a:off x="1981200" y="533400"/>
            <a:ext cx="8229600" cy="990600"/>
          </a:xfrm>
        </p:spPr>
        <p:txBody>
          <a:bodyPr/>
          <a:lstStyle/>
          <a:p>
            <a:pPr eaLnBrk="1" hangingPunct="1"/>
            <a:r>
              <a:rPr lang="en-US" altLang="en-US" b="1" dirty="0"/>
              <a:t>Long-Term Notes Payable</a:t>
            </a:r>
          </a:p>
        </p:txBody>
      </p:sp>
      <p:sp>
        <p:nvSpPr>
          <p:cNvPr id="3" name="TextBox 2">
            <a:extLst>
              <a:ext uri="{FF2B5EF4-FFF2-40B4-BE49-F238E27FC236}">
                <a16:creationId xmlns:a16="http://schemas.microsoft.com/office/drawing/2014/main" id="{B53CACCE-0AE8-830D-150B-F56488B45BF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E942FC-EEDC-2982-929D-B44A852AC34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0898" name="Line 2"/>
          <p:cNvSpPr>
            <a:spLocks noChangeShapeType="1"/>
          </p:cNvSpPr>
          <p:nvPr/>
        </p:nvSpPr>
        <p:spPr bwMode="auto">
          <a:xfrm flipH="1">
            <a:off x="9023350" y="5219701"/>
            <a:ext cx="6346" cy="316591"/>
          </a:xfrm>
          <a:prstGeom prst="line">
            <a:avLst/>
          </a:prstGeom>
          <a:noFill/>
          <a:ln w="76200">
            <a:solidFill>
              <a:srgbClr val="1102D0"/>
            </a:solidFill>
            <a:round/>
            <a:headEnd/>
            <a:tailEnd/>
          </a:ln>
        </p:spPr>
        <p:txBody>
          <a:bodyPr/>
          <a:lstStyle/>
          <a:p>
            <a:endParaRPr lang="en-US" dirty="0"/>
          </a:p>
        </p:txBody>
      </p:sp>
      <p:sp>
        <p:nvSpPr>
          <p:cNvPr id="80899" name="Rectangle 3"/>
          <p:cNvSpPr>
            <a:spLocks noChangeArrowheads="1"/>
          </p:cNvSpPr>
          <p:nvPr/>
        </p:nvSpPr>
        <p:spPr bwMode="auto">
          <a:xfrm>
            <a:off x="7920038" y="5437867"/>
            <a:ext cx="2206625" cy="828675"/>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1102D0"/>
                </a:solidFill>
              </a:rPr>
              <a:t>Note Maturity Date</a:t>
            </a:r>
          </a:p>
        </p:txBody>
      </p:sp>
      <p:sp>
        <p:nvSpPr>
          <p:cNvPr id="80900" name="Line 4"/>
          <p:cNvSpPr>
            <a:spLocks noChangeShapeType="1"/>
          </p:cNvSpPr>
          <p:nvPr/>
        </p:nvSpPr>
        <p:spPr bwMode="auto">
          <a:xfrm flipH="1">
            <a:off x="4267200" y="2514600"/>
            <a:ext cx="3733800" cy="0"/>
          </a:xfrm>
          <a:prstGeom prst="line">
            <a:avLst/>
          </a:prstGeom>
          <a:noFill/>
          <a:ln w="50800">
            <a:solidFill>
              <a:srgbClr val="FF0000"/>
            </a:solidFill>
            <a:round/>
            <a:headEnd type="triangle" w="med" len="med"/>
            <a:tailEnd/>
          </a:ln>
          <a:effectLst>
            <a:outerShdw dist="17961" dir="2700000" algn="ctr" rotWithShape="0">
              <a:schemeClr val="hlink"/>
            </a:outerShdw>
          </a:effectLst>
        </p:spPr>
        <p:txBody>
          <a:bodyPr/>
          <a:lstStyle/>
          <a:p>
            <a:endParaRPr lang="en-US" dirty="0"/>
          </a:p>
        </p:txBody>
      </p:sp>
      <p:graphicFrame>
        <p:nvGraphicFramePr>
          <p:cNvPr id="80901" name="Object 2"/>
          <p:cNvGraphicFramePr>
            <a:graphicFrameLocks/>
          </p:cNvGraphicFramePr>
          <p:nvPr/>
        </p:nvGraphicFramePr>
        <p:xfrm>
          <a:off x="1543051" y="1565275"/>
          <a:ext cx="2695575" cy="1727200"/>
        </p:xfrm>
        <a:graphic>
          <a:graphicData uri="http://schemas.openxmlformats.org/presentationml/2006/ole">
            <mc:AlternateContent xmlns:mc="http://schemas.openxmlformats.org/markup-compatibility/2006">
              <mc:Choice xmlns:v="urn:schemas-microsoft-com:vml" Requires="v">
                <p:oleObj name="Microsoft ClipArt Gallery" r:id="rId3" imgW="5600700" imgH="3589338" progId="">
                  <p:embed/>
                </p:oleObj>
              </mc:Choice>
              <mc:Fallback>
                <p:oleObj name="Microsoft ClipArt Gallery" r:id="rId3" imgW="5600700" imgH="3589338" progId="">
                  <p:embed/>
                  <p:pic>
                    <p:nvPicPr>
                      <p:cNvPr id="80901" name="Object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051" y="1565275"/>
                        <a:ext cx="2695575"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2" name="Rectangle 6"/>
          <p:cNvSpPr>
            <a:spLocks noChangeArrowheads="1"/>
          </p:cNvSpPr>
          <p:nvPr/>
        </p:nvSpPr>
        <p:spPr bwMode="auto">
          <a:xfrm>
            <a:off x="16017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Company</a:t>
            </a:r>
          </a:p>
        </p:txBody>
      </p:sp>
      <p:graphicFrame>
        <p:nvGraphicFramePr>
          <p:cNvPr id="80903" name="Object 3"/>
          <p:cNvGraphicFramePr>
            <a:graphicFrameLocks/>
          </p:cNvGraphicFramePr>
          <p:nvPr/>
        </p:nvGraphicFramePr>
        <p:xfrm>
          <a:off x="8266113" y="1828801"/>
          <a:ext cx="1884362" cy="1401763"/>
        </p:xfrm>
        <a:graphic>
          <a:graphicData uri="http://schemas.openxmlformats.org/presentationml/2006/ole">
            <mc:AlternateContent xmlns:mc="http://schemas.openxmlformats.org/markup-compatibility/2006">
              <mc:Choice xmlns:v="urn:schemas-microsoft-com:vml" Requires="v">
                <p:oleObj name="Microsoft ClipArt Gallery" r:id="rId5" imgW="8093710" imgH="6010910" progId="">
                  <p:embed/>
                </p:oleObj>
              </mc:Choice>
              <mc:Fallback>
                <p:oleObj name="Microsoft ClipArt Gallery" r:id="rId5" imgW="8093710" imgH="6010910" progId="">
                  <p:embed/>
                  <p:pic>
                    <p:nvPicPr>
                      <p:cNvPr id="80903" name="Object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66113" y="1828801"/>
                        <a:ext cx="1884362"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4" name="Rectangle 8"/>
          <p:cNvSpPr>
            <a:spLocks noChangeArrowheads="1"/>
          </p:cNvSpPr>
          <p:nvPr/>
        </p:nvSpPr>
        <p:spPr bwMode="auto">
          <a:xfrm>
            <a:off x="80025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Lender</a:t>
            </a:r>
          </a:p>
        </p:txBody>
      </p:sp>
      <p:sp>
        <p:nvSpPr>
          <p:cNvPr id="80905" name="Line 9"/>
          <p:cNvSpPr>
            <a:spLocks noChangeShapeType="1"/>
          </p:cNvSpPr>
          <p:nvPr/>
        </p:nvSpPr>
        <p:spPr bwMode="auto">
          <a:xfrm>
            <a:off x="2514600" y="5181600"/>
            <a:ext cx="0" cy="457200"/>
          </a:xfrm>
          <a:prstGeom prst="line">
            <a:avLst/>
          </a:prstGeom>
          <a:noFill/>
          <a:ln w="76200">
            <a:solidFill>
              <a:srgbClr val="3333CC"/>
            </a:solidFill>
            <a:round/>
            <a:headEnd/>
            <a:tailEnd/>
          </a:ln>
        </p:spPr>
        <p:txBody>
          <a:bodyPr/>
          <a:lstStyle/>
          <a:p>
            <a:endParaRPr lang="en-US" dirty="0"/>
          </a:p>
        </p:txBody>
      </p:sp>
      <p:sp>
        <p:nvSpPr>
          <p:cNvPr id="80906" name="Line 10"/>
          <p:cNvSpPr>
            <a:spLocks noChangeShapeType="1"/>
          </p:cNvSpPr>
          <p:nvPr/>
        </p:nvSpPr>
        <p:spPr bwMode="auto">
          <a:xfrm>
            <a:off x="1752600" y="5208361"/>
            <a:ext cx="8686800" cy="0"/>
          </a:xfrm>
          <a:prstGeom prst="line">
            <a:avLst/>
          </a:prstGeom>
          <a:noFill/>
          <a:ln w="76200">
            <a:solidFill>
              <a:srgbClr val="FF0000"/>
            </a:solidFill>
            <a:round/>
            <a:headEnd/>
            <a:tailEnd type="triangle" w="med" len="med"/>
          </a:ln>
          <a:effectLst>
            <a:outerShdw dist="17961" dir="2700000" algn="ctr" rotWithShape="0">
              <a:schemeClr val="hlink"/>
            </a:outerShdw>
          </a:effectLst>
        </p:spPr>
        <p:txBody>
          <a:bodyPr/>
          <a:lstStyle/>
          <a:p>
            <a:endParaRPr lang="en-US" dirty="0"/>
          </a:p>
        </p:txBody>
      </p:sp>
      <p:sp>
        <p:nvSpPr>
          <p:cNvPr id="80907" name="Rectangle 11"/>
          <p:cNvSpPr>
            <a:spLocks noChangeArrowheads="1"/>
          </p:cNvSpPr>
          <p:nvPr/>
        </p:nvSpPr>
        <p:spPr bwMode="auto">
          <a:xfrm>
            <a:off x="1524000" y="5638799"/>
            <a:ext cx="2209800" cy="459100"/>
          </a:xfrm>
          <a:prstGeom prst="rect">
            <a:avLst/>
          </a:prstGeom>
          <a:noFill/>
          <a:ln w="12700">
            <a:noFill/>
            <a:miter lim="800000"/>
            <a:headEnd/>
            <a:tailEnd/>
          </a:ln>
        </p:spPr>
        <p:txBody>
          <a:bodyPr wrap="square" lIns="90488" tIns="44450" rIns="90488" bIns="44450">
            <a:spAutoFit/>
          </a:bodyPr>
          <a:lstStyle/>
          <a:p>
            <a:pPr algn="ctr">
              <a:spcBef>
                <a:spcPct val="50000"/>
              </a:spcBef>
            </a:pPr>
            <a:r>
              <a:rPr lang="en-US" altLang="en-US" sz="2400" b="1" dirty="0">
                <a:solidFill>
                  <a:srgbClr val="3333CC"/>
                </a:solidFill>
              </a:rPr>
              <a:t>Note Date</a:t>
            </a:r>
          </a:p>
        </p:txBody>
      </p:sp>
      <p:sp>
        <p:nvSpPr>
          <p:cNvPr id="80908" name="Rectangle 13"/>
          <p:cNvSpPr>
            <a:spLocks noChangeArrowheads="1"/>
          </p:cNvSpPr>
          <p:nvPr/>
        </p:nvSpPr>
        <p:spPr bwMode="auto">
          <a:xfrm>
            <a:off x="7545389" y="3825876"/>
            <a:ext cx="2955925" cy="1279525"/>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600" dirty="0">
                <a:solidFill>
                  <a:schemeClr val="hlink"/>
                </a:solidFill>
                <a:ea typeface="ＭＳ Ｐゴシック" pitchFamily="34" charset="-128"/>
              </a:rPr>
              <a:t>Single Payment of Principal plus Interest</a:t>
            </a:r>
          </a:p>
        </p:txBody>
      </p:sp>
      <p:sp>
        <p:nvSpPr>
          <p:cNvPr id="80909" name="Rectangle 17"/>
          <p:cNvSpPr>
            <a:spLocks noGrp="1" noChangeArrowheads="1"/>
          </p:cNvSpPr>
          <p:nvPr>
            <p:ph type="title"/>
          </p:nvPr>
        </p:nvSpPr>
        <p:spPr>
          <a:xfrm>
            <a:off x="1981200" y="533400"/>
            <a:ext cx="8229600" cy="990600"/>
          </a:xfrm>
        </p:spPr>
        <p:txBody>
          <a:bodyPr/>
          <a:lstStyle/>
          <a:p>
            <a:pPr eaLnBrk="1" hangingPunct="1"/>
            <a:r>
              <a:rPr lang="en-US" altLang="en-US" b="1" dirty="0"/>
              <a:t>Long-Term Notes Payable</a:t>
            </a:r>
          </a:p>
        </p:txBody>
      </p:sp>
      <p:sp>
        <p:nvSpPr>
          <p:cNvPr id="80911" name="Rectangle 17"/>
          <p:cNvSpPr>
            <a:spLocks noChangeArrowheads="1"/>
          </p:cNvSpPr>
          <p:nvPr/>
        </p:nvSpPr>
        <p:spPr bwMode="auto">
          <a:xfrm>
            <a:off x="3962400" y="2098675"/>
            <a:ext cx="4038600" cy="884538"/>
          </a:xfrm>
          <a:prstGeom prst="rect">
            <a:avLst/>
          </a:prstGeom>
          <a:noFill/>
          <a:ln w="9525">
            <a:noFill/>
            <a:miter lim="800000"/>
            <a:headEnd/>
            <a:tailEnd/>
          </a:ln>
        </p:spPr>
        <p:txBody>
          <a:bodyPr>
            <a:spAutoFit/>
          </a:bodyPr>
          <a:lstStyle/>
          <a:p>
            <a:pPr algn="ctr">
              <a:lnSpc>
                <a:spcPct val="110000"/>
              </a:lnSpc>
              <a:spcBef>
                <a:spcPct val="50000"/>
              </a:spcBef>
            </a:pPr>
            <a:r>
              <a:rPr lang="en-US" altLang="en-US" sz="2400" b="1" dirty="0">
                <a:solidFill>
                  <a:srgbClr val="008000"/>
                </a:solidFill>
              </a:rPr>
              <a:t>Single Payment of Principal plus Interest</a:t>
            </a:r>
          </a:p>
        </p:txBody>
      </p:sp>
      <p:sp>
        <p:nvSpPr>
          <p:cNvPr id="3" name="TextBox 2">
            <a:extLst>
              <a:ext uri="{FF2B5EF4-FFF2-40B4-BE49-F238E27FC236}">
                <a16:creationId xmlns:a16="http://schemas.microsoft.com/office/drawing/2014/main" id="{22A045E9-1B51-4539-855F-C7C653C0413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F04D5F-5352-3994-E957-FDBEC44632F0}"/>
              </a:ext>
            </a:extLst>
          </p:cNvPr>
          <p:cNvSpPr/>
          <p:nvPr/>
        </p:nvSpPr>
        <p:spPr>
          <a:xfrm>
            <a:off x="762000" y="647699"/>
            <a:ext cx="10734675" cy="576103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22" name="Line 2"/>
          <p:cNvSpPr>
            <a:spLocks noChangeShapeType="1"/>
          </p:cNvSpPr>
          <p:nvPr/>
        </p:nvSpPr>
        <p:spPr bwMode="auto">
          <a:xfrm>
            <a:off x="3543300" y="4672013"/>
            <a:ext cx="0" cy="457200"/>
          </a:xfrm>
          <a:prstGeom prst="line">
            <a:avLst/>
          </a:prstGeom>
          <a:noFill/>
          <a:ln w="76200">
            <a:solidFill>
              <a:schemeClr val="hlink"/>
            </a:solidFill>
            <a:round/>
            <a:headEnd/>
            <a:tailEnd/>
          </a:ln>
        </p:spPr>
        <p:txBody>
          <a:bodyPr/>
          <a:lstStyle/>
          <a:p>
            <a:endParaRPr lang="en-US" dirty="0"/>
          </a:p>
        </p:txBody>
      </p:sp>
      <p:sp>
        <p:nvSpPr>
          <p:cNvPr id="81923" name="Line 3"/>
          <p:cNvSpPr>
            <a:spLocks noChangeShapeType="1"/>
          </p:cNvSpPr>
          <p:nvPr/>
        </p:nvSpPr>
        <p:spPr bwMode="auto">
          <a:xfrm>
            <a:off x="4000500" y="4672013"/>
            <a:ext cx="0" cy="457200"/>
          </a:xfrm>
          <a:prstGeom prst="line">
            <a:avLst/>
          </a:prstGeom>
          <a:noFill/>
          <a:ln w="76200">
            <a:solidFill>
              <a:schemeClr val="hlink"/>
            </a:solidFill>
            <a:round/>
            <a:headEnd/>
            <a:tailEnd/>
          </a:ln>
        </p:spPr>
        <p:txBody>
          <a:bodyPr/>
          <a:lstStyle/>
          <a:p>
            <a:endParaRPr lang="en-US" dirty="0"/>
          </a:p>
        </p:txBody>
      </p:sp>
      <p:sp>
        <p:nvSpPr>
          <p:cNvPr id="81924" name="Line 4"/>
          <p:cNvSpPr>
            <a:spLocks noChangeShapeType="1"/>
          </p:cNvSpPr>
          <p:nvPr/>
        </p:nvSpPr>
        <p:spPr bwMode="auto">
          <a:xfrm>
            <a:off x="4457700" y="4672013"/>
            <a:ext cx="0" cy="457200"/>
          </a:xfrm>
          <a:prstGeom prst="line">
            <a:avLst/>
          </a:prstGeom>
          <a:noFill/>
          <a:ln w="76200">
            <a:solidFill>
              <a:schemeClr val="hlink"/>
            </a:solidFill>
            <a:round/>
            <a:headEnd/>
            <a:tailEnd/>
          </a:ln>
        </p:spPr>
        <p:txBody>
          <a:bodyPr/>
          <a:lstStyle/>
          <a:p>
            <a:endParaRPr lang="en-US" dirty="0"/>
          </a:p>
        </p:txBody>
      </p:sp>
      <p:sp>
        <p:nvSpPr>
          <p:cNvPr id="81925" name="Line 5"/>
          <p:cNvSpPr>
            <a:spLocks noChangeShapeType="1"/>
          </p:cNvSpPr>
          <p:nvPr/>
        </p:nvSpPr>
        <p:spPr bwMode="auto">
          <a:xfrm>
            <a:off x="4914900" y="4672013"/>
            <a:ext cx="0" cy="457200"/>
          </a:xfrm>
          <a:prstGeom prst="line">
            <a:avLst/>
          </a:prstGeom>
          <a:noFill/>
          <a:ln w="76200">
            <a:solidFill>
              <a:schemeClr val="hlink"/>
            </a:solidFill>
            <a:round/>
            <a:headEnd/>
            <a:tailEnd/>
          </a:ln>
        </p:spPr>
        <p:txBody>
          <a:bodyPr/>
          <a:lstStyle/>
          <a:p>
            <a:endParaRPr lang="en-US" dirty="0"/>
          </a:p>
        </p:txBody>
      </p:sp>
      <p:sp>
        <p:nvSpPr>
          <p:cNvPr id="81926" name="Line 6"/>
          <p:cNvSpPr>
            <a:spLocks noChangeShapeType="1"/>
          </p:cNvSpPr>
          <p:nvPr/>
        </p:nvSpPr>
        <p:spPr bwMode="auto">
          <a:xfrm>
            <a:off x="5372100" y="4672013"/>
            <a:ext cx="0" cy="457200"/>
          </a:xfrm>
          <a:prstGeom prst="line">
            <a:avLst/>
          </a:prstGeom>
          <a:noFill/>
          <a:ln w="76200">
            <a:solidFill>
              <a:schemeClr val="hlink"/>
            </a:solidFill>
            <a:round/>
            <a:headEnd/>
            <a:tailEnd/>
          </a:ln>
        </p:spPr>
        <p:txBody>
          <a:bodyPr/>
          <a:lstStyle/>
          <a:p>
            <a:endParaRPr lang="en-US" dirty="0"/>
          </a:p>
        </p:txBody>
      </p:sp>
      <p:sp>
        <p:nvSpPr>
          <p:cNvPr id="81927" name="Line 7"/>
          <p:cNvSpPr>
            <a:spLocks noChangeShapeType="1"/>
          </p:cNvSpPr>
          <p:nvPr/>
        </p:nvSpPr>
        <p:spPr bwMode="auto">
          <a:xfrm>
            <a:off x="5829300" y="4672013"/>
            <a:ext cx="0" cy="457200"/>
          </a:xfrm>
          <a:prstGeom prst="line">
            <a:avLst/>
          </a:prstGeom>
          <a:noFill/>
          <a:ln w="76200">
            <a:solidFill>
              <a:schemeClr val="hlink"/>
            </a:solidFill>
            <a:round/>
            <a:headEnd/>
            <a:tailEnd/>
          </a:ln>
        </p:spPr>
        <p:txBody>
          <a:bodyPr/>
          <a:lstStyle/>
          <a:p>
            <a:endParaRPr lang="en-US" dirty="0"/>
          </a:p>
        </p:txBody>
      </p:sp>
      <p:sp>
        <p:nvSpPr>
          <p:cNvPr id="81928" name="Line 8"/>
          <p:cNvSpPr>
            <a:spLocks noChangeShapeType="1"/>
          </p:cNvSpPr>
          <p:nvPr/>
        </p:nvSpPr>
        <p:spPr bwMode="auto">
          <a:xfrm>
            <a:off x="6286500" y="4672013"/>
            <a:ext cx="0" cy="457200"/>
          </a:xfrm>
          <a:prstGeom prst="line">
            <a:avLst/>
          </a:prstGeom>
          <a:noFill/>
          <a:ln w="76200">
            <a:solidFill>
              <a:schemeClr val="hlink"/>
            </a:solidFill>
            <a:round/>
            <a:headEnd/>
            <a:tailEnd/>
          </a:ln>
        </p:spPr>
        <p:txBody>
          <a:bodyPr/>
          <a:lstStyle/>
          <a:p>
            <a:endParaRPr lang="en-US" dirty="0"/>
          </a:p>
        </p:txBody>
      </p:sp>
      <p:sp>
        <p:nvSpPr>
          <p:cNvPr id="81929" name="Line 9"/>
          <p:cNvSpPr>
            <a:spLocks noChangeShapeType="1"/>
          </p:cNvSpPr>
          <p:nvPr/>
        </p:nvSpPr>
        <p:spPr bwMode="auto">
          <a:xfrm>
            <a:off x="6743700" y="4672013"/>
            <a:ext cx="0" cy="457200"/>
          </a:xfrm>
          <a:prstGeom prst="line">
            <a:avLst/>
          </a:prstGeom>
          <a:noFill/>
          <a:ln w="76200">
            <a:solidFill>
              <a:schemeClr val="hlink"/>
            </a:solidFill>
            <a:round/>
            <a:headEnd/>
            <a:tailEnd/>
          </a:ln>
        </p:spPr>
        <p:txBody>
          <a:bodyPr/>
          <a:lstStyle/>
          <a:p>
            <a:endParaRPr lang="en-US" dirty="0"/>
          </a:p>
        </p:txBody>
      </p:sp>
      <p:sp>
        <p:nvSpPr>
          <p:cNvPr id="81930" name="Line 10"/>
          <p:cNvSpPr>
            <a:spLocks noChangeShapeType="1"/>
          </p:cNvSpPr>
          <p:nvPr/>
        </p:nvSpPr>
        <p:spPr bwMode="auto">
          <a:xfrm>
            <a:off x="7200900" y="4672013"/>
            <a:ext cx="0" cy="457200"/>
          </a:xfrm>
          <a:prstGeom prst="line">
            <a:avLst/>
          </a:prstGeom>
          <a:noFill/>
          <a:ln w="76200">
            <a:solidFill>
              <a:schemeClr val="hlink"/>
            </a:solidFill>
            <a:round/>
            <a:headEnd/>
            <a:tailEnd/>
          </a:ln>
        </p:spPr>
        <p:txBody>
          <a:bodyPr/>
          <a:lstStyle/>
          <a:p>
            <a:endParaRPr lang="en-US" dirty="0"/>
          </a:p>
        </p:txBody>
      </p:sp>
      <p:sp>
        <p:nvSpPr>
          <p:cNvPr id="81931" name="Line 11"/>
          <p:cNvSpPr>
            <a:spLocks noChangeShapeType="1"/>
          </p:cNvSpPr>
          <p:nvPr/>
        </p:nvSpPr>
        <p:spPr bwMode="auto">
          <a:xfrm>
            <a:off x="7658100" y="4672013"/>
            <a:ext cx="0" cy="457200"/>
          </a:xfrm>
          <a:prstGeom prst="line">
            <a:avLst/>
          </a:prstGeom>
          <a:noFill/>
          <a:ln w="76200">
            <a:solidFill>
              <a:schemeClr val="hlink"/>
            </a:solidFill>
            <a:round/>
            <a:headEnd/>
            <a:tailEnd/>
          </a:ln>
        </p:spPr>
        <p:txBody>
          <a:bodyPr/>
          <a:lstStyle/>
          <a:p>
            <a:endParaRPr lang="en-US" dirty="0"/>
          </a:p>
        </p:txBody>
      </p:sp>
      <p:sp>
        <p:nvSpPr>
          <p:cNvPr id="81932" name="Line 12"/>
          <p:cNvSpPr>
            <a:spLocks noChangeShapeType="1"/>
          </p:cNvSpPr>
          <p:nvPr/>
        </p:nvSpPr>
        <p:spPr bwMode="auto">
          <a:xfrm>
            <a:off x="8115300" y="4672013"/>
            <a:ext cx="0" cy="457200"/>
          </a:xfrm>
          <a:prstGeom prst="line">
            <a:avLst/>
          </a:prstGeom>
          <a:noFill/>
          <a:ln w="76200">
            <a:solidFill>
              <a:schemeClr val="hlink"/>
            </a:solidFill>
            <a:round/>
            <a:headEnd/>
            <a:tailEnd/>
          </a:ln>
        </p:spPr>
        <p:txBody>
          <a:bodyPr/>
          <a:lstStyle/>
          <a:p>
            <a:endParaRPr lang="en-US" dirty="0"/>
          </a:p>
        </p:txBody>
      </p:sp>
      <p:sp>
        <p:nvSpPr>
          <p:cNvPr id="81933" name="Line 13"/>
          <p:cNvSpPr>
            <a:spLocks noChangeShapeType="1"/>
          </p:cNvSpPr>
          <p:nvPr/>
        </p:nvSpPr>
        <p:spPr bwMode="auto">
          <a:xfrm>
            <a:off x="8572500" y="4672013"/>
            <a:ext cx="0" cy="457200"/>
          </a:xfrm>
          <a:prstGeom prst="line">
            <a:avLst/>
          </a:prstGeom>
          <a:noFill/>
          <a:ln w="76200">
            <a:solidFill>
              <a:schemeClr val="hlink"/>
            </a:solidFill>
            <a:round/>
            <a:headEnd/>
            <a:tailEnd/>
          </a:ln>
        </p:spPr>
        <p:txBody>
          <a:bodyPr/>
          <a:lstStyle/>
          <a:p>
            <a:endParaRPr lang="en-US" dirty="0"/>
          </a:p>
        </p:txBody>
      </p:sp>
      <p:sp>
        <p:nvSpPr>
          <p:cNvPr id="81934" name="Line 14"/>
          <p:cNvSpPr>
            <a:spLocks noChangeShapeType="1"/>
          </p:cNvSpPr>
          <p:nvPr/>
        </p:nvSpPr>
        <p:spPr bwMode="auto">
          <a:xfrm>
            <a:off x="3086100" y="4672013"/>
            <a:ext cx="0" cy="457200"/>
          </a:xfrm>
          <a:prstGeom prst="line">
            <a:avLst/>
          </a:prstGeom>
          <a:noFill/>
          <a:ln w="76200">
            <a:solidFill>
              <a:schemeClr val="hlink"/>
            </a:solidFill>
            <a:round/>
            <a:headEnd/>
            <a:tailEnd/>
          </a:ln>
        </p:spPr>
        <p:txBody>
          <a:bodyPr/>
          <a:lstStyle/>
          <a:p>
            <a:endParaRPr lang="en-US" dirty="0"/>
          </a:p>
        </p:txBody>
      </p:sp>
      <p:sp>
        <p:nvSpPr>
          <p:cNvPr id="81935" name="Line 15"/>
          <p:cNvSpPr>
            <a:spLocks noChangeShapeType="1"/>
          </p:cNvSpPr>
          <p:nvPr/>
        </p:nvSpPr>
        <p:spPr bwMode="auto">
          <a:xfrm>
            <a:off x="9029700" y="5121275"/>
            <a:ext cx="0" cy="457200"/>
          </a:xfrm>
          <a:prstGeom prst="line">
            <a:avLst/>
          </a:prstGeom>
          <a:noFill/>
          <a:ln w="76200">
            <a:solidFill>
              <a:srgbClr val="1102D0"/>
            </a:solidFill>
            <a:round/>
            <a:headEnd/>
            <a:tailEnd/>
          </a:ln>
        </p:spPr>
        <p:txBody>
          <a:bodyPr/>
          <a:lstStyle/>
          <a:p>
            <a:endParaRPr lang="en-US" dirty="0"/>
          </a:p>
        </p:txBody>
      </p:sp>
      <p:sp>
        <p:nvSpPr>
          <p:cNvPr id="81936" name="Rectangle 16"/>
          <p:cNvSpPr>
            <a:spLocks noChangeArrowheads="1"/>
          </p:cNvSpPr>
          <p:nvPr/>
        </p:nvSpPr>
        <p:spPr bwMode="auto">
          <a:xfrm>
            <a:off x="7902576" y="5580064"/>
            <a:ext cx="2206625" cy="828675"/>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1102D0"/>
                </a:solidFill>
              </a:rPr>
              <a:t>Note Maturity Date</a:t>
            </a:r>
          </a:p>
        </p:txBody>
      </p:sp>
      <p:sp>
        <p:nvSpPr>
          <p:cNvPr id="81937" name="Line 17"/>
          <p:cNvSpPr>
            <a:spLocks noChangeShapeType="1"/>
          </p:cNvSpPr>
          <p:nvPr/>
        </p:nvSpPr>
        <p:spPr bwMode="auto">
          <a:xfrm flipH="1">
            <a:off x="4267200" y="2720975"/>
            <a:ext cx="3733800" cy="0"/>
          </a:xfrm>
          <a:prstGeom prst="line">
            <a:avLst/>
          </a:prstGeom>
          <a:noFill/>
          <a:ln w="50800">
            <a:solidFill>
              <a:srgbClr val="FF0000"/>
            </a:solidFill>
            <a:round/>
            <a:headEnd type="triangle" w="med" len="med"/>
            <a:tailEnd/>
          </a:ln>
          <a:effectLst>
            <a:outerShdw dist="17961" dir="2700000" algn="ctr" rotWithShape="0">
              <a:schemeClr val="hlink"/>
            </a:outerShdw>
          </a:effectLst>
        </p:spPr>
        <p:txBody>
          <a:bodyPr/>
          <a:lstStyle/>
          <a:p>
            <a:endParaRPr lang="en-US" dirty="0"/>
          </a:p>
        </p:txBody>
      </p:sp>
      <p:graphicFrame>
        <p:nvGraphicFramePr>
          <p:cNvPr id="81938" name="Object 2"/>
          <p:cNvGraphicFramePr>
            <a:graphicFrameLocks/>
          </p:cNvGraphicFramePr>
          <p:nvPr/>
        </p:nvGraphicFramePr>
        <p:xfrm>
          <a:off x="1543051" y="1565275"/>
          <a:ext cx="2695575" cy="1727200"/>
        </p:xfrm>
        <a:graphic>
          <a:graphicData uri="http://schemas.openxmlformats.org/presentationml/2006/ole">
            <mc:AlternateContent xmlns:mc="http://schemas.openxmlformats.org/markup-compatibility/2006">
              <mc:Choice xmlns:v="urn:schemas-microsoft-com:vml" Requires="v">
                <p:oleObj name="Microsoft ClipArt Gallery" r:id="rId3" imgW="5600700" imgH="3589338" progId="">
                  <p:embed/>
                </p:oleObj>
              </mc:Choice>
              <mc:Fallback>
                <p:oleObj name="Microsoft ClipArt Gallery" r:id="rId3" imgW="5600700" imgH="3589338" progId="">
                  <p:embed/>
                  <p:pic>
                    <p:nvPicPr>
                      <p:cNvPr id="81938" name="Object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3051" y="1565275"/>
                        <a:ext cx="2695575"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39" name="Rectangle 19"/>
          <p:cNvSpPr>
            <a:spLocks noChangeArrowheads="1"/>
          </p:cNvSpPr>
          <p:nvPr/>
        </p:nvSpPr>
        <p:spPr bwMode="auto">
          <a:xfrm>
            <a:off x="16017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Company</a:t>
            </a:r>
          </a:p>
        </p:txBody>
      </p:sp>
      <p:graphicFrame>
        <p:nvGraphicFramePr>
          <p:cNvPr id="81940" name="Object 3"/>
          <p:cNvGraphicFramePr>
            <a:graphicFrameLocks/>
          </p:cNvGraphicFramePr>
          <p:nvPr/>
        </p:nvGraphicFramePr>
        <p:xfrm>
          <a:off x="8266113" y="1828801"/>
          <a:ext cx="1884362" cy="1401763"/>
        </p:xfrm>
        <a:graphic>
          <a:graphicData uri="http://schemas.openxmlformats.org/presentationml/2006/ole">
            <mc:AlternateContent xmlns:mc="http://schemas.openxmlformats.org/markup-compatibility/2006">
              <mc:Choice xmlns:v="urn:schemas-microsoft-com:vml" Requires="v">
                <p:oleObj name="Microsoft ClipArt Gallery" r:id="rId5" imgW="8093710" imgH="6010910" progId="">
                  <p:embed/>
                </p:oleObj>
              </mc:Choice>
              <mc:Fallback>
                <p:oleObj name="Microsoft ClipArt Gallery" r:id="rId5" imgW="8093710" imgH="6010910" progId="">
                  <p:embed/>
                  <p:pic>
                    <p:nvPicPr>
                      <p:cNvPr id="81940" name="Object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66113" y="1828801"/>
                        <a:ext cx="1884362"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41" name="Rectangle 21"/>
          <p:cNvSpPr>
            <a:spLocks noChangeArrowheads="1"/>
          </p:cNvSpPr>
          <p:nvPr/>
        </p:nvSpPr>
        <p:spPr bwMode="auto">
          <a:xfrm>
            <a:off x="8002589" y="3278188"/>
            <a:ext cx="24352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000000"/>
                </a:solidFill>
              </a:rPr>
              <a:t>Lender</a:t>
            </a:r>
          </a:p>
        </p:txBody>
      </p:sp>
      <p:sp>
        <p:nvSpPr>
          <p:cNvPr id="81942" name="Line 22"/>
          <p:cNvSpPr>
            <a:spLocks noChangeShapeType="1"/>
          </p:cNvSpPr>
          <p:nvPr/>
        </p:nvSpPr>
        <p:spPr bwMode="auto">
          <a:xfrm>
            <a:off x="2552700" y="5121275"/>
            <a:ext cx="0" cy="457200"/>
          </a:xfrm>
          <a:prstGeom prst="line">
            <a:avLst/>
          </a:prstGeom>
          <a:noFill/>
          <a:ln w="76200">
            <a:solidFill>
              <a:srgbClr val="3333CC"/>
            </a:solidFill>
            <a:round/>
            <a:headEnd/>
            <a:tailEnd/>
          </a:ln>
        </p:spPr>
        <p:txBody>
          <a:bodyPr/>
          <a:lstStyle/>
          <a:p>
            <a:endParaRPr lang="en-US" dirty="0"/>
          </a:p>
        </p:txBody>
      </p:sp>
      <p:sp>
        <p:nvSpPr>
          <p:cNvPr id="81943" name="Rectangle 23"/>
          <p:cNvSpPr>
            <a:spLocks noChangeArrowheads="1"/>
          </p:cNvSpPr>
          <p:nvPr/>
        </p:nvSpPr>
        <p:spPr bwMode="auto">
          <a:xfrm>
            <a:off x="1601789" y="5580063"/>
            <a:ext cx="1901825" cy="459100"/>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400" b="1" dirty="0">
                <a:solidFill>
                  <a:srgbClr val="3333CC"/>
                </a:solidFill>
              </a:rPr>
              <a:t>Note Date</a:t>
            </a:r>
          </a:p>
        </p:txBody>
      </p:sp>
      <p:sp>
        <p:nvSpPr>
          <p:cNvPr id="81944" name="Freeform 25"/>
          <p:cNvSpPr>
            <a:spLocks/>
          </p:cNvSpPr>
          <p:nvPr/>
        </p:nvSpPr>
        <p:spPr bwMode="auto">
          <a:xfrm>
            <a:off x="2825750" y="4114800"/>
            <a:ext cx="6496050" cy="693738"/>
          </a:xfrm>
          <a:custGeom>
            <a:avLst/>
            <a:gdLst>
              <a:gd name="T0" fmla="*/ 2147483647 w 4092"/>
              <a:gd name="T1" fmla="*/ 2147483647 h 437"/>
              <a:gd name="T2" fmla="*/ 2147483647 w 4092"/>
              <a:gd name="T3" fmla="*/ 2147483647 h 437"/>
              <a:gd name="T4" fmla="*/ 2147483647 w 4092"/>
              <a:gd name="T5" fmla="*/ 2147483647 h 437"/>
              <a:gd name="T6" fmla="*/ 2147483647 w 4092"/>
              <a:gd name="T7" fmla="*/ 2147483647 h 437"/>
              <a:gd name="T8" fmla="*/ 2147483647 w 4092"/>
              <a:gd name="T9" fmla="*/ 2147483647 h 437"/>
              <a:gd name="T10" fmla="*/ 2147483647 w 4092"/>
              <a:gd name="T11" fmla="*/ 2147483647 h 437"/>
              <a:gd name="T12" fmla="*/ 2147483647 w 4092"/>
              <a:gd name="T13" fmla="*/ 2147483647 h 437"/>
              <a:gd name="T14" fmla="*/ 2147483647 w 4092"/>
              <a:gd name="T15" fmla="*/ 2147483647 h 437"/>
              <a:gd name="T16" fmla="*/ 2147483647 w 4092"/>
              <a:gd name="T17" fmla="*/ 2147483647 h 437"/>
              <a:gd name="T18" fmla="*/ 2147483647 w 4092"/>
              <a:gd name="T19" fmla="*/ 2147483647 h 437"/>
              <a:gd name="T20" fmla="*/ 2147483647 w 4092"/>
              <a:gd name="T21" fmla="*/ 2147483647 h 437"/>
              <a:gd name="T22" fmla="*/ 2147483647 w 4092"/>
              <a:gd name="T23" fmla="*/ 2147483647 h 437"/>
              <a:gd name="T24" fmla="*/ 2147483647 w 4092"/>
              <a:gd name="T25" fmla="*/ 2147483647 h 437"/>
              <a:gd name="T26" fmla="*/ 2147483647 w 4092"/>
              <a:gd name="T27" fmla="*/ 2147483647 h 437"/>
              <a:gd name="T28" fmla="*/ 2147483647 w 4092"/>
              <a:gd name="T29" fmla="*/ 2147483647 h 437"/>
              <a:gd name="T30" fmla="*/ 2147483647 w 4092"/>
              <a:gd name="T31" fmla="*/ 2147483647 h 437"/>
              <a:gd name="T32" fmla="*/ 2147483647 w 4092"/>
              <a:gd name="T33" fmla="*/ 2147483647 h 437"/>
              <a:gd name="T34" fmla="*/ 2147483647 w 4092"/>
              <a:gd name="T35" fmla="*/ 2147483647 h 437"/>
              <a:gd name="T36" fmla="*/ 2147483647 w 4092"/>
              <a:gd name="T37" fmla="*/ 2147483647 h 437"/>
              <a:gd name="T38" fmla="*/ 2147483647 w 4092"/>
              <a:gd name="T39" fmla="*/ 2147483647 h 437"/>
              <a:gd name="T40" fmla="*/ 2147483647 w 4092"/>
              <a:gd name="T41" fmla="*/ 2147483647 h 437"/>
              <a:gd name="T42" fmla="*/ 2147483647 w 4092"/>
              <a:gd name="T43" fmla="*/ 2147483647 h 437"/>
              <a:gd name="T44" fmla="*/ 2147483647 w 4092"/>
              <a:gd name="T45" fmla="*/ 2147483647 h 437"/>
              <a:gd name="T46" fmla="*/ 2147483647 w 4092"/>
              <a:gd name="T47" fmla="*/ 2147483647 h 437"/>
              <a:gd name="T48" fmla="*/ 2147483647 w 4092"/>
              <a:gd name="T49" fmla="*/ 2147483647 h 437"/>
              <a:gd name="T50" fmla="*/ 2147483647 w 4092"/>
              <a:gd name="T51" fmla="*/ 2147483647 h 437"/>
              <a:gd name="T52" fmla="*/ 2147483647 w 4092"/>
              <a:gd name="T53" fmla="*/ 2147483647 h 437"/>
              <a:gd name="T54" fmla="*/ 2147483647 w 4092"/>
              <a:gd name="T55" fmla="*/ 2147483647 h 437"/>
              <a:gd name="T56" fmla="*/ 2147483647 w 4092"/>
              <a:gd name="T57" fmla="*/ 2147483647 h 437"/>
              <a:gd name="T58" fmla="*/ 2147483647 w 4092"/>
              <a:gd name="T59" fmla="*/ 2147483647 h 437"/>
              <a:gd name="T60" fmla="*/ 2147483647 w 4092"/>
              <a:gd name="T61" fmla="*/ 2147483647 h 437"/>
              <a:gd name="T62" fmla="*/ 2147483647 w 4092"/>
              <a:gd name="T63" fmla="*/ 2147483647 h 437"/>
              <a:gd name="T64" fmla="*/ 2147483647 w 4092"/>
              <a:gd name="T65" fmla="*/ 2147483647 h 437"/>
              <a:gd name="T66" fmla="*/ 2147483647 w 4092"/>
              <a:gd name="T67" fmla="*/ 2147483647 h 437"/>
              <a:gd name="T68" fmla="*/ 2147483647 w 4092"/>
              <a:gd name="T69" fmla="*/ 2147483647 h 437"/>
              <a:gd name="T70" fmla="*/ 2147483647 w 4092"/>
              <a:gd name="T71" fmla="*/ 2147483647 h 437"/>
              <a:gd name="T72" fmla="*/ 2147483647 w 4092"/>
              <a:gd name="T73" fmla="*/ 2147483647 h 437"/>
              <a:gd name="T74" fmla="*/ 2147483647 w 4092"/>
              <a:gd name="T75" fmla="*/ 2147483647 h 437"/>
              <a:gd name="T76" fmla="*/ 2147483647 w 4092"/>
              <a:gd name="T77" fmla="*/ 2147483647 h 437"/>
              <a:gd name="T78" fmla="*/ 2147483647 w 4092"/>
              <a:gd name="T79" fmla="*/ 2147483647 h 437"/>
              <a:gd name="T80" fmla="*/ 2147483647 w 4092"/>
              <a:gd name="T81" fmla="*/ 2147483647 h 437"/>
              <a:gd name="T82" fmla="*/ 2147483647 w 4092"/>
              <a:gd name="T83" fmla="*/ 2147483647 h 437"/>
              <a:gd name="T84" fmla="*/ 2147483647 w 4092"/>
              <a:gd name="T85" fmla="*/ 2147483647 h 437"/>
              <a:gd name="T86" fmla="*/ 2147483647 w 4092"/>
              <a:gd name="T87" fmla="*/ 2147483647 h 437"/>
              <a:gd name="T88" fmla="*/ 2147483647 w 4092"/>
              <a:gd name="T89" fmla="*/ 2147483647 h 437"/>
              <a:gd name="T90" fmla="*/ 2147483647 w 4092"/>
              <a:gd name="T91" fmla="*/ 2147483647 h 437"/>
              <a:gd name="T92" fmla="*/ 2147483647 w 4092"/>
              <a:gd name="T93" fmla="*/ 2147483647 h 437"/>
              <a:gd name="T94" fmla="*/ 2147483647 w 4092"/>
              <a:gd name="T95" fmla="*/ 2147483647 h 437"/>
              <a:gd name="T96" fmla="*/ 2147483647 w 4092"/>
              <a:gd name="T97" fmla="*/ 2147483647 h 437"/>
              <a:gd name="T98" fmla="*/ 2147483647 w 4092"/>
              <a:gd name="T99" fmla="*/ 0 h 437"/>
              <a:gd name="T100" fmla="*/ 2147483647 w 4092"/>
              <a:gd name="T101" fmla="*/ 2147483647 h 437"/>
              <a:gd name="T102" fmla="*/ 2147483647 w 4092"/>
              <a:gd name="T103" fmla="*/ 2147483647 h 437"/>
              <a:gd name="T104" fmla="*/ 2147483647 w 4092"/>
              <a:gd name="T105" fmla="*/ 2147483647 h 437"/>
              <a:gd name="T106" fmla="*/ 2147483647 w 4092"/>
              <a:gd name="T107" fmla="*/ 2147483647 h 437"/>
              <a:gd name="T108" fmla="*/ 2147483647 w 4092"/>
              <a:gd name="T109" fmla="*/ 2147483647 h 437"/>
              <a:gd name="T110" fmla="*/ 2147483647 w 4092"/>
              <a:gd name="T111" fmla="*/ 2147483647 h 43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092"/>
              <a:gd name="T169" fmla="*/ 0 h 437"/>
              <a:gd name="T170" fmla="*/ 4092 w 4092"/>
              <a:gd name="T171" fmla="*/ 437 h 437"/>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092" h="437">
                <a:moveTo>
                  <a:pt x="767" y="147"/>
                </a:moveTo>
                <a:lnTo>
                  <a:pt x="691" y="151"/>
                </a:lnTo>
                <a:lnTo>
                  <a:pt x="616" y="155"/>
                </a:lnTo>
                <a:lnTo>
                  <a:pt x="540" y="162"/>
                </a:lnTo>
                <a:lnTo>
                  <a:pt x="467" y="173"/>
                </a:lnTo>
                <a:lnTo>
                  <a:pt x="397" y="185"/>
                </a:lnTo>
                <a:lnTo>
                  <a:pt x="331" y="201"/>
                </a:lnTo>
                <a:lnTo>
                  <a:pt x="268" y="219"/>
                </a:lnTo>
                <a:lnTo>
                  <a:pt x="214" y="239"/>
                </a:lnTo>
                <a:lnTo>
                  <a:pt x="163" y="261"/>
                </a:lnTo>
                <a:lnTo>
                  <a:pt x="118" y="285"/>
                </a:lnTo>
                <a:lnTo>
                  <a:pt x="81" y="310"/>
                </a:lnTo>
                <a:lnTo>
                  <a:pt x="49" y="336"/>
                </a:lnTo>
                <a:lnTo>
                  <a:pt x="27" y="364"/>
                </a:lnTo>
                <a:lnTo>
                  <a:pt x="9" y="393"/>
                </a:lnTo>
                <a:lnTo>
                  <a:pt x="1" y="421"/>
                </a:lnTo>
                <a:lnTo>
                  <a:pt x="0" y="436"/>
                </a:lnTo>
                <a:lnTo>
                  <a:pt x="2" y="413"/>
                </a:lnTo>
                <a:lnTo>
                  <a:pt x="15" y="388"/>
                </a:lnTo>
                <a:lnTo>
                  <a:pt x="37" y="364"/>
                </a:lnTo>
                <a:lnTo>
                  <a:pt x="62" y="343"/>
                </a:lnTo>
                <a:lnTo>
                  <a:pt x="95" y="322"/>
                </a:lnTo>
                <a:lnTo>
                  <a:pt x="137" y="302"/>
                </a:lnTo>
                <a:lnTo>
                  <a:pt x="182" y="286"/>
                </a:lnTo>
                <a:lnTo>
                  <a:pt x="233" y="270"/>
                </a:lnTo>
                <a:lnTo>
                  <a:pt x="289" y="258"/>
                </a:lnTo>
                <a:lnTo>
                  <a:pt x="348" y="247"/>
                </a:lnTo>
                <a:lnTo>
                  <a:pt x="410" y="240"/>
                </a:lnTo>
                <a:lnTo>
                  <a:pt x="472" y="235"/>
                </a:lnTo>
                <a:lnTo>
                  <a:pt x="537" y="234"/>
                </a:lnTo>
                <a:lnTo>
                  <a:pt x="1581" y="234"/>
                </a:lnTo>
                <a:lnTo>
                  <a:pt x="1641" y="232"/>
                </a:lnTo>
                <a:lnTo>
                  <a:pt x="1699" y="228"/>
                </a:lnTo>
                <a:lnTo>
                  <a:pt x="1756" y="219"/>
                </a:lnTo>
                <a:lnTo>
                  <a:pt x="1810" y="210"/>
                </a:lnTo>
                <a:lnTo>
                  <a:pt x="1858" y="197"/>
                </a:lnTo>
                <a:lnTo>
                  <a:pt x="1903" y="182"/>
                </a:lnTo>
                <a:lnTo>
                  <a:pt x="1945" y="165"/>
                </a:lnTo>
                <a:lnTo>
                  <a:pt x="1978" y="147"/>
                </a:lnTo>
                <a:lnTo>
                  <a:pt x="2004" y="126"/>
                </a:lnTo>
                <a:lnTo>
                  <a:pt x="2024" y="105"/>
                </a:lnTo>
                <a:lnTo>
                  <a:pt x="2037" y="82"/>
                </a:lnTo>
                <a:lnTo>
                  <a:pt x="2043" y="60"/>
                </a:lnTo>
                <a:lnTo>
                  <a:pt x="2046" y="58"/>
                </a:lnTo>
                <a:lnTo>
                  <a:pt x="2046" y="60"/>
                </a:lnTo>
                <a:lnTo>
                  <a:pt x="2052" y="82"/>
                </a:lnTo>
                <a:lnTo>
                  <a:pt x="2064" y="105"/>
                </a:lnTo>
                <a:lnTo>
                  <a:pt x="2084" y="126"/>
                </a:lnTo>
                <a:lnTo>
                  <a:pt x="2111" y="147"/>
                </a:lnTo>
                <a:lnTo>
                  <a:pt x="2146" y="165"/>
                </a:lnTo>
                <a:lnTo>
                  <a:pt x="2185" y="182"/>
                </a:lnTo>
                <a:lnTo>
                  <a:pt x="2230" y="197"/>
                </a:lnTo>
                <a:lnTo>
                  <a:pt x="2280" y="210"/>
                </a:lnTo>
                <a:lnTo>
                  <a:pt x="2333" y="219"/>
                </a:lnTo>
                <a:lnTo>
                  <a:pt x="2388" y="228"/>
                </a:lnTo>
                <a:lnTo>
                  <a:pt x="2448" y="232"/>
                </a:lnTo>
                <a:lnTo>
                  <a:pt x="2508" y="234"/>
                </a:lnTo>
                <a:lnTo>
                  <a:pt x="3552" y="234"/>
                </a:lnTo>
                <a:lnTo>
                  <a:pt x="3614" y="235"/>
                </a:lnTo>
                <a:lnTo>
                  <a:pt x="3679" y="240"/>
                </a:lnTo>
                <a:lnTo>
                  <a:pt x="3742" y="247"/>
                </a:lnTo>
                <a:lnTo>
                  <a:pt x="3800" y="258"/>
                </a:lnTo>
                <a:lnTo>
                  <a:pt x="3853" y="270"/>
                </a:lnTo>
                <a:lnTo>
                  <a:pt x="3905" y="286"/>
                </a:lnTo>
                <a:lnTo>
                  <a:pt x="3952" y="302"/>
                </a:lnTo>
                <a:lnTo>
                  <a:pt x="3992" y="322"/>
                </a:lnTo>
                <a:lnTo>
                  <a:pt x="4025" y="343"/>
                </a:lnTo>
                <a:lnTo>
                  <a:pt x="4052" y="364"/>
                </a:lnTo>
                <a:lnTo>
                  <a:pt x="4072" y="388"/>
                </a:lnTo>
                <a:lnTo>
                  <a:pt x="4086" y="413"/>
                </a:lnTo>
                <a:lnTo>
                  <a:pt x="4091" y="436"/>
                </a:lnTo>
                <a:lnTo>
                  <a:pt x="4088" y="421"/>
                </a:lnTo>
                <a:lnTo>
                  <a:pt x="4079" y="393"/>
                </a:lnTo>
                <a:lnTo>
                  <a:pt x="4064" y="364"/>
                </a:lnTo>
                <a:lnTo>
                  <a:pt x="4038" y="336"/>
                </a:lnTo>
                <a:lnTo>
                  <a:pt x="4008" y="310"/>
                </a:lnTo>
                <a:lnTo>
                  <a:pt x="3968" y="285"/>
                </a:lnTo>
                <a:lnTo>
                  <a:pt x="3923" y="261"/>
                </a:lnTo>
                <a:lnTo>
                  <a:pt x="3874" y="239"/>
                </a:lnTo>
                <a:lnTo>
                  <a:pt x="3818" y="219"/>
                </a:lnTo>
                <a:lnTo>
                  <a:pt x="3758" y="201"/>
                </a:lnTo>
                <a:lnTo>
                  <a:pt x="3692" y="185"/>
                </a:lnTo>
                <a:lnTo>
                  <a:pt x="3622" y="173"/>
                </a:lnTo>
                <a:lnTo>
                  <a:pt x="3550" y="162"/>
                </a:lnTo>
                <a:lnTo>
                  <a:pt x="3473" y="155"/>
                </a:lnTo>
                <a:lnTo>
                  <a:pt x="3400" y="151"/>
                </a:lnTo>
                <a:lnTo>
                  <a:pt x="3322" y="147"/>
                </a:lnTo>
                <a:lnTo>
                  <a:pt x="2431" y="147"/>
                </a:lnTo>
                <a:lnTo>
                  <a:pt x="2375" y="146"/>
                </a:lnTo>
                <a:lnTo>
                  <a:pt x="2322" y="142"/>
                </a:lnTo>
                <a:lnTo>
                  <a:pt x="2273" y="135"/>
                </a:lnTo>
                <a:lnTo>
                  <a:pt x="2225" y="125"/>
                </a:lnTo>
                <a:lnTo>
                  <a:pt x="2184" y="112"/>
                </a:lnTo>
                <a:lnTo>
                  <a:pt x="2142" y="98"/>
                </a:lnTo>
                <a:lnTo>
                  <a:pt x="2111" y="81"/>
                </a:lnTo>
                <a:lnTo>
                  <a:pt x="2084" y="63"/>
                </a:lnTo>
                <a:lnTo>
                  <a:pt x="2064" y="43"/>
                </a:lnTo>
                <a:lnTo>
                  <a:pt x="2052" y="23"/>
                </a:lnTo>
                <a:lnTo>
                  <a:pt x="2046" y="2"/>
                </a:lnTo>
                <a:lnTo>
                  <a:pt x="2046" y="0"/>
                </a:lnTo>
                <a:lnTo>
                  <a:pt x="2041" y="21"/>
                </a:lnTo>
                <a:lnTo>
                  <a:pt x="2029" y="41"/>
                </a:lnTo>
                <a:lnTo>
                  <a:pt x="2009" y="60"/>
                </a:lnTo>
                <a:lnTo>
                  <a:pt x="1985" y="79"/>
                </a:lnTo>
                <a:lnTo>
                  <a:pt x="1951" y="96"/>
                </a:lnTo>
                <a:lnTo>
                  <a:pt x="1914" y="111"/>
                </a:lnTo>
                <a:lnTo>
                  <a:pt x="1872" y="123"/>
                </a:lnTo>
                <a:lnTo>
                  <a:pt x="1823" y="134"/>
                </a:lnTo>
                <a:lnTo>
                  <a:pt x="1775" y="141"/>
                </a:lnTo>
                <a:lnTo>
                  <a:pt x="1721" y="146"/>
                </a:lnTo>
                <a:lnTo>
                  <a:pt x="1669" y="147"/>
                </a:lnTo>
                <a:lnTo>
                  <a:pt x="1662" y="147"/>
                </a:lnTo>
                <a:lnTo>
                  <a:pt x="767" y="147"/>
                </a:lnTo>
              </a:path>
            </a:pathLst>
          </a:custGeom>
          <a:solidFill>
            <a:srgbClr val="FF0000"/>
          </a:solidFill>
          <a:ln w="12700" cap="rnd">
            <a:solidFill>
              <a:srgbClr val="FF0000"/>
            </a:solidFill>
            <a:round/>
            <a:headEnd/>
            <a:tailEnd/>
          </a:ln>
        </p:spPr>
        <p:txBody>
          <a:bodyPr/>
          <a:lstStyle/>
          <a:p>
            <a:endParaRPr lang="en-US" dirty="0"/>
          </a:p>
        </p:txBody>
      </p:sp>
      <p:sp>
        <p:nvSpPr>
          <p:cNvPr id="81945" name="Rectangle 26"/>
          <p:cNvSpPr>
            <a:spLocks noChangeArrowheads="1"/>
          </p:cNvSpPr>
          <p:nvPr/>
        </p:nvSpPr>
        <p:spPr bwMode="auto">
          <a:xfrm>
            <a:off x="2743201" y="3660776"/>
            <a:ext cx="6651625" cy="485775"/>
          </a:xfrm>
          <a:prstGeom prst="rect">
            <a:avLst/>
          </a:prstGeom>
          <a:noFill/>
          <a:ln w="12700">
            <a:noFill/>
            <a:miter lim="800000"/>
            <a:headEnd/>
            <a:tailEnd/>
          </a:ln>
        </p:spPr>
        <p:txBody>
          <a:bodyPr lIns="90488" tIns="44450" rIns="90488" bIns="44450">
            <a:spAutoFit/>
          </a:bodyPr>
          <a:lstStyle/>
          <a:p>
            <a:pPr algn="ctr">
              <a:spcBef>
                <a:spcPct val="50000"/>
              </a:spcBef>
            </a:pPr>
            <a:r>
              <a:rPr lang="en-US" altLang="en-US" sz="2600" dirty="0">
                <a:ea typeface="ＭＳ Ｐゴシック" pitchFamily="34" charset="-128"/>
              </a:rPr>
              <a:t>Regular Payments of Principal plus Interest</a:t>
            </a:r>
          </a:p>
        </p:txBody>
      </p:sp>
      <p:sp>
        <p:nvSpPr>
          <p:cNvPr id="81946" name="Rectangle 28"/>
          <p:cNvSpPr>
            <a:spLocks noChangeArrowheads="1"/>
          </p:cNvSpPr>
          <p:nvPr/>
        </p:nvSpPr>
        <p:spPr bwMode="auto">
          <a:xfrm>
            <a:off x="4267201" y="2286000"/>
            <a:ext cx="3656013" cy="901700"/>
          </a:xfrm>
          <a:prstGeom prst="rect">
            <a:avLst/>
          </a:prstGeom>
          <a:noFill/>
          <a:ln w="12700">
            <a:noFill/>
            <a:miter lim="800000"/>
            <a:headEnd/>
            <a:tailEnd/>
          </a:ln>
        </p:spPr>
        <p:txBody>
          <a:bodyPr lIns="90488" tIns="44450" rIns="90488" bIns="44450">
            <a:spAutoFit/>
          </a:bodyPr>
          <a:lstStyle/>
          <a:p>
            <a:pPr algn="ctr">
              <a:lnSpc>
                <a:spcPct val="110000"/>
              </a:lnSpc>
              <a:spcBef>
                <a:spcPct val="50000"/>
              </a:spcBef>
            </a:pPr>
            <a:r>
              <a:rPr lang="en-US" altLang="en-US" sz="2400" b="1" dirty="0">
                <a:solidFill>
                  <a:srgbClr val="008000"/>
                </a:solidFill>
              </a:rPr>
              <a:t>Regular Payments of Principal plus Interest</a:t>
            </a:r>
          </a:p>
        </p:txBody>
      </p:sp>
      <p:sp>
        <p:nvSpPr>
          <p:cNvPr id="81947" name="Line 34"/>
          <p:cNvSpPr>
            <a:spLocks noChangeShapeType="1"/>
          </p:cNvSpPr>
          <p:nvPr/>
        </p:nvSpPr>
        <p:spPr bwMode="auto">
          <a:xfrm>
            <a:off x="1752600" y="5121275"/>
            <a:ext cx="8686800" cy="0"/>
          </a:xfrm>
          <a:prstGeom prst="line">
            <a:avLst/>
          </a:prstGeom>
          <a:noFill/>
          <a:ln w="76200">
            <a:solidFill>
              <a:srgbClr val="FF0000"/>
            </a:solidFill>
            <a:round/>
            <a:headEnd/>
            <a:tailEnd type="triangle" w="med" len="med"/>
          </a:ln>
          <a:effectLst>
            <a:outerShdw dist="17961" dir="2700000" algn="ctr" rotWithShape="0">
              <a:schemeClr val="hlink"/>
            </a:outerShdw>
          </a:effectLst>
        </p:spPr>
        <p:txBody>
          <a:bodyPr/>
          <a:lstStyle/>
          <a:p>
            <a:endParaRPr lang="en-US" dirty="0"/>
          </a:p>
        </p:txBody>
      </p:sp>
      <p:sp>
        <p:nvSpPr>
          <p:cNvPr id="81948" name="Line 35"/>
          <p:cNvSpPr>
            <a:spLocks noChangeShapeType="1"/>
          </p:cNvSpPr>
          <p:nvPr/>
        </p:nvSpPr>
        <p:spPr bwMode="auto">
          <a:xfrm>
            <a:off x="9026525" y="4648200"/>
            <a:ext cx="0" cy="457200"/>
          </a:xfrm>
          <a:prstGeom prst="line">
            <a:avLst/>
          </a:prstGeom>
          <a:noFill/>
          <a:ln w="76200">
            <a:solidFill>
              <a:schemeClr val="hlink"/>
            </a:solidFill>
            <a:round/>
            <a:headEnd/>
            <a:tailEnd/>
          </a:ln>
        </p:spPr>
        <p:txBody>
          <a:bodyPr/>
          <a:lstStyle/>
          <a:p>
            <a:endParaRPr lang="en-US" dirty="0"/>
          </a:p>
        </p:txBody>
      </p:sp>
      <p:sp>
        <p:nvSpPr>
          <p:cNvPr id="81949" name="Rectangle 17"/>
          <p:cNvSpPr>
            <a:spLocks noGrp="1" noChangeArrowheads="1"/>
          </p:cNvSpPr>
          <p:nvPr>
            <p:ph type="title"/>
          </p:nvPr>
        </p:nvSpPr>
        <p:spPr>
          <a:xfrm>
            <a:off x="1981200" y="609600"/>
            <a:ext cx="8229600" cy="914400"/>
          </a:xfrm>
        </p:spPr>
        <p:txBody>
          <a:bodyPr/>
          <a:lstStyle/>
          <a:p>
            <a:pPr eaLnBrk="1" hangingPunct="1"/>
            <a:r>
              <a:rPr lang="en-US" altLang="en-US" b="1" dirty="0"/>
              <a:t>Long-Term Notes Payable</a:t>
            </a:r>
          </a:p>
        </p:txBody>
      </p:sp>
      <p:sp>
        <p:nvSpPr>
          <p:cNvPr id="3" name="TextBox 2">
            <a:extLst>
              <a:ext uri="{FF2B5EF4-FFF2-40B4-BE49-F238E27FC236}">
                <a16:creationId xmlns:a16="http://schemas.microsoft.com/office/drawing/2014/main" id="{1DA64D97-EFE0-EF4C-BEEB-011337AEF09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322C8C-5436-031B-226B-7505D905787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2946" name="Rectangle 2"/>
          <p:cNvSpPr>
            <a:spLocks noGrp="1" noChangeArrowheads="1"/>
          </p:cNvSpPr>
          <p:nvPr>
            <p:ph type="title"/>
          </p:nvPr>
        </p:nvSpPr>
        <p:spPr>
          <a:xfrm>
            <a:off x="1981200" y="609600"/>
            <a:ext cx="8229600" cy="685800"/>
          </a:xfrm>
        </p:spPr>
        <p:txBody>
          <a:bodyPr>
            <a:normAutofit fontScale="90000"/>
          </a:bodyPr>
          <a:lstStyle/>
          <a:p>
            <a:pPr eaLnBrk="1" hangingPunct="1"/>
            <a:r>
              <a:rPr lang="en-US" altLang="en-US" b="1" dirty="0"/>
              <a:t>Installment Notes</a:t>
            </a:r>
          </a:p>
        </p:txBody>
      </p:sp>
      <p:sp>
        <p:nvSpPr>
          <p:cNvPr id="8" name="TextBox 7"/>
          <p:cNvSpPr txBox="1"/>
          <p:nvPr/>
        </p:nvSpPr>
        <p:spPr>
          <a:xfrm>
            <a:off x="1752600" y="1295401"/>
            <a:ext cx="8610600" cy="1200329"/>
          </a:xfrm>
          <a:prstGeom prst="rect">
            <a:avLst/>
          </a:prstGeom>
          <a:solidFill>
            <a:schemeClr val="accent2">
              <a:lumMod val="40000"/>
              <a:lumOff val="60000"/>
            </a:schemeClr>
          </a:solidFill>
          <a:ln>
            <a:solidFill>
              <a:schemeClr val="accent2">
                <a:lumMod val="50000"/>
              </a:schemeClr>
            </a:solidFill>
          </a:ln>
          <a:effectLst>
            <a:outerShdw blurRad="50800" dist="38100" dir="2700000" algn="tl" rotWithShape="0">
              <a:prstClr val="black">
                <a:alpha val="40000"/>
              </a:prstClr>
            </a:outerShdw>
          </a:effectLst>
        </p:spPr>
        <p:txBody>
          <a:bodyPr wrap="square">
            <a:spAutoFit/>
          </a:bodyPr>
          <a:lstStyle/>
          <a:p>
            <a:pPr algn="ctr">
              <a:defRPr/>
            </a:pPr>
            <a:r>
              <a:rPr lang="en-US" sz="2400" b="1" dirty="0">
                <a:solidFill>
                  <a:srgbClr val="244583"/>
                </a:solidFill>
                <a:ea typeface="ＭＳ Ｐゴシック" pitchFamily="-108" charset="-128"/>
                <a:cs typeface="Arial" pitchFamily="34" charset="0"/>
              </a:rPr>
              <a:t>On January 1, 2017 Foghog borrows $60,000 from a bank to purchase equipment. It signs an 8% installment note requiring 3 annual payments of principal plus interest.</a:t>
            </a:r>
          </a:p>
        </p:txBody>
      </p:sp>
      <p:graphicFrame>
        <p:nvGraphicFramePr>
          <p:cNvPr id="82948" name="Object 8"/>
          <p:cNvGraphicFramePr>
            <a:graphicFrameLocks/>
          </p:cNvGraphicFramePr>
          <p:nvPr/>
        </p:nvGraphicFramePr>
        <p:xfrm>
          <a:off x="2743200" y="4941666"/>
          <a:ext cx="6705600" cy="1524000"/>
        </p:xfrm>
        <a:graphic>
          <a:graphicData uri="http://schemas.openxmlformats.org/presentationml/2006/ole">
            <mc:AlternateContent xmlns:mc="http://schemas.openxmlformats.org/markup-compatibility/2006">
              <mc:Choice xmlns:v="urn:schemas-microsoft-com:vml" Requires="v">
                <p:oleObj name="Worksheet" r:id="rId3" imgW="4171889" imgH="819001" progId="Excel.Sheet.8">
                  <p:embed/>
                </p:oleObj>
              </mc:Choice>
              <mc:Fallback>
                <p:oleObj name="Worksheet" r:id="rId3" imgW="4171889" imgH="819001" progId="Excel.Sheet.8">
                  <p:embed/>
                  <p:pic>
                    <p:nvPicPr>
                      <p:cNvPr id="82948" name="Object 8"/>
                      <p:cNvPicPr>
                        <a:picLocks noChangeArrowheads="1"/>
                      </p:cNvPicPr>
                      <p:nvPr/>
                    </p:nvPicPr>
                    <p:blipFill>
                      <a:blip r:embed="rId4"/>
                      <a:srcRect/>
                      <a:stretch>
                        <a:fillRect/>
                      </a:stretch>
                    </p:blipFill>
                    <p:spPr bwMode="auto">
                      <a:xfrm>
                        <a:off x="2743200" y="4941666"/>
                        <a:ext cx="6705600" cy="1524000"/>
                      </a:xfrm>
                      <a:prstGeom prst="rect">
                        <a:avLst/>
                      </a:prstGeom>
                      <a:solidFill>
                        <a:srgbClr val="C1CEFF"/>
                      </a:solidFill>
                      <a:ln>
                        <a:noFill/>
                      </a:ln>
                      <a:effectLst/>
                      <a:extLs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 name="TextBox 10"/>
          <p:cNvSpPr txBox="1"/>
          <p:nvPr/>
        </p:nvSpPr>
        <p:spPr>
          <a:xfrm>
            <a:off x="2286000" y="3947671"/>
            <a:ext cx="7696200" cy="830263"/>
          </a:xfrm>
          <a:prstGeom prst="rect">
            <a:avLst/>
          </a:prstGeom>
          <a:solidFill>
            <a:schemeClr val="accent2">
              <a:lumMod val="40000"/>
              <a:lumOff val="60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algn="ctr">
              <a:defRPr/>
            </a:pPr>
            <a:r>
              <a:rPr lang="en-US" sz="2400" dirty="0">
                <a:solidFill>
                  <a:schemeClr val="accent2">
                    <a:lumMod val="50000"/>
                  </a:schemeClr>
                </a:solidFill>
                <a:ea typeface="ＭＳ Ｐゴシック" pitchFamily="-108" charset="-128"/>
                <a:cs typeface="Arial" pitchFamily="34" charset="0"/>
              </a:rPr>
              <a:t>Compute the periodic payment by dividing the face amount of the note by the present value factor.</a:t>
            </a:r>
          </a:p>
        </p:txBody>
      </p:sp>
      <p:pic>
        <p:nvPicPr>
          <p:cNvPr id="3" name="Picture 2"/>
          <p:cNvPicPr>
            <a:picLocks noChangeAspect="1"/>
          </p:cNvPicPr>
          <p:nvPr/>
        </p:nvPicPr>
        <p:blipFill>
          <a:blip r:embed="rId5"/>
          <a:stretch>
            <a:fillRect/>
          </a:stretch>
        </p:blipFill>
        <p:spPr>
          <a:xfrm>
            <a:off x="2064026" y="2720838"/>
            <a:ext cx="8022406" cy="960941"/>
          </a:xfrm>
          <a:prstGeom prst="rect">
            <a:avLst/>
          </a:prstGeom>
        </p:spPr>
      </p:pic>
      <p:sp>
        <p:nvSpPr>
          <p:cNvPr id="4" name="TextBox 3">
            <a:extLst>
              <a:ext uri="{FF2B5EF4-FFF2-40B4-BE49-F238E27FC236}">
                <a16:creationId xmlns:a16="http://schemas.microsoft.com/office/drawing/2014/main" id="{3039D3A5-04B9-CAE3-EBF9-88000E52CF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F8E495A-2BE5-B9BB-0862-454E4237FF2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3970" name="Rectangle 2"/>
          <p:cNvSpPr>
            <a:spLocks noGrp="1" noChangeArrowheads="1"/>
          </p:cNvSpPr>
          <p:nvPr>
            <p:ph type="title"/>
          </p:nvPr>
        </p:nvSpPr>
        <p:spPr>
          <a:xfrm>
            <a:off x="2438400" y="609600"/>
            <a:ext cx="7315200" cy="808038"/>
          </a:xfrm>
        </p:spPr>
        <p:txBody>
          <a:bodyPr/>
          <a:lstStyle/>
          <a:p>
            <a:pPr eaLnBrk="1" hangingPunct="1"/>
            <a:r>
              <a:rPr lang="en-US" altLang="en-US" sz="3200" b="1" dirty="0"/>
              <a:t>Installment Notes with Equal Payments</a:t>
            </a:r>
          </a:p>
        </p:txBody>
      </p:sp>
      <p:pic>
        <p:nvPicPr>
          <p:cNvPr id="3" name="Picture 2"/>
          <p:cNvPicPr>
            <a:picLocks noChangeAspect="1"/>
          </p:cNvPicPr>
          <p:nvPr/>
        </p:nvPicPr>
        <p:blipFill>
          <a:blip r:embed="rId3"/>
          <a:stretch>
            <a:fillRect/>
          </a:stretch>
        </p:blipFill>
        <p:spPr>
          <a:xfrm>
            <a:off x="2688745" y="1321498"/>
            <a:ext cx="6814510" cy="4990245"/>
          </a:xfrm>
          <a:prstGeom prst="rect">
            <a:avLst/>
          </a:prstGeom>
        </p:spPr>
      </p:pic>
      <p:sp>
        <p:nvSpPr>
          <p:cNvPr id="4" name="TextBox 3">
            <a:extLst>
              <a:ext uri="{FF2B5EF4-FFF2-40B4-BE49-F238E27FC236}">
                <a16:creationId xmlns:a16="http://schemas.microsoft.com/office/drawing/2014/main" id="{1BAAE70B-645E-60B9-0621-C6F4609ED0F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8499EF-18AA-4510-9D40-692F1DB0C89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4994" name="Rectangle 2"/>
          <p:cNvSpPr>
            <a:spLocks noGrp="1" noChangeArrowheads="1"/>
          </p:cNvSpPr>
          <p:nvPr>
            <p:ph type="title"/>
          </p:nvPr>
        </p:nvSpPr>
        <p:spPr/>
        <p:txBody>
          <a:bodyPr/>
          <a:lstStyle/>
          <a:p>
            <a:pPr eaLnBrk="1" hangingPunct="1"/>
            <a:r>
              <a:rPr lang="en-US" altLang="en-US" sz="3200" b="1" dirty="0"/>
              <a:t>Installment Notes with Equal Payments</a:t>
            </a:r>
          </a:p>
        </p:txBody>
      </p:sp>
      <p:sp>
        <p:nvSpPr>
          <p:cNvPr id="4" name="TextBox 3"/>
          <p:cNvSpPr txBox="1"/>
          <p:nvPr/>
        </p:nvSpPr>
        <p:spPr>
          <a:xfrm>
            <a:off x="1752598" y="1295401"/>
            <a:ext cx="8610602" cy="830997"/>
          </a:xfrm>
          <a:prstGeom prst="rect">
            <a:avLst/>
          </a:prstGeom>
          <a:solidFill>
            <a:schemeClr val="accent2">
              <a:lumMod val="40000"/>
              <a:lumOff val="60000"/>
            </a:schemeClr>
          </a:solidFill>
          <a:ln>
            <a:solidFill>
              <a:schemeClr val="accent2">
                <a:lumMod val="50000"/>
              </a:schemeClr>
            </a:solidFill>
          </a:ln>
          <a:effectLst>
            <a:outerShdw blurRad="50800" dist="38100" dir="2700000" algn="tl" rotWithShape="0">
              <a:prstClr val="black">
                <a:alpha val="40000"/>
              </a:prstClr>
            </a:outerShdw>
          </a:effectLst>
        </p:spPr>
        <p:txBody>
          <a:bodyPr wrap="square">
            <a:spAutoFit/>
          </a:bodyPr>
          <a:lstStyle/>
          <a:p>
            <a:pPr algn="ctr">
              <a:defRPr/>
            </a:pPr>
            <a:r>
              <a:rPr lang="en-US" sz="2400" b="1" dirty="0">
                <a:solidFill>
                  <a:schemeClr val="accent2">
                    <a:lumMod val="50000"/>
                  </a:schemeClr>
                </a:solidFill>
                <a:ea typeface="ＭＳ Ｐゴシック" pitchFamily="-108" charset="-128"/>
                <a:cs typeface="Arial" pitchFamily="34" charset="0"/>
              </a:rPr>
              <a:t>Let’s record the first payment made on December 31, 2017 by Foghog to the bank.</a:t>
            </a:r>
          </a:p>
        </p:txBody>
      </p:sp>
      <p:sp>
        <p:nvSpPr>
          <p:cNvPr id="6" name="TextBox 5"/>
          <p:cNvSpPr txBox="1"/>
          <p:nvPr/>
        </p:nvSpPr>
        <p:spPr>
          <a:xfrm>
            <a:off x="1752600" y="3781849"/>
            <a:ext cx="8610601" cy="830997"/>
          </a:xfrm>
          <a:prstGeom prst="rect">
            <a:avLst/>
          </a:prstGeom>
          <a:solidFill>
            <a:schemeClr val="accent2">
              <a:lumMod val="40000"/>
              <a:lumOff val="60000"/>
            </a:schemeClr>
          </a:solidFill>
          <a:ln>
            <a:solidFill>
              <a:schemeClr val="accent2">
                <a:lumMod val="50000"/>
              </a:schemeClr>
            </a:solidFill>
          </a:ln>
          <a:effectLst>
            <a:outerShdw blurRad="50800" dist="38100" dir="2700000" algn="tl" rotWithShape="0">
              <a:prstClr val="black">
                <a:alpha val="40000"/>
              </a:prstClr>
            </a:outerShdw>
          </a:effectLst>
        </p:spPr>
        <p:txBody>
          <a:bodyPr wrap="square">
            <a:spAutoFit/>
          </a:bodyPr>
          <a:lstStyle/>
          <a:p>
            <a:pPr algn="ctr">
              <a:defRPr/>
            </a:pPr>
            <a:r>
              <a:rPr lang="en-US" sz="2400" b="1" dirty="0">
                <a:solidFill>
                  <a:schemeClr val="accent2">
                    <a:lumMod val="50000"/>
                  </a:schemeClr>
                </a:solidFill>
                <a:ea typeface="ＭＳ Ｐゴシック" pitchFamily="-108" charset="-128"/>
                <a:cs typeface="Arial" pitchFamily="34" charset="0"/>
              </a:rPr>
              <a:t>Refer back to the amortization schedule to make the December 31, 2018 payment on the note.</a:t>
            </a:r>
          </a:p>
        </p:txBody>
      </p:sp>
      <p:pic>
        <p:nvPicPr>
          <p:cNvPr id="3" name="Picture 2"/>
          <p:cNvPicPr>
            <a:picLocks noChangeAspect="1"/>
          </p:cNvPicPr>
          <p:nvPr/>
        </p:nvPicPr>
        <p:blipFill>
          <a:blip r:embed="rId3"/>
          <a:stretch>
            <a:fillRect/>
          </a:stretch>
        </p:blipFill>
        <p:spPr>
          <a:xfrm>
            <a:off x="2203016" y="2352047"/>
            <a:ext cx="7312029" cy="1267067"/>
          </a:xfrm>
          <a:prstGeom prst="rect">
            <a:avLst/>
          </a:prstGeom>
        </p:spPr>
      </p:pic>
      <p:pic>
        <p:nvPicPr>
          <p:cNvPr id="5" name="Picture 4"/>
          <p:cNvPicPr>
            <a:picLocks noChangeAspect="1"/>
          </p:cNvPicPr>
          <p:nvPr/>
        </p:nvPicPr>
        <p:blipFill>
          <a:blip r:embed="rId4"/>
          <a:stretch>
            <a:fillRect/>
          </a:stretch>
        </p:blipFill>
        <p:spPr>
          <a:xfrm>
            <a:off x="2239087" y="4838494"/>
            <a:ext cx="7275958" cy="1333706"/>
          </a:xfrm>
          <a:prstGeom prst="rect">
            <a:avLst/>
          </a:prstGeom>
        </p:spPr>
      </p:pic>
      <p:sp>
        <p:nvSpPr>
          <p:cNvPr id="7" name="TextBox 6">
            <a:extLst>
              <a:ext uri="{FF2B5EF4-FFF2-40B4-BE49-F238E27FC236}">
                <a16:creationId xmlns:a16="http://schemas.microsoft.com/office/drawing/2014/main" id="{8C53EF42-7097-F412-A2E7-0FF253DD61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200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A7DEBB-3A64-424A-33C7-FBDA4F9BDB0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6018" name="Rectangle 3"/>
          <p:cNvSpPr>
            <a:spLocks noGrp="1" noChangeArrowheads="1"/>
          </p:cNvSpPr>
          <p:nvPr>
            <p:ph type="title"/>
          </p:nvPr>
        </p:nvSpPr>
        <p:spPr>
          <a:xfrm>
            <a:off x="1981200" y="533400"/>
            <a:ext cx="8229600" cy="884238"/>
          </a:xfrm>
        </p:spPr>
        <p:txBody>
          <a:bodyPr/>
          <a:lstStyle/>
          <a:p>
            <a:pPr eaLnBrk="1" hangingPunct="1"/>
            <a:r>
              <a:rPr lang="en-US" altLang="en-US" b="1" dirty="0"/>
              <a:t>Mortgage Notes and Bonds</a:t>
            </a:r>
          </a:p>
        </p:txBody>
      </p:sp>
      <p:sp>
        <p:nvSpPr>
          <p:cNvPr id="61442" name="Rectangle 2"/>
          <p:cNvSpPr>
            <a:spLocks noGrp="1" noChangeArrowheads="1"/>
          </p:cNvSpPr>
          <p:nvPr>
            <p:ph type="body" idx="4294967295"/>
          </p:nvPr>
        </p:nvSpPr>
        <p:spPr>
          <a:xfrm>
            <a:off x="1752600" y="1676400"/>
            <a:ext cx="8686800" cy="3581400"/>
          </a:xfrm>
          <a:solidFill>
            <a:schemeClr val="bg2">
              <a:lumMod val="90000"/>
            </a:schemeClr>
          </a:solidFill>
          <a:ln w="12700">
            <a:solidFill>
              <a:schemeClr val="tx1"/>
            </a:solidFill>
          </a:ln>
        </p:spPr>
        <p:txBody>
          <a:bodyPr vert="horz" lIns="90488" tIns="44450" rIns="90488" bIns="44450" rtlCol="0">
            <a:normAutofit/>
          </a:bodyPr>
          <a:lstStyle/>
          <a:p>
            <a:pPr marL="0" algn="ctr">
              <a:buClr>
                <a:srgbClr val="006600"/>
              </a:buClr>
              <a:buSzPct val="100000"/>
              <a:buNone/>
              <a:defRPr/>
            </a:pPr>
            <a:r>
              <a:rPr lang="en-US" sz="3100" b="1" dirty="0">
                <a:solidFill>
                  <a:schemeClr val="accent2">
                    <a:lumMod val="75000"/>
                  </a:schemeClr>
                </a:solidFill>
              </a:rPr>
              <a:t>A mortgage is a legal agreement that helps protect the lender if the borrower fails to make the required payments.</a:t>
            </a:r>
          </a:p>
          <a:p>
            <a:pPr marL="0" algn="ctr">
              <a:spcBef>
                <a:spcPct val="50000"/>
              </a:spcBef>
              <a:buClr>
                <a:srgbClr val="006600"/>
              </a:buClr>
              <a:buSzPct val="100000"/>
              <a:buNone/>
              <a:defRPr/>
            </a:pPr>
            <a:r>
              <a:rPr lang="en-US" sz="3100" b="1" dirty="0">
                <a:solidFill>
                  <a:schemeClr val="accent2">
                    <a:lumMod val="75000"/>
                  </a:schemeClr>
                </a:solidFill>
              </a:rPr>
              <a:t>It gives the lender the right to be paid out of the cash proceeds from the sale of the borrower’s assets specifically identified in the mortgage contract.  </a:t>
            </a:r>
          </a:p>
        </p:txBody>
      </p:sp>
      <p:sp>
        <p:nvSpPr>
          <p:cNvPr id="3" name="TextBox 2">
            <a:extLst>
              <a:ext uri="{FF2B5EF4-FFF2-40B4-BE49-F238E27FC236}">
                <a16:creationId xmlns:a16="http://schemas.microsoft.com/office/drawing/2014/main" id="{14D35D19-9D48-7C58-3405-00359DF102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BBDE0E-8B06-B0D6-B91F-A20EAD81620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8067" name="Snagit_PPTC8C8"/>
          <p:cNvPicPr>
            <a:picLocks noChangeAspect="1"/>
          </p:cNvPicPr>
          <p:nvPr/>
        </p:nvPicPr>
        <p:blipFill>
          <a:blip r:embed="rId3" cstate="print"/>
          <a:srcRect/>
          <a:stretch>
            <a:fillRect/>
          </a:stretch>
        </p:blipFill>
        <p:spPr bwMode="auto">
          <a:xfrm>
            <a:off x="1838325" y="781050"/>
            <a:ext cx="8515350" cy="5295900"/>
          </a:xfrm>
          <a:prstGeom prst="rect">
            <a:avLst/>
          </a:prstGeom>
          <a:noFill/>
          <a:ln w="9525">
            <a:noFill/>
            <a:miter lim="800000"/>
            <a:headEnd/>
            <a:tailEnd/>
          </a:ln>
        </p:spPr>
      </p:pic>
      <p:sp>
        <p:nvSpPr>
          <p:cNvPr id="3" name="TextBox 2">
            <a:extLst>
              <a:ext uri="{FF2B5EF4-FFF2-40B4-BE49-F238E27FC236}">
                <a16:creationId xmlns:a16="http://schemas.microsoft.com/office/drawing/2014/main" id="{2B631E37-FF3A-6242-BBAE-FC8B0FAD08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CD147D-62CE-C234-9D56-583A2C79527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0050" name="Title 4"/>
          <p:cNvSpPr>
            <a:spLocks noGrp="1"/>
          </p:cNvSpPr>
          <p:nvPr>
            <p:ph type="ctrTitle"/>
          </p:nvPr>
        </p:nvSpPr>
        <p:spPr>
          <a:xfrm>
            <a:off x="2471737" y="2373278"/>
            <a:ext cx="7315200" cy="3124200"/>
          </a:xfrm>
        </p:spPr>
        <p:txBody>
          <a:bodyPr>
            <a:normAutofit fontScale="90000"/>
          </a:bodyPr>
          <a:lstStyle/>
          <a:p>
            <a:br>
              <a:rPr lang="en-US" altLang="en-US" dirty="0"/>
            </a:br>
            <a:br>
              <a:rPr lang="en-US" altLang="en-US" dirty="0"/>
            </a:br>
            <a:r>
              <a:rPr lang="en-US" altLang="en-US" dirty="0"/>
              <a:t>	</a:t>
            </a:r>
            <a:br>
              <a:rPr lang="en-US" altLang="en-US" dirty="0"/>
            </a:br>
            <a:r>
              <a:rPr lang="en-US" dirty="0"/>
              <a:t>Compute the </a:t>
            </a:r>
            <a:br>
              <a:rPr lang="en-US" dirty="0"/>
            </a:br>
            <a:r>
              <a:rPr lang="en-US" dirty="0"/>
              <a:t>debt-to-equity ratio and explain its use.</a:t>
            </a:r>
            <a:br>
              <a:rPr lang="en-US" dirty="0"/>
            </a:br>
            <a:endParaRPr lang="en-US" altLang="en-US" dirty="0"/>
          </a:p>
        </p:txBody>
      </p:sp>
      <p:pic>
        <p:nvPicPr>
          <p:cNvPr id="130053" name="Picture 2"/>
          <p:cNvPicPr>
            <a:picLocks noChangeAspect="1" noChangeArrowheads="1"/>
          </p:cNvPicPr>
          <p:nvPr/>
        </p:nvPicPr>
        <p:blipFill>
          <a:blip r:embed="rId3" cstate="print"/>
          <a:srcRect/>
          <a:stretch>
            <a:fillRect/>
          </a:stretch>
        </p:blipFill>
        <p:spPr bwMode="auto">
          <a:xfrm>
            <a:off x="2438400" y="2057400"/>
            <a:ext cx="7315200" cy="87312"/>
          </a:xfrm>
          <a:prstGeom prst="rect">
            <a:avLst/>
          </a:prstGeom>
          <a:noFill/>
          <a:ln w="9525">
            <a:noFill/>
            <a:miter lim="800000"/>
            <a:headEnd/>
            <a:tailEnd/>
          </a:ln>
        </p:spPr>
      </p:pic>
      <p:pic>
        <p:nvPicPr>
          <p:cNvPr id="130054" name="Picture 2"/>
          <p:cNvPicPr>
            <a:picLocks noChangeAspect="1" noChangeArrowheads="1"/>
          </p:cNvPicPr>
          <p:nvPr/>
        </p:nvPicPr>
        <p:blipFill>
          <a:blip r:embed="rId3" cstate="print"/>
          <a:srcRect/>
          <a:stretch>
            <a:fillRect/>
          </a:stretch>
        </p:blipFill>
        <p:spPr bwMode="auto">
          <a:xfrm>
            <a:off x="2438400" y="5059323"/>
            <a:ext cx="7315200" cy="87313"/>
          </a:xfrm>
          <a:prstGeom prst="rect">
            <a:avLst/>
          </a:prstGeom>
          <a:noFill/>
          <a:ln w="9525">
            <a:noFill/>
            <a:miter lim="800000"/>
            <a:headEnd/>
            <a:tailEnd/>
          </a:ln>
        </p:spPr>
      </p:pic>
      <p:sp>
        <p:nvSpPr>
          <p:cNvPr id="8" name="TextBox 7"/>
          <p:cNvSpPr txBox="1"/>
          <p:nvPr/>
        </p:nvSpPr>
        <p:spPr>
          <a:xfrm>
            <a:off x="3810000" y="850355"/>
            <a:ext cx="5257800" cy="769441"/>
          </a:xfrm>
          <a:prstGeom prst="rect">
            <a:avLst/>
          </a:prstGeom>
          <a:noFill/>
        </p:spPr>
        <p:txBody>
          <a:bodyPr wrap="square" rtlCol="0">
            <a:spAutoFit/>
          </a:bodyPr>
          <a:lstStyle/>
          <a:p>
            <a:r>
              <a:rPr lang="en-US" altLang="en-US" sz="4400" b="1" dirty="0">
                <a:latin typeface="+mj-lt"/>
              </a:rPr>
              <a:t>Learning Objective</a:t>
            </a:r>
            <a:endParaRPr lang="en-US" sz="4400" dirty="0">
              <a:latin typeface="+mj-lt"/>
            </a:endParaRPr>
          </a:p>
        </p:txBody>
      </p:sp>
      <p:sp>
        <p:nvSpPr>
          <p:cNvPr id="3" name="TextBox 2">
            <a:extLst>
              <a:ext uri="{FF2B5EF4-FFF2-40B4-BE49-F238E27FC236}">
                <a16:creationId xmlns:a16="http://schemas.microsoft.com/office/drawing/2014/main" id="{DC365C9E-1503-224F-5432-D93A7FE8DA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415562-54EC-227A-CCAD-529241EDEE1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5960" name="Rectangle 8"/>
          <p:cNvSpPr>
            <a:spLocks noChangeArrowheads="1"/>
          </p:cNvSpPr>
          <p:nvPr/>
        </p:nvSpPr>
        <p:spPr bwMode="auto">
          <a:xfrm>
            <a:off x="1938338" y="2516640"/>
            <a:ext cx="8382000" cy="1382430"/>
          </a:xfrm>
          <a:prstGeom prst="rect">
            <a:avLst/>
          </a:prstGeom>
          <a:solidFill>
            <a:schemeClr val="accent2">
              <a:lumMod val="20000"/>
              <a:lumOff val="80000"/>
            </a:schemeClr>
          </a:solidFill>
          <a:ln w="12700">
            <a:solidFill>
              <a:schemeClr val="accent2">
                <a:lumMod val="50000"/>
              </a:schemeClr>
            </a:solidFill>
            <a:miter lim="800000"/>
            <a:headEnd/>
            <a:tailEnd/>
          </a:ln>
          <a:effectLst>
            <a:outerShdw blurRad="50800" dist="38100" dir="2700000" algn="tl" rotWithShape="0">
              <a:prstClr val="black">
                <a:alpha val="40000"/>
              </a:prstClr>
            </a:outerShdw>
          </a:effectLst>
        </p:spPr>
        <p:txBody>
          <a:bodyPr wrap="square" lIns="90488" tIns="44450" rIns="90488" bIns="44450">
            <a:spAutoFit/>
          </a:bodyPr>
          <a:lstStyle/>
          <a:p>
            <a:pPr algn="ctr">
              <a:spcBef>
                <a:spcPct val="50000"/>
              </a:spcBef>
              <a:defRPr/>
            </a:pPr>
            <a:r>
              <a:rPr lang="en-US" sz="2800" dirty="0">
                <a:solidFill>
                  <a:schemeClr val="accent2">
                    <a:lumMod val="50000"/>
                  </a:schemeClr>
                </a:solidFill>
                <a:ea typeface="ＭＳ Ｐゴシック" pitchFamily="-108" charset="-128"/>
                <a:cs typeface="Arial" pitchFamily="34" charset="0"/>
              </a:rPr>
              <a:t>This ratio helps investors determine the risk of investing in a company by dividing its total liabilities by total equity.</a:t>
            </a:r>
          </a:p>
        </p:txBody>
      </p:sp>
      <p:sp>
        <p:nvSpPr>
          <p:cNvPr id="94211" name="Rectangle 9"/>
          <p:cNvSpPr>
            <a:spLocks noGrp="1" noChangeArrowheads="1"/>
          </p:cNvSpPr>
          <p:nvPr>
            <p:ph type="title"/>
          </p:nvPr>
        </p:nvSpPr>
        <p:spPr>
          <a:xfrm>
            <a:off x="1981200" y="457200"/>
            <a:ext cx="8229600" cy="960438"/>
          </a:xfrm>
        </p:spPr>
        <p:txBody>
          <a:bodyPr/>
          <a:lstStyle/>
          <a:p>
            <a:pPr eaLnBrk="1" hangingPunct="1"/>
            <a:r>
              <a:rPr lang="en-US" altLang="en-US" b="1" dirty="0"/>
              <a:t>Debt-to-Equity Ratio</a:t>
            </a:r>
          </a:p>
        </p:txBody>
      </p:sp>
      <p:grpSp>
        <p:nvGrpSpPr>
          <p:cNvPr id="94212" name="Group 12"/>
          <p:cNvGrpSpPr>
            <a:grpSpLocks/>
          </p:cNvGrpSpPr>
          <p:nvPr/>
        </p:nvGrpSpPr>
        <p:grpSpPr bwMode="auto">
          <a:xfrm>
            <a:off x="3124200" y="1143000"/>
            <a:ext cx="5638800" cy="1613262"/>
            <a:chOff x="969962" y="1905000"/>
            <a:chExt cx="4440238" cy="1797230"/>
          </a:xfrm>
        </p:grpSpPr>
        <p:sp>
          <p:nvSpPr>
            <p:cNvPr id="125955" name="Rectangle 3"/>
            <p:cNvSpPr>
              <a:spLocks noChangeArrowheads="1"/>
            </p:cNvSpPr>
            <p:nvPr/>
          </p:nvSpPr>
          <p:spPr bwMode="auto">
            <a:xfrm>
              <a:off x="969962" y="2133600"/>
              <a:ext cx="4440238" cy="1143000"/>
            </a:xfrm>
            <a:prstGeom prst="rect">
              <a:avLst/>
            </a:prstGeom>
            <a:solidFill>
              <a:srgbClr val="FFFFCC"/>
            </a:solidFill>
            <a:ln w="12700" cmpd="dbl">
              <a:solidFill>
                <a:schemeClr val="accent3">
                  <a:lumMod val="50000"/>
                </a:schemeClr>
              </a:solidFill>
              <a:miter lim="800000"/>
              <a:headEnd/>
              <a:tailEnd/>
            </a:ln>
            <a:effectLst>
              <a:outerShdw blurRad="50800" dist="38100" dir="2700000" algn="tl" rotWithShape="0">
                <a:prstClr val="black">
                  <a:alpha val="40000"/>
                </a:prstClr>
              </a:outerShdw>
            </a:effectLst>
          </p:spPr>
          <p:txBody>
            <a:bodyPr wrap="none" anchor="ctr"/>
            <a:lstStyle/>
            <a:p>
              <a:pPr algn="ctr">
                <a:defRPr/>
              </a:pPr>
              <a:endParaRPr lang="en-US" dirty="0">
                <a:solidFill>
                  <a:schemeClr val="accent3">
                    <a:lumMod val="75000"/>
                  </a:schemeClr>
                </a:solidFill>
                <a:latin typeface="Times New Roman" pitchFamily="-108" charset="0"/>
                <a:ea typeface="ＭＳ Ｐゴシック" pitchFamily="-108" charset="-128"/>
                <a:cs typeface="Arial" pitchFamily="34" charset="0"/>
              </a:endParaRPr>
            </a:p>
          </p:txBody>
        </p:sp>
        <p:sp>
          <p:nvSpPr>
            <p:cNvPr id="57351" name="Rectangle 4"/>
            <p:cNvSpPr>
              <a:spLocks noChangeArrowheads="1"/>
            </p:cNvSpPr>
            <p:nvPr/>
          </p:nvSpPr>
          <p:spPr bwMode="auto">
            <a:xfrm>
              <a:off x="1066800" y="1905000"/>
              <a:ext cx="1978025" cy="1797230"/>
            </a:xfrm>
            <a:prstGeom prst="rect">
              <a:avLst/>
            </a:prstGeom>
            <a:noFill/>
            <a:ln w="12700">
              <a:noFill/>
              <a:miter lim="800000"/>
              <a:headEnd/>
              <a:tailEnd/>
            </a:ln>
          </p:spPr>
          <p:txBody>
            <a:bodyPr lIns="90488" tIns="44450" rIns="90488" bIns="44450">
              <a:spAutoFit/>
            </a:bodyPr>
            <a:lstStyle/>
            <a:p>
              <a:pPr algn="ctr">
                <a:spcBef>
                  <a:spcPct val="50000"/>
                </a:spcBef>
                <a:defRPr/>
              </a:pPr>
              <a:endParaRPr lang="en-US" b="1" dirty="0">
                <a:solidFill>
                  <a:schemeClr val="accent3">
                    <a:lumMod val="75000"/>
                  </a:schemeClr>
                </a:solidFill>
                <a:ea typeface="ＭＳ Ｐゴシック" pitchFamily="-108" charset="-128"/>
                <a:cs typeface="Arial" pitchFamily="34" charset="0"/>
              </a:endParaRPr>
            </a:p>
            <a:p>
              <a:pPr algn="ctr">
                <a:spcBef>
                  <a:spcPct val="50000"/>
                </a:spcBef>
                <a:defRPr/>
              </a:pPr>
              <a:r>
                <a:rPr lang="en-US" b="1" dirty="0">
                  <a:solidFill>
                    <a:schemeClr val="accent3">
                      <a:lumMod val="50000"/>
                    </a:schemeClr>
                  </a:solidFill>
                  <a:ea typeface="ＭＳ Ｐゴシック" pitchFamily="-108" charset="-128"/>
                  <a:cs typeface="Arial" pitchFamily="34" charset="0"/>
                </a:rPr>
                <a:t>Debt-to-</a:t>
              </a:r>
            </a:p>
            <a:p>
              <a:pPr algn="ctr">
                <a:spcBef>
                  <a:spcPct val="50000"/>
                </a:spcBef>
                <a:defRPr/>
              </a:pPr>
              <a:r>
                <a:rPr lang="en-US" b="1" dirty="0">
                  <a:solidFill>
                    <a:schemeClr val="accent3">
                      <a:lumMod val="50000"/>
                    </a:schemeClr>
                  </a:solidFill>
                  <a:ea typeface="ＭＳ Ｐゴシック" pitchFamily="-108" charset="-128"/>
                  <a:cs typeface="Arial" pitchFamily="34" charset="0"/>
                </a:rPr>
                <a:t>equity ratio</a:t>
              </a:r>
            </a:p>
            <a:p>
              <a:pPr algn="ctr">
                <a:spcBef>
                  <a:spcPct val="50000"/>
                </a:spcBef>
                <a:defRPr/>
              </a:pPr>
              <a:endParaRPr lang="en-US" b="1" dirty="0">
                <a:solidFill>
                  <a:schemeClr val="accent3">
                    <a:lumMod val="75000"/>
                  </a:schemeClr>
                </a:solidFill>
                <a:ea typeface="ＭＳ Ｐゴシック" pitchFamily="-108" charset="-128"/>
                <a:cs typeface="Arial" pitchFamily="34" charset="0"/>
              </a:endParaRPr>
            </a:p>
          </p:txBody>
        </p:sp>
        <p:sp>
          <p:nvSpPr>
            <p:cNvPr id="57352" name="Rectangle 5"/>
            <p:cNvSpPr>
              <a:spLocks noChangeArrowheads="1"/>
            </p:cNvSpPr>
            <p:nvPr/>
          </p:nvSpPr>
          <p:spPr bwMode="auto">
            <a:xfrm>
              <a:off x="3051175" y="2341562"/>
              <a:ext cx="1978025" cy="871470"/>
            </a:xfrm>
            <a:prstGeom prst="rect">
              <a:avLst/>
            </a:prstGeom>
            <a:noFill/>
            <a:ln w="12700">
              <a:noFill/>
              <a:miter lim="800000"/>
              <a:headEnd/>
              <a:tailEnd/>
            </a:ln>
          </p:spPr>
          <p:txBody>
            <a:bodyPr lIns="90488" tIns="44450" rIns="90488" bIns="44450">
              <a:spAutoFit/>
            </a:bodyPr>
            <a:lstStyle/>
            <a:p>
              <a:pPr algn="ctr">
                <a:spcBef>
                  <a:spcPct val="50000"/>
                </a:spcBef>
                <a:defRPr/>
              </a:pPr>
              <a:r>
                <a:rPr lang="en-US" b="1" dirty="0">
                  <a:solidFill>
                    <a:schemeClr val="accent3">
                      <a:lumMod val="50000"/>
                    </a:schemeClr>
                  </a:solidFill>
                  <a:ea typeface="ＭＳ Ｐゴシック" pitchFamily="-108" charset="-128"/>
                  <a:cs typeface="Arial" pitchFamily="34" charset="0"/>
                </a:rPr>
                <a:t>Total liabilities</a:t>
              </a:r>
            </a:p>
            <a:p>
              <a:pPr algn="ctr">
                <a:spcBef>
                  <a:spcPct val="50000"/>
                </a:spcBef>
                <a:defRPr/>
              </a:pPr>
              <a:r>
                <a:rPr lang="en-US" b="1" dirty="0">
                  <a:solidFill>
                    <a:schemeClr val="accent3">
                      <a:lumMod val="50000"/>
                    </a:schemeClr>
                  </a:solidFill>
                  <a:ea typeface="ＭＳ Ｐゴシック" pitchFamily="-108" charset="-128"/>
                  <a:cs typeface="Arial" pitchFamily="34" charset="0"/>
                </a:rPr>
                <a:t>Total equity</a:t>
              </a:r>
            </a:p>
          </p:txBody>
        </p:sp>
        <p:sp>
          <p:nvSpPr>
            <p:cNvPr id="57354" name="Rectangle 7"/>
            <p:cNvSpPr>
              <a:spLocks noChangeArrowheads="1"/>
            </p:cNvSpPr>
            <p:nvPr/>
          </p:nvSpPr>
          <p:spPr bwMode="auto">
            <a:xfrm>
              <a:off x="2590800" y="2520950"/>
              <a:ext cx="530225" cy="442879"/>
            </a:xfrm>
            <a:prstGeom prst="rect">
              <a:avLst/>
            </a:prstGeom>
            <a:noFill/>
            <a:ln w="12700">
              <a:noFill/>
              <a:miter lim="800000"/>
              <a:headEnd/>
              <a:tailEnd/>
            </a:ln>
          </p:spPr>
          <p:txBody>
            <a:bodyPr lIns="90488" tIns="44450" rIns="90488" bIns="44450">
              <a:spAutoFit/>
            </a:bodyPr>
            <a:lstStyle/>
            <a:p>
              <a:pPr algn="ctr">
                <a:spcBef>
                  <a:spcPct val="50000"/>
                </a:spcBef>
                <a:defRPr/>
              </a:pPr>
              <a:r>
                <a:rPr lang="en-US" sz="2000" b="1" dirty="0">
                  <a:solidFill>
                    <a:schemeClr val="accent3">
                      <a:lumMod val="50000"/>
                    </a:schemeClr>
                  </a:solidFill>
                  <a:ea typeface="ＭＳ Ｐゴシック" pitchFamily="-108" charset="-128"/>
                  <a:cs typeface="Arial" pitchFamily="34" charset="0"/>
                </a:rPr>
                <a:t>=</a:t>
              </a:r>
            </a:p>
          </p:txBody>
        </p:sp>
        <p:cxnSp>
          <p:nvCxnSpPr>
            <p:cNvPr id="12" name="Straight Connector 11"/>
            <p:cNvCxnSpPr>
              <a:stCxn id="57352" idx="1"/>
            </p:cNvCxnSpPr>
            <p:nvPr/>
          </p:nvCxnSpPr>
          <p:spPr>
            <a:xfrm flipV="1">
              <a:off x="3051175" y="2743200"/>
              <a:ext cx="1978025" cy="34098"/>
            </a:xfrm>
            <a:prstGeom prst="line">
              <a:avLst/>
            </a:prstGeom>
            <a:ln w="28575">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pic>
        <p:nvPicPr>
          <p:cNvPr id="3" name="Picture 2"/>
          <p:cNvPicPr>
            <a:picLocks noChangeAspect="1"/>
          </p:cNvPicPr>
          <p:nvPr/>
        </p:nvPicPr>
        <p:blipFill>
          <a:blip r:embed="rId3"/>
          <a:stretch>
            <a:fillRect/>
          </a:stretch>
        </p:blipFill>
        <p:spPr>
          <a:xfrm>
            <a:off x="2369058" y="4240908"/>
            <a:ext cx="7155943" cy="1514329"/>
          </a:xfrm>
          <a:prstGeom prst="rect">
            <a:avLst/>
          </a:prstGeom>
        </p:spPr>
      </p:pic>
      <p:sp>
        <p:nvSpPr>
          <p:cNvPr id="4" name="TextBox 3">
            <a:extLst>
              <a:ext uri="{FF2B5EF4-FFF2-40B4-BE49-F238E27FC236}">
                <a16:creationId xmlns:a16="http://schemas.microsoft.com/office/drawing/2014/main" id="{BFA71FA0-1BEE-F7A3-60B7-5D894DAD50C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791</TotalTime>
  <Words>4858</Words>
  <Application>Microsoft Macintosh PowerPoint</Application>
  <PresentationFormat>Widescreen</PresentationFormat>
  <Paragraphs>332</Paragraphs>
  <Slides>40</Slides>
  <Notes>40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47" baseType="lpstr">
      <vt:lpstr>Arial</vt:lpstr>
      <vt:lpstr>Calibri</vt:lpstr>
      <vt:lpstr>Calibri Light</vt:lpstr>
      <vt:lpstr>Times New Roman</vt:lpstr>
      <vt:lpstr>Office Theme</vt:lpstr>
      <vt:lpstr>Microsoft ClipArt Gallery</vt:lpstr>
      <vt:lpstr>Worksheet</vt:lpstr>
      <vt:lpstr>PowerPoint Presentation</vt:lpstr>
      <vt:lpstr>PowerPoint Presentation</vt:lpstr>
      <vt:lpstr>PowerPoint Presentation</vt:lpstr>
      <vt:lpstr>  bond financing </vt:lpstr>
      <vt:lpstr>Bond Financing</vt:lpstr>
      <vt:lpstr>Bond Financing</vt:lpstr>
      <vt:lpstr>Bond Trading</vt:lpstr>
      <vt:lpstr>Bond Issuing Procedures (Bond indenture)</vt:lpstr>
      <vt:lpstr>    Prepare entries to record bond issuance and interest expense. </vt:lpstr>
      <vt:lpstr>Issuing Bonds at Par</vt:lpstr>
      <vt:lpstr>Issuing Bonds at Par</vt:lpstr>
      <vt:lpstr>Issuing Bonds at Par</vt:lpstr>
      <vt:lpstr>Bond Discount or Premium</vt:lpstr>
      <vt:lpstr>    Compute and record amortization of bond discount using straight-line method.   </vt:lpstr>
      <vt:lpstr>Issuing Bonds at a Discount</vt:lpstr>
      <vt:lpstr>Issuing Bonds at a Discount</vt:lpstr>
      <vt:lpstr>Amortizing a Discount Bond</vt:lpstr>
      <vt:lpstr>Issuing Bonds at a Discount</vt:lpstr>
      <vt:lpstr>    Compute and record amortization of bond premium  using straight-line method.   </vt:lpstr>
      <vt:lpstr>Issuing Bonds at a Premium</vt:lpstr>
      <vt:lpstr>Issuing Bonds at a Premium</vt:lpstr>
      <vt:lpstr>Issuing Bonds at a Premium</vt:lpstr>
      <vt:lpstr>Amortizing a Premium Bond</vt:lpstr>
      <vt:lpstr>Amortizing a Premium Bond</vt:lpstr>
      <vt:lpstr>    Record the retirement of bonds.   </vt:lpstr>
      <vt:lpstr>Bond Retirement</vt:lpstr>
      <vt:lpstr>Bond Retirement before Maturity</vt:lpstr>
      <vt:lpstr>Bond Retirement</vt:lpstr>
      <vt:lpstr>    Explain the types of notes and prepare entries to account for notes. </vt:lpstr>
      <vt:lpstr>Long-Term Notes Payable</vt:lpstr>
      <vt:lpstr>Long-Term Notes Payable</vt:lpstr>
      <vt:lpstr>Long-Term Notes Payable</vt:lpstr>
      <vt:lpstr>Installment Notes</vt:lpstr>
      <vt:lpstr>Installment Notes with Equal Payments</vt:lpstr>
      <vt:lpstr>Installment Notes with Equal Payments</vt:lpstr>
      <vt:lpstr>Mortgage Notes and Bonds</vt:lpstr>
      <vt:lpstr>PowerPoint Presentation</vt:lpstr>
      <vt:lpstr>    Compute the  debt-to-equity ratio and explain its use. </vt:lpstr>
      <vt:lpstr>Debt-to-Equity Ratio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25</cp:revision>
  <dcterms:created xsi:type="dcterms:W3CDTF">2023-04-29T09:08:23Z</dcterms:created>
  <dcterms:modified xsi:type="dcterms:W3CDTF">2023-11-13T13:50:41Z</dcterms:modified>
</cp:coreProperties>
</file>