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Lst>
  <p:notesMasterIdLst>
    <p:notesMasterId r:id="rId32"/>
  </p:notesMasterIdLst>
  <p:sldIdLst>
    <p:sldId id="480" r:id="rId2"/>
    <p:sldId id="256" r:id="rId3"/>
    <p:sldId id="481" r:id="rId4"/>
    <p:sldId id="482" r:id="rId5"/>
    <p:sldId id="483" r:id="rId6"/>
    <p:sldId id="276" r:id="rId7"/>
    <p:sldId id="486" r:id="rId8"/>
    <p:sldId id="492" r:id="rId9"/>
    <p:sldId id="493" r:id="rId10"/>
    <p:sldId id="494" r:id="rId11"/>
    <p:sldId id="495" r:id="rId12"/>
    <p:sldId id="496" r:id="rId13"/>
    <p:sldId id="497" r:id="rId14"/>
    <p:sldId id="498" r:id="rId15"/>
    <p:sldId id="499" r:id="rId16"/>
    <p:sldId id="503" r:id="rId17"/>
    <p:sldId id="500" r:id="rId18"/>
    <p:sldId id="501" r:id="rId19"/>
    <p:sldId id="502" r:id="rId20"/>
    <p:sldId id="489" r:id="rId21"/>
    <p:sldId id="504" r:id="rId22"/>
    <p:sldId id="505" r:id="rId23"/>
    <p:sldId id="490" r:id="rId24"/>
    <p:sldId id="491" r:id="rId25"/>
    <p:sldId id="506" r:id="rId26"/>
    <p:sldId id="507" r:id="rId27"/>
    <p:sldId id="508" r:id="rId28"/>
    <p:sldId id="306" r:id="rId29"/>
    <p:sldId id="509"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481"/>
            <p14:sldId id="482"/>
            <p14:sldId id="483"/>
            <p14:sldId id="276"/>
            <p14:sldId id="486"/>
            <p14:sldId id="492"/>
            <p14:sldId id="493"/>
            <p14:sldId id="494"/>
            <p14:sldId id="495"/>
            <p14:sldId id="496"/>
            <p14:sldId id="497"/>
            <p14:sldId id="498"/>
            <p14:sldId id="499"/>
            <p14:sldId id="503"/>
            <p14:sldId id="500"/>
            <p14:sldId id="501"/>
            <p14:sldId id="502"/>
            <p14:sldId id="489"/>
            <p14:sldId id="504"/>
            <p14:sldId id="505"/>
            <p14:sldId id="490"/>
            <p14:sldId id="491"/>
            <p14:sldId id="506"/>
            <p14:sldId id="507"/>
            <p14:sldId id="508"/>
            <p14:sldId id="306"/>
            <p14:sldId id="50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5" d="100"/>
          <a:sy n="55" d="100"/>
        </p:scale>
        <p:origin x="1072"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41381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71837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314389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571877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84579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42983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925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2/1/2024</a:t>
            </a:fld>
            <a:endParaRPr lang="en-US"/>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svg"/><Relationship Id="rId2" Type="http://schemas.openxmlformats.org/officeDocument/2006/relationships/image" Target="../media/image32.jpeg"/><Relationship Id="rId1" Type="http://schemas.openxmlformats.org/officeDocument/2006/relationships/slideLayout" Target="../slideLayouts/slideLayout15.xml"/><Relationship Id="rId6" Type="http://schemas.openxmlformats.org/officeDocument/2006/relationships/image" Target="../media/image35.png"/><Relationship Id="rId5" Type="http://schemas.openxmlformats.org/officeDocument/2006/relationships/image" Target="../media/image2.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JO" sz="2400" b="1" dirty="0">
                <a:latin typeface="Times New Roman" panose="02020603050405020304" pitchFamily="18" charset="0"/>
                <a:cs typeface="Times New Roman" panose="02020603050405020304" pitchFamily="18" charset="0"/>
              </a:rPr>
              <a:t>اعداد الدكتوره هبة زياد</a:t>
            </a:r>
            <a:endParaRPr lang="en-US" sz="24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1875" y="2723975"/>
            <a:ext cx="5466561" cy="646331"/>
          </a:xfrm>
          <a:prstGeom prst="rect">
            <a:avLst/>
          </a:prstGeom>
          <a:noFill/>
        </p:spPr>
        <p:txBody>
          <a:bodyPr wrap="none" rtlCol="0">
            <a:spAutoFit/>
          </a:bodyPr>
          <a:lstStyle/>
          <a:p>
            <a:pPr algn="r" rtl="1"/>
            <a:r>
              <a:rPr lang="ar-JO" sz="3600" b="1" dirty="0">
                <a:solidFill>
                  <a:srgbClr val="00B0F0"/>
                </a:solidFill>
                <a:latin typeface="Times New Roman" panose="02020603050405020304" pitchFamily="18" charset="0"/>
                <a:cs typeface="Times New Roman" panose="02020603050405020304" pitchFamily="18" charset="0"/>
              </a:rPr>
              <a:t>قوانين واخلاقيات الاعلان والتسويق</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24606" y="5989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الاولى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4723548" y="1184415"/>
            <a:ext cx="7157277" cy="4524315"/>
          </a:xfrm>
          <a:prstGeom prst="rect">
            <a:avLst/>
          </a:prstGeom>
          <a:noFill/>
        </p:spPr>
        <p:txBody>
          <a:bodyPr wrap="square">
            <a:spAutoFit/>
          </a:bodyPr>
          <a:lstStyle/>
          <a:p>
            <a:pPr algn="r" rtl="1"/>
            <a:r>
              <a:rPr lang="ar-JO" sz="2400" b="1" dirty="0"/>
              <a:t>المحاور الرئيسية </a:t>
            </a:r>
          </a:p>
          <a:p>
            <a:pPr algn="r" rtl="1"/>
            <a:endParaRPr lang="ar-JO" sz="2400" b="1" dirty="0"/>
          </a:p>
          <a:p>
            <a:pPr marL="342900" indent="-342900" algn="r" rtl="1">
              <a:buFont typeface="Courier New" panose="02070309020205020404" pitchFamily="49" charset="0"/>
              <a:buChar char="o"/>
            </a:pPr>
            <a:r>
              <a:rPr lang="ar-JO" sz="2400" dirty="0"/>
              <a:t>ماهو التسويق الاخلاقي </a:t>
            </a:r>
          </a:p>
          <a:p>
            <a:pPr marL="342900" indent="-342900" algn="r" rtl="1">
              <a:buFont typeface="Courier New" panose="02070309020205020404" pitchFamily="49" charset="0"/>
              <a:buChar char="o"/>
            </a:pPr>
            <a:r>
              <a:rPr lang="ar-JO" sz="2400" dirty="0"/>
              <a:t>مبادئ التسويق الاخلاقي</a:t>
            </a:r>
          </a:p>
          <a:p>
            <a:pPr marL="342900" indent="-342900" algn="r" rtl="1">
              <a:buFont typeface="Courier New" panose="02070309020205020404" pitchFamily="49" charset="0"/>
              <a:buChar char="o"/>
            </a:pPr>
            <a:r>
              <a:rPr lang="ar-JO" sz="2400" dirty="0"/>
              <a:t>أهمية الشفافية في أخلاقيات العمل</a:t>
            </a:r>
          </a:p>
          <a:p>
            <a:pPr marL="342900" indent="-342900" algn="r" rtl="1">
              <a:buFont typeface="Courier New" panose="02070309020205020404" pitchFamily="49" charset="0"/>
              <a:buChar char="o"/>
            </a:pPr>
            <a:r>
              <a:rPr lang="ar-JO" sz="2400" dirty="0"/>
              <a:t>كيفية إنشاء ثقافة الانفتاح</a:t>
            </a:r>
          </a:p>
          <a:p>
            <a:pPr marL="342900" indent="-342900" algn="r" rtl="1">
              <a:buFont typeface="Courier New" panose="02070309020205020404" pitchFamily="49" charset="0"/>
              <a:buChar char="o"/>
            </a:pPr>
            <a:r>
              <a:rPr lang="ar-JO" sz="2400" dirty="0"/>
              <a:t>تحديات الشفافية</a:t>
            </a:r>
          </a:p>
          <a:p>
            <a:pPr marL="342900" indent="-342900" algn="r" rtl="1">
              <a:buFont typeface="Courier New" panose="02070309020205020404" pitchFamily="49" charset="0"/>
              <a:buChar char="o"/>
            </a:pPr>
            <a:r>
              <a:rPr lang="ar-JO" sz="2400" dirty="0"/>
              <a:t>افضل الممارسات للحفاظ على الشفافية والممارسات الاخلاقية</a:t>
            </a:r>
          </a:p>
          <a:p>
            <a:pPr marL="342900" indent="-342900" algn="r" rtl="1">
              <a:buFont typeface="Courier New" panose="02070309020205020404" pitchFamily="49" charset="0"/>
              <a:buChar char="o"/>
            </a:pPr>
            <a:r>
              <a:rPr lang="ar-JO" sz="2400" dirty="0"/>
              <a:t>مستقبل أخلاقيات العمل ولماذا ستستمر الشفافية في المهمة</a:t>
            </a:r>
          </a:p>
          <a:p>
            <a:pPr marL="342900" indent="-342900" algn="r" rtl="1">
              <a:buFont typeface="Courier New" panose="02070309020205020404" pitchFamily="49" charset="0"/>
              <a:buChar char="o"/>
            </a:pPr>
            <a:r>
              <a:rPr lang="ar-JO" sz="2400" dirty="0"/>
              <a:t>دراسات الحالة: أمثلة على الشركات ذات الممارسات التجارية الشفافة وغير الشفافة</a:t>
            </a:r>
          </a:p>
          <a:p>
            <a:pPr marL="342900" indent="-342900" algn="r" rtl="1">
              <a:buFont typeface="Courier New" panose="02070309020205020404" pitchFamily="49" charset="0"/>
              <a:buChar char="o"/>
            </a:pPr>
            <a:r>
              <a:rPr lang="ar-JO" sz="2400" dirty="0"/>
              <a:t>تأثير التكنولوجيا على أخلاقيات العمل والشفافية</a:t>
            </a:r>
          </a:p>
        </p:txBody>
      </p:sp>
      <p:pic>
        <p:nvPicPr>
          <p:cNvPr id="3" name="Picture 2">
            <a:extLst>
              <a:ext uri="{FF2B5EF4-FFF2-40B4-BE49-F238E27FC236}">
                <a16:creationId xmlns:a16="http://schemas.microsoft.com/office/drawing/2014/main" id="{0043DBCA-B873-6F08-2A08-44039AE4027D}"/>
              </a:ext>
            </a:extLst>
          </p:cNvPr>
          <p:cNvPicPr>
            <a:picLocks noChangeAspect="1"/>
          </p:cNvPicPr>
          <p:nvPr/>
        </p:nvPicPr>
        <p:blipFill>
          <a:blip r:embed="rId3"/>
          <a:stretch>
            <a:fillRect/>
          </a:stretch>
        </p:blipFill>
        <p:spPr>
          <a:xfrm>
            <a:off x="180431" y="1281112"/>
            <a:ext cx="4021179" cy="521228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8C2888C-7F7B-5211-7CEE-2A4EAAD2BAFD}"/>
              </a:ext>
            </a:extLst>
          </p:cNvPr>
          <p:cNvPicPr>
            <a:picLocks noChangeAspect="1"/>
          </p:cNvPicPr>
          <p:nvPr/>
        </p:nvPicPr>
        <p:blipFill>
          <a:blip r:embed="rId2"/>
          <a:stretch>
            <a:fillRect/>
          </a:stretch>
        </p:blipFill>
        <p:spPr>
          <a:xfrm>
            <a:off x="0" y="0"/>
            <a:ext cx="12191999" cy="6858000"/>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57BFABD7-E057-B718-F997-DB4B376FADA5}"/>
              </a:ext>
            </a:extLst>
          </p:cNvPr>
          <p:cNvSpPr txBox="1"/>
          <p:nvPr/>
        </p:nvSpPr>
        <p:spPr>
          <a:xfrm>
            <a:off x="311176" y="1558798"/>
            <a:ext cx="6884282" cy="3908762"/>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ar-JO" sz="2800" b="1" dirty="0"/>
              <a:t>ما هو التسويق الأخلاقي</a:t>
            </a:r>
          </a:p>
          <a:p>
            <a:pPr algn="just" rtl="1"/>
            <a:endParaRPr lang="ar-JO" sz="2800" b="1" dirty="0"/>
          </a:p>
          <a:p>
            <a:pPr algn="just" rtl="1"/>
            <a:r>
              <a:rPr lang="ar-JO" sz="2400" dirty="0"/>
              <a:t>التسويق الأخلاقي هي استراتيجية العمل التي تشير  إلى التزام المسوق بأنشطة التَسويق مع مبادئ الأخلاق الأساسية، كالصدق والتواضع والنزاهة أو الالتزام بمبادئ التجارة العادلة. كما يخلق علاقات طويلة الأمد بين العلامة التجارية والعملاء بناءً على الأهداف والقيم المشتركة. وليس له إرشادات صارمة. ويرتبط بمعاملة العمال الجيدة، واستخدام مواد مناسبة من الناحية البيئية والاجتماعية. كما يوجد عيوبًا ومزايا عدة للتسويق الأخلاقي، وتتوفر إعلانات غير أخلاقية، إذ تستخدم شركات عديدة هذه الإعلانات للتنافس فيما بينها.</a:t>
            </a:r>
            <a:endParaRPr lang="en-US" sz="2400" dirty="0"/>
          </a:p>
        </p:txBody>
      </p:sp>
    </p:spTree>
    <p:extLst>
      <p:ext uri="{BB962C8B-B14F-4D97-AF65-F5344CB8AC3E}">
        <p14:creationId xmlns:p14="http://schemas.microsoft.com/office/powerpoint/2010/main" val="696549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14FAA6D-9FF0-D5ED-40FB-4C998DB45ABF}"/>
              </a:ext>
            </a:extLst>
          </p:cNvPr>
          <p:cNvPicPr>
            <a:picLocks noChangeAspect="1"/>
          </p:cNvPicPr>
          <p:nvPr/>
        </p:nvPicPr>
        <p:blipFill>
          <a:blip r:embed="rId2"/>
          <a:stretch>
            <a:fillRect/>
          </a:stretch>
        </p:blipFill>
        <p:spPr>
          <a:xfrm>
            <a:off x="0" y="0"/>
            <a:ext cx="12192000" cy="6858000"/>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95DBAE5-0FB1-B14F-2919-29F77D136D08}"/>
              </a:ext>
            </a:extLst>
          </p:cNvPr>
          <p:cNvSpPr txBox="1"/>
          <p:nvPr/>
        </p:nvSpPr>
        <p:spPr>
          <a:xfrm>
            <a:off x="4778829" y="3379424"/>
            <a:ext cx="6797196" cy="230832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400" b="0" i="0" dirty="0">
                <a:solidFill>
                  <a:srgbClr val="333333"/>
                </a:solidFill>
                <a:effectLst/>
                <a:latin typeface="DroidArabicKufi-Regular"/>
              </a:rPr>
              <a:t>كما تسعى الشركات إلى تطوير علامتها التجارية، وتحسين علاقتها مع العملاء، لذلك يسبب اتباع الإعلانات الأخلاقية زيادة ثقة العملاء بالشركة، وجودة المنتج، وينعكس على بنيتها بشكل إيجابي. ولا يمكن القول إن هذه شركة غير أخلاقية وشركة أخلاقية، إذ تتصرف الكثير من الشركات بطريقة أخلاقية في أحد إعلاناتها، وأحيانًا تتبع إعلان غير أخلاقي.</a:t>
            </a:r>
            <a:endParaRPr lang="en-US" sz="2400" dirty="0"/>
          </a:p>
        </p:txBody>
      </p:sp>
    </p:spTree>
    <p:extLst>
      <p:ext uri="{BB962C8B-B14F-4D97-AF65-F5344CB8AC3E}">
        <p14:creationId xmlns:p14="http://schemas.microsoft.com/office/powerpoint/2010/main" val="3262958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F75CFE8-B7A1-C489-D35A-9F746B033950}"/>
              </a:ext>
            </a:extLst>
          </p:cNvPr>
          <p:cNvPicPr>
            <a:picLocks noChangeAspect="1"/>
          </p:cNvPicPr>
          <p:nvPr/>
        </p:nvPicPr>
        <p:blipFill>
          <a:blip r:embed="rId2"/>
          <a:stretch>
            <a:fillRect/>
          </a:stretch>
        </p:blipFill>
        <p:spPr>
          <a:xfrm>
            <a:off x="0" y="0"/>
            <a:ext cx="12192000" cy="6858000"/>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ECE13F8F-23A2-8158-6816-43364639C431}"/>
              </a:ext>
            </a:extLst>
          </p:cNvPr>
          <p:cNvSpPr txBox="1"/>
          <p:nvPr/>
        </p:nvSpPr>
        <p:spPr>
          <a:xfrm>
            <a:off x="5607347" y="717837"/>
            <a:ext cx="6273478"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a:r>
              <a:rPr lang="ar-JO" sz="2800" dirty="0"/>
              <a:t>مبادئ التسويق الأخلاقي</a:t>
            </a:r>
            <a:endParaRPr lang="en-US" sz="2800" dirty="0"/>
          </a:p>
        </p:txBody>
      </p:sp>
      <p:sp>
        <p:nvSpPr>
          <p:cNvPr id="8" name="TextBox 7">
            <a:extLst>
              <a:ext uri="{FF2B5EF4-FFF2-40B4-BE49-F238E27FC236}">
                <a16:creationId xmlns:a16="http://schemas.microsoft.com/office/drawing/2014/main" id="{E787CA46-CF67-D0D3-8836-236594727999}"/>
              </a:ext>
            </a:extLst>
          </p:cNvPr>
          <p:cNvSpPr txBox="1"/>
          <p:nvPr/>
        </p:nvSpPr>
        <p:spPr>
          <a:xfrm>
            <a:off x="245962" y="2260717"/>
            <a:ext cx="8353073" cy="4154984"/>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r"/>
            <a:r>
              <a:rPr lang="ar-JO" sz="2400" b="1" i="0" dirty="0">
                <a:solidFill>
                  <a:srgbClr val="333333"/>
                </a:solidFill>
                <a:effectLst/>
                <a:latin typeface="DroidArabicKufi-Regular"/>
              </a:rPr>
              <a:t>يعد التَسويق جزءًا أساسيًا من الأعمال التجارية، إذ يجب أن يحافظ على أخلاقيات محددة عبر اتباع عدة مبادئ توجيهية، وهي كما يلي:</a:t>
            </a:r>
          </a:p>
          <a:p>
            <a:pPr algn="r"/>
            <a:endParaRPr lang="ar-JO" sz="2400" dirty="0">
              <a:solidFill>
                <a:srgbClr val="333333"/>
              </a:solidFill>
              <a:latin typeface="DroidArabicKufi-Regular"/>
            </a:endParaRPr>
          </a:p>
          <a:p>
            <a:pPr algn="r"/>
            <a:r>
              <a:rPr lang="ar-JO" sz="2400" b="1" dirty="0">
                <a:solidFill>
                  <a:srgbClr val="333333"/>
                </a:solidFill>
                <a:latin typeface="DroidArabicKufi-Regular"/>
              </a:rPr>
              <a:t>الشفافية:</a:t>
            </a:r>
            <a:r>
              <a:rPr lang="ar-JO" sz="2400" dirty="0">
                <a:solidFill>
                  <a:srgbClr val="333333"/>
                </a:solidFill>
                <a:latin typeface="DroidArabicKufi-Regular"/>
              </a:rPr>
              <a:t> يجب أن تكون شفافًا حول تفاصيل المنتج أو الخدمة؛ لتكسب أكبر عدد من العملاء.</a:t>
            </a:r>
          </a:p>
          <a:p>
            <a:pPr algn="r"/>
            <a:r>
              <a:rPr lang="ar-JO" sz="2400" b="1" dirty="0">
                <a:solidFill>
                  <a:srgbClr val="333333"/>
                </a:solidFill>
                <a:latin typeface="DroidArabicKufi-Regular"/>
              </a:rPr>
              <a:t>الأمانة: </a:t>
            </a:r>
            <a:r>
              <a:rPr lang="ar-JO" sz="2400" dirty="0">
                <a:solidFill>
                  <a:srgbClr val="333333"/>
                </a:solidFill>
                <a:latin typeface="DroidArabicKufi-Regular"/>
              </a:rPr>
              <a:t>هي أحد مبادئ التسويق الأخلاقي الواضحة والمباشرة، والتي تساهم في جذب العملاء على المدى الطويل.</a:t>
            </a:r>
          </a:p>
          <a:p>
            <a:pPr algn="r"/>
            <a:r>
              <a:rPr lang="ar-JO" sz="2400" b="1" dirty="0">
                <a:solidFill>
                  <a:srgbClr val="333333"/>
                </a:solidFill>
                <a:latin typeface="DroidArabicKufi-Regular"/>
              </a:rPr>
              <a:t>النزاهة:</a:t>
            </a:r>
            <a:r>
              <a:rPr lang="ar-JO" sz="2400" dirty="0">
                <a:solidFill>
                  <a:srgbClr val="333333"/>
                </a:solidFill>
                <a:latin typeface="DroidArabicKufi-Regular"/>
              </a:rPr>
              <a:t> هي أساس التسويق الأخلاقي، فلا بد من التمسك بالنزاهة؛ لكي تكون مسؤولًا تَسويقيًا لائقًا.</a:t>
            </a:r>
          </a:p>
          <a:p>
            <a:pPr algn="r"/>
            <a:r>
              <a:rPr lang="ar-JO" sz="2400" b="1" dirty="0">
                <a:solidFill>
                  <a:srgbClr val="333333"/>
                </a:solidFill>
                <a:latin typeface="DroidArabicKufi-Regular"/>
              </a:rPr>
              <a:t>الوعد:</a:t>
            </a:r>
            <a:r>
              <a:rPr lang="ar-JO" sz="2400" dirty="0">
                <a:solidFill>
                  <a:srgbClr val="333333"/>
                </a:solidFill>
                <a:latin typeface="DroidArabicKufi-Regular"/>
              </a:rPr>
              <a:t> من المهم الوفاء بالوعود للعملاء أو المستثمرين، لأنها تنعكس إيجابيًا على عملك.</a:t>
            </a:r>
            <a:endParaRPr lang="ar-JO" dirty="0">
              <a:solidFill>
                <a:srgbClr val="333333"/>
              </a:solidFill>
              <a:latin typeface="DroidArabicKufi-Regular"/>
            </a:endParaRPr>
          </a:p>
        </p:txBody>
      </p:sp>
    </p:spTree>
    <p:extLst>
      <p:ext uri="{BB962C8B-B14F-4D97-AF65-F5344CB8AC3E}">
        <p14:creationId xmlns:p14="http://schemas.microsoft.com/office/powerpoint/2010/main" val="2893808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58C2780-D882-BD3E-0C4D-BB7EE810AAA6}"/>
              </a:ext>
            </a:extLst>
          </p:cNvPr>
          <p:cNvPicPr>
            <a:picLocks noChangeAspect="1"/>
          </p:cNvPicPr>
          <p:nvPr/>
        </p:nvPicPr>
        <p:blipFill>
          <a:blip r:embed="rId2"/>
          <a:stretch>
            <a:fillRect/>
          </a:stretch>
        </p:blipFill>
        <p:spPr>
          <a:xfrm>
            <a:off x="0" y="0"/>
            <a:ext cx="12192000" cy="6858000"/>
          </a:xfrm>
          <a:prstGeom prst="rect">
            <a:avLst/>
          </a:prstGeom>
        </p:spPr>
      </p:pic>
      <p:sp>
        <p:nvSpPr>
          <p:cNvPr id="48" name="TextBox 47">
            <a:extLst>
              <a:ext uri="{FF2B5EF4-FFF2-40B4-BE49-F238E27FC236}">
                <a16:creationId xmlns:a16="http://schemas.microsoft.com/office/drawing/2014/main" id="{050976E4-0CF2-BA00-34CA-2F9419409B9E}"/>
              </a:ext>
            </a:extLst>
          </p:cNvPr>
          <p:cNvSpPr txBox="1"/>
          <p:nvPr/>
        </p:nvSpPr>
        <p:spPr>
          <a:xfrm>
            <a:off x="1014714" y="1391999"/>
            <a:ext cx="10162572" cy="4801314"/>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r" rtl="1">
              <a:lnSpc>
                <a:spcPct val="150000"/>
              </a:lnSpc>
            </a:pPr>
            <a:r>
              <a:rPr lang="ar-JO" sz="2400" b="1" dirty="0">
                <a:latin typeface="Arial" panose="020B0604020202020204" pitchFamily="34" charset="0"/>
                <a:cs typeface="Arial" panose="020B0604020202020204" pitchFamily="34" charset="0"/>
              </a:rPr>
              <a:t>الوفاء: </a:t>
            </a:r>
            <a:r>
              <a:rPr lang="ar-JO" sz="2400" dirty="0">
                <a:latin typeface="Arial" panose="020B0604020202020204" pitchFamily="34" charset="0"/>
                <a:cs typeface="Arial" panose="020B0604020202020204" pitchFamily="34" charset="0"/>
              </a:rPr>
              <a:t>عندما يختار العملاء خدماتك أو منتجك بدلًا من الخيارات المتاحة في السُوق، فإنه يجب أن تبادلهم نفس الشعور عبر أساليب تَسويقية صحيحة.</a:t>
            </a:r>
          </a:p>
          <a:p>
            <a:pPr algn="r" rtl="1">
              <a:lnSpc>
                <a:spcPct val="150000"/>
              </a:lnSpc>
            </a:pPr>
            <a:r>
              <a:rPr lang="ar-JO" sz="2400" b="1" dirty="0">
                <a:latin typeface="Arial" panose="020B0604020202020204" pitchFamily="34" charset="0"/>
                <a:cs typeface="Arial" panose="020B0604020202020204" pitchFamily="34" charset="0"/>
              </a:rPr>
              <a:t>الالتزام بالاستدامة: </a:t>
            </a:r>
            <a:r>
              <a:rPr lang="ar-JO" sz="2400" dirty="0">
                <a:latin typeface="Arial" panose="020B0604020202020204" pitchFamily="34" charset="0"/>
                <a:cs typeface="Arial" panose="020B0604020202020204" pitchFamily="34" charset="0"/>
              </a:rPr>
              <a:t>إذ تتمثل مسؤوليتك كمُسوق بالصدق في استخدام مكونات الإنتاج، واختيار المسار الأكثر استدامة.</a:t>
            </a:r>
          </a:p>
          <a:p>
            <a:pPr algn="r" rtl="1">
              <a:lnSpc>
                <a:spcPct val="150000"/>
              </a:lnSpc>
            </a:pPr>
            <a:r>
              <a:rPr lang="ar-JO" sz="2400" dirty="0">
                <a:latin typeface="Arial" panose="020B0604020202020204" pitchFamily="34" charset="0"/>
                <a:cs typeface="Arial" panose="020B0604020202020204" pitchFamily="34" charset="0"/>
              </a:rPr>
              <a:t>التعاطف: مساعدة العملاء عبر استقبال الشكاوى والاستفسارات، أو تقديم خدمة ما بعد البيع.</a:t>
            </a:r>
          </a:p>
          <a:p>
            <a:pPr algn="r" rtl="1">
              <a:lnSpc>
                <a:spcPct val="150000"/>
              </a:lnSpc>
            </a:pPr>
            <a:r>
              <a:rPr lang="ar-JO" sz="2400" b="1" dirty="0">
                <a:latin typeface="Arial" panose="020B0604020202020204" pitchFamily="34" charset="0"/>
                <a:cs typeface="Arial" panose="020B0604020202020204" pitchFamily="34" charset="0"/>
              </a:rPr>
              <a:t>عدم المبالغة: </a:t>
            </a:r>
            <a:r>
              <a:rPr lang="ar-JO" sz="2400" dirty="0">
                <a:latin typeface="Arial" panose="020B0604020202020204" pitchFamily="34" charset="0"/>
                <a:cs typeface="Arial" panose="020B0604020202020204" pitchFamily="34" charset="0"/>
              </a:rPr>
              <a:t>إذ يجب التَسويق للمنتج دون مبالغة، بحيث لا يبدو وكأنه أكثر مما هو عليه في الواقع.</a:t>
            </a:r>
          </a:p>
          <a:p>
            <a:pPr algn="r" rtl="1">
              <a:lnSpc>
                <a:spcPct val="150000"/>
              </a:lnSpc>
            </a:pPr>
            <a:r>
              <a:rPr lang="ar-JO" sz="2400" b="1" dirty="0">
                <a:latin typeface="Arial" panose="020B0604020202020204" pitchFamily="34" charset="0"/>
                <a:cs typeface="Arial" panose="020B0604020202020204" pitchFamily="34" charset="0"/>
              </a:rPr>
              <a:t>وعدم إجراء مقارنات خاطئة: </a:t>
            </a:r>
            <a:r>
              <a:rPr lang="ar-JO" sz="2400" dirty="0">
                <a:latin typeface="Arial" panose="020B0604020202020204" pitchFamily="34" charset="0"/>
                <a:cs typeface="Arial" panose="020B0604020202020204" pitchFamily="34" charset="0"/>
              </a:rPr>
              <a:t>يتعلق التَسويق بالتواصل مع العميل لتحسين المنتج، فالمقارنات الخاطئة غير أخلاقية. حيث يجب الاستفادة من عيوب المنافس لتحسين المنتج.</a:t>
            </a:r>
            <a:endParaRPr lang="en-US" sz="2400" dirty="0">
              <a:latin typeface="Arial" panose="020B0604020202020204" pitchFamily="34"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0425" y="0"/>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B96CE7E-567D-8448-209F-D49B4F5AC350}"/>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10" name="TextBox 9">
            <a:extLst>
              <a:ext uri="{FF2B5EF4-FFF2-40B4-BE49-F238E27FC236}">
                <a16:creationId xmlns:a16="http://schemas.microsoft.com/office/drawing/2014/main" id="{19A86883-6147-A64E-2037-1960E8020BE2}"/>
              </a:ext>
            </a:extLst>
          </p:cNvPr>
          <p:cNvSpPr txBox="1"/>
          <p:nvPr/>
        </p:nvSpPr>
        <p:spPr>
          <a:xfrm>
            <a:off x="0" y="5842337"/>
            <a:ext cx="12192000" cy="1015663"/>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ctr"/>
            <a:r>
              <a:rPr lang="ar-JO" sz="2000" dirty="0"/>
              <a:t>أهمية الشفافية في أخلاقيات العمل</a:t>
            </a:r>
          </a:p>
          <a:p>
            <a:pPr algn="ctr"/>
            <a:r>
              <a:rPr lang="ar-JO" sz="2000" dirty="0"/>
              <a:t>في عالم الأعمال، تعد الشفافية عنصراً أساسياً في أخلاقيات العمل. الشفافية هي ممارسة الانفتاح والصادقة بشأن الإجراءات والقرارات التي اتخذتها الشركة. يسمح لأصحاب المصلحة، بما في ذلك العملاء والموظفين والمساهمين والجمهور، بالثقة في أن الشركة تعمل أخلاقيا ومسؤولية</a:t>
            </a:r>
            <a:endParaRPr lang="en-US" sz="2000" dirty="0"/>
          </a:p>
        </p:txBody>
      </p:sp>
    </p:spTree>
    <p:extLst>
      <p:ext uri="{BB962C8B-B14F-4D97-AF65-F5344CB8AC3E}">
        <p14:creationId xmlns:p14="http://schemas.microsoft.com/office/powerpoint/2010/main" val="813554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85828C-088B-C955-67C8-E8F4D122801B}"/>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A744EE45-0923-D62B-917F-A2C68B45D482}"/>
              </a:ext>
            </a:extLst>
          </p:cNvPr>
          <p:cNvSpPr txBox="1"/>
          <p:nvPr/>
        </p:nvSpPr>
        <p:spPr>
          <a:xfrm>
            <a:off x="6096000" y="1343197"/>
            <a:ext cx="6096000" cy="461665"/>
          </a:xfrm>
          <a:prstGeom prst="rect">
            <a:avLst/>
          </a:prstGeom>
          <a:ln/>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ar-JO" sz="2400" b="1" dirty="0"/>
              <a:t>ماذا يعني في سياق العمل</a:t>
            </a:r>
            <a:endParaRPr lang="en-US" sz="2400" b="1" dirty="0"/>
          </a:p>
        </p:txBody>
      </p:sp>
      <p:sp>
        <p:nvSpPr>
          <p:cNvPr id="8" name="TextBox 7">
            <a:extLst>
              <a:ext uri="{FF2B5EF4-FFF2-40B4-BE49-F238E27FC236}">
                <a16:creationId xmlns:a16="http://schemas.microsoft.com/office/drawing/2014/main" id="{80198DE4-5645-86CE-F662-7936F9DE1235}"/>
              </a:ext>
            </a:extLst>
          </p:cNvPr>
          <p:cNvSpPr txBox="1"/>
          <p:nvPr/>
        </p:nvSpPr>
        <p:spPr>
          <a:xfrm>
            <a:off x="820962" y="2516604"/>
            <a:ext cx="10580914" cy="2677656"/>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800" dirty="0"/>
              <a:t>في جوهرها، الشفافية تعني الانفتاح والصدق. وهذا يعني أن تكون مقدماً بشأن ممارسات عملك، والبيانات المالية، وعمليات صنع القرار. يتعلق الأمر بالمساءلة أمام أصحاب المصلحة الخاص بك وبناء الثقة معهم. من وجهة نظر المستهلك، فإن الشفافية تدور حول القدرة على اتخاذ قرارات مستنيرة بشأن المنتجات والخدمات التي يشترونها. من وجهة نظر الموظف، فإن الشفافية تدور حول الشعور بالتقدير والثقة من قبل صاحب العمل. من وجهة نظر المساهم، فإن الشفافية تدور حول القدرة على اتخاذ قرارات استثمار مستنيرة.</a:t>
            </a:r>
            <a:endParaRPr lang="en-US" sz="2800" dirty="0"/>
          </a:p>
        </p:txBody>
      </p:sp>
    </p:spTree>
    <p:extLst>
      <p:ext uri="{BB962C8B-B14F-4D97-AF65-F5344CB8AC3E}">
        <p14:creationId xmlns:p14="http://schemas.microsoft.com/office/powerpoint/2010/main" val="4161247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084950D-4724-E437-16D6-0CB682D20E19}"/>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Tree>
    <p:extLst>
      <p:ext uri="{BB962C8B-B14F-4D97-AF65-F5344CB8AC3E}">
        <p14:creationId xmlns:p14="http://schemas.microsoft.com/office/powerpoint/2010/main" val="2957249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2" name="Picture 1">
            <a:extLst>
              <a:ext uri="{FF2B5EF4-FFF2-40B4-BE49-F238E27FC236}">
                <a16:creationId xmlns:a16="http://schemas.microsoft.com/office/drawing/2014/main" id="{CED25CF4-F58E-5F2A-C6B1-9B1EA3136AB9}"/>
              </a:ext>
            </a:extLst>
          </p:cNvPr>
          <p:cNvPicPr>
            <a:picLocks noChangeAspect="1"/>
          </p:cNvPicPr>
          <p:nvPr/>
        </p:nvPicPr>
        <p:blipFill>
          <a:blip r:embed="rId3"/>
          <a:stretch>
            <a:fillRect/>
          </a:stretch>
        </p:blipFill>
        <p:spPr>
          <a:xfrm>
            <a:off x="0" y="1693"/>
            <a:ext cx="12192000" cy="6854613"/>
          </a:xfrm>
          <a:prstGeom prst="rect">
            <a:avLst/>
          </a:prstGeom>
        </p:spPr>
      </p:pic>
    </p:spTree>
    <p:extLst>
      <p:ext uri="{BB962C8B-B14F-4D97-AF65-F5344CB8AC3E}">
        <p14:creationId xmlns:p14="http://schemas.microsoft.com/office/powerpoint/2010/main" val="3788121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37A9B66-B829-609E-FA4B-0DC77381944D}"/>
              </a:ext>
            </a:extLst>
          </p:cNvPr>
          <p:cNvPicPr>
            <a:picLocks noChangeAspect="1"/>
          </p:cNvPicPr>
          <p:nvPr/>
        </p:nvPicPr>
        <p:blipFill>
          <a:blip r:embed="rId2"/>
          <a:stretch>
            <a:fillRect/>
          </a:stretch>
        </p:blipFill>
        <p:spPr>
          <a:xfrm>
            <a:off x="0" y="0"/>
            <a:ext cx="12192000"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B1C3F5B0-0538-0CDC-8971-D51850B2F255}"/>
              </a:ext>
            </a:extLst>
          </p:cNvPr>
          <p:cNvSpPr txBox="1"/>
          <p:nvPr/>
        </p:nvSpPr>
        <p:spPr>
          <a:xfrm>
            <a:off x="0" y="5016072"/>
            <a:ext cx="12192000" cy="1631216"/>
          </a:xfrm>
          <a:prstGeom prst="rect">
            <a:avLst/>
          </a:prstGeom>
          <a:noFill/>
        </p:spPr>
        <p:txBody>
          <a:bodyPr wrap="square">
            <a:spAutoFit/>
          </a:bodyPr>
          <a:lstStyle/>
          <a:p>
            <a:pPr algn="just" rtl="1"/>
            <a:r>
              <a:rPr lang="ar-JO" sz="2000" dirty="0"/>
              <a:t>الشفافية هي عنصر أساسي في أخلاقيات العمل. إنه مفهوم بسيط يشير إلى الانفتاح والصدق والمساءلة في الممارسات التجارية. الشفافية أمر بالغ الأهمية لأنها تعزز الثقة والثقة في العلاقات التجارية، مما يؤدي إلى تحسين اتخاذ القرارات، وتحسين النتائج، ومستويات أعلى من رضا العملاء. ومع ذلك، يمكن أن يكون لقلة الشفافية عواقب وخيمة على الشركات، بما في ذلك الأضرار السمعة، والعواقب القانونية، وفقدان الثقة من العملاء وأصحاب المصلحة. يمكن أن يؤدي إخفاء المعلومات من أصحاب المصلحة، بما في ذلك الموظفين والمساهمين والعملاء، إلى العديد من المشكلات، بما في ذلك انخفاض الروح المعنوية، وزيادة معدل دورانها، وانخفاض الإنتاجية. </a:t>
            </a:r>
            <a:endParaRPr lang="en-US" sz="2000" dirty="0"/>
          </a:p>
        </p:txBody>
      </p:sp>
      <p:pic>
        <p:nvPicPr>
          <p:cNvPr id="6" name="Picture 5">
            <a:extLst>
              <a:ext uri="{FF2B5EF4-FFF2-40B4-BE49-F238E27FC236}">
                <a16:creationId xmlns:a16="http://schemas.microsoft.com/office/drawing/2014/main" id="{454659C9-63DE-2ED5-03BB-02D1D61442BD}"/>
              </a:ext>
            </a:extLst>
          </p:cNvPr>
          <p:cNvPicPr>
            <a:picLocks noChangeAspect="1"/>
          </p:cNvPicPr>
          <p:nvPr/>
        </p:nvPicPr>
        <p:blipFill>
          <a:blip r:embed="rId4"/>
          <a:stretch>
            <a:fillRect/>
          </a:stretch>
        </p:blipFill>
        <p:spPr>
          <a:xfrm>
            <a:off x="544285" y="1676400"/>
            <a:ext cx="1219201" cy="1317171"/>
          </a:xfrm>
          <a:prstGeom prst="rect">
            <a:avLst/>
          </a:prstGeom>
        </p:spPr>
      </p:pic>
    </p:spTree>
    <p:extLst>
      <p:ext uri="{BB962C8B-B14F-4D97-AF65-F5344CB8AC3E}">
        <p14:creationId xmlns:p14="http://schemas.microsoft.com/office/powerpoint/2010/main" val="2381303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284ACB35-8FB8-0AF2-74A4-A950D142F074}"/>
              </a:ext>
            </a:extLst>
          </p:cNvPr>
          <p:cNvSpPr txBox="1"/>
          <p:nvPr/>
        </p:nvSpPr>
        <p:spPr>
          <a:xfrm>
            <a:off x="1152976" y="3774528"/>
            <a:ext cx="9916886" cy="1569660"/>
          </a:xfrm>
          <a:prstGeom prst="rect">
            <a:avLst/>
          </a:prstGeom>
          <a:noFill/>
        </p:spPr>
        <p:txBody>
          <a:bodyPr wrap="square">
            <a:spAutoFit/>
          </a:bodyPr>
          <a:lstStyle/>
          <a:p>
            <a:pPr algn="just" rtl="1"/>
            <a:r>
              <a:rPr lang="ar-JO" sz="2400" dirty="0"/>
              <a:t>مثال شركة </a:t>
            </a:r>
            <a:r>
              <a:rPr lang="en-US" sz="2400" dirty="0"/>
              <a:t>Zappos، </a:t>
            </a:r>
            <a:r>
              <a:rPr lang="ar-JO" sz="2400" dirty="0"/>
              <a:t>تاجر تجزئة للأحذية والملابس عبر الإنترنت. لدى </a:t>
            </a:r>
            <a:r>
              <a:rPr lang="en-US" sz="2400" dirty="0"/>
              <a:t>Zappos </a:t>
            </a:r>
            <a:r>
              <a:rPr lang="ar-JO" sz="2400" dirty="0"/>
              <a:t> ثقافة قوية من الشفافية، وقد نفذت عدداً من المبادرات لتعزيز الاتصالات المفتوحة والتعاون داخل الشركة. على سبيل المثال، لدى</a:t>
            </a:r>
            <a:r>
              <a:rPr lang="en-US" sz="2400" dirty="0"/>
              <a:t>Zappos </a:t>
            </a:r>
            <a:r>
              <a:rPr lang="ar-JO" sz="2400" dirty="0"/>
              <a:t> سياسة الباب المفتوح التي تشجع الموظفين على مشاركة أفكارهم وتعليقاتهم مع القيادة العليا، كما أنها تستخدم شبكة اجتماعية داخلية لتسهيل التواصل والتعاون بين الموظفين.</a:t>
            </a:r>
            <a:endParaRPr lang="en-US" sz="2400" dirty="0"/>
          </a:p>
        </p:txBody>
      </p:sp>
      <p:pic>
        <p:nvPicPr>
          <p:cNvPr id="6" name="Picture 5">
            <a:extLst>
              <a:ext uri="{FF2B5EF4-FFF2-40B4-BE49-F238E27FC236}">
                <a16:creationId xmlns:a16="http://schemas.microsoft.com/office/drawing/2014/main" id="{4B907C51-8FB9-DCE8-FA15-F985FC86AE0D}"/>
              </a:ext>
            </a:extLst>
          </p:cNvPr>
          <p:cNvPicPr>
            <a:picLocks noChangeAspect="1"/>
          </p:cNvPicPr>
          <p:nvPr/>
        </p:nvPicPr>
        <p:blipFill>
          <a:blip r:embed="rId3"/>
          <a:stretch>
            <a:fillRect/>
          </a:stretch>
        </p:blipFill>
        <p:spPr>
          <a:xfrm>
            <a:off x="370724" y="822756"/>
            <a:ext cx="11481390" cy="2260716"/>
          </a:xfrm>
          <a:prstGeom prst="rect">
            <a:avLst/>
          </a:prstGeom>
        </p:spPr>
      </p:pic>
    </p:spTree>
    <p:extLst>
      <p:ext uri="{BB962C8B-B14F-4D97-AF65-F5344CB8AC3E}">
        <p14:creationId xmlns:p14="http://schemas.microsoft.com/office/powerpoint/2010/main" val="2512477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9F025D5-3651-4122-364A-93B219D1C583}"/>
              </a:ext>
            </a:extLst>
          </p:cNvPr>
          <p:cNvPicPr>
            <a:picLocks noChangeAspect="1"/>
          </p:cNvPicPr>
          <p:nvPr/>
        </p:nvPicPr>
        <p:blipFill>
          <a:blip r:embed="rId2"/>
          <a:stretch>
            <a:fillRect/>
          </a:stretch>
        </p:blipFill>
        <p:spPr>
          <a:xfrm>
            <a:off x="1" y="0"/>
            <a:ext cx="12192000" cy="6857999"/>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13F1A2A1-7E62-D0FE-85F7-C386E44B26C1}"/>
              </a:ext>
            </a:extLst>
          </p:cNvPr>
          <p:cNvSpPr txBox="1"/>
          <p:nvPr/>
        </p:nvSpPr>
        <p:spPr>
          <a:xfrm>
            <a:off x="1331089" y="1231964"/>
            <a:ext cx="9155574"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sz="2800" b="1" dirty="0">
                <a:latin typeface="Times New Roman" panose="02020603050405020304" pitchFamily="18" charset="0"/>
                <a:cs typeface="Times New Roman" panose="02020603050405020304" pitchFamily="18" charset="0"/>
              </a:rPr>
              <a:t>كيفية إنشاء ثقافة الانفتاح</a:t>
            </a:r>
            <a:endParaRPr 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ED111975-9E5E-4074-0211-2CAD3007CA60}"/>
              </a:ext>
            </a:extLst>
          </p:cNvPr>
          <p:cNvSpPr txBox="1"/>
          <p:nvPr/>
        </p:nvSpPr>
        <p:spPr>
          <a:xfrm>
            <a:off x="983792" y="2443852"/>
            <a:ext cx="10255253" cy="3139321"/>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342900" indent="-342900" algn="just" rtl="1">
              <a:lnSpc>
                <a:spcPct val="150000"/>
              </a:lnSpc>
              <a:buAutoNum type="arabicPeriod"/>
            </a:pPr>
            <a:r>
              <a:rPr lang="ar-JO" sz="2000" b="1" dirty="0">
                <a:latin typeface="Times New Roman" panose="02020603050405020304" pitchFamily="18" charset="0"/>
                <a:cs typeface="Times New Roman" panose="02020603050405020304" pitchFamily="18" charset="0"/>
              </a:rPr>
              <a:t>تطوير مدونة أخلاقية: مدونة الأخلاقيات هي مجموعة من الإرشادات التي تحدد القيم والمبادئ التي توجه سلوك المؤسسة.</a:t>
            </a:r>
          </a:p>
          <a:p>
            <a:pPr marL="342900" indent="-342900" algn="just" rtl="1">
              <a:lnSpc>
                <a:spcPct val="150000"/>
              </a:lnSpc>
              <a:buAutoNum type="arabicPeriod"/>
            </a:pPr>
            <a:r>
              <a:rPr lang="ar-JO" sz="2000" b="1" dirty="0">
                <a:solidFill>
                  <a:srgbClr val="333333"/>
                </a:solidFill>
                <a:effectLst/>
                <a:latin typeface="Times New Roman" panose="02020603050405020304" pitchFamily="18" charset="0"/>
                <a:cs typeface="Times New Roman" panose="02020603050405020304" pitchFamily="18" charset="0"/>
              </a:rPr>
              <a:t> إنشاء قنوات اتصال مفتوحة: قنوات الاتصال المفتوحة ضرورية لإنشاء ثقافة الشفافية. </a:t>
            </a:r>
          </a:p>
          <a:p>
            <a:pPr marL="342900" indent="-342900" algn="just" rtl="1">
              <a:lnSpc>
                <a:spcPct val="150000"/>
              </a:lnSpc>
              <a:buAutoNum type="arabicPeriod"/>
            </a:pPr>
            <a:r>
              <a:rPr lang="ar-JO" sz="2000" b="1" dirty="0">
                <a:solidFill>
                  <a:srgbClr val="333333"/>
                </a:solidFill>
                <a:effectLst/>
                <a:latin typeface="Times New Roman" panose="02020603050405020304" pitchFamily="18" charset="0"/>
                <a:cs typeface="Times New Roman" panose="02020603050405020304" pitchFamily="18" charset="0"/>
              </a:rPr>
              <a:t> احتضان التكنولوجيا: يمكن أن تكون التكنولوجيا أداة قوية لتحقيق الشفافية</a:t>
            </a:r>
          </a:p>
          <a:p>
            <a:pPr marL="342900" indent="-342900" algn="just" rtl="1">
              <a:lnSpc>
                <a:spcPct val="150000"/>
              </a:lnSpc>
              <a:buAutoNum type="arabicPeriod"/>
            </a:pPr>
            <a:r>
              <a:rPr lang="ar-JO" sz="2000" b="1" dirty="0">
                <a:solidFill>
                  <a:srgbClr val="333333"/>
                </a:solidFill>
                <a:effectLst/>
                <a:latin typeface="Times New Roman" panose="02020603050405020304" pitchFamily="18" charset="0"/>
                <a:cs typeface="Times New Roman" panose="02020603050405020304" pitchFamily="18" charset="0"/>
              </a:rPr>
              <a:t> تعزيز ثقافة الثقة: يجب أن تخلق الشركات بيئة يشعر فيها الموظفون بالراحة في التحدث عن المخاوف الأخلاقية وإبلاغ سوء السلوك</a:t>
            </a:r>
            <a:r>
              <a:rPr lang="ar-JO" sz="2000" b="1" i="0" dirty="0">
                <a:solidFill>
                  <a:srgbClr val="333333"/>
                </a:solidFill>
                <a:effectLst/>
                <a:latin typeface="Times New Roman" panose="02020603050405020304" pitchFamily="18" charset="0"/>
                <a:cs typeface="Times New Roman" panose="02020603050405020304" pitchFamily="18" charset="0"/>
              </a:rPr>
              <a:t>. </a:t>
            </a:r>
            <a:endParaRPr lang="ar-JO" b="1" i="0" dirty="0">
              <a:solidFill>
                <a:srgbClr val="333333"/>
              </a:solidFill>
              <a:effectLst/>
              <a:latin typeface="Almarai"/>
            </a:endParaRPr>
          </a:p>
          <a:p>
            <a:pPr marL="342900" indent="-342900" algn="r" rtl="1">
              <a:buAutoNum type="arabicPeriod"/>
            </a:pPr>
            <a:endParaRPr lang="en-US" dirty="0"/>
          </a:p>
        </p:txBody>
      </p:sp>
    </p:spTree>
    <p:extLst>
      <p:ext uri="{BB962C8B-B14F-4D97-AF65-F5344CB8AC3E}">
        <p14:creationId xmlns:p14="http://schemas.microsoft.com/office/powerpoint/2010/main" val="3423079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87285F1F-BEE7-4954-848D-13D9368A9D0D}"/>
              </a:ext>
            </a:extLst>
          </p:cNvPr>
          <p:cNvSpPr txBox="1"/>
          <p:nvPr/>
        </p:nvSpPr>
        <p:spPr>
          <a:xfrm>
            <a:off x="2238737" y="251236"/>
            <a:ext cx="6916837" cy="52322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rtl="1"/>
            <a:r>
              <a:rPr lang="ar-JO" sz="2800" b="1" dirty="0"/>
              <a:t>تحديات الشفافية: التغلب على الحواجز أمام الانفتاح</a:t>
            </a:r>
            <a:endParaRPr lang="en-US" sz="2800" b="1" dirty="0"/>
          </a:p>
        </p:txBody>
      </p:sp>
      <p:sp>
        <p:nvSpPr>
          <p:cNvPr id="6" name="TextBox 5">
            <a:extLst>
              <a:ext uri="{FF2B5EF4-FFF2-40B4-BE49-F238E27FC236}">
                <a16:creationId xmlns:a16="http://schemas.microsoft.com/office/drawing/2014/main" id="{2D14BF8B-A5C8-D396-C9E6-A3D4BF29B7AB}"/>
              </a:ext>
            </a:extLst>
          </p:cNvPr>
          <p:cNvSpPr txBox="1"/>
          <p:nvPr/>
        </p:nvSpPr>
        <p:spPr>
          <a:xfrm>
            <a:off x="5833640" y="1577724"/>
            <a:ext cx="5859200" cy="453919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just" rtl="1">
              <a:lnSpc>
                <a:spcPct val="150000"/>
              </a:lnSpc>
            </a:pPr>
            <a:r>
              <a:rPr lang="ar-JO" sz="2800" dirty="0">
                <a:latin typeface="Times New Roman" panose="02020603050405020304" pitchFamily="18" charset="0"/>
                <a:cs typeface="Times New Roman" panose="02020603050405020304" pitchFamily="18" charset="0"/>
              </a:rPr>
              <a:t>الشفافية هي جانب حاسم في أخلاقيات العمل، ومن الضروري الحفاظ عليها لبناء الثقة والمصداقية بين أصحاب المصلحة. ومع ذلك، قد تكون الشفافية أمراً صعباً، وقد تواجه الشركات عدة حواجز تعيق جهودها لتكون أكثر شفافية. يعد التغلب على هذه الحواجز أمراً حيوياً لضمان الشفافية وبناء علاقة صحية مع أصحاب المصلحة.</a:t>
            </a:r>
            <a:endParaRPr lang="en-US" sz="28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870D76BD-E833-2E36-3F82-99BB404EAB18}"/>
              </a:ext>
            </a:extLst>
          </p:cNvPr>
          <p:cNvPicPr>
            <a:picLocks noChangeAspect="1"/>
          </p:cNvPicPr>
          <p:nvPr/>
        </p:nvPicPr>
        <p:blipFill>
          <a:blip r:embed="rId3"/>
          <a:stretch>
            <a:fillRect/>
          </a:stretch>
        </p:blipFill>
        <p:spPr>
          <a:xfrm>
            <a:off x="-147070" y="737406"/>
            <a:ext cx="6258489" cy="6219825"/>
          </a:xfrm>
          <a:prstGeom prst="rect">
            <a:avLst/>
          </a:prstGeom>
        </p:spPr>
      </p:pic>
    </p:spTree>
    <p:extLst>
      <p:ext uri="{BB962C8B-B14F-4D97-AF65-F5344CB8AC3E}">
        <p14:creationId xmlns:p14="http://schemas.microsoft.com/office/powerpoint/2010/main" val="1986262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9CBA3719-5A66-61FF-E902-5A5C800EDA46}"/>
              </a:ext>
            </a:extLst>
          </p:cNvPr>
          <p:cNvSpPr txBox="1"/>
          <p:nvPr/>
        </p:nvSpPr>
        <p:spPr>
          <a:xfrm>
            <a:off x="896073" y="1456082"/>
            <a:ext cx="7136758" cy="4678204"/>
          </a:xfrm>
          <a:prstGeom prst="rect">
            <a:avLst/>
          </a:prstGeom>
          <a:noFill/>
        </p:spPr>
        <p:txBody>
          <a:bodyPr wrap="square">
            <a:spAutoFit/>
          </a:bodyPr>
          <a:lstStyle/>
          <a:p>
            <a:pPr marL="457200" indent="-457200" algn="r" rtl="1">
              <a:lnSpc>
                <a:spcPct val="200000"/>
              </a:lnSpc>
              <a:buFont typeface="Wingdings" panose="05000000000000000000" pitchFamily="2" charset="2"/>
              <a:buChar char="Ø"/>
            </a:pPr>
            <a:r>
              <a:rPr lang="ar-JO" sz="2800" b="1" dirty="0"/>
              <a:t>قلة الثقة: </a:t>
            </a:r>
            <a:r>
              <a:rPr lang="ar-JO" sz="2800" dirty="0"/>
              <a:t>واحدة من أهم الحواجز التي تحول دون الشفافية هي نقص الثقة.</a:t>
            </a:r>
            <a:endParaRPr lang="en-US" sz="2800" dirty="0"/>
          </a:p>
          <a:p>
            <a:pPr marL="457200" indent="-457200" algn="r" rtl="1">
              <a:lnSpc>
                <a:spcPct val="200000"/>
              </a:lnSpc>
              <a:buFont typeface="Wingdings" panose="05000000000000000000" pitchFamily="2" charset="2"/>
              <a:buChar char="Ø"/>
            </a:pPr>
            <a:r>
              <a:rPr lang="ar-JO" sz="2800" dirty="0"/>
              <a:t>  </a:t>
            </a:r>
            <a:r>
              <a:rPr lang="ar-JO" sz="2800" b="1" dirty="0"/>
              <a:t>الخوف من الآثار القانونية</a:t>
            </a:r>
          </a:p>
          <a:p>
            <a:pPr marL="457200" indent="-457200" algn="r" rtl="1">
              <a:lnSpc>
                <a:spcPct val="200000"/>
              </a:lnSpc>
              <a:buFont typeface="Wingdings" panose="05000000000000000000" pitchFamily="2" charset="2"/>
              <a:buChar char="Ø"/>
            </a:pPr>
            <a:r>
              <a:rPr lang="ar-JO" sz="2800" b="0" i="1" dirty="0">
                <a:solidFill>
                  <a:srgbClr val="333333"/>
                </a:solidFill>
                <a:effectLst/>
                <a:latin typeface="Almarai"/>
              </a:rPr>
              <a:t> </a:t>
            </a:r>
            <a:r>
              <a:rPr lang="ar-JO" sz="2800" b="1" i="1" dirty="0">
                <a:solidFill>
                  <a:srgbClr val="333333"/>
                </a:solidFill>
                <a:effectLst/>
                <a:latin typeface="Almarai"/>
              </a:rPr>
              <a:t>قلة الموارد</a:t>
            </a:r>
            <a:r>
              <a:rPr lang="ar-JO" sz="2800" b="1" i="0" dirty="0">
                <a:solidFill>
                  <a:srgbClr val="333333"/>
                </a:solidFill>
                <a:effectLst/>
                <a:latin typeface="Almarai"/>
              </a:rPr>
              <a:t>: </a:t>
            </a:r>
            <a:r>
              <a:rPr lang="ar-JO" sz="2800" b="0" i="0" dirty="0">
                <a:solidFill>
                  <a:srgbClr val="333333"/>
                </a:solidFill>
                <a:effectLst/>
                <a:latin typeface="Almarai"/>
              </a:rPr>
              <a:t>أن تكون شفافاً يتطلب موارد كبيرة، بما في ذلك الوقت والمال والموظفين</a:t>
            </a:r>
            <a:endParaRPr lang="en-US" sz="2800" b="0" i="0" dirty="0">
              <a:solidFill>
                <a:srgbClr val="333333"/>
              </a:solidFill>
              <a:effectLst/>
              <a:latin typeface="Almarai"/>
            </a:endParaRPr>
          </a:p>
          <a:p>
            <a:pPr algn="r" rtl="1"/>
            <a:endParaRPr lang="en-US" dirty="0"/>
          </a:p>
        </p:txBody>
      </p:sp>
      <p:sp>
        <p:nvSpPr>
          <p:cNvPr id="6" name="TextBox 5">
            <a:extLst>
              <a:ext uri="{FF2B5EF4-FFF2-40B4-BE49-F238E27FC236}">
                <a16:creationId xmlns:a16="http://schemas.microsoft.com/office/drawing/2014/main" id="{06760739-0B8B-C41A-66EF-CACE24E6B7D6}"/>
              </a:ext>
            </a:extLst>
          </p:cNvPr>
          <p:cNvSpPr txBox="1"/>
          <p:nvPr/>
        </p:nvSpPr>
        <p:spPr>
          <a:xfrm>
            <a:off x="3886200" y="635235"/>
            <a:ext cx="6096000" cy="523220"/>
          </a:xfrm>
          <a:prstGeom prst="rect">
            <a:avLst/>
          </a:prstGeom>
          <a:noFill/>
        </p:spPr>
        <p:txBody>
          <a:bodyPr wrap="square">
            <a:spAutoFit/>
          </a:bodyPr>
          <a:lstStyle/>
          <a:p>
            <a:r>
              <a:rPr lang="ar-JO" sz="2800" b="1" dirty="0"/>
              <a:t>تحديات الشفافية والطرق الفعالة للتغلب عليها.</a:t>
            </a:r>
            <a:endParaRPr lang="en-US" sz="2800" b="1" dirty="0"/>
          </a:p>
        </p:txBody>
      </p:sp>
      <p:pic>
        <p:nvPicPr>
          <p:cNvPr id="2" name="Picture 1">
            <a:extLst>
              <a:ext uri="{FF2B5EF4-FFF2-40B4-BE49-F238E27FC236}">
                <a16:creationId xmlns:a16="http://schemas.microsoft.com/office/drawing/2014/main" id="{A3AC46FC-7C65-707C-0769-9C3F7750B91D}"/>
              </a:ext>
            </a:extLst>
          </p:cNvPr>
          <p:cNvPicPr>
            <a:picLocks noChangeAspect="1"/>
          </p:cNvPicPr>
          <p:nvPr/>
        </p:nvPicPr>
        <p:blipFill>
          <a:blip r:embed="rId3"/>
          <a:stretch>
            <a:fillRect/>
          </a:stretch>
        </p:blipFill>
        <p:spPr>
          <a:xfrm>
            <a:off x="7177750" y="2124075"/>
            <a:ext cx="4762500" cy="4733925"/>
          </a:xfrm>
          <a:prstGeom prst="rect">
            <a:avLst/>
          </a:prstGeom>
        </p:spPr>
      </p:pic>
    </p:spTree>
    <p:extLst>
      <p:ext uri="{BB962C8B-B14F-4D97-AF65-F5344CB8AC3E}">
        <p14:creationId xmlns:p14="http://schemas.microsoft.com/office/powerpoint/2010/main" val="3517238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9CBA3719-5A66-61FF-E902-5A5C800EDA46}"/>
              </a:ext>
            </a:extLst>
          </p:cNvPr>
          <p:cNvSpPr txBox="1"/>
          <p:nvPr/>
        </p:nvSpPr>
        <p:spPr>
          <a:xfrm>
            <a:off x="3449256" y="1696626"/>
            <a:ext cx="7447344" cy="4247317"/>
          </a:xfrm>
          <a:prstGeom prst="rect">
            <a:avLst/>
          </a:prstGeom>
          <a:noFill/>
        </p:spPr>
        <p:txBody>
          <a:bodyPr wrap="square">
            <a:spAutoFit/>
          </a:bodyPr>
          <a:lstStyle/>
          <a:p>
            <a:pPr marL="457200" indent="-457200" algn="r" rtl="1">
              <a:lnSpc>
                <a:spcPct val="150000"/>
              </a:lnSpc>
              <a:buFont typeface="Wingdings" panose="05000000000000000000" pitchFamily="2" charset="2"/>
              <a:buChar char="Ø"/>
            </a:pPr>
            <a:r>
              <a:rPr lang="ar-JO" sz="2800" b="1" dirty="0"/>
              <a:t>تعقيد المعلومات: </a:t>
            </a:r>
            <a:r>
              <a:rPr lang="ar-JO" sz="2800" dirty="0"/>
              <a:t>يمكن أن تكون الشفافية صعبة أيضاً بسبب تعقيد المعلومات</a:t>
            </a:r>
            <a:endParaRPr lang="en-US" sz="2800" dirty="0"/>
          </a:p>
          <a:p>
            <a:pPr marL="457200" indent="-457200" algn="r" rtl="1">
              <a:lnSpc>
                <a:spcPct val="150000"/>
              </a:lnSpc>
              <a:buFont typeface="Wingdings" panose="05000000000000000000" pitchFamily="2" charset="2"/>
              <a:buChar char="Ø"/>
            </a:pPr>
            <a:r>
              <a:rPr lang="ar-JO" sz="2800" b="1" dirty="0"/>
              <a:t>مقاومة التغيير: </a:t>
            </a:r>
            <a:r>
              <a:rPr lang="ar-JO" sz="2800" dirty="0"/>
              <a:t>أخيراً، قد تواجه الشركات مقاومة للتغيير عند محاولة أن تكون أكثر شفافية. قد يكون الموظفون مقاوماً للسياسات أو الإجراءات الجديدة التي تتطلب المزيد من الشفافية، مما يجعل تنفيذها تحدياً.</a:t>
            </a:r>
            <a:endParaRPr lang="en-US" sz="2800" dirty="0"/>
          </a:p>
          <a:p>
            <a:pPr algn="r" rtl="1"/>
            <a:endParaRPr lang="en-US" dirty="0"/>
          </a:p>
        </p:txBody>
      </p:sp>
      <p:sp>
        <p:nvSpPr>
          <p:cNvPr id="6" name="TextBox 5">
            <a:extLst>
              <a:ext uri="{FF2B5EF4-FFF2-40B4-BE49-F238E27FC236}">
                <a16:creationId xmlns:a16="http://schemas.microsoft.com/office/drawing/2014/main" id="{06760739-0B8B-C41A-66EF-CACE24E6B7D6}"/>
              </a:ext>
            </a:extLst>
          </p:cNvPr>
          <p:cNvSpPr txBox="1"/>
          <p:nvPr/>
        </p:nvSpPr>
        <p:spPr>
          <a:xfrm>
            <a:off x="3886200" y="635235"/>
            <a:ext cx="6096000" cy="523220"/>
          </a:xfrm>
          <a:prstGeom prst="rect">
            <a:avLst/>
          </a:prstGeom>
          <a:noFill/>
        </p:spPr>
        <p:txBody>
          <a:bodyPr wrap="square">
            <a:spAutoFit/>
          </a:bodyPr>
          <a:lstStyle/>
          <a:p>
            <a:r>
              <a:rPr lang="ar-JO" sz="2800" b="1" dirty="0"/>
              <a:t>تحديات الشفافية والطرق الفعالة للتغلب عليها.</a:t>
            </a:r>
            <a:endParaRPr lang="en-US" sz="2800" b="1" dirty="0"/>
          </a:p>
        </p:txBody>
      </p:sp>
      <p:pic>
        <p:nvPicPr>
          <p:cNvPr id="2" name="Picture 1">
            <a:extLst>
              <a:ext uri="{FF2B5EF4-FFF2-40B4-BE49-F238E27FC236}">
                <a16:creationId xmlns:a16="http://schemas.microsoft.com/office/drawing/2014/main" id="{88F79428-5BB3-DDB8-842C-9361212136C1}"/>
              </a:ext>
            </a:extLst>
          </p:cNvPr>
          <p:cNvPicPr>
            <a:picLocks noChangeAspect="1"/>
          </p:cNvPicPr>
          <p:nvPr/>
        </p:nvPicPr>
        <p:blipFill>
          <a:blip r:embed="rId3"/>
          <a:stretch>
            <a:fillRect/>
          </a:stretch>
        </p:blipFill>
        <p:spPr>
          <a:xfrm>
            <a:off x="0" y="1"/>
            <a:ext cx="4074290" cy="6991108"/>
          </a:xfrm>
          <a:prstGeom prst="rect">
            <a:avLst/>
          </a:prstGeom>
        </p:spPr>
      </p:pic>
    </p:spTree>
    <p:extLst>
      <p:ext uri="{BB962C8B-B14F-4D97-AF65-F5344CB8AC3E}">
        <p14:creationId xmlns:p14="http://schemas.microsoft.com/office/powerpoint/2010/main" val="1023941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EE959E6-C64D-A72B-5C3E-6DFFF1C5A35B}"/>
              </a:ext>
            </a:extLst>
          </p:cNvPr>
          <p:cNvPicPr>
            <a:picLocks noChangeAspect="1"/>
          </p:cNvPicPr>
          <p:nvPr/>
        </p:nvPicPr>
        <p:blipFill>
          <a:blip r:embed="rId2"/>
          <a:stretch>
            <a:fillRect/>
          </a:stretch>
        </p:blipFill>
        <p:spPr>
          <a:xfrm>
            <a:off x="0" y="24390"/>
            <a:ext cx="12192000" cy="6809219"/>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Tree>
    <p:extLst>
      <p:ext uri="{BB962C8B-B14F-4D97-AF65-F5344CB8AC3E}">
        <p14:creationId xmlns:p14="http://schemas.microsoft.com/office/powerpoint/2010/main" val="76812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5" name="TextBox 4">
            <a:extLst>
              <a:ext uri="{FF2B5EF4-FFF2-40B4-BE49-F238E27FC236}">
                <a16:creationId xmlns:a16="http://schemas.microsoft.com/office/drawing/2014/main" id="{09D92D02-FE7C-8A4B-C676-448DCFF8833E}"/>
              </a:ext>
            </a:extLst>
          </p:cNvPr>
          <p:cNvSpPr txBox="1"/>
          <p:nvPr/>
        </p:nvSpPr>
        <p:spPr>
          <a:xfrm>
            <a:off x="3672181" y="898173"/>
            <a:ext cx="8013702" cy="4801314"/>
          </a:xfrm>
          <a:prstGeom prst="rect">
            <a:avLst/>
          </a:prstGeom>
          <a:noFill/>
        </p:spPr>
        <p:txBody>
          <a:bodyPr wrap="square">
            <a:spAutoFit/>
          </a:bodyPr>
          <a:lstStyle/>
          <a:p>
            <a:pPr algn="r" rtl="1"/>
            <a:r>
              <a:rPr lang="ar-JO" sz="2400" b="1" dirty="0"/>
              <a:t>التواصل:</a:t>
            </a:r>
          </a:p>
          <a:p>
            <a:pPr algn="r"/>
            <a:endParaRPr lang="ar-JO" sz="2400" dirty="0"/>
          </a:p>
          <a:p>
            <a:pPr algn="r" rtl="1"/>
            <a:r>
              <a:rPr lang="ar-JO" sz="2400" dirty="0"/>
              <a:t>يعد التواصل المفتوح مع أصحاب المصلحة جانباً مهماً في الحفاظ على الشفافية والممارسات الأخلاقية. تحتاج الشركات إلى إنشاء قنوات اتصال واضحة مع عملائها والموظفين والشركاء. يمكن القيام بذلك من خلال النشرات الإخبارية العادية أو تحديثات وسائل التواصل الاجتماعي أو اجتماعات وجهاً لوجه. </a:t>
            </a:r>
          </a:p>
          <a:p>
            <a:pPr algn="r" rtl="1"/>
            <a:endParaRPr lang="ar-JO" sz="2400" dirty="0"/>
          </a:p>
          <a:p>
            <a:pPr algn="r" rtl="1"/>
            <a:r>
              <a:rPr lang="ar-JO" sz="2400" dirty="0"/>
              <a:t> </a:t>
            </a:r>
            <a:r>
              <a:rPr lang="ar-JO" sz="2400" b="1" dirty="0"/>
              <a:t>المساءلة:</a:t>
            </a:r>
          </a:p>
          <a:p>
            <a:pPr algn="r" rtl="1"/>
            <a:endParaRPr lang="ar-JO" sz="2400" dirty="0"/>
          </a:p>
          <a:p>
            <a:pPr algn="r" rtl="1"/>
            <a:r>
              <a:rPr lang="ar-JO" sz="2400" dirty="0"/>
              <a:t>إن محاسبة نفسه عن السلوك الأخلاقي هو ممارسة مهمة أخرى. هذا يعني أن الشركات بحاجة إلى إنشاء إرشادات ومعايير واضحة للسلوك الأخلاقي ومساءلة نفسها عندما لا يتم الوفاء بهذه المعايير</a:t>
            </a:r>
          </a:p>
          <a:p>
            <a:pPr algn="r" rtl="1"/>
            <a:endParaRPr lang="ar-JO" dirty="0"/>
          </a:p>
        </p:txBody>
      </p:sp>
      <p:pic>
        <p:nvPicPr>
          <p:cNvPr id="2" name="Picture 1">
            <a:extLst>
              <a:ext uri="{FF2B5EF4-FFF2-40B4-BE49-F238E27FC236}">
                <a16:creationId xmlns:a16="http://schemas.microsoft.com/office/drawing/2014/main" id="{74ECA64E-F330-C706-39D4-B8E5354E4779}"/>
              </a:ext>
            </a:extLst>
          </p:cNvPr>
          <p:cNvPicPr>
            <a:picLocks noChangeAspect="1"/>
          </p:cNvPicPr>
          <p:nvPr/>
        </p:nvPicPr>
        <p:blipFill>
          <a:blip r:embed="rId3"/>
          <a:stretch>
            <a:fillRect/>
          </a:stretch>
        </p:blipFill>
        <p:spPr>
          <a:xfrm>
            <a:off x="330843" y="1158513"/>
            <a:ext cx="3766595" cy="5174883"/>
          </a:xfrm>
          <a:prstGeom prst="rect">
            <a:avLst/>
          </a:prstGeom>
        </p:spPr>
      </p:pic>
    </p:spTree>
    <p:extLst>
      <p:ext uri="{BB962C8B-B14F-4D97-AF65-F5344CB8AC3E}">
        <p14:creationId xmlns:p14="http://schemas.microsoft.com/office/powerpoint/2010/main" val="1892457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3" name="TextBox 2">
            <a:extLst>
              <a:ext uri="{FF2B5EF4-FFF2-40B4-BE49-F238E27FC236}">
                <a16:creationId xmlns:a16="http://schemas.microsoft.com/office/drawing/2014/main" id="{8FCE0B9F-E3FB-9E42-CB68-7EFC25D01B9E}"/>
              </a:ext>
            </a:extLst>
          </p:cNvPr>
          <p:cNvSpPr txBox="1"/>
          <p:nvPr/>
        </p:nvSpPr>
        <p:spPr>
          <a:xfrm>
            <a:off x="4780345" y="716474"/>
            <a:ext cx="6422158" cy="5447645"/>
          </a:xfrm>
          <a:prstGeom prst="rect">
            <a:avLst/>
          </a:prstGeom>
          <a:noFill/>
        </p:spPr>
        <p:txBody>
          <a:bodyPr wrap="square">
            <a:spAutoFit/>
          </a:bodyPr>
          <a:lstStyle/>
          <a:p>
            <a:pPr algn="just" rtl="1"/>
            <a:endParaRPr lang="ar-JO" dirty="0"/>
          </a:p>
          <a:p>
            <a:pPr algn="just" rtl="1"/>
            <a:endParaRPr lang="ar-JO" dirty="0"/>
          </a:p>
          <a:p>
            <a:pPr algn="just" rtl="1"/>
            <a:r>
              <a:rPr lang="ar-JO" sz="2400" b="1" dirty="0"/>
              <a:t>التدريب:</a:t>
            </a:r>
          </a:p>
          <a:p>
            <a:pPr algn="just" rtl="1"/>
            <a:endParaRPr lang="ar-JO" sz="2400" dirty="0"/>
          </a:p>
          <a:p>
            <a:pPr algn="just" rtl="1"/>
            <a:r>
              <a:rPr lang="ar-JO" sz="2400" dirty="0"/>
              <a:t>التدريب على الموظفين هو عنصر رئيسي في الحفاظ على الممارسات الأخلاقية. يجب على الشركات تقديم تدريب منتظم على السلوك الأخلاقي وتشجيع الموظفين على التحدث إذا لاحظوا أي انتهاكات. من خلال القيام بذلك، يشعر الموظفون بالقلق من العمل كسفراء أخلاقيين للشركة.</a:t>
            </a:r>
          </a:p>
          <a:p>
            <a:pPr algn="just" rtl="1"/>
            <a:endParaRPr lang="ar-JO" sz="2400" dirty="0"/>
          </a:p>
          <a:p>
            <a:pPr algn="just" rtl="1"/>
            <a:r>
              <a:rPr lang="ar-JO" sz="2400" b="1" dirty="0"/>
              <a:t>القياس:</a:t>
            </a:r>
          </a:p>
          <a:p>
            <a:pPr algn="just" rtl="1"/>
            <a:endParaRPr lang="ar-JO" sz="2400" dirty="0"/>
          </a:p>
          <a:p>
            <a:pPr algn="just" rtl="1"/>
            <a:r>
              <a:rPr lang="ar-JO" sz="2400" dirty="0"/>
              <a:t>من المهم أيضاً إنشاء مقاييس لقياس فعالية الممارسات الأخلاقية. من خلال قياس نجاحات وفشل الممارسات الأخلاقية، يمكن للشركات تقييم فعاليتها وإجراء التغييرات اللازمة.</a:t>
            </a:r>
            <a:r>
              <a:rPr lang="ar-JO" dirty="0"/>
              <a:t> </a:t>
            </a:r>
            <a:endParaRPr lang="en-US" dirty="0"/>
          </a:p>
        </p:txBody>
      </p:sp>
      <p:pic>
        <p:nvPicPr>
          <p:cNvPr id="2" name="Picture 1">
            <a:extLst>
              <a:ext uri="{FF2B5EF4-FFF2-40B4-BE49-F238E27FC236}">
                <a16:creationId xmlns:a16="http://schemas.microsoft.com/office/drawing/2014/main" id="{BCB683C3-99C7-A10B-6636-A3D0894A487D}"/>
              </a:ext>
            </a:extLst>
          </p:cNvPr>
          <p:cNvPicPr>
            <a:picLocks noChangeAspect="1"/>
          </p:cNvPicPr>
          <p:nvPr/>
        </p:nvPicPr>
        <p:blipFill>
          <a:blip r:embed="rId3"/>
          <a:stretch>
            <a:fillRect/>
          </a:stretch>
        </p:blipFill>
        <p:spPr>
          <a:xfrm>
            <a:off x="1" y="693880"/>
            <a:ext cx="4780344" cy="6164119"/>
          </a:xfrm>
          <a:prstGeom prst="rect">
            <a:avLst/>
          </a:prstGeom>
        </p:spPr>
      </p:pic>
    </p:spTree>
    <p:extLst>
      <p:ext uri="{BB962C8B-B14F-4D97-AF65-F5344CB8AC3E}">
        <p14:creationId xmlns:p14="http://schemas.microsoft.com/office/powerpoint/2010/main" val="3092711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1450D91-F957-002E-9C08-AD7512B8BE0F}"/>
              </a:ext>
            </a:extLst>
          </p:cNvPr>
          <p:cNvPicPr>
            <a:picLocks noChangeAspect="1"/>
          </p:cNvPicPr>
          <p:nvPr/>
        </p:nvPicPr>
        <p:blipFill>
          <a:blip r:embed="rId2"/>
          <a:stretch>
            <a:fillRect/>
          </a:stretch>
        </p:blipFill>
        <p:spPr>
          <a:xfrm>
            <a:off x="0" y="0"/>
            <a:ext cx="12192000"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D6562FFE-17A4-5832-5C96-0D4B8F3877CF}"/>
              </a:ext>
            </a:extLst>
          </p:cNvPr>
          <p:cNvSpPr txBox="1"/>
          <p:nvPr/>
        </p:nvSpPr>
        <p:spPr>
          <a:xfrm>
            <a:off x="317410" y="617327"/>
            <a:ext cx="8349342" cy="52322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srgbClr val="453E3E"/>
                </a:solidFill>
                <a:effectLst/>
                <a:uLnTx/>
                <a:uFillTx/>
                <a:latin typeface="Cairo"/>
                <a:ea typeface="+mn-ea"/>
                <a:cs typeface="Arial" panose="020B0604020202020204" pitchFamily="34" charset="0"/>
              </a:rPr>
              <a:t>مستقبل أخلاقيات العمل ولماذا ستستمر الشفافية في المهمة</a:t>
            </a:r>
          </a:p>
        </p:txBody>
      </p:sp>
      <p:sp>
        <p:nvSpPr>
          <p:cNvPr id="6" name="TextBox 5">
            <a:extLst>
              <a:ext uri="{FF2B5EF4-FFF2-40B4-BE49-F238E27FC236}">
                <a16:creationId xmlns:a16="http://schemas.microsoft.com/office/drawing/2014/main" id="{F100E122-66E3-0C9F-A09C-C2E7995660F5}"/>
              </a:ext>
            </a:extLst>
          </p:cNvPr>
          <p:cNvSpPr txBox="1"/>
          <p:nvPr/>
        </p:nvSpPr>
        <p:spPr>
          <a:xfrm>
            <a:off x="9056914" y="5845629"/>
            <a:ext cx="3135086" cy="915307"/>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endParaRPr lang="en-US" dirty="0"/>
          </a:p>
        </p:txBody>
      </p:sp>
    </p:spTree>
    <p:extLst>
      <p:ext uri="{BB962C8B-B14F-4D97-AF65-F5344CB8AC3E}">
        <p14:creationId xmlns:p14="http://schemas.microsoft.com/office/powerpoint/2010/main" val="347459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CABA093-3B1F-1FF6-D69B-A59A5A08D2F2}"/>
              </a:ext>
            </a:extLst>
          </p:cNvPr>
          <p:cNvPicPr>
            <a:picLocks noChangeAspect="1"/>
          </p:cNvPicPr>
          <p:nvPr/>
        </p:nvPicPr>
        <p:blipFill>
          <a:blip r:embed="rId2"/>
          <a:stretch>
            <a:fillRect/>
          </a:stretch>
        </p:blipFill>
        <p:spPr>
          <a:xfrm>
            <a:off x="0" y="0"/>
            <a:ext cx="12192000"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02523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BAA44447-5B03-40D0-980E-C178D32125D1}"/>
              </a:ext>
            </a:extLst>
          </p:cNvPr>
          <p:cNvSpPr txBox="1"/>
          <p:nvPr/>
        </p:nvSpPr>
        <p:spPr>
          <a:xfrm>
            <a:off x="3356658" y="1028343"/>
            <a:ext cx="8649664" cy="4801314"/>
          </a:xfrm>
          <a:prstGeom prst="rect">
            <a:avLst/>
          </a:prstGeom>
          <a:noFill/>
        </p:spPr>
        <p:txBody>
          <a:bodyPr wrap="square">
            <a:spAutoFit/>
          </a:bodyPr>
          <a:lstStyle/>
          <a:p>
            <a:pPr algn="r" rtl="1">
              <a:lnSpc>
                <a:spcPct val="150000"/>
              </a:lnSpc>
            </a:pPr>
            <a:r>
              <a:rPr lang="ar-JO" sz="2400" b="1" dirty="0">
                <a:latin typeface="Times New Roman" panose="02020603050405020304" pitchFamily="18" charset="0"/>
                <a:cs typeface="Times New Roman" panose="02020603050405020304" pitchFamily="18" charset="0"/>
              </a:rPr>
              <a:t>توقعات المستهلك: </a:t>
            </a:r>
            <a:r>
              <a:rPr lang="ar-JO" sz="2400" dirty="0">
                <a:latin typeface="Times New Roman" panose="02020603050405020304" pitchFamily="18" charset="0"/>
                <a:cs typeface="Times New Roman" panose="02020603050405020304" pitchFamily="18" charset="0"/>
              </a:rPr>
              <a:t>أصبح المستهلكون يدركون بشكل متزايد تأثير قرارات الشراء الخاصة بهم. إنهم يريدون أن يعرفوا من أين تأتي منتجاتهم، وكيف يتم صنعها</a:t>
            </a:r>
          </a:p>
          <a:p>
            <a:pPr algn="r" rtl="1">
              <a:lnSpc>
                <a:spcPct val="150000"/>
              </a:lnSpc>
            </a:pPr>
            <a:r>
              <a:rPr lang="ar-JO" sz="2400" b="1" dirty="0">
                <a:latin typeface="Times New Roman" panose="02020603050405020304" pitchFamily="18" charset="0"/>
                <a:cs typeface="Times New Roman" panose="02020603050405020304" pitchFamily="18" charset="0"/>
              </a:rPr>
              <a:t>مطالب المستثمر: </a:t>
            </a:r>
            <a:r>
              <a:rPr lang="ar-JO" sz="2400" dirty="0">
                <a:latin typeface="Times New Roman" panose="02020603050405020304" pitchFamily="18" charset="0"/>
                <a:cs typeface="Times New Roman" panose="02020603050405020304" pitchFamily="18" charset="0"/>
              </a:rPr>
              <a:t>يبحث المستثمرون أيضاً عن شركات شفافة. إنهم يريدون أن يعرفوا أن الشركات التي تستثمر فيها هي أخلاقية ومستدامة.</a:t>
            </a:r>
          </a:p>
          <a:p>
            <a:pPr algn="r" rtl="1">
              <a:lnSpc>
                <a:spcPct val="150000"/>
              </a:lnSpc>
            </a:pPr>
            <a:r>
              <a:rPr lang="ar-JO" sz="2400" b="1" dirty="0">
                <a:latin typeface="Times New Roman" panose="02020603050405020304" pitchFamily="18" charset="0"/>
                <a:cs typeface="Times New Roman" panose="02020603050405020304" pitchFamily="18" charset="0"/>
              </a:rPr>
              <a:t>المتطلبات التنظيمية: </a:t>
            </a:r>
            <a:r>
              <a:rPr lang="ar-JO" sz="2400" dirty="0">
                <a:latin typeface="Times New Roman" panose="02020603050405020304" pitchFamily="18" charset="0"/>
                <a:cs typeface="Times New Roman" panose="02020603050405020304" pitchFamily="18" charset="0"/>
              </a:rPr>
              <a:t>تلعب الحكومات أيضاً دوراً في دفع الشفافية. قامت العديد من البلدان بتنفيذ اللوائح التي تتطلب من الشركات الكشف عن معلومات معينة حول ممارساتها. </a:t>
            </a:r>
          </a:p>
          <a:p>
            <a:pPr algn="r" rtl="1">
              <a:lnSpc>
                <a:spcPct val="150000"/>
              </a:lnSpc>
            </a:pPr>
            <a:r>
              <a:rPr lang="ar-JO" sz="2400" b="1" dirty="0">
                <a:latin typeface="Times New Roman" panose="02020603050405020304" pitchFamily="18" charset="0"/>
                <a:cs typeface="Times New Roman" panose="02020603050405020304" pitchFamily="18" charset="0"/>
              </a:rPr>
              <a:t>إدارة السمعة: </a:t>
            </a:r>
            <a:r>
              <a:rPr lang="ar-JO" sz="2400" dirty="0">
                <a:latin typeface="Times New Roman" panose="02020603050405020304" pitchFamily="18" charset="0"/>
                <a:cs typeface="Times New Roman" panose="02020603050405020304" pitchFamily="18" charset="0"/>
              </a:rPr>
              <a:t>أخيراً، الشفافية ضرورية لإدارة السمعة. الشركات الشفافة حول ممارساتها أقل عرضة لمواجهة الأضرار السمعة في حالة حدوث فضيحة.</a:t>
            </a:r>
          </a:p>
          <a:p>
            <a:pPr algn="r" rtl="1"/>
            <a:endParaRPr lang="en-US" dirty="0"/>
          </a:p>
        </p:txBody>
      </p:sp>
      <p:pic>
        <p:nvPicPr>
          <p:cNvPr id="3" name="Picture 2">
            <a:extLst>
              <a:ext uri="{FF2B5EF4-FFF2-40B4-BE49-F238E27FC236}">
                <a16:creationId xmlns:a16="http://schemas.microsoft.com/office/drawing/2014/main" id="{F7AA239E-F5DF-5E98-6659-337B2DDE4903}"/>
              </a:ext>
            </a:extLst>
          </p:cNvPr>
          <p:cNvPicPr>
            <a:picLocks noChangeAspect="1"/>
          </p:cNvPicPr>
          <p:nvPr/>
        </p:nvPicPr>
        <p:blipFill>
          <a:blip r:embed="rId3"/>
          <a:stretch>
            <a:fillRect/>
          </a:stretch>
        </p:blipFill>
        <p:spPr>
          <a:xfrm>
            <a:off x="92597" y="81023"/>
            <a:ext cx="3715474" cy="6776977"/>
          </a:xfrm>
          <a:prstGeom prst="rect">
            <a:avLst/>
          </a:prstGeom>
        </p:spPr>
      </p:pic>
    </p:spTree>
    <p:extLst>
      <p:ext uri="{BB962C8B-B14F-4D97-AF65-F5344CB8AC3E}">
        <p14:creationId xmlns:p14="http://schemas.microsoft.com/office/powerpoint/2010/main" val="14037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D14907-87DC-9721-0884-328AC39C9ACE}"/>
              </a:ext>
            </a:extLst>
          </p:cNvPr>
          <p:cNvPicPr>
            <a:picLocks noChangeAspect="1"/>
          </p:cNvPicPr>
          <p:nvPr/>
        </p:nvPicPr>
        <p:blipFill>
          <a:blip r:embed="rId2"/>
          <a:stretch>
            <a:fillRect/>
          </a:stretch>
        </p:blipFill>
        <p:spPr>
          <a:xfrm>
            <a:off x="15419"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09B6FE91-B024-B7EF-D4EC-53A17C91AF36}"/>
              </a:ext>
            </a:extLst>
          </p:cNvPr>
          <p:cNvSpPr txBox="1"/>
          <p:nvPr/>
        </p:nvSpPr>
        <p:spPr>
          <a:xfrm>
            <a:off x="604157" y="3138541"/>
            <a:ext cx="10983686" cy="584775"/>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rtl="1" fontAlgn="base"/>
            <a:r>
              <a:rPr lang="ar-JO" sz="3200" b="1" i="0" dirty="0">
                <a:effectLst/>
                <a:latin typeface="Times New Roman" panose="02020603050405020304" pitchFamily="18" charset="0"/>
                <a:cs typeface="Times New Roman" panose="02020603050405020304" pitchFamily="18" charset="0"/>
              </a:rPr>
              <a:t>دراسات الحالة: أمثلة على الشركات ذات الممارسات التجارية الشفافة وغير الشفافة</a:t>
            </a:r>
          </a:p>
        </p:txBody>
      </p:sp>
    </p:spTree>
    <p:extLst>
      <p:ext uri="{BB962C8B-B14F-4D97-AF65-F5344CB8AC3E}">
        <p14:creationId xmlns:p14="http://schemas.microsoft.com/office/powerpoint/2010/main" val="193272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6331A2-27E4-17E6-1522-72088BE7208C}"/>
              </a:ext>
            </a:extLst>
          </p:cNvPr>
          <p:cNvPicPr>
            <a:picLocks noChangeAspect="1"/>
          </p:cNvPicPr>
          <p:nvPr/>
        </p:nvPicPr>
        <p:blipFill>
          <a:blip r:embed="rId3"/>
          <a:stretch>
            <a:fillRect/>
          </a:stretch>
        </p:blipFill>
        <p:spPr>
          <a:xfrm>
            <a:off x="0" y="0"/>
            <a:ext cx="12191999" cy="68580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7322520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D5765D-CA4F-74DA-B140-D026AE05F8CD}"/>
              </a:ext>
            </a:extLst>
          </p:cNvPr>
          <p:cNvPicPr>
            <a:picLocks noChangeAspect="1"/>
          </p:cNvPicPr>
          <p:nvPr/>
        </p:nvPicPr>
        <p:blipFill>
          <a:blip r:embed="rId3"/>
          <a:stretch>
            <a:fillRect/>
          </a:stretch>
        </p:blipFill>
        <p:spPr>
          <a:xfrm>
            <a:off x="0" y="0"/>
            <a:ext cx="12192000" cy="685799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4961129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9221ABB-6561-2160-7D5D-ECB57C549F96}"/>
              </a:ext>
            </a:extLst>
          </p:cNvPr>
          <p:cNvPicPr>
            <a:picLocks noChangeAspect="1"/>
          </p:cNvPicPr>
          <p:nvPr/>
        </p:nvPicPr>
        <p:blipFill>
          <a:blip r:embed="rId3"/>
          <a:stretch>
            <a:fillRect/>
          </a:stretch>
        </p:blipFill>
        <p:spPr>
          <a:xfrm>
            <a:off x="0" y="12452"/>
            <a:ext cx="12192000" cy="6857999"/>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A634EF5B-686B-D0A6-55EA-2730F833B5F0}"/>
              </a:ext>
            </a:extLst>
          </p:cNvPr>
          <p:cNvPicPr>
            <a:picLocks noChangeAspect="1"/>
          </p:cNvPicPr>
          <p:nvPr/>
        </p:nvPicPr>
        <p:blipFill>
          <a:blip r:embed="rId5"/>
          <a:stretch>
            <a:fillRect/>
          </a:stretch>
        </p:blipFill>
        <p:spPr>
          <a:xfrm>
            <a:off x="8858090" y="4907276"/>
            <a:ext cx="2943142" cy="1530714"/>
          </a:xfrm>
          <a:prstGeom prst="rect">
            <a:avLst/>
          </a:prstGeom>
        </p:spPr>
      </p:pic>
    </p:spTree>
    <p:extLst>
      <p:ext uri="{BB962C8B-B14F-4D97-AF65-F5344CB8AC3E}">
        <p14:creationId xmlns:p14="http://schemas.microsoft.com/office/powerpoint/2010/main" val="312277751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11486E-AEEF-81D2-F572-6F1F58273710}"/>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Tree>
    <p:extLst>
      <p:ext uri="{BB962C8B-B14F-4D97-AF65-F5344CB8AC3E}">
        <p14:creationId xmlns:p14="http://schemas.microsoft.com/office/powerpoint/2010/main" val="350020538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200CB5BF-1205-5DCB-592B-39E29DA9AF6C}"/>
              </a:ext>
            </a:extLst>
          </p:cNvPr>
          <p:cNvSpPr txBox="1"/>
          <p:nvPr/>
        </p:nvSpPr>
        <p:spPr>
          <a:xfrm>
            <a:off x="3187700" y="1168738"/>
            <a:ext cx="6096000" cy="523220"/>
          </a:xfrm>
          <a:prstGeom prst="rect">
            <a:avLst/>
          </a:prstGeom>
          <a:noFill/>
        </p:spPr>
        <p:txBody>
          <a:bodyPr wrap="square">
            <a:spAutoFit/>
          </a:bodyPr>
          <a:lstStyle/>
          <a:p>
            <a:pPr algn="ctr"/>
            <a:r>
              <a:rPr lang="ar-JO" sz="2800" b="1" dirty="0"/>
              <a:t>تأثير التكنولوجيا على أخلاقيات العمل والشفافية</a:t>
            </a:r>
            <a:endParaRPr lang="en-US" sz="2800" b="1" dirty="0"/>
          </a:p>
        </p:txBody>
      </p:sp>
      <p:sp>
        <p:nvSpPr>
          <p:cNvPr id="7" name="TextBox 6">
            <a:extLst>
              <a:ext uri="{FF2B5EF4-FFF2-40B4-BE49-F238E27FC236}">
                <a16:creationId xmlns:a16="http://schemas.microsoft.com/office/drawing/2014/main" id="{AAD6700B-97C1-01D3-BDD6-81C56F17E7F3}"/>
              </a:ext>
            </a:extLst>
          </p:cNvPr>
          <p:cNvSpPr txBox="1"/>
          <p:nvPr/>
        </p:nvSpPr>
        <p:spPr>
          <a:xfrm>
            <a:off x="4199538" y="1832785"/>
            <a:ext cx="7602018" cy="4524315"/>
          </a:xfrm>
          <a:prstGeom prst="rect">
            <a:avLst/>
          </a:prstGeom>
          <a:noFill/>
        </p:spPr>
        <p:txBody>
          <a:bodyPr wrap="square">
            <a:spAutoFit/>
          </a:bodyPr>
          <a:lstStyle/>
          <a:p>
            <a:pPr marL="342900" indent="-342900" algn="r" rtl="1">
              <a:buFont typeface="Wingdings" panose="05000000000000000000" pitchFamily="2" charset="2"/>
              <a:buChar char="q"/>
            </a:pPr>
            <a:r>
              <a:rPr lang="ar-JO" sz="2400" dirty="0"/>
              <a:t>سهلت وسائل التواصل الاجتماعي على المستهلكين التعبير عن آرائهم حول منتجات وخدمات الشركة. لقد جعل هذا الضغط على الشركات أكثر شفافية في ممارساتها ومعالجة أي مخاوف تثير علنا.</a:t>
            </a:r>
          </a:p>
          <a:p>
            <a:pPr algn="r" rtl="1"/>
            <a:endParaRPr lang="ar-JO" sz="2400" dirty="0"/>
          </a:p>
          <a:p>
            <a:pPr marL="342900" indent="-342900" algn="r" rtl="1">
              <a:buFont typeface="Wingdings" panose="05000000000000000000" pitchFamily="2" charset="2"/>
              <a:buChar char="q"/>
            </a:pPr>
            <a:r>
              <a:rPr lang="ar-JO" sz="2400" dirty="0"/>
              <a:t>لقد جعلت أدوات تحليل البيانات من الأسهل على الشركات تتبع ممارساتها الخاصة وتحديد المناطق التي قد تكون فيها قصيرة</a:t>
            </a:r>
          </a:p>
          <a:p>
            <a:pPr algn="r" rtl="1"/>
            <a:endParaRPr lang="ar-JO" sz="2400" dirty="0"/>
          </a:p>
          <a:p>
            <a:pPr marL="342900" indent="-342900" algn="r" rtl="1">
              <a:buFont typeface="Wingdings" panose="05000000000000000000" pitchFamily="2" charset="2"/>
              <a:buChar char="q"/>
            </a:pPr>
            <a:r>
              <a:rPr lang="ar-JO" sz="2400" dirty="0"/>
              <a:t>جعلت التكنولوجيا أيضاً من الأسهل على الشركات التواصل مع أصحاب المصلحة وأن تكون أكثر شفافية في تعاملها.</a:t>
            </a:r>
          </a:p>
          <a:p>
            <a:pPr algn="r" rtl="1"/>
            <a:endParaRPr lang="ar-JO" sz="2400" dirty="0"/>
          </a:p>
          <a:p>
            <a:pPr marL="342900" indent="-342900" algn="r" rtl="1">
              <a:buFont typeface="Wingdings" panose="05000000000000000000" pitchFamily="2" charset="2"/>
              <a:buChar char="q"/>
            </a:pPr>
            <a:r>
              <a:rPr lang="ar-JO" sz="2400" dirty="0"/>
              <a:t>أدى استخدام التكنولوجيا المتزايدة أيضاً إلى إثارة مخاوف بشأن خصوصية البيانات والأمن</a:t>
            </a:r>
            <a:endParaRPr lang="en-US" sz="2400" dirty="0"/>
          </a:p>
        </p:txBody>
      </p:sp>
      <p:pic>
        <p:nvPicPr>
          <p:cNvPr id="2" name="Picture 1">
            <a:extLst>
              <a:ext uri="{FF2B5EF4-FFF2-40B4-BE49-F238E27FC236}">
                <a16:creationId xmlns:a16="http://schemas.microsoft.com/office/drawing/2014/main" id="{35A3BA34-FC20-1ABF-8170-AA776FB9D511}"/>
              </a:ext>
            </a:extLst>
          </p:cNvPr>
          <p:cNvPicPr>
            <a:picLocks noChangeAspect="1"/>
          </p:cNvPicPr>
          <p:nvPr/>
        </p:nvPicPr>
        <p:blipFill>
          <a:blip r:embed="rId4"/>
          <a:stretch>
            <a:fillRect/>
          </a:stretch>
        </p:blipFill>
        <p:spPr>
          <a:xfrm>
            <a:off x="0" y="79526"/>
            <a:ext cx="4433104" cy="68580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E970EA9-B8A8-2DEA-43C8-6AAF75FE6BE1}"/>
              </a:ext>
            </a:extLst>
          </p:cNvPr>
          <p:cNvSpPr txBox="1"/>
          <p:nvPr/>
        </p:nvSpPr>
        <p:spPr>
          <a:xfrm>
            <a:off x="180431" y="1673984"/>
            <a:ext cx="7173686" cy="4154984"/>
          </a:xfrm>
          <a:prstGeom prst="rect">
            <a:avLst/>
          </a:prstGeom>
          <a:noFill/>
        </p:spPr>
        <p:txBody>
          <a:bodyPr wrap="square">
            <a:spAutoFit/>
          </a:bodyPr>
          <a:lstStyle/>
          <a:p>
            <a:pPr algn="r" rtl="1"/>
            <a:r>
              <a:rPr lang="ar-JO" sz="2400" b="1" dirty="0"/>
              <a:t>الخاتمة</a:t>
            </a:r>
          </a:p>
          <a:p>
            <a:pPr marL="342900" indent="-342900" algn="r" rtl="1">
              <a:buFont typeface="Courier New" panose="02070309020205020404" pitchFamily="49" charset="0"/>
              <a:buChar char="o"/>
            </a:pPr>
            <a:r>
              <a:rPr lang="ar-JO" sz="2400" b="1" dirty="0"/>
              <a:t>ماهو التسويق الاخلاقي </a:t>
            </a:r>
          </a:p>
          <a:p>
            <a:pPr marL="342900" indent="-342900" algn="r" rtl="1">
              <a:buFont typeface="Courier New" panose="02070309020205020404" pitchFamily="49" charset="0"/>
              <a:buChar char="o"/>
            </a:pPr>
            <a:r>
              <a:rPr lang="ar-JO" sz="2400" b="1" dirty="0"/>
              <a:t>مبادئ التسويق الاخلاقي</a:t>
            </a:r>
          </a:p>
          <a:p>
            <a:pPr marL="342900" indent="-342900" algn="r" rtl="1">
              <a:buFont typeface="Courier New" panose="02070309020205020404" pitchFamily="49" charset="0"/>
              <a:buChar char="o"/>
            </a:pPr>
            <a:r>
              <a:rPr lang="ar-JO" sz="2400" b="1" dirty="0"/>
              <a:t>أهمية الشفافية في أخلاقيات العمل</a:t>
            </a:r>
          </a:p>
          <a:p>
            <a:pPr marL="342900" indent="-342900" algn="r" rtl="1">
              <a:buFont typeface="Courier New" panose="02070309020205020404" pitchFamily="49" charset="0"/>
              <a:buChar char="o"/>
            </a:pPr>
            <a:r>
              <a:rPr lang="ar-JO" sz="2400" b="1" dirty="0"/>
              <a:t>كيفية إنشاء ثقافة الانفتاح</a:t>
            </a:r>
          </a:p>
          <a:p>
            <a:pPr marL="342900" indent="-342900" algn="r" rtl="1">
              <a:buFont typeface="Courier New" panose="02070309020205020404" pitchFamily="49" charset="0"/>
              <a:buChar char="o"/>
            </a:pPr>
            <a:r>
              <a:rPr lang="ar-JO" sz="2400" b="1" dirty="0"/>
              <a:t>تحديات الشفافية</a:t>
            </a:r>
          </a:p>
          <a:p>
            <a:pPr marL="342900" indent="-342900" algn="r" rtl="1">
              <a:buFont typeface="Courier New" panose="02070309020205020404" pitchFamily="49" charset="0"/>
              <a:buChar char="o"/>
            </a:pPr>
            <a:r>
              <a:rPr lang="ar-JO" sz="2400" b="1" dirty="0"/>
              <a:t>افضل الممارسات للحفاظ على الشفافية والممارسات الاخلاقية</a:t>
            </a:r>
          </a:p>
          <a:p>
            <a:pPr marL="342900" indent="-342900" algn="r" rtl="1">
              <a:buFont typeface="Courier New" panose="02070309020205020404" pitchFamily="49" charset="0"/>
              <a:buChar char="o"/>
            </a:pPr>
            <a:r>
              <a:rPr lang="ar-JO" sz="2400" b="1" dirty="0"/>
              <a:t>مستقبل أخلاقيات العمل ولماذا ستستمر الشفافية في المهمة</a:t>
            </a:r>
          </a:p>
          <a:p>
            <a:pPr marL="342900" indent="-342900" algn="r" rtl="1">
              <a:buFont typeface="Courier New" panose="02070309020205020404" pitchFamily="49" charset="0"/>
              <a:buChar char="o"/>
            </a:pPr>
            <a:r>
              <a:rPr lang="ar-JO" sz="2400" b="1" dirty="0"/>
              <a:t>دراسات الحالة: أمثلة على الشركات ذات الممارسات التجارية الشفافة وغير الشفافة</a:t>
            </a:r>
          </a:p>
          <a:p>
            <a:pPr marL="342900" indent="-342900" algn="r" rtl="1">
              <a:buFont typeface="Courier New" panose="02070309020205020404" pitchFamily="49" charset="0"/>
              <a:buChar char="o"/>
            </a:pPr>
            <a:r>
              <a:rPr lang="ar-JO" sz="2400" b="1" dirty="0"/>
              <a:t>تأثير التكنولوجيا على أخلاقيات العمل والشفافية</a:t>
            </a:r>
          </a:p>
        </p:txBody>
      </p:sp>
      <p:pic>
        <p:nvPicPr>
          <p:cNvPr id="2" name="Picture 1">
            <a:extLst>
              <a:ext uri="{FF2B5EF4-FFF2-40B4-BE49-F238E27FC236}">
                <a16:creationId xmlns:a16="http://schemas.microsoft.com/office/drawing/2014/main" id="{72E8EEBF-D93F-3408-0A13-EFF85D0A5727}"/>
              </a:ext>
            </a:extLst>
          </p:cNvPr>
          <p:cNvPicPr>
            <a:picLocks noChangeAspect="1"/>
          </p:cNvPicPr>
          <p:nvPr/>
        </p:nvPicPr>
        <p:blipFill>
          <a:blip r:embed="rId4"/>
          <a:stretch>
            <a:fillRect/>
          </a:stretch>
        </p:blipFill>
        <p:spPr>
          <a:xfrm>
            <a:off x="7354117" y="1155869"/>
            <a:ext cx="4848225" cy="5715000"/>
          </a:xfrm>
          <a:prstGeom prst="rect">
            <a:avLst/>
          </a:prstGeom>
        </p:spPr>
      </p:pic>
    </p:spTree>
    <p:extLst>
      <p:ext uri="{BB962C8B-B14F-4D97-AF65-F5344CB8AC3E}">
        <p14:creationId xmlns:p14="http://schemas.microsoft.com/office/powerpoint/2010/main" val="75330320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1081</TotalTime>
  <Words>1517</Words>
  <Application>Microsoft Office PowerPoint</Application>
  <PresentationFormat>Widescreen</PresentationFormat>
  <Paragraphs>124</Paragraphs>
  <Slides>30</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Almarai</vt:lpstr>
      <vt:lpstr>Arial</vt:lpstr>
      <vt:lpstr>Cairo</vt:lpstr>
      <vt:lpstr>Calibri</vt:lpstr>
      <vt:lpstr>Calibri Light</vt:lpstr>
      <vt:lpstr>Courier New</vt:lpstr>
      <vt:lpstr>DroidArabicKufi-Regular</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193</cp:revision>
  <dcterms:created xsi:type="dcterms:W3CDTF">2023-04-29T09:08:23Z</dcterms:created>
  <dcterms:modified xsi:type="dcterms:W3CDTF">2024-01-31T22:25:41Z</dcterms:modified>
</cp:coreProperties>
</file>