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</p:sldMasterIdLst>
  <p:sldIdLst>
    <p:sldId id="257" r:id="rId3"/>
    <p:sldId id="259" r:id="rId4"/>
    <p:sldId id="376" r:id="rId5"/>
    <p:sldId id="256" r:id="rId6"/>
    <p:sldId id="377" r:id="rId7"/>
    <p:sldId id="378" r:id="rId8"/>
    <p:sldId id="379" r:id="rId9"/>
    <p:sldId id="380" r:id="rId10"/>
    <p:sldId id="381" r:id="rId11"/>
    <p:sldId id="382" r:id="rId12"/>
    <p:sldId id="421" r:id="rId13"/>
    <p:sldId id="383" r:id="rId14"/>
    <p:sldId id="384" r:id="rId15"/>
    <p:sldId id="385" r:id="rId16"/>
    <p:sldId id="386" r:id="rId17"/>
    <p:sldId id="387" r:id="rId18"/>
    <p:sldId id="388" r:id="rId19"/>
    <p:sldId id="389" r:id="rId20"/>
    <p:sldId id="390" r:id="rId21"/>
    <p:sldId id="391" r:id="rId22"/>
    <p:sldId id="392" r:id="rId23"/>
    <p:sldId id="422" r:id="rId24"/>
    <p:sldId id="298" r:id="rId25"/>
    <p:sldId id="364" r:id="rId26"/>
    <p:sldId id="423" r:id="rId27"/>
    <p:sldId id="393" r:id="rId28"/>
    <p:sldId id="394" r:id="rId29"/>
    <p:sldId id="395" r:id="rId30"/>
    <p:sldId id="396" r:id="rId31"/>
    <p:sldId id="424" r:id="rId32"/>
    <p:sldId id="397" r:id="rId33"/>
    <p:sldId id="398" r:id="rId34"/>
    <p:sldId id="425" r:id="rId35"/>
    <p:sldId id="426" r:id="rId36"/>
    <p:sldId id="399" r:id="rId37"/>
    <p:sldId id="400" r:id="rId38"/>
    <p:sldId id="427" r:id="rId39"/>
    <p:sldId id="428" r:id="rId40"/>
    <p:sldId id="401" r:id="rId41"/>
    <p:sldId id="402" r:id="rId42"/>
    <p:sldId id="403" r:id="rId43"/>
    <p:sldId id="404" r:id="rId44"/>
    <p:sldId id="405" r:id="rId45"/>
    <p:sldId id="406" r:id="rId46"/>
    <p:sldId id="407" r:id="rId47"/>
    <p:sldId id="408" r:id="rId48"/>
    <p:sldId id="303" r:id="rId49"/>
  </p:sldIdLst>
  <p:sldSz cx="12192000" cy="6858000"/>
  <p:notesSz cx="6858000" cy="9144000"/>
  <p:defaultTextStyle>
    <a:defPPr>
      <a:defRPr lang="en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7"/>
    <p:restoredTop sz="96029"/>
  </p:normalViewPr>
  <p:slideViewPr>
    <p:cSldViewPr snapToGrid="0">
      <p:cViewPr varScale="1">
        <p:scale>
          <a:sx n="118" d="100"/>
          <a:sy n="118" d="100"/>
        </p:scale>
        <p:origin x="6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0F7F36-B18A-4893-80CB-C5DA1C692E45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675FDC-F7D7-4A51-9C47-FD9CCCAB512F}">
      <dgm:prSet/>
      <dgm:spPr/>
      <dgm:t>
        <a:bodyPr/>
        <a:lstStyle/>
        <a:p>
          <a:r>
            <a:rPr lang="en-US" altLang="ar-JO" dirty="0"/>
            <a:t>Explain the challenges involved in the entrepreneur’s role as leader and what it takes to be a successful leader.</a:t>
          </a:r>
        </a:p>
        <a:p>
          <a:endParaRPr lang="en-US" dirty="0"/>
        </a:p>
      </dgm:t>
    </dgm:pt>
    <dgm:pt modelId="{78389A05-8CBE-4576-BFD1-4E13989DAB82}" type="parTrans" cxnId="{07911A54-F251-4A7A-826A-266808DCDE4A}">
      <dgm:prSet/>
      <dgm:spPr/>
      <dgm:t>
        <a:bodyPr/>
        <a:lstStyle/>
        <a:p>
          <a:endParaRPr lang="en-US"/>
        </a:p>
      </dgm:t>
    </dgm:pt>
    <dgm:pt modelId="{65CB1FED-A658-401D-8B8F-8AA7F15E30D1}" type="sibTrans" cxnId="{07911A54-F251-4A7A-826A-266808DCDE4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30C03686-5CD4-4341-AB7F-235602341EC6}">
      <dgm:prSet/>
      <dgm:spPr/>
      <dgm:t>
        <a:bodyPr/>
        <a:lstStyle/>
        <a:p>
          <a:pPr rtl="0"/>
          <a:r>
            <a:rPr lang="en-US" altLang="ar-JO" dirty="0"/>
            <a:t>Describe the importance of hiring the right employees and how to avoid making hiring mistakes.</a:t>
          </a:r>
        </a:p>
      </dgm:t>
    </dgm:pt>
    <dgm:pt modelId="{75A09E2D-BBF6-3A4B-95E1-8B7B2AF3D46C}" type="parTrans" cxnId="{6F7489CA-F9EE-4442-9619-75CB3584A8E3}">
      <dgm:prSet/>
      <dgm:spPr/>
      <dgm:t>
        <a:bodyPr/>
        <a:lstStyle/>
        <a:p>
          <a:endParaRPr lang="en-US"/>
        </a:p>
      </dgm:t>
    </dgm:pt>
    <dgm:pt modelId="{7988F77E-CD14-7E4C-970D-6DA6E3F9A355}" type="sibTrans" cxnId="{6F7489CA-F9EE-4442-9619-75CB3584A8E3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9DF1EA0A-CBCD-624D-9171-1E74A9D1D150}">
      <dgm:prSet/>
      <dgm:spPr/>
      <dgm:t>
        <a:bodyPr/>
        <a:lstStyle/>
        <a:p>
          <a:pPr rtl="0"/>
          <a:r>
            <a:rPr lang="en-US" b="0" dirty="0"/>
            <a:t>Explain how to create a company culture that encourages employee retention.
</a:t>
          </a:r>
          <a:endParaRPr lang="en-US" altLang="ar-JO" dirty="0"/>
        </a:p>
      </dgm:t>
    </dgm:pt>
    <dgm:pt modelId="{78D2FBC8-A507-A644-9889-F88EF0E051D7}" type="parTrans" cxnId="{001D95B2-425E-D740-8C4E-FF0E8636E453}">
      <dgm:prSet/>
      <dgm:spPr/>
      <dgm:t>
        <a:bodyPr/>
        <a:lstStyle/>
        <a:p>
          <a:endParaRPr lang="en-US"/>
        </a:p>
      </dgm:t>
    </dgm:pt>
    <dgm:pt modelId="{B53652D0-D31C-DE4C-ABA7-63016467FC8D}" type="sibTrans" cxnId="{001D95B2-425E-D740-8C4E-FF0E8636E453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D75C3D26-4FB6-FB44-B055-4390444A81D5}">
      <dgm:prSet/>
      <dgm:spPr/>
      <dgm:t>
        <a:bodyPr/>
        <a:lstStyle/>
        <a:p>
          <a:r>
            <a:rPr lang="en-US" dirty="0"/>
            <a:t>Explain how to reward employees and encourage retention. </a:t>
          </a:r>
        </a:p>
      </dgm:t>
    </dgm:pt>
    <dgm:pt modelId="{269E46FF-A86D-E44B-87B1-24B47ABD824F}" type="parTrans" cxnId="{5D6169BC-A6A3-304F-A0D3-4246A03D8F2C}">
      <dgm:prSet/>
      <dgm:spPr/>
      <dgm:t>
        <a:bodyPr/>
        <a:lstStyle/>
        <a:p>
          <a:endParaRPr lang="en-US"/>
        </a:p>
      </dgm:t>
    </dgm:pt>
    <dgm:pt modelId="{97E15B54-247A-A142-97A4-34AE249548D5}" type="sibTrans" cxnId="{5D6169BC-A6A3-304F-A0D3-4246A03D8F2C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165E1ADF-ECB7-D84D-B176-674A062F5620}" type="pres">
      <dgm:prSet presAssocID="{4D0F7F36-B18A-4893-80CB-C5DA1C692E45}" presName="Name0" presStyleCnt="0">
        <dgm:presLayoutVars>
          <dgm:animLvl val="lvl"/>
          <dgm:resizeHandles val="exact"/>
        </dgm:presLayoutVars>
      </dgm:prSet>
      <dgm:spPr/>
    </dgm:pt>
    <dgm:pt modelId="{03771D70-288C-7941-B468-7F78B6F6028C}" type="pres">
      <dgm:prSet presAssocID="{DA675FDC-F7D7-4A51-9C47-FD9CCCAB512F}" presName="compositeNode" presStyleCnt="0">
        <dgm:presLayoutVars>
          <dgm:bulletEnabled val="1"/>
        </dgm:presLayoutVars>
      </dgm:prSet>
      <dgm:spPr/>
    </dgm:pt>
    <dgm:pt modelId="{38DB463E-CDCA-9F42-874A-116356B9E14A}" type="pres">
      <dgm:prSet presAssocID="{DA675FDC-F7D7-4A51-9C47-FD9CCCAB512F}" presName="bgRect" presStyleLbl="bgAccFollowNode1" presStyleIdx="0" presStyleCnt="4"/>
      <dgm:spPr/>
    </dgm:pt>
    <dgm:pt modelId="{9375364D-3525-7A4A-AF47-DE85CB4751A5}" type="pres">
      <dgm:prSet presAssocID="{65CB1FED-A658-401D-8B8F-8AA7F15E30D1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7A97EFE9-4922-9040-B03A-666DE024012F}" type="pres">
      <dgm:prSet presAssocID="{DA675FDC-F7D7-4A51-9C47-FD9CCCAB512F}" presName="bottomLine" presStyleLbl="alignNode1" presStyleIdx="1" presStyleCnt="8">
        <dgm:presLayoutVars/>
      </dgm:prSet>
      <dgm:spPr/>
    </dgm:pt>
    <dgm:pt modelId="{C68D3687-2372-554D-89E1-99B46DE8A4F2}" type="pres">
      <dgm:prSet presAssocID="{DA675FDC-F7D7-4A51-9C47-FD9CCCAB512F}" presName="nodeText" presStyleLbl="bgAccFollowNode1" presStyleIdx="0" presStyleCnt="4">
        <dgm:presLayoutVars>
          <dgm:bulletEnabled val="1"/>
        </dgm:presLayoutVars>
      </dgm:prSet>
      <dgm:spPr/>
    </dgm:pt>
    <dgm:pt modelId="{A4C924EA-CDB8-5D42-9515-A9B310554A9C}" type="pres">
      <dgm:prSet presAssocID="{65CB1FED-A658-401D-8B8F-8AA7F15E30D1}" presName="sibTrans" presStyleCnt="0"/>
      <dgm:spPr/>
    </dgm:pt>
    <dgm:pt modelId="{3CE2E627-4C51-274B-86EA-BDA3F3108E45}" type="pres">
      <dgm:prSet presAssocID="{30C03686-5CD4-4341-AB7F-235602341EC6}" presName="compositeNode" presStyleCnt="0">
        <dgm:presLayoutVars>
          <dgm:bulletEnabled val="1"/>
        </dgm:presLayoutVars>
      </dgm:prSet>
      <dgm:spPr/>
    </dgm:pt>
    <dgm:pt modelId="{5E332C19-BF18-2E48-9238-2375B481F858}" type="pres">
      <dgm:prSet presAssocID="{30C03686-5CD4-4341-AB7F-235602341EC6}" presName="bgRect" presStyleLbl="bgAccFollowNode1" presStyleIdx="1" presStyleCnt="4"/>
      <dgm:spPr/>
    </dgm:pt>
    <dgm:pt modelId="{89648563-B73A-8B44-9E56-D80BB3A64777}" type="pres">
      <dgm:prSet presAssocID="{7988F77E-CD14-7E4C-970D-6DA6E3F9A355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2946BC43-0CD7-DC4B-9AE1-7835A3A65B18}" type="pres">
      <dgm:prSet presAssocID="{30C03686-5CD4-4341-AB7F-235602341EC6}" presName="bottomLine" presStyleLbl="alignNode1" presStyleIdx="3" presStyleCnt="8">
        <dgm:presLayoutVars/>
      </dgm:prSet>
      <dgm:spPr/>
    </dgm:pt>
    <dgm:pt modelId="{E52C819B-947D-C940-9869-98E2CDA30214}" type="pres">
      <dgm:prSet presAssocID="{30C03686-5CD4-4341-AB7F-235602341EC6}" presName="nodeText" presStyleLbl="bgAccFollowNode1" presStyleIdx="1" presStyleCnt="4">
        <dgm:presLayoutVars>
          <dgm:bulletEnabled val="1"/>
        </dgm:presLayoutVars>
      </dgm:prSet>
      <dgm:spPr/>
    </dgm:pt>
    <dgm:pt modelId="{42A5ED61-0CA3-1E49-B277-15BDD7396396}" type="pres">
      <dgm:prSet presAssocID="{7988F77E-CD14-7E4C-970D-6DA6E3F9A355}" presName="sibTrans" presStyleCnt="0"/>
      <dgm:spPr/>
    </dgm:pt>
    <dgm:pt modelId="{E47C21D9-84D1-DD4A-BAE0-EB48D365A0F7}" type="pres">
      <dgm:prSet presAssocID="{9DF1EA0A-CBCD-624D-9171-1E74A9D1D150}" presName="compositeNode" presStyleCnt="0">
        <dgm:presLayoutVars>
          <dgm:bulletEnabled val="1"/>
        </dgm:presLayoutVars>
      </dgm:prSet>
      <dgm:spPr/>
    </dgm:pt>
    <dgm:pt modelId="{CD774B7F-8481-5A4F-914B-C04BAB7C02AB}" type="pres">
      <dgm:prSet presAssocID="{9DF1EA0A-CBCD-624D-9171-1E74A9D1D150}" presName="bgRect" presStyleLbl="bgAccFollowNode1" presStyleIdx="2" presStyleCnt="4"/>
      <dgm:spPr/>
    </dgm:pt>
    <dgm:pt modelId="{4885487E-1B4E-E646-8256-7701441E4481}" type="pres">
      <dgm:prSet presAssocID="{B53652D0-D31C-DE4C-ABA7-63016467FC8D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FFDCBA2C-8478-4C47-BEDB-F5D771DA54C1}" type="pres">
      <dgm:prSet presAssocID="{9DF1EA0A-CBCD-624D-9171-1E74A9D1D150}" presName="bottomLine" presStyleLbl="alignNode1" presStyleIdx="5" presStyleCnt="8">
        <dgm:presLayoutVars/>
      </dgm:prSet>
      <dgm:spPr/>
    </dgm:pt>
    <dgm:pt modelId="{A9E5C87F-0621-AD46-9565-450A6AF427A6}" type="pres">
      <dgm:prSet presAssocID="{9DF1EA0A-CBCD-624D-9171-1E74A9D1D150}" presName="nodeText" presStyleLbl="bgAccFollowNode1" presStyleIdx="2" presStyleCnt="4">
        <dgm:presLayoutVars>
          <dgm:bulletEnabled val="1"/>
        </dgm:presLayoutVars>
      </dgm:prSet>
      <dgm:spPr/>
    </dgm:pt>
    <dgm:pt modelId="{DEBDDF2C-DE35-9746-A0AD-D86C7783BA30}" type="pres">
      <dgm:prSet presAssocID="{B53652D0-D31C-DE4C-ABA7-63016467FC8D}" presName="sibTrans" presStyleCnt="0"/>
      <dgm:spPr/>
    </dgm:pt>
    <dgm:pt modelId="{FABB6FD4-F2EB-6D47-B6EF-A01C19C588B1}" type="pres">
      <dgm:prSet presAssocID="{D75C3D26-4FB6-FB44-B055-4390444A81D5}" presName="compositeNode" presStyleCnt="0">
        <dgm:presLayoutVars>
          <dgm:bulletEnabled val="1"/>
        </dgm:presLayoutVars>
      </dgm:prSet>
      <dgm:spPr/>
    </dgm:pt>
    <dgm:pt modelId="{E9C8F0D4-8349-DF4D-B803-2A6C815760AB}" type="pres">
      <dgm:prSet presAssocID="{D75C3D26-4FB6-FB44-B055-4390444A81D5}" presName="bgRect" presStyleLbl="bgAccFollowNode1" presStyleIdx="3" presStyleCnt="4"/>
      <dgm:spPr/>
    </dgm:pt>
    <dgm:pt modelId="{4AD441FB-6FD8-6D47-9B4B-03D5CB64039D}" type="pres">
      <dgm:prSet presAssocID="{97E15B54-247A-A142-97A4-34AE249548D5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1FD1B7AD-515E-B44D-8938-73FFD5277152}" type="pres">
      <dgm:prSet presAssocID="{D75C3D26-4FB6-FB44-B055-4390444A81D5}" presName="bottomLine" presStyleLbl="alignNode1" presStyleIdx="7" presStyleCnt="8">
        <dgm:presLayoutVars/>
      </dgm:prSet>
      <dgm:spPr/>
    </dgm:pt>
    <dgm:pt modelId="{6002E11F-5BA3-E043-87C8-2267B6D6FBF0}" type="pres">
      <dgm:prSet presAssocID="{D75C3D26-4FB6-FB44-B055-4390444A81D5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350CB910-16FE-AC48-9E85-1BD6CEC44158}" type="presOf" srcId="{30C03686-5CD4-4341-AB7F-235602341EC6}" destId="{5E332C19-BF18-2E48-9238-2375B481F858}" srcOrd="0" destOrd="0" presId="urn:microsoft.com/office/officeart/2016/7/layout/BasicLinearProcessNumbered"/>
    <dgm:cxn modelId="{715C2617-80FA-C945-A25D-31D150A06D27}" type="presOf" srcId="{9DF1EA0A-CBCD-624D-9171-1E74A9D1D150}" destId="{A9E5C87F-0621-AD46-9565-450A6AF427A6}" srcOrd="1" destOrd="0" presId="urn:microsoft.com/office/officeart/2016/7/layout/BasicLinearProcessNumbered"/>
    <dgm:cxn modelId="{DE84591E-A2CF-D64E-BA72-1F16C36DA437}" type="presOf" srcId="{B53652D0-D31C-DE4C-ABA7-63016467FC8D}" destId="{4885487E-1B4E-E646-8256-7701441E4481}" srcOrd="0" destOrd="0" presId="urn:microsoft.com/office/officeart/2016/7/layout/BasicLinearProcessNumbered"/>
    <dgm:cxn modelId="{0C54E823-456D-6048-87D6-45A5C94AF75F}" type="presOf" srcId="{D75C3D26-4FB6-FB44-B055-4390444A81D5}" destId="{6002E11F-5BA3-E043-87C8-2267B6D6FBF0}" srcOrd="1" destOrd="0" presId="urn:microsoft.com/office/officeart/2016/7/layout/BasicLinearProcessNumbered"/>
    <dgm:cxn modelId="{205E2832-E0FB-4746-BB70-F3A992EF323D}" type="presOf" srcId="{97E15B54-247A-A142-97A4-34AE249548D5}" destId="{4AD441FB-6FD8-6D47-9B4B-03D5CB64039D}" srcOrd="0" destOrd="0" presId="urn:microsoft.com/office/officeart/2016/7/layout/BasicLinearProcessNumbered"/>
    <dgm:cxn modelId="{07911A54-F251-4A7A-826A-266808DCDE4A}" srcId="{4D0F7F36-B18A-4893-80CB-C5DA1C692E45}" destId="{DA675FDC-F7D7-4A51-9C47-FD9CCCAB512F}" srcOrd="0" destOrd="0" parTransId="{78389A05-8CBE-4576-BFD1-4E13989DAB82}" sibTransId="{65CB1FED-A658-401D-8B8F-8AA7F15E30D1}"/>
    <dgm:cxn modelId="{F75C909C-318B-A040-A634-D32CCB051BAF}" type="presOf" srcId="{DA675FDC-F7D7-4A51-9C47-FD9CCCAB512F}" destId="{C68D3687-2372-554D-89E1-99B46DE8A4F2}" srcOrd="1" destOrd="0" presId="urn:microsoft.com/office/officeart/2016/7/layout/BasicLinearProcessNumbered"/>
    <dgm:cxn modelId="{EDE820A5-12F7-324B-9274-325A354F9334}" type="presOf" srcId="{7988F77E-CD14-7E4C-970D-6DA6E3F9A355}" destId="{89648563-B73A-8B44-9E56-D80BB3A64777}" srcOrd="0" destOrd="0" presId="urn:microsoft.com/office/officeart/2016/7/layout/BasicLinearProcessNumbered"/>
    <dgm:cxn modelId="{E0FBE1B0-E721-C24A-95AA-D34B4A72AE42}" type="presOf" srcId="{30C03686-5CD4-4341-AB7F-235602341EC6}" destId="{E52C819B-947D-C940-9869-98E2CDA30214}" srcOrd="1" destOrd="0" presId="urn:microsoft.com/office/officeart/2016/7/layout/BasicLinearProcessNumbered"/>
    <dgm:cxn modelId="{001D95B2-425E-D740-8C4E-FF0E8636E453}" srcId="{4D0F7F36-B18A-4893-80CB-C5DA1C692E45}" destId="{9DF1EA0A-CBCD-624D-9171-1E74A9D1D150}" srcOrd="2" destOrd="0" parTransId="{78D2FBC8-A507-A644-9889-F88EF0E051D7}" sibTransId="{B53652D0-D31C-DE4C-ABA7-63016467FC8D}"/>
    <dgm:cxn modelId="{F539A8B2-17DF-E841-91CB-8F36D53A869B}" type="presOf" srcId="{9DF1EA0A-CBCD-624D-9171-1E74A9D1D150}" destId="{CD774B7F-8481-5A4F-914B-C04BAB7C02AB}" srcOrd="0" destOrd="0" presId="urn:microsoft.com/office/officeart/2016/7/layout/BasicLinearProcessNumbered"/>
    <dgm:cxn modelId="{675D28BB-3B9F-8347-9E36-77EA23BEDCED}" type="presOf" srcId="{D75C3D26-4FB6-FB44-B055-4390444A81D5}" destId="{E9C8F0D4-8349-DF4D-B803-2A6C815760AB}" srcOrd="0" destOrd="0" presId="urn:microsoft.com/office/officeart/2016/7/layout/BasicLinearProcessNumbered"/>
    <dgm:cxn modelId="{5D6169BC-A6A3-304F-A0D3-4246A03D8F2C}" srcId="{4D0F7F36-B18A-4893-80CB-C5DA1C692E45}" destId="{D75C3D26-4FB6-FB44-B055-4390444A81D5}" srcOrd="3" destOrd="0" parTransId="{269E46FF-A86D-E44B-87B1-24B47ABD824F}" sibTransId="{97E15B54-247A-A142-97A4-34AE249548D5}"/>
    <dgm:cxn modelId="{632B4CC0-7EF1-B948-94BA-CBF081823669}" type="presOf" srcId="{DA675FDC-F7D7-4A51-9C47-FD9CCCAB512F}" destId="{38DB463E-CDCA-9F42-874A-116356B9E14A}" srcOrd="0" destOrd="0" presId="urn:microsoft.com/office/officeart/2016/7/layout/BasicLinearProcessNumbered"/>
    <dgm:cxn modelId="{6F7489CA-F9EE-4442-9619-75CB3584A8E3}" srcId="{4D0F7F36-B18A-4893-80CB-C5DA1C692E45}" destId="{30C03686-5CD4-4341-AB7F-235602341EC6}" srcOrd="1" destOrd="0" parTransId="{75A09E2D-BBF6-3A4B-95E1-8B7B2AF3D46C}" sibTransId="{7988F77E-CD14-7E4C-970D-6DA6E3F9A355}"/>
    <dgm:cxn modelId="{94EBEEF1-1E02-0C46-9ACF-4AA0BAD2D853}" type="presOf" srcId="{4D0F7F36-B18A-4893-80CB-C5DA1C692E45}" destId="{165E1ADF-ECB7-D84D-B176-674A062F5620}" srcOrd="0" destOrd="0" presId="urn:microsoft.com/office/officeart/2016/7/layout/BasicLinearProcessNumbered"/>
    <dgm:cxn modelId="{791C50F3-D7DF-F14F-9FD0-8299DAD7D757}" type="presOf" srcId="{65CB1FED-A658-401D-8B8F-8AA7F15E30D1}" destId="{9375364D-3525-7A4A-AF47-DE85CB4751A5}" srcOrd="0" destOrd="0" presId="urn:microsoft.com/office/officeart/2016/7/layout/BasicLinearProcessNumbered"/>
    <dgm:cxn modelId="{039FA36B-BDBC-6444-A42B-96A2E72A0AFC}" type="presParOf" srcId="{165E1ADF-ECB7-D84D-B176-674A062F5620}" destId="{03771D70-288C-7941-B468-7F78B6F6028C}" srcOrd="0" destOrd="0" presId="urn:microsoft.com/office/officeart/2016/7/layout/BasicLinearProcessNumbered"/>
    <dgm:cxn modelId="{A1D1555E-4CD4-3A4E-AE0E-450BC400C116}" type="presParOf" srcId="{03771D70-288C-7941-B468-7F78B6F6028C}" destId="{38DB463E-CDCA-9F42-874A-116356B9E14A}" srcOrd="0" destOrd="0" presId="urn:microsoft.com/office/officeart/2016/7/layout/BasicLinearProcessNumbered"/>
    <dgm:cxn modelId="{660363B6-2A1E-644F-BCB6-13A2D9D42F63}" type="presParOf" srcId="{03771D70-288C-7941-B468-7F78B6F6028C}" destId="{9375364D-3525-7A4A-AF47-DE85CB4751A5}" srcOrd="1" destOrd="0" presId="urn:microsoft.com/office/officeart/2016/7/layout/BasicLinearProcessNumbered"/>
    <dgm:cxn modelId="{AFE3BB72-543D-FC4C-823B-77D3AB8F0E7E}" type="presParOf" srcId="{03771D70-288C-7941-B468-7F78B6F6028C}" destId="{7A97EFE9-4922-9040-B03A-666DE024012F}" srcOrd="2" destOrd="0" presId="urn:microsoft.com/office/officeart/2016/7/layout/BasicLinearProcessNumbered"/>
    <dgm:cxn modelId="{5CADD672-69AF-1949-8754-AE4CDE60C051}" type="presParOf" srcId="{03771D70-288C-7941-B468-7F78B6F6028C}" destId="{C68D3687-2372-554D-89E1-99B46DE8A4F2}" srcOrd="3" destOrd="0" presId="urn:microsoft.com/office/officeart/2016/7/layout/BasicLinearProcessNumbered"/>
    <dgm:cxn modelId="{BA59B888-A475-8D47-9F06-CB9F51EF43CE}" type="presParOf" srcId="{165E1ADF-ECB7-D84D-B176-674A062F5620}" destId="{A4C924EA-CDB8-5D42-9515-A9B310554A9C}" srcOrd="1" destOrd="0" presId="urn:microsoft.com/office/officeart/2016/7/layout/BasicLinearProcessNumbered"/>
    <dgm:cxn modelId="{336B4F49-0627-A143-B206-E8244733EB6D}" type="presParOf" srcId="{165E1ADF-ECB7-D84D-B176-674A062F5620}" destId="{3CE2E627-4C51-274B-86EA-BDA3F3108E45}" srcOrd="2" destOrd="0" presId="urn:microsoft.com/office/officeart/2016/7/layout/BasicLinearProcessNumbered"/>
    <dgm:cxn modelId="{3AF277DA-21DC-B14C-B67F-DDB4A7ACB68F}" type="presParOf" srcId="{3CE2E627-4C51-274B-86EA-BDA3F3108E45}" destId="{5E332C19-BF18-2E48-9238-2375B481F858}" srcOrd="0" destOrd="0" presId="urn:microsoft.com/office/officeart/2016/7/layout/BasicLinearProcessNumbered"/>
    <dgm:cxn modelId="{2D0B17BC-A5BA-BD4E-8853-6F3594EEE728}" type="presParOf" srcId="{3CE2E627-4C51-274B-86EA-BDA3F3108E45}" destId="{89648563-B73A-8B44-9E56-D80BB3A64777}" srcOrd="1" destOrd="0" presId="urn:microsoft.com/office/officeart/2016/7/layout/BasicLinearProcessNumbered"/>
    <dgm:cxn modelId="{4F858104-89DC-3348-AB0B-34CA520561A3}" type="presParOf" srcId="{3CE2E627-4C51-274B-86EA-BDA3F3108E45}" destId="{2946BC43-0CD7-DC4B-9AE1-7835A3A65B18}" srcOrd="2" destOrd="0" presId="urn:microsoft.com/office/officeart/2016/7/layout/BasicLinearProcessNumbered"/>
    <dgm:cxn modelId="{168210B8-9505-B346-82B7-3883B868D46F}" type="presParOf" srcId="{3CE2E627-4C51-274B-86EA-BDA3F3108E45}" destId="{E52C819B-947D-C940-9869-98E2CDA30214}" srcOrd="3" destOrd="0" presId="urn:microsoft.com/office/officeart/2016/7/layout/BasicLinearProcessNumbered"/>
    <dgm:cxn modelId="{7981824C-DF3D-0A45-A838-F9BBFA86A0F1}" type="presParOf" srcId="{165E1ADF-ECB7-D84D-B176-674A062F5620}" destId="{42A5ED61-0CA3-1E49-B277-15BDD7396396}" srcOrd="3" destOrd="0" presId="urn:microsoft.com/office/officeart/2016/7/layout/BasicLinearProcessNumbered"/>
    <dgm:cxn modelId="{EAAA2DDF-8AB9-E84B-8DF6-92EDA7AD4D09}" type="presParOf" srcId="{165E1ADF-ECB7-D84D-B176-674A062F5620}" destId="{E47C21D9-84D1-DD4A-BAE0-EB48D365A0F7}" srcOrd="4" destOrd="0" presId="urn:microsoft.com/office/officeart/2016/7/layout/BasicLinearProcessNumbered"/>
    <dgm:cxn modelId="{ABCBB83B-1498-044B-A4EB-0A7E93DCF25C}" type="presParOf" srcId="{E47C21D9-84D1-DD4A-BAE0-EB48D365A0F7}" destId="{CD774B7F-8481-5A4F-914B-C04BAB7C02AB}" srcOrd="0" destOrd="0" presId="urn:microsoft.com/office/officeart/2016/7/layout/BasicLinearProcessNumbered"/>
    <dgm:cxn modelId="{B151CB18-9682-F547-8C10-ECD95586BE2D}" type="presParOf" srcId="{E47C21D9-84D1-DD4A-BAE0-EB48D365A0F7}" destId="{4885487E-1B4E-E646-8256-7701441E4481}" srcOrd="1" destOrd="0" presId="urn:microsoft.com/office/officeart/2016/7/layout/BasicLinearProcessNumbered"/>
    <dgm:cxn modelId="{2A4D1D03-BFFE-C444-968E-ACE507477191}" type="presParOf" srcId="{E47C21D9-84D1-DD4A-BAE0-EB48D365A0F7}" destId="{FFDCBA2C-8478-4C47-BEDB-F5D771DA54C1}" srcOrd="2" destOrd="0" presId="urn:microsoft.com/office/officeart/2016/7/layout/BasicLinearProcessNumbered"/>
    <dgm:cxn modelId="{B9D8B5F6-136A-124E-8FAE-FBF29FB3454A}" type="presParOf" srcId="{E47C21D9-84D1-DD4A-BAE0-EB48D365A0F7}" destId="{A9E5C87F-0621-AD46-9565-450A6AF427A6}" srcOrd="3" destOrd="0" presId="urn:microsoft.com/office/officeart/2016/7/layout/BasicLinearProcessNumbered"/>
    <dgm:cxn modelId="{124A5FCE-8D83-F644-A38F-E0603F257277}" type="presParOf" srcId="{165E1ADF-ECB7-D84D-B176-674A062F5620}" destId="{DEBDDF2C-DE35-9746-A0AD-D86C7783BA30}" srcOrd="5" destOrd="0" presId="urn:microsoft.com/office/officeart/2016/7/layout/BasicLinearProcessNumbered"/>
    <dgm:cxn modelId="{6CC7504A-B0BF-3F45-84F5-D37D74D9CAB5}" type="presParOf" srcId="{165E1ADF-ECB7-D84D-B176-674A062F5620}" destId="{FABB6FD4-F2EB-6D47-B6EF-A01C19C588B1}" srcOrd="6" destOrd="0" presId="urn:microsoft.com/office/officeart/2016/7/layout/BasicLinearProcessNumbered"/>
    <dgm:cxn modelId="{D93CDEC3-E851-B642-9D93-383F14C522DD}" type="presParOf" srcId="{FABB6FD4-F2EB-6D47-B6EF-A01C19C588B1}" destId="{E9C8F0D4-8349-DF4D-B803-2A6C815760AB}" srcOrd="0" destOrd="0" presId="urn:microsoft.com/office/officeart/2016/7/layout/BasicLinearProcessNumbered"/>
    <dgm:cxn modelId="{55DA8897-ED1B-0940-ACAD-8C340F7F5949}" type="presParOf" srcId="{FABB6FD4-F2EB-6D47-B6EF-A01C19C588B1}" destId="{4AD441FB-6FD8-6D47-9B4B-03D5CB64039D}" srcOrd="1" destOrd="0" presId="urn:microsoft.com/office/officeart/2016/7/layout/BasicLinearProcessNumbered"/>
    <dgm:cxn modelId="{061BA6EB-FC3D-3745-A36B-1F7DC74CC4A1}" type="presParOf" srcId="{FABB6FD4-F2EB-6D47-B6EF-A01C19C588B1}" destId="{1FD1B7AD-515E-B44D-8938-73FFD5277152}" srcOrd="2" destOrd="0" presId="urn:microsoft.com/office/officeart/2016/7/layout/BasicLinearProcessNumbered"/>
    <dgm:cxn modelId="{A6AB83F5-C156-E34F-A153-C317433852B5}" type="presParOf" srcId="{FABB6FD4-F2EB-6D47-B6EF-A01C19C588B1}" destId="{6002E11F-5BA3-E043-87C8-2267B6D6FBF0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B463E-CDCA-9F42-874A-116356B9E14A}">
      <dsp:nvSpPr>
        <dsp:cNvPr id="0" name=""/>
        <dsp:cNvSpPr/>
      </dsp:nvSpPr>
      <dsp:spPr>
        <a:xfrm>
          <a:off x="3377" y="372813"/>
          <a:ext cx="2679356" cy="37510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893" tIns="330200" rIns="208893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700" kern="1200" dirty="0"/>
            <a:t>Explain the challenges involved in the entrepreneur’s role as leader and what it takes to be a successful leader.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</dsp:txBody>
      <dsp:txXfrm>
        <a:off x="3377" y="1798231"/>
        <a:ext cx="2679356" cy="2250659"/>
      </dsp:txXfrm>
    </dsp:sp>
    <dsp:sp modelId="{9375364D-3525-7A4A-AF47-DE85CB4751A5}">
      <dsp:nvSpPr>
        <dsp:cNvPr id="0" name=""/>
        <dsp:cNvSpPr/>
      </dsp:nvSpPr>
      <dsp:spPr>
        <a:xfrm>
          <a:off x="780390" y="747923"/>
          <a:ext cx="1125329" cy="11253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735" tIns="12700" rIns="87735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945191" y="912724"/>
        <a:ext cx="795727" cy="795727"/>
      </dsp:txXfrm>
    </dsp:sp>
    <dsp:sp modelId="{7A97EFE9-4922-9040-B03A-666DE024012F}">
      <dsp:nvSpPr>
        <dsp:cNvPr id="0" name=""/>
        <dsp:cNvSpPr/>
      </dsp:nvSpPr>
      <dsp:spPr>
        <a:xfrm>
          <a:off x="3377" y="4123840"/>
          <a:ext cx="267935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32C19-BF18-2E48-9238-2375B481F858}">
      <dsp:nvSpPr>
        <dsp:cNvPr id="0" name=""/>
        <dsp:cNvSpPr/>
      </dsp:nvSpPr>
      <dsp:spPr>
        <a:xfrm>
          <a:off x="2950669" y="372813"/>
          <a:ext cx="2679356" cy="37510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893" tIns="330200" rIns="208893" bIns="330200" numCol="1" spcCol="1270" anchor="t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1700" kern="1200" dirty="0"/>
            <a:t>Describe the importance of hiring the right employees and how to avoid making hiring mistakes.</a:t>
          </a:r>
        </a:p>
      </dsp:txBody>
      <dsp:txXfrm>
        <a:off x="2950669" y="1798231"/>
        <a:ext cx="2679356" cy="2250659"/>
      </dsp:txXfrm>
    </dsp:sp>
    <dsp:sp modelId="{89648563-B73A-8B44-9E56-D80BB3A64777}">
      <dsp:nvSpPr>
        <dsp:cNvPr id="0" name=""/>
        <dsp:cNvSpPr/>
      </dsp:nvSpPr>
      <dsp:spPr>
        <a:xfrm>
          <a:off x="3727682" y="747923"/>
          <a:ext cx="1125329" cy="11253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735" tIns="12700" rIns="87735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892483" y="912724"/>
        <a:ext cx="795727" cy="795727"/>
      </dsp:txXfrm>
    </dsp:sp>
    <dsp:sp modelId="{2946BC43-0CD7-DC4B-9AE1-7835A3A65B18}">
      <dsp:nvSpPr>
        <dsp:cNvPr id="0" name=""/>
        <dsp:cNvSpPr/>
      </dsp:nvSpPr>
      <dsp:spPr>
        <a:xfrm>
          <a:off x="2950669" y="4123840"/>
          <a:ext cx="267935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774B7F-8481-5A4F-914B-C04BAB7C02AB}">
      <dsp:nvSpPr>
        <dsp:cNvPr id="0" name=""/>
        <dsp:cNvSpPr/>
      </dsp:nvSpPr>
      <dsp:spPr>
        <a:xfrm>
          <a:off x="5897960" y="372813"/>
          <a:ext cx="2679356" cy="37510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893" tIns="330200" rIns="208893" bIns="330200" numCol="1" spcCol="1270" anchor="t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kern="1200" dirty="0"/>
            <a:t>Explain how to create a company culture that encourages employee retention.
</a:t>
          </a:r>
          <a:endParaRPr lang="en-US" altLang="ar-JO" sz="1700" kern="1200" dirty="0"/>
        </a:p>
      </dsp:txBody>
      <dsp:txXfrm>
        <a:off x="5897960" y="1798231"/>
        <a:ext cx="2679356" cy="2250659"/>
      </dsp:txXfrm>
    </dsp:sp>
    <dsp:sp modelId="{4885487E-1B4E-E646-8256-7701441E4481}">
      <dsp:nvSpPr>
        <dsp:cNvPr id="0" name=""/>
        <dsp:cNvSpPr/>
      </dsp:nvSpPr>
      <dsp:spPr>
        <a:xfrm>
          <a:off x="6674974" y="747923"/>
          <a:ext cx="1125329" cy="11253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735" tIns="12700" rIns="87735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839775" y="912724"/>
        <a:ext cx="795727" cy="795727"/>
      </dsp:txXfrm>
    </dsp:sp>
    <dsp:sp modelId="{FFDCBA2C-8478-4C47-BEDB-F5D771DA54C1}">
      <dsp:nvSpPr>
        <dsp:cNvPr id="0" name=""/>
        <dsp:cNvSpPr/>
      </dsp:nvSpPr>
      <dsp:spPr>
        <a:xfrm>
          <a:off x="5897960" y="4123840"/>
          <a:ext cx="267935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C8F0D4-8349-DF4D-B803-2A6C815760AB}">
      <dsp:nvSpPr>
        <dsp:cNvPr id="0" name=""/>
        <dsp:cNvSpPr/>
      </dsp:nvSpPr>
      <dsp:spPr>
        <a:xfrm>
          <a:off x="8845252" y="372813"/>
          <a:ext cx="2679356" cy="37510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893" tIns="330200" rIns="208893" bIns="33020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Explain how to reward employees and encourage retention. </a:t>
          </a:r>
        </a:p>
      </dsp:txBody>
      <dsp:txXfrm>
        <a:off x="8845252" y="1798231"/>
        <a:ext cx="2679356" cy="2250659"/>
      </dsp:txXfrm>
    </dsp:sp>
    <dsp:sp modelId="{4AD441FB-6FD8-6D47-9B4B-03D5CB64039D}">
      <dsp:nvSpPr>
        <dsp:cNvPr id="0" name=""/>
        <dsp:cNvSpPr/>
      </dsp:nvSpPr>
      <dsp:spPr>
        <a:xfrm>
          <a:off x="9622265" y="747923"/>
          <a:ext cx="1125329" cy="11253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735" tIns="12700" rIns="87735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9787066" y="912724"/>
        <a:ext cx="795727" cy="795727"/>
      </dsp:txXfrm>
    </dsp:sp>
    <dsp:sp modelId="{1FD1B7AD-515E-B44D-8938-73FFD5277152}">
      <dsp:nvSpPr>
        <dsp:cNvPr id="0" name=""/>
        <dsp:cNvSpPr/>
      </dsp:nvSpPr>
      <dsp:spPr>
        <a:xfrm>
          <a:off x="8845252" y="4123840"/>
          <a:ext cx="2679356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7201DCD-66E1-1141-A464-51AE288AF04B}" type="datetime1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619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7FF8A3-3012-8B47-89A7-509EA0574934}" type="datetime1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085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C92595-BC5F-EF4F-8F8D-53A3C09495BD}" type="datetime1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205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8E03668-B45C-3A49-963E-42F6889F8C88}" type="datetime1">
              <a:rPr lang="en-US" smtClean="0"/>
              <a:t>3/30/23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519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E8E1CB6-9567-964A-84A8-298FA9F2046A}" type="datetime1">
              <a:rPr lang="en-US" smtClean="0"/>
              <a:t>3/30/23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498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EE8F8E-805E-A948-9974-14D7470CB783}" type="datetime1">
              <a:rPr lang="en-US" smtClean="0"/>
              <a:t>3/30/23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694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8BE17B-CFF0-1D4C-A1FF-1B0B53F25FE9}" type="datetime1">
              <a:rPr lang="en-US" smtClean="0"/>
              <a:t>3/30/23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397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A67081-EEC5-EA49-8CC3-72BCD8B451A1}" type="datetime1">
              <a:rPr lang="en-US" smtClean="0"/>
              <a:t>3/30/23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07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6C8C82-3607-0F48-81B9-E11B7CCD4185}" type="datetime1">
              <a:rPr lang="en-US" smtClean="0"/>
              <a:t>3/30/23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387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F80341E-BE37-BA43-B9A1-A0FB2011F844}" type="datetime1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759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70B8907-C3AC-9F42-AA64-D5DEEFEABC34}" type="datetime1">
              <a:rPr lang="en-US" smtClean="0"/>
              <a:t>3/30/23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0865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F4ED9-D448-BDA3-B565-96BFCDB2C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DAF0B4-91D4-6E5A-7CE9-8CA32ADB0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05D73-4693-4199-056C-2F5FEC0B0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DFEBE-891A-B2CB-4064-D1B133B1F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E74C4-FBCA-3168-A46D-A52923C53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467111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468B3-263D-9EC2-A05E-07558B067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9D4DA-15E8-2393-D55F-1169F92B9A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E9A35-5F04-29D7-7E62-60595D4C6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8362DD-CB89-50B1-BDB0-FECB316CD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F2FB4-8103-52A9-5486-FE19CAC96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556093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948DF-C09B-6044-7E31-7FC5DBEC0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0A3864-010B-C0EA-BDB8-A6991C64C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5B676-FCDF-BEC2-7064-ACC1F0C9A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88305-2ABB-5791-C9E6-7DD0E8D36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EF7282-D907-F6CC-A408-7A8D5593B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005021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DF7B3-6CEA-0482-2010-6A82BC44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91661-65CD-79E3-FF71-1231796113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00CAD3-3FF5-444C-95E4-D5F1EEED79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D0D07A-3294-5D6F-ED9C-5F6CBF6E4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60129F-F44A-BA64-C708-B45962C82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6BDCB6-A42B-C629-8B5C-58E96B1CF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394850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D6C15-623C-F8A7-C999-5251F6617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8422AE-7E51-5DC9-A73B-85AC17847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B88E5F-5019-B709-7FE6-E39B0C391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0970F-FB04-BE61-03FE-DF1BD68FC3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248CCF-D830-8362-B551-5AB519B1E7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2BB6D8-A6CC-C2A5-7640-A398C4B7B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B6032C-B1DE-A6A9-0FB2-B38241CAE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416A19-A28F-7FAC-AD05-E721AA4C1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1930541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AA3A7-D066-4FC4-7529-5191D5761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2789E6-26C6-ED4C-BED4-4D3237DD7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56314-CCA4-A9ED-C01F-E2CECFD4B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4E15D6-BC3F-B824-25B8-F1A3C23B8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6476275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5E50CE-8045-AED3-FD7F-968968403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66CDA4-662C-B05B-D7C5-3E954256B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B9A7-0EE1-8C28-D368-39C78CC45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5888790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649A9-B47F-2A2A-4C22-6AC556E68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2BDCF-C481-E0A3-3858-33293C7B3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8FBB60-CB60-5A78-CFBC-15D6BEE342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8422D9-844B-2ECE-0FE4-1F7D6F346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F63861-2144-132C-EB20-DDCA03BAF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363CA6-9E95-B3D7-CB8B-6D9DBD3A3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752371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D0736-C986-A581-4D76-F1BD78BBE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BEB6F1-7294-8818-8B02-CBDB89E76E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FAC266-9DCA-EE62-CE7D-0F863CAA67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CAB21-F824-9CB5-CD9E-4FC993E72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E7801-A779-ECE0-EDB6-4DC461479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A1D00-D327-B265-1363-C64BD3218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9591824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A168E-26B6-BA6D-5649-291A7914C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8BF18-9249-C920-91CC-F3E70C7EF3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CA12D-48E6-324A-2C4C-8E294BC2D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55564-165B-84B0-7A35-D125131DB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6FE5F-836E-698E-A387-0B62E4905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5051823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A77C86-9F3B-EE4D-F840-002D6D72B0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19B25-F435-9538-AC0C-7EAAC626B9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7C44F8-3047-59D8-E3E7-709765D6E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EF9FB-8E5D-15B8-A022-662E80A18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90684-F357-93F7-AE95-47D194F94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686098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6596" y="1740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053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4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B9B87E-2BF2-1213-2B95-8134D7882960}"/>
              </a:ext>
            </a:extLst>
          </p:cNvPr>
          <p:cNvSpPr txBox="1"/>
          <p:nvPr userDrawn="1"/>
        </p:nvSpPr>
        <p:spPr>
          <a:xfrm>
            <a:off x="118882" y="286394"/>
            <a:ext cx="179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A" sz="2800" b="1" dirty="0">
                <a:solidFill>
                  <a:schemeClr val="bg1"/>
                </a:solidFill>
              </a:rPr>
              <a:t>Chapter</a:t>
            </a:r>
          </a:p>
          <a:p>
            <a:pPr algn="ctr"/>
            <a:r>
              <a:rPr lang="en-SA" sz="2800" b="1" dirty="0">
                <a:solidFill>
                  <a:schemeClr val="bg1"/>
                </a:solidFill>
              </a:rPr>
              <a:t>09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BADA8D-5A16-43C2-029C-84C46708AF83}"/>
              </a:ext>
            </a:extLst>
          </p:cNvPr>
          <p:cNvSpPr txBox="1"/>
          <p:nvPr userDrawn="1"/>
        </p:nvSpPr>
        <p:spPr>
          <a:xfrm>
            <a:off x="10838329" y="6433993"/>
            <a:ext cx="22501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A" sz="14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Thana Ahmed</a:t>
            </a:r>
          </a:p>
        </p:txBody>
      </p:sp>
    </p:spTree>
    <p:extLst>
      <p:ext uri="{BB962C8B-B14F-4D97-AF65-F5344CB8AC3E}">
        <p14:creationId xmlns:p14="http://schemas.microsoft.com/office/powerpoint/2010/main" val="3345185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6E2CF9-420A-EDAB-3F02-11284CC23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68C4A-AA10-BF21-378D-7C6065C9B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3E06D-043B-C5CE-31E2-C8B3D79392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F4EDC-1A5F-394C-AD9F-ADCEE0E3B3B9}" type="datetimeFigureOut">
              <a:rPr lang="en-SA" smtClean="0"/>
              <a:t>30/03/2023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3FE4C-2D03-CEA4-630C-0EC3FCC6D5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80E7F-4862-6C5C-0411-396B3777DB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B6087-236D-FD4B-9625-6AF6E1117D8E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253395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diagramData" Target="../diagrams/data1.xml"/><Relationship Id="rId3" Type="http://schemas.openxmlformats.org/officeDocument/2006/relationships/image" Target="../media/image12.emf"/><Relationship Id="rId12" Type="http://schemas.openxmlformats.org/officeDocument/2006/relationships/image" Target="../media/image11.png"/><Relationship Id="rId17" Type="http://schemas.microsoft.com/office/2007/relationships/diagramDrawing" Target="../diagrams/drawing1.xml"/><Relationship Id="rId2" Type="http://schemas.openxmlformats.org/officeDocument/2006/relationships/image" Target="../media/image11.emf"/><Relationship Id="rId16" Type="http://schemas.openxmlformats.org/officeDocument/2006/relationships/diagramColors" Target="../diagrams/colors1.xml"/><Relationship Id="rId1" Type="http://schemas.openxmlformats.org/officeDocument/2006/relationships/slideLayout" Target="../slideLayouts/slideLayout7.xml"/><Relationship Id="rId15" Type="http://schemas.openxmlformats.org/officeDocument/2006/relationships/diagramQuickStyle" Target="../diagrams/quickStyle1.xml"/><Relationship Id="rId4" Type="http://schemas.openxmlformats.org/officeDocument/2006/relationships/customXml" Target="../ink/ink1.xml"/><Relationship Id="rId1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5613119"/>
            <a:ext cx="12200709" cy="1235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49" y="5867865"/>
            <a:ext cx="1069463" cy="9590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0373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Entrepreneurship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Prepared by Dr. Thana Ahmed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E06C2C-E456-DE4C-5A39-9F77DDDF01BD}"/>
              </a:ext>
            </a:extLst>
          </p:cNvPr>
          <p:cNvSpPr txBox="1"/>
          <p:nvPr/>
        </p:nvSpPr>
        <p:spPr>
          <a:xfrm>
            <a:off x="6670861" y="3340034"/>
            <a:ext cx="552113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ar-JO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avid" panose="020E0502060401010101" pitchFamily="34" charset="-79"/>
                <a:ea typeface="+mn-ea"/>
                <a:cs typeface="Arial" panose="020B0604020202020204" pitchFamily="34" charset="0"/>
              </a:rPr>
              <a:t>Building a New-Venture Team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ar-JO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avid" panose="020E0502060401010101" pitchFamily="34" charset="-79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10B053-0FBB-6088-C6CC-2B8F5794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297268"/>
            <a:ext cx="63150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Learning Objectives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09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25" name="TextBox 8">
            <a:extLst>
              <a:ext uri="{FF2B5EF4-FFF2-40B4-BE49-F238E27FC236}">
                <a16:creationId xmlns:a16="http://schemas.microsoft.com/office/drawing/2014/main" id="{39B463CC-5BF9-D7A8-3182-E65059407DA3}"/>
              </a:ext>
            </a:extLst>
          </p:cNvPr>
          <p:cNvGraphicFramePr/>
          <p:nvPr/>
        </p:nvGraphicFramePr>
        <p:xfrm>
          <a:off x="367552" y="1610199"/>
          <a:ext cx="11527986" cy="4496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4E9B04E-8DB1-A0D6-23F8-4A5B5CE9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3A695-1ED3-34DB-2D34-38A125912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A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E63EE7-DD3C-603A-F819-68DAE53E55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To be successful, an entrepreneur must assume a wide range of roles, tasks, and responsibilities, but none is more important than the role of leader. </a:t>
            </a:r>
            <a:endParaRPr lang="en-US" sz="4000" dirty="0"/>
          </a:p>
          <a:p>
            <a:pPr>
              <a:lnSpc>
                <a:spcPct val="110000"/>
              </a:lnSpc>
            </a:pPr>
            <a:r>
              <a:rPr lang="en-US" b="1" dirty="0">
                <a:solidFill>
                  <a:srgbClr val="211E1E"/>
                </a:solidFill>
                <a:effectLst/>
                <a:latin typeface="TimesLTStd"/>
              </a:rPr>
              <a:t>Leadership </a:t>
            </a: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is the process of influencing and inspiring others to work to achieve a common goal and then giving them the power and the freedom to achieve it. </a:t>
            </a:r>
          </a:p>
          <a:p>
            <a:pPr>
              <a:lnSpc>
                <a:spcPct val="110000"/>
              </a:lnSpc>
            </a:pP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Without leadership ability, entrepreneurs—and their companies—never rise above mediocrity. </a:t>
            </a:r>
          </a:p>
          <a:p>
            <a:pPr>
              <a:lnSpc>
                <a:spcPct val="110000"/>
              </a:lnSpc>
            </a:pPr>
            <a:r>
              <a:rPr lang="en-US" dirty="0">
                <a:solidFill>
                  <a:srgbClr val="211E1E"/>
                </a:solidFill>
                <a:effectLst/>
                <a:latin typeface="TimesLTStd"/>
              </a:rPr>
              <a:t>Entrepreneurs can learn to be effective leaders, but the task requires dedication, discipline, and hard work. </a:t>
            </a:r>
            <a:endParaRPr lang="en-US" sz="4000" dirty="0"/>
          </a:p>
          <a:p>
            <a:endParaRPr lang="en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0355B9-1018-E0DF-73B3-E76DBB69A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5369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D66489-F69E-B167-5B90-976A0F32E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570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A76618-B367-B5A6-9B8E-3A64A2603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792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3C5167-2DAB-272D-2AEF-43406A7A1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091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B48BAE-9A45-387C-93EC-903CCC353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38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1812E1-2E69-A90D-70EB-132B131AB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771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780061-908F-E845-A765-282560006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25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96695B-0E1A-E1F2-6BFB-67C4A18923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88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182A7-EB49-94E0-08FF-D747094EB3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0" y="281940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SA" dirty="0"/>
              <a:t>What if we have more than one founder for the business?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204E14-5C00-B38E-02FC-48F9355EE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517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E702B7-AB23-06F3-2598-38F225153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59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E9120C-5862-A597-0A1C-6EFB9E8DE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237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CF52C6-73E5-12D8-62BF-748D4A232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614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A5216F-9B9C-2DB5-C9B2-7BDF6BE79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958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EAD4DA-B566-0DEA-A271-AA6DA27F58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605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543247-D4D5-463B-2EA8-AB6C0A310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51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6353EF-FAC2-77DB-38C7-E8142C9BF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8935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5F3C96-2EA3-E7AA-DC99-9CBFA19966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712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813A00-B122-83D2-AE9A-1741BE0CB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42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88BC0E-57F3-FE52-87DE-21BABCF93F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915" y="92766"/>
            <a:ext cx="12027083" cy="6765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029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CFE1AA-DA58-7AA9-F247-0248CC29E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3FCDD3BE-0545-DF49-C3EF-78A34D367E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91"/>
          <a:stretch/>
        </p:blipFill>
        <p:spPr>
          <a:xfrm>
            <a:off x="1600200" y="1371600"/>
            <a:ext cx="9748865" cy="4699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4CE21F2-AF75-7161-58C9-E854E58E07D7}"/>
              </a:ext>
            </a:extLst>
          </p:cNvPr>
          <p:cNvSpPr txBox="1"/>
          <p:nvPr/>
        </p:nvSpPr>
        <p:spPr>
          <a:xfrm>
            <a:off x="2971800" y="513662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A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Affordable alternatives Benefits</a:t>
            </a:r>
          </a:p>
        </p:txBody>
      </p:sp>
    </p:spTree>
    <p:extLst>
      <p:ext uri="{BB962C8B-B14F-4D97-AF65-F5344CB8AC3E}">
        <p14:creationId xmlns:p14="http://schemas.microsoft.com/office/powerpoint/2010/main" val="34203370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958760C4-EAB5-71C1-EA82-7543EB26C7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08729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</a:rPr>
              <a:t>Sources of Labor New Business</a:t>
            </a:r>
            <a:b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US" altLang="en-US" sz="2000" dirty="0">
                <a:solidFill>
                  <a:schemeClr val="bg1"/>
                </a:solidFill>
                <a:latin typeface="Times New Roman" panose="02020603050405020304" pitchFamily="18" charset="0"/>
              </a:rPr>
              <a:t>1 of 2</a:t>
            </a:r>
            <a:endParaRPr lang="en-US" altLang="en-US" sz="36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EBA7500-4F8B-4B79-CD6A-C37075DCCF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Times New Roman" panose="02020603050405020304" pitchFamily="18" charset="0"/>
              </a:rPr>
              <a:t>Full or Part-time Employee</a:t>
            </a:r>
          </a:p>
          <a:p>
            <a:pPr lvl="1" eaLnBrk="1" hangingPunct="1"/>
            <a:r>
              <a:rPr lang="en-US" altLang="en-US" dirty="0">
                <a:latin typeface="Times New Roman" panose="02020603050405020304" pitchFamily="18" charset="0"/>
              </a:rPr>
              <a:t>Someone who works for a business, at the business’s location, utilizing the business’s tools and equipment and according to the business’s policies and procedures.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</a:rPr>
              <a:t>Intern</a:t>
            </a:r>
          </a:p>
          <a:p>
            <a:pPr lvl="1" eaLnBrk="1" hangingPunct="1"/>
            <a:r>
              <a:rPr lang="en-US" altLang="en-US" dirty="0">
                <a:latin typeface="Times New Roman" panose="02020603050405020304" pitchFamily="18" charset="0"/>
              </a:rPr>
              <a:t>An intern is a person who works for a business as an apprentice or trainee for the purpose of obtaining practical experience.</a:t>
            </a:r>
          </a:p>
        </p:txBody>
      </p:sp>
    </p:spTree>
    <p:extLst>
      <p:ext uri="{BB962C8B-B14F-4D97-AF65-F5344CB8AC3E}">
        <p14:creationId xmlns:p14="http://schemas.microsoft.com/office/powerpoint/2010/main" val="22966807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E1D87DE7-2EE5-3431-C53B-7928F03694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622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</a:rPr>
              <a:t>Sources of Labor for a New Business</a:t>
            </a:r>
            <a:b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US" altLang="en-US" sz="2000" dirty="0">
                <a:solidFill>
                  <a:schemeClr val="bg1"/>
                </a:solidFill>
                <a:latin typeface="Times New Roman" panose="02020603050405020304" pitchFamily="18" charset="0"/>
              </a:rPr>
              <a:t>2 of 2</a:t>
            </a:r>
            <a:endParaRPr lang="en-US" altLang="en-US" sz="36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DF16A19A-2636-4533-8BAF-A53731B344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>
                <a:latin typeface="Times New Roman" panose="02020603050405020304" pitchFamily="18" charset="0"/>
              </a:rPr>
              <a:t>Freelancer (or contractor)</a:t>
            </a:r>
          </a:p>
          <a:p>
            <a:pPr lvl="1" eaLnBrk="1" hangingPunct="1"/>
            <a:r>
              <a:rPr lang="en-US" altLang="en-US" dirty="0">
                <a:latin typeface="Times New Roman" panose="02020603050405020304" pitchFamily="18" charset="0"/>
              </a:rPr>
              <a:t>A person who is in business for themselves, works on their own time with their own tools and equipment, and performs services for a number of different clients.</a:t>
            </a:r>
          </a:p>
          <a:p>
            <a:pPr eaLnBrk="1" hangingPunct="1"/>
            <a:r>
              <a:rPr lang="en-US" altLang="en-US" dirty="0">
                <a:latin typeface="Times New Roman" panose="02020603050405020304" pitchFamily="18" charset="0"/>
              </a:rPr>
              <a:t>Virtual Assistant</a:t>
            </a:r>
          </a:p>
          <a:p>
            <a:pPr lvl="1" eaLnBrk="1" hangingPunct="1"/>
            <a:r>
              <a:rPr lang="en-US" altLang="en-US" dirty="0">
                <a:latin typeface="Times New Roman" panose="02020603050405020304" pitchFamily="18" charset="0"/>
              </a:rPr>
              <a:t>A freelancer who provides administrative, technical, or creative assistance to clients remotely from a home office.  </a:t>
            </a:r>
          </a:p>
        </p:txBody>
      </p:sp>
    </p:spTree>
    <p:extLst>
      <p:ext uri="{BB962C8B-B14F-4D97-AF65-F5344CB8AC3E}">
        <p14:creationId xmlns:p14="http://schemas.microsoft.com/office/powerpoint/2010/main" val="23528195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015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3017" name="Group 43016">
            <a:extLst>
              <a:ext uri="{FF2B5EF4-FFF2-40B4-BE49-F238E27FC236}">
                <a16:creationId xmlns:a16="http://schemas.microsoft.com/office/drawing/2014/main" id="{2DD5E267-EB6F-47DF-ABEF-2C1BED44D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43018" name="Color Cover">
              <a:extLst>
                <a:ext uri="{FF2B5EF4-FFF2-40B4-BE49-F238E27FC236}">
                  <a16:creationId xmlns:a16="http://schemas.microsoft.com/office/drawing/2014/main" id="{4BA86AA3-0623-4268-861E-ADA01A7C07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19" name="Color Cover">
              <a:extLst>
                <a:ext uri="{FF2B5EF4-FFF2-40B4-BE49-F238E27FC236}">
                  <a16:creationId xmlns:a16="http://schemas.microsoft.com/office/drawing/2014/main" id="{72692EF2-4C1F-4ED7-9C00-6CF92783E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3021" name="Group 43020">
            <a:extLst>
              <a:ext uri="{FF2B5EF4-FFF2-40B4-BE49-F238E27FC236}">
                <a16:creationId xmlns:a16="http://schemas.microsoft.com/office/drawing/2014/main" id="{66828D02-A05D-412B-9F20-B68E970B9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43022" name="Color">
              <a:extLst>
                <a:ext uri="{FF2B5EF4-FFF2-40B4-BE49-F238E27FC236}">
                  <a16:creationId xmlns:a16="http://schemas.microsoft.com/office/drawing/2014/main" id="{A1A8E50E-11DE-480E-A93B-F503760BCC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3" name="Color">
              <a:extLst>
                <a:ext uri="{FF2B5EF4-FFF2-40B4-BE49-F238E27FC236}">
                  <a16:creationId xmlns:a16="http://schemas.microsoft.com/office/drawing/2014/main" id="{D2E2EE99-89A4-435B-B61A-3C8B5B2B2D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3010" name="Picture 2" descr="What to Say—and Do—to Recruit Top Talent for Your Schools">
            <a:extLst>
              <a:ext uri="{FF2B5EF4-FFF2-40B4-BE49-F238E27FC236}">
                <a16:creationId xmlns:a16="http://schemas.microsoft.com/office/drawing/2014/main" id="{0B90F06C-DA74-7268-4853-0E5E53D41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7026" y="1880028"/>
            <a:ext cx="4571936" cy="307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3025" name="Group 43024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3026" name="Freeform: Shape 43025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7" name="Freeform: Shape 43026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8" name="Freeform: Shape 43027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9" name="Freeform: Shape 43028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0" name="Freeform: Shape 43029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1" name="Freeform: Shape 43030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2" name="Freeform: Shape 43031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80075BE-E32B-85DE-4C9A-821F80D1A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5" y="533400"/>
            <a:ext cx="5501548" cy="2353362"/>
          </a:xfrm>
        </p:spPr>
        <p:txBody>
          <a:bodyPr anchor="b"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How to Hire Winners (continue)</a:t>
            </a:r>
            <a:endParaRPr lang="en-SA" sz="4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45EFC-E515-B87E-BE47-03C43902E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5" y="3104429"/>
            <a:ext cx="5501548" cy="2762971"/>
          </a:xfrm>
        </p:spPr>
        <p:txBody>
          <a:bodyPr anchor="t"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Commit to hire the best talent.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Elevate recruiting to a strategic position.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FFC000"/>
                </a:solidFill>
                <a:latin typeface="FrutigerLTStd"/>
              </a:rPr>
              <a:t>Create practical job descriptions and job specifications.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Plan an effective interview.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Conduct the interview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chemeClr val="bg1"/>
              </a:solidFill>
              <a:latin typeface="FrutigerLTStd"/>
            </a:endParaRPr>
          </a:p>
          <a:p>
            <a:pPr marL="514350" indent="-514350">
              <a:buFont typeface="+mj-lt"/>
              <a:buAutoNum type="arabicPeriod"/>
            </a:pPr>
            <a:endParaRPr lang="en-SA" sz="18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EEE47-737B-D53D-E731-050998BC5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8872" y="6217920"/>
            <a:ext cx="640080" cy="6400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9863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7B91FE-65D2-F43A-C809-FC4874B97B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0566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94B1F5-3B93-F086-7D54-00B3A3F6D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923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D418E7-BD7B-74E3-66D9-481A8E330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5891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E62B52-B87D-EB71-520B-D711D263F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0620"/>
            <a:ext cx="12192000" cy="693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3371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015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3017" name="Group 43016">
            <a:extLst>
              <a:ext uri="{FF2B5EF4-FFF2-40B4-BE49-F238E27FC236}">
                <a16:creationId xmlns:a16="http://schemas.microsoft.com/office/drawing/2014/main" id="{2DD5E267-EB6F-47DF-ABEF-2C1BED44D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43018" name="Color Cover">
              <a:extLst>
                <a:ext uri="{FF2B5EF4-FFF2-40B4-BE49-F238E27FC236}">
                  <a16:creationId xmlns:a16="http://schemas.microsoft.com/office/drawing/2014/main" id="{4BA86AA3-0623-4268-861E-ADA01A7C07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19" name="Color Cover">
              <a:extLst>
                <a:ext uri="{FF2B5EF4-FFF2-40B4-BE49-F238E27FC236}">
                  <a16:creationId xmlns:a16="http://schemas.microsoft.com/office/drawing/2014/main" id="{72692EF2-4C1F-4ED7-9C00-6CF92783E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3021" name="Group 43020">
            <a:extLst>
              <a:ext uri="{FF2B5EF4-FFF2-40B4-BE49-F238E27FC236}">
                <a16:creationId xmlns:a16="http://schemas.microsoft.com/office/drawing/2014/main" id="{66828D02-A05D-412B-9F20-B68E970B9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43022" name="Color">
              <a:extLst>
                <a:ext uri="{FF2B5EF4-FFF2-40B4-BE49-F238E27FC236}">
                  <a16:creationId xmlns:a16="http://schemas.microsoft.com/office/drawing/2014/main" id="{A1A8E50E-11DE-480E-A93B-F503760BCC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3" name="Color">
              <a:extLst>
                <a:ext uri="{FF2B5EF4-FFF2-40B4-BE49-F238E27FC236}">
                  <a16:creationId xmlns:a16="http://schemas.microsoft.com/office/drawing/2014/main" id="{D2E2EE99-89A4-435B-B61A-3C8B5B2B2D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3010" name="Picture 2" descr="What to Say—and Do—to Recruit Top Talent for Your Schools">
            <a:extLst>
              <a:ext uri="{FF2B5EF4-FFF2-40B4-BE49-F238E27FC236}">
                <a16:creationId xmlns:a16="http://schemas.microsoft.com/office/drawing/2014/main" id="{0B90F06C-DA74-7268-4853-0E5E53D41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7026" y="1880028"/>
            <a:ext cx="4571936" cy="307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3025" name="Group 43024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3026" name="Freeform: Shape 43025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7" name="Freeform: Shape 43026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8" name="Freeform: Shape 43027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9" name="Freeform: Shape 43028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0" name="Freeform: Shape 43029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1" name="Freeform: Shape 43030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2" name="Freeform: Shape 43031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80075BE-E32B-85DE-4C9A-821F80D1A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5" y="533400"/>
            <a:ext cx="5501548" cy="2353362"/>
          </a:xfrm>
        </p:spPr>
        <p:txBody>
          <a:bodyPr anchor="b"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How to Hire Winners (continue)</a:t>
            </a:r>
            <a:endParaRPr lang="en-SA" sz="4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45EFC-E515-B87E-BE47-03C43902E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5" y="3104429"/>
            <a:ext cx="5501548" cy="2762971"/>
          </a:xfrm>
        </p:spPr>
        <p:txBody>
          <a:bodyPr anchor="t"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Commit to hire the best talent.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Elevate recruiting to a strategic position.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Create practical job descriptions and job specifications.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FFC000"/>
                </a:solidFill>
                <a:latin typeface="FrutigerLTStd"/>
              </a:rPr>
              <a:t>Plan an effective interview.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Conduct the interview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chemeClr val="bg1"/>
              </a:solidFill>
              <a:latin typeface="FrutigerLTStd"/>
            </a:endParaRPr>
          </a:p>
          <a:p>
            <a:pPr marL="514350" indent="-514350">
              <a:buFont typeface="+mj-lt"/>
              <a:buAutoNum type="arabicPeriod"/>
            </a:pPr>
            <a:endParaRPr lang="en-SA" sz="18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EEE47-737B-D53D-E731-050998BC5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8872" y="6217920"/>
            <a:ext cx="640080" cy="6400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96631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CF3F65-0257-1B53-0515-720626196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8661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E0BCFD-8836-6C6B-9A5F-B695C82472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863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015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3017" name="Group 43016">
            <a:extLst>
              <a:ext uri="{FF2B5EF4-FFF2-40B4-BE49-F238E27FC236}">
                <a16:creationId xmlns:a16="http://schemas.microsoft.com/office/drawing/2014/main" id="{2DD5E267-EB6F-47DF-ABEF-2C1BED44D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43018" name="Color Cover">
              <a:extLst>
                <a:ext uri="{FF2B5EF4-FFF2-40B4-BE49-F238E27FC236}">
                  <a16:creationId xmlns:a16="http://schemas.microsoft.com/office/drawing/2014/main" id="{4BA86AA3-0623-4268-861E-ADA01A7C07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19" name="Color Cover">
              <a:extLst>
                <a:ext uri="{FF2B5EF4-FFF2-40B4-BE49-F238E27FC236}">
                  <a16:creationId xmlns:a16="http://schemas.microsoft.com/office/drawing/2014/main" id="{72692EF2-4C1F-4ED7-9C00-6CF92783E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3021" name="Group 43020">
            <a:extLst>
              <a:ext uri="{FF2B5EF4-FFF2-40B4-BE49-F238E27FC236}">
                <a16:creationId xmlns:a16="http://schemas.microsoft.com/office/drawing/2014/main" id="{66828D02-A05D-412B-9F20-B68E970B9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43022" name="Color">
              <a:extLst>
                <a:ext uri="{FF2B5EF4-FFF2-40B4-BE49-F238E27FC236}">
                  <a16:creationId xmlns:a16="http://schemas.microsoft.com/office/drawing/2014/main" id="{A1A8E50E-11DE-480E-A93B-F503760BCC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3" name="Color">
              <a:extLst>
                <a:ext uri="{FF2B5EF4-FFF2-40B4-BE49-F238E27FC236}">
                  <a16:creationId xmlns:a16="http://schemas.microsoft.com/office/drawing/2014/main" id="{D2E2EE99-89A4-435B-B61A-3C8B5B2B2D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3010" name="Picture 2" descr="What to Say—and Do—to Recruit Top Talent for Your Schools">
            <a:extLst>
              <a:ext uri="{FF2B5EF4-FFF2-40B4-BE49-F238E27FC236}">
                <a16:creationId xmlns:a16="http://schemas.microsoft.com/office/drawing/2014/main" id="{0B90F06C-DA74-7268-4853-0E5E53D41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7026" y="1880028"/>
            <a:ext cx="4571936" cy="307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3025" name="Group 43024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3026" name="Freeform: Shape 43025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7" name="Freeform: Shape 43026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8" name="Freeform: Shape 43027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29" name="Freeform: Shape 43028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0" name="Freeform: Shape 43029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1" name="Freeform: Shape 43030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032" name="Freeform: Shape 43031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80075BE-E32B-85DE-4C9A-821F80D1A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5" y="533400"/>
            <a:ext cx="5501548" cy="2353362"/>
          </a:xfrm>
        </p:spPr>
        <p:txBody>
          <a:bodyPr anchor="b"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How to Hire Winners (continue)</a:t>
            </a:r>
            <a:endParaRPr lang="en-SA" sz="4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45EFC-E515-B87E-BE47-03C43902E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5" y="3104429"/>
            <a:ext cx="5501548" cy="2762971"/>
          </a:xfrm>
        </p:spPr>
        <p:txBody>
          <a:bodyPr anchor="t"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Commit to hire the best talent.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Elevate recruiting to a strategic position.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Create practical job descriptions and job specifications.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bg1"/>
                </a:solidFill>
                <a:latin typeface="FrutigerLTStd"/>
              </a:rPr>
              <a:t>Plan an effective interview.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rgbClr val="FFC000"/>
                </a:solidFill>
                <a:latin typeface="FrutigerLTStd"/>
              </a:rPr>
              <a:t>Conduct the interview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chemeClr val="bg1"/>
              </a:solidFill>
              <a:latin typeface="FrutigerLTStd"/>
            </a:endParaRPr>
          </a:p>
          <a:p>
            <a:pPr marL="514350" indent="-514350">
              <a:buFont typeface="+mj-lt"/>
              <a:buAutoNum type="arabicPeriod"/>
            </a:pPr>
            <a:endParaRPr lang="en-SA" sz="18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EEE47-737B-D53D-E731-050998BC5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8872" y="6217920"/>
            <a:ext cx="640080" cy="6400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40777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AD3D1-3964-AC17-1B2D-9C78DAC7B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A" dirty="0">
                <a:solidFill>
                  <a:schemeClr val="bg1"/>
                </a:solidFill>
              </a:rPr>
              <a:t>Conduct the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AADC1-C840-4E91-B239-C5AB32F3BA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778193"/>
            <a:ext cx="8534400" cy="4351338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Break the ice </a:t>
            </a:r>
            <a:r>
              <a:rPr lang="en-US" sz="2400" dirty="0">
                <a:effectLst/>
                <a:latin typeface="Georgia" panose="02040502050405020303" pitchFamily="18" charset="0"/>
              </a:rPr>
              <a:t>/ Goal: diffuse nervous tension. </a:t>
            </a:r>
            <a:endParaRPr lang="en-US" sz="3200" dirty="0"/>
          </a:p>
          <a:p>
            <a:r>
              <a:rPr lang="en-US" sz="2400" b="1" dirty="0">
                <a:solidFill>
                  <a:srgbClr val="C00000"/>
                </a:solidFill>
                <a:latin typeface="Georgia" panose="02040502050405020303" pitchFamily="18" charset="0"/>
              </a:rPr>
              <a:t>Ask questions</a:t>
            </a:r>
            <a:r>
              <a:rPr lang="en-US" sz="2400" dirty="0">
                <a:solidFill>
                  <a:srgbClr val="C00000"/>
                </a:solidFill>
                <a:latin typeface="Georgia" panose="02040502050405020303" pitchFamily="18" charset="0"/>
              </a:rPr>
              <a:t>.</a:t>
            </a:r>
          </a:p>
          <a:p>
            <a:pPr lvl="1"/>
            <a:r>
              <a:rPr lang="en-US" sz="2000" b="1" dirty="0">
                <a:latin typeface="Georgia" panose="02040502050405020303" pitchFamily="18" charset="0"/>
              </a:rPr>
              <a:t>Puzzle interviews: </a:t>
            </a:r>
            <a:r>
              <a:rPr lang="en-US" sz="2000" dirty="0">
                <a:latin typeface="Georgia" panose="02040502050405020303" pitchFamily="18" charset="0"/>
              </a:rPr>
              <a:t>an interview that includes offbeat questions to determine how job candidates think and reason and to judge their capacity for creativity. </a:t>
            </a:r>
          </a:p>
          <a:p>
            <a:pPr lvl="1"/>
            <a:r>
              <a:rPr lang="en-US" sz="2000" dirty="0">
                <a:latin typeface="Georgia" panose="02040502050405020303" pitchFamily="18" charset="0"/>
              </a:rPr>
              <a:t>Remember the 25/75 Rule. (25% talking and 75% listening)</a:t>
            </a:r>
          </a:p>
          <a:p>
            <a:pPr lvl="1"/>
            <a:r>
              <a:rPr lang="en-US" sz="2000" dirty="0">
                <a:latin typeface="Georgia" panose="02040502050405020303" pitchFamily="18" charset="0"/>
              </a:rPr>
              <a:t>Be respectful and keep it legal!</a:t>
            </a:r>
            <a:endParaRPr lang="en-US" sz="2800" dirty="0">
              <a:effectLst/>
            </a:endParaRPr>
          </a:p>
          <a:p>
            <a:r>
              <a:rPr lang="en-US" sz="2400" dirty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Sell the candidate on the company</a:t>
            </a:r>
            <a:r>
              <a:rPr lang="en-US" sz="2400" dirty="0">
                <a:effectLst/>
                <a:latin typeface="Georgia" panose="02040502050405020303" pitchFamily="18" charset="0"/>
              </a:rPr>
              <a:t>.</a:t>
            </a:r>
            <a:endParaRPr lang="en-US" sz="2400" dirty="0">
              <a:latin typeface="Georgia" panose="02040502050405020303" pitchFamily="18" charset="0"/>
            </a:endParaRPr>
          </a:p>
          <a:p>
            <a:pPr lvl="1"/>
            <a:r>
              <a:rPr lang="en-US" sz="2000" dirty="0">
                <a:latin typeface="Georgia" panose="02040502050405020303" pitchFamily="18" charset="0"/>
              </a:rPr>
              <a:t>The best candidate will have other job offers. </a:t>
            </a:r>
          </a:p>
          <a:p>
            <a:pPr lvl="1"/>
            <a:r>
              <a:rPr lang="en-US" sz="2000" dirty="0">
                <a:latin typeface="Georgia" panose="02040502050405020303" pitchFamily="18" charset="0"/>
              </a:rPr>
              <a:t>Convince the best candidate that your company is a great place to work. </a:t>
            </a:r>
          </a:p>
          <a:p>
            <a:pPr marL="0" indent="0">
              <a:buNone/>
            </a:pPr>
            <a:endParaRPr lang="en-SA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8EF636-860E-325C-C7C8-F3852C314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How to Pass a Job Interview Successfully – Career Centre – HSE University">
            <a:extLst>
              <a:ext uri="{FF2B5EF4-FFF2-40B4-BE49-F238E27FC236}">
                <a16:creationId xmlns:a16="http://schemas.microsoft.com/office/drawing/2014/main" id="{92549927-F4ED-CA36-E415-1C57A7416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331008"/>
            <a:ext cx="2743200" cy="235423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0603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7BF320-4FEE-F3C1-15BA-4854979EB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341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372338-DA0F-D825-0E77-8C6432DEB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8815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BCC0E-6806-570F-0885-2C021504B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400" y="-30163"/>
            <a:ext cx="9753600" cy="1325563"/>
          </a:xfrm>
          <a:solidFill>
            <a:srgbClr val="0A1F61"/>
          </a:solidFill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Why Hiring Managers Rejected Job Candidates’ after Checking Their Social Media Profiles</a:t>
            </a:r>
            <a:endParaRPr lang="en-SA" sz="36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E8BBB3-2AE4-FF29-D7FB-F309880E0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Chart, bar chart&#10;&#10;Description automatically generated">
            <a:extLst>
              <a:ext uri="{FF2B5EF4-FFF2-40B4-BE49-F238E27FC236}">
                <a16:creationId xmlns:a16="http://schemas.microsoft.com/office/drawing/2014/main" id="{4B2730A1-D325-6295-4E00-A7391EE44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49" y="1536700"/>
            <a:ext cx="9539447" cy="410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8351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C78FE-DCBF-50E7-1BF1-841573F8B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A" b="1" dirty="0">
                <a:solidFill>
                  <a:schemeClr val="bg1"/>
                </a:solidFill>
              </a:rPr>
              <a:t>Company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4FC52-066C-A83A-4C5A-8B2BCBF26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7020" y="2006657"/>
            <a:ext cx="7010400" cy="388937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400" b="1" dirty="0">
                <a:effectLst/>
                <a:latin typeface="Georgia" panose="02040502050405020303" pitchFamily="18" charset="0"/>
              </a:rPr>
              <a:t>Culture</a:t>
            </a:r>
            <a:r>
              <a:rPr lang="en-US" sz="2400" dirty="0">
                <a:effectLst/>
                <a:latin typeface="Georgia" panose="02040502050405020303" pitchFamily="18" charset="0"/>
              </a:rPr>
              <a:t>:</a:t>
            </a:r>
            <a:r>
              <a:rPr lang="en-US" sz="2400" dirty="0">
                <a:latin typeface="Georgia" panose="02040502050405020303" pitchFamily="18" charset="0"/>
              </a:rPr>
              <a:t> </a:t>
            </a:r>
            <a:r>
              <a:rPr lang="en-US" sz="2400" dirty="0">
                <a:effectLst/>
                <a:latin typeface="Georgia" panose="02040502050405020303" pitchFamily="18" charset="0"/>
              </a:rPr>
              <a:t>Distinctive, unwritten, informal code of conduct that governs the behavior, attitudes, relationships, and style of an organization. </a:t>
            </a:r>
            <a:endParaRPr lang="en-US" sz="3600" dirty="0">
              <a:effectLst/>
            </a:endParaRPr>
          </a:p>
          <a:p>
            <a:pPr>
              <a:lnSpc>
                <a:spcPct val="100000"/>
              </a:lnSpc>
            </a:pPr>
            <a:r>
              <a:rPr lang="en-US" sz="2400" dirty="0">
                <a:effectLst/>
                <a:latin typeface="Georgia" panose="02040502050405020303" pitchFamily="18" charset="0"/>
              </a:rPr>
              <a:t>“The way we do things around here.”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effectLst/>
                <a:latin typeface="Georgia" panose="02040502050405020303" pitchFamily="18" charset="0"/>
              </a:rPr>
              <a:t>In small companies, culture plays as important a part in gaining a competitive edge as strategy does. </a:t>
            </a:r>
            <a:endParaRPr lang="en-US" sz="3600" dirty="0">
              <a:effectLst/>
            </a:endParaRPr>
          </a:p>
          <a:p>
            <a:endParaRPr lang="en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043B12-D90A-D7D6-D7B8-24EFF0687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8" name="Picture 2" descr="Organizational Culture Index">
            <a:extLst>
              <a:ext uri="{FF2B5EF4-FFF2-40B4-BE49-F238E27FC236}">
                <a16:creationId xmlns:a16="http://schemas.microsoft.com/office/drawing/2014/main" id="{2087BCF6-FA1F-AB86-C66F-B9E8FC4AF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5129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4288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D932AC-D330-3D1A-B577-D24A3D79E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6041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B87A04-E052-E68E-1091-80245B853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240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F9ABED-9E6C-2D75-B4EA-837C7B5B5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059478" cy="678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725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DF050-9D78-8B40-938A-3DE1F32F88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965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0AB69C-D071-6B52-53EC-E1E9375321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9755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976AF1-DFC3-55B5-0EAC-2DFEDD6FB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4791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940192-DC52-3F22-5DC2-53ECB11BE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012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0648-D93F-AE57-C879-35B628D2CB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48F22-1E48-B5D1-D762-4D3AC5C0A9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9B01A6-BD26-5712-CFC9-DCD1BCA2A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519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F3852-1A0C-8BF8-5DEC-EEB620042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604</Words>
  <Application>Microsoft Macintosh PowerPoint</Application>
  <PresentationFormat>Widescreen</PresentationFormat>
  <Paragraphs>76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9" baseType="lpstr">
      <vt:lpstr>APPLE CHANCERY</vt:lpstr>
      <vt:lpstr>Arial</vt:lpstr>
      <vt:lpstr>Calibri</vt:lpstr>
      <vt:lpstr>Calibri Light</vt:lpstr>
      <vt:lpstr>David</vt:lpstr>
      <vt:lpstr>FrutigerLTStd</vt:lpstr>
      <vt:lpstr>Georgia</vt:lpstr>
      <vt:lpstr>Tajawal Medium</vt:lpstr>
      <vt:lpstr>Times New Roman</vt:lpstr>
      <vt:lpstr>TimesLTStd</vt:lpstr>
      <vt:lpstr>1_Office Theme</vt:lpstr>
      <vt:lpstr>Office Theme</vt:lpstr>
      <vt:lpstr>PowerPoint Presentation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Sources of Labor New Business 1 of 2</vt:lpstr>
      <vt:lpstr>Sources of Labor for a New Business 2 of 2</vt:lpstr>
      <vt:lpstr>How to Hire Winners (continue)</vt:lpstr>
      <vt:lpstr>PowerPoint Presentation</vt:lpstr>
      <vt:lpstr>PowerPoint Presentation</vt:lpstr>
      <vt:lpstr>PowerPoint Presentation</vt:lpstr>
      <vt:lpstr>PowerPoint Presentation</vt:lpstr>
      <vt:lpstr>How to Hire Winners (continue)</vt:lpstr>
      <vt:lpstr>PowerPoint Presentation</vt:lpstr>
      <vt:lpstr>PowerPoint Presentation</vt:lpstr>
      <vt:lpstr>How to Hire Winners (continue)</vt:lpstr>
      <vt:lpstr>Conduct the interview</vt:lpstr>
      <vt:lpstr>PowerPoint Presentation</vt:lpstr>
      <vt:lpstr>PowerPoint Presentation</vt:lpstr>
      <vt:lpstr>Why Hiring Managers Rejected Job Candidates’ after Checking Their Social Media Profiles</vt:lpstr>
      <vt:lpstr>Company Culture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B1418</dc:creator>
  <cp:lastModifiedBy>B1418</cp:lastModifiedBy>
  <cp:revision>1</cp:revision>
  <dcterms:created xsi:type="dcterms:W3CDTF">2023-03-29T21:07:59Z</dcterms:created>
  <dcterms:modified xsi:type="dcterms:W3CDTF">2023-03-29T21:22:05Z</dcterms:modified>
</cp:coreProperties>
</file>