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303" r:id="rId2"/>
    <p:sldId id="276" r:id="rId3"/>
    <p:sldId id="350" r:id="rId4"/>
    <p:sldId id="400" r:id="rId5"/>
    <p:sldId id="401" r:id="rId6"/>
    <p:sldId id="354" r:id="rId7"/>
    <p:sldId id="353" r:id="rId8"/>
    <p:sldId id="356" r:id="rId9"/>
    <p:sldId id="361" r:id="rId10"/>
    <p:sldId id="360" r:id="rId11"/>
    <p:sldId id="359" r:id="rId12"/>
    <p:sldId id="358" r:id="rId13"/>
    <p:sldId id="369" r:id="rId14"/>
    <p:sldId id="368" r:id="rId15"/>
    <p:sldId id="367" r:id="rId16"/>
    <p:sldId id="366" r:id="rId17"/>
    <p:sldId id="408" r:id="rId18"/>
    <p:sldId id="365" r:id="rId19"/>
    <p:sldId id="370" r:id="rId20"/>
    <p:sldId id="372" r:id="rId21"/>
    <p:sldId id="403" r:id="rId22"/>
    <p:sldId id="371" r:id="rId23"/>
    <p:sldId id="364" r:id="rId24"/>
    <p:sldId id="388" r:id="rId25"/>
    <p:sldId id="387" r:id="rId26"/>
    <p:sldId id="404" r:id="rId27"/>
    <p:sldId id="386" r:id="rId28"/>
    <p:sldId id="385" r:id="rId29"/>
    <p:sldId id="384" r:id="rId30"/>
    <p:sldId id="383" r:id="rId31"/>
    <p:sldId id="382" r:id="rId32"/>
    <p:sldId id="381" r:id="rId33"/>
    <p:sldId id="380" r:id="rId34"/>
    <p:sldId id="379" r:id="rId35"/>
    <p:sldId id="378" r:id="rId36"/>
    <p:sldId id="376" r:id="rId37"/>
    <p:sldId id="397" r:id="rId38"/>
    <p:sldId id="409" r:id="rId39"/>
    <p:sldId id="396" r:id="rId40"/>
    <p:sldId id="415" r:id="rId41"/>
    <p:sldId id="414" r:id="rId42"/>
    <p:sldId id="413" r:id="rId43"/>
    <p:sldId id="412" r:id="rId44"/>
    <p:sldId id="411" r:id="rId45"/>
    <p:sldId id="410" r:id="rId46"/>
    <p:sldId id="395" r:id="rId47"/>
    <p:sldId id="394" r:id="rId48"/>
    <p:sldId id="418" r:id="rId49"/>
    <p:sldId id="39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50"/>
            <p14:sldId id="400"/>
            <p14:sldId id="401"/>
            <p14:sldId id="354"/>
            <p14:sldId id="353"/>
            <p14:sldId id="356"/>
            <p14:sldId id="361"/>
            <p14:sldId id="360"/>
            <p14:sldId id="359"/>
            <p14:sldId id="358"/>
            <p14:sldId id="369"/>
            <p14:sldId id="368"/>
            <p14:sldId id="367"/>
            <p14:sldId id="366"/>
            <p14:sldId id="408"/>
            <p14:sldId id="365"/>
            <p14:sldId id="370"/>
            <p14:sldId id="372"/>
            <p14:sldId id="403"/>
            <p14:sldId id="371"/>
            <p14:sldId id="364"/>
            <p14:sldId id="388"/>
            <p14:sldId id="387"/>
            <p14:sldId id="404"/>
            <p14:sldId id="386"/>
            <p14:sldId id="385"/>
            <p14:sldId id="384"/>
            <p14:sldId id="383"/>
            <p14:sldId id="382"/>
            <p14:sldId id="381"/>
            <p14:sldId id="380"/>
            <p14:sldId id="379"/>
            <p14:sldId id="378"/>
            <p14:sldId id="376"/>
            <p14:sldId id="397"/>
            <p14:sldId id="409"/>
            <p14:sldId id="396"/>
            <p14:sldId id="415"/>
            <p14:sldId id="414"/>
            <p14:sldId id="413"/>
            <p14:sldId id="412"/>
            <p14:sldId id="411"/>
            <p14:sldId id="410"/>
            <p14:sldId id="395"/>
            <p14:sldId id="394"/>
            <p14:sldId id="418"/>
            <p14:sldId id="3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8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hyperlink" Target="http://www.forbes.com/sites/glennllopis/2014/07/29/leadership-is-about-enabling-the-full-potential-in-others/" TargetMode="External"/><Relationship Id="rId2" Type="http://schemas.openxmlformats.org/officeDocument/2006/relationships/hyperlink" Target="http://www.forbes.com/sites/glennllopis/2013/07/22/5-ways-leaders-earn-respect-from-their-employees/" TargetMode="Externa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5.svg"/><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79592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Leadership</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46789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511</a:t>
            </a:r>
          </a:p>
          <a:p>
            <a:r>
              <a:rPr lang="en-US" sz="2000" dirty="0">
                <a:latin typeface="Times New Roman" panose="02020603050405020304" pitchFamily="18" charset="0"/>
                <a:cs typeface="Times New Roman" panose="02020603050405020304" pitchFamily="18" charset="0"/>
              </a:rPr>
              <a:t>Ch7 - Leadership and Resolving Conflict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41974"/>
            <a:ext cx="10541000" cy="3785652"/>
          </a:xfrm>
          <a:prstGeom prst="rect">
            <a:avLst/>
          </a:prstGeom>
          <a:noFill/>
        </p:spPr>
        <p:txBody>
          <a:bodyPr wrap="square" rtlCol="0">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Definition of Conflicts.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Organizational Conflict Is Beneficial Or Not?</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Definition of Conflict resolution.</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How Leaders Effectively Manage Conflict.</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Sources Of Project Conflict.</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What Causes Team Conflict?</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Conflicts Arise from Differing Needs.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Symptoms of Team Conflict.</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Conflict-resolution Techniques.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Thomas-Kilmann Conflict Mode Instrument.</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Leaders’ Keys To Resolving Conflict.</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Summary and Conclusions.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 of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 of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36;p4">
            <a:extLst>
              <a:ext uri="{FF2B5EF4-FFF2-40B4-BE49-F238E27FC236}">
                <a16:creationId xmlns:a16="http://schemas.microsoft.com/office/drawing/2014/main" id="{35C3E99F-AB29-DD4C-9C78-D9DDE8829191}"/>
              </a:ext>
            </a:extLst>
          </p:cNvPr>
          <p:cNvPicPr preferRelativeResize="0"/>
          <p:nvPr/>
        </p:nvPicPr>
        <p:blipFill rotWithShape="1">
          <a:blip r:embed="rId3">
            <a:alphaModFix/>
          </a:blip>
          <a:srcRect/>
          <a:stretch/>
        </p:blipFill>
        <p:spPr>
          <a:xfrm>
            <a:off x="1981200" y="2441585"/>
            <a:ext cx="8229600" cy="2667000"/>
          </a:xfrm>
          <a:prstGeom prst="rect">
            <a:avLst/>
          </a:prstGeom>
          <a:noFill/>
          <a:ln>
            <a:noFill/>
          </a:ln>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a natural ingredient in every organization.</a:t>
            </a: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ability to manage conflict is considered to be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core leadership competence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can help project teams to grow and advance. However, </a:t>
            </a:r>
            <a:r>
              <a:rPr kumimoji="0" lang="en-US" sz="24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management is one of the most difficult soft skills that someone can master and develop.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6;p5" descr="9 Effective Tips on How to Resolve Conflict in the Workplace - Elevate  Corporate Training">
            <a:extLst>
              <a:ext uri="{FF2B5EF4-FFF2-40B4-BE49-F238E27FC236}">
                <a16:creationId xmlns:a16="http://schemas.microsoft.com/office/drawing/2014/main" id="{F2F3B3AF-4F2C-3CC7-FCBB-3ABD4239CD96}"/>
              </a:ext>
            </a:extLst>
          </p:cNvPr>
          <p:cNvPicPr preferRelativeResize="0"/>
          <p:nvPr/>
        </p:nvPicPr>
        <p:blipFill rotWithShape="1">
          <a:blip r:embed="rId3">
            <a:alphaModFix/>
          </a:blip>
          <a:srcRect/>
          <a:stretch/>
        </p:blipFill>
        <p:spPr>
          <a:xfrm>
            <a:off x="8662282" y="1826329"/>
            <a:ext cx="2587410" cy="2212271"/>
          </a:xfrm>
          <a:prstGeom prst="rect">
            <a:avLst/>
          </a:prstGeom>
          <a:noFill/>
          <a:ln>
            <a:noFill/>
          </a:ln>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1607C2"/>
              </a:buClr>
              <a:buSzPts val="2800"/>
              <a:buFont typeface="Century Gothic"/>
              <a:buNone/>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212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Is Organizational Conflict Beneficial?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is normal and healthy (if managed appropriately).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arises from differences.</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either stimulate or hinder progress, growth, and productivity.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that is mismanaged can derail leaders and limit their efficacy.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not and should not be avoided forever.</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have ways in which they prefer to handle or resolve conflict.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Conflict</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171;p8">
            <a:extLst>
              <a:ext uri="{FF2B5EF4-FFF2-40B4-BE49-F238E27FC236}">
                <a16:creationId xmlns:a16="http://schemas.microsoft.com/office/drawing/2014/main" id="{4EDD1E95-998F-EF09-87F1-6F72E11C9A08}"/>
              </a:ext>
            </a:extLst>
          </p:cNvPr>
          <p:cNvSpPr/>
          <p:nvPr/>
        </p:nvSpPr>
        <p:spPr>
          <a:xfrm>
            <a:off x="942308" y="2022542"/>
            <a:ext cx="4550666" cy="3462446"/>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GOOD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Produces new ideas.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Solves continuous problems.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Gives opportunity for people to expand skills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Allows creativity,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Improves performance.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a:buClr>
                <a:srgbClr val="000000"/>
              </a:buClr>
              <a:buFont typeface="Arial"/>
              <a:buNone/>
            </a:pPr>
            <a:endParaRPr kern="0" dirty="0">
              <a:solidFill>
                <a:srgbClr val="002060"/>
              </a:solidFill>
              <a:latin typeface="Helvetica Neue"/>
              <a:ea typeface="Helvetica Neue"/>
              <a:cs typeface="Helvetica Neue"/>
              <a:sym typeface="Helvetica Neue"/>
            </a:endParaRPr>
          </a:p>
        </p:txBody>
      </p:sp>
      <p:sp>
        <p:nvSpPr>
          <p:cNvPr id="8" name="Google Shape;172;p8">
            <a:extLst>
              <a:ext uri="{FF2B5EF4-FFF2-40B4-BE49-F238E27FC236}">
                <a16:creationId xmlns:a16="http://schemas.microsoft.com/office/drawing/2014/main" id="{2030B9EA-6D6F-E1EA-C02A-FB674D8E3951}"/>
              </a:ext>
            </a:extLst>
          </p:cNvPr>
          <p:cNvSpPr/>
          <p:nvPr/>
        </p:nvSpPr>
        <p:spPr>
          <a:xfrm>
            <a:off x="6431098" y="1868654"/>
            <a:ext cx="5253735" cy="2754560"/>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b="1" u="sng" kern="0" dirty="0">
                <a:solidFill>
                  <a:srgbClr val="002060"/>
                </a:solidFill>
                <a:latin typeface="Helvetica Neue"/>
                <a:ea typeface="Helvetica Neue"/>
                <a:cs typeface="Helvetica Neue"/>
                <a:sym typeface="Helvetica Neue"/>
              </a:rPr>
              <a:t> </a:t>
            </a: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BAD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Lowers team energy or morale.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Reduces productivity.</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Prevents job accomplishment.</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Creates destructive behavior,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Fosters poor performance.</a:t>
            </a:r>
            <a:endParaRPr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ts val="2000"/>
            </a:pPr>
            <a:endParaRPr lang="en-US"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 of Conflict Resolution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resolution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daily occurrence at work that can either propel or disrupt the momentum for a leader, a team or the entire organization.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The workplace can become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toxic environment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when leaders allow conflict to fester rather than confront it head-on.  Managing conflict can </a:t>
            </a:r>
            <a:r>
              <a:rPr kumimoji="0" lang="en-US" sz="2400" b="1" i="0" u="none" strike="noStrike" kern="0" cap="none" spc="0" normalizeH="0" baseline="0" noProof="0" dirty="0">
                <a:ln>
                  <a:noFill/>
                </a:ln>
                <a:solidFill>
                  <a:srgbClr val="002060"/>
                </a:solidFill>
                <a:effectLst/>
                <a:highlight>
                  <a:srgbClr val="775CFF"/>
                </a:highlight>
                <a:uLnTx/>
                <a:uFillTx/>
                <a:latin typeface="Times New Roman" panose="02020603050405020304" pitchFamily="18" charset="0"/>
                <a:ea typeface="Century Gothic"/>
                <a:cs typeface="Times New Roman" panose="02020603050405020304" pitchFamily="18" charset="0"/>
                <a:sym typeface="Century Gothic"/>
              </a:rPr>
              <a:t>be a tricky thing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especially when you are not familiar with the larger ecosystem in which the particular individual or department creating the conflict, and how efforts to resolve conflict will reverberate throughout that ecosystem. </a:t>
            </a: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83696"/>
            <a:ext cx="66103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 Resolution?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Leaders Effectively Manage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An effective leader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builds teams that work well together.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As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leader</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he facilitate the resolution of conflicts that distract the team members, decrease productivity, destroy motivation and lead frustration and anger.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739347"/>
            <a:ext cx="501976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Employee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19;p13" descr="Conflict Within Teams | Principles of Management">
            <a:extLst>
              <a:ext uri="{FF2B5EF4-FFF2-40B4-BE49-F238E27FC236}">
                <a16:creationId xmlns:a16="http://schemas.microsoft.com/office/drawing/2014/main" id="{1818F071-E4F8-9507-9C32-EF7F908294F5}"/>
              </a:ext>
            </a:extLst>
          </p:cNvPr>
          <p:cNvPicPr preferRelativeResize="0"/>
          <p:nvPr/>
        </p:nvPicPr>
        <p:blipFill rotWithShape="1">
          <a:blip r:embed="rId3">
            <a:alphaModFix/>
          </a:blip>
          <a:srcRect/>
          <a:stretch/>
        </p:blipFill>
        <p:spPr>
          <a:xfrm>
            <a:off x="7550125" y="4206686"/>
            <a:ext cx="3429000" cy="1682485"/>
          </a:xfrm>
          <a:prstGeom prst="rect">
            <a:avLst/>
          </a:prstGeom>
          <a:noFill/>
          <a:ln>
            <a:noFill/>
          </a:ln>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27;p14">
            <a:extLst>
              <a:ext uri="{FF2B5EF4-FFF2-40B4-BE49-F238E27FC236}">
                <a16:creationId xmlns:a16="http://schemas.microsoft.com/office/drawing/2014/main" id="{A7F7FF36-9969-D4AC-4099-39FC79C10D0F}"/>
              </a:ext>
            </a:extLst>
          </p:cNvPr>
          <p:cNvSpPr/>
          <p:nvPr/>
        </p:nvSpPr>
        <p:spPr>
          <a:xfrm>
            <a:off x="876355" y="2072701"/>
            <a:ext cx="10248845" cy="954067"/>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sz="2800" kern="0" dirty="0">
                <a:solidFill>
                  <a:srgbClr val="002060"/>
                </a:solidFill>
                <a:latin typeface="Times New Roman" panose="02020603050405020304" pitchFamily="18" charset="0"/>
                <a:cs typeface="Times New Roman" panose="02020603050405020304" pitchFamily="18" charset="0"/>
                <a:sym typeface="Century Gothic"/>
              </a:rPr>
              <a:t>To understand team members’, leaders need to </a:t>
            </a:r>
            <a:r>
              <a:rPr lang="en-US" sz="2800" kern="0" dirty="0">
                <a:solidFill>
                  <a:srgbClr val="002060"/>
                </a:solidFill>
                <a:latin typeface="Times New Roman" panose="02020603050405020304" pitchFamily="18" charset="0"/>
                <a:cs typeface="Times New Roman" panose="02020603050405020304" pitchFamily="18" charset="0"/>
                <a:sym typeface="Helvetica Neue"/>
              </a:rPr>
              <a:t>differentiate between a motivational/situation model and a behavioral model of </a:t>
            </a:r>
            <a:r>
              <a:rPr lang="en-US" sz="2800" kern="0" dirty="0">
                <a:solidFill>
                  <a:srgbClr val="002060"/>
                </a:solidFill>
                <a:latin typeface="Times New Roman" panose="02020603050405020304" pitchFamily="18" charset="0"/>
                <a:ea typeface="Helvetica Neue"/>
                <a:cs typeface="Times New Roman" panose="02020603050405020304" pitchFamily="18" charset="0"/>
                <a:sym typeface="Helvetica Neue"/>
              </a:rPr>
              <a:t>each member.</a:t>
            </a: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 </a:t>
            </a:r>
            <a:endParaRPr sz="36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8" name="Google Shape;228;p14">
            <a:extLst>
              <a:ext uri="{FF2B5EF4-FFF2-40B4-BE49-F238E27FC236}">
                <a16:creationId xmlns:a16="http://schemas.microsoft.com/office/drawing/2014/main" id="{8A5B3B82-7A8B-D445-E4BC-5DB1F7F2272E}"/>
              </a:ext>
            </a:extLst>
          </p:cNvPr>
          <p:cNvSpPr/>
          <p:nvPr/>
        </p:nvSpPr>
        <p:spPr>
          <a:xfrm>
            <a:off x="876355" y="3614320"/>
            <a:ext cx="10466559" cy="2308284"/>
          </a:xfrm>
          <a:prstGeom prst="rect">
            <a:avLst/>
          </a:prstGeom>
          <a:noFill/>
          <a:ln>
            <a:noFill/>
          </a:ln>
        </p:spPr>
        <p:txBody>
          <a:bodyPr spcFirstLastPara="1" wrap="square" lIns="91425" tIns="45700" rIns="91425" bIns="45700" anchor="t" anchorCtr="0">
            <a:spAutoFit/>
          </a:bodyPr>
          <a:lstStyle/>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behavioral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focuses on patterns of behavior and characteristic traits that define a specific type of personality—this model is recognizing what someone does based on his or her personality.</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motivational / situation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looks behind behavior to understand what are the factors that drive behavior (situation)—this model is recognizing why someone is likely to do something based on his motivational value.</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spcBef>
                <a:spcPts val="0"/>
              </a:spcBef>
              <a:spcAft>
                <a:spcPts val="0"/>
              </a:spcAft>
              <a:buClr>
                <a:srgbClr val="415588"/>
              </a:buClr>
              <a:buSzPct val="100000"/>
              <a:tabLst/>
              <a:defRPr/>
            </a:pPr>
            <a:endParaRPr kumimoji="0" lang="en-US" sz="1400" b="1" i="0" u="none" strike="noStrike" kern="0" cap="none" spc="0" normalizeH="0" baseline="0" noProof="0" dirty="0">
              <a:ln>
                <a:noFill/>
              </a:ln>
              <a:solidFill>
                <a:srgbClr val="0070C0"/>
              </a:solidFill>
              <a:effectLs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Project Conflict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42;p16">
            <a:extLst>
              <a:ext uri="{FF2B5EF4-FFF2-40B4-BE49-F238E27FC236}">
                <a16:creationId xmlns:a16="http://schemas.microsoft.com/office/drawing/2014/main" id="{AE2CF9C8-D5E7-EE67-DC96-23757FFA9AA3}"/>
              </a:ext>
            </a:extLst>
          </p:cNvPr>
          <p:cNvSpPr txBox="1">
            <a:spLocks/>
          </p:cNvSpPr>
          <p:nvPr/>
        </p:nvSpPr>
        <p:spPr>
          <a:xfrm>
            <a:off x="208009" y="1213836"/>
            <a:ext cx="11573706" cy="1049235"/>
          </a:xfrm>
          <a:prstGeom prst="rect">
            <a:avLst/>
          </a:prstGeom>
          <a:noFill/>
          <a:ln>
            <a:noFill/>
          </a:ln>
        </p:spPr>
        <p:txBody>
          <a:bodyPr spcFirstLastPara="1" wrap="square" lIns="91425" tIns="45700" rIns="91425" bIns="45700" anchor="t" anchorCtr="0">
            <a:normAutofit fontScale="9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457200" marR="0" lvl="0" indent="-457200" algn="just" defTabSz="914400" rtl="0" eaLnBrk="1" fontAlgn="auto" latinLnBrk="0" hangingPunct="1">
              <a:lnSpc>
                <a:spcPct val="90000"/>
              </a:lnSpc>
              <a:spcBef>
                <a:spcPts val="0"/>
              </a:spcBef>
              <a:spcAft>
                <a:spcPts val="0"/>
              </a:spcAft>
              <a:buClr>
                <a:srgbClr val="E80C96"/>
              </a:buClr>
              <a:buSzPct val="100000"/>
              <a:buFont typeface="Arial" panose="020B0604020202020204" pitchFamily="34" charset="0"/>
              <a:buChar char="•"/>
              <a:tabLst/>
              <a:defRPr/>
            </a:pP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According to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Thamhain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Wilemon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(1975), the seven major sources of project conflict and team disagreements are (sorted by significance are)</a:t>
            </a:r>
          </a:p>
        </p:txBody>
      </p:sp>
      <p:pic>
        <p:nvPicPr>
          <p:cNvPr id="8" name="Google Shape;245;p16" descr="Seven major sources of project conflict and team disagreements">
            <a:extLst>
              <a:ext uri="{FF2B5EF4-FFF2-40B4-BE49-F238E27FC236}">
                <a16:creationId xmlns:a16="http://schemas.microsoft.com/office/drawing/2014/main" id="{F75CA13F-5C62-8DBE-0402-8F850A24788A}"/>
              </a:ext>
            </a:extLst>
          </p:cNvPr>
          <p:cNvPicPr preferRelativeResize="0"/>
          <p:nvPr/>
        </p:nvPicPr>
        <p:blipFill rotWithShape="1">
          <a:blip r:embed="rId3">
            <a:alphaModFix/>
          </a:blip>
          <a:srcRect/>
          <a:stretch/>
        </p:blipFill>
        <p:spPr>
          <a:xfrm>
            <a:off x="1780400" y="2263071"/>
            <a:ext cx="8064207" cy="4119536"/>
          </a:xfrm>
          <a:prstGeom prst="rect">
            <a:avLst/>
          </a:prstGeom>
          <a:noFill/>
          <a:ln>
            <a:noFill/>
          </a:ln>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a:t>
            </a: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seven major sources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of project conflict and team disagreements are: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costs.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Administrative policies and procedures.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Technical beliefs and performance trade-offs.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Manpower resources.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Priorities.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Schedules.</a:t>
            </a:r>
            <a:b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54;p17" descr="2014, Term 4 Protective Behaviours, Lesson 3 Conflict Resolution - Lessons  - Blendspace">
            <a:extLst>
              <a:ext uri="{FF2B5EF4-FFF2-40B4-BE49-F238E27FC236}">
                <a16:creationId xmlns:a16="http://schemas.microsoft.com/office/drawing/2014/main" id="{5D00CB68-CBB8-64BA-6057-414EFCBACF60}"/>
              </a:ext>
            </a:extLst>
          </p:cNvPr>
          <p:cNvPicPr preferRelativeResize="0"/>
          <p:nvPr/>
        </p:nvPicPr>
        <p:blipFill rotWithShape="1">
          <a:blip r:embed="rId3">
            <a:alphaModFix/>
          </a:blip>
          <a:srcRect/>
          <a:stretch/>
        </p:blipFill>
        <p:spPr>
          <a:xfrm>
            <a:off x="7977050" y="3429000"/>
            <a:ext cx="3403600" cy="24003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 the organizational set up, there seems to be conflict among the managers, subordinates, team members and others also.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Sources of interpersonal conflict: </a:t>
            </a:r>
            <a:endParaRPr kumimoji="0" lang="en-US" sz="4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differences: Everyone is unique. Family background, culture, values and so many indicators vary from one person to another. So, conflict may arise. There exists individual difference where intelligence, ability, attitude, motivation vary from one person to others.</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Information deficiency: There seems to be indication of communication gap and also there seems to be indication of misinformation. </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Role incompatibility: This type of interpersonal conflict mainly draws from both intra-individual role conflict and inter-group conflict.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Environmental stress: This is mainly due to stressful environmental condition. Here downsizing, competition, uncertainty.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158750" algn="just" defTabSz="914400" rtl="0" eaLnBrk="1" fontAlgn="auto" latinLnBrk="0" hangingPunct="1">
              <a:lnSpc>
                <a:spcPct val="100000"/>
              </a:lnSpc>
              <a:spcBef>
                <a:spcPts val="0"/>
              </a:spcBef>
              <a:spcAft>
                <a:spcPts val="0"/>
              </a:spcAft>
              <a:buClr>
                <a:srgbClr val="000000"/>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Besides this there exists inter-group conflict in any organizational set up. The reasons are mainly as follows: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Competition for resources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Task interdependence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Status struggle</a:t>
            </a: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0">
              <a:spcBef>
                <a:spcPts val="0"/>
              </a:spcBef>
              <a:spcAft>
                <a:spcPts val="0"/>
              </a:spcAft>
              <a:buClr>
                <a:srgbClr val="2B2F33"/>
              </a:buClr>
              <a:buSzPts val="2000"/>
            </a:pPr>
            <a:endParaRPr lang="en-US" sz="14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Causes Team Conflict?</a:t>
            </a: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conflict can be cause by various factors. Some of these factors include: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communication or no communication;</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problem-solving skills or getting to “root cause”;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clarity in purpose, goals, objectives, team &amp; individual roles;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Uncertainty/lack of resources and sources for help and support;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time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leadership and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members bored, not challenged, not really interested;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skills and abilities in team members;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Personality conflicts;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problems; and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High turnover rates.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Causes Team Conflict?</a:t>
            </a: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0"/>
              </a:spcBef>
              <a:spcAft>
                <a:spcPts val="0"/>
              </a:spcAft>
              <a:buClr>
                <a:srgbClr val="415588"/>
              </a:buClr>
              <a:buSzPct val="100000"/>
              <a:buFont typeface="Arial"/>
              <a:buChar char="•"/>
              <a:tabLst/>
              <a:defRPr/>
            </a:pPr>
            <a:endParaRPr kumimoji="0" lang="en-US" sz="17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BB822F-FD45-D104-91F0-D9EEAFD5D3B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Conflicts Arise From Differing Needs </a:t>
            </a:r>
          </a:p>
        </p:txBody>
      </p:sp>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Everyone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needs to feel understood, and supported, but the ways in which these needs are met vary widely.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Differing needs for feeling comfortable and safe create some of the most severe challenges in our personal and professional relationships.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It is important to acknowledge that both parties’ needs to play important roles in the long-term success of team members relationships, a lack of understanding about differing needs can result in distance, arguments, and conflicts. </a:t>
            </a:r>
          </a:p>
          <a:p>
            <a:pPr marL="0" marR="0" lvl="0" indent="-11430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Build a trust,  To feel secure.</a:t>
            </a: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0"/>
              </a:spcBef>
              <a:spcAft>
                <a:spcPts val="0"/>
              </a:spcAft>
              <a:buClr>
                <a:srgbClr val="415588"/>
              </a:buClr>
              <a:buSzPts val="1600"/>
              <a:buFont typeface="Arial"/>
              <a:buNone/>
              <a:tabLst/>
              <a:defRPr/>
            </a:pP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 </a:t>
            </a: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0"/>
              </a:spcBef>
              <a:spcAft>
                <a:spcPts val="0"/>
              </a:spcAft>
              <a:buClr>
                <a:srgbClr val="415588"/>
              </a:buClr>
              <a:buSzPts val="2000"/>
              <a:buFont typeface="Arial"/>
              <a:buNone/>
              <a:tabLst/>
              <a:defRPr/>
            </a:pPr>
            <a:r>
              <a:rPr kumimoji="0" lang="en-US" sz="22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typical symptoms of team conflict are the following:</a:t>
            </a: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Absenteeism</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Complaining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Filing lawsuits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Finger pointing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Gossiping </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Hiding information that should be shared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attending required meetings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completing work on-time or to quality goals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responding to requests for information</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returning phone calls or e-mails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Passive/aggressive behavior</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Physical violence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Verbal abuse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1CD5228-F0BD-CDD1-2A02-1C1CDB49A991}"/>
              </a:ext>
            </a:extLst>
          </p:cNvPr>
          <p:cNvSpPr txBox="1"/>
          <p:nvPr/>
        </p:nvSpPr>
        <p:spPr>
          <a:xfrm>
            <a:off x="2459842" y="1048836"/>
            <a:ext cx="640112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Conflict-resolution Techniques/Approaches</a:t>
            </a:r>
          </a:p>
        </p:txBody>
      </p:sp>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0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375;p29">
            <a:extLst>
              <a:ext uri="{FF2B5EF4-FFF2-40B4-BE49-F238E27FC236}">
                <a16:creationId xmlns:a16="http://schemas.microsoft.com/office/drawing/2014/main" id="{F1FEAD86-2381-CEE1-2618-10D19B403853}"/>
              </a:ext>
            </a:extLst>
          </p:cNvPr>
          <p:cNvPicPr preferRelativeResize="0"/>
          <p:nvPr/>
        </p:nvPicPr>
        <p:blipFill rotWithShape="1">
          <a:blip r:embed="rId3">
            <a:alphaModFix/>
          </a:blip>
          <a:srcRect/>
          <a:stretch/>
        </p:blipFill>
        <p:spPr>
          <a:xfrm>
            <a:off x="8294914" y="2337270"/>
            <a:ext cx="2940715" cy="721616"/>
          </a:xfrm>
          <a:prstGeom prst="rect">
            <a:avLst/>
          </a:prstGeom>
          <a:noFill/>
          <a:ln>
            <a:noFill/>
          </a:ln>
        </p:spPr>
      </p:pic>
      <p:pic>
        <p:nvPicPr>
          <p:cNvPr id="9" name="Picture 8">
            <a:extLst>
              <a:ext uri="{FF2B5EF4-FFF2-40B4-BE49-F238E27FC236}">
                <a16:creationId xmlns:a16="http://schemas.microsoft.com/office/drawing/2014/main" id="{5AF31951-66C2-55BC-6C0E-E13845BEA62B}"/>
              </a:ext>
            </a:extLst>
          </p:cNvPr>
          <p:cNvPicPr>
            <a:picLocks noChangeAspect="1"/>
          </p:cNvPicPr>
          <p:nvPr/>
        </p:nvPicPr>
        <p:blipFill>
          <a:blip r:embed="rId4"/>
          <a:stretch>
            <a:fillRect/>
          </a:stretch>
        </p:blipFill>
        <p:spPr>
          <a:xfrm>
            <a:off x="1639438" y="2155119"/>
            <a:ext cx="8913124" cy="3994306"/>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optimal solution, following a standard problem-solving process: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Define the real/root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Analyze the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solutions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Choose a solution (this can be difficult)</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Implement a solution</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Review the solution, and confirm that it solved the problem and repeat if necessary</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takes the longest – not appropriate if deadlines are tight.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Confronting/Problem-solving</a:t>
            </a:r>
          </a:p>
        </p:txBody>
      </p:sp>
      <p:pic>
        <p:nvPicPr>
          <p:cNvPr id="8" name="Google Shape;354;p29">
            <a:extLst>
              <a:ext uri="{FF2B5EF4-FFF2-40B4-BE49-F238E27FC236}">
                <a16:creationId xmlns:a16="http://schemas.microsoft.com/office/drawing/2014/main" id="{67A9584B-54EA-D113-CE89-E6157B9283D4}"/>
              </a:ext>
            </a:extLst>
          </p:cNvPr>
          <p:cNvPicPr preferRelativeResize="0">
            <a:picLocks/>
          </p:cNvPicPr>
          <p:nvPr/>
        </p:nvPicPr>
        <p:blipFill rotWithShape="1">
          <a:blip r:embed="rId3">
            <a:alphaModFix/>
          </a:blip>
          <a:srcRect/>
          <a:stretch/>
        </p:blipFill>
        <p:spPr>
          <a:xfrm>
            <a:off x="8608410" y="2634342"/>
            <a:ext cx="2821590" cy="2035629"/>
          </a:xfrm>
          <a:prstGeom prst="rect">
            <a:avLst/>
          </a:prstGeom>
          <a:noFill/>
          <a:ln>
            <a:noFill/>
          </a:ln>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Each party makes concessions to the other, and a mutually-accepted conclusion is reached.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Works best with issues that can be divided.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often the quickest solution.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result in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‘lose-lose’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situation because everyone gets only a subset of what they want.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Compromising</a:t>
            </a:r>
          </a:p>
        </p:txBody>
      </p:sp>
      <p:pic>
        <p:nvPicPr>
          <p:cNvPr id="9" name="Google Shape;365;p30">
            <a:extLst>
              <a:ext uri="{FF2B5EF4-FFF2-40B4-BE49-F238E27FC236}">
                <a16:creationId xmlns:a16="http://schemas.microsoft.com/office/drawing/2014/main" id="{A9E3BF7B-004A-9EC6-06A9-170CB97D4103}"/>
              </a:ext>
            </a:extLst>
          </p:cNvPr>
          <p:cNvPicPr preferRelativeResize="0">
            <a:picLocks/>
          </p:cNvPicPr>
          <p:nvPr/>
        </p:nvPicPr>
        <p:blipFill rotWithShape="1">
          <a:blip r:embed="rId3">
            <a:alphaModFix/>
          </a:blip>
          <a:srcRect/>
          <a:stretch/>
        </p:blipFill>
        <p:spPr>
          <a:xfrm>
            <a:off x="8522433" y="2852057"/>
            <a:ext cx="2821591" cy="1643743"/>
          </a:xfrm>
          <a:prstGeom prst="rect">
            <a:avLst/>
          </a:prstGeom>
          <a:noFill/>
          <a:ln>
            <a:noFill/>
          </a:ln>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or more parties choose to withdraw from or avoid the other to end or delay the conflict.</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debate is trivial or emotions are high.</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be needed until an authority can intervene.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doesn’t directly solve the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Withdrawal/Avoidance</a:t>
            </a:r>
          </a:p>
        </p:txBody>
      </p:sp>
      <p:pic>
        <p:nvPicPr>
          <p:cNvPr id="8" name="Google Shape;376;p31">
            <a:extLst>
              <a:ext uri="{FF2B5EF4-FFF2-40B4-BE49-F238E27FC236}">
                <a16:creationId xmlns:a16="http://schemas.microsoft.com/office/drawing/2014/main" id="{C632360B-7EA0-DC13-D34B-E79D35F019A2}"/>
              </a:ext>
            </a:extLst>
          </p:cNvPr>
          <p:cNvPicPr preferRelativeResize="0">
            <a:picLocks/>
          </p:cNvPicPr>
          <p:nvPr/>
        </p:nvPicPr>
        <p:blipFill rotWithShape="1">
          <a:blip r:embed="rId3">
            <a:alphaModFix/>
          </a:blip>
          <a:srcRect/>
          <a:stretch/>
        </p:blipFill>
        <p:spPr>
          <a:xfrm>
            <a:off x="8458199" y="3429000"/>
            <a:ext cx="2821591" cy="2042886"/>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party concedes, giving the other the ‘win’.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the issue is clearly more important to one party or satisfying one party is important to the overall success of the project.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Can delay conflict, as the accommodating party may change their mind and the disagreement still is in place.</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Potential for abuse of the situation is present.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Smoothing/Accommodating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87;p32">
            <a:extLst>
              <a:ext uri="{FF2B5EF4-FFF2-40B4-BE49-F238E27FC236}">
                <a16:creationId xmlns:a16="http://schemas.microsoft.com/office/drawing/2014/main" id="{3D15D432-B96E-33D4-3FA0-B5C039AAE0DE}"/>
              </a:ext>
            </a:extLst>
          </p:cNvPr>
          <p:cNvPicPr preferRelativeResize="0">
            <a:picLocks/>
          </p:cNvPicPr>
          <p:nvPr/>
        </p:nvPicPr>
        <p:blipFill rotWithShape="1">
          <a:blip r:embed="rId3">
            <a:alphaModFix/>
          </a:blip>
          <a:srcRect/>
          <a:stretch/>
        </p:blipFill>
        <p:spPr>
          <a:xfrm>
            <a:off x="8434238" y="4266799"/>
            <a:ext cx="2821591" cy="1811412"/>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Parties work together to find a mutually-acceptable solution, often a previously-unconsidered third option.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Considered to be an optimal solution to most conflicts.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Takes longer than most techniques.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parties don’t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trust</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each other, collaborating is nearly impossible.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B927DA-E845-6AE6-D3E1-2FF3A37B6CDE}"/>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5- Collaborating</a:t>
            </a:r>
          </a:p>
        </p:txBody>
      </p:sp>
      <p:pic>
        <p:nvPicPr>
          <p:cNvPr id="8" name="Google Shape;398;p33">
            <a:extLst>
              <a:ext uri="{FF2B5EF4-FFF2-40B4-BE49-F238E27FC236}">
                <a16:creationId xmlns:a16="http://schemas.microsoft.com/office/drawing/2014/main" id="{D8D98027-0266-2DC6-5274-12820A0F0D5D}"/>
              </a:ext>
            </a:extLst>
          </p:cNvPr>
          <p:cNvPicPr preferRelativeResize="0">
            <a:picLocks/>
          </p:cNvPicPr>
          <p:nvPr/>
        </p:nvPicPr>
        <p:blipFill rotWithShape="1">
          <a:blip r:embed="rId3">
            <a:alphaModFix/>
          </a:blip>
          <a:srcRect/>
          <a:stretch/>
        </p:blipFill>
        <p:spPr>
          <a:xfrm>
            <a:off x="8668809" y="3151391"/>
            <a:ext cx="2821591" cy="2021114"/>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8300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Authority figure resolves the conflict/makes the decision, forcing all parties to end their conflict.</a:t>
            </a:r>
          </a:p>
          <a:p>
            <a:pPr marL="228600" marR="0" lvl="0" indent="-228600"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Effective when the conflict is petty, unimportant, or one party’s opinion is unethical.</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used as a last-resort.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not resolve the conflict, which can reappear at another time in the future.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4AD2E6-15B7-5204-54F6-FF84F371DBAB}"/>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6- Forcing</a:t>
            </a:r>
          </a:p>
        </p:txBody>
      </p:sp>
      <p:pic>
        <p:nvPicPr>
          <p:cNvPr id="9" name="Google Shape;409;p34">
            <a:extLst>
              <a:ext uri="{FF2B5EF4-FFF2-40B4-BE49-F238E27FC236}">
                <a16:creationId xmlns:a16="http://schemas.microsoft.com/office/drawing/2014/main" id="{6E49FE21-B8B4-FF19-BCF6-46C87ECDB56C}"/>
              </a:ext>
            </a:extLst>
          </p:cNvPr>
          <p:cNvPicPr preferRelativeResize="0">
            <a:picLocks/>
          </p:cNvPicPr>
          <p:nvPr/>
        </p:nvPicPr>
        <p:blipFill rotWithShape="1">
          <a:blip r:embed="rId3">
            <a:alphaModFix/>
          </a:blip>
          <a:srcRect/>
          <a:stretch/>
        </p:blipFill>
        <p:spPr>
          <a:xfrm>
            <a:off x="8753130" y="3004457"/>
            <a:ext cx="2821590" cy="2413000"/>
          </a:xfrm>
          <a:prstGeom prst="rect">
            <a:avLst/>
          </a:prstGeom>
          <a:noFill/>
          <a:ln>
            <a:noFill/>
          </a:ln>
        </p:spPr>
      </p:pic>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ts val="2000"/>
              <a:tabLst/>
              <a:defRPr/>
            </a:pPr>
            <a:endParaRPr kumimoji="0" lang="en-US" sz="2000" b="0" i="0" u="none" strike="noStrike" kern="0" cap="none" spc="0" normalizeH="0" baseline="0" noProof="0" dirty="0">
              <a:ln>
                <a:noFill/>
              </a:ln>
              <a:solidFill>
                <a:srgbClr val="002060"/>
              </a:solidFill>
              <a:effectLst/>
              <a:uLnTx/>
              <a:uFillTx/>
              <a:latin typeface="Century Gothic"/>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lang="en-US" sz="2000" kern="0" dirty="0">
              <a:solidFill>
                <a:srgbClr val="002060"/>
              </a:solidFill>
              <a:latin typeface="Century Gothic"/>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0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Thomas-Kilmann Conflict Mode Instrument</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462;p37" descr="C:\Users\sam\Dropbox\Books\Project Team Leadership and Communication\curriculum\images\TeamNeedsResults.png">
            <a:extLst>
              <a:ext uri="{FF2B5EF4-FFF2-40B4-BE49-F238E27FC236}">
                <a16:creationId xmlns:a16="http://schemas.microsoft.com/office/drawing/2014/main" id="{33EDCD1F-658F-8F03-9EF2-76CB6318A887}"/>
              </a:ext>
            </a:extLst>
          </p:cNvPr>
          <p:cNvPicPr preferRelativeResize="0"/>
          <p:nvPr/>
        </p:nvPicPr>
        <p:blipFill rotWithShape="1">
          <a:blip r:embed="rId3">
            <a:alphaModFix/>
          </a:blip>
          <a:srcRect/>
          <a:stretch/>
        </p:blipFill>
        <p:spPr>
          <a:xfrm>
            <a:off x="10572725" y="2642752"/>
            <a:ext cx="1554214" cy="1097280"/>
          </a:xfrm>
          <a:prstGeom prst="rect">
            <a:avLst/>
          </a:prstGeom>
          <a:noFill/>
          <a:ln>
            <a:noFill/>
          </a:ln>
        </p:spPr>
      </p:pic>
      <p:pic>
        <p:nvPicPr>
          <p:cNvPr id="9" name="Picture 8">
            <a:extLst>
              <a:ext uri="{FF2B5EF4-FFF2-40B4-BE49-F238E27FC236}">
                <a16:creationId xmlns:a16="http://schemas.microsoft.com/office/drawing/2014/main" id="{362167B6-FD52-CCF4-92EA-19C851F1A689}"/>
              </a:ext>
            </a:extLst>
          </p:cNvPr>
          <p:cNvPicPr>
            <a:picLocks noChangeAspect="1"/>
          </p:cNvPicPr>
          <p:nvPr/>
        </p:nvPicPr>
        <p:blipFill>
          <a:blip r:embed="rId4"/>
          <a:stretch>
            <a:fillRect/>
          </a:stretch>
        </p:blipFill>
        <p:spPr>
          <a:xfrm>
            <a:off x="1328515" y="2141974"/>
            <a:ext cx="9534970" cy="4073769"/>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97280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Thomas-Kilmann conflict mode instrument was developed by K. W. Thomas and R. H. Kilmann (1974, 2000).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According to Thomas-Kilmann conflict mode instrument: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Competing/ Forcing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Collaborating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win-win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Compromising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Avoiding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Accommodating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lose-win</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8673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Conflict Resolutions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763039"/>
          </a:xfrm>
          <a:prstGeom prst="rect">
            <a:avLst/>
          </a:prstGeom>
          <a:noFill/>
          <a:ln>
            <a:noFill/>
          </a:ln>
        </p:spPr>
        <p:txBody>
          <a:bodyPr spcFirstLastPara="1" wrap="square" lIns="91425" tIns="45700" rIns="91425" bIns="45700" anchor="t" anchorCtr="0">
            <a:normAutofit fontScale="925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buClr>
                <a:srgbClr val="775CFF"/>
              </a:buClr>
              <a:buSzPts val="3600"/>
            </a:pPr>
            <a:r>
              <a:rPr lang="en-US" sz="2800" b="1" kern="0" dirty="0">
                <a:solidFill>
                  <a:srgbClr val="002060"/>
                </a:solidFill>
                <a:latin typeface="Times New Roman" panose="02020603050405020304" pitchFamily="18" charset="0"/>
                <a:ea typeface="Helvetica Neue"/>
                <a:cs typeface="Times New Roman" panose="02020603050405020304" pitchFamily="18" charset="0"/>
                <a:sym typeface="Helvetica Neue"/>
              </a:rPr>
              <a:t>Whatever conflict we have, there are only th</a:t>
            </a:r>
            <a:r>
              <a:rPr lang="en-US" sz="2800" b="1" kern="0" dirty="0">
                <a:solidFill>
                  <a:srgbClr val="002060"/>
                </a:solidFill>
                <a:latin typeface="Helvetica Neue"/>
                <a:ea typeface="Helvetica Neue"/>
                <a:cs typeface="Helvetica Neue"/>
                <a:sym typeface="Helvetica Neue"/>
              </a:rPr>
              <a:t>ree types of conflict </a:t>
            </a:r>
            <a:r>
              <a:rPr lang="en-US" sz="2800" b="1" kern="0" dirty="0">
                <a:solidFill>
                  <a:srgbClr val="002060"/>
                </a:solidFill>
                <a:latin typeface="Times New Roman" panose="02020603050405020304" pitchFamily="18" charset="0"/>
                <a:cs typeface="Times New Roman" panose="02020603050405020304" pitchFamily="18" charset="0"/>
                <a:sym typeface="Helvetica Neue"/>
              </a:rPr>
              <a:t>resolutions:</a:t>
            </a:r>
            <a:endParaRPr lang="en-US" sz="2800" b="1" kern="0" dirty="0">
              <a:solidFill>
                <a:srgbClr val="002060"/>
              </a:solidFill>
              <a:latin typeface="Times New Roman" panose="02020603050405020304" pitchFamily="18" charset="0"/>
              <a:cs typeface="Times New Roman" panose="02020603050405020304" pitchFamily="18" charset="0"/>
              <a:sym typeface="Arial"/>
            </a:endParaRPr>
          </a:p>
        </p:txBody>
      </p:sp>
      <p:graphicFrame>
        <p:nvGraphicFramePr>
          <p:cNvPr id="8" name="Google Shape;445;p38">
            <a:extLst>
              <a:ext uri="{FF2B5EF4-FFF2-40B4-BE49-F238E27FC236}">
                <a16:creationId xmlns:a16="http://schemas.microsoft.com/office/drawing/2014/main" id="{AFAFB66E-084F-107F-883A-600FB7BB0FC5}"/>
              </a:ext>
            </a:extLst>
          </p:cNvPr>
          <p:cNvGraphicFramePr/>
          <p:nvPr>
            <p:extLst>
              <p:ext uri="{D42A27DB-BD31-4B8C-83A1-F6EECF244321}">
                <p14:modId xmlns:p14="http://schemas.microsoft.com/office/powerpoint/2010/main" val="239707792"/>
              </p:ext>
            </p:extLst>
          </p:nvPr>
        </p:nvGraphicFramePr>
        <p:xfrm>
          <a:off x="1496782" y="3216281"/>
          <a:ext cx="9413998" cy="2750044"/>
        </p:xfrm>
        <a:graphic>
          <a:graphicData uri="http://schemas.openxmlformats.org/drawingml/2006/table">
            <a:tbl>
              <a:tblPr>
                <a:noFill/>
              </a:tblPr>
              <a:tblGrid>
                <a:gridCol w="4706999">
                  <a:extLst>
                    <a:ext uri="{9D8B030D-6E8A-4147-A177-3AD203B41FA5}">
                      <a16:colId xmlns:a16="http://schemas.microsoft.com/office/drawing/2014/main" val="20000"/>
                    </a:ext>
                  </a:extLst>
                </a:gridCol>
                <a:gridCol w="4706999">
                  <a:extLst>
                    <a:ext uri="{9D8B030D-6E8A-4147-A177-3AD203B41FA5}">
                      <a16:colId xmlns:a16="http://schemas.microsoft.com/office/drawing/2014/main" val="20001"/>
                    </a:ext>
                  </a:extLst>
                </a:gridCol>
              </a:tblGrid>
              <a:tr h="10674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Win-Win</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To reach a solution acceptable to anyone</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Lose-Lose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Everyone gets something that does not accomplish the goals</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dirty="0">
                          <a:solidFill>
                            <a:srgbClr val="002060"/>
                          </a:solidFill>
                          <a:latin typeface="Times New Roman" panose="02020603050405020304" pitchFamily="18" charset="0"/>
                          <a:cs typeface="Times New Roman" panose="02020603050405020304" pitchFamily="18" charset="0"/>
                        </a:rPr>
                        <a:t>Power struggle where one party wins</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451;p39">
            <a:extLst>
              <a:ext uri="{FF2B5EF4-FFF2-40B4-BE49-F238E27FC236}">
                <a16:creationId xmlns:a16="http://schemas.microsoft.com/office/drawing/2014/main" id="{771D4CDC-0439-369A-1CD4-7E127DD3A948}"/>
              </a:ext>
            </a:extLst>
          </p:cNvPr>
          <p:cNvSpPr txBox="1">
            <a:spLocks/>
          </p:cNvSpPr>
          <p:nvPr/>
        </p:nvSpPr>
        <p:spPr>
          <a:xfrm>
            <a:off x="463914" y="1217414"/>
            <a:ext cx="10781029" cy="872643"/>
          </a:xfrm>
          <a:prstGeom prst="rect">
            <a:avLst/>
          </a:prstGeom>
          <a:noFill/>
          <a:ln>
            <a:noFill/>
          </a:ln>
        </p:spPr>
        <p:txBody>
          <a:bodyPr spcFirstLastPara="1" wrap="square" lIns="91425" tIns="45700" rIns="91425" bIns="45700" anchor="t" anchorCtr="0">
            <a:normAutofit fontScale="975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R="0" lvl="0" algn="just" defTabSz="914400" rtl="0" eaLnBrk="1" fontAlgn="auto" latinLnBrk="0" hangingPunct="1">
              <a:lnSpc>
                <a:spcPct val="90000"/>
              </a:lnSpc>
              <a:spcBef>
                <a:spcPts val="0"/>
              </a:spcBef>
              <a:spcAft>
                <a:spcPts val="0"/>
              </a:spcAft>
              <a:buClr>
                <a:srgbClr val="775CFF"/>
              </a:buClr>
              <a:buSzPts val="3200"/>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Comparing the conflict strategies from the one side and the conflict resolutions from the other side, we have the following two-dimensions table: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pic>
        <p:nvPicPr>
          <p:cNvPr id="11" name="Google Shape;454;p39" descr="Conflict strategies and solutions">
            <a:extLst>
              <a:ext uri="{FF2B5EF4-FFF2-40B4-BE49-F238E27FC236}">
                <a16:creationId xmlns:a16="http://schemas.microsoft.com/office/drawing/2014/main" id="{B6EFCD8F-AA01-339E-215E-6B50A035A4C7}"/>
              </a:ext>
            </a:extLst>
          </p:cNvPr>
          <p:cNvPicPr preferRelativeResize="0">
            <a:picLocks/>
          </p:cNvPicPr>
          <p:nvPr/>
        </p:nvPicPr>
        <p:blipFill rotWithShape="1">
          <a:blip r:embed="rId3">
            <a:alphaModFix/>
          </a:blip>
          <a:srcRect/>
          <a:stretch/>
        </p:blipFill>
        <p:spPr>
          <a:xfrm>
            <a:off x="1727408" y="2249400"/>
            <a:ext cx="9104012" cy="4118837"/>
          </a:xfrm>
          <a:prstGeom prst="rect">
            <a:avLst/>
          </a:prstGeom>
          <a:noFill/>
          <a:ln>
            <a:noFill/>
          </a:ln>
        </p:spPr>
      </p:pic>
    </p:spTree>
    <p:extLst>
      <p:ext uri="{BB962C8B-B14F-4D97-AF65-F5344CB8AC3E}">
        <p14:creationId xmlns:p14="http://schemas.microsoft.com/office/powerpoint/2010/main" val="17866109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Keys To Resolving Conflict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Arial"/>
              <a:ea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noProof="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must ensure they continuously communicate with their team as well as articulate a vision.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Leaders</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 must act responsibly to be respected</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Leadership</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is not a popularity contest; it is a serious responsibility that primarily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3">
                  <a:extLst>
                    <a:ext uri="{A12FA001-AC4F-418D-AE19-62706E023703}">
                      <ahyp:hlinkClr xmlns:ahyp="http://schemas.microsoft.com/office/drawing/2018/hyperlinkcolor" val="tx"/>
                    </a:ext>
                  </a:extLst>
                </a:hlinkClick>
              </a:rPr>
              <a:t>involves developing and guiding the full potential in people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teams and the organization at-large.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An important part in the process of developing potential is knowing how to see conflict and when to seize the opportunity within the conflict before healthy tension turns into overly disruptive matter.</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206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Any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Act Responsibly.</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leader must act responsibly when handling conflict. If the leader is not responsible, respect for the leader may be affected.</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Good self-control: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This is an important prerequisite in resolving conflicts. Though one may be highly tensed up and unwilling to listen to anybody other than having their own way during a conflict.</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Patient listener:</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Another good qualification is to be a patient listener and assess the problem realistically without getting emotional or biased. </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To have a give and take attitude: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you are really interested in resolving a conflict and having lasting peace, as happens a good conflict resolution strategies.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Right Timing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 who avoid conflict at all cost will find themselves regretting it later. Timing is everything when it comes to managing conflict, and the best time to take action is when there is hard evidence/proof that an employee has a track record of wrongdoing that is negatively impacting the performance of others.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Know Your Boundaries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can become something much more complicated and unmanageable if you don’t know the limitations and boundaries of your employees. </a:t>
            </a: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a:lnSpc>
                <a:spcPct val="120000"/>
              </a:lnSpc>
              <a:spcBef>
                <a:spcPts val="1000"/>
              </a:spcBef>
              <a:buClr>
                <a:srgbClr val="415588"/>
              </a:buClr>
              <a:buSzPts val="2000"/>
              <a:buFont typeface="Arial"/>
              <a:buChar char="•"/>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a:p>
            <a:pPr marL="228600" lvl="0" indent="-228600" algn="just">
              <a:lnSpc>
                <a:spcPct val="120000"/>
              </a:lnSpc>
              <a:spcBef>
                <a:spcPts val="1000"/>
              </a:spcBef>
              <a:buClr>
                <a:srgbClr val="415588"/>
              </a:buClr>
              <a:buSzPts val="2000"/>
              <a:buFont typeface="Arial"/>
              <a:buChar char="•"/>
              <a:defRPr/>
            </a:pPr>
            <a:r>
              <a:rPr lang="en-US" sz="2400" b="1" kern="0" dirty="0">
                <a:solidFill>
                  <a:srgbClr val="002060"/>
                </a:solidFill>
                <a:latin typeface="Times New Roman" panose="02020603050405020304" pitchFamily="18" charset="0"/>
                <a:cs typeface="Times New Roman" panose="02020603050405020304" pitchFamily="18" charset="0"/>
                <a:sym typeface="Century Gothic"/>
              </a:rPr>
              <a:t>Respect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Differences</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Rather than impose your influence, hierarchy or rank – respect the unique differences in people and learn to see things from differing points of view   </a:t>
            </a:r>
            <a:r>
              <a:rPr kumimoji="0" lang="en-US" sz="22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resolution is rarely black and white.   In fact, there are more and more grey areas.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Confront the Tension</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Leadership is often about doing the things that most other people don’t like doing. Conflict resolution is one of those things – but as leaders we must confront the tension head-on. Don’t wait, but rather activate your leadership to address the conflict before circumstances force your hand.</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ts val="24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a Goal</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leader must be careful when addressing only one person’s point of view. The leader must gather information, develop their own self-awareness, and be ready for the unexpected.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1000"/>
              </a:spcBef>
              <a:spcAft>
                <a:spcPts val="0"/>
              </a:spcAft>
              <a:buClr>
                <a:srgbClr val="415588"/>
              </a:buClr>
              <a:buSzPts val="2000"/>
              <a:buFont typeface="Arial" panose="020B0604020202020204" pitchFamily="34" charset="0"/>
              <a:buChar char="•"/>
              <a:tabLst/>
              <a:defRPr/>
            </a:pPr>
            <a:r>
              <a:rPr lang="en-US" sz="2800" b="1" kern="0" dirty="0">
                <a:solidFill>
                  <a:srgbClr val="002060"/>
                </a:solidFill>
                <a:latin typeface="Times New Roman" panose="02020603050405020304" pitchFamily="18" charset="0"/>
                <a:cs typeface="Times New Roman" panose="02020603050405020304" pitchFamily="18" charset="0"/>
                <a:sym typeface="Century Gothic"/>
              </a:rPr>
              <a:t>Make Conflict Resolution the Priority Rather Than Winning Or “Being Right”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Maintaining and strengthening the relationship, rather than “winning” the argument, should always be your first priority.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Focus on the present, focus on what you can do in the here and how to solve the problem. </a:t>
            </a: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Font typeface="Arial"/>
              <a:buNone/>
              <a:tabLst/>
              <a:defRPr/>
            </a:pP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164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natural ingredient in every organization.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ability to manage conflict is considered to be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core leadership competence</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can help project teams to grow and advance.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workplace can become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toxic environment when leaders allow conflict to fester rather than confront it head-on.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seven major sources of project conflict and team disagreements.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conflict-resolution techniques.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Keys To Resolving Conflict.</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0F1111"/>
              </a:buClr>
              <a:buSzPts val="1800"/>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515265-8644-05E1-8ECD-F698ADD22EEA}"/>
              </a:ext>
            </a:extLst>
          </p:cNvPr>
          <p:cNvPicPr>
            <a:picLocks noChangeAspect="1"/>
          </p:cNvPicPr>
          <p:nvPr/>
        </p:nvPicPr>
        <p:blipFill>
          <a:blip r:embed="rId3"/>
          <a:stretch>
            <a:fillRect/>
          </a:stretch>
        </p:blipFill>
        <p:spPr>
          <a:xfrm>
            <a:off x="3328827" y="1787703"/>
            <a:ext cx="4366517" cy="4150759"/>
          </a:xfrm>
          <a:prstGeom prst="rect">
            <a:avLst/>
          </a:prstGeom>
        </p:spPr>
      </p:pic>
    </p:spTree>
    <p:extLst>
      <p:ext uri="{BB962C8B-B14F-4D97-AF65-F5344CB8AC3E}">
        <p14:creationId xmlns:p14="http://schemas.microsoft.com/office/powerpoint/2010/main" val="263532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1480</TotalTime>
  <Words>2454</Words>
  <Application>Microsoft Office PowerPoint</Application>
  <PresentationFormat>Widescreen</PresentationFormat>
  <Paragraphs>367</Paragraphs>
  <Slides>50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Century Gothic</vt:lpstr>
      <vt:lpstr>Helvetica Neue</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Hakem Sharari</cp:lastModifiedBy>
  <cp:revision>144</cp:revision>
  <dcterms:created xsi:type="dcterms:W3CDTF">2023-04-29T09:08:23Z</dcterms:created>
  <dcterms:modified xsi:type="dcterms:W3CDTF">2023-11-11T11:08:53Z</dcterms:modified>
</cp:coreProperties>
</file>