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480" r:id="rId2"/>
    <p:sldId id="541" r:id="rId3"/>
    <p:sldId id="313" r:id="rId4"/>
    <p:sldId id="276" r:id="rId5"/>
    <p:sldId id="481" r:id="rId6"/>
    <p:sldId id="256" r:id="rId7"/>
    <p:sldId id="306" r:id="rId8"/>
    <p:sldId id="542" r:id="rId9"/>
    <p:sldId id="543" r:id="rId10"/>
    <p:sldId id="544" r:id="rId11"/>
    <p:sldId id="545" r:id="rId12"/>
    <p:sldId id="546" r:id="rId13"/>
    <p:sldId id="574" r:id="rId14"/>
    <p:sldId id="550" r:id="rId15"/>
    <p:sldId id="551" r:id="rId16"/>
    <p:sldId id="552" r:id="rId17"/>
    <p:sldId id="553" r:id="rId18"/>
    <p:sldId id="554" r:id="rId19"/>
    <p:sldId id="555" r:id="rId20"/>
    <p:sldId id="556" r:id="rId21"/>
    <p:sldId id="557" r:id="rId22"/>
    <p:sldId id="558" r:id="rId23"/>
    <p:sldId id="559" r:id="rId24"/>
    <p:sldId id="562" r:id="rId25"/>
    <p:sldId id="563" r:id="rId26"/>
    <p:sldId id="564" r:id="rId27"/>
    <p:sldId id="565" r:id="rId28"/>
    <p:sldId id="566" r:id="rId29"/>
    <p:sldId id="576" r:id="rId30"/>
    <p:sldId id="567" r:id="rId31"/>
    <p:sldId id="572"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41"/>
            <p14:sldId id="313"/>
            <p14:sldId id="276"/>
            <p14:sldId id="481"/>
            <p14:sldId id="256"/>
            <p14:sldId id="306"/>
            <p14:sldId id="542"/>
            <p14:sldId id="543"/>
            <p14:sldId id="544"/>
            <p14:sldId id="545"/>
            <p14:sldId id="546"/>
            <p14:sldId id="574"/>
            <p14:sldId id="550"/>
            <p14:sldId id="551"/>
            <p14:sldId id="552"/>
            <p14:sldId id="553"/>
            <p14:sldId id="554"/>
            <p14:sldId id="555"/>
            <p14:sldId id="556"/>
            <p14:sldId id="557"/>
            <p14:sldId id="558"/>
            <p14:sldId id="559"/>
            <p14:sldId id="562"/>
            <p14:sldId id="563"/>
            <p14:sldId id="564"/>
            <p14:sldId id="565"/>
            <p14:sldId id="566"/>
            <p14:sldId id="576"/>
            <p14:sldId id="567"/>
            <p14:sldId id="57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7164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 id="2147483669"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4.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2218069" y="3126449"/>
            <a:ext cx="4886463" cy="461665"/>
          </a:xfrm>
          <a:prstGeom prst="rect">
            <a:avLst/>
          </a:prstGeom>
          <a:noFill/>
        </p:spPr>
        <p:txBody>
          <a:bodyPr wrap="square" rtlCol="0">
            <a:spAutoFit/>
          </a:bodyPr>
          <a:lstStyle/>
          <a:p>
            <a:r>
              <a:rPr lang="ar-EG" sz="2400" b="1" dirty="0">
                <a:solidFill>
                  <a:schemeClr val="bg1"/>
                </a:solidFill>
                <a:latin typeface="Times New Roman" panose="02020603050405020304" pitchFamily="18" charset="0"/>
                <a:cs typeface="Times New Roman" panose="02020603050405020304" pitchFamily="18" charset="0"/>
              </a:rPr>
              <a:t>دكتور: محمد محب</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0000"/>
                </a:solidFill>
                <a:latin typeface="Times New Roman" panose="02020603050405020304" pitchFamily="18" charset="0"/>
                <a:cs typeface="Times New Roman" panose="02020603050405020304" pitchFamily="18" charset="0"/>
              </a:rPr>
              <a:t>محاضرة 10</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68910"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DGM135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0A8D15E-3386-45FA-9F3C-E7DAEEDD4774}"/>
              </a:ext>
            </a:extLst>
          </p:cNvPr>
          <p:cNvSpPr txBox="1"/>
          <p:nvPr/>
        </p:nvSpPr>
        <p:spPr>
          <a:xfrm>
            <a:off x="1380550" y="4114253"/>
            <a:ext cx="7186612" cy="523220"/>
          </a:xfrm>
          <a:prstGeom prst="rect">
            <a:avLst/>
          </a:prstGeom>
          <a:noFill/>
        </p:spPr>
        <p:txBody>
          <a:bodyPr wrap="square">
            <a:spAutoFit/>
          </a:bodyPr>
          <a:lstStyle/>
          <a:p>
            <a:r>
              <a:rPr lang="ar-EG" sz="2800" b="1" dirty="0">
                <a:solidFill>
                  <a:schemeClr val="bg1"/>
                </a:solidFill>
                <a:effectLst/>
                <a:latin typeface="Dubai" panose="020B0503030403030204" pitchFamily="34" charset="-78"/>
                <a:ea typeface="Times New Roman" panose="02020603050405020304" pitchFamily="18" charset="0"/>
                <a:cs typeface="Dubai" panose="020B0503030403030204" pitchFamily="34" charset="-78"/>
              </a:rPr>
              <a:t>نظريات العلاقات العامة </a:t>
            </a:r>
            <a:endParaRPr lang="en-US" sz="2800" b="1" dirty="0"/>
          </a:p>
        </p:txBody>
      </p:sp>
      <p:sp>
        <p:nvSpPr>
          <p:cNvPr id="12" name="TextBox 11">
            <a:extLst>
              <a:ext uri="{FF2B5EF4-FFF2-40B4-BE49-F238E27FC236}">
                <a16:creationId xmlns:a16="http://schemas.microsoft.com/office/drawing/2014/main" id="{BEB0FA70-6ED1-4D29-AF7E-FCAECBF2C970}"/>
              </a:ext>
            </a:extLst>
          </p:cNvPr>
          <p:cNvSpPr txBox="1"/>
          <p:nvPr/>
        </p:nvSpPr>
        <p:spPr>
          <a:xfrm>
            <a:off x="2042613" y="3569671"/>
            <a:ext cx="2593980" cy="600164"/>
          </a:xfrm>
          <a:prstGeom prst="rect">
            <a:avLst/>
          </a:prstGeom>
          <a:noFill/>
        </p:spPr>
        <p:txBody>
          <a:bodyPr wrap="none" rtlCol="0">
            <a:spAutoFit/>
          </a:bodyPr>
          <a:lstStyle/>
          <a:p>
            <a:r>
              <a:rPr lang="ar-EG" sz="3300" b="1" dirty="0">
                <a:solidFill>
                  <a:srgbClr val="00B0F0"/>
                </a:solidFill>
                <a:latin typeface="Times New Roman" panose="02020603050405020304" pitchFamily="18" charset="0"/>
                <a:cs typeface="Times New Roman" panose="02020603050405020304" pitchFamily="18" charset="0"/>
              </a:rPr>
              <a:t>عنوان المحاضرة </a:t>
            </a:r>
            <a:endParaRPr lang="en-US" sz="33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mc:Choice xmlns:p14="http://schemas.microsoft.com/office/powerpoint/2010/main" Requires="p14">
      <p:transition spd="slow" p14:dur="2000" advTm="56731"/>
    </mc:Choice>
    <mc:Fallback>
      <p:transition spd="slow" advTm="5673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8479598" y="1706561"/>
            <a:ext cx="352853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عناصر المحاضرة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دكتور: محمد محب </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3" name="TextBox 12">
            <a:extLst>
              <a:ext uri="{FF2B5EF4-FFF2-40B4-BE49-F238E27FC236}">
                <a16:creationId xmlns:a16="http://schemas.microsoft.com/office/drawing/2014/main" id="{98486C29-5821-4C91-9B20-9972CDFA3A4E}"/>
              </a:ext>
            </a:extLst>
          </p:cNvPr>
          <p:cNvSpPr txBox="1"/>
          <p:nvPr/>
        </p:nvSpPr>
        <p:spPr>
          <a:xfrm>
            <a:off x="5694074" y="2475986"/>
            <a:ext cx="6115050" cy="388696"/>
          </a:xfrm>
          <a:prstGeom prst="rect">
            <a:avLst/>
          </a:prstGeom>
          <a:noFill/>
        </p:spPr>
        <p:txBody>
          <a:bodyPr wrap="square">
            <a:spAutoFit/>
          </a:bodyPr>
          <a:lstStyle/>
          <a:p>
            <a:pPr marL="285750" marR="0" indent="-285750" algn="just" rtl="1">
              <a:lnSpc>
                <a:spcPct val="107000"/>
              </a:lnSpc>
              <a:spcBef>
                <a:spcPts val="0"/>
              </a:spcBef>
              <a:spcAft>
                <a:spcPts val="800"/>
              </a:spcAft>
              <a:buFont typeface="Arial" panose="020B0604020202020204" pitchFamily="34" charset="0"/>
              <a:buChar char="•"/>
            </a:pPr>
            <a:r>
              <a:rPr lang="ar-EG" sz="1800" b="1" dirty="0">
                <a:effectLst/>
                <a:latin typeface="Dubai" panose="020B0503030403030204" pitchFamily="34" charset="-78"/>
                <a:ea typeface="Times New Roman" panose="02020603050405020304" pitchFamily="18" charset="0"/>
                <a:cs typeface="Dubai" panose="020B0503030403030204" pitchFamily="34" charset="-78"/>
              </a:rPr>
              <a:t>إدارة العلاقات العامة لما بعد الأزمة</a:t>
            </a:r>
            <a:endParaRPr lang="en-US" sz="1800" dirty="0">
              <a:effectLst/>
              <a:latin typeface="Dubai" panose="020B0503030403030204" pitchFamily="34" charset="-78"/>
              <a:ea typeface="Calibri" panose="020F0502020204030204" pitchFamily="34" charset="0"/>
              <a:cs typeface="Dubai" panose="020B0503030403030204" pitchFamily="34" charset="-78"/>
            </a:endParaRPr>
          </a:p>
        </p:txBody>
      </p:sp>
      <p:sp>
        <p:nvSpPr>
          <p:cNvPr id="14" name="TextBox 13">
            <a:extLst>
              <a:ext uri="{FF2B5EF4-FFF2-40B4-BE49-F238E27FC236}">
                <a16:creationId xmlns:a16="http://schemas.microsoft.com/office/drawing/2014/main" id="{130CF74D-0CB6-4B98-8C0B-EDD2C9944915}"/>
              </a:ext>
            </a:extLst>
          </p:cNvPr>
          <p:cNvSpPr txBox="1"/>
          <p:nvPr/>
        </p:nvSpPr>
        <p:spPr>
          <a:xfrm>
            <a:off x="5701641" y="2811058"/>
            <a:ext cx="6115050" cy="369332"/>
          </a:xfrm>
          <a:prstGeom prst="rect">
            <a:avLst/>
          </a:prstGeom>
          <a:noFill/>
        </p:spPr>
        <p:txBody>
          <a:bodyPr wrap="square">
            <a:spAutoFit/>
          </a:bodyPr>
          <a:lstStyle/>
          <a:p>
            <a:pPr marL="285750" indent="-285750" algn="r" rtl="1">
              <a:buFont typeface="Arial" panose="020B0604020202020204" pitchFamily="34" charset="0"/>
              <a:buChar char="•"/>
            </a:pPr>
            <a:r>
              <a:rPr lang="ar-EG" b="1" dirty="0">
                <a:effectLst/>
                <a:latin typeface="Dubai" panose="020B0503030403030204" pitchFamily="34" charset="-78"/>
                <a:ea typeface="Times New Roman" panose="02020603050405020304" pitchFamily="18" charset="0"/>
                <a:cs typeface="Dubai" panose="020B0503030403030204" pitchFamily="34" charset="-78"/>
              </a:rPr>
              <a:t>نظريات العلاقات العامة و نظريات تأثير الإعلام</a:t>
            </a:r>
            <a:endParaRPr lang="en-US" dirty="0"/>
          </a:p>
        </p:txBody>
      </p:sp>
    </p:spTree>
    <p:extLst>
      <p:ext uri="{BB962C8B-B14F-4D97-AF65-F5344CB8AC3E}">
        <p14:creationId xmlns:p14="http://schemas.microsoft.com/office/powerpoint/2010/main" val="766388268"/>
      </p:ext>
    </p:extLst>
  </p:cSld>
  <p:clrMapOvr>
    <a:masterClrMapping/>
  </p:clrMapOvr>
  <mc:AlternateContent xmlns:mc="http://schemas.openxmlformats.org/markup-compatibility/2006" xmlns:p14="http://schemas.microsoft.com/office/powerpoint/2010/main">
    <mc:Choice Requires="p14">
      <p:transition spd="slow" p14:dur="2000" advTm="23606"/>
    </mc:Choice>
    <mc:Fallback xmlns="">
      <p:transition spd="slow" advTm="2360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9">
            <a:extLst>
              <a:ext uri="{FF2B5EF4-FFF2-40B4-BE49-F238E27FC236}">
                <a16:creationId xmlns:a16="http://schemas.microsoft.com/office/drawing/2014/main" id="{6C5BAA7E-F940-4A58-86CF-3FF3544CBF8E}"/>
              </a:ext>
            </a:extLst>
          </p:cNvPr>
          <p:cNvSpPr/>
          <p:nvPr/>
        </p:nvSpPr>
        <p:spPr>
          <a:xfrm>
            <a:off x="689640" y="14505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id="{B5AD7D3A-3A3B-4032-BEFB-A41F35BEEA9D}"/>
              </a:ext>
            </a:extLst>
          </p:cNvPr>
          <p:cNvSpPr txBox="1"/>
          <p:nvPr/>
        </p:nvSpPr>
        <p:spPr>
          <a:xfrm>
            <a:off x="1109771" y="1706645"/>
            <a:ext cx="9972457" cy="3985706"/>
          </a:xfrm>
          <a:prstGeom prst="rect">
            <a:avLst/>
          </a:prstGeom>
          <a:noFill/>
        </p:spPr>
        <p:txBody>
          <a:bodyPr wrap="square" rtlCol="0">
            <a:spAutoFit/>
          </a:bodyPr>
          <a:lstStyle/>
          <a:p>
            <a:pPr marL="0" marR="0" algn="just" rtl="1">
              <a:lnSpc>
                <a:spcPct val="107000"/>
              </a:lnSpc>
              <a:spcBef>
                <a:spcPts val="0"/>
              </a:spcBef>
              <a:spcAft>
                <a:spcPts val="800"/>
              </a:spcAft>
            </a:pPr>
            <a:r>
              <a:rPr lang="ar-EG" sz="2800" b="1" u="sng" dirty="0">
                <a:effectLst/>
                <a:latin typeface="Dubai" panose="020B0503030403030204" pitchFamily="34" charset="-78"/>
                <a:ea typeface="Times New Roman" panose="02020603050405020304" pitchFamily="18" charset="0"/>
                <a:cs typeface="Dubai" panose="020B0503030403030204" pitchFamily="34" charset="-78"/>
              </a:rPr>
              <a:t>ثالثًا: إدارة العلاقات العامة لما بعد الأزمة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br>
              <a:rPr lang="ar-SA" sz="2800" dirty="0">
                <a:effectLst/>
                <a:latin typeface="Dubai" panose="020B0503030403030204" pitchFamily="34" charset="-78"/>
                <a:ea typeface="Calibri" panose="020F0502020204030204" pitchFamily="34" charset="0"/>
                <a:cs typeface="Dubai" panose="020B0503030403030204" pitchFamily="34" charset="-78"/>
              </a:rPr>
            </a:br>
            <a:r>
              <a:rPr lang="ar-SA" sz="2800" dirty="0">
                <a:effectLst/>
                <a:latin typeface="Dubai" panose="020B0503030403030204" pitchFamily="34" charset="-78"/>
                <a:ea typeface="Calibri" panose="020F0502020204030204" pitchFamily="34" charset="0"/>
                <a:cs typeface="Dubai" panose="020B0503030403030204" pitchFamily="34" charset="-78"/>
              </a:rPr>
              <a:t> تتميز أنشطة العلاقات العامة بالاستمرارية، وعدم الانتهاء بانتهاء الموقف أو القضية أو المشكلة أو الأزمة، إذ تستمر أعمالها لأبعد من ذلك؛ من خلال متابعتها لتلك المواقف أو القضايا ودراستها لأبعادها المتعددة، فقد تكون هناك مخاطر من الممكن أن تسبب نفس الأزمة مرة أخرى بعد وقت قصير.</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br>
              <a:rPr lang="ar-SA" sz="2800" dirty="0">
                <a:effectLst/>
                <a:latin typeface="Dubai" panose="020B0503030403030204" pitchFamily="34" charset="-78"/>
                <a:ea typeface="Calibri" panose="020F0502020204030204" pitchFamily="34" charset="0"/>
                <a:cs typeface="Dubai" panose="020B0503030403030204" pitchFamily="34" charset="-78"/>
              </a:rPr>
            </a:br>
            <a:r>
              <a:rPr lang="ar-SA" sz="2800" dirty="0">
                <a:effectLst/>
                <a:latin typeface="Dubai" panose="020B0503030403030204" pitchFamily="34" charset="-78"/>
                <a:ea typeface="Calibri" panose="020F0502020204030204" pitchFamily="34" charset="0"/>
                <a:cs typeface="Dubai" panose="020B0503030403030204" pitchFamily="34" charset="-78"/>
              </a:rPr>
              <a:t> </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7" name="Picture 6">
            <a:extLst>
              <a:ext uri="{FF2B5EF4-FFF2-40B4-BE49-F238E27FC236}">
                <a16:creationId xmlns:a16="http://schemas.microsoft.com/office/drawing/2014/main" id="{281EC8B1-5382-4049-9391-E9D001208BC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9723" y="2786744"/>
            <a:ext cx="3505138" cy="4957762"/>
          </a:xfrm>
          <a:prstGeom prst="rect">
            <a:avLst/>
          </a:prstGeom>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mc:Choice xmlns:p14="http://schemas.microsoft.com/office/powerpoint/2010/main" Requires="p14">
      <p:transition spd="slow" p14:dur="2000" advTm="102266"/>
    </mc:Choice>
    <mc:Fallback>
      <p:transition spd="slow" advTm="10226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865016"/>
            <a:ext cx="10541000" cy="4190891"/>
          </a:xfrm>
          <a:prstGeom prst="rect">
            <a:avLst/>
          </a:prstGeom>
          <a:noFill/>
        </p:spPr>
        <p:txBody>
          <a:bodyPr wrap="square" rtlCol="0">
            <a:spAutoFit/>
          </a:bodyPr>
          <a:lstStyle/>
          <a:p>
            <a:pPr marL="0" marR="0" algn="just" rtl="1">
              <a:lnSpc>
                <a:spcPct val="107000"/>
              </a:lnSpc>
              <a:spcBef>
                <a:spcPts val="0"/>
              </a:spcBef>
              <a:spcAft>
                <a:spcPts val="800"/>
              </a:spcAft>
            </a:pPr>
            <a:r>
              <a:rPr lang="ar-SA" sz="2800" b="1" dirty="0">
                <a:effectLst/>
                <a:latin typeface="Dubai" panose="020B0503030403030204" pitchFamily="34" charset="-78"/>
                <a:ea typeface="Calibri" panose="020F0502020204030204" pitchFamily="34" charset="0"/>
                <a:cs typeface="Dubai" panose="020B0503030403030204" pitchFamily="34" charset="-78"/>
              </a:rPr>
              <a:t>مهام العلاقات العامة بعد الأزمة </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SA" sz="2800" dirty="0">
                <a:effectLst/>
                <a:latin typeface="Dubai" panose="020B0503030403030204" pitchFamily="34" charset="-78"/>
                <a:ea typeface="Calibri" panose="020F0502020204030204" pitchFamily="34" charset="0"/>
                <a:cs typeface="Dubai" panose="020B0503030403030204" pitchFamily="34" charset="-78"/>
              </a:rPr>
              <a:t> إن انتهاء الأزمة لا يعني انتهاء مهمة إدارة العلاقات العامة للأزمات في المؤسسة، إذ أن مرحلة ما بعد الأزمة تعتبر مسألة بالغة الأهمية في إدارة الأزمات؛ لأنها تحسن من قدرات المؤسسة في الوقاية والاستعداد لأزمات مماثلة، ومن مهام العلاقات العامة بعد انتهاء الأزمة: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SA" sz="2800" dirty="0">
                <a:effectLst/>
                <a:latin typeface="Dubai" panose="020B0503030403030204" pitchFamily="34" charset="-78"/>
                <a:ea typeface="Calibri" panose="020F0502020204030204" pitchFamily="34" charset="0"/>
                <a:cs typeface="Dubai" panose="020B0503030403030204" pitchFamily="34" charset="-78"/>
              </a:rPr>
              <a:t>1- دراسة أسباب الأزمة للكشف عن أوجه القصور في توقعها أو مجالاتها.</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SA" sz="2800" dirty="0">
                <a:effectLst/>
                <a:latin typeface="Dubai" panose="020B0503030403030204" pitchFamily="34" charset="-78"/>
                <a:ea typeface="Calibri" panose="020F0502020204030204" pitchFamily="34" charset="0"/>
                <a:cs typeface="Dubai" panose="020B0503030403030204" pitchFamily="34" charset="-78"/>
              </a:rPr>
              <a:t>2- التخطيط لإعادة الأمور داخل المؤسسة إلى ما كانت عليه قبل الأزمة.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SA" sz="2800" dirty="0">
                <a:effectLst/>
                <a:latin typeface="Dubai" panose="020B0503030403030204" pitchFamily="34" charset="-78"/>
                <a:ea typeface="Calibri" panose="020F0502020204030204" pitchFamily="34" charset="0"/>
                <a:cs typeface="Dubai" panose="020B0503030403030204" pitchFamily="34" charset="-78"/>
              </a:rPr>
              <a:t>3- وضع برامج لتحسين الصورة الذهنية للمؤسسة إن حصل فيها تأثير.</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0">
            <a:extLst>
              <a:ext uri="{FF2B5EF4-FFF2-40B4-BE49-F238E27FC236}">
                <a16:creationId xmlns:a16="http://schemas.microsoft.com/office/drawing/2014/main" id="{B445773E-3FF1-414D-9E40-183F78A3B4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9723" y="2786744"/>
            <a:ext cx="3505138" cy="4957762"/>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4="http://schemas.microsoft.com/office/powerpoint/2010/main" Requires="p14">
      <p:transition p14:dur="10" advTm="82130"/>
    </mc:Choice>
    <mc:Fallback>
      <p:transition advTm="8213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341243" y="1401033"/>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504950" y="3173601"/>
            <a:ext cx="8766175" cy="3627275"/>
          </a:xfrm>
          <a:prstGeom prst="rect">
            <a:avLst/>
          </a:prstGeom>
          <a:noFill/>
        </p:spPr>
        <p:txBody>
          <a:bodyPr wrap="square" rtlCol="0">
            <a:spAutoFit/>
          </a:bodyPr>
          <a:lstStyle/>
          <a:p>
            <a:pPr marL="0" marR="0" algn="just" rtl="1">
              <a:lnSpc>
                <a:spcPct val="107000"/>
              </a:lnSpc>
              <a:spcBef>
                <a:spcPts val="0"/>
              </a:spcBef>
              <a:spcAft>
                <a:spcPts val="800"/>
              </a:spcAft>
            </a:pPr>
            <a:r>
              <a:rPr lang="ar-SA" sz="2800" dirty="0">
                <a:effectLst/>
                <a:latin typeface="Dubai" panose="020B0503030403030204" pitchFamily="34" charset="-78"/>
                <a:ea typeface="Calibri" panose="020F0502020204030204" pitchFamily="34" charset="0"/>
                <a:cs typeface="Dubai" panose="020B0503030403030204" pitchFamily="34" charset="-78"/>
              </a:rPr>
              <a:t>4- إعادة تأهيل العاملين في المؤسسة نفسياً؛ لمحو الآثار النفسية للأزمة على العاملين.</a:t>
            </a:r>
            <a:endParaRPr lang="ar-EG"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SA" sz="2800" dirty="0">
                <a:effectLst/>
                <a:latin typeface="Dubai" panose="020B0503030403030204" pitchFamily="34" charset="-78"/>
                <a:ea typeface="Calibri" panose="020F0502020204030204" pitchFamily="34" charset="0"/>
                <a:cs typeface="Dubai" panose="020B0503030403030204" pitchFamily="34" charset="-78"/>
              </a:rPr>
              <a:t>5- إعادة ترتيب المؤسسة بعد زوال الأزمة.</a:t>
            </a:r>
            <a:endParaRPr lang="ar-EG"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SA" sz="2800" dirty="0">
                <a:effectLst/>
                <a:latin typeface="Dubai" panose="020B0503030403030204" pitchFamily="34" charset="-78"/>
                <a:ea typeface="Calibri" panose="020F0502020204030204" pitchFamily="34" charset="0"/>
                <a:cs typeface="Dubai" panose="020B0503030403030204" pitchFamily="34" charset="-78"/>
              </a:rPr>
              <a:t>6- العمل على إزالة رواسب وبقايا الأزمة بالنسبة للجمهور الخارجي.</a:t>
            </a:r>
            <a:br>
              <a:rPr lang="ar-SA" sz="2800" dirty="0">
                <a:effectLst/>
                <a:latin typeface="Dubai" panose="020B0503030403030204" pitchFamily="34" charset="-78"/>
                <a:ea typeface="Calibri" panose="020F0502020204030204" pitchFamily="34" charset="0"/>
                <a:cs typeface="Dubai" panose="020B0503030403030204" pitchFamily="34" charset="-78"/>
              </a:rPr>
            </a:b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br>
              <a:rPr lang="ar-SA" sz="2800" dirty="0">
                <a:effectLst/>
                <a:latin typeface="Dubai" panose="020B0503030403030204" pitchFamily="34" charset="-78"/>
                <a:ea typeface="Calibri" panose="020F0502020204030204" pitchFamily="34" charset="0"/>
                <a:cs typeface="Dubai" panose="020B0503030403030204" pitchFamily="34" charset="-78"/>
              </a:rPr>
            </a:br>
            <a:r>
              <a:rPr lang="ar-SA" sz="2800" b="1" dirty="0">
                <a:effectLst/>
                <a:latin typeface="Dubai" panose="020B0503030403030204" pitchFamily="34" charset="-78"/>
                <a:ea typeface="Calibri" panose="020F0502020204030204" pitchFamily="34" charset="0"/>
                <a:cs typeface="Dubai" panose="020B0503030403030204" pitchFamily="34" charset="-78"/>
              </a:rPr>
              <a:t> </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6" name="Picture 5">
            <a:extLst>
              <a:ext uri="{FF2B5EF4-FFF2-40B4-BE49-F238E27FC236}">
                <a16:creationId xmlns:a16="http://schemas.microsoft.com/office/drawing/2014/main" id="{2B6F9D88-74A5-4294-83DB-F64BE56061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5370" y="2915332"/>
            <a:ext cx="3505138" cy="4957762"/>
          </a:xfrm>
          <a:prstGeom prst="rect">
            <a:avLst/>
          </a:prstGeom>
        </p:spPr>
      </p:pic>
    </p:spTree>
    <p:extLst>
      <p:ext uri="{BB962C8B-B14F-4D97-AF65-F5344CB8AC3E}">
        <p14:creationId xmlns:p14="http://schemas.microsoft.com/office/powerpoint/2010/main" val="1648037196"/>
      </p:ext>
    </p:extLst>
  </p:cSld>
  <p:clrMapOvr>
    <a:masterClrMapping/>
  </p:clrMapOvr>
  <mc:AlternateContent xmlns:mc="http://schemas.openxmlformats.org/markup-compatibility/2006">
    <mc:Choice xmlns:p14="http://schemas.microsoft.com/office/powerpoint/2010/main" Requires="p14">
      <p:transition spd="slow" p14:dur="2000" advTm="72361"/>
    </mc:Choice>
    <mc:Fallback>
      <p:transition spd="slow" advTm="7236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81498" y="1499472"/>
            <a:ext cx="9134513" cy="38383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75989" y="1994788"/>
            <a:ext cx="8417320" cy="3985706"/>
          </a:xfrm>
          <a:prstGeom prst="rect">
            <a:avLst/>
          </a:prstGeom>
          <a:noFill/>
        </p:spPr>
        <p:txBody>
          <a:bodyPr wrap="square" rtlCol="0">
            <a:spAutoFit/>
          </a:bodyPr>
          <a:lstStyle/>
          <a:p>
            <a:pPr marL="0" marR="0" algn="just" rtl="1">
              <a:lnSpc>
                <a:spcPct val="107000"/>
              </a:lnSpc>
              <a:spcBef>
                <a:spcPts val="0"/>
              </a:spcBef>
              <a:spcAft>
                <a:spcPts val="800"/>
              </a:spcAft>
            </a:pPr>
            <a:r>
              <a:rPr lang="ar-SA" sz="2800" b="1" dirty="0">
                <a:effectLst/>
                <a:latin typeface="Dubai" panose="020B0503030403030204" pitchFamily="34" charset="-78"/>
                <a:ea typeface="Calibri" panose="020F0502020204030204" pitchFamily="34" charset="0"/>
                <a:cs typeface="Dubai" panose="020B0503030403030204" pitchFamily="34" charset="-78"/>
              </a:rPr>
              <a:t>تقييم الأزمة</a:t>
            </a:r>
            <a:r>
              <a:rPr lang="ar-SA" sz="2800" dirty="0">
                <a:effectLst/>
                <a:latin typeface="Dubai" panose="020B0503030403030204" pitchFamily="34" charset="-78"/>
                <a:ea typeface="Calibri" panose="020F0502020204030204" pitchFamily="34" charset="0"/>
                <a:cs typeface="Dubai" panose="020B0503030403030204" pitchFamily="34" charset="-78"/>
              </a:rPr>
              <a:t> </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SA" sz="2800" dirty="0">
                <a:effectLst/>
                <a:latin typeface="Dubai" panose="020B0503030403030204" pitchFamily="34" charset="-78"/>
                <a:ea typeface="Calibri" panose="020F0502020204030204" pitchFamily="34" charset="0"/>
                <a:cs typeface="Dubai" panose="020B0503030403030204" pitchFamily="34" charset="-78"/>
              </a:rPr>
              <a:t>بعد زوال الأزمة؛ يجب على العلاقات العامة أن تتعرف على مدى نجاحها وفاعليتها في مواجهة الأزمة، ومدى تأثر المؤسسة وسمعتها بنتائج الأزمة، وتتطلب هذه العملية عددا من الإجراءات من بينها ما يلي:</a:t>
            </a:r>
            <a:endParaRPr lang="ar-EG"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br>
              <a:rPr lang="ar-SA" sz="2800" dirty="0">
                <a:effectLst/>
                <a:latin typeface="Dubai" panose="020B0503030403030204" pitchFamily="34" charset="-78"/>
                <a:ea typeface="Calibri" panose="020F0502020204030204" pitchFamily="34" charset="0"/>
                <a:cs typeface="Dubai" panose="020B0503030403030204" pitchFamily="34" charset="-78"/>
              </a:rPr>
            </a:br>
            <a:br>
              <a:rPr lang="ar-SA" sz="2800" dirty="0">
                <a:effectLst/>
                <a:latin typeface="Dubai" panose="020B0503030403030204" pitchFamily="34" charset="-78"/>
                <a:ea typeface="Calibri" panose="020F0502020204030204" pitchFamily="34" charset="0"/>
                <a:cs typeface="Dubai" panose="020B0503030403030204" pitchFamily="34" charset="-78"/>
              </a:rPr>
            </a:br>
            <a:r>
              <a:rPr lang="ar-SA" sz="2800" dirty="0">
                <a:effectLst/>
                <a:latin typeface="Dubai" panose="020B0503030403030204" pitchFamily="34" charset="-78"/>
                <a:ea typeface="Calibri" panose="020F0502020204030204" pitchFamily="34" charset="0"/>
                <a:cs typeface="Dubai" panose="020B0503030403030204" pitchFamily="34" charset="-78"/>
              </a:rPr>
              <a:t> </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C9CBFCDD-1CA6-4E51-8BB6-84FA7A98C5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195" y="2558144"/>
            <a:ext cx="3505138" cy="4957762"/>
          </a:xfrm>
          <a:prstGeom prst="rect">
            <a:avLst/>
          </a:prstGeom>
        </p:spPr>
      </p:pic>
    </p:spTree>
    <p:extLst>
      <p:ext uri="{BB962C8B-B14F-4D97-AF65-F5344CB8AC3E}">
        <p14:creationId xmlns:p14="http://schemas.microsoft.com/office/powerpoint/2010/main" val="3434396648"/>
      </p:ext>
    </p:extLst>
  </p:cSld>
  <p:clrMapOvr>
    <a:masterClrMapping/>
  </p:clrMapOvr>
  <mc:AlternateContent xmlns:mc="http://schemas.openxmlformats.org/markup-compatibility/2006">
    <mc:Choice xmlns:p14="http://schemas.microsoft.com/office/powerpoint/2010/main" Requires="p14">
      <p:transition spd="slow" p14:dur="2000" advTm="33235"/>
    </mc:Choice>
    <mc:Fallback>
      <p:transition spd="slow" advTm="3323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28588" y="1397680"/>
            <a:ext cx="5960858"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314326" y="1549486"/>
            <a:ext cx="5775119" cy="4446730"/>
          </a:xfrm>
          <a:prstGeom prst="rect">
            <a:avLst/>
          </a:prstGeom>
        </p:spPr>
        <p:txBody>
          <a:bodyPr wrap="square">
            <a:spAutoFit/>
          </a:bodyPr>
          <a:lstStyle/>
          <a:p>
            <a:pPr marL="0" marR="0" algn="just" rtl="1">
              <a:lnSpc>
                <a:spcPct val="107000"/>
              </a:lnSpc>
              <a:spcBef>
                <a:spcPts val="0"/>
              </a:spcBef>
              <a:spcAft>
                <a:spcPts val="800"/>
              </a:spcAft>
            </a:pPr>
            <a:r>
              <a:rPr lang="en-US" sz="2800" b="1" dirty="0">
                <a:latin typeface="Dubai" panose="020B0503030403030204" pitchFamily="34" charset="-78"/>
                <a:ea typeface="Calibri" panose="020F0502020204030204" pitchFamily="34" charset="0"/>
                <a:cs typeface="Dubai" panose="020B0503030403030204" pitchFamily="34" charset="-78"/>
              </a:rPr>
              <a:t>-1</a:t>
            </a:r>
            <a:r>
              <a:rPr lang="ar-SA" sz="2800" b="1" dirty="0">
                <a:effectLst/>
                <a:latin typeface="Dubai" panose="020B0503030403030204" pitchFamily="34" charset="-78"/>
                <a:ea typeface="Calibri" panose="020F0502020204030204" pitchFamily="34" charset="0"/>
                <a:cs typeface="Dubai" panose="020B0503030403030204" pitchFamily="34" charset="-78"/>
              </a:rPr>
              <a:t> استقصاء رأي الجمهور الداخلي بالمؤسسة :</a:t>
            </a:r>
            <a:endParaRPr lang="en-US" sz="2800" b="1"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SA" sz="2800" dirty="0">
                <a:effectLst/>
                <a:latin typeface="Dubai" panose="020B0503030403030204" pitchFamily="34" charset="-78"/>
                <a:ea typeface="Calibri" panose="020F0502020204030204" pitchFamily="34" charset="0"/>
                <a:cs typeface="Dubai" panose="020B0503030403030204" pitchFamily="34" charset="-78"/>
              </a:rPr>
              <a:t>  حيث تقوم المؤسسة باستقصائهم بهدف محاولة التعرف على آرائهم حول الإجراءات التي اتبعت في إدارة الأزمة، وكذلك الاستفهام حول النقائص الموجودة فيها. </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br>
              <a:rPr lang="ar-SA" sz="2800" dirty="0">
                <a:effectLst/>
                <a:latin typeface="Dubai" panose="020B0503030403030204" pitchFamily="34" charset="-78"/>
                <a:ea typeface="Calibri" panose="020F0502020204030204" pitchFamily="34" charset="0"/>
                <a:cs typeface="Dubai" panose="020B0503030403030204" pitchFamily="34" charset="-78"/>
              </a:rPr>
            </a:br>
            <a:br>
              <a:rPr lang="ar-SA" sz="2800" dirty="0">
                <a:effectLst/>
                <a:latin typeface="Dubai" panose="020B0503030403030204" pitchFamily="34" charset="-78"/>
                <a:ea typeface="Calibri" panose="020F0502020204030204" pitchFamily="34" charset="0"/>
                <a:cs typeface="Dubai" panose="020B0503030403030204" pitchFamily="34" charset="-78"/>
              </a:rPr>
            </a:b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D8ECCF6F-B168-4212-BD70-45C5704AEA3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1008" y="2645455"/>
            <a:ext cx="3505138" cy="4957762"/>
          </a:xfrm>
          <a:prstGeom prst="rect">
            <a:avLst/>
          </a:prstGeom>
        </p:spPr>
      </p:pic>
    </p:spTree>
    <p:extLst>
      <p:ext uri="{BB962C8B-B14F-4D97-AF65-F5344CB8AC3E}">
        <p14:creationId xmlns:p14="http://schemas.microsoft.com/office/powerpoint/2010/main" val="1520784841"/>
      </p:ext>
    </p:extLst>
  </p:cSld>
  <p:clrMapOvr>
    <a:masterClrMapping/>
  </p:clrMapOvr>
  <p:transition spd="slow" advTm="31675">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D3DE1C1-2409-46A2-B47E-4D2225865E09}"/>
              </a:ext>
            </a:extLst>
          </p:cNvPr>
          <p:cNvSpPr/>
          <p:nvPr/>
        </p:nvSpPr>
        <p:spPr>
          <a:xfrm>
            <a:off x="731201" y="1614488"/>
            <a:ext cx="10470199" cy="3361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D1D75B85-578C-454A-9A29-EE5F6AE93DDA}"/>
              </a:ext>
            </a:extLst>
          </p:cNvPr>
          <p:cNvSpPr txBox="1"/>
          <p:nvPr/>
        </p:nvSpPr>
        <p:spPr>
          <a:xfrm>
            <a:off x="1833942" y="1912309"/>
            <a:ext cx="8795959" cy="3063659"/>
          </a:xfrm>
          <a:prstGeom prst="rect">
            <a:avLst/>
          </a:prstGeom>
          <a:noFill/>
        </p:spPr>
        <p:txBody>
          <a:bodyPr wrap="square">
            <a:spAutoFit/>
          </a:bodyPr>
          <a:lstStyle/>
          <a:p>
            <a:pPr marL="0" marR="0" algn="just" rtl="1">
              <a:lnSpc>
                <a:spcPct val="107000"/>
              </a:lnSpc>
              <a:spcBef>
                <a:spcPts val="0"/>
              </a:spcBef>
              <a:spcAft>
                <a:spcPts val="800"/>
              </a:spcAft>
            </a:pPr>
            <a:r>
              <a:rPr lang="ar-SA" sz="2800" b="1" dirty="0">
                <a:effectLst/>
                <a:latin typeface="Dubai" panose="020B0503030403030204" pitchFamily="34" charset="-78"/>
                <a:ea typeface="Calibri" panose="020F0502020204030204" pitchFamily="34" charset="0"/>
                <a:cs typeface="Dubai" panose="020B0503030403030204" pitchFamily="34" charset="-78"/>
              </a:rPr>
              <a:t>2- استقصاء رأي الجماهير الخارجية المعنية :</a:t>
            </a:r>
            <a:endParaRPr lang="en-US" sz="2800" b="1"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SA" sz="2800" dirty="0">
                <a:effectLst/>
                <a:latin typeface="Dubai" panose="020B0503030403030204" pitchFamily="34" charset="-78"/>
                <a:ea typeface="Calibri" panose="020F0502020204030204" pitchFamily="34" charset="0"/>
                <a:cs typeface="Dubai" panose="020B0503030403030204" pitchFamily="34" charset="-78"/>
              </a:rPr>
              <a:t>حيث تقوم العلاقات العامة بأخذ رأي كل من له علاقة بالمؤسسة من الخارج،</a:t>
            </a:r>
            <a:r>
              <a:rPr lang="en-US" sz="2800" dirty="0">
                <a:effectLst/>
                <a:latin typeface="Dubai" panose="020B0503030403030204" pitchFamily="34" charset="-78"/>
                <a:ea typeface="Calibri" panose="020F0502020204030204" pitchFamily="34" charset="0"/>
                <a:cs typeface="Dubai" panose="020B0503030403030204" pitchFamily="34" charset="-78"/>
              </a:rPr>
              <a:t> </a:t>
            </a:r>
            <a:r>
              <a:rPr lang="ar-SA" sz="2800" dirty="0">
                <a:effectLst/>
                <a:latin typeface="Dubai" panose="020B0503030403030204" pitchFamily="34" charset="-78"/>
                <a:ea typeface="Calibri" panose="020F0502020204030204" pitchFamily="34" charset="0"/>
                <a:cs typeface="Dubai" panose="020B0503030403030204" pitchFamily="34" charset="-78"/>
              </a:rPr>
              <a:t>بأخذ صورة عن وجهة نظرهم واقتراحاتهم فيما يخص التعديلات التي يجب إدخالها على الخطة، وخاصة فيما يتعلق باتصالات الأزمة.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8" name="Picture 7">
            <a:extLst>
              <a:ext uri="{FF2B5EF4-FFF2-40B4-BE49-F238E27FC236}">
                <a16:creationId xmlns:a16="http://schemas.microsoft.com/office/drawing/2014/main" id="{3F506C45-4666-4C07-B9E1-775015D365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368" y="2497087"/>
            <a:ext cx="3505138" cy="4957762"/>
          </a:xfrm>
          <a:prstGeom prst="rect">
            <a:avLst/>
          </a:prstGeom>
        </p:spPr>
      </p:pic>
    </p:spTree>
    <p:extLst>
      <p:ext uri="{BB962C8B-B14F-4D97-AF65-F5344CB8AC3E}">
        <p14:creationId xmlns:p14="http://schemas.microsoft.com/office/powerpoint/2010/main" val="1804560906"/>
      </p:ext>
    </p:extLst>
  </p:cSld>
  <p:clrMapOvr>
    <a:masterClrMapping/>
  </p:clrMapOvr>
  <mc:AlternateContent xmlns:mc="http://schemas.openxmlformats.org/markup-compatibility/2006">
    <mc:Choice xmlns:p14="http://schemas.microsoft.com/office/powerpoint/2010/main" Requires="p14">
      <p:transition spd="slow" p14:dur="2000" advTm="33791"/>
    </mc:Choice>
    <mc:Fallback>
      <p:transition spd="slow" advTm="3379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E546C55-CC6F-49AA-B5CD-134720869FAE}"/>
              </a:ext>
            </a:extLst>
          </p:cNvPr>
          <p:cNvSpPr/>
          <p:nvPr/>
        </p:nvSpPr>
        <p:spPr>
          <a:xfrm>
            <a:off x="410305" y="718940"/>
            <a:ext cx="11371389" cy="54341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2800" dirty="0">
              <a:solidFill>
                <a:schemeClr val="tx1"/>
              </a:solidFill>
              <a:latin typeface="Dubai" panose="020B0503030403030204" pitchFamily="34" charset="-78"/>
              <a:cs typeface="Dubai" panose="020B0503030403030204" pitchFamily="34" charset="-78"/>
            </a:endParaRPr>
          </a:p>
        </p:txBody>
      </p:sp>
      <p:sp>
        <p:nvSpPr>
          <p:cNvPr id="7" name="TextBox 6">
            <a:extLst>
              <a:ext uri="{FF2B5EF4-FFF2-40B4-BE49-F238E27FC236}">
                <a16:creationId xmlns:a16="http://schemas.microsoft.com/office/drawing/2014/main" id="{0FCFDC3D-DC67-4A82-8BA3-5EEBA49E6510}"/>
              </a:ext>
            </a:extLst>
          </p:cNvPr>
          <p:cNvSpPr txBox="1"/>
          <p:nvPr/>
        </p:nvSpPr>
        <p:spPr>
          <a:xfrm>
            <a:off x="1214440" y="1042988"/>
            <a:ext cx="10287000" cy="5010346"/>
          </a:xfrm>
          <a:prstGeom prst="rect">
            <a:avLst/>
          </a:prstGeom>
          <a:noFill/>
        </p:spPr>
        <p:txBody>
          <a:bodyPr wrap="square">
            <a:spAutoFit/>
          </a:bodyPr>
          <a:lstStyle/>
          <a:p>
            <a:pPr marL="0" marR="0" algn="just" rtl="1">
              <a:lnSpc>
                <a:spcPct val="107000"/>
              </a:lnSpc>
              <a:spcBef>
                <a:spcPts val="0"/>
              </a:spcBef>
              <a:spcAft>
                <a:spcPts val="800"/>
              </a:spcAft>
            </a:pPr>
            <a:r>
              <a:rPr lang="en-US" sz="2800" dirty="0">
                <a:effectLst/>
                <a:latin typeface="Dubai" panose="020B0503030403030204" pitchFamily="34" charset="-78"/>
                <a:ea typeface="Calibri" panose="020F0502020204030204" pitchFamily="34" charset="0"/>
                <a:cs typeface="Dubai" panose="020B0503030403030204" pitchFamily="34" charset="-78"/>
              </a:rPr>
              <a:t> </a:t>
            </a:r>
            <a:r>
              <a:rPr lang="ar-SA" sz="2800" b="1" dirty="0">
                <a:effectLst/>
                <a:latin typeface="Dubai" panose="020B0503030403030204" pitchFamily="34" charset="-78"/>
                <a:ea typeface="Calibri" panose="020F0502020204030204" pitchFamily="34" charset="0"/>
                <a:cs typeface="Dubai" panose="020B0503030403030204" pitchFamily="34" charset="-78"/>
              </a:rPr>
              <a:t>3- استقصاء رأي وسائل الإعلام :</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SA" sz="2800" dirty="0">
                <a:effectLst/>
                <a:latin typeface="Dubai" panose="020B0503030403030204" pitchFamily="34" charset="-78"/>
                <a:ea typeface="Calibri" panose="020F0502020204030204" pitchFamily="34" charset="0"/>
                <a:cs typeface="Dubai" panose="020B0503030403030204" pitchFamily="34" charset="-78"/>
              </a:rPr>
              <a:t>لمعرفة رأي المسؤولين فيها عن طرق وأساليب إبلاغهم بالأزمة، ومدى وفرة المعلومات التي تم طلبها والتي تم إيصالها إليهم، وهذا لمعرفة مدى نجاح إجراءات الاتصال مع وسائل الإعلام. </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SA" sz="2800" b="1" dirty="0">
                <a:effectLst/>
                <a:latin typeface="Dubai" panose="020B0503030403030204" pitchFamily="34" charset="-78"/>
                <a:ea typeface="Calibri" panose="020F0502020204030204" pitchFamily="34" charset="0"/>
                <a:cs typeface="Dubai" panose="020B0503030403030204" pitchFamily="34" charset="-78"/>
              </a:rPr>
              <a:t>4- تقييم أسلوب إدارة الأزمة ذاته :</a:t>
            </a:r>
            <a:endParaRPr lang="ar-EG" sz="2800" b="1"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SA" sz="2800" dirty="0">
                <a:effectLst/>
                <a:latin typeface="Dubai" panose="020B0503030403030204" pitchFamily="34" charset="-78"/>
                <a:ea typeface="Calibri" panose="020F0502020204030204" pitchFamily="34" charset="0"/>
                <a:cs typeface="Dubai" panose="020B0503030403030204" pitchFamily="34" charset="-78"/>
              </a:rPr>
              <a:t>حيث يتم تقييمه مقابل الأساليب التي اسُتخدمت من قبل، أو تلك التي استخدمتها مؤسسات أخرى، واستقصاء رأي الخبراء وأساتذة الجامعات وغيرهم، وهذا من أجل معرفة مدى تحسن أداء المؤسسة في إدارة الأزمة، وكذلك معرفة مستواها في ذلك بالمقارنة مع المؤسسات الأخرى، والبحث عن كيفية الوصول إلى مستوى أعلى من الإدارة، وذلك بإجراء التعديلات اللازمة.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4" name="Picture 3">
            <a:extLst>
              <a:ext uri="{FF2B5EF4-FFF2-40B4-BE49-F238E27FC236}">
                <a16:creationId xmlns:a16="http://schemas.microsoft.com/office/drawing/2014/main" id="{C835ABAE-AFAD-499D-9C8F-64C8272A94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2009" y="3336131"/>
            <a:ext cx="3505138" cy="4957762"/>
          </a:xfrm>
          <a:prstGeom prst="rect">
            <a:avLst/>
          </a:prstGeom>
        </p:spPr>
      </p:pic>
    </p:spTree>
    <p:extLst>
      <p:ext uri="{BB962C8B-B14F-4D97-AF65-F5344CB8AC3E}">
        <p14:creationId xmlns:p14="http://schemas.microsoft.com/office/powerpoint/2010/main" val="2092363847"/>
      </p:ext>
    </p:extLst>
  </p:cSld>
  <p:clrMapOvr>
    <a:masterClrMapping/>
  </p:clrMapOvr>
  <mc:AlternateContent xmlns:mc="http://schemas.openxmlformats.org/markup-compatibility/2006">
    <mc:Choice xmlns:p14="http://schemas.microsoft.com/office/powerpoint/2010/main" Requires="p14">
      <p:transition spd="slow" p14:dur="2000" advTm="97714"/>
    </mc:Choice>
    <mc:Fallback>
      <p:transition spd="slow" advTm="9771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C31A5-0555-4641-8DAA-C84616286E2B}"/>
              </a:ext>
            </a:extLst>
          </p:cNvPr>
          <p:cNvSpPr>
            <a:spLocks noGrp="1"/>
          </p:cNvSpPr>
          <p:nvPr>
            <p:ph type="title"/>
          </p:nvPr>
        </p:nvSpPr>
        <p:spPr>
          <a:xfrm>
            <a:off x="396139" y="344542"/>
            <a:ext cx="11672035" cy="1325563"/>
          </a:xfrm>
        </p:spPr>
        <p:txBody>
          <a:bodyPr>
            <a:normAutofit/>
          </a:bodyPr>
          <a:lstStyle/>
          <a:p>
            <a:pPr algn="r" rtl="1"/>
            <a:r>
              <a:rPr lang="ar-EG" sz="3600" b="1" u="sng" dirty="0">
                <a:solidFill>
                  <a:schemeClr val="bg1"/>
                </a:solidFill>
                <a:effectLst/>
                <a:latin typeface="Dubai" panose="020B0503030403030204" pitchFamily="34" charset="-78"/>
                <a:ea typeface="Times New Roman" panose="02020603050405020304" pitchFamily="18" charset="0"/>
                <a:cs typeface="Dubai" panose="020B0503030403030204" pitchFamily="34" charset="-78"/>
              </a:rPr>
              <a:t>الفصل الخامس: نظريات العلاقات العامة و نظريات تأثير الإعلام</a:t>
            </a:r>
            <a:endParaRPr lang="en-US" sz="3600" dirty="0">
              <a:solidFill>
                <a:schemeClr val="bg1"/>
              </a:solidFill>
              <a:latin typeface="Dubai" panose="020B0503030403030204" pitchFamily="34" charset="-78"/>
              <a:cs typeface="Dubai" panose="020B0503030403030204" pitchFamily="34" charset="-78"/>
            </a:endParaRPr>
          </a:p>
        </p:txBody>
      </p:sp>
      <p:sp>
        <p:nvSpPr>
          <p:cNvPr id="4" name="Rectangle: Rounded Corners 3">
            <a:extLst>
              <a:ext uri="{FF2B5EF4-FFF2-40B4-BE49-F238E27FC236}">
                <a16:creationId xmlns:a16="http://schemas.microsoft.com/office/drawing/2014/main" id="{C6980C63-FA20-45DA-B7ED-6C6C8E2B1749}"/>
              </a:ext>
            </a:extLst>
          </p:cNvPr>
          <p:cNvSpPr/>
          <p:nvPr/>
        </p:nvSpPr>
        <p:spPr>
          <a:xfrm>
            <a:off x="664053" y="1670105"/>
            <a:ext cx="11131808" cy="4679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C025F226-DF80-4DF0-B513-BA7721167555}"/>
              </a:ext>
            </a:extLst>
          </p:cNvPr>
          <p:cNvSpPr>
            <a:spLocks noGrp="1"/>
          </p:cNvSpPr>
          <p:nvPr>
            <p:ph idx="1"/>
          </p:nvPr>
        </p:nvSpPr>
        <p:spPr>
          <a:xfrm>
            <a:off x="1097330" y="1890779"/>
            <a:ext cx="10515600" cy="4351338"/>
          </a:xfrm>
        </p:spPr>
        <p:txBody>
          <a:bodyPr>
            <a:noAutofit/>
          </a:bodyPr>
          <a:lstStyle/>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تمهيد</a:t>
            </a:r>
            <a:r>
              <a:rPr lang="ar-EG" dirty="0">
                <a:effectLst/>
                <a:latin typeface="Dubai" panose="020B0503030403030204" pitchFamily="34" charset="-78"/>
                <a:ea typeface="Calibri" panose="020F0502020204030204" pitchFamily="34" charset="0"/>
                <a:cs typeface="Dubai" panose="020B0503030403030204" pitchFamily="34" charset="-78"/>
              </a:rPr>
              <a:t> </a:t>
            </a:r>
            <a:br>
              <a:rPr lang="ar-EG" dirty="0">
                <a:effectLst/>
                <a:latin typeface="Dubai" panose="020B0503030403030204" pitchFamily="34" charset="-78"/>
                <a:ea typeface="Calibri" panose="020F0502020204030204" pitchFamily="34" charset="0"/>
                <a:cs typeface="Dubai" panose="020B0503030403030204" pitchFamily="34" charset="-78"/>
              </a:rPr>
            </a:br>
            <a:r>
              <a:rPr lang="ar-EG" dirty="0">
                <a:effectLst/>
                <a:latin typeface="Dubai" panose="020B0503030403030204" pitchFamily="34" charset="-78"/>
                <a:ea typeface="Calibri" panose="020F0502020204030204" pitchFamily="34" charset="0"/>
                <a:cs typeface="Dubai" panose="020B0503030403030204" pitchFamily="34" charset="-78"/>
              </a:rPr>
              <a:t>تُعرف النظرية على أنها مجموعة من الأفكار التي تُقدم شرحًا لظاهرة ما، بمجرد حصول الباحث على بيانات كافية. تُبنى النظرية بناءً على المعلومات التي يتم جمعها، وفي بعض الحالات يمكن أن تأتي المعلومات في شكل نموذج أو من خلال مراقبة وتحليل البيانات التي تستخدم منهجية علمية واضحة وتُساعد النظريات في فهم الظواهر. ويُمكن القول أن النظرية هي عبارة عن مجموعة من الأفكار التي تُقدم لنا شرحًا لشئ ما.</a:t>
            </a: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وتشتمل النظرية على بُعدين هما: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lgn="just" rtl="1">
              <a:buNone/>
            </a:pPr>
            <a:endParaRPr lang="en-US" dirty="0">
              <a:latin typeface="Dubai" panose="020B0503030403030204" pitchFamily="34" charset="-78"/>
              <a:cs typeface="Dubai" panose="020B0503030403030204" pitchFamily="34" charset="-78"/>
            </a:endParaRPr>
          </a:p>
        </p:txBody>
      </p:sp>
      <p:pic>
        <p:nvPicPr>
          <p:cNvPr id="8" name="Picture 7">
            <a:extLst>
              <a:ext uri="{FF2B5EF4-FFF2-40B4-BE49-F238E27FC236}">
                <a16:creationId xmlns:a16="http://schemas.microsoft.com/office/drawing/2014/main" id="{1F804CB6-1F9D-4869-9BA8-D3CEFFC55A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235" y="3001057"/>
            <a:ext cx="3505138" cy="4957762"/>
          </a:xfrm>
          <a:prstGeom prst="rect">
            <a:avLst/>
          </a:prstGeom>
        </p:spPr>
      </p:pic>
    </p:spTree>
    <p:extLst>
      <p:ext uri="{BB962C8B-B14F-4D97-AF65-F5344CB8AC3E}">
        <p14:creationId xmlns:p14="http://schemas.microsoft.com/office/powerpoint/2010/main" val="122834956"/>
      </p:ext>
    </p:extLst>
  </p:cSld>
  <p:clrMapOvr>
    <a:masterClrMapping/>
  </p:clrMapOvr>
  <mc:AlternateContent xmlns:mc="http://schemas.openxmlformats.org/markup-compatibility/2006">
    <mc:Choice xmlns:p14="http://schemas.microsoft.com/office/powerpoint/2010/main" Requires="p14">
      <p:transition spd="slow" p14:dur="2000" advTm="94439"/>
    </mc:Choice>
    <mc:Fallback>
      <p:transition spd="slow" advTm="9443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C8125AD-5923-47F1-AF92-C69F39F92DE2}"/>
              </a:ext>
            </a:extLst>
          </p:cNvPr>
          <p:cNvSpPr/>
          <p:nvPr/>
        </p:nvSpPr>
        <p:spPr>
          <a:xfrm>
            <a:off x="157163" y="357189"/>
            <a:ext cx="11649074" cy="59150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FF7D8DCF-DBC2-428B-9A1F-FB642CE26581}"/>
              </a:ext>
            </a:extLst>
          </p:cNvPr>
          <p:cNvSpPr>
            <a:spLocks noGrp="1"/>
          </p:cNvSpPr>
          <p:nvPr>
            <p:ph idx="1"/>
          </p:nvPr>
        </p:nvSpPr>
        <p:spPr>
          <a:xfrm>
            <a:off x="466725" y="700089"/>
            <a:ext cx="11258549"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a:t>
            </a:r>
            <a:r>
              <a:rPr lang="ar-EG" b="1" dirty="0">
                <a:effectLst/>
                <a:latin typeface="Dubai" panose="020B0503030403030204" pitchFamily="34" charset="-78"/>
                <a:ea typeface="Calibri" panose="020F0502020204030204" pitchFamily="34" charset="0"/>
                <a:cs typeface="Dubai" panose="020B0503030403030204" pitchFamily="34" charset="-78"/>
              </a:rPr>
              <a:t>البعد المعرفي</a:t>
            </a:r>
            <a:r>
              <a:rPr lang="ar-EG" dirty="0">
                <a:effectLst/>
                <a:latin typeface="Dubai" panose="020B0503030403030204" pitchFamily="34" charset="-78"/>
                <a:ea typeface="Calibri" panose="020F0502020204030204" pitchFamily="34" charset="0"/>
                <a:cs typeface="Dubai" panose="020B0503030403030204" pitchFamily="34" charset="-78"/>
              </a:rPr>
              <a:t>: ويتمثل في القضايا المعرفية المترابطة التي تطرحها النظرية.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a:t>
            </a:r>
            <a:r>
              <a:rPr lang="ar-EG" b="1" dirty="0">
                <a:effectLst/>
                <a:latin typeface="Dubai" panose="020B0503030403030204" pitchFamily="34" charset="-78"/>
                <a:ea typeface="Calibri" panose="020F0502020204030204" pitchFamily="34" charset="0"/>
                <a:cs typeface="Dubai" panose="020B0503030403030204" pitchFamily="34" charset="-78"/>
              </a:rPr>
              <a:t>البعد المنهجي </a:t>
            </a:r>
            <a:r>
              <a:rPr lang="ar-EG" dirty="0">
                <a:effectLst/>
                <a:latin typeface="Dubai" panose="020B0503030403030204" pitchFamily="34" charset="-78"/>
                <a:ea typeface="Calibri" panose="020F0502020204030204" pitchFamily="34" charset="0"/>
                <a:cs typeface="Dubai" panose="020B0503030403030204" pitchFamily="34" charset="-78"/>
              </a:rPr>
              <a:t>: ويتمثل في الطرق التي يتعين توظيفها في تحليل القضايا التي تتناولها النظرية.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وهناك عدد من الشروط التي يجب أن تتوفر في القضايا التي تطرحها النظرية، وتتمثل في الآتي: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1- تحديد ووضوح وتبلور مفاهيم النظرية بشكل تام.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2- ترابط واتساق القضايا، يجب أن تُساند المفاهيم التي تطرحها النظرية مع قابليه التحقق منها.شرحاً لشيء ما.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3- صدق قضايا النظرية ما لم تظهر تناقضها.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4- تدرج القضايا على نحو يمكن التوصل به إلى تعميمات أو الخروج ببعض الاستنباطات.</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lgn="r" rtl="1">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733145208"/>
      </p:ext>
    </p:extLst>
  </p:cSld>
  <p:clrMapOvr>
    <a:masterClrMapping/>
  </p:clrMapOvr>
  <mc:AlternateContent xmlns:mc="http://schemas.openxmlformats.org/markup-compatibility/2006">
    <mc:Choice xmlns:p14="http://schemas.microsoft.com/office/powerpoint/2010/main" Requires="p14">
      <p:transition spd="slow" p14:dur="2000" advTm="170326"/>
    </mc:Choice>
    <mc:Fallback>
      <p:transition spd="slow" advTm="17032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4C2BE-6516-48EF-9893-A2C85745E00F}"/>
              </a:ext>
            </a:extLst>
          </p:cNvPr>
          <p:cNvSpPr>
            <a:spLocks noGrp="1"/>
          </p:cNvSpPr>
          <p:nvPr>
            <p:ph type="title"/>
          </p:nvPr>
        </p:nvSpPr>
        <p:spPr/>
        <p:txBody>
          <a:bodyPr>
            <a:normAutofit/>
          </a:bodyPr>
          <a:lstStyle/>
          <a:p>
            <a:pPr algn="r" rtl="1"/>
            <a:r>
              <a:rPr lang="ar-EG" sz="3600" b="1" u="sng" dirty="0">
                <a:solidFill>
                  <a:schemeClr val="bg1"/>
                </a:solidFill>
                <a:effectLst/>
                <a:latin typeface="Adobe Arabic"/>
                <a:ea typeface="Times New Roman" panose="02020603050405020304" pitchFamily="18" charset="0"/>
                <a:cs typeface="Times New Roman" panose="02020603050405020304" pitchFamily="18" charset="0"/>
              </a:rPr>
              <a:t>تعريف النموذج: </a:t>
            </a:r>
            <a:endParaRPr lang="en-US" sz="3600" dirty="0">
              <a:solidFill>
                <a:schemeClr val="bg1"/>
              </a:solidFill>
            </a:endParaRPr>
          </a:p>
        </p:txBody>
      </p:sp>
      <p:sp>
        <p:nvSpPr>
          <p:cNvPr id="4" name="Rectangle: Rounded Corners 3">
            <a:extLst>
              <a:ext uri="{FF2B5EF4-FFF2-40B4-BE49-F238E27FC236}">
                <a16:creationId xmlns:a16="http://schemas.microsoft.com/office/drawing/2014/main" id="{E651DC2F-CF1D-4BB0-B9F5-764720BF75E2}"/>
              </a:ext>
            </a:extLst>
          </p:cNvPr>
          <p:cNvSpPr/>
          <p:nvPr/>
        </p:nvSpPr>
        <p:spPr>
          <a:xfrm>
            <a:off x="689640" y="14731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DEC2530C-7293-4210-8145-49C2CEF43E92}"/>
              </a:ext>
            </a:extLst>
          </p:cNvPr>
          <p:cNvSpPr>
            <a:spLocks noGrp="1"/>
          </p:cNvSpPr>
          <p:nvPr>
            <p:ph idx="1"/>
          </p:nvPr>
        </p:nvSpPr>
        <p:spPr>
          <a:xfrm>
            <a:off x="838200" y="1690688"/>
            <a:ext cx="10515600"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يُعرف النموذج ببساطة كمثالٍ على شيء ما، ويزود النموذج الفرد بتمثيل هيكلي للظاهرة مما يسمح له باكتساب فهم أكمل لها. والنموذج هو تمثيل لشيء يزودنا بهيكل يفسر لنا الظواهر بشكل مبسط، ويمكن للنموذج أن يؤسس لبناء نظرية، وأشار قاموس ويبستر إلى النموذج على النحو التالي: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الذي يشبه تماماً شيء ما، أي صورة منه.</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تمثيل مصغر لشيء ما.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شيء مقصود به أن يكون نمطاً.</a:t>
            </a:r>
            <a:endParaRPr lang="en-US"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8" name="Picture 7">
            <a:extLst>
              <a:ext uri="{FF2B5EF4-FFF2-40B4-BE49-F238E27FC236}">
                <a16:creationId xmlns:a16="http://schemas.microsoft.com/office/drawing/2014/main" id="{1C6FEEA5-FEDE-4E96-A808-FFD1A9EE86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9723" y="2558144"/>
            <a:ext cx="3505138" cy="4957762"/>
          </a:xfrm>
          <a:prstGeom prst="rect">
            <a:avLst/>
          </a:prstGeom>
        </p:spPr>
      </p:pic>
    </p:spTree>
    <p:extLst>
      <p:ext uri="{BB962C8B-B14F-4D97-AF65-F5344CB8AC3E}">
        <p14:creationId xmlns:p14="http://schemas.microsoft.com/office/powerpoint/2010/main" val="58184120"/>
      </p:ext>
    </p:extLst>
  </p:cSld>
  <p:clrMapOvr>
    <a:masterClrMapping/>
  </p:clrMapOvr>
  <mc:AlternateContent xmlns:mc="http://schemas.openxmlformats.org/markup-compatibility/2006">
    <mc:Choice xmlns:p14="http://schemas.microsoft.com/office/powerpoint/2010/main" Requires="p14">
      <p:transition spd="slow" p14:dur="2000" advTm="133292"/>
    </mc:Choice>
    <mc:Fallback>
      <p:transition spd="slow" advTm="13329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6DC5BA0-B6E1-4472-9D19-0AECE31E0B75}"/>
              </a:ext>
            </a:extLst>
          </p:cNvPr>
          <p:cNvSpPr/>
          <p:nvPr/>
        </p:nvSpPr>
        <p:spPr>
          <a:xfrm>
            <a:off x="551028" y="1356909"/>
            <a:ext cx="11089943" cy="51359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267D71EC-DB86-47F5-AC4E-057EC7F0932A}"/>
              </a:ext>
            </a:extLst>
          </p:cNvPr>
          <p:cNvSpPr>
            <a:spLocks noGrp="1"/>
          </p:cNvSpPr>
          <p:nvPr>
            <p:ph idx="1"/>
          </p:nvPr>
        </p:nvSpPr>
        <p:spPr>
          <a:xfrm>
            <a:off x="966787" y="1749223"/>
            <a:ext cx="10515600" cy="4351338"/>
          </a:xfrm>
        </p:spPr>
        <p:txBody>
          <a:bodyPr>
            <a:normAutofit fontScale="92500" lnSpcReduction="20000"/>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وتُعتبر نظرية التميز نظرية عامة للعلاقات العامة تُحدد كيف تجعل العلاقات العامة المنظمات أكثر فاعلية، وكيف يتم تنظيمها وإدارتها عندما تساهم بشكل كبير في الفعالية التنظيمية، والظروف في المنظمات وبيئتها التي تجعل المنظمات أكثر فعالية، وكيف يمكن تحديد القيمة النقدية للعلاقات العامة. تعد نظرية التميز امتداداً لنظرية النظم التي تتكون من أربع نماذج لشرح العلاقات العامة في المؤسسة، حيث كانت الفكرة من وراء مشروع التميز هي تحسين الاحترافية للعلاقات العامة، وكان الهدف الاولي هو وصف وايجاد خصائص للعلاقات العامة الفعالة التي تمارسها المنظمات العاملة في الولايات المتحدة آنذاك. وأضحت النظرية أن قيمة العلاقات العامة تكمن في العلاقات بين المؤسسة والعامة.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r>
              <a:rPr lang="ar-EG" dirty="0">
                <a:effectLst/>
                <a:latin typeface="Dubai" panose="020B0503030403030204" pitchFamily="34" charset="-78"/>
                <a:ea typeface="Calibri" panose="020F0502020204030204" pitchFamily="34" charset="0"/>
                <a:cs typeface="Dubai" panose="020B0503030403030204" pitchFamily="34" charset="-78"/>
              </a:rPr>
              <a:t> وهي نظرية وضعها جيمس جرونج وفقاً لدراسة، امتدت مدة (15) عاماً، شملت حوالي (327) منظمة، وتحدد المبادئ التي يجب أن تتمتع فيها دوائر العلاقات العامة حتى تكون متميزة في أداء عملها متمثلة في المبادئ العشرة الآتية:</a:t>
            </a:r>
            <a:endParaRPr lang="en-US" dirty="0">
              <a:effectLst/>
              <a:latin typeface="Dubai" panose="020B0503030403030204" pitchFamily="34" charset="-78"/>
              <a:ea typeface="Calibri" panose="020F0502020204030204" pitchFamily="34" charset="0"/>
              <a:cs typeface="Dubai" panose="020B0503030403030204" pitchFamily="34" charset="-78"/>
            </a:endParaRPr>
          </a:p>
          <a:p>
            <a:endParaRPr lang="en-US" dirty="0"/>
          </a:p>
        </p:txBody>
      </p:sp>
      <p:pic>
        <p:nvPicPr>
          <p:cNvPr id="8" name="Picture 7">
            <a:extLst>
              <a:ext uri="{FF2B5EF4-FFF2-40B4-BE49-F238E27FC236}">
                <a16:creationId xmlns:a16="http://schemas.microsoft.com/office/drawing/2014/main" id="{A30026E1-1A41-4070-A515-D2BBD27D15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115" y="-1706966"/>
            <a:ext cx="3631128" cy="5135966"/>
          </a:xfrm>
          <a:prstGeom prst="rect">
            <a:avLst/>
          </a:prstGeom>
        </p:spPr>
      </p:pic>
      <p:sp>
        <p:nvSpPr>
          <p:cNvPr id="5" name="Title 1">
            <a:extLst>
              <a:ext uri="{FF2B5EF4-FFF2-40B4-BE49-F238E27FC236}">
                <a16:creationId xmlns:a16="http://schemas.microsoft.com/office/drawing/2014/main" id="{4A7DB741-C123-49C5-B1D6-F56AE9E66922}"/>
              </a:ext>
            </a:extLst>
          </p:cNvPr>
          <p:cNvSpPr>
            <a:spLocks noGrp="1"/>
          </p:cNvSpPr>
          <p:nvPr>
            <p:ph type="title"/>
          </p:nvPr>
        </p:nvSpPr>
        <p:spPr>
          <a:xfrm>
            <a:off x="1125371" y="227503"/>
            <a:ext cx="10515600" cy="1325563"/>
          </a:xfrm>
        </p:spPr>
        <p:txBody>
          <a:bodyPr>
            <a:normAutofit/>
          </a:bodyPr>
          <a:lstStyle/>
          <a:p>
            <a:pPr algn="r" rtl="1"/>
            <a:r>
              <a:rPr lang="ar-EG" sz="3600" b="1" u="sng" dirty="0">
                <a:solidFill>
                  <a:schemeClr val="bg1"/>
                </a:solidFill>
                <a:effectLst/>
                <a:latin typeface="Adobe Arabic"/>
                <a:ea typeface="Times New Roman" panose="02020603050405020304" pitchFamily="18" charset="0"/>
                <a:cs typeface="Times New Roman" panose="02020603050405020304" pitchFamily="18" charset="0"/>
              </a:rPr>
              <a:t>أولاً: نظرية التميز </a:t>
            </a:r>
            <a:r>
              <a:rPr lang="en-US" sz="3600" b="1" u="sng" dirty="0">
                <a:solidFill>
                  <a:schemeClr val="bg1"/>
                </a:solidFill>
                <a:effectLst/>
                <a:latin typeface="Adobe Arabic"/>
                <a:ea typeface="Times New Roman" panose="02020603050405020304" pitchFamily="18" charset="0"/>
                <a:cs typeface="Times New Roman" panose="02020603050405020304" pitchFamily="18" charset="0"/>
              </a:rPr>
              <a:t>(Excellence theory) </a:t>
            </a:r>
            <a:endParaRPr lang="en-US" sz="3600" dirty="0">
              <a:solidFill>
                <a:schemeClr val="bg1"/>
              </a:solidFill>
            </a:endParaRPr>
          </a:p>
        </p:txBody>
      </p:sp>
    </p:spTree>
    <p:extLst>
      <p:ext uri="{BB962C8B-B14F-4D97-AF65-F5344CB8AC3E}">
        <p14:creationId xmlns:p14="http://schemas.microsoft.com/office/powerpoint/2010/main" val="3931303802"/>
      </p:ext>
    </p:extLst>
  </p:cSld>
  <p:clrMapOvr>
    <a:masterClrMapping/>
  </p:clrMapOvr>
  <mc:AlternateContent xmlns:mc="http://schemas.openxmlformats.org/markup-compatibility/2006">
    <mc:Choice xmlns:p14="http://schemas.microsoft.com/office/powerpoint/2010/main" Requires="p14">
      <p:transition spd="slow" p14:dur="2000" advTm="212232"/>
    </mc:Choice>
    <mc:Fallback>
      <p:transition spd="slow" advTm="21223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4DFD6-5F0F-4E6C-B5FF-F83EDC3C03E5}"/>
              </a:ext>
            </a:extLst>
          </p:cNvPr>
          <p:cNvSpPr>
            <a:spLocks noGrp="1"/>
          </p:cNvSpPr>
          <p:nvPr>
            <p:ph type="title"/>
          </p:nvPr>
        </p:nvSpPr>
        <p:spPr/>
        <p:txBody>
          <a:bodyPr/>
          <a:lstStyle/>
          <a:p>
            <a:pPr algn="r" rtl="1"/>
            <a:r>
              <a:rPr lang="en-US" b="1" dirty="0">
                <a:solidFill>
                  <a:schemeClr val="bg1"/>
                </a:solidFill>
                <a:latin typeface="Dubai" panose="020B0503030403030204" pitchFamily="34" charset="-78"/>
                <a:ea typeface="Calibri" panose="020F0502020204030204" pitchFamily="34" charset="0"/>
                <a:cs typeface="Dubai" panose="020B0503030403030204" pitchFamily="34" charset="-78"/>
              </a:rPr>
              <a:t>-1</a:t>
            </a:r>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إشراك العلاقات العامة في الإدارة الاستراتيجية:</a:t>
            </a:r>
            <a:endParaRPr lang="en-US" dirty="0"/>
          </a:p>
        </p:txBody>
      </p:sp>
      <p:sp>
        <p:nvSpPr>
          <p:cNvPr id="4" name="Rectangle: Rounded Corners 3">
            <a:extLst>
              <a:ext uri="{FF2B5EF4-FFF2-40B4-BE49-F238E27FC236}">
                <a16:creationId xmlns:a16="http://schemas.microsoft.com/office/drawing/2014/main" id="{CAFEE905-B89E-4C43-9552-1D58C208AF4A}"/>
              </a:ext>
            </a:extLst>
          </p:cNvPr>
          <p:cNvSpPr/>
          <p:nvPr/>
        </p:nvSpPr>
        <p:spPr>
          <a:xfrm>
            <a:off x="541080" y="169068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53CD9D90-03F0-413B-BC26-833E18564804}"/>
              </a:ext>
            </a:extLst>
          </p:cNvPr>
          <p:cNvSpPr>
            <a:spLocks noGrp="1"/>
          </p:cNvSpPr>
          <p:nvPr>
            <p:ph idx="1"/>
          </p:nvPr>
        </p:nvSpPr>
        <p:spPr>
          <a:xfrm>
            <a:off x="838200" y="2025650"/>
            <a:ext cx="10515600" cy="4351338"/>
          </a:xfrm>
        </p:spPr>
        <p:txBody>
          <a:bodyPr>
            <a:noAutofit/>
          </a:bodyPr>
          <a:lstStyle/>
          <a:p>
            <a:pPr marL="0" marR="0" indent="0" algn="just" rtl="1">
              <a:lnSpc>
                <a:spcPct val="107000"/>
              </a:lnSpc>
              <a:spcBef>
                <a:spcPts val="0"/>
              </a:spcBef>
              <a:spcAft>
                <a:spcPts val="0"/>
              </a:spcAft>
              <a:buNone/>
            </a:pPr>
            <a:r>
              <a:rPr lang="ar-EG" dirty="0">
                <a:effectLst/>
                <a:latin typeface="Dubai" panose="020B0503030403030204" pitchFamily="34" charset="-78"/>
                <a:ea typeface="Calibri" panose="020F0502020204030204" pitchFamily="34" charset="0"/>
                <a:cs typeface="Dubai" panose="020B0503030403030204" pitchFamily="34" charset="-78"/>
              </a:rPr>
              <a:t>إن مشاركة العلاقات العامة في وظيفة الإدارة الاستراتيجية تسمح باتخاذ قرارات أكثر شمولاً، وسياسة تنظيمية أفضل من منظور الجماهير وقرارات أكثر دواماً ومستويات أعلى من الرضا، ولا بد من تمكين وظيفة العلاقات العامة من تقديم تقرير مباشر إلى الرئيس التنفيذي من أجل تقديم المشورة بشأن الأمور التي تشتمل على الجماهير، والقيم، وصنع القرار الأخلاقي.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pic>
        <p:nvPicPr>
          <p:cNvPr id="8" name="Picture 7">
            <a:extLst>
              <a:ext uri="{FF2B5EF4-FFF2-40B4-BE49-F238E27FC236}">
                <a16:creationId xmlns:a16="http://schemas.microsoft.com/office/drawing/2014/main" id="{EE464A8C-1A28-4FF2-83FF-5C4B44FBCD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115" y="1690688"/>
            <a:ext cx="4848606" cy="6858000"/>
          </a:xfrm>
          <a:prstGeom prst="rect">
            <a:avLst/>
          </a:prstGeom>
        </p:spPr>
      </p:pic>
    </p:spTree>
    <p:extLst>
      <p:ext uri="{BB962C8B-B14F-4D97-AF65-F5344CB8AC3E}">
        <p14:creationId xmlns:p14="http://schemas.microsoft.com/office/powerpoint/2010/main" val="2312748982"/>
      </p:ext>
    </p:extLst>
  </p:cSld>
  <p:clrMapOvr>
    <a:masterClrMapping/>
  </p:clrMapOvr>
  <mc:AlternateContent xmlns:mc="http://schemas.openxmlformats.org/markup-compatibility/2006">
    <mc:Choice xmlns:p14="http://schemas.microsoft.com/office/powerpoint/2010/main" Requires="p14">
      <p:transition spd="slow" p14:dur="2000" advTm="85830"/>
    </mc:Choice>
    <mc:Fallback>
      <p:transition spd="slow" advTm="8583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A918F-63EC-4B6B-8A46-0F326D9A8816}"/>
              </a:ext>
            </a:extLst>
          </p:cNvPr>
          <p:cNvSpPr>
            <a:spLocks noGrp="1"/>
          </p:cNvSpPr>
          <p:nvPr>
            <p:ph type="title"/>
          </p:nvPr>
        </p:nvSpPr>
        <p:spPr/>
        <p:txBody>
          <a:bodyPr>
            <a:normAutofit/>
          </a:body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2- تمكين العلاقات العامة في الائتلاف المهيمن أو علاقة الإبلاغ المباشر مع الإدارة العليا:</a:t>
            </a:r>
            <a:endParaRPr lang="en-US" dirty="0"/>
          </a:p>
        </p:txBody>
      </p:sp>
      <p:sp>
        <p:nvSpPr>
          <p:cNvPr id="4" name="Rectangle: Rounded Corners 3">
            <a:extLst>
              <a:ext uri="{FF2B5EF4-FFF2-40B4-BE49-F238E27FC236}">
                <a16:creationId xmlns:a16="http://schemas.microsoft.com/office/drawing/2014/main" id="{6C71AAF5-E88A-46D7-B683-15986943BA4B}"/>
              </a:ext>
            </a:extLst>
          </p:cNvPr>
          <p:cNvSpPr/>
          <p:nvPr/>
        </p:nvSpPr>
        <p:spPr>
          <a:xfrm>
            <a:off x="541080" y="18426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404C5A5C-021C-4965-A2CD-F04C0C0A3AC1}"/>
              </a:ext>
            </a:extLst>
          </p:cNvPr>
          <p:cNvSpPr>
            <a:spLocks noGrp="1"/>
          </p:cNvSpPr>
          <p:nvPr>
            <p:ph idx="1"/>
          </p:nvPr>
        </p:nvSpPr>
        <p:spPr>
          <a:xfrm>
            <a:off x="689640" y="2141537"/>
            <a:ext cx="10515600" cy="4351338"/>
          </a:xfrm>
        </p:spPr>
        <p:txBody>
          <a:bodyPr>
            <a:noAutofit/>
          </a:bodyPr>
          <a:lstStyle/>
          <a:p>
            <a:pPr marL="0" marR="0" indent="0" algn="just" rtl="1">
              <a:lnSpc>
                <a:spcPct val="107000"/>
              </a:lnSpc>
              <a:spcBef>
                <a:spcPts val="1200"/>
              </a:spcBef>
              <a:spcAft>
                <a:spcPts val="0"/>
              </a:spcAft>
              <a:buNone/>
            </a:pPr>
            <a:r>
              <a:rPr lang="ar-EG" dirty="0">
                <a:effectLst/>
                <a:latin typeface="Dubai" panose="020B0503030403030204" pitchFamily="34" charset="-78"/>
                <a:ea typeface="Calibri" panose="020F0502020204030204" pitchFamily="34" charset="0"/>
                <a:cs typeface="Dubai" panose="020B0503030403030204" pitchFamily="34" charset="-78"/>
              </a:rPr>
              <a:t>يجب أن تكون الإدارة الاستراتيجية للعلاقات العامة جزءاً لا يتجزأ من الإدارة الاستراتيجية للمنظمة ككل، ولكي يحدث ذلك يجب أن يكون المسؤول التنفيذي الأول للعلاقات العامة عضواً في الائتلاف المهيمن للمنظمة، وأن يكون لكبار المسؤولين التنفيذيين في العلاقات العامة علاقة إبلاغ مباشرة مع كبار المديرين الذين يشكلون جزءاً من الائتلاف المهمين، الذي يتخذون قرارات استراتيجية للمنظمة وظيفة العلاقات العامة المتكاملة.</a:t>
            </a:r>
          </a:p>
          <a:p>
            <a:pPr marL="0" marR="0" indent="0" algn="just" rtl="1">
              <a:lnSpc>
                <a:spcPct val="107000"/>
              </a:lnSpc>
              <a:spcBef>
                <a:spcPts val="1200"/>
              </a:spcBef>
              <a:spcAft>
                <a:spcPts val="0"/>
              </a:spcAft>
              <a:buNone/>
            </a:pPr>
            <a:r>
              <a:rPr lang="ar-EG" dirty="0">
                <a:effectLst/>
                <a:latin typeface="Dubai" panose="020B0503030403030204" pitchFamily="34" charset="-78"/>
                <a:ea typeface="Calibri" panose="020F0502020204030204" pitchFamily="34" charset="0"/>
                <a:cs typeface="Dubai" panose="020B0503030403030204" pitchFamily="34" charset="-78"/>
              </a:rPr>
              <a:t> </a:t>
            </a:r>
            <a:br>
              <a:rPr lang="en-US" dirty="0">
                <a:effectLst/>
                <a:latin typeface="Dubai" panose="020B0503030403030204" pitchFamily="34" charset="-78"/>
                <a:ea typeface="Calibri" panose="020F0502020204030204" pitchFamily="34" charset="0"/>
                <a:cs typeface="Dubai" panose="020B0503030403030204" pitchFamily="34" charset="-78"/>
              </a:rPr>
            </a:br>
            <a:endParaRPr lang="en-US" dirty="0"/>
          </a:p>
        </p:txBody>
      </p:sp>
      <p:pic>
        <p:nvPicPr>
          <p:cNvPr id="8" name="Picture 7">
            <a:extLst>
              <a:ext uri="{FF2B5EF4-FFF2-40B4-BE49-F238E27FC236}">
                <a16:creationId xmlns:a16="http://schemas.microsoft.com/office/drawing/2014/main" id="{C1BDAD3B-7739-4937-A8DF-5A4CCCD307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665" y="1990726"/>
            <a:ext cx="4848606" cy="6858000"/>
          </a:xfrm>
          <a:prstGeom prst="rect">
            <a:avLst/>
          </a:prstGeom>
        </p:spPr>
      </p:pic>
    </p:spTree>
    <p:extLst>
      <p:ext uri="{BB962C8B-B14F-4D97-AF65-F5344CB8AC3E}">
        <p14:creationId xmlns:p14="http://schemas.microsoft.com/office/powerpoint/2010/main" val="1869536091"/>
      </p:ext>
    </p:extLst>
  </p:cSld>
  <p:clrMapOvr>
    <a:masterClrMapping/>
  </p:clrMapOvr>
  <mc:AlternateContent xmlns:mc="http://schemas.openxmlformats.org/markup-compatibility/2006">
    <mc:Choice xmlns:p14="http://schemas.microsoft.com/office/powerpoint/2010/main" Requires="p14">
      <p:transition spd="slow" p14:dur="2000" advTm="76891"/>
    </mc:Choice>
    <mc:Fallback>
      <p:transition spd="slow" advTm="7689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DF6324-AFEB-4BD0-B5B7-096184D64210}"/>
              </a:ext>
            </a:extLst>
          </p:cNvPr>
          <p:cNvSpPr>
            <a:spLocks noGrp="1"/>
          </p:cNvSpPr>
          <p:nvPr>
            <p:ph type="title"/>
          </p:nvPr>
        </p:nvSpPr>
        <p:spPr>
          <a:xfrm>
            <a:off x="128588" y="365125"/>
            <a:ext cx="11225212" cy="1325563"/>
          </a:xfrm>
        </p:spPr>
        <p:txBody>
          <a:bodyPr>
            <a:normAutofit/>
          </a:body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3 - وحدة العلاقات العامة برئاسة مدير وليس فني:</a:t>
            </a:r>
            <a:endParaRPr lang="en-US" dirty="0"/>
          </a:p>
        </p:txBody>
      </p:sp>
      <p:sp>
        <p:nvSpPr>
          <p:cNvPr id="4" name="Rectangle: Rounded Corners 3">
            <a:extLst>
              <a:ext uri="{FF2B5EF4-FFF2-40B4-BE49-F238E27FC236}">
                <a16:creationId xmlns:a16="http://schemas.microsoft.com/office/drawing/2014/main" id="{4023DCD4-DAE9-424C-A7D0-6DEC220B3A29}"/>
              </a:ext>
            </a:extLst>
          </p:cNvPr>
          <p:cNvSpPr/>
          <p:nvPr/>
        </p:nvSpPr>
        <p:spPr>
          <a:xfrm>
            <a:off x="689640" y="186528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F15FE47D-4843-425C-9862-CAAEE5CE3919}"/>
              </a:ext>
            </a:extLst>
          </p:cNvPr>
          <p:cNvSpPr>
            <a:spLocks noGrp="1"/>
          </p:cNvSpPr>
          <p:nvPr>
            <p:ph idx="1"/>
          </p:nvPr>
        </p:nvSpPr>
        <p:spPr>
          <a:xfrm>
            <a:off x="838200" y="2124025"/>
            <a:ext cx="10515600" cy="4351338"/>
          </a:xfrm>
        </p:spPr>
        <p:txBody>
          <a:bodyPr>
            <a:noAutofit/>
          </a:bodyPr>
          <a:lstStyle/>
          <a:p>
            <a:pPr marL="0" marR="0" indent="0" algn="just" rtl="1">
              <a:lnSpc>
                <a:spcPct val="107000"/>
              </a:lnSpc>
              <a:spcBef>
                <a:spcPts val="1200"/>
              </a:spcBef>
              <a:spcAft>
                <a:spcPts val="0"/>
              </a:spcAft>
              <a:buNone/>
            </a:pPr>
            <a:r>
              <a:rPr lang="ar-EG" dirty="0">
                <a:effectLst/>
                <a:latin typeface="Dubai" panose="020B0503030403030204" pitchFamily="34" charset="-78"/>
                <a:ea typeface="Calibri" panose="020F0502020204030204" pitchFamily="34" charset="0"/>
                <a:cs typeface="Dubai" panose="020B0503030403030204" pitchFamily="34" charset="-78"/>
              </a:rPr>
              <a:t>إن أقسام العلاقات العامة الممتازة تحتوي على مهنيين لديهم معرفة إدارية ومهارات بحث، فإن المعرفة البحثية المطلوبة لتقسيم الجمهور وإجراء التقييم، ولا بد أن يتولى إدارة وحدة العلاقات العامة دوماً مدير علاقات عامة محترف، وليس مجرد شخص بارع في المهارة الفنية للكتابة، بل يجب أن يملك المدير المعرفة البحثية اللازمة لجمع المعلومات، وتسهيل حل النزاعات والمشاركة في إدارة القضايا، ووضع الميزانيات وحل المعضلات الأخلاقية وإدارة موظفي إدارة العلاقات العامة، وإدارة وظيفة الاتصال من الناحية الاستراتيجية وبالتالي العمل على زيادة فرصهم من قبل التحالف المهيمن في المنظمة.</a:t>
            </a:r>
            <a:endParaRPr lang="en-US" dirty="0">
              <a:effectLst/>
              <a:latin typeface="Dubai" panose="020B0503030403030204" pitchFamily="34" charset="-78"/>
              <a:ea typeface="Calibri" panose="020F0502020204030204" pitchFamily="34" charset="0"/>
              <a:cs typeface="Dubai" panose="020B0503030403030204" pitchFamily="34" charset="-78"/>
            </a:endParaRPr>
          </a:p>
          <a:p>
            <a:endParaRPr lang="en-US" dirty="0"/>
          </a:p>
        </p:txBody>
      </p:sp>
      <p:pic>
        <p:nvPicPr>
          <p:cNvPr id="8" name="Picture 7">
            <a:extLst>
              <a:ext uri="{FF2B5EF4-FFF2-40B4-BE49-F238E27FC236}">
                <a16:creationId xmlns:a16="http://schemas.microsoft.com/office/drawing/2014/main" id="{0B114C20-4C5C-4240-8302-D32C66530A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0315" y="2914839"/>
            <a:ext cx="4457890" cy="6305361"/>
          </a:xfrm>
          <a:prstGeom prst="rect">
            <a:avLst/>
          </a:prstGeom>
        </p:spPr>
      </p:pic>
    </p:spTree>
    <p:extLst>
      <p:ext uri="{BB962C8B-B14F-4D97-AF65-F5344CB8AC3E}">
        <p14:creationId xmlns:p14="http://schemas.microsoft.com/office/powerpoint/2010/main" val="3242687961"/>
      </p:ext>
    </p:extLst>
  </p:cSld>
  <p:clrMapOvr>
    <a:masterClrMapping/>
  </p:clrMapOvr>
  <mc:AlternateContent xmlns:mc="http://schemas.openxmlformats.org/markup-compatibility/2006">
    <mc:Choice xmlns:p14="http://schemas.microsoft.com/office/powerpoint/2010/main" Requires="p14">
      <p:transition spd="slow" p14:dur="2000" advTm="109419"/>
    </mc:Choice>
    <mc:Fallback>
      <p:transition spd="slow" advTm="10941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853D06-2552-4464-9788-A3EEAFF05846}"/>
              </a:ext>
            </a:extLst>
          </p:cNvPr>
          <p:cNvSpPr>
            <a:spLocks noGrp="1"/>
          </p:cNvSpPr>
          <p:nvPr>
            <p:ph type="title"/>
          </p:nvPr>
        </p:nvSpPr>
        <p:spPr/>
        <p:txBody>
          <a:body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4- الأخلاق والنزاهة : </a:t>
            </a:r>
            <a:endParaRPr lang="en-US" dirty="0"/>
          </a:p>
        </p:txBody>
      </p:sp>
      <p:sp>
        <p:nvSpPr>
          <p:cNvPr id="4" name="Rectangle: Rounded Corners 3">
            <a:extLst>
              <a:ext uri="{FF2B5EF4-FFF2-40B4-BE49-F238E27FC236}">
                <a16:creationId xmlns:a16="http://schemas.microsoft.com/office/drawing/2014/main" id="{282F157B-8D9E-4975-B037-9867F5001D5E}"/>
              </a:ext>
            </a:extLst>
          </p:cNvPr>
          <p:cNvSpPr/>
          <p:nvPr/>
        </p:nvSpPr>
        <p:spPr>
          <a:xfrm>
            <a:off x="689640" y="14854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1A50CB2B-5C92-4C03-A0A3-BA22216F6536}"/>
              </a:ext>
            </a:extLst>
          </p:cNvPr>
          <p:cNvSpPr>
            <a:spLocks noGrp="1"/>
          </p:cNvSpPr>
          <p:nvPr>
            <p:ph idx="1"/>
          </p:nvPr>
        </p:nvSpPr>
        <p:spPr>
          <a:xfrm>
            <a:off x="838200" y="1825625"/>
            <a:ext cx="10515600"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وقد أضاف الباحثون المتميزون الأخلاق والنزاهة كاعتبارات هامة بعد أربع سنوات من نشر دراسة التميز مع إعادة تحديد أهمية الالتزام بأخلاقيات مهنة العلاقات العامة، والشعور بالمسؤولية الاجتماعية بدرجة كافية لتكون مبدأ مستقلاً من مبادئ نظرية التميز.</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a:t>
            </a:r>
            <a:endParaRPr lang="en-US" dirty="0">
              <a:effectLst/>
              <a:latin typeface="Dubai" panose="020B0503030403030204" pitchFamily="34" charset="-78"/>
              <a:ea typeface="Calibri" panose="020F0502020204030204" pitchFamily="34" charset="0"/>
              <a:cs typeface="Dubai" panose="020B0503030403030204" pitchFamily="34" charset="-78"/>
            </a:endParaRPr>
          </a:p>
          <a:p>
            <a:endParaRPr lang="en-US" dirty="0"/>
          </a:p>
        </p:txBody>
      </p:sp>
      <p:pic>
        <p:nvPicPr>
          <p:cNvPr id="8" name="Picture 7">
            <a:extLst>
              <a:ext uri="{FF2B5EF4-FFF2-40B4-BE49-F238E27FC236}">
                <a16:creationId xmlns:a16="http://schemas.microsoft.com/office/drawing/2014/main" id="{F4E99BE1-4737-4DAE-9615-DEA665A6D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115" y="1690688"/>
            <a:ext cx="4848606" cy="6858000"/>
          </a:xfrm>
          <a:prstGeom prst="rect">
            <a:avLst/>
          </a:prstGeom>
        </p:spPr>
      </p:pic>
    </p:spTree>
    <p:extLst>
      <p:ext uri="{BB962C8B-B14F-4D97-AF65-F5344CB8AC3E}">
        <p14:creationId xmlns:p14="http://schemas.microsoft.com/office/powerpoint/2010/main" val="801346073"/>
      </p:ext>
    </p:extLst>
  </p:cSld>
  <p:clrMapOvr>
    <a:masterClrMapping/>
  </p:clrMapOvr>
  <mc:AlternateContent xmlns:mc="http://schemas.openxmlformats.org/markup-compatibility/2006">
    <mc:Choice xmlns:p14="http://schemas.microsoft.com/office/powerpoint/2010/main" Requires="p14">
      <p:transition spd="slow" p14:dur="2000" advTm="59426"/>
    </mc:Choice>
    <mc:Fallback>
      <p:transition spd="slow" advTm="5942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47FDF-108B-4A34-BA44-2DE1436798B3}"/>
              </a:ext>
            </a:extLst>
          </p:cNvPr>
          <p:cNvSpPr>
            <a:spLocks noGrp="1"/>
          </p:cNvSpPr>
          <p:nvPr>
            <p:ph type="title"/>
          </p:nvPr>
        </p:nvSpPr>
        <p:spPr/>
        <p:txBody>
          <a:body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5- نظام متماثل للاتصال الداخلي:</a:t>
            </a:r>
            <a:endParaRPr lang="en-US" dirty="0"/>
          </a:p>
        </p:txBody>
      </p:sp>
      <p:sp>
        <p:nvSpPr>
          <p:cNvPr id="4" name="Rectangle: Rounded Corners 3">
            <a:extLst>
              <a:ext uri="{FF2B5EF4-FFF2-40B4-BE49-F238E27FC236}">
                <a16:creationId xmlns:a16="http://schemas.microsoft.com/office/drawing/2014/main" id="{4B52DC6C-6A25-434E-8276-1D87E31617D5}"/>
              </a:ext>
            </a:extLst>
          </p:cNvPr>
          <p:cNvSpPr/>
          <p:nvPr/>
        </p:nvSpPr>
        <p:spPr>
          <a:xfrm>
            <a:off x="689640" y="169068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85623097-C9E1-4FE8-A113-67FF9C25610A}"/>
              </a:ext>
            </a:extLst>
          </p:cNvPr>
          <p:cNvSpPr>
            <a:spLocks noGrp="1"/>
          </p:cNvSpPr>
          <p:nvPr>
            <p:ph idx="1"/>
          </p:nvPr>
        </p:nvSpPr>
        <p:spPr>
          <a:xfrm>
            <a:off x="838200" y="1825625"/>
            <a:ext cx="10515600"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تُعد انظمة الاتصالات الداخلية القائمة على الحوار مهمة لبناء العمل الجماعي وزيادة مستوى معنويات الموظفين ورضاهم الوظيفي وتقليل معدل دوران الموظفين إضافة إلى أن أبحاث القضايا تتيح للمدراء تحديد المشكلات في وقت مبكر حتى يمكن حلها قبل تصاعدها.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0"/>
              </a:spcAft>
              <a:buNone/>
            </a:pPr>
            <a:br>
              <a:rPr lang="ar-EG" b="1" dirty="0">
                <a:effectLst/>
                <a:latin typeface="Dubai" panose="020B0503030403030204" pitchFamily="34" charset="-78"/>
                <a:ea typeface="Calibri" panose="020F0502020204030204" pitchFamily="34" charset="0"/>
                <a:cs typeface="Dubai" panose="020B0503030403030204" pitchFamily="34" charset="-78"/>
              </a:rPr>
            </a:br>
            <a:endParaRPr lang="en-US" dirty="0"/>
          </a:p>
        </p:txBody>
      </p:sp>
      <p:pic>
        <p:nvPicPr>
          <p:cNvPr id="8" name="Picture 7">
            <a:extLst>
              <a:ext uri="{FF2B5EF4-FFF2-40B4-BE49-F238E27FC236}">
                <a16:creationId xmlns:a16="http://schemas.microsoft.com/office/drawing/2014/main" id="{C83E51E9-A622-42F5-9A3E-8A249AEF43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115" y="1690688"/>
            <a:ext cx="4848606" cy="6858000"/>
          </a:xfrm>
          <a:prstGeom prst="rect">
            <a:avLst/>
          </a:prstGeom>
        </p:spPr>
      </p:pic>
    </p:spTree>
    <p:extLst>
      <p:ext uri="{BB962C8B-B14F-4D97-AF65-F5344CB8AC3E}">
        <p14:creationId xmlns:p14="http://schemas.microsoft.com/office/powerpoint/2010/main" val="19032252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5A273-2679-4A7E-A054-790648B839C6}"/>
              </a:ext>
            </a:extLst>
          </p:cNvPr>
          <p:cNvSpPr>
            <a:spLocks noGrp="1"/>
          </p:cNvSpPr>
          <p:nvPr>
            <p:ph type="title"/>
          </p:nvPr>
        </p:nvSpPr>
        <p:spPr/>
        <p:txBody>
          <a:bodyPr>
            <a:normAutofit/>
          </a:body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6- العلاقات العامة هي وظيفة إدارية منفصلة عن الوظائف الأخرى:</a:t>
            </a:r>
            <a:endParaRPr lang="en-US" dirty="0"/>
          </a:p>
        </p:txBody>
      </p:sp>
      <p:sp>
        <p:nvSpPr>
          <p:cNvPr id="4" name="Rectangle: Rounded Corners 3">
            <a:extLst>
              <a:ext uri="{FF2B5EF4-FFF2-40B4-BE49-F238E27FC236}">
                <a16:creationId xmlns:a16="http://schemas.microsoft.com/office/drawing/2014/main" id="{60706DF1-5A60-4387-B201-FF15D003B2EE}"/>
              </a:ext>
            </a:extLst>
          </p:cNvPr>
          <p:cNvSpPr/>
          <p:nvPr/>
        </p:nvSpPr>
        <p:spPr>
          <a:xfrm>
            <a:off x="689640" y="18426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6A7F7D4B-E2FF-4C5E-914D-4EE1CBA222D3}"/>
              </a:ext>
            </a:extLst>
          </p:cNvPr>
          <p:cNvSpPr>
            <a:spLocks noGrp="1"/>
          </p:cNvSpPr>
          <p:nvPr>
            <p:ph idx="1"/>
          </p:nvPr>
        </p:nvSpPr>
        <p:spPr>
          <a:xfrm>
            <a:off x="838200" y="2013700"/>
            <a:ext cx="10515600" cy="4351338"/>
          </a:xfrm>
        </p:spPr>
        <p:txBody>
          <a:bodyPr>
            <a:noAutofit/>
          </a:bodyPr>
          <a:lstStyle/>
          <a:p>
            <a:pPr marL="0" marR="0" indent="0" algn="just" rtl="1">
              <a:lnSpc>
                <a:spcPct val="107000"/>
              </a:lnSpc>
              <a:spcBef>
                <a:spcPts val="0"/>
              </a:spcBef>
              <a:spcAft>
                <a:spcPts val="0"/>
              </a:spcAft>
              <a:buNone/>
            </a:pPr>
            <a:r>
              <a:rPr lang="ar-EG" dirty="0">
                <a:effectLst/>
                <a:latin typeface="Dubai" panose="020B0503030403030204" pitchFamily="34" charset="-78"/>
                <a:ea typeface="Calibri" panose="020F0502020204030204" pitchFamily="34" charset="0"/>
                <a:cs typeface="Dubai" panose="020B0503030403030204" pitchFamily="34" charset="-78"/>
              </a:rPr>
              <a:t>ينبغي أن تكون إدارات العلاقات العامة الممتازة مستقلة عن وظائف التسويق أو الموارد البشرية أو التمويل أو غيرها من الوظائف التنظيمية، ولا يمكن للعلاقات العامة أن تحدد جميع أصحاب المصلحة الرئيسيين وأن تطور أنشطة العلاقات العامة استراتيجياً إلا إذا كانت مستقلة وظيفياً.</a:t>
            </a:r>
            <a:endParaRPr lang="en-US" dirty="0">
              <a:effectLst/>
              <a:latin typeface="Dubai" panose="020B0503030403030204" pitchFamily="34" charset="-78"/>
              <a:ea typeface="Calibri" panose="020F0502020204030204" pitchFamily="34" charset="0"/>
              <a:cs typeface="Dubai" panose="020B0503030403030204" pitchFamily="34" charset="-78"/>
            </a:endParaRPr>
          </a:p>
          <a:p>
            <a:endParaRPr lang="en-US" dirty="0"/>
          </a:p>
        </p:txBody>
      </p:sp>
      <p:pic>
        <p:nvPicPr>
          <p:cNvPr id="9" name="Picture 8">
            <a:extLst>
              <a:ext uri="{FF2B5EF4-FFF2-40B4-BE49-F238E27FC236}">
                <a16:creationId xmlns:a16="http://schemas.microsoft.com/office/drawing/2014/main" id="{D6F24D22-DDBF-43B1-A9F8-98E373D8C0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4553" y="1690688"/>
            <a:ext cx="4848606" cy="6858000"/>
          </a:xfrm>
          <a:prstGeom prst="rect">
            <a:avLst/>
          </a:prstGeom>
        </p:spPr>
      </p:pic>
    </p:spTree>
    <p:extLst>
      <p:ext uri="{BB962C8B-B14F-4D97-AF65-F5344CB8AC3E}">
        <p14:creationId xmlns:p14="http://schemas.microsoft.com/office/powerpoint/2010/main" val="912560297"/>
      </p:ext>
    </p:extLst>
  </p:cSld>
  <p:clrMapOvr>
    <a:masterClrMapping/>
  </p:clrMapOvr>
  <mc:AlternateContent xmlns:mc="http://schemas.openxmlformats.org/markup-compatibility/2006">
    <mc:Choice xmlns:p14="http://schemas.microsoft.com/office/powerpoint/2010/main" Requires="p14">
      <p:transition spd="slow" p14:dur="2000" advTm="51788"/>
    </mc:Choice>
    <mc:Fallback>
      <p:transition spd="slow" advTm="5178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2AA80-BDE8-44F7-9698-CE6A192E05F5}"/>
              </a:ext>
            </a:extLst>
          </p:cNvPr>
          <p:cNvSpPr>
            <a:spLocks noGrp="1"/>
          </p:cNvSpPr>
          <p:nvPr>
            <p:ph type="title"/>
          </p:nvPr>
        </p:nvSpPr>
        <p:spPr>
          <a:xfrm>
            <a:off x="333375" y="365125"/>
            <a:ext cx="11525250" cy="1325563"/>
          </a:xfrm>
        </p:spPr>
        <p:txBody>
          <a:bodyPr>
            <a:normAutofit/>
          </a:body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 7- إمكانات المعرفة لدور إداري وعلاقات عامة متماثلة:</a:t>
            </a:r>
            <a:endParaRPr lang="en-US" dirty="0"/>
          </a:p>
        </p:txBody>
      </p:sp>
      <p:sp>
        <p:nvSpPr>
          <p:cNvPr id="4" name="Rectangle: Rounded Corners 3">
            <a:extLst>
              <a:ext uri="{FF2B5EF4-FFF2-40B4-BE49-F238E27FC236}">
                <a16:creationId xmlns:a16="http://schemas.microsoft.com/office/drawing/2014/main" id="{CAB2CB8D-182D-4F77-B0C6-B17CD006C1E8}"/>
              </a:ext>
            </a:extLst>
          </p:cNvPr>
          <p:cNvSpPr/>
          <p:nvPr/>
        </p:nvSpPr>
        <p:spPr>
          <a:xfrm>
            <a:off x="689640" y="18426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DFDD033D-95C4-4943-9545-243D996CE46A}"/>
              </a:ext>
            </a:extLst>
          </p:cNvPr>
          <p:cNvSpPr>
            <a:spLocks noGrp="1"/>
          </p:cNvSpPr>
          <p:nvPr>
            <p:ph idx="1"/>
          </p:nvPr>
        </p:nvSpPr>
        <p:spPr>
          <a:xfrm>
            <a:off x="838200" y="2141537"/>
            <a:ext cx="10515600"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إن المعرفة اللازمة لممارسة الدور الاداري في العلاقات العامة متناظرة، فإدارة العلاقات العامة الممتازة لديها المعرفة اللازمة لإدارة العلاقات العامة بشكل متناظر بحيث يمكنها من إجراء البحوث المتطورة لفهم الجمهور، ويمكنها أيضاً المشاركة في التفاوض وحل المشاكل بشكل تعاوني.</a:t>
            </a:r>
            <a:endParaRPr lang="en-US" dirty="0">
              <a:effectLst/>
              <a:latin typeface="Dubai" panose="020B0503030403030204" pitchFamily="34" charset="-78"/>
              <a:ea typeface="Calibri" panose="020F0502020204030204" pitchFamily="34" charset="0"/>
              <a:cs typeface="Dubai" panose="020B0503030403030204" pitchFamily="34" charset="-78"/>
            </a:endParaRPr>
          </a:p>
          <a:p>
            <a:endParaRPr lang="en-US" dirty="0"/>
          </a:p>
        </p:txBody>
      </p:sp>
      <p:pic>
        <p:nvPicPr>
          <p:cNvPr id="8" name="Picture 7">
            <a:extLst>
              <a:ext uri="{FF2B5EF4-FFF2-40B4-BE49-F238E27FC236}">
                <a16:creationId xmlns:a16="http://schemas.microsoft.com/office/drawing/2014/main" id="{3FBB31DC-8F5A-4247-853A-56078D6EEC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5978" y="1842657"/>
            <a:ext cx="4848606" cy="6858000"/>
          </a:xfrm>
          <a:prstGeom prst="rect">
            <a:avLst/>
          </a:prstGeom>
        </p:spPr>
      </p:pic>
    </p:spTree>
    <p:extLst>
      <p:ext uri="{BB962C8B-B14F-4D97-AF65-F5344CB8AC3E}">
        <p14:creationId xmlns:p14="http://schemas.microsoft.com/office/powerpoint/2010/main" val="469290147"/>
      </p:ext>
    </p:extLst>
  </p:cSld>
  <p:clrMapOvr>
    <a:masterClrMapping/>
  </p:clrMapOvr>
  <mc:AlternateContent xmlns:mc="http://schemas.openxmlformats.org/markup-compatibility/2006">
    <mc:Choice xmlns:p14="http://schemas.microsoft.com/office/powerpoint/2010/main" Requires="p14">
      <p:transition spd="slow" p14:dur="2000" advTm="53183"/>
    </mc:Choice>
    <mc:Fallback>
      <p:transition spd="slow" advTm="5318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2E94F-A24C-4A64-BBFD-69CBCA64F611}"/>
              </a:ext>
            </a:extLst>
          </p:cNvPr>
          <p:cNvSpPr>
            <a:spLocks noGrp="1"/>
          </p:cNvSpPr>
          <p:nvPr>
            <p:ph type="title"/>
          </p:nvPr>
        </p:nvSpPr>
        <p:spPr/>
        <p:txBody>
          <a:body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8- نموذج متماثل ذو اتجاهين:</a:t>
            </a:r>
            <a:endParaRPr lang="en-US" dirty="0"/>
          </a:p>
        </p:txBody>
      </p:sp>
      <p:sp>
        <p:nvSpPr>
          <p:cNvPr id="4" name="Rectangle: Rounded Corners 3">
            <a:extLst>
              <a:ext uri="{FF2B5EF4-FFF2-40B4-BE49-F238E27FC236}">
                <a16:creationId xmlns:a16="http://schemas.microsoft.com/office/drawing/2014/main" id="{8C7BD596-8BC6-464C-8978-43BFE6654BDA}"/>
              </a:ext>
            </a:extLst>
          </p:cNvPr>
          <p:cNvSpPr/>
          <p:nvPr/>
        </p:nvSpPr>
        <p:spPr>
          <a:xfrm>
            <a:off x="689640" y="169068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C812788D-DA46-4998-9D95-08EEB9BE5DBC}"/>
              </a:ext>
            </a:extLst>
          </p:cNvPr>
          <p:cNvSpPr>
            <a:spLocks noGrp="1"/>
          </p:cNvSpPr>
          <p:nvPr>
            <p:ph idx="1"/>
          </p:nvPr>
        </p:nvSpPr>
        <p:spPr>
          <a:xfrm>
            <a:off x="838200" y="1825625"/>
            <a:ext cx="10515600"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من المهم لإدارة علاقات عامة ممتازة أن تستخدم نموذج العلاقات العامة المتماثل ثنائي الاتجاه؛ لأن تقديم النهج القائم على الحوار قد أظهر فعالية أكبر من أي نهج آخر في حل الصراعات ومنع المشاكل وبناء العلاقات مع الجماهير الاستراتيجية والحفاظ عليها.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 </a:t>
            </a:r>
            <a:endParaRPr lang="en-US" dirty="0"/>
          </a:p>
        </p:txBody>
      </p:sp>
      <p:pic>
        <p:nvPicPr>
          <p:cNvPr id="8" name="Picture 7">
            <a:extLst>
              <a:ext uri="{FF2B5EF4-FFF2-40B4-BE49-F238E27FC236}">
                <a16:creationId xmlns:a16="http://schemas.microsoft.com/office/drawing/2014/main" id="{E9CBDC02-2247-4975-96AF-65D8EDB7FF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4553" y="1690688"/>
            <a:ext cx="4848606" cy="6858000"/>
          </a:xfrm>
          <a:prstGeom prst="rect">
            <a:avLst/>
          </a:prstGeom>
        </p:spPr>
      </p:pic>
    </p:spTree>
    <p:extLst>
      <p:ext uri="{BB962C8B-B14F-4D97-AF65-F5344CB8AC3E}">
        <p14:creationId xmlns:p14="http://schemas.microsoft.com/office/powerpoint/2010/main" val="1981155820"/>
      </p:ext>
    </p:extLst>
  </p:cSld>
  <p:clrMapOvr>
    <a:masterClrMapping/>
  </p:clrMapOvr>
  <mc:AlternateContent xmlns:mc="http://schemas.openxmlformats.org/markup-compatibility/2006">
    <mc:Choice xmlns:p14="http://schemas.microsoft.com/office/powerpoint/2010/main" Requires="p14">
      <p:transition spd="slow" p14:dur="2000" advTm="61957"/>
    </mc:Choice>
    <mc:Fallback>
      <p:transition spd="slow" advTm="6195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A26D7-B89C-4693-81B8-23CF5D1DE375}"/>
              </a:ext>
            </a:extLst>
          </p:cNvPr>
          <p:cNvSpPr>
            <a:spLocks noGrp="1"/>
          </p:cNvSpPr>
          <p:nvPr>
            <p:ph type="title"/>
          </p:nvPr>
        </p:nvSpPr>
        <p:spPr/>
        <p:txBody>
          <a:body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9- التنوع المتجسد في جميع الأدوار:</a:t>
            </a:r>
            <a:endParaRPr lang="en-US" dirty="0"/>
          </a:p>
        </p:txBody>
      </p:sp>
      <p:sp>
        <p:nvSpPr>
          <p:cNvPr id="4" name="Rectangle: Rounded Corners 3">
            <a:extLst>
              <a:ext uri="{FF2B5EF4-FFF2-40B4-BE49-F238E27FC236}">
                <a16:creationId xmlns:a16="http://schemas.microsoft.com/office/drawing/2014/main" id="{AF200D79-5F8B-4761-A017-BF4C8FE88C22}"/>
              </a:ext>
            </a:extLst>
          </p:cNvPr>
          <p:cNvSpPr/>
          <p:nvPr/>
        </p:nvSpPr>
        <p:spPr>
          <a:xfrm>
            <a:off x="689640" y="169068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2C640FB5-15E3-4C1D-AC94-0856EA95CE5F}"/>
              </a:ext>
            </a:extLst>
          </p:cNvPr>
          <p:cNvSpPr>
            <a:spLocks noGrp="1"/>
          </p:cNvSpPr>
          <p:nvPr>
            <p:ph idx="1"/>
          </p:nvPr>
        </p:nvSpPr>
        <p:spPr>
          <a:xfrm>
            <a:off x="838200" y="1825625"/>
            <a:ext cx="10515600"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وتشمل إدارات العلاقات العامة الممتازة الرجال والنساء على حد سواء، والمجموعات العرقية المختلفة في جميع الأدوار ومن المهم أن يكون لدى إدارات العلاقات العامة مهنيين متنوعين في جميع أدوار الوظيفة بحيث تكون القرارات والاتصالات شاملة لوجهات النظر المختلفة، فالشمولية تولد التميز؛ لأنها تقلل من مشاعر الاغتراب الناتجة من استبعاد أو عدم التماس أفكار وآراء بعض الجماهير.</a:t>
            </a:r>
            <a:endParaRPr lang="en-US" dirty="0">
              <a:effectLst/>
              <a:latin typeface="Dubai" panose="020B0503030403030204" pitchFamily="34" charset="-78"/>
              <a:ea typeface="Calibri" panose="020F0502020204030204" pitchFamily="34" charset="0"/>
              <a:cs typeface="Dubai" panose="020B0503030403030204" pitchFamily="34" charset="-78"/>
            </a:endParaRPr>
          </a:p>
          <a:p>
            <a:endParaRPr lang="en-US" dirty="0"/>
          </a:p>
        </p:txBody>
      </p:sp>
      <p:pic>
        <p:nvPicPr>
          <p:cNvPr id="8" name="Picture 7">
            <a:extLst>
              <a:ext uri="{FF2B5EF4-FFF2-40B4-BE49-F238E27FC236}">
                <a16:creationId xmlns:a16="http://schemas.microsoft.com/office/drawing/2014/main" id="{D2BEA89F-446D-4363-92EE-CCB54C9036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4553" y="1690688"/>
            <a:ext cx="4848606" cy="6858000"/>
          </a:xfrm>
          <a:prstGeom prst="rect">
            <a:avLst/>
          </a:prstGeom>
        </p:spPr>
      </p:pic>
    </p:spTree>
    <p:extLst>
      <p:ext uri="{BB962C8B-B14F-4D97-AF65-F5344CB8AC3E}">
        <p14:creationId xmlns:p14="http://schemas.microsoft.com/office/powerpoint/2010/main" val="2011619761"/>
      </p:ext>
    </p:extLst>
  </p:cSld>
  <p:clrMapOvr>
    <a:masterClrMapping/>
  </p:clrMapOvr>
  <mc:AlternateContent xmlns:mc="http://schemas.openxmlformats.org/markup-compatibility/2006">
    <mc:Choice xmlns:p14="http://schemas.microsoft.com/office/powerpoint/2010/main" Requires="p14">
      <p:transition spd="slow" p14:dur="2000" advTm="68851"/>
    </mc:Choice>
    <mc:Fallback>
      <p:transition spd="slow" advTm="6885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D1806-70A7-44DD-9349-65EB8AC01CE3}"/>
              </a:ext>
            </a:extLst>
          </p:cNvPr>
          <p:cNvSpPr>
            <a:spLocks noGrp="1"/>
          </p:cNvSpPr>
          <p:nvPr>
            <p:ph type="title"/>
          </p:nvPr>
        </p:nvSpPr>
        <p:spPr>
          <a:xfrm>
            <a:off x="1488280" y="409178"/>
            <a:ext cx="10515600" cy="1325563"/>
          </a:xfrm>
        </p:spPr>
        <p:txBody>
          <a:body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 10- وظيفة العلاقات العامة المتكاملة : </a:t>
            </a:r>
            <a:endParaRPr lang="en-US" dirty="0"/>
          </a:p>
        </p:txBody>
      </p:sp>
      <p:sp>
        <p:nvSpPr>
          <p:cNvPr id="4" name="Rectangle: Rounded Corners 3">
            <a:extLst>
              <a:ext uri="{FF2B5EF4-FFF2-40B4-BE49-F238E27FC236}">
                <a16:creationId xmlns:a16="http://schemas.microsoft.com/office/drawing/2014/main" id="{272FC134-DD14-4ACE-ABED-BAEFBBD35454}"/>
              </a:ext>
            </a:extLst>
          </p:cNvPr>
          <p:cNvSpPr/>
          <p:nvPr/>
        </p:nvSpPr>
        <p:spPr>
          <a:xfrm>
            <a:off x="309564" y="1918494"/>
            <a:ext cx="11572871" cy="2543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F436E1D3-049C-4F38-AF92-8DF0FADF8875}"/>
              </a:ext>
            </a:extLst>
          </p:cNvPr>
          <p:cNvSpPr>
            <a:spLocks noGrp="1"/>
          </p:cNvSpPr>
          <p:nvPr>
            <p:ph idx="1"/>
          </p:nvPr>
        </p:nvSpPr>
        <p:spPr>
          <a:xfrm>
            <a:off x="544116" y="2286000"/>
            <a:ext cx="11103766"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وظيفة العلاقات العامة المتكاملة لها حق الوصول إلى السلطة في جميع مستويات المنظمة ووظائفها. العلاقات العامة ليست كيان معزولاً، ولا يتم التعدي عليه او احتوائه في وظائف التسويق أو غيرها من الوظائف، ولكن لديها درجة من الاستقلال الذاتى.</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a:t>
            </a:r>
            <a:endParaRPr lang="en-US" dirty="0"/>
          </a:p>
        </p:txBody>
      </p:sp>
    </p:spTree>
    <p:extLst>
      <p:ext uri="{BB962C8B-B14F-4D97-AF65-F5344CB8AC3E}">
        <p14:creationId xmlns:p14="http://schemas.microsoft.com/office/powerpoint/2010/main" val="189463678"/>
      </p:ext>
    </p:extLst>
  </p:cSld>
  <p:clrMapOvr>
    <a:masterClrMapping/>
  </p:clrMapOvr>
  <mc:AlternateContent xmlns:mc="http://schemas.openxmlformats.org/markup-compatibility/2006">
    <mc:Choice xmlns:p14="http://schemas.microsoft.com/office/powerpoint/2010/main" Requires="p14">
      <p:transition spd="slow" p14:dur="2000" advTm="70411"/>
    </mc:Choice>
    <mc:Fallback>
      <p:transition spd="slow" advTm="7041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FFE14D5-8667-438F-87A4-05981375A5D2}"/>
              </a:ext>
            </a:extLst>
          </p:cNvPr>
          <p:cNvSpPr/>
          <p:nvPr/>
        </p:nvSpPr>
        <p:spPr>
          <a:xfrm>
            <a:off x="501982" y="1214006"/>
            <a:ext cx="11188035" cy="53582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446F30E9-40BB-415D-B140-E6712FC8D9AE}"/>
              </a:ext>
            </a:extLst>
          </p:cNvPr>
          <p:cNvSpPr>
            <a:spLocks noGrp="1"/>
          </p:cNvSpPr>
          <p:nvPr>
            <p:ph idx="1"/>
          </p:nvPr>
        </p:nvSpPr>
        <p:spPr>
          <a:xfrm>
            <a:off x="601995" y="1419621"/>
            <a:ext cx="10939462" cy="4704557"/>
          </a:xfrm>
        </p:spPr>
        <p:txBody>
          <a:bodyPr>
            <a:noAutofit/>
          </a:bodyPr>
          <a:lstStyle/>
          <a:p>
            <a:pPr algn="just" rtl="1">
              <a:lnSpc>
                <a:spcPct val="107000"/>
              </a:lnSpc>
              <a:spcBef>
                <a:spcPts val="0"/>
              </a:spcBef>
              <a:spcAft>
                <a:spcPts val="800"/>
              </a:spcAft>
            </a:pPr>
            <a:r>
              <a:rPr lang="ar-EG" dirty="0">
                <a:effectLst/>
                <a:latin typeface="Dubai" panose="020B0503030403030204" pitchFamily="34" charset="-78"/>
                <a:ea typeface="Calibri" panose="020F0502020204030204" pitchFamily="34" charset="0"/>
                <a:cs typeface="Dubai" panose="020B0503030403030204" pitchFamily="34" charset="-78"/>
              </a:rPr>
              <a:t>رؤية العديد من الباحثين بأنها خيالية ومثالية وغير واقعية من ناحية التوازن في الاتصال.</a:t>
            </a:r>
            <a:endParaRPr lang="en-US" dirty="0">
              <a:effectLst/>
              <a:latin typeface="Dubai" panose="020B0503030403030204" pitchFamily="34" charset="-78"/>
              <a:ea typeface="Calibri" panose="020F0502020204030204" pitchFamily="34" charset="0"/>
              <a:cs typeface="Dubai" panose="020B0503030403030204" pitchFamily="34" charset="-78"/>
            </a:endParaRPr>
          </a:p>
          <a:p>
            <a:pPr algn="just" rtl="1">
              <a:lnSpc>
                <a:spcPct val="107000"/>
              </a:lnSpc>
              <a:spcBef>
                <a:spcPts val="0"/>
              </a:spcBef>
              <a:spcAft>
                <a:spcPts val="800"/>
              </a:spcAft>
            </a:pPr>
            <a:r>
              <a:rPr lang="ar-EG" dirty="0">
                <a:effectLst/>
                <a:latin typeface="Dubai" panose="020B0503030403030204" pitchFamily="34" charset="-78"/>
                <a:ea typeface="Calibri" panose="020F0502020204030204" pitchFamily="34" charset="0"/>
                <a:cs typeface="Dubai" panose="020B0503030403030204" pitchFamily="34" charset="-78"/>
              </a:rPr>
              <a:t>أنها غير صالحة للتعميم عالميا.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algn="just" rtl="1">
              <a:lnSpc>
                <a:spcPct val="107000"/>
              </a:lnSpc>
              <a:spcBef>
                <a:spcPts val="0"/>
              </a:spcBef>
              <a:spcAft>
                <a:spcPts val="800"/>
              </a:spcAft>
            </a:pPr>
            <a:r>
              <a:rPr lang="ar-EG" dirty="0">
                <a:effectLst/>
                <a:latin typeface="Dubai" panose="020B0503030403030204" pitchFamily="34" charset="-78"/>
                <a:ea typeface="Calibri" panose="020F0502020204030204" pitchFamily="34" charset="0"/>
                <a:cs typeface="Dubai" panose="020B0503030403030204" pitchFamily="34" charset="-78"/>
              </a:rPr>
              <a:t>وحدة التحليل التي تركز عليها دراسات الامتياز لا تزال دولة واحدة.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algn="just" rtl="1">
              <a:lnSpc>
                <a:spcPct val="107000"/>
              </a:lnSpc>
              <a:spcBef>
                <a:spcPts val="0"/>
              </a:spcBef>
              <a:spcAft>
                <a:spcPts val="800"/>
              </a:spcAft>
            </a:pPr>
            <a:r>
              <a:rPr lang="ar-EG" dirty="0">
                <a:effectLst/>
                <a:latin typeface="Dubai" panose="020B0503030403030204" pitchFamily="34" charset="-78"/>
                <a:ea typeface="Calibri" panose="020F0502020204030204" pitchFamily="34" charset="0"/>
                <a:cs typeface="Dubai" panose="020B0503030403030204" pitchFamily="34" charset="-78"/>
              </a:rPr>
              <a:t>لاحظ ( فاندر ميدين ) أن النموذج المتوازن ثنائي الاتجاه غير واقعي لأنه يشير إلى أن المنظمات يجب أن تقدر مصالح جمهورها أكثر من مصالح المنظمة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algn="just" rtl="1">
              <a:lnSpc>
                <a:spcPct val="107000"/>
              </a:lnSpc>
              <a:spcBef>
                <a:spcPts val="0"/>
              </a:spcBef>
              <a:spcAft>
                <a:spcPts val="800"/>
              </a:spcAft>
            </a:pPr>
            <a:r>
              <a:rPr lang="ar-EG" dirty="0">
                <a:effectLst/>
                <a:latin typeface="Dubai" panose="020B0503030403030204" pitchFamily="34" charset="-78"/>
                <a:ea typeface="Calibri" panose="020F0502020204030204" pitchFamily="34" charset="0"/>
                <a:cs typeface="Dubai" panose="020B0503030403030204" pitchFamily="34" charset="-78"/>
              </a:rPr>
              <a:t>أن العلاقات العامه التعاونية بالكامل أضاف ليست ممكنة في بعض الحالات، وأشار إلى أن افتقار ممارسي العلاقات العامة للسلطة داخل المنظمة يزيد من تقييد التعاون.</a:t>
            </a:r>
            <a:endParaRPr lang="en-US" dirty="0">
              <a:effectLst/>
              <a:latin typeface="Dubai" panose="020B0503030403030204" pitchFamily="34" charset="-78"/>
              <a:ea typeface="Calibri" panose="020F0502020204030204" pitchFamily="34" charset="0"/>
              <a:cs typeface="Dubai" panose="020B0503030403030204" pitchFamily="34" charset="-78"/>
            </a:endParaRPr>
          </a:p>
          <a:p>
            <a:endParaRPr lang="en-US" dirty="0">
              <a:latin typeface="Dubai" panose="020B0503030403030204" pitchFamily="34" charset="-78"/>
              <a:cs typeface="Dubai" panose="020B0503030403030204" pitchFamily="34" charset="-78"/>
            </a:endParaRPr>
          </a:p>
        </p:txBody>
      </p:sp>
      <p:sp>
        <p:nvSpPr>
          <p:cNvPr id="5" name="Title 1">
            <a:extLst>
              <a:ext uri="{FF2B5EF4-FFF2-40B4-BE49-F238E27FC236}">
                <a16:creationId xmlns:a16="http://schemas.microsoft.com/office/drawing/2014/main" id="{063530C2-4C60-4466-B0B5-7F8236700F7C}"/>
              </a:ext>
            </a:extLst>
          </p:cNvPr>
          <p:cNvSpPr>
            <a:spLocks noGrp="1"/>
          </p:cNvSpPr>
          <p:nvPr>
            <p:ph type="title"/>
          </p:nvPr>
        </p:nvSpPr>
        <p:spPr>
          <a:xfrm>
            <a:off x="1174417" y="94058"/>
            <a:ext cx="10515600" cy="1325563"/>
          </a:xfrm>
        </p:spPr>
        <p:txBody>
          <a:bodyPr/>
          <a:lstStyle/>
          <a:p>
            <a:pPr algn="r" rtl="1"/>
            <a:r>
              <a:rPr lang="ar-EG" b="1" dirty="0">
                <a:solidFill>
                  <a:schemeClr val="bg1"/>
                </a:solidFill>
                <a:latin typeface="Calibri" panose="020F0502020204030204" pitchFamily="34" charset="0"/>
                <a:ea typeface="Calibri" panose="020F0502020204030204" pitchFamily="34" charset="0"/>
                <a:cs typeface="Arial" panose="020B0604020202020204" pitchFamily="34" charset="0"/>
              </a:rPr>
              <a:t>الانتقادات التي وجهت لهذه النظرية</a:t>
            </a:r>
            <a:r>
              <a:rPr lang="ar-EG" dirty="0">
                <a:solidFill>
                  <a:schemeClr val="bg1"/>
                </a:solidFill>
                <a:latin typeface="Calibri" panose="020F0502020204030204" pitchFamily="34" charset="0"/>
                <a:ea typeface="Calibri" panose="020F0502020204030204" pitchFamily="34" charset="0"/>
                <a:cs typeface="Arial" panose="020B0604020202020204" pitchFamily="34" charset="0"/>
              </a:rPr>
              <a:t> </a:t>
            </a:r>
            <a:endParaRPr lang="en-US" dirty="0"/>
          </a:p>
        </p:txBody>
      </p:sp>
    </p:spTree>
    <p:extLst>
      <p:ext uri="{BB962C8B-B14F-4D97-AF65-F5344CB8AC3E}">
        <p14:creationId xmlns:p14="http://schemas.microsoft.com/office/powerpoint/2010/main" val="4202077299"/>
      </p:ext>
    </p:extLst>
  </p:cSld>
  <p:clrMapOvr>
    <a:masterClrMapping/>
  </p:clrMapOvr>
  <mc:AlternateContent xmlns:mc="http://schemas.openxmlformats.org/markup-compatibility/2006">
    <mc:Choice xmlns:p14="http://schemas.microsoft.com/office/powerpoint/2010/main" Requires="p14">
      <p:transition spd="slow" p14:dur="2000" advTm="76843"/>
    </mc:Choice>
    <mc:Fallback>
      <p:transition spd="slow" advTm="768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CDD49-BBA6-4795-A79D-D49A270F3C98}"/>
              </a:ext>
            </a:extLst>
          </p:cNvPr>
          <p:cNvSpPr>
            <a:spLocks noGrp="1"/>
          </p:cNvSpPr>
          <p:nvPr>
            <p:ph type="title"/>
          </p:nvPr>
        </p:nvSpPr>
        <p:spPr/>
        <p:txBody>
          <a:bodyPr/>
          <a:lstStyle/>
          <a:p>
            <a:pPr algn="r" rtl="1"/>
            <a:r>
              <a:rPr lang="ar-EG" b="1" u="sng" dirty="0">
                <a:solidFill>
                  <a:schemeClr val="bg1"/>
                </a:solidFill>
                <a:latin typeface="Adobe Arabic"/>
                <a:ea typeface="Times New Roman" panose="02020603050405020304" pitchFamily="18" charset="0"/>
              </a:rPr>
              <a:t>ثانيًا:</a:t>
            </a:r>
            <a:r>
              <a:rPr lang="ar-EG" b="1" u="sng" dirty="0">
                <a:solidFill>
                  <a:schemeClr val="bg1"/>
                </a:solidFill>
                <a:latin typeface="Calibri" panose="020F0502020204030204" pitchFamily="34" charset="0"/>
                <a:ea typeface="Times New Roman" panose="02020603050405020304" pitchFamily="18" charset="0"/>
                <a:cs typeface="Adobe Arabic"/>
              </a:rPr>
              <a:t> </a:t>
            </a:r>
            <a:r>
              <a:rPr lang="ar-EG" b="1" u="sng" dirty="0">
                <a:solidFill>
                  <a:schemeClr val="bg1"/>
                </a:solidFill>
                <a:latin typeface="Adobe Arabic"/>
                <a:ea typeface="Times New Roman" panose="02020603050405020304" pitchFamily="18" charset="0"/>
              </a:rPr>
              <a:t>نظرية التأطير</a:t>
            </a:r>
            <a:endParaRPr lang="en-US" dirty="0"/>
          </a:p>
        </p:txBody>
      </p:sp>
      <p:sp>
        <p:nvSpPr>
          <p:cNvPr id="4" name="Rectangle: Rounded Corners 3">
            <a:extLst>
              <a:ext uri="{FF2B5EF4-FFF2-40B4-BE49-F238E27FC236}">
                <a16:creationId xmlns:a16="http://schemas.microsoft.com/office/drawing/2014/main" id="{B358E2A9-0FBA-4CD8-B20F-6ADB63489971}"/>
              </a:ext>
            </a:extLst>
          </p:cNvPr>
          <p:cNvSpPr/>
          <p:nvPr/>
        </p:nvSpPr>
        <p:spPr>
          <a:xfrm>
            <a:off x="685800" y="1571195"/>
            <a:ext cx="10816560" cy="4605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F78DE6A3-83B5-491F-A616-06D60011C6AD}"/>
              </a:ext>
            </a:extLst>
          </p:cNvPr>
          <p:cNvSpPr>
            <a:spLocks noGrp="1"/>
          </p:cNvSpPr>
          <p:nvPr>
            <p:ph idx="1"/>
          </p:nvPr>
        </p:nvSpPr>
        <p:spPr>
          <a:xfrm>
            <a:off x="838200" y="1758156"/>
            <a:ext cx="10515600"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نظرية تحليل الإطار الإعلامى هي نظرية تدرس ظروف تأثير الرسالة، وتقوم هذه النظرية على أساس أن أحداث ومضامين وسائل الاعلام لا يكون لها مغزى في حد ذاتها، إلا اذا وضعت في تنظيم وسياق وأطر إعلامية. هذه الأطر تنظم الألفاظ والنصوص والمعاني وتستخدم الخبرات والقيم الاجتماعية السائدة. فتأطير الرسالة الإعلامية يوفر القدرة على قياس محتوى الرسالة ويفسر دورها في التأثير على الآراء والاتجاهات، يعني عندما يقع حادث معين فالحدث قد لا تكون له دلالة كبرى عند الناس ولكن وسائل الاعلام تصفه في اطار اعلامي من حيث اللغة والصياغة والتركيز على عنصر معين حتى يصبح هاما في قلب الاطار الاجتماعي كله.</a:t>
            </a:r>
            <a:endParaRPr lang="en-US"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8" name="Picture 7">
            <a:extLst>
              <a:ext uri="{FF2B5EF4-FFF2-40B4-BE49-F238E27FC236}">
                <a16:creationId xmlns:a16="http://schemas.microsoft.com/office/drawing/2014/main" id="{0D6E0AE4-DAAE-429A-BA58-CDD29C570C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6041" y="2896758"/>
            <a:ext cx="4172141" cy="5901190"/>
          </a:xfrm>
          <a:prstGeom prst="rect">
            <a:avLst/>
          </a:prstGeom>
        </p:spPr>
      </p:pic>
    </p:spTree>
    <p:extLst>
      <p:ext uri="{BB962C8B-B14F-4D97-AF65-F5344CB8AC3E}">
        <p14:creationId xmlns:p14="http://schemas.microsoft.com/office/powerpoint/2010/main" val="1111657411"/>
      </p:ext>
    </p:extLst>
  </p:cSld>
  <p:clrMapOvr>
    <a:masterClrMapping/>
  </p:clrMapOvr>
  <mc:AlternateContent xmlns:mc="http://schemas.openxmlformats.org/markup-compatibility/2006">
    <mc:Choice xmlns:p14="http://schemas.microsoft.com/office/powerpoint/2010/main" Requires="p14">
      <p:transition spd="slow" p14:dur="2000" advTm="88657"/>
    </mc:Choice>
    <mc:Fallback>
      <p:transition spd="slow" advTm="8865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F70861-4BED-4833-A8A5-1C431A883E61}"/>
              </a:ext>
            </a:extLst>
          </p:cNvPr>
          <p:cNvSpPr>
            <a:spLocks noGrp="1"/>
          </p:cNvSpPr>
          <p:nvPr>
            <p:ph type="title"/>
          </p:nvPr>
        </p:nvSpPr>
        <p:spPr/>
        <p:txBody>
          <a:body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أنواع الأطر الإعلامية </a:t>
            </a:r>
            <a:endParaRPr lang="en-US" dirty="0"/>
          </a:p>
        </p:txBody>
      </p:sp>
      <p:sp>
        <p:nvSpPr>
          <p:cNvPr id="4" name="Rectangle: Rounded Corners 3">
            <a:extLst>
              <a:ext uri="{FF2B5EF4-FFF2-40B4-BE49-F238E27FC236}">
                <a16:creationId xmlns:a16="http://schemas.microsoft.com/office/drawing/2014/main" id="{6B547F90-FAA6-4598-B581-E512F8CE6503}"/>
              </a:ext>
            </a:extLst>
          </p:cNvPr>
          <p:cNvSpPr/>
          <p:nvPr/>
        </p:nvSpPr>
        <p:spPr>
          <a:xfrm>
            <a:off x="689640" y="15426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C6A6F37A-1098-433C-82FD-B497F42D5F86}"/>
              </a:ext>
            </a:extLst>
          </p:cNvPr>
          <p:cNvSpPr>
            <a:spLocks noGrp="1"/>
          </p:cNvSpPr>
          <p:nvPr>
            <p:ph idx="1"/>
          </p:nvPr>
        </p:nvSpPr>
        <p:spPr>
          <a:xfrm>
            <a:off x="862012" y="1626191"/>
            <a:ext cx="10515600"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قدم العلماء عدة أنواع للأطر الاعلامية المرتبطة غالبا بتغطية وسائل الاعلام للأخبار من ذلك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lvl="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الإطار المحدد بقضية: </a:t>
            </a:r>
            <a:r>
              <a:rPr lang="ar-EG" dirty="0">
                <a:effectLst/>
                <a:latin typeface="Dubai" panose="020B0503030403030204" pitchFamily="34" charset="-78"/>
                <a:ea typeface="Calibri" panose="020F0502020204030204" pitchFamily="34" charset="0"/>
                <a:cs typeface="Dubai" panose="020B0503030403030204" pitchFamily="34" charset="-78"/>
              </a:rPr>
              <a:t>حيث يتم التركيز على قضية أو حدث جوانبه واضحة عند الجمهور لأنه حدث مرتبط بوقائع ملموسة عندئذ يركز الاطار على المدخل الشخصي أو تقديم عناصر الحدث وتداعياته.</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lvl="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الإطار العام: </a:t>
            </a:r>
            <a:r>
              <a:rPr lang="ar-EG" dirty="0">
                <a:effectLst/>
                <a:latin typeface="Dubai" panose="020B0503030403030204" pitchFamily="34" charset="-78"/>
                <a:ea typeface="Calibri" panose="020F0502020204030204" pitchFamily="34" charset="0"/>
                <a:cs typeface="Dubai" panose="020B0503030403030204" pitchFamily="34" charset="-78"/>
              </a:rPr>
              <a:t>يرى الاحداث في سياق عام مجرد يقدم تفسيرات عامة للوقائع يربطها بالمعايير الثقافية والسياسية وقد تكون ثقيلة على نفسية المتلقي من الناحية المهنية الا أنها هامة لفهم المشكلات وتقديم الحلول والاقناع على المدى البعيد.</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lvl="0" indent="0" algn="just" rtl="1">
              <a:lnSpc>
                <a:spcPct val="107000"/>
              </a:lnSpc>
              <a:spcBef>
                <a:spcPts val="0"/>
              </a:spcBef>
              <a:spcAft>
                <a:spcPts val="800"/>
              </a:spcAft>
              <a:buNone/>
            </a:pPr>
            <a:endParaRPr lang="en-US" dirty="0">
              <a:latin typeface="Dubai" panose="020B0503030403030204" pitchFamily="34" charset="-78"/>
              <a:cs typeface="Dubai" panose="020B0503030403030204" pitchFamily="34" charset="-78"/>
            </a:endParaRPr>
          </a:p>
        </p:txBody>
      </p:sp>
      <p:pic>
        <p:nvPicPr>
          <p:cNvPr id="8" name="Picture 7">
            <a:extLst>
              <a:ext uri="{FF2B5EF4-FFF2-40B4-BE49-F238E27FC236}">
                <a16:creationId xmlns:a16="http://schemas.microsoft.com/office/drawing/2014/main" id="{1631DC9B-25EC-42F3-BA0D-496E5F129A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0303" y="3181738"/>
            <a:ext cx="3862050" cy="5462588"/>
          </a:xfrm>
          <a:prstGeom prst="rect">
            <a:avLst/>
          </a:prstGeom>
        </p:spPr>
      </p:pic>
    </p:spTree>
    <p:extLst>
      <p:ext uri="{BB962C8B-B14F-4D97-AF65-F5344CB8AC3E}">
        <p14:creationId xmlns:p14="http://schemas.microsoft.com/office/powerpoint/2010/main" val="424203747"/>
      </p:ext>
    </p:extLst>
  </p:cSld>
  <p:clrMapOvr>
    <a:masterClrMapping/>
  </p:clrMapOvr>
  <mc:AlternateContent xmlns:mc="http://schemas.openxmlformats.org/markup-compatibility/2006">
    <mc:Choice xmlns:p14="http://schemas.microsoft.com/office/powerpoint/2010/main" Requires="p14">
      <p:transition spd="slow" p14:dur="2000" advTm="67857"/>
    </mc:Choice>
    <mc:Fallback>
      <p:transition spd="slow" advTm="6785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78CD43E-F078-474D-9CA6-A677962B7599}"/>
              </a:ext>
            </a:extLst>
          </p:cNvPr>
          <p:cNvSpPr/>
          <p:nvPr/>
        </p:nvSpPr>
        <p:spPr>
          <a:xfrm>
            <a:off x="689640" y="12437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C34D7613-059F-46FF-A210-C8DA1FF9CABE}"/>
              </a:ext>
            </a:extLst>
          </p:cNvPr>
          <p:cNvSpPr>
            <a:spLocks noGrp="1"/>
          </p:cNvSpPr>
          <p:nvPr>
            <p:ph idx="1"/>
          </p:nvPr>
        </p:nvSpPr>
        <p:spPr>
          <a:xfrm>
            <a:off x="838200" y="1582737"/>
            <a:ext cx="10515600" cy="4351338"/>
          </a:xfrm>
        </p:spPr>
        <p:txBody>
          <a:bodyPr>
            <a:noAutofit/>
          </a:bodyPr>
          <a:lstStyle/>
          <a:p>
            <a:pPr marL="0" marR="0" lvl="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إطار الاستراتيجية: </a:t>
            </a:r>
            <a:r>
              <a:rPr lang="ar-EG" dirty="0">
                <a:effectLst/>
                <a:latin typeface="Dubai" panose="020B0503030403030204" pitchFamily="34" charset="-78"/>
                <a:ea typeface="Calibri" panose="020F0502020204030204" pitchFamily="34" charset="0"/>
                <a:cs typeface="Dubai" panose="020B0503030403030204" pitchFamily="34" charset="-78"/>
              </a:rPr>
              <a:t>يرى الاحداث في سياقها الاستراتيجي المؤثر على أمن الدولة القومي يتلاءم هذا الاطار مع الاحداث السياسية والعسكرية ويركز على قيم مثل: </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مبدأ الفوز والخسارة والتقدم والتأخر والنهضة أو الانهيار.</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 لغة الحروب والصراعات والتنافس الوطني والدولي.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 مبدأ النفوذ والقوة ومصادره وأشخاصه ومظاهره.</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 تقديم الانجازات الضخمة أو الاخفاقات والانتقادات الكبرى.</a:t>
            </a:r>
            <a:endParaRPr lang="en-US"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8" name="Picture 7">
            <a:extLst>
              <a:ext uri="{FF2B5EF4-FFF2-40B4-BE49-F238E27FC236}">
                <a16:creationId xmlns:a16="http://schemas.microsoft.com/office/drawing/2014/main" id="{12646474-44B6-4E46-A708-95D386F3E0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159" y="1104899"/>
            <a:ext cx="4067442" cy="5753101"/>
          </a:xfrm>
          <a:prstGeom prst="rect">
            <a:avLst/>
          </a:prstGeom>
        </p:spPr>
      </p:pic>
    </p:spTree>
    <p:extLst>
      <p:ext uri="{BB962C8B-B14F-4D97-AF65-F5344CB8AC3E}">
        <p14:creationId xmlns:p14="http://schemas.microsoft.com/office/powerpoint/2010/main" val="3834563855"/>
      </p:ext>
    </p:extLst>
  </p:cSld>
  <p:clrMapOvr>
    <a:masterClrMapping/>
  </p:clrMapOvr>
  <mc:AlternateContent xmlns:mc="http://schemas.openxmlformats.org/markup-compatibility/2006">
    <mc:Choice xmlns:p14="http://schemas.microsoft.com/office/powerpoint/2010/main" Requires="p14">
      <p:transition spd="slow" p14:dur="2000" advTm="48347"/>
    </mc:Choice>
    <mc:Fallback>
      <p:transition spd="slow" advTm="4834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4A72EAF-1417-4F2A-BEAB-4C691B097D2D}"/>
              </a:ext>
            </a:extLst>
          </p:cNvPr>
          <p:cNvSpPr/>
          <p:nvPr/>
        </p:nvSpPr>
        <p:spPr>
          <a:xfrm>
            <a:off x="357188" y="1039447"/>
            <a:ext cx="11404267" cy="5289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D3714DFC-84F8-4E93-99BF-6CA88F145D29}"/>
              </a:ext>
            </a:extLst>
          </p:cNvPr>
          <p:cNvSpPr>
            <a:spLocks noGrp="1"/>
          </p:cNvSpPr>
          <p:nvPr>
            <p:ph idx="1"/>
          </p:nvPr>
        </p:nvSpPr>
        <p:spPr>
          <a:xfrm>
            <a:off x="1052512" y="1253331"/>
            <a:ext cx="10515600" cy="4351338"/>
          </a:xfrm>
        </p:spPr>
        <p:txBody>
          <a:bodyPr>
            <a:noAutofit/>
          </a:bodyPr>
          <a:lstStyle/>
          <a:p>
            <a:pPr marL="0" marR="0" lvl="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إطار الاهتمامات الإنسانية: </a:t>
            </a:r>
            <a:r>
              <a:rPr lang="ar-EG" dirty="0">
                <a:effectLst/>
                <a:latin typeface="Dubai" panose="020B0503030403030204" pitchFamily="34" charset="-78"/>
                <a:ea typeface="Calibri" panose="020F0502020204030204" pitchFamily="34" charset="0"/>
                <a:cs typeface="Dubai" panose="020B0503030403030204" pitchFamily="34" charset="-78"/>
              </a:rPr>
              <a:t>يرى الأحداث في سياق تأثيراتها الانسانية و العاطفية العامة تصاغ الرسائل في قوالب وقصص درامية ذات نزعة عاطفية مؤثرة.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lvl="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إطار النتائج الاقتصادية: </a:t>
            </a:r>
            <a:r>
              <a:rPr lang="ar-EG" dirty="0">
                <a:effectLst/>
                <a:latin typeface="Dubai" panose="020B0503030403030204" pitchFamily="34" charset="-78"/>
                <a:ea typeface="Calibri" panose="020F0502020204030204" pitchFamily="34" charset="0"/>
                <a:cs typeface="Dubai" panose="020B0503030403030204" pitchFamily="34" charset="-78"/>
              </a:rPr>
              <a:t>يضع هذا الاطار الوقائع في سياق النتائج الاقتصادية التي نتجت عن الأحداث، ويشير للتأثير المتوقع أو القائم على الأفراد والدول والمؤسسات القائمون بالاتصال يستخدمون الناتج المادي لجعل الرسالة الإعلامية أكثر فاعلية على الناس وأكثر ارتباطا بمصالحهم.</a:t>
            </a:r>
            <a:endParaRPr lang="ar-EG" dirty="0">
              <a:latin typeface="Dubai" panose="020B0503030403030204" pitchFamily="34" charset="-78"/>
              <a:ea typeface="Calibri" panose="020F0502020204030204" pitchFamily="34" charset="0"/>
              <a:cs typeface="Dubai" panose="020B0503030403030204" pitchFamily="34" charset="-78"/>
            </a:endParaRPr>
          </a:p>
          <a:p>
            <a:pPr marL="0" marR="0" lvl="0" indent="0" algn="just" rtl="1">
              <a:lnSpc>
                <a:spcPct val="107000"/>
              </a:lnSpc>
              <a:spcBef>
                <a:spcPts val="0"/>
              </a:spcBef>
              <a:spcAft>
                <a:spcPts val="800"/>
              </a:spcAft>
              <a:buNone/>
            </a:pPr>
            <a:r>
              <a:rPr lang="en-US" b="1" dirty="0">
                <a:effectLst/>
                <a:latin typeface="Dubai" panose="020B0503030403030204" pitchFamily="34" charset="-78"/>
                <a:ea typeface="Calibri" panose="020F0502020204030204" pitchFamily="34" charset="0"/>
                <a:cs typeface="Dubai" panose="020B0503030403030204" pitchFamily="34" charset="-78"/>
              </a:rPr>
              <a:t> </a:t>
            </a:r>
            <a:r>
              <a:rPr lang="ar-EG" b="1" dirty="0">
                <a:effectLst/>
                <a:latin typeface="Dubai" panose="020B0503030403030204" pitchFamily="34" charset="-78"/>
                <a:ea typeface="Calibri" panose="020F0502020204030204" pitchFamily="34" charset="0"/>
                <a:cs typeface="Dubai" panose="020B0503030403030204" pitchFamily="34" charset="-78"/>
              </a:rPr>
              <a:t>إطار المسؤولية: </a:t>
            </a:r>
            <a:r>
              <a:rPr lang="ar-EG" dirty="0">
                <a:effectLst/>
                <a:latin typeface="Dubai" panose="020B0503030403030204" pitchFamily="34" charset="-78"/>
                <a:ea typeface="Calibri" panose="020F0502020204030204" pitchFamily="34" charset="0"/>
                <a:cs typeface="Dubai" panose="020B0503030403030204" pitchFamily="34" charset="-78"/>
              </a:rPr>
              <a:t>يضع القائم بالاتصال الرسالة للإجابة عن السؤال "من المسؤول عن؟" الأفراد والمؤسسات والدولة معنيون بمعرفة المسئول عن الحدث وتحديده في شخص أو مؤسسة أو قانون أو سلوك أو حكومة محددة.</a:t>
            </a:r>
            <a:endParaRPr lang="en-US"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8" name="Picture 7">
            <a:extLst>
              <a:ext uri="{FF2B5EF4-FFF2-40B4-BE49-F238E27FC236}">
                <a16:creationId xmlns:a16="http://schemas.microsoft.com/office/drawing/2014/main" id="{879164E1-5AA7-4881-AC8C-E3E679EACF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273" y="3580252"/>
            <a:ext cx="3374884" cy="4773528"/>
          </a:xfrm>
          <a:prstGeom prst="rect">
            <a:avLst/>
          </a:prstGeom>
        </p:spPr>
      </p:pic>
    </p:spTree>
    <p:extLst>
      <p:ext uri="{BB962C8B-B14F-4D97-AF65-F5344CB8AC3E}">
        <p14:creationId xmlns:p14="http://schemas.microsoft.com/office/powerpoint/2010/main" val="435618065"/>
      </p:ext>
    </p:extLst>
  </p:cSld>
  <p:clrMapOvr>
    <a:masterClrMapping/>
  </p:clrMapOvr>
  <mc:AlternateContent xmlns:mc="http://schemas.openxmlformats.org/markup-compatibility/2006">
    <mc:Choice xmlns:p14="http://schemas.microsoft.com/office/powerpoint/2010/main" Requires="p14">
      <p:transition spd="slow" p14:dur="2000" advTm="77446"/>
    </mc:Choice>
    <mc:Fallback>
      <p:transition spd="slow" advTm="7744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F7D962D-447F-480D-82BD-85AC0880CDBA}"/>
              </a:ext>
            </a:extLst>
          </p:cNvPr>
          <p:cNvSpPr/>
          <p:nvPr/>
        </p:nvSpPr>
        <p:spPr>
          <a:xfrm>
            <a:off x="542925" y="896938"/>
            <a:ext cx="11255208" cy="43513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507AC0BA-E570-46FF-9639-55E9C1506C7F}"/>
              </a:ext>
            </a:extLst>
          </p:cNvPr>
          <p:cNvSpPr>
            <a:spLocks noGrp="1"/>
          </p:cNvSpPr>
          <p:nvPr>
            <p:ph idx="1"/>
          </p:nvPr>
        </p:nvSpPr>
        <p:spPr>
          <a:xfrm>
            <a:off x="1009650" y="1606547"/>
            <a:ext cx="10515600" cy="4351338"/>
          </a:xfrm>
        </p:spPr>
        <p:txBody>
          <a:bodyPr/>
          <a:lstStyle/>
          <a:p>
            <a:pPr marL="0" indent="0" algn="just" rtl="1">
              <a:buNone/>
            </a:pPr>
            <a:r>
              <a:rPr lang="ar-EG" b="1" dirty="0">
                <a:effectLst/>
                <a:latin typeface="Dubai" panose="020B0503030403030204" pitchFamily="34" charset="-78"/>
                <a:ea typeface="Calibri" panose="020F0502020204030204" pitchFamily="34" charset="0"/>
                <a:cs typeface="Dubai" panose="020B0503030403030204" pitchFamily="34" charset="-78"/>
              </a:rPr>
              <a:t>إطار الصراع: </a:t>
            </a:r>
            <a:r>
              <a:rPr lang="ar-EG" dirty="0">
                <a:effectLst/>
                <a:latin typeface="Dubai" panose="020B0503030403030204" pitchFamily="34" charset="-78"/>
                <a:ea typeface="Calibri" panose="020F0502020204030204" pitchFamily="34" charset="0"/>
                <a:cs typeface="Dubai" panose="020B0503030403030204" pitchFamily="34" charset="-78"/>
              </a:rPr>
              <a:t>تقدم الأحداث في اطار تنافسي صراعي حاد، قد تتجاهل الرسائل الإعلامية عناصر هامة في سبيل إبراز سياق الصراع، تبرز الفساد وعدم الثقة في المسؤولين ترى الأشخاص قبل أن ترى الأحداث وترصد المصالح قبل أن ترصد الأهداف وتقيس الرسالة غالبا بمقياس الخاسر والرابح والمنتصر والمهزوم وهو بعد يبالغ الصحفيون والمذيعون كثيرا في جعله إطارا للأحداث.</a:t>
            </a:r>
            <a:endParaRPr lang="en-US" dirty="0">
              <a:latin typeface="Dubai" panose="020B0503030403030204" pitchFamily="34" charset="-78"/>
              <a:cs typeface="Dubai" panose="020B0503030403030204" pitchFamily="34" charset="-78"/>
            </a:endParaRPr>
          </a:p>
          <a:p>
            <a:pPr marL="0" indent="0" algn="just" rtl="1">
              <a:buNone/>
            </a:pPr>
            <a:endParaRPr lang="en-US" dirty="0"/>
          </a:p>
        </p:txBody>
      </p:sp>
      <p:pic>
        <p:nvPicPr>
          <p:cNvPr id="8" name="Picture 7">
            <a:extLst>
              <a:ext uri="{FF2B5EF4-FFF2-40B4-BE49-F238E27FC236}">
                <a16:creationId xmlns:a16="http://schemas.microsoft.com/office/drawing/2014/main" id="{5BCA5734-74FF-4133-BFEA-60388426AC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16" y="1333501"/>
            <a:ext cx="4848606" cy="6858000"/>
          </a:xfrm>
          <a:prstGeom prst="rect">
            <a:avLst/>
          </a:prstGeom>
        </p:spPr>
      </p:pic>
    </p:spTree>
    <p:extLst>
      <p:ext uri="{BB962C8B-B14F-4D97-AF65-F5344CB8AC3E}">
        <p14:creationId xmlns:p14="http://schemas.microsoft.com/office/powerpoint/2010/main" val="2909550313"/>
      </p:ext>
    </p:extLst>
  </p:cSld>
  <p:clrMapOvr>
    <a:masterClrMapping/>
  </p:clrMapOvr>
  <mc:AlternateContent xmlns:mc="http://schemas.openxmlformats.org/markup-compatibility/2006">
    <mc:Choice xmlns:p14="http://schemas.microsoft.com/office/powerpoint/2010/main" Requires="p14">
      <p:transition spd="slow" p14:dur="2000" advTm="84708"/>
    </mc:Choice>
    <mc:Fallback>
      <p:transition spd="slow" advTm="8470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10B3949-702B-4F90-9047-D1008034385E}"/>
              </a:ext>
            </a:extLst>
          </p:cNvPr>
          <p:cNvSpPr/>
          <p:nvPr/>
        </p:nvSpPr>
        <p:spPr>
          <a:xfrm>
            <a:off x="689640" y="12437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6DCE8D17-FD94-4D34-914E-396B538FD494}"/>
              </a:ext>
            </a:extLst>
          </p:cNvPr>
          <p:cNvSpPr>
            <a:spLocks noGrp="1"/>
          </p:cNvSpPr>
          <p:nvPr>
            <p:ph idx="1"/>
          </p:nvPr>
        </p:nvSpPr>
        <p:spPr>
          <a:xfrm>
            <a:off x="942974" y="1825625"/>
            <a:ext cx="10410825" cy="3289300"/>
          </a:xfrm>
        </p:spPr>
        <p:txBody>
          <a:bodyPr/>
          <a:lstStyle/>
          <a:p>
            <a:pPr marL="0" indent="0" algn="just" rtl="1">
              <a:lnSpc>
                <a:spcPct val="100000"/>
              </a:lnSpc>
              <a:buNone/>
            </a:pPr>
            <a:r>
              <a:rPr lang="ar-EG" sz="2800" b="1" dirty="0">
                <a:effectLst/>
                <a:latin typeface="Dubai" panose="020B0503030403030204" pitchFamily="34" charset="-78"/>
                <a:ea typeface="Calibri" panose="020F0502020204030204" pitchFamily="34" charset="0"/>
                <a:cs typeface="Dubai" panose="020B0503030403030204" pitchFamily="34" charset="-78"/>
              </a:rPr>
              <a:t>إطار المبادئ الأخلاقية: </a:t>
            </a:r>
            <a:r>
              <a:rPr lang="ar-EG" sz="2800" dirty="0">
                <a:effectLst/>
                <a:latin typeface="Dubai" panose="020B0503030403030204" pitchFamily="34" charset="-78"/>
                <a:ea typeface="Calibri" panose="020F0502020204030204" pitchFamily="34" charset="0"/>
                <a:cs typeface="Dubai" panose="020B0503030403030204" pitchFamily="34" charset="-78"/>
              </a:rPr>
              <a:t>عرض الوقائع في السياق الأخلاقي والقيمي للمجتمع يُخاطب المعتقدات والمبادئ الراسخة عند المتلقي القائم بالاتصال، يرد الحدث رداً مباشراً للمجتمع الأخلاقي، وقد يستشهد بالاقتباسات والأدلة الدينية التي تدعم سوقه للوقائع أو بالمصادر والجماعات المرجعية التي تؤكد هذا الاطار.</a:t>
            </a:r>
          </a:p>
          <a:p>
            <a:pPr marL="0" indent="0" algn="just" rtl="1">
              <a:lnSpc>
                <a:spcPct val="100000"/>
              </a:lnSpc>
              <a:buNone/>
            </a:pPr>
            <a:endParaRPr lang="en-US" sz="2800" dirty="0">
              <a:latin typeface="Dubai" panose="020B0503030403030204" pitchFamily="34" charset="-78"/>
              <a:cs typeface="Dubai" panose="020B0503030403030204" pitchFamily="34" charset="-78"/>
            </a:endParaRPr>
          </a:p>
          <a:p>
            <a:pPr algn="just">
              <a:lnSpc>
                <a:spcPct val="100000"/>
              </a:lnSpc>
            </a:pPr>
            <a:endParaRPr lang="en-US" dirty="0"/>
          </a:p>
        </p:txBody>
      </p:sp>
      <p:pic>
        <p:nvPicPr>
          <p:cNvPr id="8" name="Picture 7">
            <a:extLst>
              <a:ext uri="{FF2B5EF4-FFF2-40B4-BE49-F238E27FC236}">
                <a16:creationId xmlns:a16="http://schemas.microsoft.com/office/drawing/2014/main" id="{AED66C83-8764-41F6-A5F3-95C5915830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3203" y="1685925"/>
            <a:ext cx="4848606" cy="6858000"/>
          </a:xfrm>
          <a:prstGeom prst="rect">
            <a:avLst/>
          </a:prstGeom>
        </p:spPr>
      </p:pic>
    </p:spTree>
    <p:extLst>
      <p:ext uri="{BB962C8B-B14F-4D97-AF65-F5344CB8AC3E}">
        <p14:creationId xmlns:p14="http://schemas.microsoft.com/office/powerpoint/2010/main" val="398665932"/>
      </p:ext>
    </p:extLst>
  </p:cSld>
  <p:clrMapOvr>
    <a:masterClrMapping/>
  </p:clrMapOvr>
  <mc:AlternateContent xmlns:mc="http://schemas.openxmlformats.org/markup-compatibility/2006">
    <mc:Choice xmlns:p14="http://schemas.microsoft.com/office/powerpoint/2010/main" Requires="p14">
      <p:transition spd="slow" p14:dur="2000" advTm="60006"/>
    </mc:Choice>
    <mc:Fallback>
      <p:transition spd="slow" advTm="6000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CDC72E-3227-4FA1-9ED4-95FC4080992A}"/>
              </a:ext>
            </a:extLst>
          </p:cNvPr>
          <p:cNvSpPr>
            <a:spLocks noGrp="1"/>
          </p:cNvSpPr>
          <p:nvPr>
            <p:ph type="title"/>
          </p:nvPr>
        </p:nvSpPr>
        <p:spPr/>
        <p:txBody>
          <a:body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الانتقادات التي وجهت لنظرية التأطير الإعلامي</a:t>
            </a:r>
            <a:r>
              <a:rPr lang="ar-EG" b="1">
                <a:solidFill>
                  <a:schemeClr val="bg1"/>
                </a:solidFill>
                <a:latin typeface="Dubai" panose="020B0503030403030204" pitchFamily="34" charset="-78"/>
                <a:ea typeface="Calibri" panose="020F0502020204030204" pitchFamily="34" charset="0"/>
                <a:cs typeface="Dubai" panose="020B0503030403030204" pitchFamily="34" charset="-78"/>
              </a:rPr>
              <a:t>: </a:t>
            </a:r>
            <a:endParaRPr lang="en-US" dirty="0"/>
          </a:p>
        </p:txBody>
      </p:sp>
      <p:sp>
        <p:nvSpPr>
          <p:cNvPr id="4" name="Rectangle: Rounded Corners 3">
            <a:extLst>
              <a:ext uri="{FF2B5EF4-FFF2-40B4-BE49-F238E27FC236}">
                <a16:creationId xmlns:a16="http://schemas.microsoft.com/office/drawing/2014/main" id="{24B261A6-A25F-44BD-97D2-6600FFDB61A7}"/>
              </a:ext>
            </a:extLst>
          </p:cNvPr>
          <p:cNvSpPr/>
          <p:nvPr/>
        </p:nvSpPr>
        <p:spPr>
          <a:xfrm>
            <a:off x="541080" y="18426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39A48D8B-4439-43A8-B458-DE92EE72CEFB}"/>
              </a:ext>
            </a:extLst>
          </p:cNvPr>
          <p:cNvSpPr>
            <a:spLocks noGrp="1"/>
          </p:cNvSpPr>
          <p:nvPr>
            <p:ph idx="1"/>
          </p:nvPr>
        </p:nvSpPr>
        <p:spPr>
          <a:xfrm>
            <a:off x="689640" y="1861732"/>
            <a:ext cx="10515600" cy="4351338"/>
          </a:xfrm>
        </p:spPr>
        <p:txBody>
          <a:bodyPr>
            <a:norm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ليست لديها القدرة على تحديد مدى وجود أو غياب التأثيرات.</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 عدم وجود نموذج فكري مشترك متفق عليه من قبل الباحثين في دراسة النظرية، نظراً للجدل القائم حول مفهوم الإطار وطرق قياسه.</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 غزارة وتنوع العناصر ومصادر المؤثرات في عملية بناء الأطر، وآليات التأثير والفهم والإدراك للمتلقين، وصعوبة حصرها وضبطها وتفسيرها يطرح الكثير من التساؤلات حول مدى قابلية نتائج دراسات النظرية للتعميم.</a:t>
            </a: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عدم وجود تحديد دقيق للحدود الفاصلة بين أنواع الأطر المختلفة مما يجعلها مسألة تخضع لانطباعات الباحثين.</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pic>
        <p:nvPicPr>
          <p:cNvPr id="9" name="Picture 8">
            <a:extLst>
              <a:ext uri="{FF2B5EF4-FFF2-40B4-BE49-F238E27FC236}">
                <a16:creationId xmlns:a16="http://schemas.microsoft.com/office/drawing/2014/main" id="{04227693-F134-4B4C-9254-1678F448CA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500" y="-704035"/>
            <a:ext cx="3386138" cy="4789446"/>
          </a:xfrm>
          <a:prstGeom prst="rect">
            <a:avLst/>
          </a:prstGeom>
        </p:spPr>
      </p:pic>
    </p:spTree>
    <p:extLst>
      <p:ext uri="{BB962C8B-B14F-4D97-AF65-F5344CB8AC3E}">
        <p14:creationId xmlns:p14="http://schemas.microsoft.com/office/powerpoint/2010/main" val="1608430759"/>
      </p:ext>
    </p:extLst>
  </p:cSld>
  <p:clrMapOvr>
    <a:masterClrMapping/>
  </p:clrMapOvr>
  <mc:AlternateContent xmlns:mc="http://schemas.openxmlformats.org/markup-compatibility/2006">
    <mc:Choice xmlns:p14="http://schemas.microsoft.com/office/powerpoint/2010/main" Requires="p14">
      <p:transition spd="slow" p14:dur="2000" advTm="132052"/>
    </mc:Choice>
    <mc:Fallback>
      <p:transition spd="slow" advTm="13205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1046</TotalTime>
  <Words>2192</Words>
  <Application>Microsoft Office PowerPoint</Application>
  <PresentationFormat>Widescreen</PresentationFormat>
  <Paragraphs>116</Paragraphs>
  <Slides>32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Adobe Arabic</vt:lpstr>
      <vt:lpstr>Arial</vt:lpstr>
      <vt:lpstr>Calibri</vt:lpstr>
      <vt:lpstr>Calibri Light</vt:lpstr>
      <vt:lpstr>Dubai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الفصل الخامس: نظريات العلاقات العامة و نظريات تأثير الإعلام</vt:lpstr>
      <vt:lpstr>PowerPoint Presentation</vt:lpstr>
      <vt:lpstr>تعريف النموذج: </vt:lpstr>
      <vt:lpstr>أولاً: نظرية التميز (Excellence theory) </vt:lpstr>
      <vt:lpstr>-1إشراك العلاقات العامة في الإدارة الاستراتيجية:</vt:lpstr>
      <vt:lpstr>2- تمكين العلاقات العامة في الائتلاف المهيمن أو علاقة الإبلاغ المباشر مع الإدارة العليا:</vt:lpstr>
      <vt:lpstr>3 - وحدة العلاقات العامة برئاسة مدير وليس فني:</vt:lpstr>
      <vt:lpstr>4- الأخلاق والنزاهة : </vt:lpstr>
      <vt:lpstr>5- نظام متماثل للاتصال الداخلي:</vt:lpstr>
      <vt:lpstr>6- العلاقات العامة هي وظيفة إدارية منفصلة عن الوظائف الأخرى:</vt:lpstr>
      <vt:lpstr> 7- إمكانات المعرفة لدور إداري وعلاقات عامة متماثلة:</vt:lpstr>
      <vt:lpstr>8- نموذج متماثل ذو اتجاهين:</vt:lpstr>
      <vt:lpstr>9- التنوع المتجسد في جميع الأدوار:</vt:lpstr>
      <vt:lpstr> 10- وظيفة العلاقات العامة المتكاملة : </vt:lpstr>
      <vt:lpstr>الانتقادات التي وجهت لهذه النظرية </vt:lpstr>
      <vt:lpstr>ثانيًا: نظرية التأطير</vt:lpstr>
      <vt:lpstr>أنواع الأطر الإعلامية </vt:lpstr>
      <vt:lpstr>PowerPoint Presentation</vt:lpstr>
      <vt:lpstr>PowerPoint Presentation</vt:lpstr>
      <vt:lpstr>PowerPoint Presentation</vt:lpstr>
      <vt:lpstr>PowerPoint Presentation</vt:lpstr>
      <vt:lpstr>الانتقادات التي وجهت لنظرية التأطير الإعلامي: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51</cp:revision>
  <dcterms:created xsi:type="dcterms:W3CDTF">2023-04-29T09:08:23Z</dcterms:created>
  <dcterms:modified xsi:type="dcterms:W3CDTF">2023-12-06T19:29:29Z</dcterms:modified>
</cp:coreProperties>
</file>