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297"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328"/>
    <p:restoredTop sz="94662"/>
  </p:normalViewPr>
  <p:slideViewPr>
    <p:cSldViewPr snapToGrid="0">
      <p:cViewPr varScale="1">
        <p:scale>
          <a:sx n="118" d="100"/>
          <a:sy n="118" d="100"/>
        </p:scale>
        <p:origin x="120"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4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15.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824A29C6-15C9-9933-DAA3-246C9B1614F2}"/>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FFBE4178-0A3E-07BA-102A-465FB6D5CF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2DCEA3AB-3397-3AFE-710C-B463CC7FFED3}"/>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63B9D3C5-FEAF-2CF7-DAF7-8F331E13B594}"/>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7A1E1AE4-8E25-CE75-1408-E6BF4079DBA7}"/>
              </a:ext>
            </a:extLst>
          </p:cNvPr>
          <p:cNvSpPr txBox="1"/>
          <p:nvPr/>
        </p:nvSpPr>
        <p:spPr>
          <a:xfrm>
            <a:off x="5892800" y="2952782"/>
            <a:ext cx="6195340" cy="1200329"/>
          </a:xfrm>
          <a:prstGeom prst="rect">
            <a:avLst/>
          </a:prstGeom>
          <a:noFill/>
        </p:spPr>
        <p:txBody>
          <a:bodyPr wrap="square" rtlCol="0">
            <a:spAutoFit/>
          </a:bodyPr>
          <a:lstStyle/>
          <a:p>
            <a:r>
              <a:rPr lang="en-US" sz="3600" b="1" dirty="0">
                <a:solidFill>
                  <a:srgbClr val="00B0F0"/>
                </a:solidFill>
                <a:latin typeface="Alexandria" charset="0"/>
                <a:cs typeface="Alexandria" charset="0"/>
              </a:rPr>
              <a:t>Human Rights in the Digital Law</a:t>
            </a:r>
          </a:p>
        </p:txBody>
      </p:sp>
      <p:sp>
        <p:nvSpPr>
          <p:cNvPr id="8" name="Rectangle: Rounded Corners 9">
            <a:extLst>
              <a:ext uri="{FF2B5EF4-FFF2-40B4-BE49-F238E27FC236}">
                <a16:creationId xmlns:a16="http://schemas.microsoft.com/office/drawing/2014/main" id="{72003030-06B6-48E1-871C-FF918044D4F8}"/>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9" name="TextBox 8">
            <a:extLst>
              <a:ext uri="{FF2B5EF4-FFF2-40B4-BE49-F238E27FC236}">
                <a16:creationId xmlns:a16="http://schemas.microsoft.com/office/drawing/2014/main" id="{5381CAC7-2465-023A-E14A-D22062FCC811}"/>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AAEB54D2-D6A8-4897-4AF8-4A3BB83F122B}"/>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88761B7C-7485-633A-5073-4F6BC3EC6C7D}"/>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15987EE3-5DDC-3A83-10CC-41F916DDAE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13" name="Graphic 21">
            <a:extLst>
              <a:ext uri="{FF2B5EF4-FFF2-40B4-BE49-F238E27FC236}">
                <a16:creationId xmlns:a16="http://schemas.microsoft.com/office/drawing/2014/main" id="{71184185-B883-6009-8B8E-9F87BA5BC235}"/>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2" name="Slide Number Placeholder 1">
            <a:extLst>
              <a:ext uri="{FF2B5EF4-FFF2-40B4-BE49-F238E27FC236}">
                <a16:creationId xmlns:a16="http://schemas.microsoft.com/office/drawing/2014/main" id="{EF0EBBA9-A0EF-F7AD-E19B-28BB883A0B92}"/>
              </a:ext>
            </a:extLst>
          </p:cNvPr>
          <p:cNvSpPr>
            <a:spLocks noGrp="1"/>
          </p:cNvSpPr>
          <p:nvPr>
            <p:ph type="sldNum" sz="quarter" idx="2"/>
          </p:nvPr>
        </p:nvSpPr>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1159259764"/>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A95C5FBF-7C59-FCDE-A1B8-375A6575CA25}"/>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C8623857-9E1C-4978-17D0-3566086C83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C8A16FF1-F576-9041-F839-79C172A200B4}"/>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A. DEFINISTION OF HUMAN RIGHTS</a:t>
            </a:r>
          </a:p>
        </p:txBody>
      </p:sp>
      <p:sp>
        <p:nvSpPr>
          <p:cNvPr id="14" name="Rectangle 13">
            <a:extLst>
              <a:ext uri="{FF2B5EF4-FFF2-40B4-BE49-F238E27FC236}">
                <a16:creationId xmlns:a16="http://schemas.microsoft.com/office/drawing/2014/main" id="{E3A429B9-335A-35F5-A68E-AD02739E78A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AA1BC9C-344B-FB12-E906-4633ED0ED62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FB2DAA3D-3C59-144C-72CD-03F25222518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878584BE-9839-CD9A-1487-6DB90F5961A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8" name="TextBox 17">
            <a:extLst>
              <a:ext uri="{FF2B5EF4-FFF2-40B4-BE49-F238E27FC236}">
                <a16:creationId xmlns:a16="http://schemas.microsoft.com/office/drawing/2014/main" id="{66CBEA11-2BDC-44A7-0BC2-5054E74354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9" name="Graphic 21">
            <a:extLst>
              <a:ext uri="{FF2B5EF4-FFF2-40B4-BE49-F238E27FC236}">
                <a16:creationId xmlns:a16="http://schemas.microsoft.com/office/drawing/2014/main" id="{D3CB9668-AD57-19A0-2767-51CEA2441A8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5279" y="0"/>
            <a:ext cx="3577942" cy="6858000"/>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3906479" y="1763570"/>
            <a:ext cx="7900097"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Human rights embody the essential freedoms and protections that every individual is inherently entitled to, regardless of their nationality, ethnicity, gender, or any other factor. These rights form the moral bedrock of a just society, ensuring dignity, equality, and autonomy for all. The Universal Declaration of Human Rights, adopted by the United Nations in 1948, encapsulates this universal vision.</a:t>
            </a:r>
          </a:p>
        </p:txBody>
      </p:sp>
      <p:sp>
        <p:nvSpPr>
          <p:cNvPr id="2" name="Slide Number Placeholder 1">
            <a:extLst>
              <a:ext uri="{FF2B5EF4-FFF2-40B4-BE49-F238E27FC236}">
                <a16:creationId xmlns:a16="http://schemas.microsoft.com/office/drawing/2014/main" id="{B1ECE6EE-AC6C-3CF3-EA04-12587968FC9B}"/>
              </a:ext>
            </a:extLst>
          </p:cNvPr>
          <p:cNvSpPr>
            <a:spLocks noGrp="1"/>
          </p:cNvSpPr>
          <p:nvPr>
            <p:ph type="sldNum" sz="quarter" idx="2"/>
          </p:nvPr>
        </p:nvSpPr>
        <p:spPr/>
        <p:txBody>
          <a:bodyPr/>
          <a:lstStyle/>
          <a:p>
            <a:fld id="{86CB4B4D-7CA3-9044-876B-883B54F8677D}" type="slidenum">
              <a:rPr lang="en-IQ" smtClean="0"/>
              <a:t>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a14="http://schemas.microsoft.com/office/drawing/2010/main" xmlns:m="http://schemas.openxmlformats.org/officeDocument/2006/math"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E5CBA25-7CF4-0ADE-C39A-BAE5CCC2AE4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0A92194-8CF5-45C4-A17F-38C2C79C82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416ACCC-713B-19A9-63C8-50D447E36532}"/>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A. DEFINISTION OF HUMAN RIGHTS</a:t>
            </a:r>
          </a:p>
        </p:txBody>
      </p:sp>
      <p:sp>
        <p:nvSpPr>
          <p:cNvPr id="5" name="Rectangle 4">
            <a:extLst>
              <a:ext uri="{FF2B5EF4-FFF2-40B4-BE49-F238E27FC236}">
                <a16:creationId xmlns:a16="http://schemas.microsoft.com/office/drawing/2014/main" id="{8A3818DA-2B19-E6DE-4E5F-D61D717F31F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00338E3-6BFE-7215-4BE8-A892F56114A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DBF5256-7C57-3665-5619-39B0FCD217A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FE5A8D3-38CE-846C-9A01-B5F7A8BD04D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FA32271-3CE6-7EF5-A1DA-8592F2A9E4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173F90D5-1FEB-B327-1BDD-5D4A2A8F5D1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2" cy="6858000"/>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904099" y="1661970"/>
            <a:ext cx="7902477"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has ushered in a new dimension to the application and protection of human rights. Traditional human rights principles must be recalibrated to address the unique challenges and opportunities presented by digital technologies. This adaptation necessitates a deep understanding of how digital transformations intersect with core human rights.</a:t>
            </a:r>
          </a:p>
        </p:txBody>
      </p:sp>
      <p:sp>
        <p:nvSpPr>
          <p:cNvPr id="11" name="Slide Number Placeholder 10">
            <a:extLst>
              <a:ext uri="{FF2B5EF4-FFF2-40B4-BE49-F238E27FC236}">
                <a16:creationId xmlns:a16="http://schemas.microsoft.com/office/drawing/2014/main" id="{24D6E104-79D0-E795-66D0-3ADE6AC6ED16}"/>
              </a:ext>
            </a:extLst>
          </p:cNvPr>
          <p:cNvSpPr>
            <a:spLocks noGrp="1"/>
          </p:cNvSpPr>
          <p:nvPr>
            <p:ph type="sldNum" sz="quarter" idx="2"/>
          </p:nvPr>
        </p:nvSpPr>
        <p:spPr/>
        <p:txBody>
          <a:bodyPr/>
          <a:lstStyle/>
          <a:p>
            <a:fld id="{86CB4B4D-7CA3-9044-876B-883B54F8677D}" type="slidenum">
              <a:rPr lang="en-IQ" smtClean="0"/>
              <a:t>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829BA57-2A30-1105-3A96-DDEC94E65CD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34D655B-3CF7-254E-42A6-2326C9BF73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BBBC27F-C4FD-B55C-F75B-29EBB1FD52A3}"/>
              </a:ext>
            </a:extLst>
          </p:cNvPr>
          <p:cNvSpPr txBox="1"/>
          <p:nvPr/>
        </p:nvSpPr>
        <p:spPr>
          <a:xfrm>
            <a:off x="4355866" y="473296"/>
            <a:ext cx="5475828" cy="876522"/>
          </a:xfrm>
          <a:prstGeom prst="rect">
            <a:avLst/>
          </a:prstGeom>
          <a:noFill/>
        </p:spPr>
        <p:txBody>
          <a:bodyPr wrap="square" rtlCol="0">
            <a:spAutoFit/>
          </a:bodyPr>
          <a:lstStyle/>
          <a:p>
            <a:pPr>
              <a:lnSpc>
                <a:spcPct val="150000"/>
              </a:lnSpc>
            </a:pPr>
            <a:r>
              <a:rPr lang="en-US" b="1" dirty="0">
                <a:solidFill>
                  <a:schemeClr val="tx1"/>
                </a:solidFill>
                <a:latin typeface="Alexandria" pitchFamily="2" charset="-78"/>
                <a:cs typeface="Alexandria" pitchFamily="2" charset="-78"/>
              </a:rPr>
              <a:t>INTRODUCTION</a:t>
            </a:r>
          </a:p>
          <a:p>
            <a:pPr>
              <a:lnSpc>
                <a:spcPct val="150000"/>
              </a:lnSpc>
            </a:pPr>
            <a:r>
              <a:rPr lang="en-US" b="1" dirty="0">
                <a:solidFill>
                  <a:schemeClr val="tx1"/>
                </a:solidFill>
                <a:latin typeface="Alexandria" pitchFamily="2" charset="-78"/>
                <a:cs typeface="Alexandria" pitchFamily="2" charset="-78"/>
              </a:rPr>
              <a:t>B. DIGITAL REVOLUTION AND ITS IMPACT</a:t>
            </a:r>
          </a:p>
        </p:txBody>
      </p:sp>
      <p:sp>
        <p:nvSpPr>
          <p:cNvPr id="5" name="Rectangle 4">
            <a:extLst>
              <a:ext uri="{FF2B5EF4-FFF2-40B4-BE49-F238E27FC236}">
                <a16:creationId xmlns:a16="http://schemas.microsoft.com/office/drawing/2014/main" id="{F3979372-122C-81DE-68D1-E61894708C5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F9A98DC-FD8D-B848-1544-6D925BD9951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676C574-771D-B9E6-4178-5FCAD8F0B15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4638F2D-B1F8-49E3-8AB6-829FCA39DDA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726D9CA0-01AB-E51D-99ED-76FEC8A9DF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F286346B-D661-A107-43A4-5784614C611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9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3776133" y="1492637"/>
            <a:ext cx="8030443"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revolution, often referred to as the fourth industrial revolution, marks an epochal shift in human history. This revolution is characterized by the rapid and profound integration of digital technologies into virtually every sphere of human existence. This encompasses advancements such as the internet, mobile devices, artificial intelligence, big data, and the Internet of Things.</a:t>
            </a:r>
          </a:p>
        </p:txBody>
      </p:sp>
      <p:sp>
        <p:nvSpPr>
          <p:cNvPr id="11" name="Slide Number Placeholder 10">
            <a:extLst>
              <a:ext uri="{FF2B5EF4-FFF2-40B4-BE49-F238E27FC236}">
                <a16:creationId xmlns:a16="http://schemas.microsoft.com/office/drawing/2014/main" id="{6C1DD681-8CAD-25F1-7F87-C0C19AFB6F71}"/>
              </a:ext>
            </a:extLst>
          </p:cNvPr>
          <p:cNvSpPr>
            <a:spLocks noGrp="1"/>
          </p:cNvSpPr>
          <p:nvPr>
            <p:ph type="sldNum" sz="quarter" idx="2"/>
          </p:nvPr>
        </p:nvSpPr>
        <p:spPr/>
        <p:txBody>
          <a:bodyPr/>
          <a:lstStyle/>
          <a:p>
            <a:fld id="{86CB4B4D-7CA3-9044-876B-883B54F8677D}" type="slidenum">
              <a:rPr lang="en-IQ" smtClean="0"/>
              <a:t>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2703CEB2-0005-BB7C-B888-6C56D04FB58B}"/>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BBABAED8-AC1C-DCFC-3ACE-0458DAC327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693EA28C-1F39-8537-7A51-846023A877D1}"/>
              </a:ext>
            </a:extLst>
          </p:cNvPr>
          <p:cNvSpPr txBox="1"/>
          <p:nvPr/>
        </p:nvSpPr>
        <p:spPr>
          <a:xfrm>
            <a:off x="4355866" y="473296"/>
            <a:ext cx="5475828" cy="876522"/>
          </a:xfrm>
          <a:prstGeom prst="rect">
            <a:avLst/>
          </a:prstGeom>
          <a:noFill/>
        </p:spPr>
        <p:txBody>
          <a:bodyPr wrap="square" rtlCol="0">
            <a:spAutoFit/>
          </a:bodyPr>
          <a:lstStyle/>
          <a:p>
            <a:pPr>
              <a:lnSpc>
                <a:spcPct val="150000"/>
              </a:lnSpc>
            </a:pPr>
            <a:r>
              <a:rPr lang="en-US" b="1" dirty="0">
                <a:solidFill>
                  <a:schemeClr val="tx1"/>
                </a:solidFill>
                <a:latin typeface="Alexandria" pitchFamily="2" charset="-78"/>
                <a:cs typeface="Alexandria" pitchFamily="2" charset="-78"/>
              </a:rPr>
              <a:t>INTRODUCTION</a:t>
            </a:r>
          </a:p>
          <a:p>
            <a:pPr>
              <a:lnSpc>
                <a:spcPct val="150000"/>
              </a:lnSpc>
            </a:pPr>
            <a:r>
              <a:rPr lang="en-US" b="1" dirty="0">
                <a:solidFill>
                  <a:schemeClr val="tx1"/>
                </a:solidFill>
                <a:latin typeface="Alexandria" pitchFamily="2" charset="-78"/>
                <a:cs typeface="Alexandria" pitchFamily="2" charset="-78"/>
              </a:rPr>
              <a:t>B. DIGITAL REVOLUTION AND ITS IMPACT</a:t>
            </a:r>
          </a:p>
        </p:txBody>
      </p:sp>
      <p:sp>
        <p:nvSpPr>
          <p:cNvPr id="7" name="Rectangle 6">
            <a:extLst>
              <a:ext uri="{FF2B5EF4-FFF2-40B4-BE49-F238E27FC236}">
                <a16:creationId xmlns:a16="http://schemas.microsoft.com/office/drawing/2014/main" id="{ADEFDB55-6FCE-69BA-39DC-4E34A9FB8B1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474B2D9-1742-737D-06D5-BC54CF88B1C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D6EA098F-1F08-3AC6-ACC6-46273133E4F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FD6C7A2D-18FD-5720-DD30-9F0EB071CA5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1" name="TextBox 10">
            <a:extLst>
              <a:ext uri="{FF2B5EF4-FFF2-40B4-BE49-F238E27FC236}">
                <a16:creationId xmlns:a16="http://schemas.microsoft.com/office/drawing/2014/main" id="{9C120C7F-DD66-7299-B46E-EFA9686156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2" name="Graphic 21">
            <a:extLst>
              <a:ext uri="{FF2B5EF4-FFF2-40B4-BE49-F238E27FC236}">
                <a16:creationId xmlns:a16="http://schemas.microsoft.com/office/drawing/2014/main" id="{62011720-3579-0C4B-A65C-DB52971ACC2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1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2" y="0"/>
            <a:ext cx="3577941" cy="6858000"/>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3759200" y="1814370"/>
            <a:ext cx="8047376"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These technological innovations have sparked an unparalleled wave of transformation across society. Communication has transcended boundaries, enabling instant global connectivity. Information has become accessible at exceptional speeds, reshaping how we acquire knowledge and engage with the world. Commerce has migrated to the virtual realm, revolutionizing business models and market dynamics.</a:t>
            </a:r>
          </a:p>
        </p:txBody>
      </p:sp>
      <p:sp>
        <p:nvSpPr>
          <p:cNvPr id="2" name="Slide Number Placeholder 1">
            <a:extLst>
              <a:ext uri="{FF2B5EF4-FFF2-40B4-BE49-F238E27FC236}">
                <a16:creationId xmlns:a16="http://schemas.microsoft.com/office/drawing/2014/main" id="{CE3CB8C5-7EC4-F6F2-5CD4-77AE7E279992}"/>
              </a:ext>
            </a:extLst>
          </p:cNvPr>
          <p:cNvSpPr>
            <a:spLocks noGrp="1"/>
          </p:cNvSpPr>
          <p:nvPr>
            <p:ph type="sldNum" sz="quarter" idx="2"/>
          </p:nvPr>
        </p:nvSpPr>
        <p:spPr/>
        <p:txBody>
          <a:bodyPr/>
          <a:lstStyle/>
          <a:p>
            <a:fld id="{86CB4B4D-7CA3-9044-876B-883B54F8677D}" type="slidenum">
              <a:rPr lang="en-IQ" smtClean="0"/>
              <a:t>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AFECAFE-4045-B2F1-7672-CDD06DF99E0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FD67B6B-FA8E-860A-8E82-7422634F07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C655F64-F345-C7CB-21B2-6679B3462BE0}"/>
              </a:ext>
            </a:extLst>
          </p:cNvPr>
          <p:cNvSpPr txBox="1"/>
          <p:nvPr/>
        </p:nvSpPr>
        <p:spPr>
          <a:xfrm>
            <a:off x="4355866" y="473296"/>
            <a:ext cx="5475828" cy="876522"/>
          </a:xfrm>
          <a:prstGeom prst="rect">
            <a:avLst/>
          </a:prstGeom>
          <a:noFill/>
        </p:spPr>
        <p:txBody>
          <a:bodyPr wrap="square" rtlCol="0">
            <a:spAutoFit/>
          </a:bodyPr>
          <a:lstStyle/>
          <a:p>
            <a:pPr>
              <a:lnSpc>
                <a:spcPct val="150000"/>
              </a:lnSpc>
            </a:pPr>
            <a:r>
              <a:rPr lang="en-US" b="1" dirty="0">
                <a:solidFill>
                  <a:schemeClr val="tx1"/>
                </a:solidFill>
                <a:latin typeface="Alexandria" pitchFamily="2" charset="-78"/>
                <a:cs typeface="Alexandria" pitchFamily="2" charset="-78"/>
              </a:rPr>
              <a:t>INTRODUCTION</a:t>
            </a:r>
          </a:p>
          <a:p>
            <a:pPr>
              <a:lnSpc>
                <a:spcPct val="150000"/>
              </a:lnSpc>
            </a:pPr>
            <a:r>
              <a:rPr lang="en-US" b="1" dirty="0">
                <a:solidFill>
                  <a:schemeClr val="tx1"/>
                </a:solidFill>
                <a:latin typeface="Alexandria" pitchFamily="2" charset="-78"/>
                <a:cs typeface="Alexandria" pitchFamily="2" charset="-78"/>
              </a:rPr>
              <a:t>B. DIGITAL REVOLUTION AND ITS IMPACT</a:t>
            </a:r>
          </a:p>
        </p:txBody>
      </p:sp>
      <p:sp>
        <p:nvSpPr>
          <p:cNvPr id="5" name="Rectangle 4">
            <a:extLst>
              <a:ext uri="{FF2B5EF4-FFF2-40B4-BE49-F238E27FC236}">
                <a16:creationId xmlns:a16="http://schemas.microsoft.com/office/drawing/2014/main" id="{78F301F8-7DD7-FFFA-59A1-7130E577C0A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15A40C0-E829-4E17-5E75-2530455FA9A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53EFE0E-E8D1-43BF-4722-44DAD024030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E6FD149-431D-D2D2-8F0F-2892653762E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1565AFA2-1778-CFAE-EF67-CC616D97C5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5BF3BC5A-217B-DC11-74C1-A4CFAE48493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2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5278" y="0"/>
            <a:ext cx="3577941" cy="6858000"/>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3906478" y="1763570"/>
            <a:ext cx="7900098"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legal landscape has not been immune to this seismic shift. The digital revolution has ushered in novel legal challenges and opportunities. Concepts of jurisdiction have been stretched as digital transactions transcend physical borders. Intellectual property rights have been redefined in the digital reproduction era, leading to debates on copyright and piracy.</a:t>
            </a:r>
          </a:p>
        </p:txBody>
      </p:sp>
      <p:sp>
        <p:nvSpPr>
          <p:cNvPr id="11" name="Slide Number Placeholder 10">
            <a:extLst>
              <a:ext uri="{FF2B5EF4-FFF2-40B4-BE49-F238E27FC236}">
                <a16:creationId xmlns:a16="http://schemas.microsoft.com/office/drawing/2014/main" id="{F191ACD4-98EA-56DC-7EBC-3D16267ED091}"/>
              </a:ext>
            </a:extLst>
          </p:cNvPr>
          <p:cNvSpPr>
            <a:spLocks noGrp="1"/>
          </p:cNvSpPr>
          <p:nvPr>
            <p:ph type="sldNum" sz="quarter" idx="2"/>
          </p:nvPr>
        </p:nvSpPr>
        <p:spPr/>
        <p:txBody>
          <a:bodyPr/>
          <a:lstStyle/>
          <a:p>
            <a:fld id="{86CB4B4D-7CA3-9044-876B-883B54F8677D}" type="slidenum">
              <a:rPr lang="en-IQ" smtClean="0"/>
              <a:t>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AC243BE-90E2-08D7-E363-14D9BFBCF3C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9FEB902-F534-7D63-F337-634939009C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154607C-FFD4-C33B-5376-AE95DE2F4BA0}"/>
              </a:ext>
            </a:extLst>
          </p:cNvPr>
          <p:cNvSpPr txBox="1"/>
          <p:nvPr/>
        </p:nvSpPr>
        <p:spPr>
          <a:xfrm>
            <a:off x="4355866" y="354765"/>
            <a:ext cx="547582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HUMAN RIGHTS CHALLENGES</a:t>
            </a:r>
          </a:p>
        </p:txBody>
      </p:sp>
      <p:sp>
        <p:nvSpPr>
          <p:cNvPr id="5" name="Rectangle 4">
            <a:extLst>
              <a:ext uri="{FF2B5EF4-FFF2-40B4-BE49-F238E27FC236}">
                <a16:creationId xmlns:a16="http://schemas.microsoft.com/office/drawing/2014/main" id="{72477D60-B72B-2188-1B9A-5D479A4A70D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5B86DA7-4FFD-E845-FA86-D3AF103107C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B98183F-68C7-B946-46F8-FD763A187D9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814E826-8B76-BA3E-53A9-4B67AFFEA68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F53A8494-DA82-8C99-FA88-429E1BC6EE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3D245B3A-0436-D2B6-DA4A-3EEC9D95D1A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4141936" y="1594237"/>
            <a:ext cx="7664640"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has brought forth an era of unprecedented connectivity and accessibility. With this, however, arise intricate challenges that intertwine technology and the fundamental principles of human rights. The surge in digital surveillance, data collection, and algorithmic decision-making raises relevant questions about privacy, autonomy, and fairness.</a:t>
            </a:r>
          </a:p>
        </p:txBody>
      </p:sp>
      <p:sp>
        <p:nvSpPr>
          <p:cNvPr id="11" name="Slide Number Placeholder 10">
            <a:extLst>
              <a:ext uri="{FF2B5EF4-FFF2-40B4-BE49-F238E27FC236}">
                <a16:creationId xmlns:a16="http://schemas.microsoft.com/office/drawing/2014/main" id="{32519CF3-8FA1-16CF-89BB-52B3F76C21CF}"/>
              </a:ext>
            </a:extLst>
          </p:cNvPr>
          <p:cNvSpPr>
            <a:spLocks noGrp="1"/>
          </p:cNvSpPr>
          <p:nvPr>
            <p:ph type="sldNum" sz="quarter" idx="2"/>
          </p:nvPr>
        </p:nvSpPr>
        <p:spPr/>
        <p:txBody>
          <a:bodyPr/>
          <a:lstStyle/>
          <a:p>
            <a:fld id="{86CB4B4D-7CA3-9044-876B-883B54F8677D}" type="slidenum">
              <a:rPr lang="en-IQ" smtClean="0"/>
              <a:t>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E6D7DDC1-3793-3F71-AF9B-AFCE8B45D556}"/>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BF65BFD5-B79E-F314-661B-4F334A2E0F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B7A1AD79-BE19-96D4-C495-70E79AFABF70}"/>
              </a:ext>
            </a:extLst>
          </p:cNvPr>
          <p:cNvSpPr txBox="1"/>
          <p:nvPr/>
        </p:nvSpPr>
        <p:spPr>
          <a:xfrm>
            <a:off x="4355866" y="354765"/>
            <a:ext cx="547582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HUMAN RIGHTS CHALLENGES</a:t>
            </a:r>
          </a:p>
        </p:txBody>
      </p:sp>
      <p:sp>
        <p:nvSpPr>
          <p:cNvPr id="7" name="Rectangle 6">
            <a:extLst>
              <a:ext uri="{FF2B5EF4-FFF2-40B4-BE49-F238E27FC236}">
                <a16:creationId xmlns:a16="http://schemas.microsoft.com/office/drawing/2014/main" id="{251255C5-1F9F-E056-EE24-96950544C56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0AF70B1-EC39-0ABF-6D2D-966943FB9C4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212CD711-8B23-B4BB-DC8D-A9C5390E423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D1E01FDA-A1B0-0546-15B5-0DC05433B23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1" name="TextBox 10">
            <a:extLst>
              <a:ext uri="{FF2B5EF4-FFF2-40B4-BE49-F238E27FC236}">
                <a16:creationId xmlns:a16="http://schemas.microsoft.com/office/drawing/2014/main" id="{F0740FC9-8943-15F4-469E-8968098BEB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2" name="Graphic 21">
            <a:extLst>
              <a:ext uri="{FF2B5EF4-FFF2-40B4-BE49-F238E27FC236}">
                <a16:creationId xmlns:a16="http://schemas.microsoft.com/office/drawing/2014/main" id="{CA24F8E2-A528-93C1-2A45-BDC3E70F972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3904098" y="1708537"/>
            <a:ext cx="7902478"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ubiquity of digital technologies has led to the accumulation of great amounts of personal data. Governments and corporations engage in surveillance practices that often violate upon the right to privacy, a cornerstone of human rights. This evolving landscape challenges traditional notions of consent and control over personal information.</a:t>
            </a:r>
          </a:p>
        </p:txBody>
      </p:sp>
      <p:sp>
        <p:nvSpPr>
          <p:cNvPr id="2" name="Slide Number Placeholder 1">
            <a:extLst>
              <a:ext uri="{FF2B5EF4-FFF2-40B4-BE49-F238E27FC236}">
                <a16:creationId xmlns:a16="http://schemas.microsoft.com/office/drawing/2014/main" id="{B47ED2AB-75B4-885E-F160-27D03CBCA2C6}"/>
              </a:ext>
            </a:extLst>
          </p:cNvPr>
          <p:cNvSpPr>
            <a:spLocks noGrp="1"/>
          </p:cNvSpPr>
          <p:nvPr>
            <p:ph type="sldNum" sz="quarter" idx="2"/>
          </p:nvPr>
        </p:nvSpPr>
        <p:spPr/>
        <p:txBody>
          <a:bodyPr/>
          <a:lstStyle/>
          <a:p>
            <a:fld id="{86CB4B4D-7CA3-9044-876B-883B54F8677D}" type="slidenum">
              <a:rPr lang="en-IQ" smtClean="0"/>
              <a:t>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E899AF3-1E55-0A77-CB4E-4BB1903A1D0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48BEAA9-25EE-180B-469C-6297B7B0A9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23B7524-B9D2-0C88-DA17-C5EE81B63A75}"/>
              </a:ext>
            </a:extLst>
          </p:cNvPr>
          <p:cNvSpPr txBox="1"/>
          <p:nvPr/>
        </p:nvSpPr>
        <p:spPr>
          <a:xfrm>
            <a:off x="4355866" y="354765"/>
            <a:ext cx="547582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HUMAN RIGHTS CHALLENGES</a:t>
            </a:r>
          </a:p>
        </p:txBody>
      </p:sp>
      <p:sp>
        <p:nvSpPr>
          <p:cNvPr id="5" name="Rectangle 4">
            <a:extLst>
              <a:ext uri="{FF2B5EF4-FFF2-40B4-BE49-F238E27FC236}">
                <a16:creationId xmlns:a16="http://schemas.microsoft.com/office/drawing/2014/main" id="{442160B1-AAFC-999C-0F92-55FCB010C2D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F82A350-0010-8E30-2B95-205E66950C0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DD7C3CB-59C2-3D27-0637-23108259F44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F182E57-6DDD-5472-8480-BE4B55237A0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FE42693-0E58-78D0-1AE9-0907FAF318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360ADE4F-7A1B-C7A9-5086-4DE10DF52F7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8" y="0"/>
            <a:ext cx="3577941" cy="6858000"/>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4141936" y="1708537"/>
            <a:ext cx="7664640"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platforms rely heavily on algorithms for decision-making processes, such as employment recruitment, credit scoring, and criminal justice. However, these algorithms can carry on the biases present in training data, leading to discrimination against marginalized groups. This challenge demands a recalibration of algorithms to align with principles of equality and non-discrimination.</a:t>
            </a:r>
          </a:p>
        </p:txBody>
      </p:sp>
      <p:sp>
        <p:nvSpPr>
          <p:cNvPr id="11" name="Slide Number Placeholder 10">
            <a:extLst>
              <a:ext uri="{FF2B5EF4-FFF2-40B4-BE49-F238E27FC236}">
                <a16:creationId xmlns:a16="http://schemas.microsoft.com/office/drawing/2014/main" id="{C70ABFE0-0F61-DC60-5AB5-82D22B9C95FF}"/>
              </a:ext>
            </a:extLst>
          </p:cNvPr>
          <p:cNvSpPr>
            <a:spLocks noGrp="1"/>
          </p:cNvSpPr>
          <p:nvPr>
            <p:ph type="sldNum" sz="quarter" idx="2"/>
          </p:nvPr>
        </p:nvSpPr>
        <p:spPr/>
        <p:txBody>
          <a:bodyPr/>
          <a:lstStyle/>
          <a:p>
            <a:fld id="{86CB4B4D-7CA3-9044-876B-883B54F8677D}" type="slidenum">
              <a:rPr lang="en-IQ" smtClean="0"/>
              <a:t>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02C31DE-A591-1FFC-1D45-1C6FE9355F2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5D69A96-2107-ED2B-E706-F914448F0D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492B684-24A9-E4E6-D89B-19FFA2E83D4C}"/>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B3862E20-51D6-4F81-13A4-69AEE7C1537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D99D41F-C801-044A-3CE9-CEF6A546480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53E0EF8-B1F3-D30F-EAC9-AA63E821E68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92E72CA-0414-31A8-6016-4F059EDD7ED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594EA52F-3FB8-0DAF-3490-6B052822CE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428E6B3E-3788-87BA-4944-84F3F92DF09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4141936" y="1759337"/>
            <a:ext cx="7664640"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Privacy, often considered a cornerstone of human dignity, is the foundation upon which many other rights rest. Samuel D. Warren and Louis D. Brandeis, in their iconic 1890 article "The Right to Privacy," laid the groundwork for recognizing privacy as an inherent right. It shields individuals from unwarranted intrusion, preserving their autonomy and freedom.</a:t>
            </a:r>
          </a:p>
        </p:txBody>
      </p:sp>
      <p:sp>
        <p:nvSpPr>
          <p:cNvPr id="11" name="Slide Number Placeholder 10">
            <a:extLst>
              <a:ext uri="{FF2B5EF4-FFF2-40B4-BE49-F238E27FC236}">
                <a16:creationId xmlns:a16="http://schemas.microsoft.com/office/drawing/2014/main" id="{3FE1F268-54CE-6B29-C0F7-5CCA8EE5FE4B}"/>
              </a:ext>
            </a:extLst>
          </p:cNvPr>
          <p:cNvSpPr>
            <a:spLocks noGrp="1"/>
          </p:cNvSpPr>
          <p:nvPr>
            <p:ph type="sldNum" sz="quarter" idx="2"/>
          </p:nvPr>
        </p:nvSpPr>
        <p:spPr/>
        <p:txBody>
          <a:bodyPr/>
          <a:lstStyle/>
          <a:p>
            <a:fld id="{86CB4B4D-7CA3-9044-876B-883B54F8677D}" type="slidenum">
              <a:rPr lang="en-IQ" smtClean="0"/>
              <a:t>10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DF83247-AA8E-7D77-53C6-C7B5D1E9689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D95F9B4-0A06-2427-CBA1-72F524CA96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79CE9B8-9369-F1BD-740C-BD461632EC6B}"/>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B8B5889D-9477-1452-75B6-EC1FC38ABA8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65BC574-8B63-E864-7074-EC85AFF8F4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F130B43-592E-A250-98AE-822E6399AD1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3F536C8-B99E-A347-348C-2A7D1BF3812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CF10DF34-2271-5125-56B5-53F1004404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1899DDDD-F4F4-EF5C-FA9F-FC735B095D0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5278" y="0"/>
            <a:ext cx="3577941" cy="6858000"/>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3965306" y="1810137"/>
            <a:ext cx="7634028"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the digital era, the concept of privacy has taken on new dimensions. Rapid advancements in technology have paved the way for data collection on an unprecedented scale. This raises concerns about the erosion of personal boundaries, as vast amounts of information are harvested, analyzed, and sometimes exploited without consent.</a:t>
            </a:r>
          </a:p>
        </p:txBody>
      </p:sp>
      <p:sp>
        <p:nvSpPr>
          <p:cNvPr id="11" name="Slide Number Placeholder 10">
            <a:extLst>
              <a:ext uri="{FF2B5EF4-FFF2-40B4-BE49-F238E27FC236}">
                <a16:creationId xmlns:a16="http://schemas.microsoft.com/office/drawing/2014/main" id="{AC4D0E8E-1EC0-2FFB-FE1D-27043333F207}"/>
              </a:ext>
            </a:extLst>
          </p:cNvPr>
          <p:cNvSpPr>
            <a:spLocks noGrp="1"/>
          </p:cNvSpPr>
          <p:nvPr>
            <p:ph type="sldNum" sz="quarter" idx="2"/>
          </p:nvPr>
        </p:nvSpPr>
        <p:spPr/>
        <p:txBody>
          <a:bodyPr/>
          <a:lstStyle/>
          <a:p>
            <a:fld id="{86CB4B4D-7CA3-9044-876B-883B54F8677D}" type="slidenum">
              <a:rPr lang="en-IQ" smtClean="0"/>
              <a:t>11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87EBAAC-AF99-0EAC-318C-3F3EF4E9D23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232F0BA-C354-9D66-00F0-90B51E7848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62DA40A-E0D0-66E9-CCDA-17A0A36AE426}"/>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9624BB1E-DEC8-5E1F-C65D-8607265480F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2CD1228-3B3E-61B4-E8D0-5037D484D22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640B1FA-C421-63A5-E24E-A2E3396723B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FEF9FBB-F7C9-C86C-E0FA-0DF55C474A9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CD5338BE-A4EA-82E3-4217-6130892637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B887B848-FE57-2BDC-18FF-76018D6AAB0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4141936" y="1479937"/>
            <a:ext cx="766464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Data protection has emerged as a critical concern, as personal information is the lifeblood of the digital economy. Striking a balance between harnessing the benefits of data-driven innovation and safeguarding individual privacy is a formidable challenge. Bruce Schneier's "Data and Goliath" sheds light on the power dynamics at play in the digital realm, where personal data has become a valuable commodity.</a:t>
            </a:r>
          </a:p>
        </p:txBody>
      </p:sp>
      <p:sp>
        <p:nvSpPr>
          <p:cNvPr id="11" name="Slide Number Placeholder 10">
            <a:extLst>
              <a:ext uri="{FF2B5EF4-FFF2-40B4-BE49-F238E27FC236}">
                <a16:creationId xmlns:a16="http://schemas.microsoft.com/office/drawing/2014/main" id="{1B9412E3-A24D-ABEB-4B2A-50C3C3503E7A}"/>
              </a:ext>
            </a:extLst>
          </p:cNvPr>
          <p:cNvSpPr>
            <a:spLocks noGrp="1"/>
          </p:cNvSpPr>
          <p:nvPr>
            <p:ph type="sldNum" sz="quarter" idx="2"/>
          </p:nvPr>
        </p:nvSpPr>
        <p:spPr/>
        <p:txBody>
          <a:bodyPr/>
          <a:lstStyle/>
          <a:p>
            <a:fld id="{86CB4B4D-7CA3-9044-876B-883B54F8677D}" type="slidenum">
              <a:rPr lang="en-IQ" smtClean="0"/>
              <a:t>12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8921DAA-6999-8831-A00C-35D4818BA77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B97226C-2EE1-474A-FEB4-9F55FA1D19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6290EE8-89B7-46CF-67B4-014DC270F8B4}"/>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B02AE240-CAFD-657A-D868-6A6FA5B37AD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303F1D1-5947-309B-B69C-25F788E48C1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09C907E-FFFC-D586-FB4F-C555322B8E1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B7486DA-9F43-2D3B-69E8-F9F80E7A3A3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EAC3834D-A7CB-2784-0779-E30D3BA8D5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62E380B9-2C6A-B309-27A9-073E4B98E3D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7" y="0"/>
            <a:ext cx="3577941" cy="6858000"/>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4226161" y="1479937"/>
            <a:ext cx="7580415"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 address these challenges, legal frameworks like the European Union's General Data Protection Regulation (GDPR) have been established. GDPR emphasizes the individual's right to control their data and imposes obligations on organizations to ensure data protection. This regulatory landscape is constantly evolving as policymakers grapple with the intricacies of data privacy in the digital age.</a:t>
            </a:r>
          </a:p>
        </p:txBody>
      </p:sp>
      <p:sp>
        <p:nvSpPr>
          <p:cNvPr id="11" name="Slide Number Placeholder 10">
            <a:extLst>
              <a:ext uri="{FF2B5EF4-FFF2-40B4-BE49-F238E27FC236}">
                <a16:creationId xmlns:a16="http://schemas.microsoft.com/office/drawing/2014/main" id="{B7203CA6-8A9E-F49E-CE30-0828A9D8328B}"/>
              </a:ext>
            </a:extLst>
          </p:cNvPr>
          <p:cNvSpPr>
            <a:spLocks noGrp="1"/>
          </p:cNvSpPr>
          <p:nvPr>
            <p:ph type="sldNum" sz="quarter" idx="2"/>
          </p:nvPr>
        </p:nvSpPr>
        <p:spPr/>
        <p:txBody>
          <a:bodyPr/>
          <a:lstStyle/>
          <a:p>
            <a:fld id="{86CB4B4D-7CA3-9044-876B-883B54F8677D}" type="slidenum">
              <a:rPr lang="en-IQ" smtClean="0"/>
              <a:t>13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BB82308-B704-B626-B018-63987D43399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D4965E4-E5AB-C8E8-FF4A-4A27794C90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754F9DC-DEE4-45EC-F4CD-5AEC0B1B1E3C}"/>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7B19427E-B19E-822D-1022-823C004FABB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E0D29E-00A2-FDF6-11DB-B6BB0FA71BF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A18CEA7-237D-C540-B89F-C0CF7B9AF8A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AC5AD32-5DA0-6D7E-CF4A-ED99DD54015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A645CB65-2258-A6A0-ADD0-5F85D777AC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FFCCFBAE-4C40-ADD2-9C2A-0C9971C3A86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4141936" y="1949837"/>
            <a:ext cx="7664640"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considerations are paramount in this arena. Obtaining informed and meaningful consent in the age of complex data processing requires transparency and clarity. As guardians of digital rights, it falls upon legal experts like yourselves to advocate for robust privacy protections and ethical data practices.</a:t>
            </a:r>
          </a:p>
        </p:txBody>
      </p:sp>
      <p:sp>
        <p:nvSpPr>
          <p:cNvPr id="11" name="Slide Number Placeholder 10">
            <a:extLst>
              <a:ext uri="{FF2B5EF4-FFF2-40B4-BE49-F238E27FC236}">
                <a16:creationId xmlns:a16="http://schemas.microsoft.com/office/drawing/2014/main" id="{06E09C12-BA3C-C917-F1A1-B586C7DFF5FE}"/>
              </a:ext>
            </a:extLst>
          </p:cNvPr>
          <p:cNvSpPr>
            <a:spLocks noGrp="1"/>
          </p:cNvSpPr>
          <p:nvPr>
            <p:ph type="sldNum" sz="quarter" idx="2"/>
          </p:nvPr>
        </p:nvSpPr>
        <p:spPr/>
        <p:txBody>
          <a:bodyPr/>
          <a:lstStyle/>
          <a:p>
            <a:fld id="{86CB4B4D-7CA3-9044-876B-883B54F8677D}" type="slidenum">
              <a:rPr lang="en-IQ" smtClean="0"/>
              <a:t>14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2D193B5-BD1F-6B1B-C9CA-2DE9928026F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8D9BAD4-EAC5-9A88-BEA9-4503A4486F1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A6DEAF9-CFF0-5BC4-FDCD-FE262468F2C9}"/>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6E72EEF5-88E3-52EB-9C74-3061BE5FAF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AC76D89-84C0-8B0C-379E-9407EF7BC6C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9754FB3-406E-BD68-F277-DAE037C933E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4CFBE1D-A1FC-B15E-EC64-7081A183E95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4BC816BE-EFC9-2730-7CF9-FD2D606EB8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A83A02D4-CC64-CF5B-0E6E-B049108103D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4141936" y="2511194"/>
            <a:ext cx="7651940"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Freedom of expression stands as a cornerstone of democratic societies, nurturing intellectual growth and societal progress. This cherished right enables the exchange of ideas, fostering the evolution of societies.</a:t>
            </a:r>
          </a:p>
        </p:txBody>
      </p:sp>
      <p:sp>
        <p:nvSpPr>
          <p:cNvPr id="11" name="Slide Number Placeholder 10">
            <a:extLst>
              <a:ext uri="{FF2B5EF4-FFF2-40B4-BE49-F238E27FC236}">
                <a16:creationId xmlns:a16="http://schemas.microsoft.com/office/drawing/2014/main" id="{FD2619D1-4468-A688-0E6B-4E57C2FBDC25}"/>
              </a:ext>
            </a:extLst>
          </p:cNvPr>
          <p:cNvSpPr>
            <a:spLocks noGrp="1"/>
          </p:cNvSpPr>
          <p:nvPr>
            <p:ph type="sldNum" sz="quarter" idx="2"/>
          </p:nvPr>
        </p:nvSpPr>
        <p:spPr/>
        <p:txBody>
          <a:bodyPr/>
          <a:lstStyle/>
          <a:p>
            <a:fld id="{86CB4B4D-7CA3-9044-876B-883B54F8677D}" type="slidenum">
              <a:rPr lang="en-IQ" smtClean="0"/>
              <a:t>15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D102C28-696E-7E31-CD40-2952D41E5DA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D8EE5BF-55B9-54F6-6AC5-C5F70B04879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37D9D09-D120-D0B6-1169-BD85314AE463}"/>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78957ED4-40BA-DB8D-A3D4-15A1A3115AF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2EB9CE7-5BC0-4516-3CFE-37FF362D16F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4A913D2-1E83-B390-18A5-1ADEC10DA19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2DB9913-E28C-66B7-1085-ABFE224C165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89C96765-115A-1F27-41CC-816361ABCB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93CC441C-C954-6314-CF3F-AAB74DE7F59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4141936" y="1632337"/>
            <a:ext cx="7664640"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has revolutionized the landscape of free expression. Online platforms have democratized communication, providing individuals with unprecedented avenues to voice their thoughts, opinions, and concerns. The digital realm has become an arena where conversations, debates, and activism unfold at an accelerated pace.</a:t>
            </a:r>
          </a:p>
        </p:txBody>
      </p:sp>
      <p:sp>
        <p:nvSpPr>
          <p:cNvPr id="11" name="Slide Number Placeholder 10">
            <a:extLst>
              <a:ext uri="{FF2B5EF4-FFF2-40B4-BE49-F238E27FC236}">
                <a16:creationId xmlns:a16="http://schemas.microsoft.com/office/drawing/2014/main" id="{DF3E17D9-B62B-6185-C6DC-5DB1D78A767C}"/>
              </a:ext>
            </a:extLst>
          </p:cNvPr>
          <p:cNvSpPr>
            <a:spLocks noGrp="1"/>
          </p:cNvSpPr>
          <p:nvPr>
            <p:ph type="sldNum" sz="quarter" idx="2"/>
          </p:nvPr>
        </p:nvSpPr>
        <p:spPr/>
        <p:txBody>
          <a:bodyPr/>
          <a:lstStyle/>
          <a:p>
            <a:fld id="{86CB4B4D-7CA3-9044-876B-883B54F8677D}" type="slidenum">
              <a:rPr lang="en-IQ" smtClean="0"/>
              <a:t>16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1981581-565D-0960-DFD9-79486D59320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9D5443C-9EC8-AA05-AEAB-4BF74D1125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5CDDDAE-147B-09C9-4F98-CFAC8E3EDE9B}"/>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29F1170D-FA25-103C-ECDF-10E4F01261F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4B4EA6A-A4E3-0A48-6A52-3416500DBE2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5FDADDD-E53C-EE4A-C935-119D054B593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D4E71D2-4E68-168D-39F2-4A01DAB303F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BF9AF67-B0D9-A8F2-39A0-7230A1373B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C730F08B-BEFF-FBB9-E516-D7F835F1100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3967685" y="1903270"/>
            <a:ext cx="7838891"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However, the digital realm is not without challenges. Cautions are raised against the over-idealization of the internet as a realm of unrestricted free expression. Governments and corporations can manipulate online spaces, employing surveillance, censorship, and algorithms to shape narratives and limit dissent.</a:t>
            </a:r>
          </a:p>
        </p:txBody>
      </p:sp>
      <p:sp>
        <p:nvSpPr>
          <p:cNvPr id="11" name="Slide Number Placeholder 10">
            <a:extLst>
              <a:ext uri="{FF2B5EF4-FFF2-40B4-BE49-F238E27FC236}">
                <a16:creationId xmlns:a16="http://schemas.microsoft.com/office/drawing/2014/main" id="{F46F8C36-7EE7-C4EF-818C-84EEE2F2E2AF}"/>
              </a:ext>
            </a:extLst>
          </p:cNvPr>
          <p:cNvSpPr>
            <a:spLocks noGrp="1"/>
          </p:cNvSpPr>
          <p:nvPr>
            <p:ph type="sldNum" sz="quarter" idx="2"/>
          </p:nvPr>
        </p:nvSpPr>
        <p:spPr/>
        <p:txBody>
          <a:bodyPr/>
          <a:lstStyle/>
          <a:p>
            <a:fld id="{86CB4B4D-7CA3-9044-876B-883B54F8677D}" type="slidenum">
              <a:rPr lang="en-IQ" smtClean="0"/>
              <a:t>17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4CEE501-4F3A-A957-B171-677642EDFBB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5C16382-4137-A394-4553-B65605C03D6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FB1D0E1-2188-ED49-EEFD-717F7A04B421}"/>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DC8AB0DD-D08E-7145-D33F-983C4BDF789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5AAB917-A33E-FB6A-461A-1A1ECAB3BE5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0B7D4B6-D737-9F3B-68D4-C5C5BCB2625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4D96C5A-5510-AC25-3AF9-EFE6FA095EC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753FFA00-ECB2-4C9C-E490-2B767E5CAD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FA417C15-DE0E-2B47-5137-FBA2A77D32F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4141936" y="1746637"/>
            <a:ext cx="7664640"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Balancing freedom of expression with the need to combat hate speech, disinformation, and cyberbullying presents a multifaceted challenge. Striking this balance entails considering the ethical implications of content moderation, the role of platforms in shaping discourse, and the potential impact on marginalized voices.</a:t>
            </a:r>
          </a:p>
        </p:txBody>
      </p:sp>
      <p:sp>
        <p:nvSpPr>
          <p:cNvPr id="11" name="Slide Number Placeholder 10">
            <a:extLst>
              <a:ext uri="{FF2B5EF4-FFF2-40B4-BE49-F238E27FC236}">
                <a16:creationId xmlns:a16="http://schemas.microsoft.com/office/drawing/2014/main" id="{2074283F-969F-3331-5D00-219B31B33BC6}"/>
              </a:ext>
            </a:extLst>
          </p:cNvPr>
          <p:cNvSpPr>
            <a:spLocks noGrp="1"/>
          </p:cNvSpPr>
          <p:nvPr>
            <p:ph type="sldNum" sz="quarter" idx="2"/>
          </p:nvPr>
        </p:nvSpPr>
        <p:spPr/>
        <p:txBody>
          <a:bodyPr/>
          <a:lstStyle/>
          <a:p>
            <a:fld id="{86CB4B4D-7CA3-9044-876B-883B54F8677D}" type="slidenum">
              <a:rPr lang="en-IQ" smtClean="0"/>
              <a:t>18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5A3B2F3-9E91-85DE-0BEC-3EA52B76615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7453130-C7D0-8F9D-9F65-1D1842CD0D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2C41CD5-785D-AEB2-CD80-0710BAAE53AB}"/>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CB6BBA1A-F98B-5C6D-3C99-7680D9F2C9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14B0B47-F569-B4EE-484C-E09BB613CCC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B71E9DE-0CD0-B262-CB58-51C1CFDFB3D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971870A-294C-E64F-B3F3-466FAB3BA75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255DE57F-E218-FF78-553C-B855F8B187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7F52F563-F204-AD0D-B9BC-85B57EAE2DD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4226161" y="2127637"/>
            <a:ext cx="7580415"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Legal frameworks play a pivotal role in safeguarding online speech. International human rights documents enshrine the right to freedom of expression. However, crafting legislation that navigates the complexities of online spaces while protecting users' rights demands innovative approaches.</a:t>
            </a:r>
          </a:p>
        </p:txBody>
      </p:sp>
      <p:sp>
        <p:nvSpPr>
          <p:cNvPr id="11" name="Slide Number Placeholder 10">
            <a:extLst>
              <a:ext uri="{FF2B5EF4-FFF2-40B4-BE49-F238E27FC236}">
                <a16:creationId xmlns:a16="http://schemas.microsoft.com/office/drawing/2014/main" id="{7F53DCAD-586B-13CA-3CF6-DB486F164148}"/>
              </a:ext>
            </a:extLst>
          </p:cNvPr>
          <p:cNvSpPr>
            <a:spLocks noGrp="1"/>
          </p:cNvSpPr>
          <p:nvPr>
            <p:ph type="sldNum" sz="quarter" idx="2"/>
          </p:nvPr>
        </p:nvSpPr>
        <p:spPr/>
        <p:txBody>
          <a:bodyPr/>
          <a:lstStyle/>
          <a:p>
            <a:fld id="{86CB4B4D-7CA3-9044-876B-883B54F8677D}" type="slidenum">
              <a:rPr lang="en-IQ" smtClean="0"/>
              <a:t>19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FFFFE64-5EA4-88CA-8F6D-05535103FE8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A1A7963-39FC-548A-E85D-6169C88016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C3BDC88-3F59-E074-797B-6260D308657A}"/>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D91768DF-90B5-7395-7DBA-59E75EF9FB8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081C94C-C05D-A2D6-C283-1AE44C1D1BD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E7A0446-AE3F-2D45-489A-3595BA75D56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AEB5523-AC44-25CD-97F4-BD2CE7E148C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06D373FF-85F3-33D7-C03D-5F854D4E62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050B9A2C-D26F-6214-7120-2EA71CA93CE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3967684" y="1860937"/>
            <a:ext cx="7838892"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future professionals in digital law, your task involves advocating for a digital landscape that upholds the principles of free expression while addressing the challenges inherent in online speech. This exploration underscores that the dynamics of free expression remain essential, both in historical contexts and in the evolving digital age.</a:t>
            </a:r>
          </a:p>
        </p:txBody>
      </p:sp>
      <p:sp>
        <p:nvSpPr>
          <p:cNvPr id="11" name="Slide Number Placeholder 10">
            <a:extLst>
              <a:ext uri="{FF2B5EF4-FFF2-40B4-BE49-F238E27FC236}">
                <a16:creationId xmlns:a16="http://schemas.microsoft.com/office/drawing/2014/main" id="{1FEB60EC-73F5-B64C-E42D-7E33259EFAE0}"/>
              </a:ext>
            </a:extLst>
          </p:cNvPr>
          <p:cNvSpPr>
            <a:spLocks noGrp="1"/>
          </p:cNvSpPr>
          <p:nvPr>
            <p:ph type="sldNum" sz="quarter" idx="2"/>
          </p:nvPr>
        </p:nvSpPr>
        <p:spPr/>
        <p:txBody>
          <a:bodyPr/>
          <a:lstStyle/>
          <a:p>
            <a:fld id="{86CB4B4D-7CA3-9044-876B-883B54F8677D}" type="slidenum">
              <a:rPr lang="en-IQ" smtClean="0"/>
              <a:t>20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568CF47-9DBF-40A0-43A5-C08C4E0683B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A28BCC8-F5F7-C12F-F71B-3B1D82B6D6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1876130-EB04-1416-8E63-58812736B1F7}"/>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17674896-37D3-95FC-0295-C6D03362363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E799596-A71F-578F-2CD2-AFAB67FBF24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BBFAFCB-B78C-9DB5-2066-F83998C99A7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FB6871A-B3D3-4893-A2C5-F48801483B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53D4CA7-BA41-B8A4-5DC6-BD0CF77456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55B0C622-28F0-2F81-56B0-5A72BA7C9C6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4226161" y="1763570"/>
            <a:ext cx="7580415"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Cybersecurity, the safeguarding of digital systems and information, has emerged as an indispensable concern in the digital age. It aims to protect individuals, organizations, and societies from the growing threats posed by cyberattacks, data breaches, and digital espionage. Striking a balance between ensuring security and upholding human rights is a formidable challenge.</a:t>
            </a:r>
          </a:p>
        </p:txBody>
      </p:sp>
      <p:sp>
        <p:nvSpPr>
          <p:cNvPr id="11" name="Slide Number Placeholder 10">
            <a:extLst>
              <a:ext uri="{FF2B5EF4-FFF2-40B4-BE49-F238E27FC236}">
                <a16:creationId xmlns:a16="http://schemas.microsoft.com/office/drawing/2014/main" id="{7BB34586-BE85-2CBB-FA98-D4540612114E}"/>
              </a:ext>
            </a:extLst>
          </p:cNvPr>
          <p:cNvSpPr>
            <a:spLocks noGrp="1"/>
          </p:cNvSpPr>
          <p:nvPr>
            <p:ph type="sldNum" sz="quarter" idx="2"/>
          </p:nvPr>
        </p:nvSpPr>
        <p:spPr/>
        <p:txBody>
          <a:bodyPr/>
          <a:lstStyle/>
          <a:p>
            <a:fld id="{86CB4B4D-7CA3-9044-876B-883B54F8677D}" type="slidenum">
              <a:rPr lang="en-IQ" smtClean="0"/>
              <a:t>21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ABCE836-AF36-8FF7-70CA-AB45CE65B9F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DCAE798-D8C3-7501-4E42-007951BDC7D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BBD10E0-FDBF-1E2B-94C9-1C9754FCBC71}"/>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3C1EFAD8-2A44-9FB2-FDE5-54412658595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9DC711C-3C19-47F9-46B9-40F4BF7A579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379C9C2-5384-04B1-37AC-10DB2107005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39CECC2-DC8B-31E4-8210-B8659F4F02E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F84C4575-B4EE-240F-9889-56358284A3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2C620363-8861-C5F9-E935-4060336527A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3967684" y="2274389"/>
            <a:ext cx="7826192"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Future of Violence" by </a:t>
            </a:r>
            <a:r>
              <a:rPr lang="en-US" sz="2000" dirty="0" err="1">
                <a:solidFill>
                  <a:schemeClr val="tx1"/>
                </a:solidFill>
                <a:latin typeface="Alexandria" pitchFamily="2" charset="-78"/>
                <a:cs typeface="Alexandria" pitchFamily="2" charset="-78"/>
              </a:rPr>
              <a:t>Wittes</a:t>
            </a:r>
            <a:r>
              <a:rPr lang="en-US" sz="2000" dirty="0">
                <a:solidFill>
                  <a:schemeClr val="tx1"/>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and Blum examines the evolving landscape of conflict and security in the digital era. Their analysis sheds light on the intricate interplay between technological advancements and the preservation of human rights.</a:t>
            </a:r>
          </a:p>
        </p:txBody>
      </p:sp>
      <p:sp>
        <p:nvSpPr>
          <p:cNvPr id="11" name="Slide Number Placeholder 10">
            <a:extLst>
              <a:ext uri="{FF2B5EF4-FFF2-40B4-BE49-F238E27FC236}">
                <a16:creationId xmlns:a16="http://schemas.microsoft.com/office/drawing/2014/main" id="{5D371F24-F7B1-5E2B-CAE7-C1FAAB6A245A}"/>
              </a:ext>
            </a:extLst>
          </p:cNvPr>
          <p:cNvSpPr>
            <a:spLocks noGrp="1"/>
          </p:cNvSpPr>
          <p:nvPr>
            <p:ph type="sldNum" sz="quarter" idx="2"/>
          </p:nvPr>
        </p:nvSpPr>
        <p:spPr/>
        <p:txBody>
          <a:bodyPr/>
          <a:lstStyle/>
          <a:p>
            <a:fld id="{86CB4B4D-7CA3-9044-876B-883B54F8677D}" type="slidenum">
              <a:rPr lang="en-IQ" smtClean="0"/>
              <a:t>22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B553617-B0B3-9C19-BBCA-28880538EF2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1F44EC5-673A-0939-92BD-BAA48B04176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DB5AB8C-E780-BA4B-3A43-03FC4387CF7F}"/>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16055525-46EA-689E-B406-69DB3126C35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2F3B045-AC39-769B-F86F-572E4B46663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E7B4810-6B4C-96CE-1550-2F4C9D33BD7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00A6077-A9D8-F804-F812-12F8F45822D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8ED051D8-F1F7-708F-BFF8-FA34861D50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51BE83A1-02D3-C942-78AC-4924E3547AE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904098" y="1640803"/>
            <a:ext cx="7902478"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Cyberattacks, whether orchestrated by state actors, criminal organizations, or hacktivists, have far-reaching implications for human rights. These attacks can infringe upon the right to privacy, freedom of expression, and even physical safety. It is imperative to recognize that cybersecurity measures themselves must align with established human rights principles.</a:t>
            </a:r>
          </a:p>
        </p:txBody>
      </p:sp>
      <p:sp>
        <p:nvSpPr>
          <p:cNvPr id="11" name="Slide Number Placeholder 10">
            <a:extLst>
              <a:ext uri="{FF2B5EF4-FFF2-40B4-BE49-F238E27FC236}">
                <a16:creationId xmlns:a16="http://schemas.microsoft.com/office/drawing/2014/main" id="{3CE2585A-CA7D-5652-37C2-9026BD9BB066}"/>
              </a:ext>
            </a:extLst>
          </p:cNvPr>
          <p:cNvSpPr>
            <a:spLocks noGrp="1"/>
          </p:cNvSpPr>
          <p:nvPr>
            <p:ph type="sldNum" sz="quarter" idx="2"/>
          </p:nvPr>
        </p:nvSpPr>
        <p:spPr/>
        <p:txBody>
          <a:bodyPr/>
          <a:lstStyle/>
          <a:p>
            <a:fld id="{86CB4B4D-7CA3-9044-876B-883B54F8677D}" type="slidenum">
              <a:rPr lang="en-IQ" smtClean="0"/>
              <a:t>23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28A1274-E771-AAD8-F603-7A877B75F4D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03BAE40-C336-3E9F-610A-C78237E0489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859CFB0-1F22-EF14-110E-C72FCF0611C6}"/>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D827EA42-BC02-FAB9-7EDB-0E28C6808B0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F22310-19E7-EF88-C06B-FAD54287D9C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39CA362-4DF1-C576-9C92-7DB2602B290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BECC6C8-2346-CC05-8C65-5DEE25C7750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02EE0596-C4D4-C61F-4A75-420CBFBB69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DB3D7921-E72D-6DBE-D088-6FD1BF1B2B3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904099" y="1776269"/>
            <a:ext cx="7902477"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considerations loom large in the realm of cybersecurity. The potential collateral damage from cyber countermeasures can impact innocent individuals, leading to disruptions in communication networks and unintended consequences. Striking the right balance between defensive actions and preserving the digital rights of individuals requires careful deliberation.</a:t>
            </a:r>
          </a:p>
        </p:txBody>
      </p:sp>
      <p:sp>
        <p:nvSpPr>
          <p:cNvPr id="11" name="Slide Number Placeholder 10">
            <a:extLst>
              <a:ext uri="{FF2B5EF4-FFF2-40B4-BE49-F238E27FC236}">
                <a16:creationId xmlns:a16="http://schemas.microsoft.com/office/drawing/2014/main" id="{BC3ECA2B-C39A-2EE7-4985-3798C2205159}"/>
              </a:ext>
            </a:extLst>
          </p:cNvPr>
          <p:cNvSpPr>
            <a:spLocks noGrp="1"/>
          </p:cNvSpPr>
          <p:nvPr>
            <p:ph type="sldNum" sz="quarter" idx="2"/>
          </p:nvPr>
        </p:nvSpPr>
        <p:spPr/>
        <p:txBody>
          <a:bodyPr/>
          <a:lstStyle/>
          <a:p>
            <a:fld id="{86CB4B4D-7CA3-9044-876B-883B54F8677D}" type="slidenum">
              <a:rPr lang="en-IQ" smtClean="0"/>
              <a:t>24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038EB87-D17A-AF52-E0CE-78502227F19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E15BDBE-2A5D-2BCE-8DB8-E692B99F00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8958B8B-27E8-7590-A258-C4218177BA83}"/>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24A38E36-1CDC-1248-F6E9-47AB03BD3CF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8814BBD-E7E6-85F2-F3ED-893978C0C40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5955F87-5987-8637-9D5A-D70C78575DD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7AE5E57-9577-3C2B-8778-319E617DE17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FEA6253C-0AC0-3F1F-F359-E657D39FDF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92CFDF0E-ED39-17FF-A0D1-FE02FB8B774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4141936" y="2035366"/>
            <a:ext cx="765194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Cybersecurity challenges transcend national boundaries, necessitating international collaboration. Ben Wagner's work, "Cybersecurity and Human Rights," underscores the global nature of these issues and emphasizes the need for coordinated efforts to address them.</a:t>
            </a:r>
          </a:p>
        </p:txBody>
      </p:sp>
      <p:sp>
        <p:nvSpPr>
          <p:cNvPr id="11" name="Slide Number Placeholder 10">
            <a:extLst>
              <a:ext uri="{FF2B5EF4-FFF2-40B4-BE49-F238E27FC236}">
                <a16:creationId xmlns:a16="http://schemas.microsoft.com/office/drawing/2014/main" id="{3A54AFF7-8814-FDF7-EE2C-54DD57B0A619}"/>
              </a:ext>
            </a:extLst>
          </p:cNvPr>
          <p:cNvSpPr>
            <a:spLocks noGrp="1"/>
          </p:cNvSpPr>
          <p:nvPr>
            <p:ph type="sldNum" sz="quarter" idx="2"/>
          </p:nvPr>
        </p:nvSpPr>
        <p:spPr/>
        <p:txBody>
          <a:bodyPr/>
          <a:lstStyle/>
          <a:p>
            <a:fld id="{86CB4B4D-7CA3-9044-876B-883B54F8677D}" type="slidenum">
              <a:rPr lang="en-IQ" smtClean="0"/>
              <a:t>25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91BF9DE-4B2F-A032-E491-0E15956300C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7E339A3-FE5F-21E3-F9A9-EE446D4CD90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47D4BD5-07CC-1486-633F-C0F0BD9600B5}"/>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CC926D27-23F0-EF53-B396-4077ACF8C42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0367BD6-7A20-E77D-DE89-774AD01A154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F98A67F-49F7-A497-2469-30DDCC5EFB3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61986EB-7FF1-89C0-F92F-803B2BC81BA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8C9CEB1-511D-E0E5-5988-FC05029C4D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B6170F6F-C410-2610-F128-E9CD24DA862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6" y="0"/>
            <a:ext cx="3577941" cy="6858000"/>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4177466" y="1967634"/>
            <a:ext cx="761641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technologies evolve, there's a growing need for accountability and transparency in cybersecurity practices. This includes ensuring that surveillance activities are subject to oversight and that data breaches are met with swift and appropriate responses.</a:t>
            </a:r>
          </a:p>
        </p:txBody>
      </p:sp>
      <p:sp>
        <p:nvSpPr>
          <p:cNvPr id="11" name="Slide Number Placeholder 10">
            <a:extLst>
              <a:ext uri="{FF2B5EF4-FFF2-40B4-BE49-F238E27FC236}">
                <a16:creationId xmlns:a16="http://schemas.microsoft.com/office/drawing/2014/main" id="{79AE98F9-948F-41EA-53DE-BC1ABF9076FE}"/>
              </a:ext>
            </a:extLst>
          </p:cNvPr>
          <p:cNvSpPr>
            <a:spLocks noGrp="1"/>
          </p:cNvSpPr>
          <p:nvPr>
            <p:ph type="sldNum" sz="quarter" idx="2"/>
          </p:nvPr>
        </p:nvSpPr>
        <p:spPr/>
        <p:txBody>
          <a:bodyPr/>
          <a:lstStyle/>
          <a:p>
            <a:fld id="{86CB4B4D-7CA3-9044-876B-883B54F8677D}" type="slidenum">
              <a:rPr lang="en-IQ" smtClean="0"/>
              <a:t>26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4960AD8-93D8-9075-ACB7-4689D7D81BC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FC9A99A-6173-AAAC-BECA-8E47E72CC4F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7EBB548-FD48-183D-6EA3-1DBCB4BA1D10}"/>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0C57168E-462A-7FBA-5074-A70BD273F3B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D9D4202-3000-E931-21ED-4D3E6570B11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564C8A1-6D71-E1E1-083C-F4494AD489A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43F1822-1ECB-083F-8615-1AE11B0E335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FDF5251-0382-7043-DB6D-357B6E999B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4EFD8459-6D5B-CDB6-7F96-E07F4ED825D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904100" y="1492637"/>
            <a:ext cx="7902476"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has ushered in a paradigm shift, necessitating the evolution of legal frameworks to address the unique challenges posed by technology. International treaties and conventions serve as foundational pillars, guiding nations toward a cohesive approach to human rights in the digital realm. The Universal Declaration of Human Rights, International Covenant on Civil and Political Rights, and others provide a robust foundation. </a:t>
            </a:r>
          </a:p>
        </p:txBody>
      </p:sp>
      <p:sp>
        <p:nvSpPr>
          <p:cNvPr id="11" name="Slide Number Placeholder 10">
            <a:extLst>
              <a:ext uri="{FF2B5EF4-FFF2-40B4-BE49-F238E27FC236}">
                <a16:creationId xmlns:a16="http://schemas.microsoft.com/office/drawing/2014/main" id="{CF7ED9CB-70EB-B32F-E918-EB727DC93B3B}"/>
              </a:ext>
            </a:extLst>
          </p:cNvPr>
          <p:cNvSpPr>
            <a:spLocks noGrp="1"/>
          </p:cNvSpPr>
          <p:nvPr>
            <p:ph type="sldNum" sz="quarter" idx="2"/>
          </p:nvPr>
        </p:nvSpPr>
        <p:spPr/>
        <p:txBody>
          <a:bodyPr/>
          <a:lstStyle/>
          <a:p>
            <a:fld id="{86CB4B4D-7CA3-9044-876B-883B54F8677D}" type="slidenum">
              <a:rPr lang="en-IQ" smtClean="0"/>
              <a:t>27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7FB0492-45CA-9B28-E421-1972157019F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8441B2E-7BCC-5642-94F8-30C70618B6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A57D2D5-7403-4E6E-9D06-94ECB61DFFDE}"/>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3C318EC8-2EE7-2495-28F6-1C18C5B64F5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884B423-999D-7110-39AF-54F589E0D16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1ED466D-25A2-8A79-1E7C-F536A7EF76E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38FE92C-5504-52C5-7BFC-32B8D4526ED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5702D5E-36F1-E55E-1734-E95285A1C0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B79BE5BE-8005-F9A4-A8C2-22C904E7995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4141936" y="1492637"/>
            <a:ext cx="766464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GDPR in the European Union and the Convention for the Protection of Individuals with regard to Automatic Processing of Personal Data (Convention 108) by the Council of Europe, exemplify the intricate balance between technological advancements and human rights preservation at a regional level. National laws, too, play a vital role in addressing the unique contexts and challenges faced by individual countries.</a:t>
            </a:r>
          </a:p>
        </p:txBody>
      </p:sp>
      <p:sp>
        <p:nvSpPr>
          <p:cNvPr id="11" name="Slide Number Placeholder 10">
            <a:extLst>
              <a:ext uri="{FF2B5EF4-FFF2-40B4-BE49-F238E27FC236}">
                <a16:creationId xmlns:a16="http://schemas.microsoft.com/office/drawing/2014/main" id="{4A55EBDA-CC40-4E23-AFA8-93BB4B362316}"/>
              </a:ext>
            </a:extLst>
          </p:cNvPr>
          <p:cNvSpPr>
            <a:spLocks noGrp="1"/>
          </p:cNvSpPr>
          <p:nvPr>
            <p:ph type="sldNum" sz="quarter" idx="2"/>
          </p:nvPr>
        </p:nvSpPr>
        <p:spPr/>
        <p:txBody>
          <a:bodyPr/>
          <a:lstStyle/>
          <a:p>
            <a:fld id="{86CB4B4D-7CA3-9044-876B-883B54F8677D}" type="slidenum">
              <a:rPr lang="en-IQ" smtClean="0"/>
              <a:t>28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327AF5D-8BE4-196A-0292-D37A6376071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5CD1EAD-C3E8-784D-41ED-CD17341E74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7F56AC5-F8A3-856A-51B1-EB506570C5ED}"/>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8B292116-30C7-0EEE-50A1-D526C8E3D98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3EA6AF9-3248-7772-59C2-9F75C7CA640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B887271-A9BB-0218-C8E4-C49A20E9D24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784EC9A-784E-8A5E-7736-D7D074539E4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078F340C-1004-867F-644C-B243D7CF6A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2EB447C9-EAEF-5E5F-D3DC-B5FCCD42462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923411" y="2102236"/>
            <a:ext cx="7883165"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Scholarly works and research papers contribute significantly to shaping legal responses in the digital age. By critically examining the implications of emerging technologies on human rights, legal scholars provide the intellectual foundation upon which legal solutions can be crafted.</a:t>
            </a:r>
          </a:p>
        </p:txBody>
      </p:sp>
      <p:sp>
        <p:nvSpPr>
          <p:cNvPr id="11" name="Slide Number Placeholder 10">
            <a:extLst>
              <a:ext uri="{FF2B5EF4-FFF2-40B4-BE49-F238E27FC236}">
                <a16:creationId xmlns:a16="http://schemas.microsoft.com/office/drawing/2014/main" id="{ADD9ABCC-DC3F-989F-9EF6-26F038D4F847}"/>
              </a:ext>
            </a:extLst>
          </p:cNvPr>
          <p:cNvSpPr>
            <a:spLocks noGrp="1"/>
          </p:cNvSpPr>
          <p:nvPr>
            <p:ph type="sldNum" sz="quarter" idx="2"/>
          </p:nvPr>
        </p:nvSpPr>
        <p:spPr/>
        <p:txBody>
          <a:bodyPr/>
          <a:lstStyle/>
          <a:p>
            <a:fld id="{86CB4B4D-7CA3-9044-876B-883B54F8677D}" type="slidenum">
              <a:rPr lang="en-IQ" smtClean="0"/>
              <a:t>29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116E3CB-D901-E7BE-BB20-ADF05EB72B5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DFBFC95-BFD7-82B7-98D8-D75CBB4741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170BB0B-CBB6-2A0E-4861-D621D09241E0}"/>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0FD06172-96FB-BE9B-0F10-0A7CD0FE2C5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381F177-D8BC-0019-11D9-D170E5E7EE8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6B1062E-4F5A-3FFD-D663-E26E2AFCB76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A41C368-CE04-9A18-B338-FFE148B6765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9A81813A-B894-E286-97E3-B33601EA42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F3E2C5FA-B88B-604D-9712-A0AC94A0837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904099" y="2136104"/>
            <a:ext cx="7902477"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Legal responses must embody technological neutrality and adaptability. The rapidly evolving nature of technology demands legal frameworks that can keep pace, ensuring that protections remain relevant and effective.</a:t>
            </a:r>
          </a:p>
        </p:txBody>
      </p:sp>
      <p:sp>
        <p:nvSpPr>
          <p:cNvPr id="11" name="Slide Number Placeholder 10">
            <a:extLst>
              <a:ext uri="{FF2B5EF4-FFF2-40B4-BE49-F238E27FC236}">
                <a16:creationId xmlns:a16="http://schemas.microsoft.com/office/drawing/2014/main" id="{1F038D27-C5BA-FD9B-B7DC-0762FF8E0D01}"/>
              </a:ext>
            </a:extLst>
          </p:cNvPr>
          <p:cNvSpPr>
            <a:spLocks noGrp="1"/>
          </p:cNvSpPr>
          <p:nvPr>
            <p:ph type="sldNum" sz="quarter" idx="2"/>
          </p:nvPr>
        </p:nvSpPr>
        <p:spPr/>
        <p:txBody>
          <a:bodyPr/>
          <a:lstStyle/>
          <a:p>
            <a:fld id="{86CB4B4D-7CA3-9044-876B-883B54F8677D}" type="slidenum">
              <a:rPr lang="en-IQ" smtClean="0"/>
              <a:t>30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2B071E4-6102-6D09-09D6-C0F5A5ABE6A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12B3499-CA8A-FF5C-2C85-F604E70BBFC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D194F14-298B-90F5-837C-0FABB4D8AE93}"/>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BA4E8210-132D-CDDD-AACF-FD6E07E38A5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52572CC-8EB6-28CB-77B3-F735584854E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3010AD8-8882-82D4-23E4-23D6EC53BC8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40FCF89-A096-72A2-3D2A-698019FC076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7D4750AB-0285-A014-9181-648862B18A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D2B3F73F-96AA-1642-92BA-DDCFF5F795D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4141937" y="1848236"/>
            <a:ext cx="766464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addition to government action, tech companies play a pivotal role in shaping the digital landscape. Corporate responsibility extends to transparent data practices, robust security measures, and collaboration with governments and civil society to address emerging challenges.</a:t>
            </a:r>
          </a:p>
        </p:txBody>
      </p:sp>
      <p:sp>
        <p:nvSpPr>
          <p:cNvPr id="11" name="Slide Number Placeholder 10">
            <a:extLst>
              <a:ext uri="{FF2B5EF4-FFF2-40B4-BE49-F238E27FC236}">
                <a16:creationId xmlns:a16="http://schemas.microsoft.com/office/drawing/2014/main" id="{ED22D270-4C43-8C34-0F84-C7DEB9ABAF6A}"/>
              </a:ext>
            </a:extLst>
          </p:cNvPr>
          <p:cNvSpPr>
            <a:spLocks noGrp="1"/>
          </p:cNvSpPr>
          <p:nvPr>
            <p:ph type="sldNum" sz="quarter" idx="2"/>
          </p:nvPr>
        </p:nvSpPr>
        <p:spPr/>
        <p:txBody>
          <a:bodyPr/>
          <a:lstStyle/>
          <a:p>
            <a:fld id="{86CB4B4D-7CA3-9044-876B-883B54F8677D}" type="slidenum">
              <a:rPr lang="en-IQ" smtClean="0"/>
              <a:t>31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070C0B9-915C-692A-3794-5750B98C14C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6B536D7-883B-FBF3-F073-C3686A61DB5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0E47ECA-F21A-6F18-CE22-C2F443F5C48D}"/>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7A08D9ED-CB7A-BC1B-5036-D2E9CF522B2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6AFA68C-3F22-CDCC-8551-6DE2B4C6FD5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35D7B0E-AB4B-A6E4-BC8E-73A4821C4AF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CE21A84-7F47-B39D-765D-7DD8F1D561F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2FDCFB64-534D-0248-93CC-8CF687E12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5F1F7C47-4C4F-70B9-5450-EDA02C2FC67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8" y="0"/>
            <a:ext cx="3577941" cy="6858000"/>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4141936" y="2270806"/>
            <a:ext cx="7575931"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effectiveness of legal responses hinges on enforcement mechanisms and accountability. Oversight, reporting mechanisms, and judicial remedies ensure that violations of digital human rights are met with appropriate consequences.</a:t>
            </a:r>
          </a:p>
        </p:txBody>
      </p:sp>
      <p:sp>
        <p:nvSpPr>
          <p:cNvPr id="11" name="Slide Number Placeholder 10">
            <a:extLst>
              <a:ext uri="{FF2B5EF4-FFF2-40B4-BE49-F238E27FC236}">
                <a16:creationId xmlns:a16="http://schemas.microsoft.com/office/drawing/2014/main" id="{5BC18A88-560C-25BC-FA35-120882EF980E}"/>
              </a:ext>
            </a:extLst>
          </p:cNvPr>
          <p:cNvSpPr>
            <a:spLocks noGrp="1"/>
          </p:cNvSpPr>
          <p:nvPr>
            <p:ph type="sldNum" sz="quarter" idx="2"/>
          </p:nvPr>
        </p:nvSpPr>
        <p:spPr/>
        <p:txBody>
          <a:bodyPr/>
          <a:lstStyle/>
          <a:p>
            <a:fld id="{86CB4B4D-7CA3-9044-876B-883B54F8677D}" type="slidenum">
              <a:rPr lang="en-IQ" smtClean="0"/>
              <a:t>32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D51C321-B354-101B-36DA-5EEF44C89A0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A7BAFDE-6754-51E0-E006-0B9F3B3B781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32B0092-3DDD-2B6A-A6CE-BD31B37F720C}"/>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E5CE3316-AD6F-0DBD-BFAB-839A2739039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40A0A0-8E58-D35C-0C23-170F129E10C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89743FA-A6AB-7954-70C3-56C5E6676C1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55098CF-F15F-7A74-1907-D58B5E331DA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1AD77EB-2729-C390-1A68-1E2C8A0A30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A891C455-9C41-8457-8C0A-70B5C5E426E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6811"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4141936" y="1695836"/>
            <a:ext cx="7321931"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is marked by rapid technological advancements that hold immense potential. However, with progress comes challenges. Emerging technologies such as artificial intelligence, biometrics, and the Internet of Things introduce new complexities that demand careful consideration of their implications on human rights.</a:t>
            </a:r>
          </a:p>
        </p:txBody>
      </p:sp>
      <p:sp>
        <p:nvSpPr>
          <p:cNvPr id="11" name="Slide Number Placeholder 10">
            <a:extLst>
              <a:ext uri="{FF2B5EF4-FFF2-40B4-BE49-F238E27FC236}">
                <a16:creationId xmlns:a16="http://schemas.microsoft.com/office/drawing/2014/main" id="{1626594E-6C8C-387E-73DC-EACD97E092CE}"/>
              </a:ext>
            </a:extLst>
          </p:cNvPr>
          <p:cNvSpPr>
            <a:spLocks noGrp="1"/>
          </p:cNvSpPr>
          <p:nvPr>
            <p:ph type="sldNum" sz="quarter" idx="2"/>
          </p:nvPr>
        </p:nvSpPr>
        <p:spPr/>
        <p:txBody>
          <a:bodyPr/>
          <a:lstStyle/>
          <a:p>
            <a:fld id="{86CB4B4D-7CA3-9044-876B-883B54F8677D}" type="slidenum">
              <a:rPr lang="en-IQ" smtClean="0"/>
              <a:t>33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A9C733D-F296-9637-F028-F9A93567D64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F4CC0B2-6B8D-286B-5A69-342BBB4D6C4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C37ACE6-A5AC-E301-E7F0-CF02AE323134}"/>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2FC27960-67F4-8D13-6063-A3BAE8085CF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F4948F0-9271-0AE2-5493-1FE1E4839A3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53D80B3-6E80-4354-7DBE-D319583EE41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FC78801-269A-DBD1-2097-73EC20A5919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10334F7-9DB6-F6CF-2E12-41DDB0FB20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6841363B-A1C3-C689-0411-63DFD3D8866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39875"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3962400" y="1763570"/>
            <a:ext cx="7844176"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Privacy in the Era of AI and Big Data:</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proliferation of artificial intelligence and big data analytics brings forth a fundamental question: How can we preserve privacy in an age where every interaction generates data? Striking a balance between data-driven innovation and protecting individual privacy is an ongoing challenge.</a:t>
            </a:r>
          </a:p>
        </p:txBody>
      </p:sp>
      <p:sp>
        <p:nvSpPr>
          <p:cNvPr id="11" name="Slide Number Placeholder 10">
            <a:extLst>
              <a:ext uri="{FF2B5EF4-FFF2-40B4-BE49-F238E27FC236}">
                <a16:creationId xmlns:a16="http://schemas.microsoft.com/office/drawing/2014/main" id="{AB70C723-F6CE-DE79-486B-32416ACDEBAF}"/>
              </a:ext>
            </a:extLst>
          </p:cNvPr>
          <p:cNvSpPr>
            <a:spLocks noGrp="1"/>
          </p:cNvSpPr>
          <p:nvPr>
            <p:ph type="sldNum" sz="quarter" idx="2"/>
          </p:nvPr>
        </p:nvSpPr>
        <p:spPr/>
        <p:txBody>
          <a:bodyPr/>
          <a:lstStyle/>
          <a:p>
            <a:fld id="{86CB4B4D-7CA3-9044-876B-883B54F8677D}" type="slidenum">
              <a:rPr lang="en-IQ" smtClean="0"/>
              <a:t>34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EF45ACD-E3FF-BD1A-7556-D85051671F5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D2497CB-39D8-FCA6-CC91-8913184A2F1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C85D3DC-B897-14DB-C456-F855EE8CE9E3}"/>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C989F109-2147-FBCA-3E11-F844387E3BB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3962721-E5E2-E361-9B92-D69C556DB88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D12DE01-97C6-A0F2-5F31-68C7F0E0A94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4B76C3D-BA95-DDD2-F495-E38DC530472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17C1916F-E85C-4B51-FA8F-595B125763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ED53350B-435E-69FC-9F85-B8342B9198E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3"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3912454" y="1661970"/>
            <a:ext cx="7619146"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Dilemmas in Algorithmic Decision-Making:</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algorithms influence critical decisions in various domains, ethical dilemmas arise. Ensuring that algorithmic decision-making aligns with human rights principles, remains transparent, and avoids discriminatory outcomes is an evolving challenge.</a:t>
            </a:r>
          </a:p>
        </p:txBody>
      </p:sp>
      <p:sp>
        <p:nvSpPr>
          <p:cNvPr id="11" name="Slide Number Placeholder 10">
            <a:extLst>
              <a:ext uri="{FF2B5EF4-FFF2-40B4-BE49-F238E27FC236}">
                <a16:creationId xmlns:a16="http://schemas.microsoft.com/office/drawing/2014/main" id="{BDF4E5A7-5151-02E3-0C25-3D528D86855A}"/>
              </a:ext>
            </a:extLst>
          </p:cNvPr>
          <p:cNvSpPr>
            <a:spLocks noGrp="1"/>
          </p:cNvSpPr>
          <p:nvPr>
            <p:ph type="sldNum" sz="quarter" idx="2"/>
          </p:nvPr>
        </p:nvSpPr>
        <p:spPr/>
        <p:txBody>
          <a:bodyPr/>
          <a:lstStyle/>
          <a:p>
            <a:fld id="{86CB4B4D-7CA3-9044-876B-883B54F8677D}" type="slidenum">
              <a:rPr lang="en-IQ" smtClean="0"/>
              <a:t>35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6C19CD7-D096-9955-F743-A700D8AA28E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97B2320-E2CE-0AC6-8F73-5ED7634218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BF4CC01-E078-A273-8CD3-08F518FF127A}"/>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FE817077-5FFA-E34C-D532-B3E5B79AA9E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510202B-09F0-FAED-F593-6BD98CF7E31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EBD13C3-BFA8-9543-4508-2C1DF8222EF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BF994F0-8A9C-2C90-3FA8-05C9D23091A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2680B63D-5E65-7147-8D19-1E9CA1D2AB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5882472A-9FED-77F2-09BA-9657A80451F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4"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4141936" y="1949836"/>
            <a:ext cx="7664640"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Digital Inclusion in an Unequal World:</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While technology has the potential to bridge gaps, the digital divide persists. Bridging this gap requires not only access to technology but also digital literacy, which becomes a crucial factor in ensuring equitable participation in the digital society.</a:t>
            </a:r>
          </a:p>
        </p:txBody>
      </p:sp>
      <p:sp>
        <p:nvSpPr>
          <p:cNvPr id="11" name="Slide Number Placeholder 10">
            <a:extLst>
              <a:ext uri="{FF2B5EF4-FFF2-40B4-BE49-F238E27FC236}">
                <a16:creationId xmlns:a16="http://schemas.microsoft.com/office/drawing/2014/main" id="{CF246ED8-EB33-DDB3-655F-DE1D663E572B}"/>
              </a:ext>
            </a:extLst>
          </p:cNvPr>
          <p:cNvSpPr>
            <a:spLocks noGrp="1"/>
          </p:cNvSpPr>
          <p:nvPr>
            <p:ph type="sldNum" sz="quarter" idx="2"/>
          </p:nvPr>
        </p:nvSpPr>
        <p:spPr/>
        <p:txBody>
          <a:bodyPr/>
          <a:lstStyle/>
          <a:p>
            <a:fld id="{86CB4B4D-7CA3-9044-876B-883B54F8677D}" type="slidenum">
              <a:rPr lang="en-IQ" smtClean="0"/>
              <a:t>36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3CF6B7EB-E758-8AB5-9F26-D523D46803E6}"/>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EA63C418-F537-3842-439F-6FAE803C85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062F217C-94DA-84AF-591E-6E3166C79AC2}"/>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14" name="Rectangle 13">
            <a:extLst>
              <a:ext uri="{FF2B5EF4-FFF2-40B4-BE49-F238E27FC236}">
                <a16:creationId xmlns:a16="http://schemas.microsoft.com/office/drawing/2014/main" id="{90A5040D-5E0B-1056-7593-CD742251D9C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2DF158-D1DE-4790-F565-80B912AD918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26BE5C9E-6EF1-E9A8-40F7-10A205FB91D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8F886298-9465-1A49-828D-CCE0EBDCF02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8" name="TextBox 17">
            <a:extLst>
              <a:ext uri="{FF2B5EF4-FFF2-40B4-BE49-F238E27FC236}">
                <a16:creationId xmlns:a16="http://schemas.microsoft.com/office/drawing/2014/main" id="{C8E1236C-5144-98F7-25CA-4355CDB692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9" name="Graphic 21">
            <a:extLst>
              <a:ext uri="{FF2B5EF4-FFF2-40B4-BE49-F238E27FC236}">
                <a16:creationId xmlns:a16="http://schemas.microsoft.com/office/drawing/2014/main" id="{BB30B401-881F-74B8-E58C-F39F245BA39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39875"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3946322" y="1848237"/>
            <a:ext cx="7754611"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Global Collaboration on Cybersecurity:</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cyber threats transcend borders, international collaboration on cybersecurity becomes imperative. Nations must work together to develop norms, regulations, and response mechanisms that protect individuals' rights while safeguarding digital infrastructure.</a:t>
            </a:r>
          </a:p>
        </p:txBody>
      </p:sp>
      <p:sp>
        <p:nvSpPr>
          <p:cNvPr id="2" name="Slide Number Placeholder 1">
            <a:extLst>
              <a:ext uri="{FF2B5EF4-FFF2-40B4-BE49-F238E27FC236}">
                <a16:creationId xmlns:a16="http://schemas.microsoft.com/office/drawing/2014/main" id="{E3713465-B429-A2E9-48D1-F6B19A6A0212}"/>
              </a:ext>
            </a:extLst>
          </p:cNvPr>
          <p:cNvSpPr>
            <a:spLocks noGrp="1"/>
          </p:cNvSpPr>
          <p:nvPr>
            <p:ph type="sldNum" sz="quarter" idx="2"/>
          </p:nvPr>
        </p:nvSpPr>
        <p:spPr/>
        <p:txBody>
          <a:bodyPr/>
          <a:lstStyle/>
          <a:p>
            <a:fld id="{86CB4B4D-7CA3-9044-876B-883B54F8677D}" type="slidenum">
              <a:rPr lang="en-IQ" smtClean="0"/>
              <a:t>37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FF6F7D7-712A-10D3-04DF-92E0A768A21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8DA4562-80C0-7EBB-3BD9-1B6BDA3810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9696B16-ADB9-DD54-32BD-D7894D1E4F68}"/>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33BE1B39-8593-9ACB-8AF4-29D54D86F8E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7067040-52AD-62CB-300E-7BB5D0DB0A4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EA04C51-91A5-77FD-4FFC-881DFE8EEC4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9054BAA-5DDA-860C-664F-973DD82BFE6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395B008A-245B-D076-26D3-EFC41CADEB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B8F44593-06F0-C28C-665C-D1533B03DA7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3"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912454" y="1949836"/>
            <a:ext cx="7686879"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Empowerment through Digital Rights Education:</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Education is a powerful tool for ensuring the protection of digital human rights. By raising awareness among citizens about their rights and responsibilities in the digital realm, we can empower individuals to actively participate in shaping digital policies.</a:t>
            </a:r>
          </a:p>
        </p:txBody>
      </p:sp>
      <p:sp>
        <p:nvSpPr>
          <p:cNvPr id="11" name="Slide Number Placeholder 10">
            <a:extLst>
              <a:ext uri="{FF2B5EF4-FFF2-40B4-BE49-F238E27FC236}">
                <a16:creationId xmlns:a16="http://schemas.microsoft.com/office/drawing/2014/main" id="{370785BA-3FA5-E075-76D2-F72A3F80B8A4}"/>
              </a:ext>
            </a:extLst>
          </p:cNvPr>
          <p:cNvSpPr>
            <a:spLocks noGrp="1"/>
          </p:cNvSpPr>
          <p:nvPr>
            <p:ph type="sldNum" sz="quarter" idx="2"/>
          </p:nvPr>
        </p:nvSpPr>
        <p:spPr/>
        <p:txBody>
          <a:bodyPr/>
          <a:lstStyle/>
          <a:p>
            <a:fld id="{86CB4B4D-7CA3-9044-876B-883B54F8677D}" type="slidenum">
              <a:rPr lang="en-IQ" smtClean="0"/>
              <a:t>38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867AA44-7200-7031-332E-8BD25953B75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94B588A-D4BC-615F-11B1-2D6B4244F3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497E69C-98E7-FEA6-6133-A307B171BDBE}"/>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85B49FD3-0D99-90AA-858E-002F484BCA9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9FFF65A-DA14-7C27-5348-14C8B2CADE9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BFBA17F-3AB6-C9E7-A8F8-73D9630CC8F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028BBF4-ACFA-F687-4176-B5DFAC0E3F6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83ECAC3-E140-767F-470D-50113F3E77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30ACE5CB-FB70-C7E3-5FD2-C388621821B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3" y="0"/>
            <a:ext cx="3577941" cy="6858000"/>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4226162" y="2333394"/>
            <a:ext cx="7271572"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challenges and opportunities that lie ahead in the digital landscape are profound and multifaceted. As aspiring experts in digital law, your role in addressing these challenges and seizing opportunities is vital. </a:t>
            </a:r>
          </a:p>
        </p:txBody>
      </p:sp>
      <p:sp>
        <p:nvSpPr>
          <p:cNvPr id="11" name="Slide Number Placeholder 10">
            <a:extLst>
              <a:ext uri="{FF2B5EF4-FFF2-40B4-BE49-F238E27FC236}">
                <a16:creationId xmlns:a16="http://schemas.microsoft.com/office/drawing/2014/main" id="{2937CF0D-8F2D-D8C3-E208-C3D0A25B6E09}"/>
              </a:ext>
            </a:extLst>
          </p:cNvPr>
          <p:cNvSpPr>
            <a:spLocks noGrp="1"/>
          </p:cNvSpPr>
          <p:nvPr>
            <p:ph type="sldNum" sz="quarter" idx="2"/>
          </p:nvPr>
        </p:nvSpPr>
        <p:spPr/>
        <p:txBody>
          <a:bodyPr/>
          <a:lstStyle/>
          <a:p>
            <a:fld id="{86CB4B4D-7CA3-9044-876B-883B54F8677D}" type="slidenum">
              <a:rPr lang="en-IQ" smtClean="0"/>
              <a:t>39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043967D-51D4-A102-A119-5A5E3891B27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FB21BFE-7FAF-6522-7BE3-4FBD1D2BDF2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308A1F2-224F-FB51-160A-9B293A3E49DA}"/>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9CBC5321-A0E2-D824-9BD9-2480EC66AE0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2669F8A-D8B8-70DF-4B36-BB36273E1BF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25299DC-5AAA-0C3B-D225-96440289B0E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B7619DE-1D64-5D53-A46C-6E9A0CC5654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551E4815-1C02-7E0B-75FD-C9644D758B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EC3900D7-1AFF-2D9E-CFE9-8259E56AF86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4" y="0"/>
            <a:ext cx="3577941" cy="6858000"/>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3956839" y="1825394"/>
            <a:ext cx="7625561"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By understanding the potential of emerging technologies and their implications on human rights, you are poised to play a significant role in shaping a future where technology and human rights coexist harmoniously. Your journey towards becoming advocates of digital rights will contribute to the ongoing evolution of our digital world.</a:t>
            </a:r>
          </a:p>
        </p:txBody>
      </p:sp>
      <p:sp>
        <p:nvSpPr>
          <p:cNvPr id="11" name="Slide Number Placeholder 10">
            <a:extLst>
              <a:ext uri="{FF2B5EF4-FFF2-40B4-BE49-F238E27FC236}">
                <a16:creationId xmlns:a16="http://schemas.microsoft.com/office/drawing/2014/main" id="{B1DD8EE1-8F6B-F798-EF3D-DA2DCE3B5BDD}"/>
              </a:ext>
            </a:extLst>
          </p:cNvPr>
          <p:cNvSpPr>
            <a:spLocks noGrp="1"/>
          </p:cNvSpPr>
          <p:nvPr>
            <p:ph type="sldNum" sz="quarter" idx="2"/>
          </p:nvPr>
        </p:nvSpPr>
        <p:spPr/>
        <p:txBody>
          <a:bodyPr/>
          <a:lstStyle/>
          <a:p>
            <a:fld id="{86CB4B4D-7CA3-9044-876B-883B54F8677D}" type="slidenum">
              <a:rPr lang="en-IQ" smtClean="0"/>
              <a:t>40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48BCCF-3623-E1BF-B704-8DA053CA03CB}"/>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4224"/>
            <a:ext cx="12192000" cy="6843776"/>
          </a:xfrm>
          <a:prstGeom prst="rect">
            <a:avLst/>
          </a:prstGeom>
        </p:spPr>
      </p:pic>
      <p:sp>
        <p:nvSpPr>
          <p:cNvPr id="3" name="Right Triangle 2">
            <a:extLst>
              <a:ext uri="{FF2B5EF4-FFF2-40B4-BE49-F238E27FC236}">
                <a16:creationId xmlns:a16="http://schemas.microsoft.com/office/drawing/2014/main" id="{4F3D747B-DF2A-D7D5-5D37-E5580634E0E3}"/>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id="{346B29DD-19F3-96D6-07D3-F4A828696B1D}"/>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id="{21A480F3-6BC3-D37B-864F-15A782342F5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09FA8B6F-F678-55A8-A07D-6B68651CA4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221CFC9A-9CC7-19A7-BEEC-75B601DCA297}"/>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id="{EBE911C6-6F7E-17E3-D0B8-601474C15EAE}"/>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73BD1F-83FA-47D9-8FEA-2FE3B7ECF0D3}">
  <ds:schemaRefs>
    <ds:schemaRef ds:uri="http://schemas.microsoft.com/sharepoint/v3/contenttype/forms"/>
  </ds:schemaRefs>
</ds:datastoreItem>
</file>

<file path=customXml/itemProps2.xml><?xml version="1.0" encoding="utf-8"?>
<ds:datastoreItem xmlns:ds="http://schemas.openxmlformats.org/officeDocument/2006/customXml" ds:itemID="{838D5DDD-1469-4A1B-A5CD-9DD9954D1B2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A0FAF175-B363-4A72-B594-1B4FE3CDAD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789</TotalTime>
  <Words>2556</Words>
  <Application>Microsoft Office PowerPoint</Application>
  <PresentationFormat>Widescreen</PresentationFormat>
  <Paragraphs>268</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Ramy El Badry</cp:lastModifiedBy>
  <cp:revision>6</cp:revision>
  <dcterms:modified xsi:type="dcterms:W3CDTF">2026-04-15T12:26:17Z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