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21" r:id="rId3"/>
    <p:sldId id="313" r:id="rId4"/>
    <p:sldId id="491" r:id="rId5"/>
    <p:sldId id="529" r:id="rId6"/>
    <p:sldId id="492" r:id="rId7"/>
    <p:sldId id="490" r:id="rId8"/>
    <p:sldId id="493" r:id="rId9"/>
    <p:sldId id="531" r:id="rId10"/>
    <p:sldId id="495" r:id="rId11"/>
    <p:sldId id="554" r:id="rId12"/>
    <p:sldId id="496" r:id="rId13"/>
    <p:sldId id="569" r:id="rId14"/>
    <p:sldId id="576" r:id="rId15"/>
    <p:sldId id="532" r:id="rId16"/>
    <p:sldId id="555" r:id="rId17"/>
    <p:sldId id="570" r:id="rId18"/>
    <p:sldId id="535" r:id="rId19"/>
    <p:sldId id="557" r:id="rId20"/>
    <p:sldId id="558" r:id="rId21"/>
    <p:sldId id="559" r:id="rId22"/>
    <p:sldId id="571" r:id="rId23"/>
    <p:sldId id="572" r:id="rId24"/>
    <p:sldId id="536" r:id="rId25"/>
    <p:sldId id="560" r:id="rId26"/>
    <p:sldId id="573" r:id="rId27"/>
    <p:sldId id="561" r:id="rId28"/>
    <p:sldId id="562" r:id="rId29"/>
    <p:sldId id="550" r:id="rId30"/>
    <p:sldId id="563" r:id="rId31"/>
    <p:sldId id="564" r:id="rId32"/>
    <p:sldId id="565" r:id="rId33"/>
    <p:sldId id="551" r:id="rId34"/>
    <p:sldId id="574" r:id="rId35"/>
    <p:sldId id="575" r:id="rId36"/>
    <p:sldId id="566" r:id="rId37"/>
    <p:sldId id="552" r:id="rId38"/>
    <p:sldId id="553" r:id="rId39"/>
    <p:sldId id="256" r:id="rId40"/>
    <p:sldId id="481" r:id="rId41"/>
    <p:sldId id="52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491"/>
            <p14:sldId id="529"/>
            <p14:sldId id="492"/>
            <p14:sldId id="490"/>
            <p14:sldId id="493"/>
            <p14:sldId id="531"/>
            <p14:sldId id="495"/>
            <p14:sldId id="554"/>
            <p14:sldId id="496"/>
            <p14:sldId id="569"/>
            <p14:sldId id="576"/>
            <p14:sldId id="532"/>
            <p14:sldId id="555"/>
            <p14:sldId id="570"/>
            <p14:sldId id="535"/>
            <p14:sldId id="557"/>
            <p14:sldId id="558"/>
            <p14:sldId id="559"/>
            <p14:sldId id="571"/>
            <p14:sldId id="572"/>
            <p14:sldId id="536"/>
            <p14:sldId id="560"/>
            <p14:sldId id="573"/>
            <p14:sldId id="561"/>
            <p14:sldId id="562"/>
            <p14:sldId id="550"/>
            <p14:sldId id="563"/>
            <p14:sldId id="564"/>
            <p14:sldId id="565"/>
            <p14:sldId id="551"/>
            <p14:sldId id="574"/>
            <p14:sldId id="575"/>
            <p14:sldId id="566"/>
            <p14:sldId id="552"/>
            <p14:sldId id="553"/>
            <p14:sldId id="256"/>
            <p14:sldId id="481"/>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52" autoAdjust="0"/>
    <p:restoredTop sz="93731" autoAdjust="0"/>
  </p:normalViewPr>
  <p:slideViewPr>
    <p:cSldViewPr snapToGrid="0">
      <p:cViewPr varScale="1">
        <p:scale>
          <a:sx n="57" d="100"/>
          <a:sy n="57" d="100"/>
        </p:scale>
        <p:origin x="150" y="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38270-A910-4B10-A487-FE247F427482}"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US"/>
        </a:p>
      </dgm:t>
    </dgm:pt>
    <dgm:pt modelId="{42EA2DE4-8F53-4A74-906A-003F95425F2E}">
      <dgm:prSet phldrT="[Text]"/>
      <dgm:spPr/>
      <dgm:t>
        <a:bodyPr/>
        <a:lstStyle/>
        <a:p>
          <a:pPr algn="ctr"/>
          <a:r>
            <a:rPr lang="en-US" b="1" dirty="0" smtClean="0">
              <a:solidFill>
                <a:srgbClr val="FF0000"/>
              </a:solidFill>
            </a:rPr>
            <a:t>Radical innovation </a:t>
          </a:r>
          <a:r>
            <a:rPr lang="en-US" b="1" dirty="0" smtClean="0"/>
            <a:t>is riskier than spotting an existing market opportunity because there is no guarantee that the market need will materialize. It requires vision and self­ belief aplenty, and is also likely to absorb both time and resources. It requires a high degree of creativity and innovation. However, the returns for success are also likely to be high</a:t>
          </a:r>
          <a:endParaRPr lang="en-US" b="1" dirty="0"/>
        </a:p>
      </dgm:t>
    </dgm:pt>
    <dgm:pt modelId="{711E585A-C97B-4798-9D42-54E1E7C6C883}" type="parTrans" cxnId="{6457F88B-E9C3-4D3C-B3BF-D0FB6ACEA002}">
      <dgm:prSet/>
      <dgm:spPr/>
      <dgm:t>
        <a:bodyPr/>
        <a:lstStyle/>
        <a:p>
          <a:endParaRPr lang="en-US"/>
        </a:p>
      </dgm:t>
    </dgm:pt>
    <dgm:pt modelId="{FC919EE2-2356-4EA6-9699-66C822D981EC}" type="sibTrans" cxnId="{6457F88B-E9C3-4D3C-B3BF-D0FB6ACEA002}">
      <dgm:prSet/>
      <dgm:spPr/>
      <dgm:t>
        <a:bodyPr/>
        <a:lstStyle/>
        <a:p>
          <a:endParaRPr lang="en-US"/>
        </a:p>
      </dgm:t>
    </dgm:pt>
    <dgm:pt modelId="{5D77C4A0-0D95-471E-914E-B48E3AB8EF31}">
      <dgm:prSet phldrT="[Text]"/>
      <dgm:spPr/>
      <dgm:t>
        <a:bodyPr/>
        <a:lstStyle/>
        <a:p>
          <a:pPr algn="ctr"/>
          <a:r>
            <a:rPr lang="en-US" b="1" dirty="0" smtClean="0">
              <a:solidFill>
                <a:srgbClr val="FF0000"/>
              </a:solidFill>
            </a:rPr>
            <a:t>Disruptive innovation </a:t>
          </a:r>
          <a:r>
            <a:rPr lang="en-US" b="1" dirty="0" smtClean="0"/>
            <a:t>is a step change in products, processes, or the framing of markets. Generated by major inventions, they can have large-scale disruptive effects on markets, industries, and even economies. But many inventors fail to realize the commercial viability of their inventions</a:t>
          </a:r>
          <a:r>
            <a:rPr lang="en-US" dirty="0" smtClean="0"/>
            <a:t>.</a:t>
          </a:r>
          <a:endParaRPr lang="en-US" dirty="0"/>
        </a:p>
      </dgm:t>
    </dgm:pt>
    <dgm:pt modelId="{EC8C13D6-5BB0-470A-A13C-59BE656EBA44}" type="parTrans" cxnId="{36C0B651-9ED3-4A84-98BD-1E0127AC0A8B}">
      <dgm:prSet/>
      <dgm:spPr/>
      <dgm:t>
        <a:bodyPr/>
        <a:lstStyle/>
        <a:p>
          <a:endParaRPr lang="en-US"/>
        </a:p>
      </dgm:t>
    </dgm:pt>
    <dgm:pt modelId="{465D699D-936A-42FD-AC31-DEC946B9CD30}" type="sibTrans" cxnId="{36C0B651-9ED3-4A84-98BD-1E0127AC0A8B}">
      <dgm:prSet/>
      <dgm:spPr/>
      <dgm:t>
        <a:bodyPr/>
        <a:lstStyle/>
        <a:p>
          <a:endParaRPr lang="en-US"/>
        </a:p>
      </dgm:t>
    </dgm:pt>
    <dgm:pt modelId="{D6A4AFFA-D057-406A-A001-0D4D73F6AC0A}" type="pres">
      <dgm:prSet presAssocID="{D4538270-A910-4B10-A487-FE247F427482}" presName="Name0" presStyleCnt="0">
        <dgm:presLayoutVars>
          <dgm:chMax val="2"/>
          <dgm:chPref val="2"/>
          <dgm:animLvl val="lvl"/>
        </dgm:presLayoutVars>
      </dgm:prSet>
      <dgm:spPr/>
    </dgm:pt>
    <dgm:pt modelId="{FBE49DC9-5729-4C49-96AE-A5FF9D8EF0F9}" type="pres">
      <dgm:prSet presAssocID="{D4538270-A910-4B10-A487-FE247F427482}" presName="LeftText" presStyleLbl="revTx" presStyleIdx="0" presStyleCnt="0">
        <dgm:presLayoutVars>
          <dgm:bulletEnabled val="1"/>
        </dgm:presLayoutVars>
      </dgm:prSet>
      <dgm:spPr/>
      <dgm:t>
        <a:bodyPr/>
        <a:lstStyle/>
        <a:p>
          <a:endParaRPr lang="en-US"/>
        </a:p>
      </dgm:t>
    </dgm:pt>
    <dgm:pt modelId="{ED60337C-4E2B-4BF4-9AA1-F18E11494A57}" type="pres">
      <dgm:prSet presAssocID="{D4538270-A910-4B10-A487-FE247F427482}" presName="LeftNode" presStyleLbl="bgImgPlace1" presStyleIdx="0" presStyleCnt="2" custScaleX="134783">
        <dgm:presLayoutVars>
          <dgm:chMax val="2"/>
          <dgm:chPref val="2"/>
        </dgm:presLayoutVars>
      </dgm:prSet>
      <dgm:spPr/>
      <dgm:t>
        <a:bodyPr/>
        <a:lstStyle/>
        <a:p>
          <a:endParaRPr lang="en-US"/>
        </a:p>
      </dgm:t>
    </dgm:pt>
    <dgm:pt modelId="{A08E723B-243F-44FA-AA19-77A7C7C16B54}" type="pres">
      <dgm:prSet presAssocID="{D4538270-A910-4B10-A487-FE247F427482}" presName="RightText" presStyleLbl="revTx" presStyleIdx="0" presStyleCnt="0">
        <dgm:presLayoutVars>
          <dgm:bulletEnabled val="1"/>
        </dgm:presLayoutVars>
      </dgm:prSet>
      <dgm:spPr/>
      <dgm:t>
        <a:bodyPr/>
        <a:lstStyle/>
        <a:p>
          <a:endParaRPr lang="en-US"/>
        </a:p>
      </dgm:t>
    </dgm:pt>
    <dgm:pt modelId="{24A2F4C5-471E-4F02-B44E-7C191F61CE46}" type="pres">
      <dgm:prSet presAssocID="{D4538270-A910-4B10-A487-FE247F427482}" presName="RightNode" presStyleLbl="bgImgPlace1" presStyleIdx="1" presStyleCnt="2" custScaleX="134783" custLinFactNeighborX="43483" custLinFactNeighborY="-539">
        <dgm:presLayoutVars>
          <dgm:chMax val="0"/>
          <dgm:chPref val="0"/>
        </dgm:presLayoutVars>
      </dgm:prSet>
      <dgm:spPr/>
      <dgm:t>
        <a:bodyPr/>
        <a:lstStyle/>
        <a:p>
          <a:endParaRPr lang="en-US"/>
        </a:p>
      </dgm:t>
    </dgm:pt>
    <dgm:pt modelId="{813BAD3F-16FD-4BF2-A0A8-B2412E5E9C82}" type="pres">
      <dgm:prSet presAssocID="{D4538270-A910-4B10-A487-FE247F427482}" presName="TopArrow" presStyleLbl="node1" presStyleIdx="0" presStyleCnt="2" custScaleX="167064"/>
      <dgm:spPr/>
    </dgm:pt>
    <dgm:pt modelId="{53E06074-5EF8-4C35-9894-7B73652730C9}" type="pres">
      <dgm:prSet presAssocID="{D4538270-A910-4B10-A487-FE247F427482}" presName="BottomArrow" presStyleLbl="node1" presStyleIdx="1" presStyleCnt="2" custScaleX="167064" custLinFactNeighborX="0" custLinFactNeighborY="-6733"/>
      <dgm:spPr/>
    </dgm:pt>
  </dgm:ptLst>
  <dgm:cxnLst>
    <dgm:cxn modelId="{B7424BE3-9DBD-4A8C-9584-ECA6D8DD2064}" type="presOf" srcId="{5D77C4A0-0D95-471E-914E-B48E3AB8EF31}" destId="{A08E723B-243F-44FA-AA19-77A7C7C16B54}" srcOrd="0" destOrd="0" presId="urn:microsoft.com/office/officeart/2009/layout/ReverseList"/>
    <dgm:cxn modelId="{6457F88B-E9C3-4D3C-B3BF-D0FB6ACEA002}" srcId="{D4538270-A910-4B10-A487-FE247F427482}" destId="{42EA2DE4-8F53-4A74-906A-003F95425F2E}" srcOrd="0" destOrd="0" parTransId="{711E585A-C97B-4798-9D42-54E1E7C6C883}" sibTransId="{FC919EE2-2356-4EA6-9699-66C822D981EC}"/>
    <dgm:cxn modelId="{C2FC647B-4BA8-47C2-9D14-D2C123F85E5C}" type="presOf" srcId="{5D77C4A0-0D95-471E-914E-B48E3AB8EF31}" destId="{24A2F4C5-471E-4F02-B44E-7C191F61CE46}" srcOrd="1" destOrd="0" presId="urn:microsoft.com/office/officeart/2009/layout/ReverseList"/>
    <dgm:cxn modelId="{36C0B651-9ED3-4A84-98BD-1E0127AC0A8B}" srcId="{D4538270-A910-4B10-A487-FE247F427482}" destId="{5D77C4A0-0D95-471E-914E-B48E3AB8EF31}" srcOrd="1" destOrd="0" parTransId="{EC8C13D6-5BB0-470A-A13C-59BE656EBA44}" sibTransId="{465D699D-936A-42FD-AC31-DEC946B9CD30}"/>
    <dgm:cxn modelId="{24BD7CAB-32BE-4B66-9B50-6D09966395A6}" type="presOf" srcId="{D4538270-A910-4B10-A487-FE247F427482}" destId="{D6A4AFFA-D057-406A-A001-0D4D73F6AC0A}" srcOrd="0" destOrd="0" presId="urn:microsoft.com/office/officeart/2009/layout/ReverseList"/>
    <dgm:cxn modelId="{8C72DC6D-1480-4583-AC30-FFAF3EE4CEE7}" type="presOf" srcId="{42EA2DE4-8F53-4A74-906A-003F95425F2E}" destId="{ED60337C-4E2B-4BF4-9AA1-F18E11494A57}" srcOrd="1" destOrd="0" presId="urn:microsoft.com/office/officeart/2009/layout/ReverseList"/>
    <dgm:cxn modelId="{78AC7A1C-E836-49E8-902B-ACB90A5008A9}" type="presOf" srcId="{42EA2DE4-8F53-4A74-906A-003F95425F2E}" destId="{FBE49DC9-5729-4C49-96AE-A5FF9D8EF0F9}" srcOrd="0" destOrd="0" presId="urn:microsoft.com/office/officeart/2009/layout/ReverseList"/>
    <dgm:cxn modelId="{2F739AF2-FDDA-4F52-ABD6-AF3411D186D4}" type="presParOf" srcId="{D6A4AFFA-D057-406A-A001-0D4D73F6AC0A}" destId="{FBE49DC9-5729-4C49-96AE-A5FF9D8EF0F9}" srcOrd="0" destOrd="0" presId="urn:microsoft.com/office/officeart/2009/layout/ReverseList"/>
    <dgm:cxn modelId="{DBDAAA6C-9711-48C2-855F-C1AB3A3D2F7D}" type="presParOf" srcId="{D6A4AFFA-D057-406A-A001-0D4D73F6AC0A}" destId="{ED60337C-4E2B-4BF4-9AA1-F18E11494A57}" srcOrd="1" destOrd="0" presId="urn:microsoft.com/office/officeart/2009/layout/ReverseList"/>
    <dgm:cxn modelId="{5D497126-3BFD-4F6E-BF58-77C4FC9BF32B}" type="presParOf" srcId="{D6A4AFFA-D057-406A-A001-0D4D73F6AC0A}" destId="{A08E723B-243F-44FA-AA19-77A7C7C16B54}" srcOrd="2" destOrd="0" presId="urn:microsoft.com/office/officeart/2009/layout/ReverseList"/>
    <dgm:cxn modelId="{2266B9D8-093F-48CC-ABA6-ED199E3629A2}" type="presParOf" srcId="{D6A4AFFA-D057-406A-A001-0D4D73F6AC0A}" destId="{24A2F4C5-471E-4F02-B44E-7C191F61CE46}" srcOrd="3" destOrd="0" presId="urn:microsoft.com/office/officeart/2009/layout/ReverseList"/>
    <dgm:cxn modelId="{8F917598-F23F-42BC-922D-D201532AEFB8}" type="presParOf" srcId="{D6A4AFFA-D057-406A-A001-0D4D73F6AC0A}" destId="{813BAD3F-16FD-4BF2-A0A8-B2412E5E9C82}" srcOrd="4" destOrd="0" presId="urn:microsoft.com/office/officeart/2009/layout/ReverseList"/>
    <dgm:cxn modelId="{6A8FB479-BEAE-4D42-9A7B-6A237DACF1D2}" type="presParOf" srcId="{D6A4AFFA-D057-406A-A001-0D4D73F6AC0A}" destId="{53E06074-5EF8-4C35-9894-7B73652730C9}" srcOrd="5" destOrd="0" presId="urn:microsoft.com/office/officeart/2009/layout/Reverse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60337C-4E2B-4BF4-9AA1-F18E11494A57}">
      <dsp:nvSpPr>
        <dsp:cNvPr id="0" name=""/>
        <dsp:cNvSpPr/>
      </dsp:nvSpPr>
      <dsp:spPr>
        <a:xfrm rot="16200000">
          <a:off x="1963623" y="1129060"/>
          <a:ext cx="3085115" cy="2541107"/>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82550" rIns="74295" bIns="82550" numCol="1" spcCol="1270" anchor="t" anchorCtr="0">
          <a:noAutofit/>
        </a:bodyPr>
        <a:lstStyle/>
        <a:p>
          <a:pPr lvl="0" algn="ctr" defTabSz="577850">
            <a:lnSpc>
              <a:spcPct val="90000"/>
            </a:lnSpc>
            <a:spcBef>
              <a:spcPct val="0"/>
            </a:spcBef>
            <a:spcAft>
              <a:spcPct val="35000"/>
            </a:spcAft>
          </a:pPr>
          <a:r>
            <a:rPr lang="en-US" sz="1300" b="1" kern="1200" dirty="0" smtClean="0">
              <a:solidFill>
                <a:srgbClr val="FF0000"/>
              </a:solidFill>
            </a:rPr>
            <a:t>Radical innovation </a:t>
          </a:r>
          <a:r>
            <a:rPr lang="en-US" sz="1300" b="1" kern="1200" dirty="0" smtClean="0"/>
            <a:t>is riskier than spotting an existing market opportunity because there is no guarantee that the market need will materialize. It requires vision and self­ belief aplenty, and is also likely to absorb both time and resources. It requires a high degree of creativity and innovation. However, the returns for success are also likely to be high</a:t>
          </a:r>
          <a:endParaRPr lang="en-US" sz="1300" b="1" kern="1200" dirty="0"/>
        </a:p>
      </dsp:txBody>
      <dsp:txXfrm rot="5400000">
        <a:off x="2359696" y="981126"/>
        <a:ext cx="2417038" cy="2836977"/>
      </dsp:txXfrm>
    </dsp:sp>
    <dsp:sp modelId="{24A2F4C5-471E-4F02-B44E-7C191F61CE46}">
      <dsp:nvSpPr>
        <dsp:cNvPr id="0" name=""/>
        <dsp:cNvSpPr/>
      </dsp:nvSpPr>
      <dsp:spPr>
        <a:xfrm rot="5400000">
          <a:off x="4754364" y="1112431"/>
          <a:ext cx="3085115" cy="2541107"/>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4295" tIns="82550" rIns="49530" bIns="82550" numCol="1" spcCol="1270" anchor="t" anchorCtr="0">
          <a:noAutofit/>
        </a:bodyPr>
        <a:lstStyle/>
        <a:p>
          <a:pPr lvl="0" algn="ctr" defTabSz="577850">
            <a:lnSpc>
              <a:spcPct val="90000"/>
            </a:lnSpc>
            <a:spcBef>
              <a:spcPct val="0"/>
            </a:spcBef>
            <a:spcAft>
              <a:spcPct val="35000"/>
            </a:spcAft>
          </a:pPr>
          <a:r>
            <a:rPr lang="en-US" sz="1300" b="1" kern="1200" dirty="0" smtClean="0">
              <a:solidFill>
                <a:srgbClr val="FF0000"/>
              </a:solidFill>
            </a:rPr>
            <a:t>Disruptive innovation </a:t>
          </a:r>
          <a:r>
            <a:rPr lang="en-US" sz="1300" b="1" kern="1200" dirty="0" smtClean="0"/>
            <a:t>is a step change in products, processes, or the framing of markets. Generated by major inventions, they can have large-scale disruptive effects on markets, industries, and even economies. But many inventors fail to realize the commercial viability of their inventions</a:t>
          </a:r>
          <a:r>
            <a:rPr lang="en-US" sz="1300" kern="1200" dirty="0" smtClean="0"/>
            <a:t>.</a:t>
          </a:r>
          <a:endParaRPr lang="en-US" sz="1300" kern="1200" dirty="0"/>
        </a:p>
      </dsp:txBody>
      <dsp:txXfrm rot="-5400000">
        <a:off x="5026368" y="964497"/>
        <a:ext cx="2417038" cy="2836977"/>
      </dsp:txXfrm>
    </dsp:sp>
    <dsp:sp modelId="{813BAD3F-16FD-4BF2-A0A8-B2412E5E9C82}">
      <dsp:nvSpPr>
        <dsp:cNvPr id="0" name=""/>
        <dsp:cNvSpPr/>
      </dsp:nvSpPr>
      <dsp:spPr>
        <a:xfrm>
          <a:off x="2845092" y="0"/>
          <a:ext cx="3292734" cy="1970846"/>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E06074-5EF8-4C35-9894-7B73652730C9}">
      <dsp:nvSpPr>
        <dsp:cNvPr id="0" name=""/>
        <dsp:cNvSpPr/>
      </dsp:nvSpPr>
      <dsp:spPr>
        <a:xfrm rot="10800000">
          <a:off x="2845092" y="2695205"/>
          <a:ext cx="3292734" cy="1970846"/>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89463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png"/><Relationship Id="rId7"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 Id="rId9" Type="http://schemas.openxmlformats.org/officeDocument/2006/relationships/image" Target="../media/image13.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diagramData" Target="../diagrams/data1.xml"/><Relationship Id="rId12"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11" Type="http://schemas.microsoft.com/office/2007/relationships/diagramDrawing" Target="../diagrams/drawing1.xml"/><Relationship Id="rId5" Type="http://schemas.openxmlformats.org/officeDocument/2006/relationships/image" Target="../media/image7.png"/><Relationship Id="rId10" Type="http://schemas.openxmlformats.org/officeDocument/2006/relationships/diagramColors" Target="../diagrams/colors1.xml"/><Relationship Id="rId4" Type="http://schemas.openxmlformats.org/officeDocument/2006/relationships/image" Target="../media/image8.svg"/><Relationship Id="rId9"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8.pn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29.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6600686" y="3814575"/>
            <a:ext cx="5462784"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6</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262819" y="523292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smtClean="0"/>
              <a:t>Generating business ideas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471868" y="2407954"/>
            <a:ext cx="7728537" cy="3477875"/>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342900" indent="-342900">
              <a:spcBef>
                <a:spcPct val="0"/>
              </a:spcBef>
              <a:buFont typeface="Arial" panose="020B0604020202020204" pitchFamily="34" charset="0"/>
              <a:buChar char="•"/>
              <a:tabLst>
                <a:tab pos="435610" algn="l"/>
                <a:tab pos="4808855" algn="r"/>
              </a:tabLst>
            </a:pPr>
            <a:r>
              <a:rPr lang="en-US" sz="2000" dirty="0" smtClean="0"/>
              <a:t>Commercial </a:t>
            </a:r>
            <a:r>
              <a:rPr lang="en-US" sz="2000" dirty="0"/>
              <a:t>opportunity</a:t>
            </a:r>
          </a:p>
          <a:p>
            <a:pPr marL="342900" indent="-342900">
              <a:spcBef>
                <a:spcPct val="0"/>
              </a:spcBef>
              <a:buFont typeface="Arial" panose="020B0604020202020204" pitchFamily="34" charset="0"/>
              <a:buChar char="•"/>
              <a:tabLst>
                <a:tab pos="435610" algn="l"/>
                <a:tab pos="4808855" algn="r"/>
              </a:tabLst>
            </a:pPr>
            <a:r>
              <a:rPr lang="en-US" sz="2000" dirty="0" smtClean="0"/>
              <a:t>New </a:t>
            </a:r>
            <a:r>
              <a:rPr lang="en-US" sz="2000" dirty="0"/>
              <a:t>technology and market spaces</a:t>
            </a:r>
          </a:p>
          <a:p>
            <a:pPr marL="342900" indent="-342900">
              <a:spcBef>
                <a:spcPct val="0"/>
              </a:spcBef>
              <a:buFont typeface="Arial" panose="020B0604020202020204" pitchFamily="34" charset="0"/>
              <a:buChar char="•"/>
              <a:tabLst>
                <a:tab pos="435610" algn="l"/>
                <a:tab pos="4808855" algn="r"/>
              </a:tabLst>
            </a:pPr>
            <a:r>
              <a:rPr lang="en-US" sz="2000" dirty="0" smtClean="0"/>
              <a:t>Creative </a:t>
            </a:r>
            <a:r>
              <a:rPr lang="en-US" sz="2000" dirty="0"/>
              <a:t>synthesis</a:t>
            </a:r>
          </a:p>
          <a:p>
            <a:pPr marL="342900" indent="-342900">
              <a:spcBef>
                <a:spcPct val="0"/>
              </a:spcBef>
              <a:buFont typeface="Arial" panose="020B0604020202020204" pitchFamily="34" charset="0"/>
              <a:buChar char="•"/>
              <a:tabLst>
                <a:tab pos="435610" algn="l"/>
                <a:tab pos="4808855" algn="r"/>
              </a:tabLst>
            </a:pPr>
            <a:r>
              <a:rPr lang="en-US" sz="2000" dirty="0" smtClean="0"/>
              <a:t>Creating </a:t>
            </a:r>
            <a:r>
              <a:rPr lang="en-US" sz="2000" dirty="0"/>
              <a:t>blue-water opportunity</a:t>
            </a:r>
          </a:p>
          <a:p>
            <a:pPr marL="342900" indent="-342900">
              <a:spcBef>
                <a:spcPct val="0"/>
              </a:spcBef>
              <a:buFont typeface="Arial" panose="020B0604020202020204" pitchFamily="34" charset="0"/>
              <a:buChar char="•"/>
              <a:tabLst>
                <a:tab pos="435610" algn="l"/>
                <a:tab pos="4808855" algn="r"/>
              </a:tabLst>
            </a:pPr>
            <a:r>
              <a:rPr lang="en-US" sz="2000" dirty="0" smtClean="0"/>
              <a:t>Value-chain </a:t>
            </a:r>
            <a:r>
              <a:rPr lang="en-US" sz="2000" dirty="0"/>
              <a:t>analysis</a:t>
            </a:r>
          </a:p>
          <a:p>
            <a:pPr marL="342900" indent="-342900">
              <a:spcBef>
                <a:spcPct val="0"/>
              </a:spcBef>
              <a:buFont typeface="Arial" panose="020B0604020202020204" pitchFamily="34" charset="0"/>
              <a:buChar char="•"/>
              <a:tabLst>
                <a:tab pos="435610" algn="l"/>
                <a:tab pos="4808855" algn="r"/>
              </a:tabLst>
            </a:pPr>
            <a:r>
              <a:rPr lang="en-US" sz="2000" dirty="0" smtClean="0"/>
              <a:t>Spotting </a:t>
            </a:r>
            <a:r>
              <a:rPr lang="en-US" sz="2000" dirty="0"/>
              <a:t>opportunity</a:t>
            </a:r>
          </a:p>
          <a:p>
            <a:pPr marL="342900" indent="-342900">
              <a:spcBef>
                <a:spcPct val="0"/>
              </a:spcBef>
              <a:buFont typeface="Arial" panose="020B0604020202020204" pitchFamily="34" charset="0"/>
              <a:buChar char="•"/>
              <a:tabLst>
                <a:tab pos="435610" algn="l"/>
                <a:tab pos="4808855" algn="r"/>
              </a:tabLst>
            </a:pPr>
            <a:r>
              <a:rPr lang="en-US" sz="2000" dirty="0" smtClean="0"/>
              <a:t>Tools </a:t>
            </a:r>
            <a:r>
              <a:rPr lang="en-US" sz="2000" dirty="0"/>
              <a:t>for exploring change</a:t>
            </a:r>
          </a:p>
          <a:p>
            <a:pPr marL="342900" indent="-342900">
              <a:spcBef>
                <a:spcPct val="0"/>
              </a:spcBef>
              <a:buFont typeface="Arial" panose="020B0604020202020204" pitchFamily="34" charset="0"/>
              <a:buChar char="•"/>
              <a:tabLst>
                <a:tab pos="435610" algn="l"/>
                <a:tab pos="4808855" algn="r"/>
              </a:tabLst>
            </a:pPr>
            <a:r>
              <a:rPr lang="en-US" sz="2000" dirty="0" smtClean="0"/>
              <a:t>Techniques </a:t>
            </a:r>
            <a:r>
              <a:rPr lang="en-US" sz="2000" dirty="0"/>
              <a:t>for exploring </a:t>
            </a:r>
            <a:r>
              <a:rPr lang="en-US" sz="2000" dirty="0" smtClean="0"/>
              <a:t>product inadequacies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Systematic </a:t>
            </a:r>
            <a:r>
              <a:rPr lang="en-US" sz="2000" dirty="0"/>
              <a:t>inventive thinking</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4670224" y="5912727"/>
            <a:ext cx="2646878"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r>
              <a:rPr lang="en-US" sz="2000" b="1"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8651001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954107"/>
          </a:xfrm>
          <a:prstGeom prst="rect">
            <a:avLst/>
          </a:prstGeom>
          <a:noFill/>
        </p:spPr>
        <p:txBody>
          <a:bodyPr wrap="square" rtlCol="0">
            <a:spAutoFit/>
          </a:bodyPr>
          <a:lstStyle>
            <a:defPPr>
              <a:defRPr lang="en-US"/>
            </a:defPPr>
            <a:lvl1pPr>
              <a:defRPr sz="2800" b="1"/>
            </a:lvl1pPr>
          </a:lstStyle>
          <a:p>
            <a:pPr algn="ctr"/>
            <a:r>
              <a:rPr lang="en-US"/>
              <a:t>Managing risk in the entrepreneurial organization  </a:t>
            </a:r>
            <a:endParaRPr lang="en-US" dirty="0"/>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324607" y="2126711"/>
            <a:ext cx="8640798" cy="4339650"/>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u="sng" dirty="0"/>
              <a:t>LEARNING  OUTCOMES </a:t>
            </a:r>
            <a:endParaRPr lang="en-US" sz="2000" b="1" u="sng" dirty="0" smtClean="0"/>
          </a:p>
          <a:p>
            <a:pPr>
              <a:spcBef>
                <a:spcPct val="0"/>
              </a:spcBef>
              <a:tabLst>
                <a:tab pos="435610" algn="l"/>
                <a:tab pos="4808855" algn="r"/>
              </a:tabLst>
            </a:pPr>
            <a:endParaRPr lang="en-US" sz="2000" b="1" u="sng" dirty="0" smtClean="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how 'creative synthesis' applied to technology is vital in bringing a new technology to the </a:t>
            </a:r>
            <a:r>
              <a:rPr lang="en-US" sz="2000" dirty="0" smtClean="0"/>
              <a:t>market</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importance of 'blue-water opportunities' and how to create them by challenging market </a:t>
            </a:r>
            <a:r>
              <a:rPr lang="en-US" sz="2000" dirty="0" smtClean="0"/>
              <a:t>conventions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how exploring the value chain con highlight business </a:t>
            </a:r>
            <a:r>
              <a:rPr lang="en-US" sz="2000" dirty="0" smtClean="0"/>
              <a:t>opportunities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Use </a:t>
            </a:r>
            <a:r>
              <a:rPr lang="en-US" sz="2000" dirty="0"/>
              <a:t>a range of techniques to scan the environment for changes that might highlight business </a:t>
            </a:r>
            <a:r>
              <a:rPr lang="en-US" sz="2000" dirty="0" smtClean="0"/>
              <a:t>opportunities</a:t>
            </a:r>
            <a:endParaRPr lang="en-US" sz="2000" dirty="0"/>
          </a:p>
          <a:p>
            <a:pPr marL="342900" indent="-342900">
              <a:spcBef>
                <a:spcPct val="0"/>
              </a:spcBef>
              <a:buFont typeface="Arial" panose="020B0604020202020204" pitchFamily="34" charset="0"/>
              <a:buChar char="•"/>
              <a:tabLst>
                <a:tab pos="435610" algn="l"/>
                <a:tab pos="4808855" algn="r"/>
              </a:tabLst>
            </a:pPr>
            <a:r>
              <a:rPr lang="en-US" sz="2000" dirty="0" smtClean="0"/>
              <a:t>Use </a:t>
            </a:r>
            <a:r>
              <a:rPr lang="en-US" sz="2000" dirty="0"/>
              <a:t>a range of techniques to explore product inadequacies that might highlight </a:t>
            </a:r>
            <a:r>
              <a:rPr lang="en-US" sz="2000" dirty="0" smtClean="0"/>
              <a:t>business opportunities.</a:t>
            </a:r>
            <a:endParaRPr lang="en-US" sz="2400" dirty="0"/>
          </a:p>
          <a:p>
            <a:pPr marL="742950" lvl="1" indent="-285750">
              <a:buClr>
                <a:srgbClr val="2B2F36"/>
              </a:buClr>
              <a:buSzPts val="1050"/>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9545122" y="5793339"/>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10" name="Rectangle 6"/>
          <p:cNvSpPr>
            <a:spLocks noChangeArrowheads="1"/>
          </p:cNvSpPr>
          <p:nvPr/>
        </p:nvSpPr>
        <p:spPr bwMode="auto">
          <a:xfrm>
            <a:off x="976313" y="45878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976313" algn="l"/>
              </a:tabLst>
              <a:defRPr>
                <a:solidFill>
                  <a:schemeClr val="tx1"/>
                </a:solidFill>
                <a:latin typeface="Arial" panose="020B0604020202020204" pitchFamily="34" charset="0"/>
              </a:defRPr>
            </a:lvl1pPr>
            <a:lvl2pPr eaLnBrk="0" fontAlgn="base" hangingPunct="0">
              <a:spcBef>
                <a:spcPct val="0"/>
              </a:spcBef>
              <a:spcAft>
                <a:spcPct val="0"/>
              </a:spcAft>
              <a:tabLst>
                <a:tab pos="976313" algn="l"/>
              </a:tabLst>
              <a:defRPr>
                <a:solidFill>
                  <a:schemeClr val="tx1"/>
                </a:solidFill>
                <a:latin typeface="Arial" panose="020B0604020202020204" pitchFamily="34" charset="0"/>
              </a:defRPr>
            </a:lvl2pPr>
            <a:lvl3pPr eaLnBrk="0" fontAlgn="base" hangingPunct="0">
              <a:spcBef>
                <a:spcPct val="0"/>
              </a:spcBef>
              <a:spcAft>
                <a:spcPct val="0"/>
              </a:spcAft>
              <a:tabLst>
                <a:tab pos="976313" algn="l"/>
              </a:tabLst>
              <a:defRPr>
                <a:solidFill>
                  <a:schemeClr val="tx1"/>
                </a:solidFill>
                <a:latin typeface="Arial" panose="020B0604020202020204" pitchFamily="34" charset="0"/>
              </a:defRPr>
            </a:lvl3pPr>
            <a:lvl4pPr eaLnBrk="0" fontAlgn="base" hangingPunct="0">
              <a:spcBef>
                <a:spcPct val="0"/>
              </a:spcBef>
              <a:spcAft>
                <a:spcPct val="0"/>
              </a:spcAft>
              <a:tabLst>
                <a:tab pos="976313" algn="l"/>
              </a:tabLst>
              <a:defRPr>
                <a:solidFill>
                  <a:schemeClr val="tx1"/>
                </a:solidFill>
                <a:latin typeface="Arial" panose="020B0604020202020204" pitchFamily="34" charset="0"/>
              </a:defRPr>
            </a:lvl4pPr>
            <a:lvl5pPr eaLnBrk="0" fontAlgn="base" hangingPunct="0">
              <a:spcBef>
                <a:spcPct val="0"/>
              </a:spcBef>
              <a:spcAft>
                <a:spcPct val="0"/>
              </a:spcAft>
              <a:tabLst>
                <a:tab pos="976313" algn="l"/>
              </a:tabLst>
              <a:defRPr>
                <a:solidFill>
                  <a:schemeClr val="tx1"/>
                </a:solidFill>
                <a:latin typeface="Arial" panose="020B0604020202020204" pitchFamily="34" charset="0"/>
              </a:defRPr>
            </a:lvl5pPr>
            <a:lvl6pPr eaLnBrk="0" fontAlgn="base" hangingPunct="0">
              <a:spcBef>
                <a:spcPct val="0"/>
              </a:spcBef>
              <a:spcAft>
                <a:spcPct val="0"/>
              </a:spcAft>
              <a:tabLst>
                <a:tab pos="976313" algn="l"/>
              </a:tabLst>
              <a:defRPr>
                <a:solidFill>
                  <a:schemeClr val="tx1"/>
                </a:solidFill>
                <a:latin typeface="Arial" panose="020B0604020202020204" pitchFamily="34" charset="0"/>
              </a:defRPr>
            </a:lvl6pPr>
            <a:lvl7pPr eaLnBrk="0" fontAlgn="base" hangingPunct="0">
              <a:spcBef>
                <a:spcPct val="0"/>
              </a:spcBef>
              <a:spcAft>
                <a:spcPct val="0"/>
              </a:spcAft>
              <a:tabLst>
                <a:tab pos="976313" algn="l"/>
              </a:tabLst>
              <a:defRPr>
                <a:solidFill>
                  <a:schemeClr val="tx1"/>
                </a:solidFill>
                <a:latin typeface="Arial" panose="020B0604020202020204" pitchFamily="34" charset="0"/>
              </a:defRPr>
            </a:lvl7pPr>
            <a:lvl8pPr eaLnBrk="0" fontAlgn="base" hangingPunct="0">
              <a:spcBef>
                <a:spcPct val="0"/>
              </a:spcBef>
              <a:spcAft>
                <a:spcPct val="0"/>
              </a:spcAft>
              <a:tabLst>
                <a:tab pos="976313" algn="l"/>
              </a:tabLst>
              <a:defRPr>
                <a:solidFill>
                  <a:schemeClr val="tx1"/>
                </a:solidFill>
                <a:latin typeface="Arial" panose="020B0604020202020204" pitchFamily="34" charset="0"/>
              </a:defRPr>
            </a:lvl8pPr>
            <a:lvl9pPr eaLnBrk="0" fontAlgn="base" hangingPunct="0">
              <a:spcBef>
                <a:spcPct val="0"/>
              </a:spcBef>
              <a:spcAft>
                <a:spcPct val="0"/>
              </a:spcAft>
              <a:tabLst>
                <a:tab pos="9763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976313" algn="l"/>
              </a:tabLst>
            </a:pP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Critically evaluate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the </a:t>
            </a:r>
            <a:r>
              <a:rPr kumimoji="0" lang="en-US" sz="1000" b="0" i="0" u="none" strike="noStrike" cap="none" normalizeH="0" baseline="0">
                <a:ln>
                  <a:noFill/>
                </a:ln>
                <a:solidFill>
                  <a:srgbClr val="80828A"/>
                </a:solidFill>
                <a:effectLst/>
                <a:latin typeface="Arial" panose="020B0604020202020204" pitchFamily="34" charset="0"/>
                <a:ea typeface="Arial" panose="020B0604020202020204" pitchFamily="34" charset="0"/>
                <a:cs typeface="Arial" panose="020B0604020202020204" pitchFamily="34" charset="0"/>
              </a:rPr>
              <a:t>structure of </a:t>
            </a:r>
            <a:r>
              <a:rPr kumimoji="0" lang="en-US" sz="1000" b="0" i="0" u="none" strike="noStrike" cap="none" normalizeH="0" baseline="0">
                <a:ln>
                  <a:noFill/>
                </a:ln>
                <a:solidFill>
                  <a:srgbClr val="696B75"/>
                </a:solidFill>
                <a:effectLst/>
                <a:latin typeface="Arial" panose="020B0604020202020204" pitchFamily="34" charset="0"/>
                <a:ea typeface="Arial" panose="020B0604020202020204" pitchFamily="34" charset="0"/>
                <a:cs typeface="Arial" panose="020B0604020202020204" pitchFamily="34" charset="0"/>
              </a:rPr>
              <a:t>on organization.</a:t>
            </a:r>
            <a:endParaRPr kumimoji="0" 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703377"/>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Finding a new commercial business opportunity is about being able to find a solution to a problem - a solution that sufficient people are willing to pay for and one that competitors have not (yet) come up with.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Successful entrepreneurs are able to match opportunities in the marketplace with innovative ways of meeting those opportunities. They link opportunity with creativity and innovation.</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Commercial  Opportunity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86171" y="3839167"/>
            <a:ext cx="4732184" cy="2037064"/>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79712"/>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But which comes first: seeing the commercial opportunity or the innovation?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Successful entrepreneurial firms such as Google or Samsung also go about seeking out ways of </a:t>
            </a:r>
            <a:r>
              <a:rPr lang="en-US" sz="2000" dirty="0">
                <a:solidFill>
                  <a:srgbClr val="FF0000"/>
                </a:solidFill>
              </a:rPr>
              <a:t>developing innovations </a:t>
            </a:r>
            <a:r>
              <a:rPr lang="en-US" sz="2000" dirty="0"/>
              <a:t>that match commercial opportunities in a systematic way. Their success is not just down to good luck. They systematically and actively stimulate </a:t>
            </a:r>
            <a:r>
              <a:rPr lang="en-US" sz="2000" dirty="0" smtClean="0"/>
              <a:t>indi­vidual </a:t>
            </a:r>
            <a:r>
              <a:rPr lang="en-US" sz="2000" dirty="0"/>
              <a:t>creativity - connectivity and discovery skills - </a:t>
            </a:r>
            <a:r>
              <a:rPr lang="en-US" sz="2000" dirty="0">
                <a:solidFill>
                  <a:srgbClr val="FF0000"/>
                </a:solidFill>
              </a:rPr>
              <a:t>whilst integrating information and knowledge into organizational learning</a:t>
            </a:r>
            <a:r>
              <a:rPr lang="en-US" sz="2000" dirty="0"/>
              <a:t>. They go about finding and developing business ideas in a similar systematic fashion.</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pPr lvl="0"/>
            <a:r>
              <a:rPr lang="en-US" sz="2800" b="1" dirty="0">
                <a:solidFill>
                  <a:prstClr val="black"/>
                </a:solidFill>
              </a:rPr>
              <a:t>Commercial  Opportunity</a:t>
            </a:r>
            <a:endParaRPr lang="en-US" sz="2800" dirty="0">
              <a:solidFill>
                <a:prstClr val="black"/>
              </a:solidFill>
            </a:endParaRP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473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93553" y="1757400"/>
            <a:ext cx="8773300" cy="3170099"/>
          </a:xfrm>
          <a:prstGeom prst="rect">
            <a:avLst/>
          </a:prstGeom>
          <a:noFill/>
        </p:spPr>
        <p:txBody>
          <a:bodyPr wrap="square" rtlCol="0">
            <a:spAutoFit/>
          </a:bodyPr>
          <a:lstStyle/>
          <a:p>
            <a:pPr marL="342900" indent="-342900" algn="just">
              <a:buFont typeface="Arial" charset="0"/>
              <a:buChar char="•"/>
            </a:pPr>
            <a:r>
              <a:rPr lang="en-US" sz="2000" dirty="0"/>
              <a:t>Not all innovation takes the same form. Companies following a marketing strategy of low price and low differentiation are likely to encourage innovations that reduce costs and encourage efficiency, but this may necessitate capital investment. These are likely to be incre­mental, process </a:t>
            </a:r>
            <a:r>
              <a:rPr lang="en-US" sz="2000" dirty="0" smtClean="0"/>
              <a:t>innovations.</a:t>
            </a:r>
          </a:p>
          <a:p>
            <a:pPr marL="342900" indent="-342900" algn="just">
              <a:buFont typeface="Arial" charset="0"/>
              <a:buChar char="•"/>
            </a:pPr>
            <a:endParaRPr lang="en-US" sz="2000" dirty="0"/>
          </a:p>
          <a:p>
            <a:pPr marL="342900" indent="-342900" algn="just">
              <a:buFont typeface="Arial" charset="0"/>
              <a:buChar char="•"/>
            </a:pPr>
            <a:r>
              <a:rPr lang="en-US" sz="2000" dirty="0"/>
              <a:t>Companies following a strategy of high differentiation are likely to encourage innovation stimulated by information on user needs and technical inputs . They are likely to implement major innovations frequently, although these will usually be well short of invention or paradigm shift.</a:t>
            </a:r>
          </a:p>
          <a:p>
            <a:pPr marL="342900" indent="-342900" algn="just">
              <a:buFont typeface="Arial" charset="0"/>
              <a:buChar char="•"/>
            </a:pPr>
            <a:endParaRPr lang="en-GB"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smtClean="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907418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67309"/>
            <a:ext cx="8773300" cy="2862322"/>
          </a:xfrm>
          <a:prstGeom prst="rect">
            <a:avLst/>
          </a:prstGeom>
          <a:noFill/>
        </p:spPr>
        <p:txBody>
          <a:bodyPr wrap="square" rtlCol="0">
            <a:spAutoFit/>
          </a:bodyPr>
          <a:lstStyle/>
          <a:p>
            <a:r>
              <a:rPr lang="en-US" sz="2000" dirty="0"/>
              <a:t>Encouraging large-scale innovation is not the same as encouraging incremental changes in products, processes, and marketing. The risks faced in launching these different types of innovation are also very other. </a:t>
            </a:r>
            <a:endParaRPr lang="en-US" sz="2000" dirty="0" smtClean="0"/>
          </a:p>
          <a:p>
            <a:endParaRPr lang="en-US" sz="2000" dirty="0"/>
          </a:p>
          <a:p>
            <a:r>
              <a:rPr lang="en-US" sz="2000" dirty="0" smtClean="0"/>
              <a:t>However</a:t>
            </a:r>
            <a:r>
              <a:rPr lang="en-US" sz="2000" dirty="0"/>
              <a:t>, the reality in most multi-product businesses is that they will have to cope with both incremental and large­ scale innovations - often on a continuous basis. And then there is the issue of invention and paradigm shift, which we call 'disruptive' or 'discontinuous' innovation, and which requires quite a different mindset.</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a:t> New Technology And Market Spaces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56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45699" y="1950128"/>
            <a:ext cx="8773300" cy="1631216"/>
          </a:xfrm>
          <a:prstGeom prst="rect">
            <a:avLst/>
          </a:prstGeom>
          <a:noFill/>
        </p:spPr>
        <p:txBody>
          <a:bodyPr wrap="square" rtlCol="0">
            <a:spAutoFit/>
          </a:bodyPr>
          <a:lstStyle/>
          <a:p>
            <a:pPr algn="ctr"/>
            <a:r>
              <a:rPr lang="en-US" sz="2000" dirty="0"/>
              <a:t>Generally, the more radical the innovative ideas the more difficult they are to generate and validate commercially. The idea may have originated from scientific research, but to be of interest to a business it must have a commercial application - hopefully, one that has not been spotted by rivals and ideally one that can offer some sort of safeguard far the intellectual property</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27164" y="3915309"/>
            <a:ext cx="3258206" cy="1652040"/>
          </a:xfrm>
          <a:prstGeom prst="rect">
            <a:avLst/>
          </a:prstGeom>
        </p:spPr>
      </p:pic>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7974" y="3996258"/>
            <a:ext cx="3377921" cy="1490142"/>
          </a:xfrm>
          <a:prstGeom prst="rect">
            <a:avLst/>
          </a:prstGeom>
        </p:spPr>
      </p:pic>
    </p:spTree>
    <p:extLst>
      <p:ext uri="{BB962C8B-B14F-4D97-AF65-F5344CB8AC3E}">
        <p14:creationId xmlns:p14="http://schemas.microsoft.com/office/powerpoint/2010/main" val="7114408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2259" y="1517320"/>
            <a:ext cx="8773300" cy="1323439"/>
          </a:xfrm>
          <a:prstGeom prst="rect">
            <a:avLst/>
          </a:prstGeom>
          <a:noFill/>
        </p:spPr>
        <p:txBody>
          <a:bodyPr wrap="square" rtlCol="0">
            <a:spAutoFit/>
          </a:bodyPr>
          <a:lstStyle/>
          <a:p>
            <a:pPr algn="ctr"/>
            <a:r>
              <a:rPr lang="en-US" sz="2000" dirty="0"/>
              <a:t>shows three generic approaches to generating business </a:t>
            </a:r>
            <a:r>
              <a:rPr lang="en-US" sz="2000" dirty="0" smtClean="0"/>
              <a:t>ideas</a:t>
            </a:r>
          </a:p>
          <a:p>
            <a:pPr marL="457200" indent="-457200">
              <a:buFont typeface="+mj-lt"/>
              <a:buAutoNum type="arabicPeriod"/>
            </a:pPr>
            <a:r>
              <a:rPr lang="en-US" sz="2000" dirty="0" smtClean="0"/>
              <a:t>The </a:t>
            </a:r>
            <a:r>
              <a:rPr lang="en-US" sz="2000" dirty="0"/>
              <a:t>first approach is a technology -based approach </a:t>
            </a:r>
            <a:endParaRPr lang="en-US" sz="2000" dirty="0" smtClean="0"/>
          </a:p>
          <a:p>
            <a:pPr marL="457200" indent="-457200">
              <a:buFont typeface="+mj-lt"/>
              <a:buAutoNum type="arabicPeriod"/>
            </a:pPr>
            <a:r>
              <a:rPr lang="en-US" sz="2000" dirty="0"/>
              <a:t>is the market-based approach </a:t>
            </a:r>
            <a:endParaRPr lang="en-US" sz="2000" dirty="0" smtClean="0"/>
          </a:p>
          <a:p>
            <a:pPr marL="457200" indent="-457200">
              <a:buFont typeface="+mj-lt"/>
              <a:buAutoNum type="arabicPeriod"/>
            </a:pPr>
            <a:r>
              <a:rPr lang="en-US" sz="2000" dirty="0"/>
              <a:t>linking </a:t>
            </a:r>
            <a:r>
              <a:rPr lang="en-US" sz="2000" dirty="0"/>
              <a:t> technological  </a:t>
            </a:r>
            <a:r>
              <a:rPr lang="en-US" sz="2000" dirty="0"/>
              <a:t>innovation with a market-based approach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stretch>
            <a:fillRect/>
          </a:stretch>
        </p:blipFill>
        <p:spPr>
          <a:xfrm>
            <a:off x="4579611" y="3071589"/>
            <a:ext cx="4996108" cy="2548783"/>
          </a:xfrm>
          <a:prstGeom prst="rect">
            <a:avLst/>
          </a:prstGeom>
        </p:spPr>
      </p:pic>
      <p:pic>
        <p:nvPicPr>
          <p:cNvPr id="4" name="Picture 3"/>
          <p:cNvPicPr>
            <a:picLocks noChangeAspect="1"/>
          </p:cNvPicPr>
          <p:nvPr/>
        </p:nvPicPr>
        <p:blipFill>
          <a:blip r:embed="rId8"/>
          <a:stretch>
            <a:fillRect/>
          </a:stretch>
        </p:blipFill>
        <p:spPr>
          <a:xfrm>
            <a:off x="118561" y="5337991"/>
            <a:ext cx="9927721" cy="720912"/>
          </a:xfrm>
          <a:prstGeom prst="rect">
            <a:avLst/>
          </a:prstGeom>
        </p:spPr>
      </p:pic>
      <p:pic>
        <p:nvPicPr>
          <p:cNvPr id="5" name="Picture 4"/>
          <p:cNvPicPr>
            <a:picLocks noChangeAspect="1"/>
          </p:cNvPicPr>
          <p:nvPr/>
        </p:nvPicPr>
        <p:blipFill>
          <a:blip r:embed="rId9"/>
          <a:stretch>
            <a:fillRect/>
          </a:stretch>
        </p:blipFill>
        <p:spPr>
          <a:xfrm rot="16200000">
            <a:off x="631702" y="4642707"/>
            <a:ext cx="6959018" cy="514583"/>
          </a:xfrm>
          <a:prstGeom prst="rect">
            <a:avLst/>
          </a:prstGeom>
        </p:spPr>
      </p:pic>
      <p:sp>
        <p:nvSpPr>
          <p:cNvPr id="8" name="Rectangle 7"/>
          <p:cNvSpPr/>
          <p:nvPr/>
        </p:nvSpPr>
        <p:spPr>
          <a:xfrm>
            <a:off x="5352655" y="3244334"/>
            <a:ext cx="1486689" cy="369332"/>
          </a:xfrm>
          <a:prstGeom prst="rect">
            <a:avLst/>
          </a:prstGeom>
        </p:spPr>
        <p:txBody>
          <a:bodyPr wrap="none">
            <a:spAutoFit/>
          </a:bodyPr>
          <a:lstStyle/>
          <a:p>
            <a:r>
              <a:rPr lang="en-US" dirty="0"/>
              <a:t> technological</a:t>
            </a:r>
          </a:p>
        </p:txBody>
      </p:sp>
    </p:spTree>
    <p:extLst>
      <p:ext uri="{BB962C8B-B14F-4D97-AF65-F5344CB8AC3E}">
        <p14:creationId xmlns:p14="http://schemas.microsoft.com/office/powerpoint/2010/main" val="11165406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815434"/>
            <a:ext cx="8773300" cy="2862322"/>
          </a:xfrm>
          <a:prstGeom prst="rect">
            <a:avLst/>
          </a:prstGeom>
          <a:noFill/>
        </p:spPr>
        <p:txBody>
          <a:bodyPr wrap="square" rtlCol="0">
            <a:spAutoFit/>
          </a:bodyPr>
          <a:lstStyle/>
          <a:p>
            <a:pPr algn="just"/>
            <a:r>
              <a:rPr lang="en-US" sz="2000" dirty="0">
                <a:solidFill>
                  <a:srgbClr val="FF0000"/>
                </a:solidFill>
              </a:rPr>
              <a:t>The first approach </a:t>
            </a:r>
            <a:r>
              <a:rPr lang="en-US" sz="2000" dirty="0"/>
              <a:t>is a technology-based approach relying on a good knowledge of new develop­ments in technology and technology mapping : </a:t>
            </a:r>
            <a:endParaRPr lang="en-US" sz="2000" dirty="0" smtClean="0"/>
          </a:p>
          <a:p>
            <a:pPr algn="just"/>
            <a:endParaRPr lang="en-US" sz="2000" dirty="0"/>
          </a:p>
          <a:p>
            <a:pPr algn="just"/>
            <a:r>
              <a:rPr lang="en-US" sz="2000" dirty="0"/>
              <a:t>This may include analyzing product/ service inadequacies to understand and isolate commercial opportunities. It requires a deep understanding of the technology and can involve providing the product/service with greater or improved functionality and/or applying the technology to other applications. It can result in either incremental or radical innovation. However, unless it is linked to market needs it may prove to be commercially unsuccessful.</a:t>
            </a:r>
            <a:endParaRPr lang="en-US" sz="2000" dirty="0"/>
          </a:p>
        </p:txBody>
      </p:sp>
    </p:spTree>
    <p:extLst>
      <p:ext uri="{BB962C8B-B14F-4D97-AF65-F5344CB8AC3E}">
        <p14:creationId xmlns:p14="http://schemas.microsoft.com/office/powerpoint/2010/main" val="40001874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6" y="1548080"/>
            <a:ext cx="9015654" cy="1938992"/>
          </a:xfrm>
          <a:prstGeom prst="rect">
            <a:avLst/>
          </a:prstGeom>
          <a:noFill/>
        </p:spPr>
        <p:txBody>
          <a:bodyPr wrap="square" rtlCol="0">
            <a:spAutoFit/>
          </a:bodyPr>
          <a:lstStyle/>
          <a:p>
            <a:pPr algn="just"/>
            <a:r>
              <a:rPr lang="en-US" sz="2000" dirty="0" smtClean="0">
                <a:solidFill>
                  <a:srgbClr val="FF0000"/>
                </a:solidFill>
              </a:rPr>
              <a:t>The </a:t>
            </a:r>
            <a:r>
              <a:rPr lang="en-US" sz="2000" dirty="0">
                <a:solidFill>
                  <a:srgbClr val="FF0000"/>
                </a:solidFill>
              </a:rPr>
              <a:t>second approach </a:t>
            </a:r>
            <a:r>
              <a:rPr lang="en-US" sz="2000" dirty="0"/>
              <a:t>is the market-based approach relying on analyzing market needs and trends .</a:t>
            </a:r>
          </a:p>
          <a:p>
            <a:pPr algn="just"/>
            <a:r>
              <a:rPr lang="en-US" sz="2000" dirty="0" smtClean="0"/>
              <a:t>This </a:t>
            </a:r>
            <a:r>
              <a:rPr lang="en-US" sz="2000" dirty="0"/>
              <a:t>involves spotting unmet needs and gaps in the market as well as </a:t>
            </a:r>
            <a:r>
              <a:rPr lang="en-US" sz="2000" dirty="0" err="1" smtClean="0"/>
              <a:t>analys­ing</a:t>
            </a:r>
            <a:r>
              <a:rPr lang="en-US" sz="2000" dirty="0" smtClean="0"/>
              <a:t> </a:t>
            </a:r>
            <a:r>
              <a:rPr lang="en-US" sz="2000" dirty="0"/>
              <a:t>product /service inadequacies. Again the innovations in this instance may be either incremental or radical in their scope. The approach can be based on:</a:t>
            </a:r>
          </a:p>
          <a:p>
            <a:pPr algn="just"/>
            <a:endParaRPr lang="en-US" sz="2000" dirty="0"/>
          </a:p>
        </p:txBody>
      </p:sp>
      <p:graphicFrame>
        <p:nvGraphicFramePr>
          <p:cNvPr id="2" name="Table 1"/>
          <p:cNvGraphicFramePr>
            <a:graphicFrameLocks noGrp="1"/>
          </p:cNvGraphicFramePr>
          <p:nvPr>
            <p:extLst>
              <p:ext uri="{D42A27DB-BD31-4B8C-83A1-F6EECF244321}">
                <p14:modId xmlns:p14="http://schemas.microsoft.com/office/powerpoint/2010/main" val="1048999496"/>
              </p:ext>
            </p:extLst>
          </p:nvPr>
        </p:nvGraphicFramePr>
        <p:xfrm>
          <a:off x="1366980" y="3236195"/>
          <a:ext cx="8753561" cy="2651760"/>
        </p:xfrm>
        <a:graphic>
          <a:graphicData uri="http://schemas.openxmlformats.org/drawingml/2006/table">
            <a:tbl>
              <a:tblPr firstRow="1" bandRow="1">
                <a:tableStyleId>{5C22544A-7EE6-4342-B048-85BDC9FD1C3A}</a:tableStyleId>
              </a:tblPr>
              <a:tblGrid>
                <a:gridCol w="2108813"/>
                <a:gridCol w="6644748"/>
              </a:tblGrid>
              <a:tr h="1287000">
                <a:tc>
                  <a:txBody>
                    <a:bodyPr/>
                    <a:lstStyle/>
                    <a:p>
                      <a:r>
                        <a:rPr lang="en-US" dirty="0" smtClean="0"/>
                        <a:t>Market research </a:t>
                      </a:r>
                      <a:endParaRPr lang="en-US" dirty="0"/>
                    </a:p>
                  </a:txBody>
                  <a:tcPr/>
                </a:tc>
                <a:tc>
                  <a:txBody>
                    <a:bodyPr/>
                    <a:lstStyle/>
                    <a:p>
                      <a:r>
                        <a:rPr lang="en-US" dirty="0" smtClean="0"/>
                        <a:t>This provides insights into existing customer </a:t>
                      </a:r>
                      <a:r>
                        <a:rPr lang="en-US" dirty="0" err="1" smtClean="0"/>
                        <a:t>behaviours</a:t>
                      </a:r>
                      <a:r>
                        <a:rPr lang="en-US" dirty="0" smtClean="0"/>
                        <a:t> and views. Generally, it provides a volume of broad data, rather than any depth. It is particularly useful in highlighting existing product inadequacies. It is less useful in providing insights about the future.</a:t>
                      </a:r>
                    </a:p>
                    <a:p>
                      <a:endParaRPr lang="en-US" dirty="0"/>
                    </a:p>
                  </a:txBody>
                  <a:tcPr/>
                </a:tc>
              </a:tr>
              <a:tr h="1045688">
                <a:tc>
                  <a:txBody>
                    <a:bodyPr/>
                    <a:lstStyle/>
                    <a:p>
                      <a:r>
                        <a:rPr lang="en-US" dirty="0" smtClean="0"/>
                        <a:t>Focus groups and key user analysis</a:t>
                      </a:r>
                      <a:endParaRPr lang="en-US" dirty="0"/>
                    </a:p>
                  </a:txBody>
                  <a:tcPr/>
                </a:tc>
                <a:tc>
                  <a:txBody>
                    <a:bodyPr/>
                    <a:lstStyle/>
                    <a:p>
                      <a:r>
                        <a:rPr lang="en-US" dirty="0" smtClean="0"/>
                        <a:t>These provide a deeper insight into how custom­ers feel. They can be combined with market research. . They are also of limited use in providing insights about the future.</a:t>
                      </a:r>
                    </a:p>
                    <a:p>
                      <a:endParaRPr lang="en-US" dirty="0"/>
                    </a:p>
                  </a:txBody>
                  <a:tcPr/>
                </a:tc>
              </a:tr>
            </a:tbl>
          </a:graphicData>
        </a:graphic>
      </p:graphicFrame>
    </p:spTree>
    <p:extLst>
      <p:ext uri="{BB962C8B-B14F-4D97-AF65-F5344CB8AC3E}">
        <p14:creationId xmlns:p14="http://schemas.microsoft.com/office/powerpoint/2010/main" val="594201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2105293"/>
            <a:ext cx="8773300" cy="2554545"/>
          </a:xfrm>
          <a:prstGeom prst="rect">
            <a:avLst/>
          </a:prstGeom>
          <a:noFill/>
        </p:spPr>
        <p:txBody>
          <a:bodyPr wrap="square" rtlCol="0">
            <a:spAutoFit/>
          </a:bodyPr>
          <a:lstStyle/>
          <a:p>
            <a:pPr algn="just"/>
            <a:r>
              <a:rPr lang="en-US" sz="2000" dirty="0">
                <a:solidFill>
                  <a:srgbClr val="FF0000"/>
                </a:solidFill>
              </a:rPr>
              <a:t>The third approach</a:t>
            </a:r>
            <a:r>
              <a:rPr lang="en-US" sz="2000" dirty="0"/>
              <a:t> involves a synthesis of these two approaches - linking technological ­ innovation with a market-based approach. </a:t>
            </a:r>
          </a:p>
          <a:p>
            <a:pPr algn="just"/>
            <a:endParaRPr lang="en-US" sz="2000" dirty="0"/>
          </a:p>
          <a:p>
            <a:pPr algn="just"/>
            <a:r>
              <a:rPr lang="en-US" sz="2000" dirty="0"/>
              <a:t>This often involves linking new, often­ emergent technologies with business model innovation to create new market spaces. This is disruptive innovation and is when new industries can be born. Whilst this may offer the greatest commercial opportunity, it is also the most difficult to achieve. (blending an understanding of technology with an understanding of the market to create this new market space) </a:t>
            </a: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250934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2105293"/>
            <a:ext cx="8773300" cy="707886"/>
          </a:xfrm>
          <a:prstGeom prst="rect">
            <a:avLst/>
          </a:prstGeom>
          <a:noFill/>
        </p:spPr>
        <p:txBody>
          <a:bodyPr wrap="square" rtlCol="0">
            <a:spAutoFit/>
          </a:bodyPr>
          <a:lstStyle/>
          <a:p>
            <a:pPr algn="ctr"/>
            <a:r>
              <a:rPr lang="en-US" sz="2000" dirty="0"/>
              <a:t>three levels of synthesis, consistent with increasing levels of market complexity and impact: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14" name="Table 13"/>
          <p:cNvGraphicFramePr>
            <a:graphicFrameLocks noGrp="1"/>
          </p:cNvGraphicFramePr>
          <p:nvPr>
            <p:extLst>
              <p:ext uri="{D42A27DB-BD31-4B8C-83A1-F6EECF244321}">
                <p14:modId xmlns:p14="http://schemas.microsoft.com/office/powerpoint/2010/main" val="2699097169"/>
              </p:ext>
            </p:extLst>
          </p:nvPr>
        </p:nvGraphicFramePr>
        <p:xfrm>
          <a:off x="1149848" y="3021966"/>
          <a:ext cx="8849518" cy="2468880"/>
        </p:xfrm>
        <a:graphic>
          <a:graphicData uri="http://schemas.openxmlformats.org/drawingml/2006/table">
            <a:tbl>
              <a:tblPr firstRow="1" bandRow="1">
                <a:tableStyleId>{5C22544A-7EE6-4342-B048-85BDC9FD1C3A}</a:tableStyleId>
              </a:tblPr>
              <a:tblGrid>
                <a:gridCol w="3137787"/>
                <a:gridCol w="5711731"/>
              </a:tblGrid>
              <a:tr h="370840">
                <a:tc>
                  <a:txBody>
                    <a:bodyPr/>
                    <a:lstStyle/>
                    <a:p>
                      <a:r>
                        <a:rPr lang="en-US" dirty="0" smtClean="0"/>
                        <a:t>Outcome-driven innovation</a:t>
                      </a:r>
                      <a:endParaRPr lang="en-US" dirty="0"/>
                    </a:p>
                  </a:txBody>
                  <a:tcPr/>
                </a:tc>
                <a:tc>
                  <a:txBody>
                    <a:bodyPr/>
                    <a:lstStyle/>
                    <a:p>
                      <a:r>
                        <a:rPr lang="en-US" dirty="0" smtClean="0"/>
                        <a:t>his is based on the premise that customer-valued performance can be identified and improved</a:t>
                      </a:r>
                      <a:endParaRPr lang="en-US" dirty="0"/>
                    </a:p>
                  </a:txBody>
                  <a:tcPr/>
                </a:tc>
              </a:tr>
              <a:tr h="370840">
                <a:tc>
                  <a:txBody>
                    <a:bodyPr/>
                    <a:lstStyle/>
                    <a:p>
                      <a:r>
                        <a:rPr lang="en-US" dirty="0" smtClean="0"/>
                        <a:t>Design thinking</a:t>
                      </a:r>
                      <a:endParaRPr lang="en-US" dirty="0"/>
                    </a:p>
                  </a:txBody>
                  <a:tcPr/>
                </a:tc>
                <a:tc>
                  <a:txBody>
                    <a:bodyPr/>
                    <a:lstStyle/>
                    <a:p>
                      <a:r>
                        <a:rPr lang="en-US" dirty="0" smtClean="0"/>
                        <a:t>A loose set of holistic concepts that approach design from the perspective of solving complex problems for people, rather than just creating distinc­tive objects or shape</a:t>
                      </a:r>
                      <a:endParaRPr lang="en-US" dirty="0"/>
                    </a:p>
                  </a:txBody>
                  <a:tcPr/>
                </a:tc>
              </a:tr>
              <a:tr h="370840">
                <a:tc>
                  <a:txBody>
                    <a:bodyPr/>
                    <a:lstStyle/>
                    <a:p>
                      <a:r>
                        <a:rPr lang="en-US" dirty="0" smtClean="0"/>
                        <a:t>Creative synthesis </a:t>
                      </a:r>
                      <a:endParaRPr lang="en-US" dirty="0"/>
                    </a:p>
                  </a:txBody>
                  <a:tcPr/>
                </a:tc>
                <a:tc>
                  <a:txBody>
                    <a:bodyPr/>
                    <a:lstStyle/>
                    <a:p>
                      <a:r>
                        <a:rPr lang="en-US" dirty="0" smtClean="0"/>
                        <a:t>-This builds on design thinking but integrates business model development with the technology perspective. Creative synthesis applied to radical </a:t>
                      </a:r>
                      <a:endParaRPr lang="en-US" dirty="0"/>
                    </a:p>
                  </a:txBody>
                  <a:tcPr/>
                </a:tc>
              </a:tr>
            </a:tbl>
          </a:graphicData>
        </a:graphic>
      </p:graphicFrame>
    </p:spTree>
    <p:extLst>
      <p:ext uri="{BB962C8B-B14F-4D97-AF65-F5344CB8AC3E}">
        <p14:creationId xmlns:p14="http://schemas.microsoft.com/office/powerpoint/2010/main" val="11034043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62905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432779"/>
            <a:ext cx="8773300" cy="4708981"/>
          </a:xfrm>
          <a:prstGeom prst="rect">
            <a:avLst/>
          </a:prstGeom>
          <a:noFill/>
        </p:spPr>
        <p:txBody>
          <a:bodyPr wrap="square" rtlCol="0">
            <a:spAutoFit/>
          </a:bodyPr>
          <a:lstStyle/>
          <a:p>
            <a:pPr algn="ctr"/>
            <a:r>
              <a:rPr lang="en-US" sz="2000" dirty="0" smtClean="0"/>
              <a:t>While </a:t>
            </a:r>
            <a:r>
              <a:rPr lang="en-US" sz="2000" dirty="0"/>
              <a:t>other cosmetic companies depend on department store sales, Sephora is revolutionizing retail by offering customers new in-store and on-line experiences such as </a:t>
            </a:r>
            <a:r>
              <a:rPr lang="en-US" sz="2000" dirty="0">
                <a:solidFill>
                  <a:srgbClr val="FF0000"/>
                </a:solidFill>
              </a:rPr>
              <a:t>trying on make-up </a:t>
            </a:r>
            <a:r>
              <a:rPr lang="en-US" sz="2000" dirty="0" smtClean="0">
                <a:solidFill>
                  <a:srgbClr val="FF0000"/>
                </a:solidFill>
              </a:rPr>
              <a:t>virtually</a:t>
            </a:r>
            <a:r>
              <a:rPr lang="en-US" sz="2000" dirty="0" smtClean="0"/>
              <a:t> </a:t>
            </a:r>
            <a:r>
              <a:rPr lang="en-US" sz="2000" dirty="0"/>
              <a:t>using </a:t>
            </a:r>
            <a:r>
              <a:rPr lang="en-US" sz="2000" dirty="0">
                <a:solidFill>
                  <a:srgbClr val="FF0000"/>
                </a:solidFill>
              </a:rPr>
              <a:t>augmented reality</a:t>
            </a:r>
            <a:r>
              <a:rPr lang="en-US" sz="2000" dirty="0"/>
              <a:t>, </a:t>
            </a:r>
            <a:r>
              <a:rPr lang="en-US" sz="2000" dirty="0">
                <a:solidFill>
                  <a:srgbClr val="FF0000"/>
                </a:solidFill>
              </a:rPr>
              <a:t>matching their skin tone to a foundation using artificial intelligence </a:t>
            </a:r>
            <a:r>
              <a:rPr lang="en-US" sz="2000" dirty="0"/>
              <a:t>{AI), and sampling a fragrance via a </a:t>
            </a:r>
            <a:r>
              <a:rPr lang="en-US" sz="2000" dirty="0">
                <a:solidFill>
                  <a:srgbClr val="FF0000"/>
                </a:solidFill>
              </a:rPr>
              <a:t>touchscreen and scented air. </a:t>
            </a:r>
            <a:r>
              <a:rPr lang="en-US" sz="2000" dirty="0"/>
              <a:t>Founded in 1970, and acquired by the luxury goods conglomerate LVMH {Moet Hennessy - Louis Vuitton) in 1997, Sephora is a French retail cosmetics chain with some 2,300 stores operating in 33 countries and revenues of over $4 billion in 2013. It sells its own and other brands of cosmetics over-the-counter and online in a highly competitive and changing industry where brands like Glossier and Huda Beauty are rapidly building market share, almost entirely through the </a:t>
            </a:r>
            <a:r>
              <a:rPr lang="en-US" sz="2000" dirty="0">
                <a:solidFill>
                  <a:srgbClr val="FF0000"/>
                </a:solidFill>
              </a:rPr>
              <a:t>new channels of social media and user-generated content</a:t>
            </a:r>
            <a:r>
              <a:rPr lang="en-US" sz="2000" dirty="0"/>
              <a:t>. To help it counter this competition and bridge the gap between its online and in-store experiences, Sephora set up an </a:t>
            </a:r>
            <a:r>
              <a:rPr lang="en-US" sz="2000" dirty="0">
                <a:solidFill>
                  <a:srgbClr val="FF0000"/>
                </a:solidFill>
              </a:rPr>
              <a:t>Innovation Lab </a:t>
            </a:r>
            <a:r>
              <a:rPr lang="en-US" sz="2000" dirty="0"/>
              <a:t>in 2015 to help it develop, test and launch new offerings for shopping both in-store and online, using AI technologies such as natural language processing, machine learning and computer vision .</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New Technology And Market Spaces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40265460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4516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Creative Synthesis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3" name="Diagram 2"/>
          <p:cNvGraphicFramePr/>
          <p:nvPr>
            <p:extLst>
              <p:ext uri="{D42A27DB-BD31-4B8C-83A1-F6EECF244321}">
                <p14:modId xmlns:p14="http://schemas.microsoft.com/office/powerpoint/2010/main" val="2703897028"/>
              </p:ext>
            </p:extLst>
          </p:nvPr>
        </p:nvGraphicFramePr>
        <p:xfrm>
          <a:off x="939840" y="1377863"/>
          <a:ext cx="8983305" cy="479874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18511" y="2936921"/>
            <a:ext cx="1920928" cy="1635079"/>
          </a:xfrm>
          <a:prstGeom prst="rect">
            <a:avLst/>
          </a:prstGeom>
        </p:spPr>
      </p:pic>
      <p:pic>
        <p:nvPicPr>
          <p:cNvPr id="16" name="Picture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647556" y="2771816"/>
            <a:ext cx="1493972" cy="1650556"/>
          </a:xfrm>
          <a:prstGeom prst="rect">
            <a:avLst/>
          </a:prstGeom>
        </p:spPr>
      </p:pic>
    </p:spTree>
    <p:extLst>
      <p:ext uri="{BB962C8B-B14F-4D97-AF65-F5344CB8AC3E}">
        <p14:creationId xmlns:p14="http://schemas.microsoft.com/office/powerpoint/2010/main" val="20056778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Creative Synthesis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149845" y="1819311"/>
            <a:ext cx="8773300" cy="224676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Disruptive innovation </a:t>
            </a:r>
            <a:r>
              <a:rPr lang="en-US" sz="2000" dirty="0"/>
              <a:t>is an idea that improves upon an existing market by exceeding the needs of a customer base, eventually displacing the old market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 </a:t>
            </a:r>
            <a:r>
              <a:rPr lang="en-US" sz="2000" dirty="0">
                <a:solidFill>
                  <a:srgbClr val="FF0000"/>
                </a:solidFill>
              </a:rPr>
              <a:t>Radical innovation </a:t>
            </a:r>
            <a:r>
              <a:rPr lang="en-US" sz="2000" dirty="0"/>
              <a:t>destroys the current market and value network, creating an entirely new </a:t>
            </a:r>
            <a:r>
              <a:rPr lang="en-US" sz="2000" dirty="0" smtClean="0"/>
              <a:t>one.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56262" y="3470188"/>
            <a:ext cx="2143125" cy="2143125"/>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94535" y="3762984"/>
            <a:ext cx="2895600" cy="1581150"/>
          </a:xfrm>
          <a:prstGeom prst="rect">
            <a:avLst/>
          </a:prstGeom>
        </p:spPr>
      </p:pic>
    </p:spTree>
    <p:extLst>
      <p:ext uri="{BB962C8B-B14F-4D97-AF65-F5344CB8AC3E}">
        <p14:creationId xmlns:p14="http://schemas.microsoft.com/office/powerpoint/2010/main" val="521965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Value-chain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44842" y="1768460"/>
            <a:ext cx="9135745"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One way to discover inadequacies in underlying processes or question market paradigms is by analyzing the value chain of an industry. Behind this is the idea that real advantages in cost or product/service differentiation can be found in the chain of activities that a firm performs to deliver value to its customers. </a:t>
            </a:r>
            <a:endParaRPr lang="en-US" sz="2000" dirty="0" smtClean="0"/>
          </a:p>
          <a:p>
            <a:pPr marL="342900" indent="-342900" algn="just">
              <a:buFont typeface="Arial" panose="020B0604020202020204" pitchFamily="34" charset="0"/>
              <a:buChar char="•"/>
            </a:pPr>
            <a:endParaRPr lang="en-US" sz="2000" dirty="0" smtClean="0"/>
          </a:p>
          <a:p>
            <a:pPr algn="ctr"/>
            <a:r>
              <a:rPr lang="en-US" sz="2000" dirty="0">
                <a:solidFill>
                  <a:srgbClr val="FF0000"/>
                </a:solidFill>
              </a:rPr>
              <a:t>The value chain comprises five primary activities :</a:t>
            </a:r>
          </a:p>
          <a:p>
            <a:pPr algn="just"/>
            <a:endParaRPr lang="en-US" sz="2000" dirty="0" smtClean="0"/>
          </a:p>
          <a:p>
            <a:pPr marL="457200" indent="-457200" algn="just">
              <a:buAutoNum type="arabicPeriod"/>
            </a:pPr>
            <a:r>
              <a:rPr lang="en-US" sz="2000" dirty="0" smtClean="0"/>
              <a:t>Inbound </a:t>
            </a:r>
            <a:r>
              <a:rPr lang="en-US" sz="2000" dirty="0"/>
              <a:t>logistics (receiving, storing, and disseminating inputs</a:t>
            </a:r>
            <a:r>
              <a:rPr lang="en-US" sz="2000" dirty="0" smtClean="0"/>
              <a:t>).</a:t>
            </a:r>
          </a:p>
          <a:p>
            <a:pPr marL="457200" indent="-457200" algn="just">
              <a:buAutoNum type="arabicPeriod"/>
            </a:pPr>
            <a:r>
              <a:rPr lang="en-US" sz="2000" dirty="0" smtClean="0"/>
              <a:t>Operations </a:t>
            </a:r>
            <a:r>
              <a:rPr lang="en-US" sz="2000" dirty="0"/>
              <a:t>(transforming inputs into a final product).</a:t>
            </a:r>
          </a:p>
          <a:p>
            <a:pPr marL="457200" indent="-457200" algn="just">
              <a:buFont typeface="+mj-lt"/>
              <a:buAutoNum type="arabicPeriod"/>
            </a:pPr>
            <a:r>
              <a:rPr lang="en-US" sz="2000" dirty="0" smtClean="0"/>
              <a:t>Outbound </a:t>
            </a:r>
            <a:r>
              <a:rPr lang="en-US" sz="2000" dirty="0"/>
              <a:t>logistics (collecting, storing, and distributing products to customers).</a:t>
            </a:r>
          </a:p>
          <a:p>
            <a:pPr marL="457200" indent="-457200" algn="just">
              <a:buFont typeface="+mj-lt"/>
              <a:buAutoNum type="arabicPeriod"/>
            </a:pPr>
            <a:r>
              <a:rPr lang="en-US" sz="2000" dirty="0" smtClean="0"/>
              <a:t>Marketing </a:t>
            </a:r>
            <a:r>
              <a:rPr lang="en-US" sz="2000" dirty="0"/>
              <a:t>and sales.</a:t>
            </a:r>
          </a:p>
          <a:p>
            <a:pPr marL="457200" indent="-457200" algn="just">
              <a:buFont typeface="+mj-lt"/>
              <a:buAutoNum type="arabicPeriod"/>
            </a:pPr>
            <a:r>
              <a:rPr lang="en-US" sz="2000" dirty="0" smtClean="0"/>
              <a:t>After-sales </a:t>
            </a:r>
            <a:r>
              <a:rPr lang="en-US" sz="2000" dirty="0"/>
              <a:t>service</a:t>
            </a:r>
            <a:r>
              <a:rPr lang="en-US" sz="2000" dirty="0" smtClean="0"/>
              <a:t>.</a:t>
            </a:r>
            <a:endParaRPr lang="en-US" sz="2000" dirty="0"/>
          </a:p>
        </p:txBody>
      </p:sp>
    </p:spTree>
    <p:extLst>
      <p:ext uri="{BB962C8B-B14F-4D97-AF65-F5344CB8AC3E}">
        <p14:creationId xmlns:p14="http://schemas.microsoft.com/office/powerpoint/2010/main" val="315641377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3886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might be possible to reduce costs through new technologies, different sourcing, or work efficiencies.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 internet has given businesses the opportunity to look at disintermediation - reducing the use of intermediaries - in order to reduce costs.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Equally, however, if customers value certain stages of the chain more highly than indicated by the resources allocated to them, it may be profitable to offer an improved product /service by increasing the resources allocated to these stages.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There may also be opportunities for complementary products or services to be developed either on your own or in partnership with other companies. </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Value-chain Analysis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65323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That Entrepreneurs need to search </a:t>
            </a:r>
            <a:r>
              <a:rPr lang="en-US" sz="2000" dirty="0">
                <a:solidFill>
                  <a:srgbClr val="FF0000"/>
                </a:solidFill>
              </a:rPr>
              <a:t>purposefully</a:t>
            </a:r>
            <a:r>
              <a:rPr lang="en-US" sz="2000" dirty="0"/>
              <a:t> for </a:t>
            </a:r>
            <a:r>
              <a:rPr lang="en-US" sz="2000" dirty="0">
                <a:solidFill>
                  <a:srgbClr val="FF0000"/>
                </a:solidFill>
              </a:rPr>
              <a:t>the sources of innovation</a:t>
            </a:r>
            <a:r>
              <a:rPr lang="en-US" sz="2000" dirty="0"/>
              <a:t>, </a:t>
            </a:r>
            <a:r>
              <a:rPr lang="en-US" sz="2000" dirty="0">
                <a:solidFill>
                  <a:srgbClr val="FF0000"/>
                </a:solidFill>
              </a:rPr>
              <a:t>the changes</a:t>
            </a:r>
            <a:r>
              <a:rPr lang="en-US" sz="2000" dirty="0"/>
              <a:t>, and their </a:t>
            </a:r>
            <a:r>
              <a:rPr lang="en-US" sz="2000" dirty="0">
                <a:solidFill>
                  <a:srgbClr val="FF0000"/>
                </a:solidFill>
              </a:rPr>
              <a:t>symptoms</a:t>
            </a:r>
            <a:r>
              <a:rPr lang="en-US" sz="2000" dirty="0"/>
              <a:t> that </a:t>
            </a:r>
            <a:r>
              <a:rPr lang="en-US" sz="2000" dirty="0">
                <a:solidFill>
                  <a:srgbClr val="FF0000"/>
                </a:solidFill>
              </a:rPr>
              <a:t>indicate opportunities for successful </a:t>
            </a:r>
            <a:r>
              <a:rPr lang="en-US" sz="2000" dirty="0"/>
              <a:t>innovation: The search for </a:t>
            </a:r>
            <a:r>
              <a:rPr lang="en-US" sz="2000" dirty="0" smtClean="0"/>
              <a:t>innova­tive </a:t>
            </a:r>
            <a:r>
              <a:rPr lang="en-US" sz="2000" dirty="0"/>
              <a:t>opportunities can be practiced systematically through a </a:t>
            </a:r>
            <a:r>
              <a:rPr lang="en-US" sz="2000" u="sng" dirty="0">
                <a:solidFill>
                  <a:srgbClr val="C00000"/>
                </a:solidFill>
              </a:rPr>
              <a:t>creative analysis of change in the environment </a:t>
            </a:r>
            <a:r>
              <a:rPr lang="en-US" sz="2000" dirty="0"/>
              <a:t>and the opportunities this generates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seven sources </a:t>
            </a:r>
            <a:r>
              <a:rPr lang="en-US" sz="2000" dirty="0"/>
              <a:t>of opportunity for firms in search of creative innovation.  These are: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Spotting  Opportunity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643375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19069" y="2019404"/>
            <a:ext cx="8604076" cy="3170099"/>
          </a:xfrm>
          <a:prstGeom prst="rect">
            <a:avLst/>
          </a:prstGeom>
          <a:noFill/>
        </p:spPr>
        <p:txBody>
          <a:bodyPr wrap="square" rtlCol="0">
            <a:spAutoFit/>
          </a:bodyPr>
          <a:lstStyle/>
          <a:p>
            <a:pPr algn="ctr"/>
            <a:r>
              <a:rPr lang="en-US" sz="2000" b="1" dirty="0" smtClean="0"/>
              <a:t>The </a:t>
            </a:r>
            <a:r>
              <a:rPr lang="en-US" sz="2000" b="1" dirty="0"/>
              <a:t>unexpected - be it the unexpected success or failure or the unexpected </a:t>
            </a:r>
            <a:r>
              <a:rPr lang="en-US" sz="2000" b="1" dirty="0" smtClean="0"/>
              <a:t>event</a:t>
            </a:r>
          </a:p>
          <a:p>
            <a:r>
              <a:rPr lang="en-US" sz="2000" dirty="0"/>
              <a:t>Nobody can predict the future but an ability to react quickly to changes is a real com­mercial advantage, particularly in a rapidly changing environment. Information and knowledge are invaluable</a:t>
            </a:r>
            <a:r>
              <a:rPr lang="en-US" sz="2000" dirty="0" smtClean="0"/>
              <a:t>.</a:t>
            </a:r>
          </a:p>
          <a:p>
            <a:endParaRPr lang="en-US" sz="2000" dirty="0" smtClean="0"/>
          </a:p>
          <a:p>
            <a:pPr algn="ctr"/>
            <a:r>
              <a:rPr lang="en-US" sz="2000" b="1" dirty="0"/>
              <a:t>The incongruity - between what actually happened and what was supposed to happen</a:t>
            </a:r>
            <a:r>
              <a:rPr lang="en-US" sz="2000" dirty="0"/>
              <a:t>.</a:t>
            </a:r>
            <a:endParaRPr lang="en-US" sz="2000" dirty="0"/>
          </a:p>
          <a:p>
            <a:r>
              <a:rPr lang="en-US" sz="2000" dirty="0"/>
              <a:t>Plans go wrong and unexpected outcomes produce opportunities for firms that are able to spot them.</a:t>
            </a:r>
            <a:endParaRPr lang="en-US" sz="2000" dirty="0" smtClean="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Spotting  Opportunity</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071612" y="948068"/>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723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862322"/>
          </a:xfrm>
          <a:prstGeom prst="rect">
            <a:avLst/>
          </a:prstGeom>
          <a:noFill/>
        </p:spPr>
        <p:txBody>
          <a:bodyPr wrap="square" rtlCol="0">
            <a:spAutoFit/>
          </a:bodyPr>
          <a:lstStyle/>
          <a:p>
            <a:pPr algn="ctr"/>
            <a:r>
              <a:rPr lang="en-US" sz="2000" b="1" dirty="0"/>
              <a:t>The inadequacy in underlying processes -that are taken for granted but can be improved or changed. </a:t>
            </a:r>
            <a:endParaRPr lang="en-US" sz="2000" b="1" dirty="0" smtClean="0"/>
          </a:p>
          <a:p>
            <a:pPr algn="just"/>
            <a:r>
              <a:rPr lang="en-US" sz="2000" dirty="0"/>
              <a:t>This is essentially improving process engineering -especially important if the product is competing primarily on price</a:t>
            </a:r>
            <a:r>
              <a:rPr lang="en-US" sz="2000" dirty="0" smtClean="0"/>
              <a:t>.</a:t>
            </a:r>
          </a:p>
          <a:p>
            <a:pPr algn="just"/>
            <a:endParaRPr lang="en-US" sz="2000" dirty="0" smtClean="0"/>
          </a:p>
          <a:p>
            <a:pPr algn="ctr"/>
            <a:r>
              <a:rPr lang="en-US" sz="2000" b="1" dirty="0" smtClean="0"/>
              <a:t>The </a:t>
            </a:r>
            <a:r>
              <a:rPr lang="en-US" sz="2000" b="1" dirty="0"/>
              <a:t>changes in industry or market structure - take everyone by surprise</a:t>
            </a:r>
            <a:endParaRPr lang="en-US" sz="2000" b="1" dirty="0" smtClean="0"/>
          </a:p>
          <a:p>
            <a:pPr algn="just"/>
            <a:r>
              <a:rPr lang="en-US" sz="2000" dirty="0"/>
              <a:t>unexpected change, perhaps arising from technology, legislation or other outside events creates an opportunity to strategize about how the firm might cope, and, as usual, first­ mover advantage is usually worth striving for.</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Spotting  Opportunity</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6881428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20834"/>
            <a:ext cx="8773300" cy="3785652"/>
          </a:xfrm>
          <a:prstGeom prst="rect">
            <a:avLst/>
          </a:prstGeom>
          <a:noFill/>
        </p:spPr>
        <p:txBody>
          <a:bodyPr wrap="square" rtlCol="0">
            <a:spAutoFit/>
          </a:bodyPr>
          <a:lstStyle/>
          <a:p>
            <a:pPr algn="ctr"/>
            <a:r>
              <a:rPr lang="en-US" sz="2000" b="1" dirty="0" smtClean="0">
                <a:solidFill>
                  <a:srgbClr val="C00000"/>
                </a:solidFill>
              </a:rPr>
              <a:t> </a:t>
            </a:r>
            <a:r>
              <a:rPr lang="en-US" sz="2000" b="1" dirty="0">
                <a:solidFill>
                  <a:srgbClr val="C00000"/>
                </a:solidFill>
              </a:rPr>
              <a:t>The causes of the changes give clues about how innovation can be used to increase value added to the customer and economic return to the firm. An entrepreneurial firm should be adept at this.</a:t>
            </a:r>
          </a:p>
          <a:p>
            <a:pPr algn="ctr"/>
            <a:endParaRPr lang="en-US" sz="2000" b="1" dirty="0"/>
          </a:p>
          <a:p>
            <a:pPr algn="ctr"/>
            <a:r>
              <a:rPr lang="en-US" sz="2000" b="1" dirty="0"/>
              <a:t>The other three factors come from scanning for change in </a:t>
            </a:r>
            <a:r>
              <a:rPr lang="en-US" sz="2000" b="1" dirty="0">
                <a:solidFill>
                  <a:srgbClr val="C00000"/>
                </a:solidFill>
              </a:rPr>
              <a:t>the outside world</a:t>
            </a:r>
            <a:r>
              <a:rPr lang="en-US" sz="2000" b="1" dirty="0"/>
              <a:t>:</a:t>
            </a:r>
          </a:p>
          <a:p>
            <a:pPr algn="ctr"/>
            <a:endParaRPr lang="en-US" sz="2000" dirty="0"/>
          </a:p>
          <a:p>
            <a:pPr marL="342900" indent="-342900">
              <a:buFont typeface="Arial" panose="020B0604020202020204" pitchFamily="34" charset="0"/>
              <a:buChar char="•"/>
            </a:pPr>
            <a:r>
              <a:rPr lang="en-US" sz="2000" dirty="0" smtClean="0">
                <a:solidFill>
                  <a:srgbClr val="FF0000"/>
                </a:solidFill>
              </a:rPr>
              <a:t>Demographic </a:t>
            </a:r>
            <a:r>
              <a:rPr lang="en-US" sz="2000" dirty="0">
                <a:solidFill>
                  <a:srgbClr val="FF0000"/>
                </a:solidFill>
              </a:rPr>
              <a:t>changes </a:t>
            </a:r>
            <a:r>
              <a:rPr lang="en-US" sz="2000" dirty="0"/>
              <a:t>- population changes caused by changes in birth rates, wars, medical improvements and so on.</a:t>
            </a:r>
          </a:p>
          <a:p>
            <a:pPr marL="342900" indent="-342900">
              <a:buFont typeface="Arial" panose="020B0604020202020204" pitchFamily="34" charset="0"/>
              <a:buChar char="•"/>
            </a:pPr>
            <a:r>
              <a:rPr lang="en-US" sz="2000" dirty="0" smtClean="0">
                <a:solidFill>
                  <a:srgbClr val="FF0000"/>
                </a:solidFill>
              </a:rPr>
              <a:t>Changes </a:t>
            </a:r>
            <a:r>
              <a:rPr lang="en-US" sz="2000" dirty="0">
                <a:solidFill>
                  <a:srgbClr val="FF0000"/>
                </a:solidFill>
              </a:rPr>
              <a:t>in perception</a:t>
            </a:r>
            <a:r>
              <a:rPr lang="en-US" sz="2000" dirty="0"/>
              <a:t>, mood and meaning -that can be brought about by the ups and downs of the economy, culture, fashion etc. In-depth interviews or focus groups can also often give an insight into these </a:t>
            </a:r>
            <a:r>
              <a:rPr lang="en-US" sz="2000" dirty="0" smtClean="0"/>
              <a:t>changes.</a:t>
            </a:r>
          </a:p>
          <a:p>
            <a:pPr marL="342900" indent="-342900">
              <a:buFont typeface="Arial" panose="020B0604020202020204" pitchFamily="34" charset="0"/>
              <a:buChar char="•"/>
            </a:pPr>
            <a:r>
              <a:rPr lang="en-US" sz="2000" dirty="0" smtClean="0">
                <a:solidFill>
                  <a:srgbClr val="FF0000"/>
                </a:solidFill>
              </a:rPr>
              <a:t>New </a:t>
            </a:r>
            <a:r>
              <a:rPr lang="en-US" sz="2000" dirty="0">
                <a:solidFill>
                  <a:srgbClr val="FF0000"/>
                </a:solidFill>
              </a:rPr>
              <a:t>knowledge </a:t>
            </a:r>
            <a:r>
              <a:rPr lang="en-US" sz="2000" dirty="0"/>
              <a:t>- both scientific and non-scientific.</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Spotting  Opportunity</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591704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28311" y="1567565"/>
            <a:ext cx="9345750" cy="4411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33313" y="1670132"/>
            <a:ext cx="9135745" cy="2862322"/>
          </a:xfrm>
          <a:prstGeom prst="rect">
            <a:avLst/>
          </a:prstGeom>
          <a:noFill/>
        </p:spPr>
        <p:txBody>
          <a:bodyPr wrap="square" rtlCol="0">
            <a:spAutoFit/>
          </a:bodyPr>
          <a:lstStyle/>
          <a:p>
            <a:pPr algn="ctr"/>
            <a:r>
              <a:rPr lang="en-US" sz="2000" dirty="0"/>
              <a:t> And trying to </a:t>
            </a:r>
            <a:r>
              <a:rPr lang="en-US" sz="2000" dirty="0" smtClean="0"/>
              <a:t>analyze </a:t>
            </a:r>
            <a:r>
              <a:rPr lang="en-US" sz="2000" dirty="0">
                <a:solidFill>
                  <a:srgbClr val="FF0000"/>
                </a:solidFill>
              </a:rPr>
              <a:t>existing products and markets </a:t>
            </a:r>
            <a:r>
              <a:rPr lang="en-US" sz="2000" dirty="0"/>
              <a:t>is probably easier than trying to invent new ones. It is certainly less risky. There may well already be existing commercial opportunities  arising from:</a:t>
            </a:r>
          </a:p>
          <a:p>
            <a:pPr algn="ctr"/>
            <a:endParaRPr lang="en-US" sz="2000" dirty="0"/>
          </a:p>
          <a:p>
            <a:pPr marL="342900" indent="-342900">
              <a:buFont typeface="Arial" panose="020B0604020202020204" pitchFamily="34" charset="0"/>
              <a:buChar char="•"/>
            </a:pPr>
            <a:r>
              <a:rPr lang="en-US" sz="2000" dirty="0" smtClean="0"/>
              <a:t>Unmet </a:t>
            </a:r>
            <a:r>
              <a:rPr lang="en-US" sz="2000" dirty="0"/>
              <a:t>needs or the unsolved problems consumers face now (and in the future).</a:t>
            </a:r>
          </a:p>
          <a:p>
            <a:pPr marL="342900" indent="-342900">
              <a:buFont typeface="Arial" panose="020B0604020202020204" pitchFamily="34" charset="0"/>
              <a:buChar char="•"/>
            </a:pPr>
            <a:r>
              <a:rPr lang="en-US" sz="2000" dirty="0" smtClean="0"/>
              <a:t>Inadequate </a:t>
            </a:r>
            <a:r>
              <a:rPr lang="en-US" sz="2000" dirty="0"/>
              <a:t>products /services where the product /service itself or the process undertaken to produce it can be improved.</a:t>
            </a:r>
          </a:p>
          <a:p>
            <a:pPr marL="342900" indent="-342900">
              <a:buFont typeface="Arial" panose="020B0604020202020204" pitchFamily="34" charset="0"/>
              <a:buChar char="•"/>
            </a:pPr>
            <a:r>
              <a:rPr lang="en-US" sz="2000" dirty="0" smtClean="0"/>
              <a:t>Products/services </a:t>
            </a:r>
            <a:r>
              <a:rPr lang="en-US" sz="2000" dirty="0"/>
              <a:t>that can be reimagined and re-engineered to produce alternatives that also have value in the market</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Spotting  Opportunity</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33309" y="4339245"/>
            <a:ext cx="3354365" cy="1555020"/>
          </a:xfrm>
          <a:prstGeom prst="rect">
            <a:avLst/>
          </a:prstGeom>
        </p:spPr>
      </p:pic>
    </p:spTree>
    <p:extLst>
      <p:ext uri="{BB962C8B-B14F-4D97-AF65-F5344CB8AC3E}">
        <p14:creationId xmlns:p14="http://schemas.microsoft.com/office/powerpoint/2010/main" val="815284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280308" y="1252021"/>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648316" y="1443573"/>
            <a:ext cx="8609734" cy="1323439"/>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t>PESTEL </a:t>
            </a:r>
            <a:r>
              <a:rPr lang="en-US" sz="2000" b="1" dirty="0" smtClean="0"/>
              <a:t>analysis</a:t>
            </a:r>
          </a:p>
          <a:p>
            <a:pPr algn="just"/>
            <a:r>
              <a:rPr lang="en-US" sz="2000" dirty="0" smtClean="0"/>
              <a:t>This </a:t>
            </a:r>
            <a:r>
              <a:rPr lang="en-US" sz="2000" dirty="0"/>
              <a:t>is a widely used tool to aid thinking about changes in the wider environment. PESTEL is an acronym that stands for:</a:t>
            </a:r>
          </a:p>
          <a:p>
            <a:pPr marL="342900" indent="-342900" algn="just">
              <a:buFont typeface="Arial" panose="020B0604020202020204" pitchFamily="34" charset="0"/>
              <a:buChar char="•"/>
            </a:pPr>
            <a:endParaRPr lang="en-US" sz="2000"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TOOLS FOR EXPLORING CHANGE</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5813" y="5758110"/>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graphicFrame>
        <p:nvGraphicFramePr>
          <p:cNvPr id="3" name="Table 2"/>
          <p:cNvGraphicFramePr>
            <a:graphicFrameLocks noGrp="1"/>
          </p:cNvGraphicFramePr>
          <p:nvPr>
            <p:extLst>
              <p:ext uri="{D42A27DB-BD31-4B8C-83A1-F6EECF244321}">
                <p14:modId xmlns:p14="http://schemas.microsoft.com/office/powerpoint/2010/main" val="1827330324"/>
              </p:ext>
            </p:extLst>
          </p:nvPr>
        </p:nvGraphicFramePr>
        <p:xfrm>
          <a:off x="455733" y="2579147"/>
          <a:ext cx="8802317" cy="3032760"/>
        </p:xfrm>
        <a:graphic>
          <a:graphicData uri="http://schemas.openxmlformats.org/drawingml/2006/table">
            <a:tbl>
              <a:tblPr firstRow="1" bandRow="1">
                <a:tableStyleId>{5C22544A-7EE6-4342-B048-85BDC9FD1C3A}</a:tableStyleId>
              </a:tblPr>
              <a:tblGrid>
                <a:gridCol w="2916906"/>
                <a:gridCol w="5885411"/>
              </a:tblGrid>
              <a:tr h="370840">
                <a:tc>
                  <a:txBody>
                    <a:bodyPr/>
                    <a:lstStyle/>
                    <a:p>
                      <a:r>
                        <a:rPr lang="en-US" dirty="0" smtClean="0"/>
                        <a:t>Political changes</a:t>
                      </a:r>
                      <a:endParaRPr lang="en-US" dirty="0"/>
                    </a:p>
                  </a:txBody>
                  <a:tcPr/>
                </a:tc>
                <a:tc>
                  <a:txBody>
                    <a:bodyPr/>
                    <a:lstStyle/>
                    <a:p>
                      <a:r>
                        <a:rPr lang="en-US" dirty="0" smtClean="0"/>
                        <a:t>local or central government elections, political initiatives</a:t>
                      </a:r>
                      <a:endParaRPr lang="en-US" dirty="0"/>
                    </a:p>
                  </a:txBody>
                  <a:tcPr/>
                </a:tc>
              </a:tr>
              <a:tr h="370840">
                <a:tc>
                  <a:txBody>
                    <a:bodyPr/>
                    <a:lstStyle/>
                    <a:p>
                      <a:r>
                        <a:rPr lang="en-US" dirty="0" smtClean="0"/>
                        <a:t>Economic changes</a:t>
                      </a:r>
                      <a:endParaRPr lang="en-US" dirty="0"/>
                    </a:p>
                  </a:txBody>
                  <a:tcPr/>
                </a:tc>
                <a:tc>
                  <a:txBody>
                    <a:bodyPr/>
                    <a:lstStyle/>
                    <a:p>
                      <a:r>
                        <a:rPr lang="en-US" dirty="0" smtClean="0"/>
                        <a:t>changes in interest rates, inflation,</a:t>
                      </a:r>
                      <a:r>
                        <a:rPr lang="en-US" baseline="0" dirty="0" smtClean="0"/>
                        <a:t> </a:t>
                      </a:r>
                      <a:r>
                        <a:rPr lang="en-US" dirty="0" smtClean="0"/>
                        <a:t>employment, currency fluctuations</a:t>
                      </a:r>
                      <a:endParaRPr lang="en-US" dirty="0"/>
                    </a:p>
                  </a:txBody>
                  <a:tcPr/>
                </a:tc>
              </a:tr>
              <a:tr h="370840">
                <a:tc>
                  <a:txBody>
                    <a:bodyPr/>
                    <a:lstStyle/>
                    <a:p>
                      <a:r>
                        <a:rPr lang="en-US" dirty="0" smtClean="0"/>
                        <a:t>Social changes</a:t>
                      </a:r>
                      <a:endParaRPr lang="en-US" dirty="0"/>
                    </a:p>
                  </a:txBody>
                  <a:tcPr/>
                </a:tc>
                <a:tc>
                  <a:txBody>
                    <a:bodyPr/>
                    <a:lstStyle/>
                    <a:p>
                      <a:r>
                        <a:rPr lang="en-US" dirty="0" smtClean="0"/>
                        <a:t>an aging population, increasing inequality, increasing work participation often from home</a:t>
                      </a:r>
                      <a:endParaRPr lang="en-US" dirty="0"/>
                    </a:p>
                  </a:txBody>
                  <a:tcPr/>
                </a:tc>
              </a:tr>
              <a:tr h="370840">
                <a:tc>
                  <a:txBody>
                    <a:bodyPr/>
                    <a:lstStyle/>
                    <a:p>
                      <a:r>
                        <a:rPr lang="en-US" dirty="0" smtClean="0"/>
                        <a:t>Technological</a:t>
                      </a:r>
                      <a:r>
                        <a:rPr lang="en-US" baseline="0" dirty="0" smtClean="0"/>
                        <a:t> </a:t>
                      </a:r>
                      <a:r>
                        <a:rPr lang="en-US" dirty="0" smtClean="0"/>
                        <a:t>developments</a:t>
                      </a:r>
                      <a:endParaRPr lang="en-US" dirty="0"/>
                    </a:p>
                  </a:txBody>
                  <a:tcPr/>
                </a:tc>
                <a:tc>
                  <a:txBody>
                    <a:bodyPr/>
                    <a:lstStyle/>
                    <a:p>
                      <a:r>
                        <a:rPr lang="en-US" dirty="0" smtClean="0"/>
                        <a:t>increasing use of computers and chip technology, increasing use of smartphones,</a:t>
                      </a:r>
                      <a:endParaRPr lang="en-US" dirty="0"/>
                    </a:p>
                  </a:txBody>
                  <a:tcPr/>
                </a:tc>
              </a:tr>
              <a:tr h="370840">
                <a:tc>
                  <a:txBody>
                    <a:bodyPr/>
                    <a:lstStyle/>
                    <a:p>
                      <a:r>
                        <a:rPr lang="en-US" dirty="0" smtClean="0"/>
                        <a:t>Environmental developments</a:t>
                      </a:r>
                      <a:endParaRPr lang="en-US" dirty="0"/>
                    </a:p>
                  </a:txBody>
                  <a:tcPr/>
                </a:tc>
                <a:tc>
                  <a:txBody>
                    <a:bodyPr/>
                    <a:lstStyle/>
                    <a:p>
                      <a:r>
                        <a:rPr lang="en-US" dirty="0" smtClean="0"/>
                        <a:t> climate change, waste and pollution reduction,</a:t>
                      </a:r>
                      <a:endParaRPr lang="en-US" dirty="0"/>
                    </a:p>
                  </a:txBody>
                  <a:tcPr/>
                </a:tc>
              </a:tr>
              <a:tr h="370840">
                <a:tc>
                  <a:txBody>
                    <a:bodyPr/>
                    <a:lstStyle/>
                    <a:p>
                      <a:r>
                        <a:rPr lang="en-US" dirty="0" smtClean="0"/>
                        <a:t> Legal changes</a:t>
                      </a:r>
                      <a:endParaRPr lang="en-US" dirty="0"/>
                    </a:p>
                  </a:txBody>
                  <a:tcPr/>
                </a:tc>
                <a:tc>
                  <a:txBody>
                    <a:bodyPr/>
                    <a:lstStyle/>
                    <a:p>
                      <a:r>
                        <a:rPr lang="en-US" dirty="0" smtClean="0"/>
                        <a:t>health and safety legislation, changes in employment laws,</a:t>
                      </a:r>
                      <a:endParaRPr lang="en-US" dirty="0"/>
                    </a:p>
                  </a:txBody>
                  <a:tcPr/>
                </a:tc>
              </a:tr>
            </a:tbl>
          </a:graphicData>
        </a:graphic>
      </p:graphicFrame>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58050" y="2938220"/>
            <a:ext cx="2729306" cy="1827893"/>
          </a:xfrm>
          <a:prstGeom prst="rect">
            <a:avLst/>
          </a:prstGeom>
        </p:spPr>
      </p:pic>
    </p:spTree>
    <p:extLst>
      <p:ext uri="{BB962C8B-B14F-4D97-AF65-F5344CB8AC3E}">
        <p14:creationId xmlns:p14="http://schemas.microsoft.com/office/powerpoint/2010/main" val="35770573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72991"/>
            <a:ext cx="8773300" cy="3785652"/>
          </a:xfrm>
          <a:prstGeom prst="rect">
            <a:avLst/>
          </a:prstGeom>
          <a:noFill/>
        </p:spPr>
        <p:txBody>
          <a:bodyPr wrap="square" rtlCol="0">
            <a:spAutoFit/>
          </a:bodyPr>
          <a:lstStyle/>
          <a:p>
            <a:pPr algn="ctr"/>
            <a:r>
              <a:rPr lang="en-US" sz="2000" b="1" dirty="0"/>
              <a:t>Futures </a:t>
            </a:r>
            <a:r>
              <a:rPr lang="en-US" sz="2000" b="1" dirty="0" smtClean="0"/>
              <a:t>thinking</a:t>
            </a:r>
          </a:p>
          <a:p>
            <a:pPr algn="ctr"/>
            <a:endParaRPr lang="en-US" sz="2000" b="1" dirty="0" smtClean="0"/>
          </a:p>
          <a:p>
            <a:pPr marL="342900" indent="-342900" algn="just">
              <a:buFont typeface="Arial" panose="020B0604020202020204" pitchFamily="34" charset="0"/>
              <a:buChar char="•"/>
            </a:pPr>
            <a:r>
              <a:rPr lang="en-US" sz="2000" dirty="0"/>
              <a:t>Once PESTEL has identified the broad environmental trends, future thinking can be used to help paint a </a:t>
            </a:r>
            <a:r>
              <a:rPr lang="en-US" sz="2000" dirty="0">
                <a:solidFill>
                  <a:srgbClr val="FF0000"/>
                </a:solidFill>
              </a:rPr>
              <a:t>comprehensive picture of the future state of the competitive environment</a:t>
            </a:r>
            <a:r>
              <a:rPr lang="en-US" sz="2000" dirty="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It helps develop further insight into the changes that have been identified, ahead of defining the commercial opportunity. It tries to take a holistic perspective, developing a vision of the future state after the change has taken place. From this, the commercial oppor­tunities can be identified, again using brainstorming. Current constraints to action are ignored and in this way, the barriers to change are identified.</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Tools For Exploring Change</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238064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543044" y="11876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72991"/>
            <a:ext cx="6265108" cy="4093428"/>
          </a:xfrm>
          <a:prstGeom prst="rect">
            <a:avLst/>
          </a:prstGeom>
          <a:noFill/>
        </p:spPr>
        <p:txBody>
          <a:bodyPr wrap="square" rtlCol="0">
            <a:spAutoFit/>
          </a:bodyPr>
          <a:lstStyle/>
          <a:p>
            <a:pPr algn="ctr"/>
            <a:r>
              <a:rPr lang="en-US" sz="2000" dirty="0"/>
              <a:t>Scenario planning</a:t>
            </a:r>
          </a:p>
          <a:p>
            <a:endParaRPr lang="en-US" sz="2000" dirty="0"/>
          </a:p>
          <a:p>
            <a:r>
              <a:rPr lang="en-US" sz="2000" dirty="0"/>
              <a:t>This is another technique that tries to assess how possible future situations might impact on a firm. It allows you to take </a:t>
            </a:r>
            <a:r>
              <a:rPr lang="en-US" sz="2000" u="sng" dirty="0">
                <a:solidFill>
                  <a:srgbClr val="FF0000"/>
                </a:solidFill>
              </a:rPr>
              <a:t>Porter's static Five Forces analysis and add to it the extra dimen­sion of competitive reaction. </a:t>
            </a:r>
            <a:endParaRPr lang="en-US" sz="2000" u="sng" dirty="0" smtClean="0">
              <a:solidFill>
                <a:srgbClr val="FF0000"/>
              </a:solidFill>
            </a:endParaRPr>
          </a:p>
          <a:p>
            <a:r>
              <a:rPr lang="en-US" sz="2000" dirty="0" err="1" smtClean="0"/>
              <a:t>Ifan</a:t>
            </a:r>
            <a:r>
              <a:rPr lang="en-US" sz="2000" dirty="0" smtClean="0"/>
              <a:t> </a:t>
            </a:r>
            <a:r>
              <a:rPr lang="en-US" sz="2000" dirty="0"/>
              <a:t>innovation causes radical changes to markets it is particularly useful to 'game plan' how competitors might react. Trends and drivers of change identified from the PESTEL analysis can be built into the scenarios. These scenarios must be </a:t>
            </a:r>
            <a:r>
              <a:rPr lang="en-US" sz="2000" dirty="0">
                <a:solidFill>
                  <a:srgbClr val="FF0000"/>
                </a:solidFill>
              </a:rPr>
              <a:t>logically consistent possible futures, based around the strengths and weaknesses and other key factors influencing the firm and its competitors</a:t>
            </a:r>
            <a:r>
              <a:rPr lang="en-US" sz="2000" b="1" dirty="0"/>
              <a: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Tools For Exploring Change</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56002" y="1907968"/>
            <a:ext cx="3410857" cy="3394252"/>
          </a:xfrm>
          <a:prstGeom prst="rect">
            <a:avLst/>
          </a:prstGeom>
        </p:spPr>
      </p:pic>
    </p:spTree>
    <p:extLst>
      <p:ext uri="{BB962C8B-B14F-4D97-AF65-F5344CB8AC3E}">
        <p14:creationId xmlns:p14="http://schemas.microsoft.com/office/powerpoint/2010/main" val="14743380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3785652"/>
          </a:xfrm>
          <a:prstGeom prst="rect">
            <a:avLst/>
          </a:prstGeom>
          <a:noFill/>
        </p:spPr>
        <p:txBody>
          <a:bodyPr wrap="square" rtlCol="0">
            <a:spAutoFit/>
          </a:bodyPr>
          <a:lstStyle/>
          <a:p>
            <a:pPr algn="ctr"/>
            <a:r>
              <a:rPr lang="en-US" sz="2000" b="1" dirty="0"/>
              <a:t>Brainstorming</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Generating ideas is a numbers game. So it is worth distinguishing between those tech­niques designed to generate volume and those designed to improve the quality of the idea.</a:t>
            </a:r>
          </a:p>
          <a:p>
            <a:pPr marL="342900" indent="-342900" algn="just">
              <a:buFont typeface="Arial" panose="020B0604020202020204" pitchFamily="34" charset="0"/>
              <a:buChar char="•"/>
            </a:pPr>
            <a:r>
              <a:rPr lang="en-US" sz="2000" dirty="0"/>
              <a:t>Brainstorming is one of the most widely-used, basic techniques for facilitating the </a:t>
            </a:r>
            <a:r>
              <a:rPr lang="en-US" sz="2000" dirty="0" smtClean="0"/>
              <a:t>generation </a:t>
            </a:r>
            <a:r>
              <a:rPr lang="en-US" sz="2000" dirty="0"/>
              <a:t>of a volume of ideas around a topic. It is </a:t>
            </a:r>
            <a:r>
              <a:rPr lang="en-US" sz="2000" dirty="0" smtClean="0"/>
              <a:t>practiced </a:t>
            </a:r>
            <a:r>
              <a:rPr lang="en-US" sz="2000" dirty="0"/>
              <a:t>in a group, thereby encouraging </a:t>
            </a:r>
            <a:r>
              <a:rPr lang="en-US" sz="2000" dirty="0" smtClean="0"/>
              <a:t>con­nectivity</a:t>
            </a:r>
            <a:r>
              <a:rPr lang="en-US" sz="2000" dirty="0"/>
              <a:t>. In the session participants do not question or criticize ideas. the aim is to encourage the free flow of ideas -divergent thinking -and to come up with as many ideas as possible.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Tools For Exploring Change</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010933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112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588701"/>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These are simple maps that link one idea to another. They can help develop and refine a business opportunity.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They </a:t>
            </a:r>
            <a:r>
              <a:rPr lang="en-US" sz="2000" dirty="0"/>
              <a:t>can be used by individuals or in a group. As with brainstorming, you have to suspend disbelief and simply generate related ideas that might </a:t>
            </a:r>
            <a:r>
              <a:rPr lang="en-US" sz="2000" dirty="0" err="1"/>
              <a:t>nat</a:t>
            </a:r>
            <a:r>
              <a:rPr lang="en-US" sz="2000" dirty="0"/>
              <a:t> have been encapsulated in the original. It can help you 'think outside the box' and generate relation­ ships that might </a:t>
            </a:r>
            <a:r>
              <a:rPr lang="en-US" sz="2000" dirty="0" err="1"/>
              <a:t>nat</a:t>
            </a:r>
            <a:r>
              <a:rPr lang="en-US" sz="2000" dirty="0"/>
              <a:t> initially have been apparent. Creativity is about making connections between apparently unconnected things, and this technique can be particularly helpful.</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Tools For Exploring Change</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5" name="Picture 34"/>
          <p:cNvPicPr>
            <a:picLocks noChangeAspect="1"/>
          </p:cNvPicPr>
          <p:nvPr/>
        </p:nvPicPr>
        <p:blipFill>
          <a:blip r:embed="rId7"/>
          <a:stretch>
            <a:fillRect/>
          </a:stretch>
        </p:blipFill>
        <p:spPr>
          <a:xfrm>
            <a:off x="1149846" y="4587837"/>
            <a:ext cx="8773300" cy="1437081"/>
          </a:xfrm>
          <a:prstGeom prst="rect">
            <a:avLst/>
          </a:prstGeom>
        </p:spPr>
      </p:pic>
    </p:spTree>
    <p:extLst>
      <p:ext uri="{BB962C8B-B14F-4D97-AF65-F5344CB8AC3E}">
        <p14:creationId xmlns:p14="http://schemas.microsoft.com/office/powerpoint/2010/main" val="30200614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20834"/>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Sometimes there may be problems for which </a:t>
            </a:r>
            <a:r>
              <a:rPr lang="en-US" sz="2000" dirty="0">
                <a:solidFill>
                  <a:srgbClr val="FF0000"/>
                </a:solidFill>
              </a:rPr>
              <a:t>no solutions </a:t>
            </a:r>
            <a:r>
              <a:rPr lang="en-US" sz="2000" dirty="0"/>
              <a:t>- or rather no </a:t>
            </a:r>
            <a:r>
              <a:rPr lang="en-US" sz="2000" dirty="0">
                <a:solidFill>
                  <a:srgbClr val="FF0000"/>
                </a:solidFill>
              </a:rPr>
              <a:t>commercially viable solutions </a:t>
            </a:r>
            <a:r>
              <a:rPr lang="en-US" sz="2000" dirty="0"/>
              <a:t>- have been found.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smtClean="0"/>
              <a:t>Mare </a:t>
            </a:r>
            <a:r>
              <a:rPr lang="en-US" sz="2000" dirty="0"/>
              <a:t>often perhaps existing products or services can be improved, providing better solutions to existing problems. There are a number of tech­niques that can be used to explore inadequacies in existing products or services</a:t>
            </a:r>
            <a:r>
              <a:rPr lang="en-US" sz="2000" dirty="0" smtClean="0"/>
              <a: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Techniques For Exploring Product Inadequacies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85167" y="3685577"/>
            <a:ext cx="4212418" cy="1966037"/>
          </a:xfrm>
          <a:prstGeom prst="rect">
            <a:avLst/>
          </a:prstGeom>
        </p:spPr>
      </p:pic>
    </p:spTree>
    <p:extLst>
      <p:ext uri="{BB962C8B-B14F-4D97-AF65-F5344CB8AC3E}">
        <p14:creationId xmlns:p14="http://schemas.microsoft.com/office/powerpoint/2010/main" val="12141615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862322"/>
          </a:xfrm>
          <a:prstGeom prst="rect">
            <a:avLst/>
          </a:prstGeom>
          <a:noFill/>
        </p:spPr>
        <p:txBody>
          <a:bodyPr wrap="square" rtlCol="0">
            <a:spAutoFit/>
          </a:bodyPr>
          <a:lstStyle/>
          <a:p>
            <a:pPr algn="ctr"/>
            <a:r>
              <a:rPr lang="en-US" sz="2000" b="1" dirty="0" smtClean="0"/>
              <a:t>Analogy</a:t>
            </a:r>
            <a:endParaRPr lang="en-US" sz="2000" b="1" dirty="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This is a product-centered technique that attempts to join together apparently unconnected or unrelated combinations of features of a product or service and benefits the customer to come up with innovative solutions to problems. It is designed, therefore, to provide more focused ideas that create opportunities out of unsolved problems for customers. Analogies are proposed once the initial problem is stated. The analogies are then related to </a:t>
            </a:r>
            <a:r>
              <a:rPr lang="en-US" sz="2000" dirty="0" smtClean="0"/>
              <a:t>opportuni­ties </a:t>
            </a:r>
            <a:r>
              <a:rPr lang="en-US" sz="2000" dirty="0"/>
              <a:t>in the marketplace. They work in a similar way to brainstorming</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4517386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8"/>
            <a:ext cx="9683825" cy="45911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91420" y="1520891"/>
            <a:ext cx="9500945" cy="4401205"/>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t>Attribute analysis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Sometimes a product can be </a:t>
            </a:r>
            <a:r>
              <a:rPr lang="en-US" sz="2000" dirty="0">
                <a:solidFill>
                  <a:srgbClr val="FF0000"/>
                </a:solidFill>
              </a:rPr>
              <a:t>inadequate</a:t>
            </a:r>
            <a:r>
              <a:rPr lang="en-US" sz="2000" dirty="0"/>
              <a:t> and </a:t>
            </a:r>
            <a:r>
              <a:rPr lang="en-US" sz="2000" dirty="0">
                <a:solidFill>
                  <a:srgbClr val="FF0000"/>
                </a:solidFill>
              </a:rPr>
              <a:t>simply not work properly</a:t>
            </a:r>
            <a:r>
              <a:rPr lang="en-US" sz="2000" dirty="0"/>
              <a:t>, presenting a fairly obvious opportunity for a new, better product</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Attribute </a:t>
            </a:r>
            <a:r>
              <a:rPr lang="en-US" sz="2000" dirty="0"/>
              <a:t>analysis is another more focused product-centered technique designed to evolve product improvements and line extensions - used as the product reaches the mature phase of its life cycle. It can be useful, therefore, to spot opportunities arising from inadequate existing products or services. It uses the basic marketing technique of looking at the features of a product or service which, in turn, performs a series of functions but, most importantly, delivers benefits to the customers. An existing product or service is stripped down to its component parts and then you explore how these features might be altered, using brainstorming. The focus needs to be on whether those changes might bring valuable benefits to the customer</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755187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73050"/>
            <a:ext cx="8773300" cy="3477875"/>
          </a:xfrm>
          <a:prstGeom prst="rect">
            <a:avLst/>
          </a:prstGeom>
          <a:noFill/>
        </p:spPr>
        <p:txBody>
          <a:bodyPr wrap="square" rtlCol="0">
            <a:spAutoFit/>
          </a:bodyPr>
          <a:lstStyle/>
          <a:p>
            <a:pPr marL="342900" indent="-342900" algn="ctr">
              <a:buFont typeface="Arial" panose="020B0604020202020204" pitchFamily="34" charset="0"/>
              <a:buChar char="•"/>
            </a:pPr>
            <a:r>
              <a:rPr lang="en-US" sz="2000" b="1" dirty="0"/>
              <a:t>Gap </a:t>
            </a:r>
            <a:r>
              <a:rPr lang="en-US" sz="2000" b="1" dirty="0" smtClean="0"/>
              <a:t>analysis</a:t>
            </a:r>
          </a:p>
          <a:p>
            <a:pPr marL="342900" indent="-342900" algn="ctr">
              <a:buFont typeface="Arial" panose="020B0604020202020204" pitchFamily="34" charset="0"/>
              <a:buChar char="•"/>
            </a:pPr>
            <a:endParaRPr lang="en-US" sz="2000" b="1" dirty="0"/>
          </a:p>
          <a:p>
            <a:pPr marL="342900" indent="-342900" algn="just">
              <a:buFont typeface="Arial" panose="020B0604020202020204" pitchFamily="34" charset="0"/>
              <a:buChar char="•"/>
            </a:pPr>
            <a:r>
              <a:rPr lang="en-US" sz="2000" dirty="0"/>
              <a:t>This is a </a:t>
            </a:r>
            <a:r>
              <a:rPr lang="en-US" sz="2000" dirty="0">
                <a:solidFill>
                  <a:srgbClr val="FF0000"/>
                </a:solidFill>
              </a:rPr>
              <a:t>market-based approach </a:t>
            </a:r>
            <a:r>
              <a:rPr lang="en-US" sz="2000" dirty="0"/>
              <a:t>that attempts to produce a 'map' of product/market attri­butes based on dimensions that are perceived as </a:t>
            </a:r>
            <a:r>
              <a:rPr lang="en-US" sz="2000" dirty="0">
                <a:solidFill>
                  <a:srgbClr val="FF0000"/>
                </a:solidFill>
              </a:rPr>
              <a:t>important to customers, analyzing </a:t>
            </a:r>
            <a:r>
              <a:rPr lang="en-US" sz="2000" dirty="0"/>
              <a:t>where </a:t>
            </a:r>
            <a:r>
              <a:rPr lang="en-US" sz="2000" dirty="0">
                <a:solidFill>
                  <a:srgbClr val="FF0000"/>
                </a:solidFill>
              </a:rPr>
              <a:t>competing products might lie </a:t>
            </a:r>
            <a:r>
              <a:rPr lang="en-US" sz="2000" dirty="0"/>
              <a:t>and then spotting gaps where there is little or no competi­tion. Depending on the scale, this can be used to spot or create opportunity, particularly in the form of redefining market paradigms</a:t>
            </a:r>
            <a:r>
              <a:rPr lang="en-US" sz="2000" dirty="0" smtClean="0"/>
              <a:t>.</a:t>
            </a:r>
          </a:p>
          <a:p>
            <a:pPr marL="342900" indent="-342900" algn="just">
              <a:buFont typeface="Arial" panose="020B0604020202020204" pitchFamily="34" charset="0"/>
              <a:buChar char="•"/>
            </a:pPr>
            <a:endParaRPr lang="en-US" sz="2000" dirty="0" smtClean="0"/>
          </a:p>
          <a:p>
            <a:pPr algn="just"/>
            <a:r>
              <a:rPr lang="en-US" sz="2000" b="1" dirty="0"/>
              <a:t>There are a number of approaches to this task:</a:t>
            </a:r>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a:t>Techniques For Exploring Product Inadequacies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39845353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 </a:t>
            </a:r>
            <a:r>
              <a:rPr lang="en-US" sz="2000" b="1" dirty="0"/>
              <a:t>Perceptual </a:t>
            </a:r>
            <a:r>
              <a:rPr lang="en-US" sz="2000" b="1" dirty="0" smtClean="0"/>
              <a:t>mapping</a:t>
            </a:r>
          </a:p>
          <a:p>
            <a:pPr algn="just"/>
            <a:endParaRPr lang="en-US" sz="2000" dirty="0" smtClean="0"/>
          </a:p>
          <a:p>
            <a:pPr algn="just"/>
            <a:r>
              <a:rPr lang="en-US" sz="2000" dirty="0" smtClean="0"/>
              <a:t>places </a:t>
            </a:r>
            <a:r>
              <a:rPr lang="en-US" sz="2000" dirty="0"/>
              <a:t>the attributes of a </a:t>
            </a:r>
            <a:r>
              <a:rPr lang="en-US" sz="2000" dirty="0">
                <a:solidFill>
                  <a:srgbClr val="FF0000"/>
                </a:solidFill>
              </a:rPr>
              <a:t>product within specific categories. </a:t>
            </a:r>
            <a:r>
              <a:rPr lang="en-US" sz="2000" dirty="0"/>
              <a:t>So, for example, the dessert market might be characterized as hot </a:t>
            </a:r>
            <a:r>
              <a:rPr lang="en-US" sz="2000" dirty="0" err="1"/>
              <a:t>vs</a:t>
            </a:r>
            <a:r>
              <a:rPr lang="en-US" sz="2000" dirty="0"/>
              <a:t> cold and sophisti­cated </a:t>
            </a:r>
            <a:r>
              <a:rPr lang="en-US" sz="2000" dirty="0" err="1"/>
              <a:t>vs</a:t>
            </a:r>
            <a:r>
              <a:rPr lang="en-US" sz="2000" dirty="0"/>
              <a:t> unsophisticated. Various desserts would then be mapped onto these two dimensions</a:t>
            </a:r>
            <a:r>
              <a:rPr lang="en-US" sz="2000" dirty="0" smtClean="0"/>
              <a:t>. </a:t>
            </a:r>
            <a:r>
              <a:rPr lang="en-US" sz="2000" dirty="0"/>
              <a:t>The issue is whether the 'gap' identified is one that customers would value being filled - and means under­ standing whether they value the dimensions being measured. That is a question for market research to attempt to answer. </a:t>
            </a:r>
            <a:endParaRPr lang="en-US" sz="2000" dirty="0" smtClean="0"/>
          </a:p>
          <a:p>
            <a:pPr marL="342900" indent="-342900" algn="just">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364413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 </a:t>
            </a:r>
            <a:r>
              <a:rPr lang="en-US" sz="2000" b="1" dirty="0"/>
              <a:t>Non-metric mapping </a:t>
            </a:r>
            <a:endParaRPr lang="en-US" sz="2000" b="1" dirty="0" smtClean="0"/>
          </a:p>
          <a:p>
            <a:pPr marL="342900" indent="-342900" algn="just">
              <a:buFont typeface="Arial" panose="020B0604020202020204" pitchFamily="34" charset="0"/>
              <a:buChar char="•"/>
            </a:pPr>
            <a:endParaRPr lang="en-US" sz="2000" dirty="0"/>
          </a:p>
          <a:p>
            <a:pPr algn="just"/>
            <a:r>
              <a:rPr lang="en-US" sz="2000" dirty="0" smtClean="0"/>
              <a:t>places </a:t>
            </a:r>
            <a:r>
              <a:rPr lang="en-US" sz="2000" dirty="0"/>
              <a:t>products in </a:t>
            </a:r>
            <a:r>
              <a:rPr lang="en-US" sz="2000" dirty="0">
                <a:solidFill>
                  <a:srgbClr val="FF0000"/>
                </a:solidFill>
              </a:rPr>
              <a:t>generic groups that customers find similar </a:t>
            </a:r>
            <a:r>
              <a:rPr lang="en-US" sz="2000" dirty="0"/>
              <a:t>and then tries to explain why these groupings exist. One classic example would be its application to the soft drinks market where products might be clustered and then described simply in terms of the widely-used generic groups, 'still' </a:t>
            </a:r>
            <a:r>
              <a:rPr lang="en-US" sz="2000" dirty="0" err="1"/>
              <a:t>vs</a:t>
            </a:r>
            <a:r>
              <a:rPr lang="en-US" sz="2000" dirty="0"/>
              <a:t> 'carbonated' and 'flavored' </a:t>
            </a:r>
            <a:r>
              <a:rPr lang="en-US" sz="2000" dirty="0" err="1"/>
              <a:t>vs</a:t>
            </a:r>
            <a:r>
              <a:rPr lang="en-US" sz="2000" dirty="0"/>
              <a:t> 'non-</a:t>
            </a:r>
            <a:r>
              <a:rPr lang="en-US" sz="2000" dirty="0" err="1"/>
              <a:t>flavoured</a:t>
            </a:r>
            <a:r>
              <a:rPr lang="en-US" sz="2000" dirty="0"/>
              <a:t>: The key here is also finding the appropriate dimensions that create opportunities for differentiating the product. The mapping of soft drinks on the two dimensions of a perceptual map is unlikely to reveal any gaps in the market.</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7455611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30981" y="118128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t>Repertory grid</a:t>
            </a:r>
            <a:r>
              <a:rPr lang="en-US" sz="2000" dirty="0"/>
              <a:t> </a:t>
            </a:r>
            <a:endParaRPr lang="en-US" sz="2000" dirty="0" smtClean="0"/>
          </a:p>
          <a:p>
            <a:pPr marL="342900" indent="-342900" algn="just">
              <a:buFont typeface="Arial" panose="020B0604020202020204" pitchFamily="34" charset="0"/>
              <a:buChar char="•"/>
            </a:pPr>
            <a:endParaRPr lang="en-US" sz="2000" dirty="0"/>
          </a:p>
          <a:p>
            <a:pPr algn="just"/>
            <a:r>
              <a:rPr lang="en-US" sz="2000" dirty="0" smtClean="0"/>
              <a:t>is </a:t>
            </a:r>
            <a:r>
              <a:rPr lang="en-US" sz="2000" dirty="0"/>
              <a:t>a more </a:t>
            </a:r>
            <a:r>
              <a:rPr lang="en-US" sz="2000" dirty="0">
                <a:solidFill>
                  <a:srgbClr val="FF0000"/>
                </a:solidFill>
              </a:rPr>
              <a:t>systematic extension </a:t>
            </a:r>
            <a:r>
              <a:rPr lang="en-US" sz="2000" dirty="0"/>
              <a:t>of this technique using </a:t>
            </a:r>
            <a:r>
              <a:rPr lang="en-US" sz="2000" dirty="0">
                <a:solidFill>
                  <a:srgbClr val="FF0000"/>
                </a:solidFill>
              </a:rPr>
              <a:t>market </a:t>
            </a:r>
            <a:r>
              <a:rPr lang="en-US" sz="2000" dirty="0" smtClean="0">
                <a:solidFill>
                  <a:srgbClr val="FF0000"/>
                </a:solidFill>
              </a:rPr>
              <a:t>research</a:t>
            </a:r>
            <a:r>
              <a:rPr lang="en-US" sz="2000" dirty="0" smtClean="0"/>
              <a:t>.</a:t>
            </a:r>
          </a:p>
          <a:p>
            <a:pPr algn="just"/>
            <a:endParaRPr lang="en-US" sz="2000" dirty="0" smtClean="0"/>
          </a:p>
          <a:p>
            <a:pPr algn="just"/>
            <a:r>
              <a:rPr lang="en-US" sz="2000" dirty="0" smtClean="0"/>
              <a:t>Customers </a:t>
            </a:r>
            <a:r>
              <a:rPr lang="en-US" sz="2000" dirty="0"/>
              <a:t>are asked to group similar and dissimilar products within a market, normally in pairs. They are then asked to explain the similarities and dissimilarities. The sequence is repeated for all groups of similar and dissimilar products. The explanations are then used to derive 'constructs' which describe the way in which people relate to and evaluate the products. These constructs form a grid that can be used to map the products, using the words used by the customers themselves.</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24851" y="603716"/>
            <a:ext cx="7777461" cy="954107"/>
          </a:xfrm>
          <a:prstGeom prst="rect">
            <a:avLst/>
          </a:prstGeom>
          <a:noFill/>
        </p:spPr>
        <p:txBody>
          <a:bodyPr wrap="square" rtlCol="0">
            <a:spAutoFit/>
          </a:bodyPr>
          <a:lstStyle/>
          <a:p>
            <a:r>
              <a:rPr lang="en-US" sz="2800" b="1" dirty="0"/>
              <a:t>Techniques For Exploring Product </a:t>
            </a:r>
            <a:r>
              <a:rPr lang="en-US" sz="2800" b="1" dirty="0" smtClean="0"/>
              <a:t>Inadequacies</a:t>
            </a:r>
          </a:p>
          <a:p>
            <a:pPr algn="ctr"/>
            <a:r>
              <a:rPr lang="en-US" sz="2800" b="1" dirty="0" smtClean="0"/>
              <a:t>(Gap analysis)</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766914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86602"/>
            <a:ext cx="9135745" cy="3785652"/>
          </a:xfrm>
          <a:prstGeom prst="rect">
            <a:avLst/>
          </a:prstGeom>
          <a:noFill/>
        </p:spPr>
        <p:txBody>
          <a:bodyPr wrap="square" rtlCol="0">
            <a:spAutoFit/>
          </a:bodyPr>
          <a:lstStyle/>
          <a:p>
            <a:pPr algn="just"/>
            <a:r>
              <a:rPr lang="en-US" sz="2000" b="1" dirty="0"/>
              <a:t>Delphi </a:t>
            </a:r>
            <a:r>
              <a:rPr lang="en-US" sz="2000" b="1" dirty="0" smtClean="0"/>
              <a:t>method</a:t>
            </a:r>
          </a:p>
          <a:p>
            <a:pPr algn="just"/>
            <a:endParaRPr lang="en-US" sz="2000" dirty="0"/>
          </a:p>
          <a:p>
            <a:pPr algn="just"/>
            <a:r>
              <a:rPr lang="en-US" sz="2000" dirty="0" smtClean="0">
                <a:solidFill>
                  <a:srgbClr val="FF0000"/>
                </a:solidFill>
              </a:rPr>
              <a:t>First</a:t>
            </a:r>
            <a:r>
              <a:rPr lang="en-US" sz="2000" dirty="0">
                <a:solidFill>
                  <a:srgbClr val="FF0000"/>
                </a:solidFill>
              </a:rPr>
              <a:t>, </a:t>
            </a:r>
            <a:r>
              <a:rPr lang="en-US" sz="2000" dirty="0"/>
              <a:t>relevant experts need to be identified. These might include experts in non­ technological fields so that the economic, social, and environmental impacts of the changes are not overlooked. </a:t>
            </a:r>
            <a:r>
              <a:rPr lang="en-US" sz="2000" dirty="0" smtClean="0">
                <a:solidFill>
                  <a:srgbClr val="FF0000"/>
                </a:solidFill>
              </a:rPr>
              <a:t>Then </a:t>
            </a:r>
            <a:r>
              <a:rPr lang="en-US" sz="2000" dirty="0"/>
              <a:t>experts are then asked to complete a carefully constructed questionnaire survey of their opinion on what the key future issues might be and their likelihood of occurrence. Having been analyzed, the questionnaire is </a:t>
            </a:r>
            <a:r>
              <a:rPr lang="en-US" sz="2000" dirty="0">
                <a:solidFill>
                  <a:srgbClr val="FF0000"/>
                </a:solidFill>
              </a:rPr>
              <a:t>then</a:t>
            </a:r>
            <a:r>
              <a:rPr lang="en-US" sz="2000" dirty="0"/>
              <a:t> refined into a second more focused version and the experts resurveyed. The process is repeated until there is some convergence of opinion that yields a Delphi forecast of the probability and time scale of certain events. The process can be </a:t>
            </a:r>
            <a:r>
              <a:rPr lang="en-US" sz="2000" dirty="0">
                <a:solidFill>
                  <a:srgbClr val="FF0000"/>
                </a:solidFill>
              </a:rPr>
              <a:t>costly and time-consuming and depends upon the quality and appropriateness of experts and the questionnaires used</a:t>
            </a:r>
            <a:r>
              <a:rPr lang="en-US" sz="2000" b="1" dirty="0">
                <a:solidFill>
                  <a:srgbClr val="FF0000"/>
                </a:solidFill>
              </a:rPr>
              <a:t>.</a:t>
            </a:r>
            <a:endParaRPr lang="en-US" sz="2000" b="1" dirty="0">
              <a:solidFill>
                <a:srgbClr val="FF0000"/>
              </a:solidFill>
            </a:endParaRP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Techniques For Exploring Product Inadequacies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9503345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80481"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766706" y="1768460"/>
            <a:ext cx="8773300" cy="255454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That there are many opportunities for innovation based upon existing products or services that do not </a:t>
            </a:r>
            <a:r>
              <a:rPr lang="en-US" sz="2000" dirty="0">
                <a:solidFill>
                  <a:srgbClr val="FF0000"/>
                </a:solidFill>
              </a:rPr>
              <a:t>adequately meet customer needs </a:t>
            </a:r>
            <a:r>
              <a:rPr lang="en-US" sz="2000" dirty="0"/>
              <a:t>or </a:t>
            </a:r>
            <a:r>
              <a:rPr lang="en-US" sz="2000" dirty="0">
                <a:solidFill>
                  <a:srgbClr val="FF0000"/>
                </a:solidFill>
              </a:rPr>
              <a:t>where customer value can be enhanced </a:t>
            </a:r>
            <a:r>
              <a:rPr lang="en-US" sz="2000" dirty="0"/>
              <a:t>through changes: 'The traditional view of creativity is that it is unstructured and </a:t>
            </a:r>
            <a:r>
              <a:rPr lang="en-US" sz="2000" dirty="0">
                <a:solidFill>
                  <a:srgbClr val="FF0000"/>
                </a:solidFill>
              </a:rPr>
              <a:t>doesn't follow rules or </a:t>
            </a:r>
            <a:r>
              <a:rPr lang="en-US" sz="2000" dirty="0" smtClean="0">
                <a:solidFill>
                  <a:srgbClr val="FF0000"/>
                </a:solidFill>
              </a:rPr>
              <a:t>patterns</a:t>
            </a:r>
            <a:r>
              <a:rPr lang="en-US" sz="2000" dirty="0" smtClean="0"/>
              <a:t>. That </a:t>
            </a:r>
            <a:r>
              <a:rPr lang="en-US" sz="2000" dirty="0"/>
              <a:t>you need to think "outside the box" to be truly original and innovative. </a:t>
            </a:r>
            <a:endParaRPr lang="en-US" sz="2000" dirty="0" smtClean="0"/>
          </a:p>
          <a:p>
            <a:pPr marL="342900" indent="-342900" algn="just">
              <a:buFont typeface="Arial" panose="020B0604020202020204" pitchFamily="34" charset="0"/>
              <a:buChar char="•"/>
            </a:pPr>
            <a:endParaRPr lang="en-US" sz="2000" dirty="0">
              <a:solidFill>
                <a:srgbClr val="C00000"/>
              </a:solidFill>
            </a:endParaRPr>
          </a:p>
          <a:p>
            <a:pPr marL="342900" indent="-342900" algn="just">
              <a:buFont typeface="Arial" panose="020B0604020202020204" pitchFamily="34" charset="0"/>
              <a:buChar char="•"/>
            </a:pPr>
            <a:r>
              <a:rPr lang="en-US" sz="2000" dirty="0"/>
              <a:t>Their templates, which they called 'Systematic Inventive Thinking; involved five approaches to changing the attributes or features of a product or service: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 Systematic Inventive Thinking</a:t>
            </a:r>
            <a:endParaRPr lang="en-US" sz="2800" b="1"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38920"/>
            <a:ext cx="8869037" cy="2554545"/>
          </a:xfrm>
          <a:prstGeom prst="rect">
            <a:avLst/>
          </a:prstGeom>
          <a:noFill/>
        </p:spPr>
        <p:txBody>
          <a:bodyPr wrap="square" rtlCol="0">
            <a:spAutoFit/>
          </a:bodyPr>
          <a:lstStyle/>
          <a:p>
            <a:pPr marL="342900" indent="-342900">
              <a:buFont typeface="Arial" panose="020B0604020202020204" pitchFamily="34" charset="0"/>
              <a:buChar char="•"/>
            </a:pPr>
            <a:r>
              <a:rPr lang="en-US" sz="2000" b="1" dirty="0"/>
              <a:t>1.	Attribute </a:t>
            </a:r>
            <a:r>
              <a:rPr lang="en-US" sz="2000" b="1" dirty="0" smtClean="0"/>
              <a:t>dependency</a:t>
            </a:r>
          </a:p>
          <a:p>
            <a:pPr marL="342900" indent="-342900">
              <a:buFont typeface="Arial" panose="020B0604020202020204" pitchFamily="34" charset="0"/>
              <a:buChar char="•"/>
            </a:pPr>
            <a:endParaRPr lang="en-US" sz="2000" b="1" dirty="0"/>
          </a:p>
          <a:p>
            <a:pPr marL="342900" indent="-342900">
              <a:buFont typeface="Arial" panose="020B0604020202020204" pitchFamily="34" charset="0"/>
              <a:buChar char="•"/>
            </a:pPr>
            <a:r>
              <a:rPr lang="en-US" sz="2000" dirty="0"/>
              <a:t>Bringing together or correlating two or more apparently unrelated attributes of the product can add value for customers. Examples include smartphones that provide information that depends on geographic location and in cars windscreen wiper speed or radio volume that varies with the speed of the car and headlights that dim </a:t>
            </a:r>
            <a:r>
              <a:rPr lang="en-US" sz="2000" dirty="0" smtClean="0"/>
              <a:t>automati­cally </a:t>
            </a:r>
            <a:r>
              <a:rPr lang="en-US" sz="2000" dirty="0"/>
              <a:t>for oncoming cars.</a:t>
            </a:r>
          </a:p>
          <a:p>
            <a:pPr marL="342900" indent="-342900">
              <a:buFont typeface="Arial" panose="020B0604020202020204" pitchFamily="34" charset="0"/>
              <a:buChar char="•"/>
            </a:pP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 Systematic Inventive Thinking</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27144" y="3562913"/>
            <a:ext cx="3081734" cy="2207702"/>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648878"/>
            <a:ext cx="8417320" cy="2862322"/>
          </a:xfrm>
          <a:prstGeom prst="rect">
            <a:avLst/>
          </a:prstGeom>
          <a:noFill/>
        </p:spPr>
        <p:txBody>
          <a:bodyPr wrap="square" rtlCol="0">
            <a:spAutoFit/>
          </a:bodyPr>
          <a:lstStyle/>
          <a:p>
            <a:pPr marL="342900" indent="-342900" algn="justLow">
              <a:buFont typeface="Arial" panose="020B0604020202020204" pitchFamily="34" charset="0"/>
              <a:buChar char="•"/>
            </a:pPr>
            <a:r>
              <a:rPr lang="en-US" b="1" dirty="0"/>
              <a:t>2.	Task </a:t>
            </a:r>
            <a:r>
              <a:rPr lang="en-US" b="1" dirty="0" smtClean="0"/>
              <a:t>unification</a:t>
            </a:r>
          </a:p>
          <a:p>
            <a:pPr algn="justLow"/>
            <a:endParaRPr lang="en-US" dirty="0"/>
          </a:p>
          <a:p>
            <a:pPr marL="342900" indent="-342900" algn="justLow">
              <a:buFont typeface="Arial" panose="020B0604020202020204" pitchFamily="34" charset="0"/>
              <a:buChar char="•"/>
            </a:pPr>
            <a:r>
              <a:rPr lang="en-US" dirty="0"/>
              <a:t>Similarly, bringing together multiple tasks into one product or service can add value for customers. For example, sunscreen products are added to facial moisturizers and make-up (and vice versa) to unify a task. Samsonite used this principle to redesign the shape of straps on backpacks so as to press softly at 'shiatsu points' on the back and provide a soothing massage sensation rather than causing back and neck strain from the weight of their contents. The heavier the contents, the deeper the sensation and the more stress­ relieving for the wearer, thus using the heavy load carried as a comfort advantage.</a:t>
            </a:r>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 Systematic Inventive Thinking</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397132" y="6043914"/>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68272" y="4280413"/>
            <a:ext cx="2997200" cy="1787181"/>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26308" y="1632647"/>
            <a:ext cx="8996837" cy="3785652"/>
          </a:xfrm>
          <a:prstGeom prst="rect">
            <a:avLst/>
          </a:prstGeom>
          <a:noFill/>
        </p:spPr>
        <p:txBody>
          <a:bodyPr wrap="square" rtlCol="0">
            <a:spAutoFit/>
          </a:bodyPr>
          <a:lstStyle/>
          <a:p>
            <a:pPr algn="justLow"/>
            <a:r>
              <a:rPr lang="en-US" sz="2000" b="1" dirty="0" smtClean="0"/>
              <a:t>3. Multiplication</a:t>
            </a:r>
            <a:endParaRPr lang="en-US" sz="2000" b="1" dirty="0"/>
          </a:p>
          <a:p>
            <a:pPr marL="342900" indent="-342900" algn="justLow">
              <a:buFont typeface="Arial" panose="020B0604020202020204" pitchFamily="34" charset="0"/>
              <a:buChar char="•"/>
            </a:pPr>
            <a:r>
              <a:rPr lang="en-US" sz="2000" dirty="0"/>
              <a:t>By way of contrast, duplicating some product features or characteristics may enhance customer value. For example, 'picture-within-picture' TVs allow people to watch more than one program at a time. Pearson Education has used this principle to create a new course designed specifically for students who failed algebra exams and needed a different approach to studying the subject.</a:t>
            </a:r>
          </a:p>
          <a:p>
            <a:pPr marL="342900" indent="-342900" algn="justLow">
              <a:buFont typeface="Arial" panose="020B0604020202020204" pitchFamily="34" charset="0"/>
              <a:buChar char="•"/>
            </a:pPr>
            <a:endParaRPr lang="en-US" sz="2000" dirty="0"/>
          </a:p>
          <a:p>
            <a:pPr algn="justLow"/>
            <a:r>
              <a:rPr lang="en-US" sz="2000" b="1" dirty="0" smtClean="0"/>
              <a:t>4. Division</a:t>
            </a:r>
            <a:endParaRPr lang="en-US" sz="2000" b="1" dirty="0"/>
          </a:p>
          <a:p>
            <a:pPr marL="342900" indent="-342900" algn="justLow">
              <a:buFont typeface="Arial" panose="020B0604020202020204" pitchFamily="34" charset="0"/>
              <a:buChar char="•"/>
            </a:pPr>
            <a:r>
              <a:rPr lang="en-US" sz="2000" dirty="0"/>
              <a:t>Alternatively, dividing out the functions of a product might add value for some custom­ </a:t>
            </a:r>
            <a:r>
              <a:rPr lang="en-US" sz="2000" dirty="0" err="1"/>
              <a:t>ers</a:t>
            </a:r>
            <a:r>
              <a:rPr lang="en-US" sz="2000" dirty="0"/>
              <a:t>. For example, dividing the control features into many electronic products and placing them into a remote control provided more convenience and allowed the products to become smaller, cheaper, and easier to use.</a:t>
            </a:r>
            <a:endParaRPr lang="en-US" sz="2000"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Accelerators And Incubators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559080"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0714" y="1907968"/>
            <a:ext cx="1766629" cy="1524000"/>
          </a:xfrm>
          <a:prstGeom prst="rect">
            <a:avLst/>
          </a:prstGeom>
        </p:spPr>
      </p:pic>
    </p:spTree>
    <p:extLst>
      <p:ext uri="{BB962C8B-B14F-4D97-AF65-F5344CB8AC3E}">
        <p14:creationId xmlns:p14="http://schemas.microsoft.com/office/powerpoint/2010/main" val="37912447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31717" y="-490747"/>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1015663"/>
          </a:xfrm>
          <a:prstGeom prst="rect">
            <a:avLst/>
          </a:prstGeom>
          <a:noFill/>
        </p:spPr>
        <p:txBody>
          <a:bodyPr wrap="square" rtlCol="0">
            <a:spAutoFit/>
          </a:bodyPr>
          <a:lstStyle/>
          <a:p>
            <a:pPr marL="342900" indent="-342900" algn="justLow">
              <a:buFont typeface="Arial" panose="020B0604020202020204" pitchFamily="34" charset="0"/>
              <a:buChar char="•"/>
            </a:pPr>
            <a:r>
              <a:rPr lang="en-US" sz="2000" b="1" dirty="0"/>
              <a:t>5.	Subtraction</a:t>
            </a:r>
          </a:p>
          <a:p>
            <a:pPr algn="justLow"/>
            <a:r>
              <a:rPr lang="en-US" sz="2000" dirty="0"/>
              <a:t>Finally, subtracting product features not valued by some market segments. This was the approach taken by low-cost airlines.</a:t>
            </a:r>
            <a:endParaRPr lang="en-US" dirty="0"/>
          </a:p>
        </p:txBody>
      </p:sp>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Creative  Environments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430787" y="6112053"/>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00253" y="3376227"/>
            <a:ext cx="2972215" cy="2238687"/>
          </a:xfrm>
          <a:prstGeom prst="rect">
            <a:avLst/>
          </a:prstGeom>
        </p:spPr>
      </p:pic>
    </p:spTree>
    <p:extLst>
      <p:ext uri="{BB962C8B-B14F-4D97-AF65-F5344CB8AC3E}">
        <p14:creationId xmlns:p14="http://schemas.microsoft.com/office/powerpoint/2010/main" val="42316384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12430</TotalTime>
  <Words>3883</Words>
  <Application>Microsoft Office PowerPoint</Application>
  <PresentationFormat>Widescreen</PresentationFormat>
  <Paragraphs>398</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200</cp:revision>
  <dcterms:created xsi:type="dcterms:W3CDTF">2023-04-29T09:08:23Z</dcterms:created>
  <dcterms:modified xsi:type="dcterms:W3CDTF">2023-07-19T21:12:17Z</dcterms:modified>
</cp:coreProperties>
</file>