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480" r:id="rId2"/>
    <p:sldId id="303" r:id="rId3"/>
    <p:sldId id="313" r:id="rId4"/>
    <p:sldId id="276" r:id="rId5"/>
    <p:sldId id="701" r:id="rId6"/>
    <p:sldId id="702" r:id="rId7"/>
    <p:sldId id="703" r:id="rId8"/>
    <p:sldId id="704" r:id="rId9"/>
    <p:sldId id="705" r:id="rId10"/>
    <p:sldId id="706" r:id="rId11"/>
    <p:sldId id="707" r:id="rId12"/>
    <p:sldId id="708" r:id="rId13"/>
    <p:sldId id="709" r:id="rId14"/>
    <p:sldId id="710" r:id="rId15"/>
    <p:sldId id="711" r:id="rId16"/>
    <p:sldId id="712" r:id="rId17"/>
    <p:sldId id="713" r:id="rId18"/>
    <p:sldId id="714" r:id="rId19"/>
    <p:sldId id="715" r:id="rId20"/>
    <p:sldId id="716" r:id="rId21"/>
    <p:sldId id="717" r:id="rId22"/>
    <p:sldId id="718" r:id="rId23"/>
    <p:sldId id="719" r:id="rId24"/>
    <p:sldId id="720" r:id="rId25"/>
    <p:sldId id="721" r:id="rId26"/>
    <p:sldId id="722" r:id="rId27"/>
    <p:sldId id="723" r:id="rId28"/>
    <p:sldId id="724" r:id="rId29"/>
    <p:sldId id="725" r:id="rId30"/>
    <p:sldId id="726" r:id="rId31"/>
    <p:sldId id="727" r:id="rId32"/>
    <p:sldId id="728" r:id="rId33"/>
    <p:sldId id="729" r:id="rId34"/>
    <p:sldId id="730" r:id="rId35"/>
    <p:sldId id="731" r:id="rId36"/>
    <p:sldId id="732" r:id="rId37"/>
    <p:sldId id="733" r:id="rId38"/>
    <p:sldId id="734" r:id="rId39"/>
    <p:sldId id="735" r:id="rId40"/>
    <p:sldId id="736" r:id="rId41"/>
    <p:sldId id="737" r:id="rId42"/>
    <p:sldId id="738" r:id="rId43"/>
    <p:sldId id="739" r:id="rId44"/>
    <p:sldId id="525" r:id="rId45"/>
    <p:sldId id="526" r:id="rId46"/>
    <p:sldId id="697" r:id="rId47"/>
    <p:sldId id="698" r:id="rId48"/>
    <p:sldId id="699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701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33"/>
            <p14:sldId id="734"/>
            <p14:sldId id="735"/>
            <p14:sldId id="736"/>
            <p14:sldId id="737"/>
            <p14:sldId id="738"/>
            <p14:sldId id="739"/>
            <p14:sldId id="525"/>
            <p14:sldId id="526"/>
            <p14:sldId id="697"/>
            <p14:sldId id="698"/>
            <p14:sldId id="6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5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4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4" Type="http://schemas.openxmlformats.org/officeDocument/2006/relationships/image" Target="../media/image47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e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image" Target="../media/image67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1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Relationship Id="rId4" Type="http://schemas.openxmlformats.org/officeDocument/2006/relationships/image" Target="../media/image72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72.wmf"/><Relationship Id="rId1" Type="http://schemas.openxmlformats.org/officeDocument/2006/relationships/image" Target="../media/image73.wmf"/><Relationship Id="rId4" Type="http://schemas.openxmlformats.org/officeDocument/2006/relationships/image" Target="../media/image70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Relationship Id="rId4" Type="http://schemas.openxmlformats.org/officeDocument/2006/relationships/image" Target="../media/image77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Relationship Id="rId4" Type="http://schemas.openxmlformats.org/officeDocument/2006/relationships/image" Target="../media/image81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Relationship Id="rId4" Type="http://schemas.openxmlformats.org/officeDocument/2006/relationships/image" Target="../media/image85.w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7.wmf"/><Relationship Id="rId1" Type="http://schemas.openxmlformats.org/officeDocument/2006/relationships/image" Target="../media/image86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w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1.wmf"/><Relationship Id="rId1" Type="http://schemas.openxmlformats.org/officeDocument/2006/relationships/image" Target="../media/image9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3.png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5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6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8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image" Target="../media/image31.wmf"/><Relationship Id="rId3" Type="http://schemas.openxmlformats.org/officeDocument/2006/relationships/image" Target="../media/image3.png"/><Relationship Id="rId7" Type="http://schemas.openxmlformats.org/officeDocument/2006/relationships/image" Target="../media/image28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1.bin"/><Relationship Id="rId11" Type="http://schemas.openxmlformats.org/officeDocument/2006/relationships/image" Target="../media/image30.wmf"/><Relationship Id="rId5" Type="http://schemas.openxmlformats.org/officeDocument/2006/relationships/image" Target="../media/image27.wmf"/><Relationship Id="rId15" Type="http://schemas.openxmlformats.org/officeDocument/2006/relationships/image" Target="../media/image32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0.bin"/><Relationship Id="rId9" Type="http://schemas.openxmlformats.org/officeDocument/2006/relationships/image" Target="../media/image29.wmf"/><Relationship Id="rId14" Type="http://schemas.openxmlformats.org/officeDocument/2006/relationships/oleObject" Target="../embeddings/oleObject25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image" Target="../media/image3.png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7.bin"/><Relationship Id="rId11" Type="http://schemas.openxmlformats.org/officeDocument/2006/relationships/image" Target="../media/image34.wmf"/><Relationship Id="rId5" Type="http://schemas.openxmlformats.org/officeDocument/2006/relationships/image" Target="../media/image27.wmf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6.bin"/><Relationship Id="rId9" Type="http://schemas.openxmlformats.org/officeDocument/2006/relationships/image" Target="../media/image33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13" Type="http://schemas.openxmlformats.org/officeDocument/2006/relationships/image" Target="../media/image42.wmf"/><Relationship Id="rId3" Type="http://schemas.openxmlformats.org/officeDocument/2006/relationships/image" Target="../media/image3.png"/><Relationship Id="rId7" Type="http://schemas.openxmlformats.org/officeDocument/2006/relationships/image" Target="../media/image39.wmf"/><Relationship Id="rId12" Type="http://schemas.openxmlformats.org/officeDocument/2006/relationships/oleObject" Target="../embeddings/oleObject3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1.bin"/><Relationship Id="rId11" Type="http://schemas.openxmlformats.org/officeDocument/2006/relationships/image" Target="../media/image41.wmf"/><Relationship Id="rId5" Type="http://schemas.openxmlformats.org/officeDocument/2006/relationships/image" Target="../media/image38.wmf"/><Relationship Id="rId10" Type="http://schemas.openxmlformats.org/officeDocument/2006/relationships/oleObject" Target="../embeddings/oleObject33.bin"/><Relationship Id="rId4" Type="http://schemas.openxmlformats.org/officeDocument/2006/relationships/oleObject" Target="../embeddings/oleObject30.bin"/><Relationship Id="rId9" Type="http://schemas.openxmlformats.org/officeDocument/2006/relationships/image" Target="../media/image40.w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35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3.png"/><Relationship Id="rId7" Type="http://schemas.openxmlformats.org/officeDocument/2006/relationships/image" Target="../media/image4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7.bin"/><Relationship Id="rId11" Type="http://schemas.openxmlformats.org/officeDocument/2006/relationships/image" Target="../media/image47.wmf"/><Relationship Id="rId5" Type="http://schemas.openxmlformats.org/officeDocument/2006/relationships/image" Target="../media/image44.wmf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6.bin"/><Relationship Id="rId9" Type="http://schemas.openxmlformats.org/officeDocument/2006/relationships/image" Target="../media/image46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13" Type="http://schemas.openxmlformats.org/officeDocument/2006/relationships/image" Target="../media/image52.wmf"/><Relationship Id="rId3" Type="http://schemas.openxmlformats.org/officeDocument/2006/relationships/image" Target="../media/image3.png"/><Relationship Id="rId7" Type="http://schemas.openxmlformats.org/officeDocument/2006/relationships/image" Target="../media/image49.wmf"/><Relationship Id="rId12" Type="http://schemas.openxmlformats.org/officeDocument/2006/relationships/oleObject" Target="../embeddings/oleObject4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41.bin"/><Relationship Id="rId11" Type="http://schemas.openxmlformats.org/officeDocument/2006/relationships/image" Target="../media/image51.wmf"/><Relationship Id="rId5" Type="http://schemas.openxmlformats.org/officeDocument/2006/relationships/image" Target="../media/image48.wmf"/><Relationship Id="rId10" Type="http://schemas.openxmlformats.org/officeDocument/2006/relationships/oleObject" Target="../embeddings/oleObject43.bin"/><Relationship Id="rId4" Type="http://schemas.openxmlformats.org/officeDocument/2006/relationships/oleObject" Target="../embeddings/oleObject40.bin"/><Relationship Id="rId9" Type="http://schemas.openxmlformats.org/officeDocument/2006/relationships/image" Target="../media/image50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53.wmf"/><Relationship Id="rId4" Type="http://schemas.openxmlformats.org/officeDocument/2006/relationships/oleObject" Target="../embeddings/oleObject45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3" Type="http://schemas.openxmlformats.org/officeDocument/2006/relationships/image" Target="../media/image3.png"/><Relationship Id="rId7" Type="http://schemas.openxmlformats.org/officeDocument/2006/relationships/image" Target="../media/image5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54.wmf"/><Relationship Id="rId4" Type="http://schemas.openxmlformats.org/officeDocument/2006/relationships/oleObject" Target="../embeddings/oleObject46.bin"/><Relationship Id="rId9" Type="http://schemas.openxmlformats.org/officeDocument/2006/relationships/image" Target="../media/image56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57.wmf"/><Relationship Id="rId4" Type="http://schemas.openxmlformats.org/officeDocument/2006/relationships/oleObject" Target="../embeddings/oleObject49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image" Target="../media/image3.png"/><Relationship Id="rId7" Type="http://schemas.openxmlformats.org/officeDocument/2006/relationships/image" Target="../media/image5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51.bin"/><Relationship Id="rId5" Type="http://schemas.openxmlformats.org/officeDocument/2006/relationships/image" Target="../media/image58.wmf"/><Relationship Id="rId4" Type="http://schemas.openxmlformats.org/officeDocument/2006/relationships/oleObject" Target="../embeddings/oleObject50.bin"/><Relationship Id="rId9" Type="http://schemas.openxmlformats.org/officeDocument/2006/relationships/image" Target="../media/image57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60.wmf"/><Relationship Id="rId4" Type="http://schemas.openxmlformats.org/officeDocument/2006/relationships/oleObject" Target="../embeddings/oleObject53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6.bin"/><Relationship Id="rId3" Type="http://schemas.openxmlformats.org/officeDocument/2006/relationships/image" Target="../media/image3.png"/><Relationship Id="rId7" Type="http://schemas.openxmlformats.org/officeDocument/2006/relationships/image" Target="../media/image6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55.bin"/><Relationship Id="rId11" Type="http://schemas.openxmlformats.org/officeDocument/2006/relationships/image" Target="../media/image60.wmf"/><Relationship Id="rId5" Type="http://schemas.openxmlformats.org/officeDocument/2006/relationships/image" Target="../media/image61.wmf"/><Relationship Id="rId10" Type="http://schemas.openxmlformats.org/officeDocument/2006/relationships/oleObject" Target="../embeddings/oleObject57.bin"/><Relationship Id="rId4" Type="http://schemas.openxmlformats.org/officeDocument/2006/relationships/oleObject" Target="../embeddings/oleObject54.bin"/><Relationship Id="rId9" Type="http://schemas.openxmlformats.org/officeDocument/2006/relationships/image" Target="../media/image63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3" Type="http://schemas.openxmlformats.org/officeDocument/2006/relationships/image" Target="../media/image3.png"/><Relationship Id="rId7" Type="http://schemas.openxmlformats.org/officeDocument/2006/relationships/image" Target="../media/image6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59.bin"/><Relationship Id="rId5" Type="http://schemas.openxmlformats.org/officeDocument/2006/relationships/image" Target="../media/image64.wmf"/><Relationship Id="rId4" Type="http://schemas.openxmlformats.org/officeDocument/2006/relationships/oleObject" Target="../embeddings/oleObject58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67.emf"/><Relationship Id="rId4" Type="http://schemas.openxmlformats.org/officeDocument/2006/relationships/oleObject" Target="../embeddings/oleObject60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61.bin"/><Relationship Id="rId5" Type="http://schemas.openxmlformats.org/officeDocument/2006/relationships/image" Target="../media/image67.emf"/><Relationship Id="rId4" Type="http://schemas.openxmlformats.org/officeDocument/2006/relationships/oleObject" Target="../embeddings/oleObject60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4.bin"/><Relationship Id="rId3" Type="http://schemas.openxmlformats.org/officeDocument/2006/relationships/image" Target="../media/image3.png"/><Relationship Id="rId7" Type="http://schemas.openxmlformats.org/officeDocument/2006/relationships/image" Target="../media/image7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63.bin"/><Relationship Id="rId11" Type="http://schemas.openxmlformats.org/officeDocument/2006/relationships/image" Target="../media/image72.wmf"/><Relationship Id="rId5" Type="http://schemas.openxmlformats.org/officeDocument/2006/relationships/image" Target="../media/image69.wmf"/><Relationship Id="rId10" Type="http://schemas.openxmlformats.org/officeDocument/2006/relationships/oleObject" Target="../embeddings/oleObject65.bin"/><Relationship Id="rId4" Type="http://schemas.openxmlformats.org/officeDocument/2006/relationships/oleObject" Target="../embeddings/oleObject62.bin"/><Relationship Id="rId9" Type="http://schemas.openxmlformats.org/officeDocument/2006/relationships/image" Target="../media/image71.w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.bin"/><Relationship Id="rId3" Type="http://schemas.openxmlformats.org/officeDocument/2006/relationships/image" Target="../media/image3.png"/><Relationship Id="rId7" Type="http://schemas.openxmlformats.org/officeDocument/2006/relationships/image" Target="../media/image7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65.bin"/><Relationship Id="rId11" Type="http://schemas.openxmlformats.org/officeDocument/2006/relationships/image" Target="../media/image70.wmf"/><Relationship Id="rId5" Type="http://schemas.openxmlformats.org/officeDocument/2006/relationships/image" Target="../media/image73.wmf"/><Relationship Id="rId10" Type="http://schemas.openxmlformats.org/officeDocument/2006/relationships/oleObject" Target="../embeddings/oleObject63.bin"/><Relationship Id="rId4" Type="http://schemas.openxmlformats.org/officeDocument/2006/relationships/oleObject" Target="../embeddings/oleObject66.bin"/><Relationship Id="rId9" Type="http://schemas.openxmlformats.org/officeDocument/2006/relationships/image" Target="../media/image69.w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9.bin"/><Relationship Id="rId3" Type="http://schemas.openxmlformats.org/officeDocument/2006/relationships/image" Target="../media/image3.png"/><Relationship Id="rId7" Type="http://schemas.openxmlformats.org/officeDocument/2006/relationships/image" Target="../media/image7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68.bin"/><Relationship Id="rId11" Type="http://schemas.openxmlformats.org/officeDocument/2006/relationships/image" Target="../media/image77.wmf"/><Relationship Id="rId5" Type="http://schemas.openxmlformats.org/officeDocument/2006/relationships/image" Target="../media/image74.wmf"/><Relationship Id="rId10" Type="http://schemas.openxmlformats.org/officeDocument/2006/relationships/oleObject" Target="../embeddings/oleObject70.bin"/><Relationship Id="rId4" Type="http://schemas.openxmlformats.org/officeDocument/2006/relationships/oleObject" Target="../embeddings/oleObject67.bin"/><Relationship Id="rId9" Type="http://schemas.openxmlformats.org/officeDocument/2006/relationships/image" Target="../media/image76.wm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3.bin"/><Relationship Id="rId3" Type="http://schemas.openxmlformats.org/officeDocument/2006/relationships/image" Target="../media/image3.png"/><Relationship Id="rId7" Type="http://schemas.openxmlformats.org/officeDocument/2006/relationships/image" Target="../media/image7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72.bin"/><Relationship Id="rId11" Type="http://schemas.openxmlformats.org/officeDocument/2006/relationships/image" Target="../media/image81.wmf"/><Relationship Id="rId5" Type="http://schemas.openxmlformats.org/officeDocument/2006/relationships/image" Target="../media/image78.wmf"/><Relationship Id="rId10" Type="http://schemas.openxmlformats.org/officeDocument/2006/relationships/oleObject" Target="../embeddings/oleObject74.bin"/><Relationship Id="rId4" Type="http://schemas.openxmlformats.org/officeDocument/2006/relationships/oleObject" Target="../embeddings/oleObject71.bin"/><Relationship Id="rId9" Type="http://schemas.openxmlformats.org/officeDocument/2006/relationships/image" Target="../media/image80.wm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7.bin"/><Relationship Id="rId3" Type="http://schemas.openxmlformats.org/officeDocument/2006/relationships/image" Target="../media/image3.png"/><Relationship Id="rId7" Type="http://schemas.openxmlformats.org/officeDocument/2006/relationships/image" Target="../media/image8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76.bin"/><Relationship Id="rId11" Type="http://schemas.openxmlformats.org/officeDocument/2006/relationships/image" Target="../media/image85.wmf"/><Relationship Id="rId5" Type="http://schemas.openxmlformats.org/officeDocument/2006/relationships/image" Target="../media/image82.wmf"/><Relationship Id="rId10" Type="http://schemas.openxmlformats.org/officeDocument/2006/relationships/oleObject" Target="../embeddings/oleObject78.bin"/><Relationship Id="rId4" Type="http://schemas.openxmlformats.org/officeDocument/2006/relationships/oleObject" Target="../embeddings/oleObject75.bin"/><Relationship Id="rId9" Type="http://schemas.openxmlformats.org/officeDocument/2006/relationships/image" Target="../media/image84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6" Type="http://schemas.openxmlformats.org/officeDocument/2006/relationships/oleObject" Target="../embeddings/oleObject80.bin"/><Relationship Id="rId5" Type="http://schemas.openxmlformats.org/officeDocument/2006/relationships/image" Target="../media/image86.wmf"/><Relationship Id="rId4" Type="http://schemas.openxmlformats.org/officeDocument/2006/relationships/oleObject" Target="../embeddings/oleObject79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88.wmf"/><Relationship Id="rId4" Type="http://schemas.openxmlformats.org/officeDocument/2006/relationships/oleObject" Target="../embeddings/oleObject81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89.wmf"/><Relationship Id="rId4" Type="http://schemas.openxmlformats.org/officeDocument/2006/relationships/oleObject" Target="../embeddings/oleObject82.bin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84.bin"/><Relationship Id="rId5" Type="http://schemas.openxmlformats.org/officeDocument/2006/relationships/image" Target="../media/image90.wmf"/><Relationship Id="rId4" Type="http://schemas.openxmlformats.org/officeDocument/2006/relationships/oleObject" Target="../embeddings/oleObject83.bin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7" Type="http://schemas.openxmlformats.org/officeDocument/2006/relationships/image" Target="../media/image7.sv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10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10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57867" y="711200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2499678" y="1635443"/>
            <a:ext cx="7793037" cy="5365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400" dirty="0" smtClean="0"/>
              <a:t>Matrices Notation and Terminology</a:t>
            </a: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>
          <a:xfrm>
            <a:off x="2531428" y="2429193"/>
            <a:ext cx="7134225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A general m x n matrix A as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r>
              <a:rPr lang="en-US" altLang="zh-TW" sz="2200" dirty="0" smtClean="0"/>
              <a:t>The entry that occurs in row </a:t>
            </a:r>
            <a:r>
              <a:rPr lang="en-US" altLang="zh-TW" sz="2200" dirty="0" err="1" smtClean="0"/>
              <a:t>i</a:t>
            </a:r>
            <a:r>
              <a:rPr lang="en-US" altLang="zh-TW" sz="2200" dirty="0" smtClean="0"/>
              <a:t> and column j of matrix A will be denoted                    .</a:t>
            </a:r>
          </a:p>
        </p:txBody>
      </p:sp>
      <p:graphicFrame>
        <p:nvGraphicFramePr>
          <p:cNvPr id="20" name="Object 0"/>
          <p:cNvGraphicFramePr>
            <a:graphicFrameLocks noChangeAspect="1"/>
          </p:cNvGraphicFramePr>
          <p:nvPr/>
        </p:nvGraphicFramePr>
        <p:xfrm>
          <a:off x="6454140" y="2468880"/>
          <a:ext cx="3671888" cy="162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方程式" r:id="rId4" imgW="1434960" imgH="939600" progId="Equation.3">
                  <p:embed/>
                </p:oleObj>
              </mc:Choice>
              <mc:Fallback>
                <p:oleObj name="方程式" r:id="rId4" imgW="1434960" imgH="939600" progId="Equation.3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4140" y="2468880"/>
                        <a:ext cx="3671888" cy="1624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54238" y="1491933"/>
            <a:ext cx="7504112" cy="2782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A matrix A with n rows and n columns is called a </a:t>
            </a:r>
            <a:r>
              <a:rPr lang="en-US" altLang="zh-TW" sz="2200" dirty="0" smtClean="0">
                <a:solidFill>
                  <a:schemeClr val="hlink"/>
                </a:solidFill>
              </a:rPr>
              <a:t>square matrix of order n</a:t>
            </a:r>
            <a:r>
              <a:rPr lang="en-US" altLang="zh-TW" sz="2200" dirty="0" smtClean="0"/>
              <a:t>, and the shaded entries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200" dirty="0" smtClean="0"/>
              <a:t>    are said to be on the </a:t>
            </a:r>
            <a:r>
              <a:rPr lang="en-US" altLang="zh-TW" sz="2200" dirty="0" smtClean="0">
                <a:solidFill>
                  <a:schemeClr val="hlink"/>
                </a:solidFill>
              </a:rPr>
              <a:t>main diagonal</a:t>
            </a:r>
            <a:r>
              <a:rPr lang="en-US" altLang="zh-TW" sz="2200" dirty="0" smtClean="0"/>
              <a:t> of A.</a:t>
            </a:r>
          </a:p>
        </p:txBody>
      </p:sp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6455901"/>
              </p:ext>
            </p:extLst>
          </p:nvPr>
        </p:nvGraphicFramePr>
        <p:xfrm>
          <a:off x="3293400" y="3128314"/>
          <a:ext cx="3252787" cy="186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9" name="Equation" r:id="rId4" imgW="1473120" imgH="1079280" progId="Equation.DSMT4">
                  <p:embed/>
                </p:oleObj>
              </mc:Choice>
              <mc:Fallback>
                <p:oleObj name="Equation" r:id="rId4" imgW="1473120" imgH="107928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3400" y="3128314"/>
                        <a:ext cx="3252787" cy="1865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401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182688" y="2170113"/>
            <a:ext cx="5694362" cy="125888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 smtClean="0"/>
              <a:t>   Two matrices are defined to be </a:t>
            </a:r>
            <a:r>
              <a:rPr lang="en-US" altLang="zh-TW" sz="2400" smtClean="0">
                <a:solidFill>
                  <a:schemeClr val="hlink"/>
                </a:solidFill>
              </a:rPr>
              <a:t>equal</a:t>
            </a:r>
            <a:r>
              <a:rPr lang="en-US" altLang="zh-TW" sz="2400" smtClean="0"/>
              <a:t> if they have the same size and their corresponding entries are equal.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1835150" y="4078288"/>
          <a:ext cx="6089650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3" name="Equation" r:id="rId4" imgW="2831760" imgH="482400" progId="Equation.3">
                  <p:embed/>
                </p:oleObj>
              </mc:Choice>
              <mc:Fallback>
                <p:oleObj name="Equation" r:id="rId4" imgW="2831760" imgH="4824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4078288"/>
                        <a:ext cx="6089650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752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411730" y="129984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600" dirty="0" smtClean="0"/>
              <a:t>Consider the matrices</a:t>
            </a:r>
          </a:p>
          <a:p>
            <a:endParaRPr lang="en-US" altLang="zh-TW" sz="2600" dirty="0" smtClean="0"/>
          </a:p>
          <a:p>
            <a:endParaRPr lang="en-US" altLang="zh-TW" sz="2600" dirty="0" smtClean="0"/>
          </a:p>
          <a:p>
            <a:endParaRPr lang="en-US" altLang="zh-TW" sz="2600" dirty="0" smtClean="0"/>
          </a:p>
          <a:p>
            <a:pPr lvl="1"/>
            <a:r>
              <a:rPr lang="en-US" altLang="zh-TW" dirty="0" smtClean="0"/>
              <a:t>If x=5, then A=B.</a:t>
            </a:r>
          </a:p>
          <a:p>
            <a:pPr lvl="1"/>
            <a:r>
              <a:rPr lang="en-US" altLang="zh-TW" sz="2200" dirty="0" smtClean="0"/>
              <a:t>For all other values of x, the matrices A and B are not equal.</a:t>
            </a:r>
          </a:p>
          <a:p>
            <a:pPr lvl="1"/>
            <a:r>
              <a:rPr lang="en-US" altLang="zh-TW" sz="2200" dirty="0" smtClean="0"/>
              <a:t>There is no value of x for which A=C since A and C have different sizes.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3459480" y="1988820"/>
          <a:ext cx="56388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7" name="Equation" r:id="rId4" imgW="2895480" imgH="457200" progId="Equation.3">
                  <p:embed/>
                </p:oleObj>
              </mc:Choice>
              <mc:Fallback>
                <p:oleObj name="Equation" r:id="rId4" imgW="2895480" imgH="4572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9480" y="1988820"/>
                        <a:ext cx="563880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961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049048" y="132643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Rectangular display of vectors in rows and columns</a:t>
            </a:r>
          </a:p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Can inform about the same vector intensity at different times or different voxels at the same time</a:t>
            </a:r>
          </a:p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Vector is just a n x 1 matrix</a:t>
            </a:r>
          </a:p>
          <a:p>
            <a:endParaRPr lang="en-GB" altLang="en-US" sz="24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/>
          </p:nvPr>
        </p:nvGraphicFramePr>
        <p:xfrm>
          <a:off x="2060161" y="3442573"/>
          <a:ext cx="2112962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15" name="Equation" r:id="rId4" imgW="965160" imgH="711000" progId="Equation.DSMT4">
                  <p:embed/>
                </p:oleObj>
              </mc:Choice>
              <mc:Fallback>
                <p:oleObj name="Equation" r:id="rId4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0161" y="3442573"/>
                        <a:ext cx="2112962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/>
          </p:nvPr>
        </p:nvGraphicFramePr>
        <p:xfrm>
          <a:off x="4579523" y="3371135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16" name="Equation" r:id="rId6" imgW="736560" imgH="711000" progId="Equation.DSMT4">
                  <p:embed/>
                </p:oleObj>
              </mc:Choice>
              <mc:Fallback>
                <p:oleObj name="Equation" r:id="rId6" imgW="736560" imgH="7110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9523" y="3371135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6740111" y="3299698"/>
          <a:ext cx="3243262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17" name="Equation" r:id="rId8" imgW="1295280" imgH="711000" progId="Equation.DSMT4">
                  <p:embed/>
                </p:oleObj>
              </mc:Choice>
              <mc:Fallback>
                <p:oleObj name="Equation" r:id="rId8" imgW="1295280" imgH="7110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0111" y="3299698"/>
                        <a:ext cx="3243262" cy="1778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2515773" y="5103098"/>
            <a:ext cx="74676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Square (3 x 3)	Rectangular (3 x 2)      d </a:t>
            </a:r>
            <a:r>
              <a:rPr lang="en-GB" altLang="en-US" baseline="-25000" dirty="0" err="1">
                <a:latin typeface="Rockwell" panose="02060603020205020403" pitchFamily="18" charset="0"/>
              </a:rPr>
              <a:t>i</a:t>
            </a:r>
            <a:r>
              <a:rPr lang="en-GB" altLang="en-US" baseline="-25000" dirty="0">
                <a:latin typeface="Rockwell" panose="02060603020205020403" pitchFamily="18" charset="0"/>
              </a:rPr>
              <a:t> j</a:t>
            </a:r>
            <a:r>
              <a:rPr lang="en-GB" altLang="en-US" dirty="0">
                <a:latin typeface="Rockwell" panose="02060603020205020403" pitchFamily="18" charset="0"/>
              </a:rPr>
              <a:t> : </a:t>
            </a:r>
            <a:r>
              <a:rPr lang="en-GB" altLang="en-US" dirty="0" err="1">
                <a:latin typeface="Rockwell" panose="02060603020205020403" pitchFamily="18" charset="0"/>
              </a:rPr>
              <a:t>i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row, </a:t>
            </a:r>
            <a:r>
              <a:rPr lang="en-GB" altLang="en-US" dirty="0" err="1">
                <a:latin typeface="Rockwell" panose="02060603020205020403" pitchFamily="18" charset="0"/>
              </a:rPr>
              <a:t>j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column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Defined as rows x columns (R x C)</a:t>
            </a:r>
          </a:p>
        </p:txBody>
      </p:sp>
    </p:spTree>
    <p:extLst>
      <p:ext uri="{BB962C8B-B14F-4D97-AF65-F5344CB8AC3E}">
        <p14:creationId xmlns:p14="http://schemas.microsoft.com/office/powerpoint/2010/main" val="116484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422907" y="1849553"/>
            <a:ext cx="5694362" cy="1987550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 smtClean="0"/>
              <a:t>   If A is any matrix and c is any scalar, then the </a:t>
            </a:r>
            <a:r>
              <a:rPr lang="en-US" altLang="zh-TW" sz="2400" smtClean="0">
                <a:solidFill>
                  <a:schemeClr val="hlink"/>
                </a:solidFill>
              </a:rPr>
              <a:t>product</a:t>
            </a:r>
            <a:r>
              <a:rPr lang="en-US" altLang="zh-TW" sz="2400" smtClean="0"/>
              <a:t> cA is the matrix obtained by multiplying each entry of the matrix A by c. The matrix cA is said to be the </a:t>
            </a:r>
            <a:r>
              <a:rPr lang="en-US" altLang="zh-TW" sz="2400" smtClean="0">
                <a:solidFill>
                  <a:schemeClr val="hlink"/>
                </a:solidFill>
              </a:rPr>
              <a:t>scalar multiple</a:t>
            </a:r>
            <a:r>
              <a:rPr lang="en-US" altLang="zh-TW" sz="2400" smtClean="0"/>
              <a:t> of A.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3068638" y="4259263"/>
          <a:ext cx="4886325" cy="1192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4" name="Equation" r:id="rId4" imgW="2286000" imgH="558720" progId="Equation.DSMT4">
                  <p:embed/>
                </p:oleObj>
              </mc:Choice>
              <mc:Fallback>
                <p:oleObj name="Equation" r:id="rId4" imgW="2286000" imgH="55872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8638" y="4259263"/>
                        <a:ext cx="4886325" cy="1192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9561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2"/>
          <p:cNvGraphicFramePr>
            <a:graphicFrameLocks noChangeAspect="1"/>
          </p:cNvGraphicFramePr>
          <p:nvPr>
            <p:extLst/>
          </p:nvPr>
        </p:nvGraphicFramePr>
        <p:xfrm>
          <a:off x="4580890" y="1406910"/>
          <a:ext cx="21129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4" name="Equation" r:id="rId4" imgW="965160" imgH="711000" progId="Equation.DSMT4">
                  <p:embed/>
                </p:oleObj>
              </mc:Choice>
              <mc:Fallback>
                <p:oleObj name="Equation" r:id="rId4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0890" y="1406910"/>
                        <a:ext cx="21129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"/>
          <p:cNvGraphicFramePr>
            <a:graphicFrameLocks noChangeAspect="1"/>
          </p:cNvGraphicFramePr>
          <p:nvPr>
            <p:extLst/>
          </p:nvPr>
        </p:nvGraphicFramePr>
        <p:xfrm>
          <a:off x="4359275" y="3359150"/>
          <a:ext cx="25574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5" name="Equation" r:id="rId6" imgW="1168200" imgH="711000" progId="Equation.DSMT4">
                  <p:embed/>
                </p:oleObj>
              </mc:Choice>
              <mc:Fallback>
                <p:oleObj name="Equation" r:id="rId6" imgW="1168200" imgH="711000" progId="Equation.DSMT4">
                  <p:embed/>
                  <p:pic>
                    <p:nvPicPr>
                      <p:cNvPr id="1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9275" y="3359150"/>
                        <a:ext cx="25574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931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3"/>
          <p:cNvGraphicFramePr>
            <a:graphicFrameLocks noChangeAspect="1"/>
          </p:cNvGraphicFramePr>
          <p:nvPr>
            <p:extLst/>
          </p:nvPr>
        </p:nvGraphicFramePr>
        <p:xfrm>
          <a:off x="4568093" y="1628673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8" name="Equation" r:id="rId4" imgW="736560" imgH="711000" progId="Equation.DSMT4">
                  <p:embed/>
                </p:oleObj>
              </mc:Choice>
              <mc:Fallback>
                <p:oleObj name="Equation" r:id="rId4" imgW="736560" imgH="71100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8093" y="1628673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"/>
          <p:cNvGraphicFramePr>
            <a:graphicFrameLocks noChangeAspect="1"/>
          </p:cNvGraphicFramePr>
          <p:nvPr>
            <p:extLst/>
          </p:nvPr>
        </p:nvGraphicFramePr>
        <p:xfrm>
          <a:off x="4092575" y="3667125"/>
          <a:ext cx="2828925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9" name="Equation" r:id="rId6" imgW="1218960" imgH="711000" progId="Equation.DSMT4">
                  <p:embed/>
                </p:oleObj>
              </mc:Choice>
              <mc:Fallback>
                <p:oleObj name="Equation" r:id="rId6" imgW="1218960" imgH="711000" progId="Equation.DSMT4">
                  <p:embed/>
                  <p:pic>
                    <p:nvPicPr>
                      <p:cNvPr id="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3667125"/>
                        <a:ext cx="2828925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0277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032505" y="1534238"/>
            <a:ext cx="6126162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For the matrices</a:t>
            </a:r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pPr lvl="1"/>
            <a:r>
              <a:rPr lang="en-US" altLang="zh-TW" sz="2000" dirty="0" smtClean="0"/>
              <a:t>We have</a:t>
            </a:r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pPr lvl="1"/>
            <a:r>
              <a:rPr lang="en-US" altLang="zh-TW" sz="2000" dirty="0" smtClean="0"/>
              <a:t>It common practice to denote (-1)B by </a:t>
            </a:r>
            <a:r>
              <a:rPr lang="en-US" altLang="zh-TW" sz="2000" dirty="0" smtClean="0">
                <a:latin typeface="Times New Roman" panose="02020603050405020304" pitchFamily="18" charset="0"/>
              </a:rPr>
              <a:t>–</a:t>
            </a:r>
            <a:r>
              <a:rPr lang="en-US" altLang="zh-TW" sz="2000" dirty="0" smtClean="0"/>
              <a:t>B.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7193788"/>
              </p:ext>
            </p:extLst>
          </p:nvPr>
        </p:nvGraphicFramePr>
        <p:xfrm>
          <a:off x="3469067" y="2008900"/>
          <a:ext cx="6048375" cy="79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02" name="方程式" r:id="rId4" imgW="3479760" imgH="457200" progId="Equation.3">
                  <p:embed/>
                </p:oleObj>
              </mc:Choice>
              <mc:Fallback>
                <p:oleObj name="方程式" r:id="rId4" imgW="3479760" imgH="4572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9067" y="2008900"/>
                        <a:ext cx="6048375" cy="795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3733049"/>
              </p:ext>
            </p:extLst>
          </p:nvPr>
        </p:nvGraphicFramePr>
        <p:xfrm>
          <a:off x="3181730" y="3677363"/>
          <a:ext cx="65532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03" name="方程式" r:id="rId6" imgW="3835080" imgH="457200" progId="Equation.3">
                  <p:embed/>
                </p:oleObj>
              </mc:Choice>
              <mc:Fallback>
                <p:oleObj name="方程式" r:id="rId6" imgW="3835080" imgH="457200" progId="Equation.3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1730" y="3677363"/>
                        <a:ext cx="6553200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9466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160270" y="1606233"/>
            <a:ext cx="7772400" cy="3163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If A and B are matrices of the same size, then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sum</a:t>
            </a:r>
            <a:r>
              <a:rPr lang="en-US" altLang="zh-TW" sz="2400" dirty="0" smtClean="0"/>
              <a:t> A+B is the matrix obtained by adding the entries of B to the corresponding entries of A.</a:t>
            </a:r>
          </a:p>
          <a:p>
            <a:r>
              <a:rPr lang="en-US" altLang="zh-TW" sz="2400" dirty="0" smtClean="0"/>
              <a:t>Vice versa,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difference</a:t>
            </a:r>
            <a:r>
              <a:rPr lang="en-US" altLang="zh-TW" sz="2400" dirty="0" smtClean="0"/>
              <a:t> A-B is the matrix obtained by subtracting the entries of B from the corresponding entries of A.</a:t>
            </a:r>
          </a:p>
          <a:p>
            <a:r>
              <a:rPr lang="en-US" altLang="zh-TW" sz="2400" dirty="0" smtClean="0"/>
              <a:t>Note: Matrices of different sizes cannot be added or subtracted.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1689871"/>
              </p:ext>
            </p:extLst>
          </p:nvPr>
        </p:nvGraphicFramePr>
        <p:xfrm>
          <a:off x="4320858" y="4627245"/>
          <a:ext cx="529590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0" name="方程式" r:id="rId4" imgW="1955520" imgH="482400" progId="Equation.3">
                  <p:embed/>
                </p:oleObj>
              </mc:Choice>
              <mc:Fallback>
                <p:oleObj name="方程式" r:id="rId4" imgW="1955520" imgH="4824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0858" y="4627245"/>
                        <a:ext cx="529590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00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388870" y="144843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Consider the matrices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pPr lvl="1"/>
            <a:r>
              <a:rPr lang="en-US" altLang="zh-TW" sz="2000" dirty="0" smtClean="0"/>
              <a:t>Then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pPr lvl="1"/>
            <a:endParaRPr lang="en-US" altLang="zh-TW" sz="2000" dirty="0" smtClean="0"/>
          </a:p>
          <a:p>
            <a:pPr lvl="1"/>
            <a:r>
              <a:rPr lang="en-US" altLang="zh-TW" sz="2000" dirty="0" smtClean="0"/>
              <a:t>The expressions A+C, B+C, A-C, and B-C are undefined.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0173501"/>
              </p:ext>
            </p:extLst>
          </p:nvPr>
        </p:nvGraphicFramePr>
        <p:xfrm>
          <a:off x="3284220" y="2061210"/>
          <a:ext cx="5638800" cy="1058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50" name="Equation" r:id="rId4" imgW="3784320" imgH="711000" progId="Equation.3">
                  <p:embed/>
                </p:oleObj>
              </mc:Choice>
              <mc:Fallback>
                <p:oleObj name="Equation" r:id="rId4" imgW="3784320" imgH="7110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4220" y="2061210"/>
                        <a:ext cx="5638800" cy="1058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0582268"/>
              </p:ext>
            </p:extLst>
          </p:nvPr>
        </p:nvGraphicFramePr>
        <p:xfrm>
          <a:off x="3208020" y="3661410"/>
          <a:ext cx="57912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51" name="Equation" r:id="rId6" imgW="3466800" imgH="711000" progId="Equation.3">
                  <p:embed/>
                </p:oleObj>
              </mc:Choice>
              <mc:Fallback>
                <p:oleObj name="Equation" r:id="rId6" imgW="3466800" imgH="711000" progId="Equation.3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8020" y="3661410"/>
                        <a:ext cx="57912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993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965980" y="1524000"/>
            <a:ext cx="7235825" cy="4598988"/>
          </a:xfrm>
          <a:prstGeom prst="rect">
            <a:avLst/>
          </a:prstGeom>
        </p:spPr>
        <p:txBody>
          <a:bodyPr vert="horz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dirty="0" smtClean="0">
                <a:ea typeface="ＭＳ Ｐゴシック" panose="020B0600070205080204" pitchFamily="34" charset="-128"/>
              </a:rPr>
              <a:t>Addition </a:t>
            </a:r>
          </a:p>
          <a:p>
            <a:pPr lvl="1"/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Commutative: 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</a:p>
          <a:p>
            <a:pPr lvl="1"/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Associative:  (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)+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+(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)</a:t>
            </a:r>
            <a:r>
              <a:rPr lang="en-GB" altLang="en-US" sz="2000" dirty="0" smtClean="0">
                <a:ea typeface="ＭＳ Ｐゴシック" panose="020B0600070205080204" pitchFamily="34" charset="-128"/>
              </a:rPr>
              <a:t/>
            </a:r>
            <a:br>
              <a:rPr lang="en-GB" altLang="en-US" sz="2000" dirty="0" smtClean="0">
                <a:ea typeface="ＭＳ Ｐゴシック" panose="020B0600070205080204" pitchFamily="34" charset="-128"/>
              </a:rPr>
            </a:br>
            <a:endParaRPr lang="en-GB" altLang="en-US" sz="2000" dirty="0" smtClean="0">
              <a:ea typeface="ＭＳ Ｐゴシック" panose="020B0600070205080204" pitchFamily="34" charset="-128"/>
            </a:endParaRPr>
          </a:p>
          <a:p>
            <a:pPr lvl="1"/>
            <a:endParaRPr lang="en-GB" altLang="en-US" sz="20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3865514"/>
              </p:ext>
            </p:extLst>
          </p:nvPr>
        </p:nvGraphicFramePr>
        <p:xfrm>
          <a:off x="4179888" y="3071813"/>
          <a:ext cx="5562600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2" name="Equation" r:id="rId4" imgW="2984400" imgH="457200" progId="Equation.DSMT4">
                  <p:embed/>
                </p:oleObj>
              </mc:Choice>
              <mc:Fallback>
                <p:oleObj name="Equation" r:id="rId4" imgW="2984400" imgH="457200" progId="Equation.DSMT4">
                  <p:embed/>
                  <p:pic>
                    <p:nvPicPr>
                      <p:cNvPr id="1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9888" y="3071813"/>
                        <a:ext cx="5562600" cy="7667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433337"/>
              </p:ext>
            </p:extLst>
          </p:nvPr>
        </p:nvGraphicFramePr>
        <p:xfrm>
          <a:off x="2763838" y="4941888"/>
          <a:ext cx="6969125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3" name="Equation" r:id="rId6" imgW="3517560" imgH="457200" progId="Equation.DSMT4">
                  <p:embed/>
                </p:oleObj>
              </mc:Choice>
              <mc:Fallback>
                <p:oleObj name="Equation" r:id="rId6" imgW="3517560" imgH="457200" progId="Equation.DSMT4">
                  <p:embed/>
                  <p:pic>
                    <p:nvPicPr>
                      <p:cNvPr id="1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42000"/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3838" y="4941888"/>
                        <a:ext cx="6969125" cy="9064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446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3505195" y="4112172"/>
            <a:ext cx="4547768" cy="1465263"/>
            <a:chOff x="376" y="1917"/>
            <a:chExt cx="2222" cy="651"/>
          </a:xfrm>
        </p:grpSpPr>
        <p:graphicFrame>
          <p:nvGraphicFramePr>
            <p:cNvPr id="9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3144216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616" name="Equation" r:id="rId4" imgW="965160" imgH="711000" progId="Equation.DSMT4">
                    <p:embed/>
                  </p:oleObj>
                </mc:Choice>
                <mc:Fallback>
                  <p:oleObj name="Equation" r:id="rId4" imgW="965160" imgH="711000" progId="Equation.DSMT4">
                    <p:embed/>
                    <p:pic>
                      <p:nvPicPr>
                        <p:cNvPr id="19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34459643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617" name="Equation" r:id="rId6" imgW="1054080" imgH="711000" progId="Equation.DSMT4">
                    <p:embed/>
                  </p:oleObj>
                </mc:Choice>
                <mc:Fallback>
                  <p:oleObj name="Equation" r:id="rId6" imgW="1054080" imgH="711000" progId="Equation.DSMT4">
                    <p:embed/>
                    <p:pic>
                      <p:nvPicPr>
                        <p:cNvPr id="2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2412120" y="124158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dirty="0" smtClean="0">
                <a:ea typeface="ＭＳ Ｐゴシック" panose="020B0600070205080204" pitchFamily="34" charset="-128"/>
              </a:rPr>
              <a:t>Transposition</a:t>
            </a:r>
          </a:p>
        </p:txBody>
      </p:sp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2639133" y="1967787"/>
            <a:ext cx="7396162" cy="1909762"/>
            <a:chOff x="421" y="1117"/>
            <a:chExt cx="3704" cy="1203"/>
          </a:xfrm>
        </p:grpSpPr>
        <p:graphicFrame>
          <p:nvGraphicFramePr>
            <p:cNvPr id="19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5003042"/>
                </p:ext>
              </p:extLst>
            </p:nvPr>
          </p:nvGraphicFramePr>
          <p:xfrm>
            <a:off x="421" y="1117"/>
            <a:ext cx="532" cy="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618" name="Equation" r:id="rId8" imgW="495000" imgH="711000" progId="Equation.DSMT4">
                    <p:embed/>
                  </p:oleObj>
                </mc:Choice>
                <mc:Fallback>
                  <p:oleObj name="Equation" r:id="rId8" imgW="495000" imgH="711000" progId="Equation.DSMT4">
                    <p:embed/>
                    <p:pic>
                      <p:nvPicPr>
                        <p:cNvPr id="14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" y="1117"/>
                          <a:ext cx="532" cy="962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79758539"/>
                </p:ext>
              </p:extLst>
            </p:nvPr>
          </p:nvGraphicFramePr>
          <p:xfrm>
            <a:off x="1166" y="1465"/>
            <a:ext cx="1045" cy="4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619" name="Equation" r:id="rId10" imgW="914400" imgH="253800" progId="Equation.DSMT4">
                    <p:embed/>
                  </p:oleObj>
                </mc:Choice>
                <mc:Fallback>
                  <p:oleObj name="Equation" r:id="rId10" imgW="914400" imgH="253800" progId="Equation.DSMT4">
                    <p:embed/>
                    <p:pic>
                      <p:nvPicPr>
                        <p:cNvPr id="15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66" y="1465"/>
                          <a:ext cx="1045" cy="40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32724686"/>
                </p:ext>
              </p:extLst>
            </p:nvPr>
          </p:nvGraphicFramePr>
          <p:xfrm>
            <a:off x="2756" y="1456"/>
            <a:ext cx="968" cy="3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620" name="Equation" r:id="rId12" imgW="876240" imgH="253800" progId="Equation.DSMT4">
                    <p:embed/>
                  </p:oleObj>
                </mc:Choice>
                <mc:Fallback>
                  <p:oleObj name="Equation" r:id="rId12" imgW="876240" imgH="253800" progId="Equation.DSMT4">
                    <p:embed/>
                    <p:pic>
                      <p:nvPicPr>
                        <p:cNvPr id="16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56" y="1456"/>
                          <a:ext cx="968" cy="393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Text Box 9"/>
            <p:cNvSpPr txBox="1">
              <a:spLocks noChangeArrowheads="1"/>
            </p:cNvSpPr>
            <p:nvPr/>
          </p:nvSpPr>
          <p:spPr bwMode="auto">
            <a:xfrm>
              <a:off x="423" y="2107"/>
              <a:ext cx="3702" cy="2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column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	row			row     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               column</a:t>
              </a:r>
            </a:p>
          </p:txBody>
        </p:sp>
      </p:grpSp>
      <p:sp>
        <p:nvSpPr>
          <p:cNvPr id="23" name="Line 23"/>
          <p:cNvSpPr>
            <a:spLocks noChangeShapeType="1"/>
          </p:cNvSpPr>
          <p:nvPr/>
        </p:nvSpPr>
        <p:spPr bwMode="auto">
          <a:xfrm>
            <a:off x="371863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Line 24"/>
          <p:cNvSpPr>
            <a:spLocks noChangeShapeType="1"/>
          </p:cNvSpPr>
          <p:nvPr/>
        </p:nvSpPr>
        <p:spPr bwMode="auto">
          <a:xfrm>
            <a:off x="839858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25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4300975"/>
              </p:ext>
            </p:extLst>
          </p:nvPr>
        </p:nvGraphicFramePr>
        <p:xfrm>
          <a:off x="9537700" y="1752600"/>
          <a:ext cx="1287463" cy="174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21" name="Equation" r:id="rId14" imgW="583920" imgH="711000" progId="Equation.DSMT4">
                  <p:embed/>
                </p:oleObj>
              </mc:Choice>
              <mc:Fallback>
                <p:oleObj name="Equation" r:id="rId14" imgW="583920" imgH="711000" progId="Equation.DSMT4">
                  <p:embed/>
                  <p:pic>
                    <p:nvPicPr>
                      <p:cNvPr id="3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37700" y="1752600"/>
                        <a:ext cx="1287463" cy="17462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259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691589" y="3492111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3764614" y="3563548"/>
            <a:ext cx="18716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grpSp>
        <p:nvGrpSpPr>
          <p:cNvPr id="10" name="Group 10"/>
          <p:cNvGrpSpPr>
            <a:grpSpLocks/>
          </p:cNvGrpSpPr>
          <p:nvPr/>
        </p:nvGrpSpPr>
        <p:grpSpPr bwMode="auto">
          <a:xfrm>
            <a:off x="3406609" y="2459005"/>
            <a:ext cx="4547770" cy="1465263"/>
            <a:chOff x="376" y="1917"/>
            <a:chExt cx="2222" cy="651"/>
          </a:xfrm>
        </p:grpSpPr>
        <p:graphicFrame>
          <p:nvGraphicFramePr>
            <p:cNvPr id="11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4696116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8630" name="Equation" r:id="rId4" imgW="965160" imgH="711000" progId="Equation.DSMT4">
                    <p:embed/>
                  </p:oleObj>
                </mc:Choice>
                <mc:Fallback>
                  <p:oleObj name="Equation" r:id="rId4" imgW="965160" imgH="711000" progId="Equation.DSMT4">
                    <p:embed/>
                    <p:pic>
                      <p:nvPicPr>
                        <p:cNvPr id="19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43246025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8631" name="Equation" r:id="rId6" imgW="1054080" imgH="711000" progId="Equation.DSMT4">
                    <p:embed/>
                  </p:oleObj>
                </mc:Choice>
                <mc:Fallback>
                  <p:oleObj name="Equation" r:id="rId6" imgW="1054080" imgH="711000" progId="Equation.DSMT4">
                    <p:embed/>
                    <p:pic>
                      <p:nvPicPr>
                        <p:cNvPr id="2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5802882"/>
              </p:ext>
            </p:extLst>
          </p:nvPr>
        </p:nvGraphicFramePr>
        <p:xfrm>
          <a:off x="4571301" y="4416782"/>
          <a:ext cx="2725737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32" name="Equation" r:id="rId8" imgW="1511280" imgH="711000" progId="Equation.DSMT4">
                  <p:embed/>
                </p:oleObj>
              </mc:Choice>
              <mc:Fallback>
                <p:oleObj name="Equation" r:id="rId8" imgW="1511280" imgH="7110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571301" y="4416782"/>
                        <a:ext cx="2725737" cy="1282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1026710"/>
              </p:ext>
            </p:extLst>
          </p:nvPr>
        </p:nvGraphicFramePr>
        <p:xfrm>
          <a:off x="4687581" y="1426958"/>
          <a:ext cx="1773908" cy="759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33" name="Equation" r:id="rId10" imgW="711000" imgH="304560" progId="Equation.DSMT4">
                  <p:embed/>
                </p:oleObj>
              </mc:Choice>
              <mc:Fallback>
                <p:oleObj name="Equation" r:id="rId10" imgW="711000" imgH="304560" progId="Equation.DSMT4">
                  <p:embed/>
                  <p:pic>
                    <p:nvPicPr>
                      <p:cNvPr id="31" name="Object 3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687581" y="1426958"/>
                        <a:ext cx="1773908" cy="759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28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7516" y="2013169"/>
            <a:ext cx="7958137" cy="2578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7895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374625" y="1503857"/>
            <a:ext cx="7277100" cy="20875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zh-TW" sz="2200" smtClean="0"/>
              <a:t>Observe that</a:t>
            </a:r>
          </a:p>
          <a:p>
            <a:pPr>
              <a:lnSpc>
                <a:spcPct val="80000"/>
              </a:lnSpc>
            </a:pPr>
            <a:endParaRPr lang="en-US" altLang="zh-TW" sz="2200" dirty="0" smtClean="0"/>
          </a:p>
          <a:p>
            <a:pPr>
              <a:lnSpc>
                <a:spcPct val="80000"/>
              </a:lnSpc>
            </a:pPr>
            <a:r>
              <a:rPr lang="en-US" altLang="zh-TW" sz="2200" dirty="0" smtClean="0"/>
              <a:t>In the special case where A is a </a:t>
            </a:r>
            <a:r>
              <a:rPr lang="en-US" altLang="zh-TW" sz="2200" b="1" dirty="0" smtClean="0"/>
              <a:t>square</a:t>
            </a:r>
            <a:r>
              <a:rPr lang="en-US" altLang="zh-TW" sz="2200" dirty="0" smtClean="0"/>
              <a:t> matrix, the transpose of A can be obtained by interchanging entries that are symmetrically positioned about the main diagonal.</a:t>
            </a: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162" y="3591420"/>
            <a:ext cx="61198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428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152645" y="1510752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 smtClean="0"/>
              <a:t>Definition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706683" y="3484014"/>
            <a:ext cx="5910262" cy="202723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If A is a square matrix, then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trace of A</a:t>
            </a:r>
            <a:r>
              <a:rPr lang="en-US" altLang="zh-TW" sz="2400" dirty="0" smtClean="0"/>
              <a:t> ,denoted by </a:t>
            </a:r>
            <a:r>
              <a:rPr lang="en-US" altLang="zh-TW" sz="2400" dirty="0" err="1" smtClean="0"/>
              <a:t>tr</a:t>
            </a:r>
            <a:r>
              <a:rPr lang="en-US" altLang="zh-TW" sz="2400" dirty="0" smtClean="0"/>
              <a:t>(A), is defined to be the sum of the entries on the main diagonal of A .The trace of A is undefined if A is not a square matrix.</a:t>
            </a:r>
          </a:p>
        </p:txBody>
      </p:sp>
    </p:spTree>
    <p:extLst>
      <p:ext uri="{BB962C8B-B14F-4D97-AF65-F5344CB8AC3E}">
        <p14:creationId xmlns:p14="http://schemas.microsoft.com/office/powerpoint/2010/main" val="2946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2731" y="1645308"/>
            <a:ext cx="8128000" cy="324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54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2054768" y="1589690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Multiplication method:</a:t>
            </a:r>
          </a:p>
          <a:p>
            <a:pPr>
              <a:buFont typeface="Wingdings" panose="05000000000000000000" pitchFamily="2" charset="2"/>
              <a:buNone/>
            </a:pPr>
            <a:r>
              <a:rPr lang="en-GB" altLang="en-US" sz="2400" dirty="0" smtClean="0">
                <a:ea typeface="ＭＳ Ｐゴシック" panose="020B0600070205080204" pitchFamily="34" charset="-128"/>
              </a:rPr>
              <a:t>Sum over product of respective </a:t>
            </a:r>
            <a:r>
              <a:rPr lang="en-GB" altLang="en-US" sz="2400" u="sng" dirty="0" smtClean="0">
                <a:ea typeface="ＭＳ Ｐゴシック" panose="020B0600070205080204" pitchFamily="34" charset="-128"/>
              </a:rPr>
              <a:t>rows</a:t>
            </a:r>
            <a:r>
              <a:rPr lang="en-GB" altLang="en-US" sz="2400" dirty="0" smtClean="0">
                <a:ea typeface="ＭＳ Ｐゴシック" panose="020B0600070205080204" pitchFamily="34" charset="-128"/>
              </a:rPr>
              <a:t> and </a:t>
            </a:r>
            <a:r>
              <a:rPr lang="en-GB" altLang="en-US" sz="2400" u="sng" dirty="0" smtClean="0">
                <a:ea typeface="ＭＳ Ｐゴシック" panose="020B0600070205080204" pitchFamily="34" charset="-128"/>
              </a:rPr>
              <a:t>columns</a:t>
            </a:r>
            <a:endParaRPr lang="en-US" altLang="en-US" sz="24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5450527"/>
              </p:ext>
            </p:extLst>
          </p:nvPr>
        </p:nvGraphicFramePr>
        <p:xfrm>
          <a:off x="6790281" y="2910490"/>
          <a:ext cx="11795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54" name="Equation" r:id="rId4" imgW="634680" imgH="457200" progId="Equation.DSMT4">
                  <p:embed/>
                </p:oleObj>
              </mc:Choice>
              <mc:Fallback>
                <p:oleObj name="Equation" r:id="rId4" imgW="634680" imgH="4572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2910490"/>
                        <a:ext cx="1179512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6679036"/>
              </p:ext>
            </p:extLst>
          </p:nvPr>
        </p:nvGraphicFramePr>
        <p:xfrm>
          <a:off x="6790281" y="3918553"/>
          <a:ext cx="3592512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55" name="Equation" r:id="rId6" imgW="2031840" imgH="457200" progId="Equation.3">
                  <p:embed/>
                </p:oleObj>
              </mc:Choice>
              <mc:Fallback>
                <p:oleObj name="Equation" r:id="rId6" imgW="2031840" imgH="457200" progId="Equation.3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3918553"/>
                        <a:ext cx="3592512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6003653"/>
              </p:ext>
            </p:extLst>
          </p:nvPr>
        </p:nvGraphicFramePr>
        <p:xfrm>
          <a:off x="6772275" y="4781550"/>
          <a:ext cx="10731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56" name="Equation" r:id="rId8" imgW="533160" imgH="457200" progId="Equation.DSMT4">
                  <p:embed/>
                </p:oleObj>
              </mc:Choice>
              <mc:Fallback>
                <p:oleObj name="Equation" r:id="rId8" imgW="533160" imgH="457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2275" y="4781550"/>
                        <a:ext cx="10731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33"/>
          <p:cNvSpPr txBox="1">
            <a:spLocks noChangeArrowheads="1"/>
          </p:cNvSpPr>
          <p:nvPr/>
        </p:nvSpPr>
        <p:spPr bwMode="auto">
          <a:xfrm>
            <a:off x="8101556" y="3074003"/>
            <a:ext cx="17256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Define output matrix</a:t>
            </a:r>
          </a:p>
        </p:txBody>
      </p:sp>
      <p:sp>
        <p:nvSpPr>
          <p:cNvPr id="13" name="Text Box 37"/>
          <p:cNvSpPr txBox="1">
            <a:spLocks noChangeArrowheads="1"/>
          </p:cNvSpPr>
          <p:nvPr/>
        </p:nvSpPr>
        <p:spPr bwMode="auto">
          <a:xfrm>
            <a:off x="3743868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A</a:t>
            </a:r>
          </a:p>
        </p:txBody>
      </p:sp>
      <p:sp>
        <p:nvSpPr>
          <p:cNvPr id="14" name="Text Box 38"/>
          <p:cNvSpPr txBox="1">
            <a:spLocks noChangeArrowheads="1"/>
          </p:cNvSpPr>
          <p:nvPr/>
        </p:nvSpPr>
        <p:spPr bwMode="auto">
          <a:xfrm>
            <a:off x="5040856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B</a:t>
            </a:r>
          </a:p>
        </p:txBody>
      </p:sp>
      <p:sp>
        <p:nvSpPr>
          <p:cNvPr id="15" name="Oval 31"/>
          <p:cNvSpPr>
            <a:spLocks noChangeArrowheads="1"/>
          </p:cNvSpPr>
          <p:nvPr/>
        </p:nvSpPr>
        <p:spPr bwMode="auto">
          <a:xfrm>
            <a:off x="4893218" y="2808890"/>
            <a:ext cx="360363" cy="936625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6" name="Oval 32"/>
          <p:cNvSpPr>
            <a:spLocks noChangeArrowheads="1"/>
          </p:cNvSpPr>
          <p:nvPr/>
        </p:nvSpPr>
        <p:spPr bwMode="auto">
          <a:xfrm>
            <a:off x="3453356" y="2881915"/>
            <a:ext cx="935037" cy="433388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>
              <a:solidFill>
                <a:srgbClr val="3366FF"/>
              </a:solidFill>
            </a:endParaRP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6048918" y="3126390"/>
            <a:ext cx="3603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8" name="Text Box 29"/>
          <p:cNvSpPr txBox="1">
            <a:spLocks noChangeArrowheads="1"/>
          </p:cNvSpPr>
          <p:nvPr/>
        </p:nvSpPr>
        <p:spPr bwMode="auto">
          <a:xfrm>
            <a:off x="6120356" y="41344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9" name="Text Box 30"/>
          <p:cNvSpPr txBox="1">
            <a:spLocks noChangeArrowheads="1"/>
          </p:cNvSpPr>
          <p:nvPr/>
        </p:nvSpPr>
        <p:spPr bwMode="auto">
          <a:xfrm>
            <a:off x="6193381" y="49980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graphicFrame>
        <p:nvGraphicFramePr>
          <p:cNvPr id="2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0012798"/>
              </p:ext>
            </p:extLst>
          </p:nvPr>
        </p:nvGraphicFramePr>
        <p:xfrm>
          <a:off x="3524250" y="2909888"/>
          <a:ext cx="855663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57" name="Equation" r:id="rId10" imgW="482400" imgH="457200" progId="Equation.DSMT4">
                  <p:embed/>
                </p:oleObj>
              </mc:Choice>
              <mc:Fallback>
                <p:oleObj name="Equation" r:id="rId10" imgW="482400" imgH="4572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4250" y="2909888"/>
                        <a:ext cx="855663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270332"/>
              </p:ext>
            </p:extLst>
          </p:nvPr>
        </p:nvGraphicFramePr>
        <p:xfrm>
          <a:off x="4891088" y="2909888"/>
          <a:ext cx="803275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58" name="Equation" r:id="rId12" imgW="457200" imgH="457200" progId="Equation.DSMT4">
                  <p:embed/>
                </p:oleObj>
              </mc:Choice>
              <mc:Fallback>
                <p:oleObj name="Equation" r:id="rId12" imgW="457200" imgH="4572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1088" y="2909888"/>
                        <a:ext cx="803275" cy="803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948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2071688" y="174307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NOT commutative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AB≠BA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associative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A(BC)=(AB)C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distributive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A(B+C)=AB+AC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(A+B)C=AC+BC</a:t>
            </a:r>
          </a:p>
        </p:txBody>
      </p:sp>
    </p:spTree>
    <p:extLst>
      <p:ext uri="{BB962C8B-B14F-4D97-AF65-F5344CB8AC3E}">
        <p14:creationId xmlns:p14="http://schemas.microsoft.com/office/powerpoint/2010/main" val="198362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897380" y="152050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Identity matrix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973580" y="2846070"/>
            <a:ext cx="8229600" cy="146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Is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there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which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plays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similar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role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as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1 in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multiplication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? 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Consider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nxn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matrix</a:t>
            </a:r>
            <a:r>
              <a:rPr lang="da-DK" sz="2400" kern="0" dirty="0">
                <a:solidFill>
                  <a:srgbClr val="000000"/>
                </a:solidFill>
                <a:latin typeface="+mn-lt"/>
                <a:ea typeface="+mn-ea"/>
              </a:rPr>
              <a:t>: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2979720"/>
              </p:ext>
            </p:extLst>
          </p:nvPr>
        </p:nvGraphicFramePr>
        <p:xfrm>
          <a:off x="5870575" y="3854450"/>
          <a:ext cx="1531938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2" name="Equation" r:id="rId4" imgW="761760" imgH="457200" progId="Equation.DSMT4">
                  <p:embed/>
                </p:oleObj>
              </mc:Choice>
              <mc:Fallback>
                <p:oleObj name="Equation" r:id="rId4" imgW="761760" imgH="4572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0575" y="3854450"/>
                        <a:ext cx="1531938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639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inverse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265363" y="2360638"/>
            <a:ext cx="8002587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Definition.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b="1" i="1" kern="0" dirty="0">
                <a:solidFill>
                  <a:srgbClr val="000000"/>
                </a:solidFill>
                <a:latin typeface="+mn-lt"/>
                <a:ea typeface="+mn-ea"/>
              </a:rPr>
              <a:t>A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is called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nonsingular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or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invertible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if there exists a matrix </a:t>
            </a:r>
            <a:r>
              <a:rPr lang="da-DK" sz="2000" b="1" i="1" kern="0" dirty="0">
                <a:solidFill>
                  <a:srgbClr val="000000"/>
                </a:solidFill>
              </a:rPr>
              <a:t> </a:t>
            </a:r>
            <a:r>
              <a:rPr lang="da-DK" sz="2000" b="1" i="1" kern="0" dirty="0" smtClean="0">
                <a:solidFill>
                  <a:srgbClr val="000000"/>
                </a:solidFill>
              </a:rPr>
              <a:t>        </a:t>
            </a:r>
            <a:r>
              <a:rPr lang="da-DK" sz="2000" kern="0" dirty="0" smtClean="0">
                <a:solidFill>
                  <a:srgbClr val="000000"/>
                </a:solidFill>
                <a:latin typeface="+mn-lt"/>
                <a:ea typeface="+mn-ea"/>
              </a:rPr>
              <a:t>such 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that: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3895641"/>
              </p:ext>
            </p:extLst>
          </p:nvPr>
        </p:nvGraphicFramePr>
        <p:xfrm>
          <a:off x="4959930" y="2904317"/>
          <a:ext cx="2274888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8" name="Equation" r:id="rId4" imgW="1130040" imgH="241200" progId="Equation.DSMT4">
                  <p:embed/>
                </p:oleObj>
              </mc:Choice>
              <mc:Fallback>
                <p:oleObj name="Equation" r:id="rId4" imgW="1130040" imgH="241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9930" y="2904317"/>
                        <a:ext cx="2274888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8831531"/>
              </p:ext>
            </p:extLst>
          </p:nvPr>
        </p:nvGraphicFramePr>
        <p:xfrm>
          <a:off x="4389438" y="357187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9" name="Equation" r:id="rId6" imgW="1574640" imgH="457200" progId="Equation.DSMT4">
                  <p:embed/>
                </p:oleObj>
              </mc:Choice>
              <mc:Fallback>
                <p:oleObj name="Equation" r:id="rId6" imgW="1574640" imgH="4572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357187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8276993"/>
              </p:ext>
            </p:extLst>
          </p:nvPr>
        </p:nvGraphicFramePr>
        <p:xfrm>
          <a:off x="4389438" y="460692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0" name="Equation" r:id="rId8" imgW="1574640" imgH="457200" progId="Equation.DSMT4">
                  <p:embed/>
                </p:oleObj>
              </mc:Choice>
              <mc:Fallback>
                <p:oleObj name="Equation" r:id="rId8" imgW="1574640" imgH="457200" progId="Equation.DSMT4">
                  <p:embed/>
                  <p:pic>
                    <p:nvPicPr>
                      <p:cNvPr id="1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460692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5304095"/>
              </p:ext>
            </p:extLst>
          </p:nvPr>
        </p:nvGraphicFramePr>
        <p:xfrm>
          <a:off x="3446261" y="2649568"/>
          <a:ext cx="407538" cy="314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1" name="Equation" r:id="rId10" imgW="253800" imgH="190440" progId="Equation.DSMT4">
                  <p:embed/>
                </p:oleObj>
              </mc:Choice>
              <mc:Fallback>
                <p:oleObj name="Equation" r:id="rId10" imgW="253800" imgH="1904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446261" y="2649568"/>
                        <a:ext cx="407538" cy="3143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413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6066503"/>
              </p:ext>
            </p:extLst>
          </p:nvPr>
        </p:nvGraphicFramePr>
        <p:xfrm>
          <a:off x="6273800" y="1452563"/>
          <a:ext cx="1508125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6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3800" y="1452563"/>
                        <a:ext cx="1508125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inverse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9992595"/>
              </p:ext>
            </p:extLst>
          </p:nvPr>
        </p:nvGraphicFramePr>
        <p:xfrm>
          <a:off x="2982770" y="2662770"/>
          <a:ext cx="2990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7" name="Equation" r:id="rId6" imgW="1485720" imgH="253800" progId="Equation.DSMT4">
                  <p:embed/>
                </p:oleObj>
              </mc:Choice>
              <mc:Fallback>
                <p:oleObj name="Equation" r:id="rId6" imgW="1485720" imgH="253800" progId="Equation.DSMT4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2770" y="2662770"/>
                        <a:ext cx="2990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326094"/>
              </p:ext>
            </p:extLst>
          </p:nvPr>
        </p:nvGraphicFramePr>
        <p:xfrm>
          <a:off x="5070475" y="3629025"/>
          <a:ext cx="2863850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8" name="Equation" r:id="rId8" imgW="1422360" imgH="469800" progId="Equation.DSMT4">
                  <p:embed/>
                </p:oleObj>
              </mc:Choice>
              <mc:Fallback>
                <p:oleObj name="Equation" r:id="rId8" imgW="1422360" imgH="4698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0475" y="3629025"/>
                        <a:ext cx="2863850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2741322"/>
              </p:ext>
            </p:extLst>
          </p:nvPr>
        </p:nvGraphicFramePr>
        <p:xfrm>
          <a:off x="4892675" y="4781550"/>
          <a:ext cx="3221038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9" name="Equation" r:id="rId10" imgW="1600200" imgH="469800" progId="Equation.DSMT4">
                  <p:embed/>
                </p:oleObj>
              </mc:Choice>
              <mc:Fallback>
                <p:oleObj name="Equation" r:id="rId10" imgW="1600200" imgH="4698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2675" y="4781550"/>
                        <a:ext cx="3221038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7421921"/>
              </p:ext>
            </p:extLst>
          </p:nvPr>
        </p:nvGraphicFramePr>
        <p:xfrm>
          <a:off x="6783388" y="2773363"/>
          <a:ext cx="3865562" cy="363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30" name="Equation" r:id="rId12" imgW="1815840" imgH="190440" progId="Equation.DSMT4">
                  <p:embed/>
                </p:oleObj>
              </mc:Choice>
              <mc:Fallback>
                <p:oleObj name="Equation" r:id="rId12" imgW="1815840" imgH="190440" progId="Equation.DSMT4">
                  <p:embed/>
                  <p:pic>
                    <p:nvPicPr>
                      <p:cNvPr id="17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3388" y="2773363"/>
                        <a:ext cx="3865562" cy="363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412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0144336"/>
              </p:ext>
            </p:extLst>
          </p:nvPr>
        </p:nvGraphicFramePr>
        <p:xfrm>
          <a:off x="5505450" y="2535238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4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535238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46655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8156746"/>
              </p:ext>
            </p:extLst>
          </p:nvPr>
        </p:nvGraphicFramePr>
        <p:xfrm>
          <a:off x="5105400" y="1343025"/>
          <a:ext cx="14795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63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1343025"/>
                        <a:ext cx="14795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8706971"/>
              </p:ext>
            </p:extLst>
          </p:nvPr>
        </p:nvGraphicFramePr>
        <p:xfrm>
          <a:off x="4098925" y="2638425"/>
          <a:ext cx="34940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64" name="Equation" r:id="rId6" imgW="1739880" imgH="253800" progId="Equation.DSMT4">
                  <p:embed/>
                </p:oleObj>
              </mc:Choice>
              <mc:Fallback>
                <p:oleObj name="Equation" r:id="rId6" imgW="17398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8925" y="2638425"/>
                        <a:ext cx="34940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3933824"/>
              </p:ext>
            </p:extLst>
          </p:nvPr>
        </p:nvGraphicFramePr>
        <p:xfrm>
          <a:off x="4413250" y="3617913"/>
          <a:ext cx="3376613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65" name="Equation" r:id="rId8" imgW="1676160" imgH="457200" progId="Equation.DSMT4">
                  <p:embed/>
                </p:oleObj>
              </mc:Choice>
              <mc:Fallback>
                <p:oleObj name="Equation" r:id="rId8" imgW="1676160" imgH="457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3250" y="3617913"/>
                        <a:ext cx="3376613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087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0439471"/>
              </p:ext>
            </p:extLst>
          </p:nvPr>
        </p:nvGraphicFramePr>
        <p:xfrm>
          <a:off x="5454650" y="2535238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81" name="Equation" r:id="rId4" imgW="787320" imgH="457200" progId="Equation.DSMT4">
                  <p:embed/>
                </p:oleObj>
              </mc:Choice>
              <mc:Fallback>
                <p:oleObj name="Equation" r:id="rId4" imgW="7873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4650" y="2535238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9599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1228438"/>
              </p:ext>
            </p:extLst>
          </p:nvPr>
        </p:nvGraphicFramePr>
        <p:xfrm>
          <a:off x="3398838" y="2638425"/>
          <a:ext cx="4895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1" name="Equation" r:id="rId4" imgW="2438280" imgH="253800" progId="Equation.DSMT4">
                  <p:embed/>
                </p:oleObj>
              </mc:Choice>
              <mc:Fallback>
                <p:oleObj name="Equation" r:id="rId4" imgW="24382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8838" y="2638425"/>
                        <a:ext cx="4895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1673621"/>
              </p:ext>
            </p:extLst>
          </p:nvPr>
        </p:nvGraphicFramePr>
        <p:xfrm>
          <a:off x="4357633" y="3706459"/>
          <a:ext cx="3657600" cy="168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2" name="Equation" r:id="rId6" imgW="1815840" imgH="838080" progId="Equation.DSMT4">
                  <p:embed/>
                </p:oleObj>
              </mc:Choice>
              <mc:Fallback>
                <p:oleObj name="Equation" r:id="rId6" imgW="1815840" imgH="83808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33" y="3706459"/>
                        <a:ext cx="3657600" cy="168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635075"/>
              </p:ext>
            </p:extLst>
          </p:nvPr>
        </p:nvGraphicFramePr>
        <p:xfrm>
          <a:off x="5311069" y="1343369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3" name="Equation" r:id="rId8" imgW="787320" imgH="457200" progId="Equation.DSMT4">
                  <p:embed/>
                </p:oleObj>
              </mc:Choice>
              <mc:Fallback>
                <p:oleObj name="Equation" r:id="rId8" imgW="787320" imgH="457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1069" y="1343369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4237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9988956"/>
              </p:ext>
            </p:extLst>
          </p:nvPr>
        </p:nvGraphicFramePr>
        <p:xfrm>
          <a:off x="5492750" y="2535238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29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535238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11056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680991"/>
              </p:ext>
            </p:extLst>
          </p:nvPr>
        </p:nvGraphicFramePr>
        <p:xfrm>
          <a:off x="4060825" y="2638425"/>
          <a:ext cx="35702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62" name="Equation" r:id="rId4" imgW="1777680" imgH="253800" progId="Equation.DSMT4">
                  <p:embed/>
                </p:oleObj>
              </mc:Choice>
              <mc:Fallback>
                <p:oleObj name="Equation" r:id="rId4" imgW="17776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0825" y="2638425"/>
                        <a:ext cx="35702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290973"/>
              </p:ext>
            </p:extLst>
          </p:nvPr>
        </p:nvGraphicFramePr>
        <p:xfrm>
          <a:off x="3611563" y="3533775"/>
          <a:ext cx="5349875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63" name="Equation" r:id="rId6" imgW="2514600" imgH="190440" progId="Equation.DSMT4">
                  <p:embed/>
                </p:oleObj>
              </mc:Choice>
              <mc:Fallback>
                <p:oleObj name="Equation" r:id="rId6" imgW="2514600" imgH="190440" progId="Equation.DSMT4">
                  <p:embed/>
                  <p:pic>
                    <p:nvPicPr>
                      <p:cNvPr id="15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1563" y="3533775"/>
                        <a:ext cx="5349875" cy="363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5429361"/>
              </p:ext>
            </p:extLst>
          </p:nvPr>
        </p:nvGraphicFramePr>
        <p:xfrm>
          <a:off x="4665663" y="4516438"/>
          <a:ext cx="324167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64" name="Equation" r:id="rId8" imgW="1523880" imgH="164880" progId="Equation.DSMT4">
                  <p:embed/>
                </p:oleObj>
              </mc:Choice>
              <mc:Fallback>
                <p:oleObj name="Equation" r:id="rId8" imgW="1523880" imgH="164880" progId="Equation.DSMT4">
                  <p:embed/>
                  <p:pic>
                    <p:nvPicPr>
                      <p:cNvPr id="16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5663" y="4516438"/>
                        <a:ext cx="3241675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3319562"/>
              </p:ext>
            </p:extLst>
          </p:nvPr>
        </p:nvGraphicFramePr>
        <p:xfrm>
          <a:off x="5349169" y="1410680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65" name="Equation" r:id="rId10" imgW="749160" imgH="457200" progId="Equation.DSMT4">
                  <p:embed/>
                </p:oleObj>
              </mc:Choice>
              <mc:Fallback>
                <p:oleObj name="Equation" r:id="rId10" imgW="749160" imgH="457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9169" y="1410680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9619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Group 27"/>
          <p:cNvGrpSpPr>
            <a:grpSpLocks/>
          </p:cNvGrpSpPr>
          <p:nvPr/>
        </p:nvGrpSpPr>
        <p:grpSpPr bwMode="auto">
          <a:xfrm>
            <a:off x="3999346" y="2185280"/>
            <a:ext cx="5041900" cy="996950"/>
            <a:chOff x="255" y="1063"/>
            <a:chExt cx="3176" cy="628"/>
          </a:xfrm>
        </p:grpSpPr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55" y="1114"/>
              <a:ext cx="3176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is a square matrix of order 1, </a:t>
              </a:r>
            </a:p>
            <a:p>
              <a:pPr eaLnBrk="1" hangingPunct="1"/>
              <a:endParaRPr lang="en-US" altLang="en-US" sz="1800" b="1" dirty="0"/>
            </a:p>
            <a:p>
              <a:pPr eaLnBrk="1" hangingPunct="1"/>
              <a:r>
                <a:rPr lang="en-US" altLang="en-US" sz="1800" dirty="0"/>
                <a:t>then |A| = | a</a:t>
              </a:r>
              <a:r>
                <a:rPr lang="en-US" altLang="en-US" sz="1800" baseline="-25000" dirty="0"/>
                <a:t>11</a:t>
              </a:r>
              <a:r>
                <a:rPr lang="en-US" altLang="en-US" sz="1800" dirty="0"/>
                <a:t> | = a</a:t>
              </a:r>
              <a:r>
                <a:rPr lang="en-US" altLang="en-US" sz="1800" baseline="-25000" dirty="0"/>
                <a:t>11</a:t>
              </a:r>
            </a:p>
          </p:txBody>
        </p:sp>
        <p:graphicFrame>
          <p:nvGraphicFramePr>
            <p:cNvPr id="10" name="Object 1025"/>
            <p:cNvGraphicFramePr>
              <a:graphicFrameLocks noChangeAspect="1"/>
            </p:cNvGraphicFramePr>
            <p:nvPr>
              <p:extLst/>
            </p:nvPr>
          </p:nvGraphicFramePr>
          <p:xfrm>
            <a:off x="504" y="1063"/>
            <a:ext cx="603" cy="3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880" name="Equation" r:id="rId4" imgW="545626" imgH="266469" progId="Equation.DSMT4">
                    <p:embed/>
                  </p:oleObj>
                </mc:Choice>
                <mc:Fallback>
                  <p:oleObj name="Equation" r:id="rId4" imgW="545626" imgH="266469" progId="Equation.DSMT4">
                    <p:embed/>
                    <p:pic>
                      <p:nvPicPr>
                        <p:cNvPr id="22" name="Object 10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4" y="1063"/>
                          <a:ext cx="603" cy="3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26"/>
          <p:cNvGrpSpPr>
            <a:grpSpLocks/>
          </p:cNvGrpSpPr>
          <p:nvPr/>
        </p:nvGrpSpPr>
        <p:grpSpPr bwMode="auto">
          <a:xfrm>
            <a:off x="3925170" y="3684477"/>
            <a:ext cx="6286500" cy="763588"/>
            <a:chOff x="224" y="1722"/>
            <a:chExt cx="3960" cy="481"/>
          </a:xfrm>
        </p:grpSpPr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224" y="1841"/>
              <a:ext cx="396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         is a square matrix of order 2, then</a:t>
              </a:r>
            </a:p>
          </p:txBody>
        </p:sp>
        <p:graphicFrame>
          <p:nvGraphicFramePr>
            <p:cNvPr id="13" name="Object 1024"/>
            <p:cNvGraphicFramePr>
              <a:graphicFrameLocks noChangeAspect="1"/>
            </p:cNvGraphicFramePr>
            <p:nvPr/>
          </p:nvGraphicFramePr>
          <p:xfrm>
            <a:off x="446" y="1722"/>
            <a:ext cx="1047" cy="4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881" name="Equation" r:id="rId6" imgW="914400" imgH="419100" progId="Equation.DSMT4">
                    <p:embed/>
                  </p:oleObj>
                </mc:Choice>
                <mc:Fallback>
                  <p:oleObj name="Equation" r:id="rId6" imgW="914400" imgH="419100" progId="Equation.DSMT4">
                    <p:embed/>
                    <p:pic>
                      <p:nvPicPr>
                        <p:cNvPr id="25" name="Object 10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6" y="1722"/>
                          <a:ext cx="1047" cy="4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027920" y="4772900"/>
            <a:ext cx="4168775" cy="884238"/>
            <a:chOff x="273" y="2702"/>
            <a:chExt cx="2626" cy="557"/>
          </a:xfrm>
        </p:grpSpPr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273" y="2866"/>
              <a:ext cx="262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>
                  <a:solidFill>
                    <a:srgbClr val="000000"/>
                  </a:solidFill>
                </a:rPr>
                <a:t>|A| = </a:t>
              </a:r>
              <a:r>
                <a:rPr lang="en-US" altLang="en-US" sz="1800"/>
                <a:t>                 = a</a:t>
              </a:r>
              <a:r>
                <a:rPr lang="en-US" altLang="en-US" sz="1800" baseline="-25000"/>
                <a:t>11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22</a:t>
              </a:r>
              <a:r>
                <a:rPr lang="en-US" altLang="en-US" sz="1800"/>
                <a:t> – a</a:t>
              </a:r>
              <a:r>
                <a:rPr lang="en-US" altLang="en-US" sz="1800" baseline="-25000"/>
                <a:t>21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12</a:t>
              </a:r>
            </a:p>
          </p:txBody>
        </p:sp>
        <p:pic>
          <p:nvPicPr>
            <p:cNvPr id="16" name="Picture 1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3" y="2702"/>
              <a:ext cx="818" cy="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1874165" y="1369908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/>
              <a:t>Determinants</a:t>
            </a:r>
          </a:p>
        </p:txBody>
      </p:sp>
    </p:spTree>
    <p:extLst>
      <p:ext uri="{BB962C8B-B14F-4D97-AF65-F5344CB8AC3E}">
        <p14:creationId xmlns:p14="http://schemas.microsoft.com/office/powerpoint/2010/main" val="232770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652160" y="1762780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mtClean="0"/>
              <a:t>Example</a:t>
            </a:r>
            <a:endParaRPr lang="en-US" altLang="en-US" dirty="0" smtClean="0"/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/>
          </p:nvPr>
        </p:nvGraphicFramePr>
        <p:xfrm>
          <a:off x="2733122" y="2734330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01" name="Equation" r:id="rId4" imgW="2260482" imgH="374525" progId="Equation.DSMT4">
                  <p:embed/>
                </p:oleObj>
              </mc:Choice>
              <mc:Fallback>
                <p:oleObj name="Equation" r:id="rId4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3122" y="2734330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5223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/>
          </p:nvPr>
        </p:nvGraphicFramePr>
        <p:xfrm>
          <a:off x="2783922" y="2060699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28" name="Equation" r:id="rId4" imgW="2260482" imgH="374525" progId="Equation.DSMT4">
                  <p:embed/>
                </p:oleObj>
              </mc:Choice>
              <mc:Fallback>
                <p:oleObj name="Equation" r:id="rId4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3922" y="2060699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/>
          </p:nvPr>
        </p:nvGraphicFramePr>
        <p:xfrm>
          <a:off x="2551850" y="3767133"/>
          <a:ext cx="7161213" cy="91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29" name="Equation" r:id="rId6" imgW="3086100" imgH="393700" progId="Equation.DSMT4">
                  <p:embed/>
                </p:oleObj>
              </mc:Choice>
              <mc:Fallback>
                <p:oleObj name="Equation" r:id="rId6" imgW="3086100" imgH="393700" progId="Equation.DSMT4">
                  <p:embed/>
                  <p:pic>
                    <p:nvPicPr>
                      <p:cNvPr id="31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1850" y="3767133"/>
                        <a:ext cx="7161213" cy="912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631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9395" y="1473515"/>
            <a:ext cx="6912110" cy="9121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400" b="1" dirty="0" smtClean="0">
                <a:solidFill>
                  <a:srgbClr val="000099"/>
                </a:solidFill>
              </a:rPr>
              <a:t>Solution of System of 2 Linear Equations (Cramer’s Rule)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375772" y="2096046"/>
            <a:ext cx="44735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>
                <a:solidFill>
                  <a:srgbClr val="990033"/>
                </a:solidFill>
              </a:rPr>
              <a:t>Let the system of linear equations be</a:t>
            </a:r>
          </a:p>
        </p:txBody>
      </p:sp>
      <p:graphicFrame>
        <p:nvGraphicFramePr>
          <p:cNvPr id="10" name="Object 0"/>
          <p:cNvGraphicFramePr>
            <a:graphicFrameLocks noChangeAspect="1"/>
          </p:cNvGraphicFramePr>
          <p:nvPr>
            <p:extLst/>
          </p:nvPr>
        </p:nvGraphicFramePr>
        <p:xfrm>
          <a:off x="2491660" y="3389859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8" name="Equation" r:id="rId4" imgW="1624895" imgH="215806" progId="Equation.DSMT4">
                  <p:embed/>
                </p:oleObj>
              </mc:Choice>
              <mc:Fallback>
                <p:oleObj name="Equation" r:id="rId4" imgW="1624895" imgH="215806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3389859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"/>
          <p:cNvGraphicFramePr>
            <a:graphicFrameLocks noChangeAspect="1"/>
          </p:cNvGraphicFramePr>
          <p:nvPr>
            <p:extLst/>
          </p:nvPr>
        </p:nvGraphicFramePr>
        <p:xfrm>
          <a:off x="2471022" y="2631034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9" name="Equation" r:id="rId6" imgW="1675673" imgH="215806" progId="Equation.DSMT4">
                  <p:embed/>
                </p:oleObj>
              </mc:Choice>
              <mc:Fallback>
                <p:oleObj name="Equation" r:id="rId6" imgW="1675673" imgH="215806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2631034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"/>
          <p:cNvGraphicFramePr>
            <a:graphicFrameLocks noChangeAspect="1"/>
          </p:cNvGraphicFramePr>
          <p:nvPr>
            <p:extLst/>
          </p:nvPr>
        </p:nvGraphicFramePr>
        <p:xfrm>
          <a:off x="2491660" y="4182021"/>
          <a:ext cx="4559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60" name="Equation" r:id="rId8" imgW="2463800" imgH="368300" progId="Equation.DSMT4">
                  <p:embed/>
                </p:oleObj>
              </mc:Choice>
              <mc:Fallback>
                <p:oleObj name="Equation" r:id="rId8" imgW="2463800" imgH="368300" progId="Equation.DSMT4">
                  <p:embed/>
                  <p:pic>
                    <p:nvPicPr>
                      <p:cNvPr id="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4182021"/>
                        <a:ext cx="4559300" cy="681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>
            <p:extLst/>
          </p:nvPr>
        </p:nvGraphicFramePr>
        <p:xfrm>
          <a:off x="2374109" y="4998332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61" name="Equation" r:id="rId10" imgW="3886200" imgH="419100" progId="Equation.DSMT4">
                  <p:embed/>
                </p:oleObj>
              </mc:Choice>
              <mc:Fallback>
                <p:oleObj name="Equation" r:id="rId10" imgW="3886200" imgH="4191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4109" y="4998332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357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2542972"/>
              </p:ext>
            </p:extLst>
          </p:nvPr>
        </p:nvGraphicFramePr>
        <p:xfrm>
          <a:off x="3103449" y="4051415"/>
          <a:ext cx="1296988" cy="69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82" name="Equation" r:id="rId4" imgW="685800" imgH="368280" progId="Equation.DSMT4">
                  <p:embed/>
                </p:oleObj>
              </mc:Choice>
              <mc:Fallback>
                <p:oleObj name="Equation" r:id="rId4" imgW="685800" imgH="368280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3449" y="4051415"/>
                        <a:ext cx="1296988" cy="693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2551850" y="4881731"/>
            <a:ext cx="67421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 dirty="0">
                <a:solidFill>
                  <a:srgbClr val="990033"/>
                </a:solidFill>
              </a:rPr>
              <a:t>then the system is consistent and has unique solution.   </a:t>
            </a:r>
          </a:p>
        </p:txBody>
      </p:sp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054817"/>
              </p:ext>
            </p:extLst>
          </p:nvPr>
        </p:nvGraphicFramePr>
        <p:xfrm>
          <a:off x="1874165" y="2903489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83" name="Equation" r:id="rId6" imgW="3886200" imgH="419100" progId="Equation.DSMT4">
                  <p:embed/>
                </p:oleObj>
              </mc:Choice>
              <mc:Fallback>
                <p:oleObj name="Equation" r:id="rId6" imgW="3886200" imgH="419100" progId="Equation.DSMT4">
                  <p:embed/>
                  <p:pic>
                    <p:nvPicPr>
                      <p:cNvPr id="1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903489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2612453"/>
              </p:ext>
            </p:extLst>
          </p:nvPr>
        </p:nvGraphicFramePr>
        <p:xfrm>
          <a:off x="2491660" y="2233726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84" name="Equation" r:id="rId8" imgW="1624895" imgH="215806" progId="Equation.DSMT4">
                  <p:embed/>
                </p:oleObj>
              </mc:Choice>
              <mc:Fallback>
                <p:oleObj name="Equation" r:id="rId8" imgW="1624895" imgH="215806" progId="Equation.DSMT4">
                  <p:embed/>
                  <p:pic>
                    <p:nvPicPr>
                      <p:cNvPr id="17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2233726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8824847"/>
              </p:ext>
            </p:extLst>
          </p:nvPr>
        </p:nvGraphicFramePr>
        <p:xfrm>
          <a:off x="2471022" y="1474901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85" name="Equation" r:id="rId10" imgW="1675673" imgH="215806" progId="Equation.DSMT4">
                  <p:embed/>
                </p:oleObj>
              </mc:Choice>
              <mc:Fallback>
                <p:oleObj name="Equation" r:id="rId10" imgW="1675673" imgH="215806" progId="Equation.DSMT4">
                  <p:embed/>
                  <p:pic>
                    <p:nvPicPr>
                      <p:cNvPr id="18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1474901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3771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extLst>
      <p:ext uri="{BB962C8B-B14F-4D97-AF65-F5344CB8AC3E}">
        <p14:creationId xmlns:p14="http://schemas.microsoft.com/office/powerpoint/2010/main" val="90178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/>
          </p:nvPr>
        </p:nvGraphicFramePr>
        <p:xfrm>
          <a:off x="4101059" y="2987184"/>
          <a:ext cx="27400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06" name="Equation" r:id="rId4" imgW="1854200" imgH="457200" progId="Equation.DSMT4">
                  <p:embed/>
                </p:oleObj>
              </mc:Choice>
              <mc:Fallback>
                <p:oleObj name="Equation" r:id="rId4" imgW="185420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1059" y="2987184"/>
                        <a:ext cx="27400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/>
          </p:nvPr>
        </p:nvGraphicFramePr>
        <p:xfrm>
          <a:off x="2264255" y="3980000"/>
          <a:ext cx="2524125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07" name="Equation" r:id="rId6" imgW="1727200" imgH="457200" progId="Equation.DSMT4">
                  <p:embed/>
                </p:oleObj>
              </mc:Choice>
              <mc:Fallback>
                <p:oleObj name="Equation" r:id="rId6" imgW="172720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4255" y="3980000"/>
                        <a:ext cx="2524125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/>
          </p:nvPr>
        </p:nvGraphicFramePr>
        <p:xfrm>
          <a:off x="5973620" y="4094271"/>
          <a:ext cx="278606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08" name="Equation" r:id="rId8" imgW="1778000" imgH="457200" progId="Equation.DSMT4">
                  <p:embed/>
                </p:oleObj>
              </mc:Choice>
              <mc:Fallback>
                <p:oleObj name="Equation" r:id="rId8" imgW="177800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3620" y="4094271"/>
                        <a:ext cx="278606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/>
          </p:nvPr>
        </p:nvGraphicFramePr>
        <p:xfrm>
          <a:off x="2746483" y="4841591"/>
          <a:ext cx="623252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09" name="Equation" r:id="rId10" imgW="4330700" imgH="635000" progId="Equation.DSMT4">
                  <p:embed/>
                </p:oleObj>
              </mc:Choice>
              <mc:Fallback>
                <p:oleObj name="Equation" r:id="rId10" imgW="4330700" imgH="6350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483" y="4841591"/>
                        <a:ext cx="6232525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3083826" y="1500341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extLst>
      <p:ext uri="{BB962C8B-B14F-4D97-AF65-F5344CB8AC3E}">
        <p14:creationId xmlns:p14="http://schemas.microsoft.com/office/powerpoint/2010/main" val="377935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x+2y=10, 5x+8y=40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14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4670793"/>
              </p:ext>
            </p:extLst>
          </p:nvPr>
        </p:nvGraphicFramePr>
        <p:xfrm>
          <a:off x="4165600" y="2987675"/>
          <a:ext cx="2608263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30" name="Equation" r:id="rId4" imgW="1765080" imgH="457200" progId="Equation.DSMT4">
                  <p:embed/>
                </p:oleObj>
              </mc:Choice>
              <mc:Fallback>
                <p:oleObj name="Equation" r:id="rId4" imgW="176508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5600" y="2987675"/>
                        <a:ext cx="2608263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3079919"/>
              </p:ext>
            </p:extLst>
          </p:nvPr>
        </p:nvGraphicFramePr>
        <p:xfrm>
          <a:off x="2254250" y="3979863"/>
          <a:ext cx="25431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31" name="Equation" r:id="rId6" imgW="1739880" imgH="457200" progId="Equation.DSMT4">
                  <p:embed/>
                </p:oleObj>
              </mc:Choice>
              <mc:Fallback>
                <p:oleObj name="Equation" r:id="rId6" imgW="173988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4250" y="3979863"/>
                        <a:ext cx="25431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605734"/>
              </p:ext>
            </p:extLst>
          </p:nvPr>
        </p:nvGraphicFramePr>
        <p:xfrm>
          <a:off x="5875338" y="4094163"/>
          <a:ext cx="29845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32" name="Equation" r:id="rId8" imgW="1904760" imgH="457200" progId="Equation.DSMT4">
                  <p:embed/>
                </p:oleObj>
              </mc:Choice>
              <mc:Fallback>
                <p:oleObj name="Equation" r:id="rId8" imgW="19047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5338" y="4094163"/>
                        <a:ext cx="29845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1592648"/>
              </p:ext>
            </p:extLst>
          </p:nvPr>
        </p:nvGraphicFramePr>
        <p:xfrm>
          <a:off x="2855913" y="4859338"/>
          <a:ext cx="6013450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33" name="Equation" r:id="rId10" imgW="4178160" imgH="609480" progId="Equation.DSMT4">
                  <p:embed/>
                </p:oleObj>
              </mc:Choice>
              <mc:Fallback>
                <p:oleObj name="Equation" r:id="rId10" imgW="4178160" imgH="6094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5913" y="4859338"/>
                        <a:ext cx="6013450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762055" y="1555178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x+2y=10, 5x+8y=40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9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3x+y=12, 5x-y=4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14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290256"/>
              </p:ext>
            </p:extLst>
          </p:nvPr>
        </p:nvGraphicFramePr>
        <p:xfrm>
          <a:off x="4138613" y="2987675"/>
          <a:ext cx="26638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54" name="Equation" r:id="rId4" imgW="1803240" imgH="457200" progId="Equation.DSMT4">
                  <p:embed/>
                </p:oleObj>
              </mc:Choice>
              <mc:Fallback>
                <p:oleObj name="Equation" r:id="rId4" imgW="180324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8613" y="2987675"/>
                        <a:ext cx="26638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0457600"/>
              </p:ext>
            </p:extLst>
          </p:nvPr>
        </p:nvGraphicFramePr>
        <p:xfrm>
          <a:off x="2114550" y="3979863"/>
          <a:ext cx="28225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55" name="Equation" r:id="rId6" imgW="1930320" imgH="457200" progId="Equation.DSMT4">
                  <p:embed/>
                </p:oleObj>
              </mc:Choice>
              <mc:Fallback>
                <p:oleObj name="Equation" r:id="rId6" imgW="193032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4550" y="3979863"/>
                        <a:ext cx="28225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5837814"/>
              </p:ext>
            </p:extLst>
          </p:nvPr>
        </p:nvGraphicFramePr>
        <p:xfrm>
          <a:off x="5894388" y="4094163"/>
          <a:ext cx="294481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56" name="Equation" r:id="rId8" imgW="1879560" imgH="457200" progId="Equation.DSMT4">
                  <p:embed/>
                </p:oleObj>
              </mc:Choice>
              <mc:Fallback>
                <p:oleObj name="Equation" r:id="rId8" imgW="18795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388" y="4094163"/>
                        <a:ext cx="294481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6962941"/>
              </p:ext>
            </p:extLst>
          </p:nvPr>
        </p:nvGraphicFramePr>
        <p:xfrm>
          <a:off x="2782888" y="4841875"/>
          <a:ext cx="61595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57" name="Equation" r:id="rId10" imgW="4279680" imgH="634680" progId="Equation.DSMT4">
                  <p:embed/>
                </p:oleObj>
              </mc:Choice>
              <mc:Fallback>
                <p:oleObj name="Equation" r:id="rId10" imgW="4279680" imgH="6346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4841875"/>
                        <a:ext cx="61595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972264" y="1526249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3x+y=12, 5x-y=4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84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9766119"/>
              </p:ext>
            </p:extLst>
          </p:nvPr>
        </p:nvGraphicFramePr>
        <p:xfrm>
          <a:off x="4392613" y="1628775"/>
          <a:ext cx="2279650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0" name="Equation" r:id="rId4" imgW="1041120" imgH="711000" progId="Equation.DSMT4">
                  <p:embed/>
                </p:oleObj>
              </mc:Choice>
              <mc:Fallback>
                <p:oleObj name="Equation" r:id="rId4" imgW="104112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2613" y="1628775"/>
                        <a:ext cx="2279650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361346"/>
              </p:ext>
            </p:extLst>
          </p:nvPr>
        </p:nvGraphicFramePr>
        <p:xfrm>
          <a:off x="3744913" y="3521075"/>
          <a:ext cx="42164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1" name="Equation" r:id="rId6" imgW="1981080" imgH="241200" progId="Equation.DSMT4">
                  <p:embed/>
                </p:oleObj>
              </mc:Choice>
              <mc:Fallback>
                <p:oleObj name="Equation" r:id="rId6" imgW="1981080" imgH="241200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4913" y="3521075"/>
                        <a:ext cx="4216400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377728"/>
              </p:ext>
            </p:extLst>
          </p:nvPr>
        </p:nvGraphicFramePr>
        <p:xfrm>
          <a:off x="5505450" y="2861057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1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861057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2572735"/>
              </p:ext>
            </p:extLst>
          </p:nvPr>
        </p:nvGraphicFramePr>
        <p:xfrm>
          <a:off x="5492750" y="2860675"/>
          <a:ext cx="15049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5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860675"/>
                        <a:ext cx="15049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157507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7796024"/>
              </p:ext>
            </p:extLst>
          </p:nvPr>
        </p:nvGraphicFramePr>
        <p:xfrm>
          <a:off x="3347600" y="1704850"/>
          <a:ext cx="3902075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2" name="Equation" r:id="rId4" imgW="1942920" imgH="457200" progId="Equation.DSMT4">
                  <p:embed/>
                </p:oleObj>
              </mc:Choice>
              <mc:Fallback>
                <p:oleObj name="Equation" r:id="rId4" imgW="19429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600" y="1704850"/>
                        <a:ext cx="3902075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9620596"/>
              </p:ext>
            </p:extLst>
          </p:nvPr>
        </p:nvGraphicFramePr>
        <p:xfrm>
          <a:off x="3736597" y="3146163"/>
          <a:ext cx="3783012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3" name="Equation" r:id="rId6" imgW="1777680" imgH="190440" progId="Equation.DSMT4">
                  <p:embed/>
                </p:oleObj>
              </mc:Choice>
              <mc:Fallback>
                <p:oleObj name="Equation" r:id="rId6" imgW="1777680" imgH="190440" progId="Equation.DSMT4">
                  <p:embed/>
                  <p:pic>
                    <p:nvPicPr>
                      <p:cNvPr id="13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6597" y="3146163"/>
                        <a:ext cx="3783012" cy="42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721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51243" y="2398607"/>
            <a:ext cx="5557837" cy="154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dirty="0"/>
              <a:t>Using Cramer's rule , solve the following system of equations 2x+y=1, 4x-y=5     </a:t>
            </a:r>
          </a:p>
        </p:txBody>
      </p:sp>
    </p:spTree>
    <p:extLst>
      <p:ext uri="{BB962C8B-B14F-4D97-AF65-F5344CB8AC3E}">
        <p14:creationId xmlns:p14="http://schemas.microsoft.com/office/powerpoint/2010/main" val="343896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873</TotalTime>
  <Words>1048</Words>
  <Application>Microsoft Office PowerPoint</Application>
  <PresentationFormat>Widescreen</PresentationFormat>
  <Paragraphs>265</Paragraphs>
  <Slides>49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62" baseType="lpstr">
      <vt:lpstr>ＭＳ Ｐゴシック</vt:lpstr>
      <vt:lpstr>Arial</vt:lpstr>
      <vt:lpstr>Calibri</vt:lpstr>
      <vt:lpstr>Calibri Light</vt:lpstr>
      <vt:lpstr>新細明體</vt:lpstr>
      <vt:lpstr>Rockwell</vt:lpstr>
      <vt:lpstr>Tahoma</vt:lpstr>
      <vt:lpstr>Times New Roman</vt:lpstr>
      <vt:lpstr>Verdana</vt:lpstr>
      <vt:lpstr>Wingdings</vt:lpstr>
      <vt:lpstr>Office Theme</vt:lpstr>
      <vt:lpstr>方程式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81</cp:revision>
  <dcterms:created xsi:type="dcterms:W3CDTF">2023-04-29T09:08:23Z</dcterms:created>
  <dcterms:modified xsi:type="dcterms:W3CDTF">2023-11-21T11:12:56Z</dcterms:modified>
</cp:coreProperties>
</file>