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5"/>
  </p:notesMasterIdLst>
  <p:sldIdLst>
    <p:sldId id="480" r:id="rId5"/>
    <p:sldId id="496" r:id="rId6"/>
    <p:sldId id="520" r:id="rId7"/>
    <p:sldId id="605" r:id="rId8"/>
    <p:sldId id="622" r:id="rId9"/>
    <p:sldId id="692" r:id="rId10"/>
    <p:sldId id="693" r:id="rId11"/>
    <p:sldId id="694" r:id="rId12"/>
    <p:sldId id="695" r:id="rId13"/>
    <p:sldId id="696" r:id="rId14"/>
    <p:sldId id="697" r:id="rId15"/>
    <p:sldId id="649" r:id="rId16"/>
    <p:sldId id="698" r:id="rId17"/>
    <p:sldId id="583" r:id="rId18"/>
    <p:sldId id="699" r:id="rId19"/>
    <p:sldId id="700" r:id="rId20"/>
    <p:sldId id="701" r:id="rId21"/>
    <p:sldId id="500" r:id="rId22"/>
    <p:sldId id="702" r:id="rId23"/>
    <p:sldId id="621" r:id="rId24"/>
    <p:sldId id="681" r:id="rId25"/>
    <p:sldId id="682" r:id="rId26"/>
    <p:sldId id="683" r:id="rId27"/>
    <p:sldId id="684" r:id="rId28"/>
    <p:sldId id="685" r:id="rId29"/>
    <p:sldId id="686" r:id="rId30"/>
    <p:sldId id="703" r:id="rId31"/>
    <p:sldId id="687" r:id="rId32"/>
    <p:sldId id="704" r:id="rId33"/>
    <p:sldId id="672" r:id="rId34"/>
    <p:sldId id="706" r:id="rId35"/>
    <p:sldId id="711" r:id="rId36"/>
    <p:sldId id="707" r:id="rId37"/>
    <p:sldId id="709" r:id="rId38"/>
    <p:sldId id="712" r:id="rId39"/>
    <p:sldId id="713" r:id="rId40"/>
    <p:sldId id="714" r:id="rId41"/>
    <p:sldId id="705" r:id="rId42"/>
    <p:sldId id="540" r:id="rId43"/>
    <p:sldId id="710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96"/>
            <p14:sldId id="520"/>
            <p14:sldId id="605"/>
            <p14:sldId id="622"/>
            <p14:sldId id="692"/>
            <p14:sldId id="693"/>
            <p14:sldId id="694"/>
            <p14:sldId id="695"/>
            <p14:sldId id="696"/>
            <p14:sldId id="697"/>
            <p14:sldId id="649"/>
            <p14:sldId id="698"/>
            <p14:sldId id="583"/>
            <p14:sldId id="699"/>
            <p14:sldId id="700"/>
            <p14:sldId id="701"/>
            <p14:sldId id="500"/>
            <p14:sldId id="702"/>
            <p14:sldId id="621"/>
            <p14:sldId id="681"/>
            <p14:sldId id="682"/>
            <p14:sldId id="683"/>
            <p14:sldId id="684"/>
            <p14:sldId id="685"/>
            <p14:sldId id="686"/>
            <p14:sldId id="703"/>
            <p14:sldId id="687"/>
            <p14:sldId id="704"/>
            <p14:sldId id="672"/>
            <p14:sldId id="706"/>
            <p14:sldId id="711"/>
            <p14:sldId id="707"/>
            <p14:sldId id="709"/>
            <p14:sldId id="712"/>
            <p14:sldId id="713"/>
            <p14:sldId id="714"/>
            <p14:sldId id="705"/>
            <p14:sldId id="540"/>
            <p14:sldId id="710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3713" autoAdjust="0"/>
  </p:normalViewPr>
  <p:slideViewPr>
    <p:cSldViewPr snapToGrid="0">
      <p:cViewPr varScale="1">
        <p:scale>
          <a:sx n="79" d="100"/>
          <a:sy n="79" d="100"/>
        </p:scale>
        <p:origin x="821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904" y="2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81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E89FC3-7DCA-F64F-8B60-957C7ED8B37F}"/>
              </a:ext>
            </a:extLst>
          </p:cNvPr>
          <p:cNvSpPr txBox="1"/>
          <p:nvPr userDrawn="1"/>
        </p:nvSpPr>
        <p:spPr>
          <a:xfrm>
            <a:off x="8674100" y="63119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/>
              <a:t>midocean.edu.km</a:t>
            </a:r>
            <a:endParaRPr lang="en-US" sz="2000" b="1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s://research.ibm.com/publications/modality-aware-transformer-for-financial-time-series-forecasting" TargetMode="External"/><Relationship Id="rId3" Type="http://schemas.openxmlformats.org/officeDocument/2006/relationships/hyperlink" Target="https://arxiv.org/abs/2504.15800" TargetMode="External"/><Relationship Id="rId7" Type="http://schemas.openxmlformats.org/officeDocument/2006/relationships/hyperlink" Target="https://ssrn.com/abstract=4988022" TargetMode="External"/><Relationship Id="rId2" Type="http://schemas.openxmlformats.org/officeDocument/2006/relationships/hyperlink" Target="https://www.sciencedirect.com/science/article/pii/S0950705125006094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jstage.jst.go.jp/article/nolta/17/1/17_260/_article/-char/en" TargetMode="External"/><Relationship Id="rId5" Type="http://schemas.openxmlformats.org/officeDocument/2006/relationships/hyperlink" Target="https://papers.ssrn.com/sol3/papers.cfm?abstract_id=5570099" TargetMode="External"/><Relationship Id="rId4" Type="http://schemas.openxmlformats.org/officeDocument/2006/relationships/hyperlink" Target="https://arxiv.org/abs/2506.20821" TargetMode="Externa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337633" y="4177739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</a:t>
            </a:r>
            <a:r>
              <a:rPr lang="en-US" sz="2000" dirty="0" err="1">
                <a:latin typeface="Alexandria" charset="0"/>
                <a:cs typeface="Alexandria" charset="0"/>
              </a:rPr>
              <a:t>Sumaya</a:t>
            </a:r>
            <a:r>
              <a:rPr lang="en-US" sz="2000" dirty="0">
                <a:latin typeface="Alexandria" charset="0"/>
                <a:cs typeface="Alexandria" charset="0"/>
              </a:rPr>
              <a:t> </a:t>
            </a:r>
            <a:r>
              <a:rPr lang="en-US" sz="2000" dirty="0" err="1">
                <a:latin typeface="Alexandria" charset="0"/>
                <a:cs typeface="Alexandria" charset="0"/>
              </a:rPr>
              <a:t>Alkubaisi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266217" y="2067979"/>
            <a:ext cx="571525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Time Series Analysis II: Models &amp; Forecasting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337633" y="5929382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10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32239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FNT633  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Machine Learning in Finance 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Learning Goals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391844"/>
            <a:ext cx="105410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Alexandria" charset="0"/>
              </a:rPr>
              <a:t>By the end of this lecture, you will be able 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Understand seasonal and multivariate time-series models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Learn SARIMA, Holt–Winters, Prophet, and VAR models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Perform seasonal decomposition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Improve model selection with ACF/PACF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Compare forecasting models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Build full advanced forecasts in Python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Review global ML advances and Trends</a:t>
            </a:r>
          </a:p>
          <a:p>
            <a:endParaRPr lang="en-US" sz="2200" dirty="0">
              <a:latin typeface="Alexandria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71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30024" y="1007195"/>
            <a:ext cx="6452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Recap of Lecture 9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1970"/>
            <a:ext cx="997692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Time Series Basics: You learned what time-series data is and why it's used in finance.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Trend: The long-term direction of the series over time.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Seasonality: Patterns that repeat consistently (daily, weekly, monthly, yearly).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Noise: Random unpredictable changes in the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AR Model: Forecasts the next value using previous values.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MA Model: Forecasts using previous error terms.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ARMA Model: Combines AR and MA for stationary series.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ARIMA Model: Adds differencing to handle non-stationary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Python Forecasting Demo: You used the synthetic stock dataset to fit and generate predictions using ARIMA.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790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57606" y="1018058"/>
            <a:ext cx="59777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The Need for Seasonal Models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38801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Finance datasets often show periodic patterns: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Quarterly profits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Monthly inflation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Seasonal portfolio flows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Monthly commodity cycles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ARIMA alone cannot capture seasonality, hence, we need SARIMA (and other ADVANCED MODELS ).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SARIMA = Seasonal ARIMA</a:t>
            </a:r>
          </a:p>
          <a:p>
            <a:r>
              <a:rPr lang="en-US" sz="2000" dirty="0">
                <a:latin typeface="Alexandria" charset="0"/>
              </a:rPr>
              <a:t>(p, d, q) → non-seasonal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(P, D, Q)s → seasonal part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s = season length (e.g., 12 months)</a:t>
            </a:r>
          </a:p>
          <a:p>
            <a:r>
              <a:rPr lang="en-US" sz="2000" dirty="0">
                <a:latin typeface="Alexandria" charset="0"/>
              </a:rPr>
              <a:t>Handles both: Trend, Seasonality, </a:t>
            </a:r>
            <a:r>
              <a:rPr lang="en-US" sz="2000" dirty="0"/>
              <a:t>and naturally includes noise/error term (always part of the model)</a:t>
            </a:r>
            <a:endParaRPr lang="en-US" sz="20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612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379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8" y="995317"/>
            <a:ext cx="63577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Advanced Models - Holt–Winters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64780"/>
            <a:ext cx="105410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Alexandria" charset="0"/>
              </a:rPr>
              <a:t>Holt–Winters is an exponential smoothing forecasting method that breaks a time series into three parts: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Level: the baseline value of the series (It’s what the series would be without trend or seasonal effects.)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Trend: upward or downward movement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Seasonality: repeating patterns (daily, monthly, yearly…)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It’s widely used in business and finance because it produces smoother and more stable forecasts than ARIMA when data is noisy but has clear seasonal behavior.</a:t>
            </a:r>
          </a:p>
          <a:p>
            <a:endParaRPr lang="en-US" sz="22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328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379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8" y="995317"/>
            <a:ext cx="63577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Advanced Models - Holt–Winters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64780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Holt–Winters Types</a:t>
            </a:r>
          </a:p>
          <a:p>
            <a:r>
              <a:rPr lang="en-US" sz="2000" dirty="0">
                <a:latin typeface="Alexandria" charset="0"/>
              </a:rPr>
              <a:t>1. Additive Seasonality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Seasonal pattern is constant over time </a:t>
            </a:r>
            <a:r>
              <a:rPr lang="en-US" sz="2000" dirty="0"/>
              <a:t>(+/- constant)</a:t>
            </a:r>
            <a:r>
              <a:rPr lang="en-US" sz="2000" dirty="0">
                <a:latin typeface="Alexandria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it doesn’t change as the overall level of the series changes.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We add the same amount every season.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Example: If our baseline monthly sales are 1,000 units, and December always adds +200 units, then:</a:t>
            </a:r>
          </a:p>
          <a:p>
            <a:r>
              <a:rPr lang="en-US" sz="2000" dirty="0">
                <a:latin typeface="Alexandria" charset="0"/>
              </a:rPr>
              <a:t>November: 1,000 units</a:t>
            </a:r>
          </a:p>
          <a:p>
            <a:r>
              <a:rPr lang="en-US" sz="2000" dirty="0">
                <a:latin typeface="Alexandria" charset="0"/>
              </a:rPr>
              <a:t>December: 1,200 units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Works best when seasonal fluctuations are roughly the same size each period (Ice cream shop during holidays: During a specific festival, they always sell +100 extra ice creams regardless of whether overall sales trend up or down.)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625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379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8" y="995317"/>
            <a:ext cx="63577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Advanced Models - Holt–Winters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64780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Holt–Winters Types</a:t>
            </a:r>
          </a:p>
          <a:p>
            <a:r>
              <a:rPr lang="en-US" sz="2000" dirty="0">
                <a:latin typeface="Alexandria" charset="0"/>
              </a:rPr>
              <a:t>2. Multiplicative Seasonality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seasonal effect scales with the series’ level ( × factor).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it grows or shrinks as the baseline changes.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We multiply the baseline by a seasonal factor.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Example: If December sales are usually 20% higher:</a:t>
            </a:r>
          </a:p>
          <a:p>
            <a:r>
              <a:rPr lang="en-US" sz="2000" dirty="0">
                <a:latin typeface="Alexandria" charset="0"/>
              </a:rPr>
              <a:t>Baseline = 1,000 → December = 1,000 × 1.2 = 1,200</a:t>
            </a:r>
          </a:p>
          <a:p>
            <a:r>
              <a:rPr lang="en-US" sz="2000" dirty="0">
                <a:latin typeface="Alexandria" charset="0"/>
              </a:rPr>
              <a:t>Baseline grows to 1,500 → December = 1,500 × 1.2 = 1,800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Works best when seasonal fluctuations increase/decrease with the trend (E-commerce sales growth: During Black Friday, sales increase by 20%, so if baseline sales double over the years, the seasonal spike doubles too.).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425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379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8" y="995317"/>
            <a:ext cx="63577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Advanced Models - Holt–Winters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64780"/>
            <a:ext cx="1054100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Alexandria" charset="0"/>
              </a:rPr>
              <a:t>When to use Holt–Winters: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The data shows smooth, repeating seasonal patterns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You want a simple, explainable forecasting model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ARIMA/SARIMA becomes unstable or too complex due to differencing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You need fast forecasts with minimal parameter tuning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413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379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59842" y="657975"/>
            <a:ext cx="63577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Advanced Models - Prophet Model (Meta/Facebook)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64780"/>
            <a:ext cx="105410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Alexandria" charset="0"/>
              </a:rPr>
              <a:t>Prophet is a modern forecasting model designed for business and financial time series. It automatically breaks the data into: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Trend:  long-term increase/decrease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Multiple </a:t>
            </a:r>
            <a:r>
              <a:rPr lang="en-US" sz="2200" dirty="0" err="1">
                <a:latin typeface="Alexandria" charset="0"/>
              </a:rPr>
              <a:t>seasonalities</a:t>
            </a:r>
            <a:r>
              <a:rPr lang="en-US" sz="2200" dirty="0">
                <a:latin typeface="Alexandria" charset="0"/>
              </a:rPr>
              <a:t>:  daily, weekly, monthly, yearly patterns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Holiday effects:  special events (Eid, Back-to-school season, Black Friday…)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Missing data handling:  it fills gaps smoothly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Automatic fitting:  no complex tuning like ARIMA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It’s widely used for: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Stock index forecasting (daily/weekly trends)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Volatility cycles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Seasonal patterns such as monthly sales or daily trading volume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285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379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59842" y="657975"/>
            <a:ext cx="63577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Advanced Models - Prophet Model (Meta/Facebook)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64780"/>
            <a:ext cx="10541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latin typeface="Alexandria" charset="0"/>
              </a:rPr>
              <a:t>Strengths of Prophet: </a:t>
            </a:r>
          </a:p>
          <a:p>
            <a:endParaRPr lang="en-US" sz="2200" b="1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Robust to outliers:  sudden spikes/drops don’t break the model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Adapts to long-term trend changes:  works well with evolving markets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Easy to tune:  fewer parameters than ARIMA/SARIMA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Excellent for seasonal financial cycles:  monthly/weekly business patterns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354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379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59842" y="657975"/>
            <a:ext cx="63577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Advanced Models - Prophet Model (Meta/Facebook)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64780"/>
            <a:ext cx="1054100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latin typeface="Alexandria" charset="0"/>
              </a:rPr>
              <a:t>Prophet Limitations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Not suitable for high-frequency (millisecond) trading</a:t>
            </a:r>
            <a:br>
              <a:rPr lang="en-US" sz="2200" dirty="0">
                <a:latin typeface="Alexandria" charset="0"/>
              </a:rPr>
            </a:br>
            <a:r>
              <a:rPr lang="en-US" sz="2200" dirty="0">
                <a:latin typeface="Alexandria" charset="0"/>
              </a:rPr>
              <a:t>Prophet is designed for daily or monthly data, not second-by-second movements.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Not good for multivariate forecasting</a:t>
            </a:r>
            <a:br>
              <a:rPr lang="en-US" sz="2200" dirty="0">
                <a:latin typeface="Alexandria" charset="0"/>
              </a:rPr>
            </a:br>
            <a:r>
              <a:rPr lang="en-US" sz="2200" dirty="0">
                <a:latin typeface="Alexandria" charset="0"/>
              </a:rPr>
              <a:t>- Prophet forecasts one variable at a time; can only model one main time series at a time, for example, just stock price, or sales, or traffic.</a:t>
            </a:r>
          </a:p>
          <a:p>
            <a:r>
              <a:rPr lang="en-US" sz="2200" dirty="0">
                <a:latin typeface="Alexandria" charset="0"/>
              </a:rPr>
              <a:t>     - it cannot directly include multiple predictors like ARIMAX or LSTM: It cannot naturally  </a:t>
            </a:r>
          </a:p>
          <a:p>
            <a:r>
              <a:rPr lang="en-US" sz="2200" dirty="0">
                <a:latin typeface="Alexandria" charset="0"/>
              </a:rPr>
              <a:t>       include many external variables (features).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Can </a:t>
            </a:r>
            <a:r>
              <a:rPr lang="en-US" sz="2200" dirty="0" err="1">
                <a:latin typeface="Alexandria" charset="0"/>
              </a:rPr>
              <a:t>oversmooth</a:t>
            </a:r>
            <a:r>
              <a:rPr lang="en-US" sz="2200" dirty="0">
                <a:latin typeface="Alexandria" charset="0"/>
              </a:rPr>
              <a:t> sudden market jumps</a:t>
            </a:r>
            <a:br>
              <a:rPr lang="en-US" sz="2200" dirty="0">
                <a:latin typeface="Alexandria" charset="0"/>
              </a:rPr>
            </a:br>
            <a:r>
              <a:rPr lang="en-US" sz="2200" dirty="0">
                <a:latin typeface="Alexandria" charset="0"/>
              </a:rPr>
              <a:t>Large shocks (war, announcements, crashes) may be smoothed too much, reducing accuracy.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627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379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57606" y="686468"/>
            <a:ext cx="63577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Advanced Models - Vector </a:t>
            </a:r>
            <a:r>
              <a:rPr lang="en-US" sz="3200" dirty="0" err="1">
                <a:latin typeface="Alexandria" charset="0"/>
              </a:rPr>
              <a:t>AutoRegression</a:t>
            </a:r>
            <a:r>
              <a:rPr lang="en-US" sz="3200" dirty="0">
                <a:latin typeface="Alexandria" charset="0"/>
              </a:rPr>
              <a:t> (VAR)</a:t>
            </a:r>
            <a:endParaRPr lang="en-US" sz="3200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892333"/>
            <a:ext cx="10541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sz="2000" dirty="0">
                <a:latin typeface="Alexandria" charset="0"/>
              </a:rPr>
              <a:t>VAR is a forecasting model for multiple time series at the same time.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Instead of predicting one variable (like Prophet, AR or ARIMA…), VAR predicts several connected variables together.</a:t>
            </a:r>
          </a:p>
          <a:p>
            <a:r>
              <a:rPr lang="en-US" sz="2000" b="1" dirty="0">
                <a:latin typeface="Alexandria" charset="0"/>
              </a:rPr>
              <a:t>How Var works?</a:t>
            </a:r>
          </a:p>
          <a:p>
            <a:r>
              <a:rPr lang="en-US" sz="2000" dirty="0">
                <a:latin typeface="Alexandria" charset="0"/>
              </a:rPr>
              <a:t>For variables like: returns(t), volatility(t), trading volume(t)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VAR says that each variable depends on: </a:t>
            </a:r>
          </a:p>
          <a:p>
            <a:r>
              <a:rPr lang="en-US" sz="2000" dirty="0">
                <a:latin typeface="Alexandria" charset="0"/>
              </a:rPr>
              <a:t>1. Its own past values: returns today depend on past returns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2. The past values of the other variables: returns depend on past volatility and past trading volume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volatility depends on past returns and volume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volume depends on past returns and volatility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VAR captures the interaction between variables.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436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379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57606" y="969058"/>
            <a:ext cx="63577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Advanced Models - VAR in Finance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63583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1. Predicting portfolio risk</a:t>
            </a:r>
          </a:p>
          <a:p>
            <a:r>
              <a:rPr lang="en-US" sz="2000" dirty="0">
                <a:latin typeface="Alexandria" charset="0"/>
              </a:rPr>
              <a:t>You can forecast risk using variables such as: volatility, returns, volume</a:t>
            </a:r>
          </a:p>
          <a:p>
            <a:r>
              <a:rPr lang="en-US" sz="2000" dirty="0">
                <a:latin typeface="Alexandria" charset="0"/>
              </a:rPr>
              <a:t>Because these influence each other, VAR models them together.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2. Macro-economic forecasting</a:t>
            </a:r>
          </a:p>
          <a:p>
            <a:r>
              <a:rPr lang="en-US" sz="2000" dirty="0">
                <a:latin typeface="Alexandria" charset="0"/>
              </a:rPr>
              <a:t>Central banks and economists use VAR to model variables such as: inflation(t), GDP growth(t), unemployment(t)</a:t>
            </a:r>
          </a:p>
          <a:p>
            <a:r>
              <a:rPr lang="en-US" sz="2000" dirty="0">
                <a:latin typeface="Alexandria" charset="0"/>
              </a:rPr>
              <a:t>These variables are interdependent, and VAR captures the relationships.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3. Multi-asset investment modelling</a:t>
            </a:r>
          </a:p>
          <a:p>
            <a:r>
              <a:rPr lang="en-US" sz="2000" dirty="0">
                <a:latin typeface="Alexandria" charset="0"/>
              </a:rPr>
              <a:t>For modelling the </a:t>
            </a:r>
            <a:r>
              <a:rPr lang="en-US" sz="2000" dirty="0" err="1">
                <a:latin typeface="Alexandria" charset="0"/>
              </a:rPr>
              <a:t>behaviour</a:t>
            </a:r>
            <a:r>
              <a:rPr lang="en-US" sz="2000" dirty="0">
                <a:latin typeface="Alexandria" charset="0"/>
              </a:rPr>
              <a:t> of several assets such as: stocks, bonds, commodities, currencies</a:t>
            </a:r>
          </a:p>
          <a:p>
            <a:r>
              <a:rPr lang="en-US" sz="2000" dirty="0">
                <a:latin typeface="Alexandria" charset="0"/>
              </a:rPr>
              <a:t>VAR helps forecast how one asset’s movement affects the others.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799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947815"/>
            <a:ext cx="62864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MODEL SELECTION &amp; ACCURACY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6226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21743" y="111279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898044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Seasonal ACF &amp; PACF</a:t>
            </a:r>
          </a:p>
          <a:p>
            <a:r>
              <a:rPr lang="en-US" sz="2000" dirty="0">
                <a:latin typeface="Alexandria" charset="0"/>
              </a:rPr>
              <a:t>Purpose: Identify seasonality and seasonal AR terms for models like SARIMA.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ACF (Autocorrelation Function)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Measures how the series correlates with its past values.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Seasonal pattern: Spikes appear at multiples of the season length (s).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Example: Monthly data with yearly seasonality (s = 12) → spikes at lag 12, 24, 36…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Helps identify season length and MA terms.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PACF (Partial Autocorrelation Function)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Measures correlation with a specific past lag after removing effects of closer lags.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Seasonal AR pattern: Spike at seasonal lag (e.g., lag 12) → indicates seasonal AR order 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Shows the direct influence of a past seasonal point.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656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947815"/>
            <a:ext cx="62864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MODEL SELECTION &amp; ACCURACY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6226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21743" y="111279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898044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Rolling Forecast Evaluation</a:t>
            </a:r>
          </a:p>
          <a:p>
            <a:r>
              <a:rPr lang="en-US" sz="2000" dirty="0">
                <a:latin typeface="Alexandria" charset="0"/>
              </a:rPr>
              <a:t>Purpose: Measure how well a model predicts as time moves forward.</a:t>
            </a:r>
          </a:p>
          <a:p>
            <a:r>
              <a:rPr lang="en-US" sz="2000" b="1" dirty="0">
                <a:latin typeface="Alexandria" charset="0"/>
              </a:rPr>
              <a:t>Steps: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Train the model on past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Predict the next value.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Slide the training window forward to include the new actual value.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Repeat this process for the entire series.</a:t>
            </a:r>
          </a:p>
          <a:p>
            <a:r>
              <a:rPr lang="en-US" sz="2000" dirty="0">
                <a:latin typeface="Alexandria" charset="0"/>
              </a:rPr>
              <a:t>Why use it: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Simulates real-world forecasting in finance or business.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Captures changing patterns over time.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Provides a realistic evaluation of model accuracy.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Evaluation Metrics: MAE, RMSE, MAPE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56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947815"/>
            <a:ext cx="62864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MODEL SELECTION &amp; ACCURACY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6226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21743" y="111279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743669"/>
            <a:ext cx="10541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Error Metrics Review</a:t>
            </a:r>
          </a:p>
          <a:p>
            <a:r>
              <a:rPr lang="en-US" sz="2000" b="1" dirty="0">
                <a:latin typeface="Alexandria" charset="0"/>
              </a:rPr>
              <a:t>MAE — Mean Absolute Error</a:t>
            </a:r>
          </a:p>
          <a:p>
            <a:r>
              <a:rPr lang="en-US" sz="2000" dirty="0">
                <a:latin typeface="Alexandria" charset="0"/>
              </a:rPr>
              <a:t>Average size of the errors.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Easy to interpret.</a:t>
            </a:r>
          </a:p>
          <a:p>
            <a:r>
              <a:rPr lang="en-US" sz="2000" b="1" dirty="0">
                <a:latin typeface="Alexandria" charset="0"/>
              </a:rPr>
              <a:t>RMSE — Root Mean Squared Error</a:t>
            </a:r>
          </a:p>
          <a:p>
            <a:r>
              <a:rPr lang="en-US" sz="2000" dirty="0">
                <a:latin typeface="Alexandria" charset="0"/>
              </a:rPr>
              <a:t>Penalizes big mistakes more than MAE.</a:t>
            </a:r>
          </a:p>
          <a:p>
            <a:r>
              <a:rPr lang="en-US" sz="2000" b="1" dirty="0">
                <a:latin typeface="Alexandria" charset="0"/>
              </a:rPr>
              <a:t>MAPE — Mean Absolute Percentage Error</a:t>
            </a:r>
          </a:p>
          <a:p>
            <a:r>
              <a:rPr lang="en-US" sz="2000" dirty="0">
                <a:latin typeface="Alexandria" charset="0"/>
              </a:rPr>
              <a:t>Shows error as a percentage, easier to compare across scales.</a:t>
            </a:r>
          </a:p>
          <a:p>
            <a:r>
              <a:rPr lang="en-US" sz="2000" b="1" dirty="0">
                <a:latin typeface="Alexandria" charset="0"/>
              </a:rPr>
              <a:t>AIC / BIC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Used for model selection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Lower AIC/BIC = better balance of fit vs complexity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Common for ARIMA, SARIMA, VAR models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en-US" sz="2000" dirty="0">
                <a:latin typeface="Alexandria" charset="0"/>
              </a:rPr>
              <a:t>For MAE, RMSE, MAPE, AIC, and BIC — lower values always mean a better model.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24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57606" y="662264"/>
            <a:ext cx="62864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MODEL SELECTION &amp; ACCURACY - </a:t>
            </a:r>
            <a:r>
              <a:rPr lang="en-US" sz="3200" dirty="0">
                <a:latin typeface="Alexandria" charset="0"/>
              </a:rPr>
              <a:t>Error Comparison Table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6226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21743" y="111279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862422"/>
            <a:ext cx="10541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Example results comparing models: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DEFB168-83BC-2846-9F75-EC2C2268DEF4}"/>
              </a:ext>
            </a:extLst>
          </p:cNvPr>
          <p:cNvSpPr txBox="1"/>
          <p:nvPr/>
        </p:nvSpPr>
        <p:spPr>
          <a:xfrm>
            <a:off x="753140" y="4683334"/>
            <a:ext cx="10541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Prophet performs best overall in this example (lowest errors).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SARIMA is close, good for seasonal structured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Holt–Winters performs well but slightly weaker.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78869AA-A102-4545-BB1D-121E6B51C3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5464308"/>
              </p:ext>
            </p:extLst>
          </p:nvPr>
        </p:nvGraphicFramePr>
        <p:xfrm>
          <a:off x="889000" y="2647590"/>
          <a:ext cx="9172700" cy="1463040"/>
        </p:xfrm>
        <a:graphic>
          <a:graphicData uri="http://schemas.openxmlformats.org/drawingml/2006/table">
            <a:tbl>
              <a:tblPr/>
              <a:tblGrid>
                <a:gridCol w="2293175">
                  <a:extLst>
                    <a:ext uri="{9D8B030D-6E8A-4147-A177-3AD203B41FA5}">
                      <a16:colId xmlns:a16="http://schemas.microsoft.com/office/drawing/2014/main" val="2136274664"/>
                    </a:ext>
                  </a:extLst>
                </a:gridCol>
                <a:gridCol w="2293175">
                  <a:extLst>
                    <a:ext uri="{9D8B030D-6E8A-4147-A177-3AD203B41FA5}">
                      <a16:colId xmlns:a16="http://schemas.microsoft.com/office/drawing/2014/main" val="3616794725"/>
                    </a:ext>
                  </a:extLst>
                </a:gridCol>
                <a:gridCol w="2293175">
                  <a:extLst>
                    <a:ext uri="{9D8B030D-6E8A-4147-A177-3AD203B41FA5}">
                      <a16:colId xmlns:a16="http://schemas.microsoft.com/office/drawing/2014/main" val="3491490396"/>
                    </a:ext>
                  </a:extLst>
                </a:gridCol>
                <a:gridCol w="2293175">
                  <a:extLst>
                    <a:ext uri="{9D8B030D-6E8A-4147-A177-3AD203B41FA5}">
                      <a16:colId xmlns:a16="http://schemas.microsoft.com/office/drawing/2014/main" val="174392835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/>
                        <a:t>Model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MAE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RMSE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MAPE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7491072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/>
                        <a:t>SARIMA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2.1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3.0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4.5%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9914076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/>
                        <a:t>Holt–Winters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2.4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3.2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4.9%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7288886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/>
                        <a:t>Prophet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2.0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2.8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4.0%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492987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9654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59842" y="693180"/>
            <a:ext cx="62152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Case Study: a synthetic financial index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37204"/>
            <a:ext cx="1054100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Alexandria" charset="0"/>
              </a:rPr>
              <a:t>This lab teaches you how to build and compare forecasting models on a financial time-series.</a:t>
            </a:r>
          </a:p>
          <a:p>
            <a:r>
              <a:rPr lang="en-US" sz="2200" b="1" dirty="0">
                <a:latin typeface="Alexandria" charset="0"/>
              </a:rPr>
              <a:t>What is the goal?</a:t>
            </a:r>
          </a:p>
          <a:p>
            <a:r>
              <a:rPr lang="en-US" sz="2200" dirty="0">
                <a:latin typeface="Alexandria" charset="0"/>
              </a:rPr>
              <a:t>The goal is to learn which model forecasts better and understand how each model behaves with trend + seasonality.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More specifically, we will: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Train SARIMA, Holt–Winters, and Prophet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Generate future forecasts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Compare them using error metrics (MAE, RMSE, MAPE)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See which model performs best on </a:t>
            </a:r>
            <a:r>
              <a:rPr lang="en-US" sz="2200">
                <a:latin typeface="Alexandria" charset="0"/>
              </a:rPr>
              <a:t>financial-style data</a:t>
            </a:r>
            <a:endParaRPr lang="en-US" sz="22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01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59842" y="693180"/>
            <a:ext cx="62152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Case Study: a synthetic financial index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37204"/>
            <a:ext cx="105410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latin typeface="Alexandria" charset="0"/>
              </a:rPr>
              <a:t>Dataset Description:</a:t>
            </a:r>
          </a:p>
          <a:p>
            <a:r>
              <a:rPr lang="en-US" sz="2200" dirty="0">
                <a:latin typeface="Alexandria" charset="0"/>
              </a:rPr>
              <a:t>The dataset is a synthetic monthly financial index created specifically for the lab. It behaves like a real financial time-series and includes: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b="1" dirty="0">
                <a:latin typeface="Alexandria" charset="0"/>
              </a:rPr>
              <a:t>Trend:</a:t>
            </a:r>
            <a:r>
              <a:rPr lang="en-US" sz="2200" dirty="0">
                <a:latin typeface="Alexandria" charset="0"/>
              </a:rPr>
              <a:t> a gradual upward or downward movement over time</a:t>
            </a:r>
          </a:p>
          <a:p>
            <a:r>
              <a:rPr lang="en-US" sz="2200" b="1" dirty="0">
                <a:latin typeface="Alexandria" charset="0"/>
              </a:rPr>
              <a:t>Seasonality:</a:t>
            </a:r>
            <a:r>
              <a:rPr lang="en-US" sz="2200" dirty="0">
                <a:latin typeface="Alexandria" charset="0"/>
              </a:rPr>
              <a:t> repeating yearly patterns (e.g., certain months consistently higher or lower)</a:t>
            </a:r>
          </a:p>
          <a:p>
            <a:r>
              <a:rPr lang="en-US" sz="2200" b="1" dirty="0">
                <a:latin typeface="Alexandria" charset="0"/>
              </a:rPr>
              <a:t>Noise:</a:t>
            </a:r>
            <a:r>
              <a:rPr lang="en-US" sz="2200" dirty="0">
                <a:latin typeface="Alexandria" charset="0"/>
              </a:rPr>
              <a:t> random fluctuations similar to market behavior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This synthetic index is designed to mimic real financial data while keeping it clean and easy to use for learning and model comparison.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500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179268"/>
            <a:ext cx="11115304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Lab: ADVANCED TIME SERIES MODELS</a:t>
            </a:r>
            <a:endParaRPr lang="en-US" sz="22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#Import Libraries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import pandas as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pd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import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numpy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 as np</a:t>
            </a: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import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matplotlib.pyplot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 as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plt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from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statsmodels.tsa.seasonal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 import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seasonal_decompose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from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statsmodels.tsa.statespace.sarimax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 import SARIMAX</a:t>
            </a: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from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statsmodels.tsa.holtwinters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 import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ExponentialSmoothing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from prophet import Prophet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Matplotlib (</a:t>
            </a:r>
            <a:r>
              <a:rPr lang="en-US" sz="2000" b="1" dirty="0" err="1">
                <a:latin typeface="Alexandria" charset="0"/>
              </a:rPr>
              <a:t>plt</a:t>
            </a:r>
            <a:r>
              <a:rPr lang="en-US" sz="2000" b="1" dirty="0">
                <a:latin typeface="Alexandria" charset="0"/>
              </a:rPr>
              <a:t>):</a:t>
            </a:r>
            <a:r>
              <a:rPr lang="en-US" sz="2000" dirty="0">
                <a:latin typeface="Alexandria" charset="0"/>
              </a:rPr>
              <a:t>  Visualize the index and forecasts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 err="1">
                <a:latin typeface="Alexandria" charset="0"/>
              </a:rPr>
              <a:t>seasonal_decompose</a:t>
            </a:r>
            <a:r>
              <a:rPr lang="en-US" sz="2000" b="1" dirty="0">
                <a:latin typeface="Alexandria" charset="0"/>
              </a:rPr>
              <a:t>: </a:t>
            </a:r>
            <a:r>
              <a:rPr lang="en-US" sz="2000" dirty="0">
                <a:latin typeface="Alexandria" charset="0"/>
              </a:rPr>
              <a:t> Break series into trend, seasonality, and noise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SARIMAX:</a:t>
            </a:r>
            <a:r>
              <a:rPr lang="en-US" sz="2000" dirty="0">
                <a:latin typeface="Alexandria" charset="0"/>
              </a:rPr>
              <a:t>  Build and forecast using SARIMA models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 err="1">
                <a:latin typeface="Alexandria" charset="0"/>
              </a:rPr>
              <a:t>ExponentialSmoothing</a:t>
            </a:r>
            <a:r>
              <a:rPr lang="en-US" sz="2000" b="1" dirty="0">
                <a:latin typeface="Alexandria" charset="0"/>
              </a:rPr>
              <a:t>:</a:t>
            </a:r>
            <a:r>
              <a:rPr lang="en-US" sz="2000" dirty="0">
                <a:latin typeface="Alexandria" charset="0"/>
              </a:rPr>
              <a:t>  Build and forecast using Holt–Winters models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Prophet:</a:t>
            </a:r>
            <a:r>
              <a:rPr lang="en-US" sz="2000" dirty="0">
                <a:latin typeface="Alexandria" charset="0"/>
              </a:rPr>
              <a:t>  Build and forecast using Prophet (trend + seasonality + holidays)</a:t>
            </a:r>
          </a:p>
          <a:p>
            <a:endParaRPr lang="en-US" sz="2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873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179268"/>
            <a:ext cx="11115304" cy="64017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Lab: ADVANCED TIME SERIES MODELS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#Create Monthly Dataset</a:t>
            </a:r>
          </a:p>
          <a:p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np.random.seed</a:t>
            </a:r>
            <a:r>
              <a:rPr lang="en-US" sz="2000" dirty="0">
                <a:latin typeface="Alexandria" charset="0"/>
              </a:rPr>
              <a:t>(42)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months = </a:t>
            </a:r>
            <a:r>
              <a:rPr lang="en-US" sz="2000" dirty="0" err="1">
                <a:latin typeface="Alexandria" charset="0"/>
              </a:rPr>
              <a:t>pd.date_range</a:t>
            </a:r>
            <a:r>
              <a:rPr lang="en-US" sz="2000" dirty="0">
                <a:latin typeface="Alexandria" charset="0"/>
              </a:rPr>
              <a:t>(start="2023-01-01", periods=36, </a:t>
            </a:r>
            <a:r>
              <a:rPr lang="en-US" sz="2000" dirty="0" err="1">
                <a:latin typeface="Alexandria" charset="0"/>
              </a:rPr>
              <a:t>freq</a:t>
            </a:r>
            <a:r>
              <a:rPr lang="en-US" sz="2000" dirty="0">
                <a:latin typeface="Alexandria" charset="0"/>
              </a:rPr>
              <a:t>=" ME")</a:t>
            </a:r>
          </a:p>
          <a:p>
            <a:r>
              <a:rPr lang="en-US" sz="2000" dirty="0">
                <a:latin typeface="Alexandria" charset="0"/>
              </a:rPr>
              <a:t>trend = </a:t>
            </a:r>
            <a:r>
              <a:rPr lang="en-US" sz="2000" dirty="0" err="1">
                <a:latin typeface="Alexandria" charset="0"/>
              </a:rPr>
              <a:t>np.linspace</a:t>
            </a:r>
            <a:r>
              <a:rPr lang="en-US" sz="2000" dirty="0">
                <a:latin typeface="Alexandria" charset="0"/>
              </a:rPr>
              <a:t>(100, 140, 36)</a:t>
            </a:r>
          </a:p>
          <a:p>
            <a:r>
              <a:rPr lang="en-US" sz="2000" dirty="0">
                <a:latin typeface="Alexandria" charset="0"/>
              </a:rPr>
              <a:t>season = 10 * </a:t>
            </a:r>
            <a:r>
              <a:rPr lang="en-US" sz="2000" dirty="0" err="1">
                <a:latin typeface="Alexandria" charset="0"/>
              </a:rPr>
              <a:t>np.sin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np.arange</a:t>
            </a:r>
            <a:r>
              <a:rPr lang="en-US" sz="2000" dirty="0">
                <a:latin typeface="Alexandria" charset="0"/>
              </a:rPr>
              <a:t>(36) * (2 * </a:t>
            </a:r>
            <a:r>
              <a:rPr lang="en-US" sz="2000" dirty="0" err="1">
                <a:latin typeface="Alexandria" charset="0"/>
              </a:rPr>
              <a:t>np.pi</a:t>
            </a:r>
            <a:r>
              <a:rPr lang="en-US" sz="2000" dirty="0">
                <a:latin typeface="Alexandria" charset="0"/>
              </a:rPr>
              <a:t> / 12))</a:t>
            </a:r>
          </a:p>
          <a:p>
            <a:r>
              <a:rPr lang="en-US" sz="2000" dirty="0">
                <a:latin typeface="Alexandria" charset="0"/>
              </a:rPr>
              <a:t>noise = </a:t>
            </a:r>
            <a:r>
              <a:rPr lang="en-US" sz="2000" dirty="0" err="1">
                <a:latin typeface="Alexandria" charset="0"/>
              </a:rPr>
              <a:t>np.random.normal</a:t>
            </a:r>
            <a:r>
              <a:rPr lang="en-US" sz="2000" dirty="0">
                <a:latin typeface="Alexandria" charset="0"/>
              </a:rPr>
              <a:t>(0, 3, 36)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pd.DataFrame</a:t>
            </a:r>
            <a:r>
              <a:rPr lang="en-US" sz="2000" dirty="0">
                <a:latin typeface="Alexandria" charset="0"/>
              </a:rPr>
              <a:t>({</a:t>
            </a:r>
          </a:p>
          <a:p>
            <a:r>
              <a:rPr lang="en-US" sz="2000" dirty="0">
                <a:latin typeface="Alexandria" charset="0"/>
              </a:rPr>
              <a:t>    "ds": months,</a:t>
            </a:r>
          </a:p>
          <a:p>
            <a:r>
              <a:rPr lang="en-US" sz="2000" dirty="0">
                <a:latin typeface="Alexandria" charset="0"/>
              </a:rPr>
              <a:t>    "y": trend + season + noise</a:t>
            </a:r>
          </a:p>
          <a:p>
            <a:r>
              <a:rPr lang="en-US" sz="2000" dirty="0">
                <a:latin typeface="Alexandria" charset="0"/>
              </a:rPr>
              <a:t>})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"ds”: dates (time column, used by Prophet)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"y”: synthetic financial index (trend + seasonality + noise)</a:t>
            </a:r>
          </a:p>
          <a:p>
            <a:endParaRPr lang="en-US" sz="2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52278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404899"/>
            <a:ext cx="1111530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Lab: ADVANCED TIME SERIES MODELS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Decompose Time Series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decomp = </a:t>
            </a:r>
            <a:r>
              <a:rPr lang="en-US" sz="2200" dirty="0" err="1">
                <a:latin typeface="Alexandria" charset="0"/>
              </a:rPr>
              <a:t>seasonal_decompose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df.set_index</a:t>
            </a:r>
            <a:r>
              <a:rPr lang="en-US" sz="2200" dirty="0">
                <a:latin typeface="Alexandria" charset="0"/>
              </a:rPr>
              <a:t>("ds")["y"], model="additive")</a:t>
            </a:r>
          </a:p>
          <a:p>
            <a:r>
              <a:rPr lang="en-US" sz="2200" dirty="0" err="1">
                <a:latin typeface="Alexandria" charset="0"/>
              </a:rPr>
              <a:t>decomp.plot</a:t>
            </a:r>
            <a:r>
              <a:rPr lang="en-US" sz="2200" dirty="0">
                <a:latin typeface="Alexandria" charset="0"/>
              </a:rPr>
              <a:t>()</a:t>
            </a:r>
          </a:p>
          <a:p>
            <a:r>
              <a:rPr lang="en-US" sz="2200" dirty="0" err="1">
                <a:latin typeface="Alexandria" charset="0"/>
              </a:rPr>
              <a:t>plt.show</a:t>
            </a:r>
            <a:r>
              <a:rPr lang="en-US" sz="22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 err="1">
                <a:latin typeface="Alexandria" charset="0"/>
              </a:rPr>
              <a:t>df.set_index</a:t>
            </a:r>
            <a:r>
              <a:rPr lang="en-US" sz="2000" b="1" dirty="0">
                <a:latin typeface="Alexandria" charset="0"/>
              </a:rPr>
              <a:t>("ds")["y"]: </a:t>
            </a:r>
            <a:r>
              <a:rPr lang="en-US" sz="2000" dirty="0">
                <a:latin typeface="Alexandria" charset="0"/>
              </a:rPr>
              <a:t>selects the index values (y) </a:t>
            </a:r>
          </a:p>
          <a:p>
            <a:r>
              <a:rPr lang="en-US" sz="2000" dirty="0">
                <a:latin typeface="Alexandria" charset="0"/>
              </a:rPr>
              <a:t>and sets the date column (ds) as the index.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model="additive”: </a:t>
            </a:r>
            <a:r>
              <a:rPr lang="en-US" sz="2000" dirty="0">
                <a:latin typeface="Alexandria" charset="0"/>
              </a:rPr>
              <a:t>assumes the series is </a:t>
            </a:r>
          </a:p>
          <a:p>
            <a:r>
              <a:rPr lang="en-US" sz="2000" dirty="0">
                <a:latin typeface="Alexandria" charset="0"/>
              </a:rPr>
              <a:t>trend + seasonality + noise (additive model).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Returns components: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Trend: long-term direction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Seasonal: repeating pattern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Residual: random noise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0575775-EB6A-374F-825C-5E6A625C3B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6432" y="2540298"/>
            <a:ext cx="4762004" cy="342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6339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404899"/>
            <a:ext cx="11115304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Lab: ADVANCED TIME SERIES MODELS</a:t>
            </a:r>
            <a:endParaRPr lang="en-US" sz="22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</a:t>
            </a:r>
            <a:r>
              <a:rPr lang="en-US" sz="2000" dirty="0"/>
              <a:t> Fit SARIMA</a:t>
            </a:r>
            <a:endParaRPr lang="en-US" sz="2000" dirty="0">
              <a:latin typeface="Alexandria" charset="0"/>
            </a:endParaRPr>
          </a:p>
          <a:p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r>
              <a:rPr lang="en-US" sz="2200" dirty="0" err="1">
                <a:latin typeface="Alexandria" charset="0"/>
              </a:rPr>
              <a:t>sarima</a:t>
            </a:r>
            <a:r>
              <a:rPr lang="en-US" sz="2200" dirty="0">
                <a:latin typeface="Alexandria" charset="0"/>
              </a:rPr>
              <a:t> = SARIMAX(</a:t>
            </a:r>
            <a:r>
              <a:rPr lang="en-US" sz="2200" dirty="0" err="1">
                <a:latin typeface="Alexandria" charset="0"/>
              </a:rPr>
              <a:t>df</a:t>
            </a:r>
            <a:r>
              <a:rPr lang="en-US" sz="2200" dirty="0">
                <a:latin typeface="Alexandria" charset="0"/>
              </a:rPr>
              <a:t>["y"], order=(1,1,1), </a:t>
            </a:r>
            <a:r>
              <a:rPr lang="en-US" sz="2200" dirty="0" err="1">
                <a:latin typeface="Alexandria" charset="0"/>
              </a:rPr>
              <a:t>seasonal_order</a:t>
            </a:r>
            <a:r>
              <a:rPr lang="en-US" sz="2200" dirty="0">
                <a:latin typeface="Alexandria" charset="0"/>
              </a:rPr>
              <a:t>=(1,1,1,12))</a:t>
            </a:r>
          </a:p>
          <a:p>
            <a:r>
              <a:rPr lang="en-US" sz="2200" dirty="0" err="1">
                <a:latin typeface="Alexandria" charset="0"/>
              </a:rPr>
              <a:t>sarima_fit</a:t>
            </a:r>
            <a:r>
              <a:rPr lang="en-US" sz="2200" dirty="0">
                <a:latin typeface="Alexandria" charset="0"/>
              </a:rPr>
              <a:t> = </a:t>
            </a:r>
            <a:r>
              <a:rPr lang="en-US" sz="2200" dirty="0" err="1">
                <a:latin typeface="Alexandria" charset="0"/>
              </a:rPr>
              <a:t>sarima.fit</a:t>
            </a:r>
            <a:r>
              <a:rPr lang="en-US" sz="2200" dirty="0">
                <a:latin typeface="Alexandria" charset="0"/>
              </a:rPr>
              <a:t>()</a:t>
            </a:r>
          </a:p>
          <a:p>
            <a:r>
              <a:rPr lang="en-US" sz="2200" dirty="0" err="1">
                <a:latin typeface="Alexandria" charset="0"/>
              </a:rPr>
              <a:t>df</a:t>
            </a:r>
            <a:r>
              <a:rPr lang="en-US" sz="2200" dirty="0">
                <a:latin typeface="Alexandria" charset="0"/>
              </a:rPr>
              <a:t>["</a:t>
            </a:r>
            <a:r>
              <a:rPr lang="en-US" sz="2200" dirty="0" err="1">
                <a:latin typeface="Alexandria" charset="0"/>
              </a:rPr>
              <a:t>sarima_pred</a:t>
            </a:r>
            <a:r>
              <a:rPr lang="en-US" sz="2200" dirty="0">
                <a:latin typeface="Alexandria" charset="0"/>
              </a:rPr>
              <a:t>"] = </a:t>
            </a:r>
            <a:r>
              <a:rPr lang="en-US" sz="2200" dirty="0" err="1">
                <a:latin typeface="Alexandria" charset="0"/>
              </a:rPr>
              <a:t>sarima_fit.predict</a:t>
            </a:r>
            <a:r>
              <a:rPr lang="en-US" sz="2200" dirty="0">
                <a:latin typeface="Alexandria" charset="0"/>
              </a:rPr>
              <a:t>()</a:t>
            </a:r>
          </a:p>
          <a:p>
            <a:endParaRPr lang="en-US" sz="22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Creates a SARIMA model using the financial index (y) as the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order=(1,1,1): non-seasonal ARIMA parameters (</a:t>
            </a:r>
            <a:r>
              <a:rPr lang="en-US" sz="2000" dirty="0" err="1">
                <a:latin typeface="Alexandria" charset="0"/>
              </a:rPr>
              <a:t>p,d,q</a:t>
            </a:r>
            <a:r>
              <a:rPr lang="en-US" sz="2000" dirty="0">
                <a:latin typeface="Alexandria" charset="0"/>
              </a:rPr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lexandria" charset="0"/>
              </a:rPr>
              <a:t>seasonal_order</a:t>
            </a:r>
            <a:r>
              <a:rPr lang="en-US" sz="2000" dirty="0">
                <a:latin typeface="Alexandria" charset="0"/>
              </a:rPr>
              <a:t>=(1,1,1,12): seasonal SARIMA parameters (P,D,Q,s) with 12-month seasonality</a:t>
            </a:r>
          </a:p>
        </p:txBody>
      </p:sp>
    </p:spTree>
    <p:extLst>
      <p:ext uri="{BB962C8B-B14F-4D97-AF65-F5344CB8AC3E}">
        <p14:creationId xmlns:p14="http://schemas.microsoft.com/office/powerpoint/2010/main" val="18615723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404899"/>
            <a:ext cx="11115304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Lab: ADVANCED TIME SERIES MODELS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Fit Holt–Winters</a:t>
            </a:r>
          </a:p>
          <a:p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200" dirty="0" err="1">
                <a:latin typeface="Alexandria" charset="0"/>
              </a:rPr>
              <a:t>hw</a:t>
            </a:r>
            <a:r>
              <a:rPr lang="en-US" sz="2200" dirty="0">
                <a:latin typeface="Alexandria" charset="0"/>
              </a:rPr>
              <a:t> = </a:t>
            </a:r>
            <a:r>
              <a:rPr lang="en-US" sz="2200" dirty="0" err="1">
                <a:latin typeface="Alexandria" charset="0"/>
              </a:rPr>
              <a:t>ExponentialSmoothing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df</a:t>
            </a:r>
            <a:r>
              <a:rPr lang="en-US" sz="2200" dirty="0">
                <a:latin typeface="Alexandria" charset="0"/>
              </a:rPr>
              <a:t>["y"], trend="add", seasonal="add", </a:t>
            </a:r>
            <a:r>
              <a:rPr lang="en-US" sz="2200" dirty="0" err="1">
                <a:latin typeface="Alexandria" charset="0"/>
              </a:rPr>
              <a:t>seasonal_periods</a:t>
            </a:r>
            <a:r>
              <a:rPr lang="en-US" sz="2200" dirty="0">
                <a:latin typeface="Alexandria" charset="0"/>
              </a:rPr>
              <a:t>=12)</a:t>
            </a:r>
          </a:p>
          <a:p>
            <a:r>
              <a:rPr lang="en-US" sz="2200" dirty="0" err="1">
                <a:latin typeface="Alexandria" charset="0"/>
              </a:rPr>
              <a:t>hw_fit</a:t>
            </a:r>
            <a:r>
              <a:rPr lang="en-US" sz="2200" dirty="0">
                <a:latin typeface="Alexandria" charset="0"/>
              </a:rPr>
              <a:t> = </a:t>
            </a:r>
            <a:r>
              <a:rPr lang="en-US" sz="2200" dirty="0" err="1">
                <a:latin typeface="Alexandria" charset="0"/>
              </a:rPr>
              <a:t>hw.fit</a:t>
            </a:r>
            <a:r>
              <a:rPr lang="en-US" sz="2200" dirty="0">
                <a:latin typeface="Alexandria" charset="0"/>
              </a:rPr>
              <a:t>()</a:t>
            </a:r>
          </a:p>
          <a:p>
            <a:r>
              <a:rPr lang="en-US" sz="2200" dirty="0" err="1">
                <a:latin typeface="Alexandria" charset="0"/>
              </a:rPr>
              <a:t>df</a:t>
            </a:r>
            <a:r>
              <a:rPr lang="en-US" sz="2200" dirty="0">
                <a:latin typeface="Alexandria" charset="0"/>
              </a:rPr>
              <a:t>["</a:t>
            </a:r>
            <a:r>
              <a:rPr lang="en-US" sz="2200" dirty="0" err="1">
                <a:latin typeface="Alexandria" charset="0"/>
              </a:rPr>
              <a:t>hw_pred</a:t>
            </a:r>
            <a:r>
              <a:rPr lang="en-US" sz="2200" dirty="0">
                <a:latin typeface="Alexandria" charset="0"/>
              </a:rPr>
              <a:t>"] = </a:t>
            </a:r>
            <a:r>
              <a:rPr lang="en-US" sz="2200" dirty="0" err="1">
                <a:latin typeface="Alexandria" charset="0"/>
              </a:rPr>
              <a:t>hw_fit.fittedvalues</a:t>
            </a:r>
            <a:endParaRPr lang="en-US" sz="2200" dirty="0">
              <a:latin typeface="Alexandria" charset="0"/>
            </a:endParaRPr>
          </a:p>
          <a:p>
            <a:endParaRPr lang="en-US" sz="2200" dirty="0">
              <a:latin typeface="Alexandria" charset="0"/>
            </a:endParaRPr>
          </a:p>
          <a:p>
            <a:endParaRPr lang="en-US" sz="2200" dirty="0">
              <a:latin typeface="Alexandria" charset="0"/>
            </a:endParaRPr>
          </a:p>
          <a:p>
            <a:endParaRPr lang="en-US" sz="22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lexandria" charset="0"/>
              </a:rPr>
              <a:t>trend="add”: </a:t>
            </a:r>
            <a:r>
              <a:rPr lang="en-US" sz="2200" dirty="0">
                <a:latin typeface="Alexandria" charset="0"/>
              </a:rPr>
              <a:t>model has an additive trend (steady increase/decrease).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lexandria" charset="0"/>
              </a:rPr>
              <a:t>seasonal="add”: </a:t>
            </a:r>
            <a:r>
              <a:rPr lang="en-US" sz="2200" dirty="0">
                <a:latin typeface="Alexandria" charset="0"/>
              </a:rPr>
              <a:t>model has additive seasonality (seasonal effect is constant size).</a:t>
            </a:r>
          </a:p>
          <a:p>
            <a:endParaRPr lang="en-US" sz="22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16057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309899"/>
            <a:ext cx="11115304" cy="652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Lab: ADVANCED TIME SERIES MODELS</a:t>
            </a:r>
            <a:endParaRPr lang="en-US" sz="22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Fit Prophet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model = Prophet(</a:t>
            </a:r>
            <a:r>
              <a:rPr lang="en-US" sz="2200" dirty="0" err="1">
                <a:latin typeface="Alexandria" charset="0"/>
              </a:rPr>
              <a:t>yearly_seasonality</a:t>
            </a:r>
            <a:r>
              <a:rPr lang="en-US" sz="2200" dirty="0">
                <a:latin typeface="Alexandria" charset="0"/>
              </a:rPr>
              <a:t>=True)</a:t>
            </a:r>
          </a:p>
          <a:p>
            <a:r>
              <a:rPr lang="en-US" sz="2200" dirty="0" err="1">
                <a:latin typeface="Alexandria" charset="0"/>
              </a:rPr>
              <a:t>model.fit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df</a:t>
            </a:r>
            <a:r>
              <a:rPr lang="en-US" sz="2200" dirty="0">
                <a:latin typeface="Alexandria" charset="0"/>
              </a:rPr>
              <a:t>)</a:t>
            </a:r>
          </a:p>
          <a:p>
            <a:r>
              <a:rPr lang="en-US" sz="2200" dirty="0">
                <a:latin typeface="Alexandria" charset="0"/>
              </a:rPr>
              <a:t>future = </a:t>
            </a:r>
            <a:r>
              <a:rPr lang="en-US" sz="2200" dirty="0" err="1">
                <a:latin typeface="Alexandria" charset="0"/>
              </a:rPr>
              <a:t>model.make_future_dataframe</a:t>
            </a:r>
            <a:r>
              <a:rPr lang="en-US" sz="2200" dirty="0">
                <a:latin typeface="Alexandria" charset="0"/>
              </a:rPr>
              <a:t>(periods=6, </a:t>
            </a:r>
            <a:r>
              <a:rPr lang="en-US" sz="2200" dirty="0" err="1">
                <a:latin typeface="Alexandria" charset="0"/>
              </a:rPr>
              <a:t>freq</a:t>
            </a:r>
            <a:r>
              <a:rPr lang="en-US" sz="2200" dirty="0">
                <a:latin typeface="Alexandria" charset="0"/>
              </a:rPr>
              <a:t>="ME")</a:t>
            </a:r>
          </a:p>
          <a:p>
            <a:r>
              <a:rPr lang="en-US" sz="2200" dirty="0">
                <a:latin typeface="Alexandria" charset="0"/>
              </a:rPr>
              <a:t>forecast = </a:t>
            </a:r>
            <a:r>
              <a:rPr lang="en-US" sz="2200" dirty="0" err="1">
                <a:latin typeface="Alexandria" charset="0"/>
              </a:rPr>
              <a:t>model.predict</a:t>
            </a:r>
            <a:r>
              <a:rPr lang="en-US" sz="2200" dirty="0">
                <a:latin typeface="Alexandria" charset="0"/>
              </a:rPr>
              <a:t>(future)</a:t>
            </a:r>
          </a:p>
          <a:p>
            <a:endParaRPr lang="en-US" sz="2200" dirty="0">
              <a:latin typeface="Alexandria" charset="0"/>
            </a:endParaRPr>
          </a:p>
          <a:p>
            <a:endParaRPr lang="en-US" sz="2000" b="1" dirty="0">
              <a:latin typeface="Alexandria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en-US" sz="2000" b="1" dirty="0" err="1">
                <a:latin typeface="Alexandria" charset="0"/>
              </a:rPr>
              <a:t>model.make_future_dataframe</a:t>
            </a:r>
            <a:r>
              <a:rPr lang="en-US" sz="2000" b="1" dirty="0">
                <a:latin typeface="Alexandria" charset="0"/>
              </a:rPr>
              <a:t>(periods=6, </a:t>
            </a:r>
            <a:r>
              <a:rPr lang="en-US" sz="2000" b="1" dirty="0" err="1">
                <a:latin typeface="Alexandria" charset="0"/>
              </a:rPr>
              <a:t>freq</a:t>
            </a:r>
            <a:r>
              <a:rPr lang="en-US" sz="2000" b="1" dirty="0">
                <a:latin typeface="Alexandria" charset="0"/>
              </a:rPr>
              <a:t>="M"):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Creates a future timeline of 6 additional months.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Prophet will generate predictions for these months.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lexandria" charset="0"/>
              </a:rPr>
              <a:t>freq</a:t>
            </a:r>
            <a:r>
              <a:rPr lang="en-US" sz="2000" dirty="0">
                <a:latin typeface="Alexandria" charset="0"/>
              </a:rPr>
              <a:t>="ME”:  monthly frequency.</a:t>
            </a:r>
          </a:p>
          <a:p>
            <a:endParaRPr lang="en-US" sz="2000" b="1" dirty="0">
              <a:latin typeface="Alexandria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en-US" sz="2000" b="1" dirty="0">
                <a:latin typeface="Alexandria" charset="0"/>
              </a:rPr>
              <a:t>forecast = </a:t>
            </a:r>
            <a:r>
              <a:rPr lang="en-US" sz="2000" b="1" dirty="0" err="1">
                <a:latin typeface="Alexandria" charset="0"/>
              </a:rPr>
              <a:t>model.predict</a:t>
            </a:r>
            <a:r>
              <a:rPr lang="en-US" sz="2000" b="1" dirty="0">
                <a:latin typeface="Alexandria" charset="0"/>
              </a:rPr>
              <a:t>(future): </a:t>
            </a:r>
            <a:r>
              <a:rPr lang="en-US" sz="2000" dirty="0">
                <a:latin typeface="Alexandria" charset="0"/>
              </a:rPr>
              <a:t>Prophet predicts: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historical period (36 months)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Plus 6 future months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en-US" sz="2000" dirty="0">
                <a:latin typeface="Alexandria" charset="0"/>
              </a:rPr>
              <a:t>Prophet by default generates a future </a:t>
            </a:r>
            <a:r>
              <a:rPr lang="en-US" sz="2000" dirty="0" err="1">
                <a:latin typeface="Alexandria" charset="0"/>
              </a:rPr>
              <a:t>dataframe</a:t>
            </a:r>
            <a:r>
              <a:rPr lang="en-US" sz="2000" dirty="0">
                <a:latin typeface="Alexandria" charset="0"/>
              </a:rPr>
              <a:t> (e.g., 180 days ahead), while SARIMA and Holt–Winters only forecast if you explicitly give them steps to predict.</a:t>
            </a:r>
          </a:p>
        </p:txBody>
      </p:sp>
    </p:spTree>
    <p:extLst>
      <p:ext uri="{BB962C8B-B14F-4D97-AF65-F5344CB8AC3E}">
        <p14:creationId xmlns:p14="http://schemas.microsoft.com/office/powerpoint/2010/main" val="21694055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32509" y="654281"/>
            <a:ext cx="8514607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Lab: ADVANCED TIME SERIES MODELS</a:t>
            </a:r>
            <a:endParaRPr lang="en-US" sz="22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Plot Predictions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plt.figure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figsize</a:t>
            </a:r>
            <a:r>
              <a:rPr lang="en-US" sz="2000" dirty="0">
                <a:latin typeface="Alexandria" charset="0"/>
              </a:rPr>
              <a:t>=(12,5))</a:t>
            </a:r>
          </a:p>
          <a:p>
            <a:r>
              <a:rPr lang="en-US" sz="2000" dirty="0">
                <a:latin typeface="Alexandria" charset="0"/>
              </a:rPr>
              <a:t># Plot actual data</a:t>
            </a:r>
          </a:p>
          <a:p>
            <a:r>
              <a:rPr lang="en-US" sz="2000" dirty="0" err="1">
                <a:latin typeface="Alexandria" charset="0"/>
              </a:rPr>
              <a:t>plt.plot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['y'], label="Actual Data")</a:t>
            </a:r>
          </a:p>
          <a:p>
            <a:r>
              <a:rPr lang="en-US" sz="2000" dirty="0">
                <a:latin typeface="Alexandria" charset="0"/>
              </a:rPr>
              <a:t># Plot SARIMA forecast</a:t>
            </a:r>
          </a:p>
          <a:p>
            <a:r>
              <a:rPr lang="en-US" sz="2000" dirty="0" err="1">
                <a:latin typeface="Alexandria" charset="0"/>
              </a:rPr>
              <a:t>plt.plot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['</a:t>
            </a:r>
            <a:r>
              <a:rPr lang="en-US" sz="2000" dirty="0" err="1">
                <a:latin typeface="Alexandria" charset="0"/>
              </a:rPr>
              <a:t>sarima_pred</a:t>
            </a:r>
            <a:r>
              <a:rPr lang="en-US" sz="2000" dirty="0">
                <a:latin typeface="Alexandria" charset="0"/>
              </a:rPr>
              <a:t>'], label="SARIMA Forecast")</a:t>
            </a:r>
          </a:p>
          <a:p>
            <a:r>
              <a:rPr lang="en-US" sz="2000" dirty="0">
                <a:latin typeface="Alexandria" charset="0"/>
              </a:rPr>
              <a:t># Plot Holt-Winters forecast</a:t>
            </a:r>
          </a:p>
          <a:p>
            <a:r>
              <a:rPr lang="en-US" sz="2000" dirty="0" err="1">
                <a:latin typeface="Alexandria" charset="0"/>
              </a:rPr>
              <a:t>plt.plot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['</a:t>
            </a:r>
            <a:r>
              <a:rPr lang="en-US" sz="2000" dirty="0" err="1">
                <a:latin typeface="Alexandria" charset="0"/>
              </a:rPr>
              <a:t>hw_pred</a:t>
            </a:r>
            <a:r>
              <a:rPr lang="en-US" sz="2000" dirty="0">
                <a:latin typeface="Alexandria" charset="0"/>
              </a:rPr>
              <a:t>'], label="Holt-Winters Forecast")</a:t>
            </a:r>
          </a:p>
          <a:p>
            <a:r>
              <a:rPr lang="en-US" sz="2000" dirty="0">
                <a:latin typeface="Alexandria" charset="0"/>
              </a:rPr>
              <a:t># Plot Prophet forecast</a:t>
            </a:r>
          </a:p>
          <a:p>
            <a:r>
              <a:rPr lang="en-US" sz="2000" dirty="0" err="1">
                <a:latin typeface="Alexandria" charset="0"/>
              </a:rPr>
              <a:t>plt.plot</a:t>
            </a:r>
            <a:r>
              <a:rPr lang="en-US" sz="2000" dirty="0">
                <a:latin typeface="Alexandria" charset="0"/>
              </a:rPr>
              <a:t>(forecast['</a:t>
            </a:r>
            <a:r>
              <a:rPr lang="en-US" sz="2000" dirty="0" err="1">
                <a:latin typeface="Alexandria" charset="0"/>
              </a:rPr>
              <a:t>yhat</a:t>
            </a:r>
            <a:r>
              <a:rPr lang="en-US" sz="2000" dirty="0">
                <a:latin typeface="Alexandria" charset="0"/>
              </a:rPr>
              <a:t>'], label="Prophet Forecast")  # forecast comes from Prophet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plt.title</a:t>
            </a:r>
            <a:r>
              <a:rPr lang="en-US" sz="2000" dirty="0">
                <a:latin typeface="Alexandria" charset="0"/>
              </a:rPr>
              <a:t>("Model Forecast Comparison")</a:t>
            </a:r>
          </a:p>
          <a:p>
            <a:r>
              <a:rPr lang="en-US" sz="2000" dirty="0" err="1">
                <a:latin typeface="Alexandria" charset="0"/>
              </a:rPr>
              <a:t>plt.xlabel</a:t>
            </a:r>
            <a:r>
              <a:rPr lang="en-US" sz="2000" dirty="0">
                <a:latin typeface="Alexandria" charset="0"/>
              </a:rPr>
              <a:t>("Date")</a:t>
            </a:r>
          </a:p>
          <a:p>
            <a:r>
              <a:rPr lang="en-US" sz="2000" dirty="0" err="1">
                <a:latin typeface="Alexandria" charset="0"/>
              </a:rPr>
              <a:t>plt.ylabel</a:t>
            </a:r>
            <a:r>
              <a:rPr lang="en-US" sz="2000" dirty="0">
                <a:latin typeface="Alexandria" charset="0"/>
              </a:rPr>
              <a:t>("Index Value")</a:t>
            </a:r>
          </a:p>
          <a:p>
            <a:r>
              <a:rPr lang="en-US" sz="2000" dirty="0" err="1">
                <a:latin typeface="Alexandria" charset="0"/>
              </a:rPr>
              <a:t>plt.legend</a:t>
            </a:r>
            <a:r>
              <a:rPr lang="en-US" sz="2000" dirty="0">
                <a:latin typeface="Alexandria" charset="0"/>
              </a:rPr>
              <a:t>()</a:t>
            </a:r>
          </a:p>
          <a:p>
            <a:r>
              <a:rPr lang="en-US" sz="2000" dirty="0" err="1">
                <a:latin typeface="Alexandria" charset="0"/>
              </a:rPr>
              <a:t>plt.show</a:t>
            </a:r>
            <a:r>
              <a:rPr lang="en-US" sz="2000" dirty="0">
                <a:latin typeface="Alexandria" charset="0"/>
              </a:rPr>
              <a:t>()</a:t>
            </a:r>
          </a:p>
        </p:txBody>
      </p:sp>
    </p:spTree>
    <p:extLst>
      <p:ext uri="{BB962C8B-B14F-4D97-AF65-F5344CB8AC3E}">
        <p14:creationId xmlns:p14="http://schemas.microsoft.com/office/powerpoint/2010/main" val="13894575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20634" y="72573"/>
            <a:ext cx="7030192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Lab: ADVANCED TIME SERIES MODELS</a:t>
            </a:r>
            <a:endParaRPr lang="en-US" sz="22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Plot Predictions - Output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Visual: </a:t>
            </a:r>
            <a:r>
              <a:rPr lang="en-US" sz="2000" dirty="0">
                <a:latin typeface="Alexandria" charset="0"/>
              </a:rPr>
              <a:t>Line chart comparing actual data and model predictions</a:t>
            </a:r>
          </a:p>
          <a:p>
            <a:r>
              <a:rPr lang="en-US" sz="2000" b="1" dirty="0">
                <a:latin typeface="Alexandria" charset="0"/>
              </a:rPr>
              <a:t>Historical Fit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All models track actual data closely in historical period (Date 0–30)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SARIMA spike at Date ≈12: likely an outlier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Holt–Winters &amp; SARIMA: follow historical trend </a:t>
            </a:r>
          </a:p>
          <a:p>
            <a:r>
              <a:rPr lang="en-US" sz="2000" dirty="0">
                <a:latin typeface="Alexandria" charset="0"/>
              </a:rPr>
              <a:t>fairly well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Prophet: closely follows historical trend, slightly </a:t>
            </a:r>
          </a:p>
          <a:p>
            <a:r>
              <a:rPr lang="en-US" sz="2000" dirty="0">
                <a:latin typeface="Alexandria" charset="0"/>
              </a:rPr>
              <a:t>overestimates at the end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Future Forecast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Only Prophet predicts beyond historical data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Prophet shows upward bias in long-term forecast</a:t>
            </a:r>
          </a:p>
          <a:p>
            <a:r>
              <a:rPr lang="en-US" sz="2000" dirty="0">
                <a:latin typeface="Alexandria" charset="0"/>
              </a:rPr>
              <a:t> (Date &gt; 36)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Holt–Winters &amp; SARIMA → no future predictions in this lab setup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662D75-43FA-E341-A2BA-17CB694E81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6416" y="2306601"/>
            <a:ext cx="5973149" cy="2904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4850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167399"/>
            <a:ext cx="11115304" cy="66787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Lab: ADVANCED TIME SERIES MODELS</a:t>
            </a:r>
            <a:endParaRPr lang="en-US" sz="22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#Compare Errors </a:t>
            </a:r>
          </a:p>
          <a:p>
            <a:r>
              <a:rPr lang="en-US" sz="2000" dirty="0">
                <a:latin typeface="Alexandria" charset="0"/>
              </a:rPr>
              <a:t>from </a:t>
            </a:r>
            <a:r>
              <a:rPr lang="en-US" sz="2000" dirty="0" err="1">
                <a:latin typeface="Alexandria" charset="0"/>
              </a:rPr>
              <a:t>sklearn.metrics</a:t>
            </a:r>
            <a:r>
              <a:rPr lang="en-US" sz="2000" dirty="0">
                <a:latin typeface="Alexandria" charset="0"/>
              </a:rPr>
              <a:t> import </a:t>
            </a:r>
            <a:r>
              <a:rPr lang="en-US" sz="2000" dirty="0" err="1">
                <a:latin typeface="Alexandria" charset="0"/>
              </a:rPr>
              <a:t>mean_squared_error</a:t>
            </a:r>
            <a:endParaRPr lang="en-US" sz="2000" dirty="0">
              <a:latin typeface="Alexandria" charset="0"/>
            </a:endParaRPr>
          </a:p>
          <a:p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# Compute RMSE for in-sample predictions</a:t>
            </a:r>
          </a:p>
          <a:p>
            <a:r>
              <a:rPr lang="en-US" sz="2000" dirty="0" err="1">
                <a:latin typeface="Alexandria" charset="0"/>
              </a:rPr>
              <a:t>rmse_sarima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np.sqrt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mean_squared_error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["y"],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sarima_pred</a:t>
            </a:r>
            <a:r>
              <a:rPr lang="en-US" sz="2000" dirty="0">
                <a:latin typeface="Alexandria" charset="0"/>
              </a:rPr>
              <a:t>"]))</a:t>
            </a:r>
          </a:p>
          <a:p>
            <a:r>
              <a:rPr lang="en-US" sz="2000" dirty="0" err="1">
                <a:latin typeface="Alexandria" charset="0"/>
              </a:rPr>
              <a:t>rmse_hw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np.sqrt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mean_squared_error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["y"],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hw_pred</a:t>
            </a:r>
            <a:r>
              <a:rPr lang="en-US" sz="2000" dirty="0">
                <a:latin typeface="Alexandria" charset="0"/>
              </a:rPr>
              <a:t>"]))</a:t>
            </a:r>
          </a:p>
          <a:p>
            <a:r>
              <a:rPr lang="en-US" sz="2000" dirty="0" err="1">
                <a:latin typeface="Alexandria" charset="0"/>
              </a:rPr>
              <a:t>rmse_prophet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np.sqrt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mean_squared_error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["y"], forecast["</a:t>
            </a:r>
            <a:r>
              <a:rPr lang="en-US" sz="2000" dirty="0" err="1">
                <a:latin typeface="Alexandria" charset="0"/>
              </a:rPr>
              <a:t>yhat</a:t>
            </a:r>
            <a:r>
              <a:rPr lang="en-US" sz="2000" dirty="0">
                <a:latin typeface="Alexandria" charset="0"/>
              </a:rPr>
              <a:t>"][:</a:t>
            </a:r>
            <a:r>
              <a:rPr lang="en-US" sz="2000" dirty="0" err="1">
                <a:latin typeface="Alexandria" charset="0"/>
              </a:rPr>
              <a:t>len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)])) # Only align historical points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print("RMSE Scores:")</a:t>
            </a:r>
          </a:p>
          <a:p>
            <a:r>
              <a:rPr lang="en-US" sz="2000" dirty="0">
                <a:latin typeface="Alexandria" charset="0"/>
              </a:rPr>
              <a:t>print("SARIMA RMSE:", round(</a:t>
            </a:r>
            <a:r>
              <a:rPr lang="en-US" sz="2000" dirty="0" err="1">
                <a:latin typeface="Alexandria" charset="0"/>
              </a:rPr>
              <a:t>rmse_sarima</a:t>
            </a:r>
            <a:r>
              <a:rPr lang="en-US" sz="2000" dirty="0">
                <a:latin typeface="Alexandria" charset="0"/>
              </a:rPr>
              <a:t>, 3))</a:t>
            </a:r>
          </a:p>
          <a:p>
            <a:r>
              <a:rPr lang="en-US" sz="2000" dirty="0">
                <a:latin typeface="Alexandria" charset="0"/>
              </a:rPr>
              <a:t>print("Holt-Winters RMSE:", round(</a:t>
            </a:r>
            <a:r>
              <a:rPr lang="en-US" sz="2000" dirty="0" err="1">
                <a:latin typeface="Alexandria" charset="0"/>
              </a:rPr>
              <a:t>rmse_hw</a:t>
            </a:r>
            <a:r>
              <a:rPr lang="en-US" sz="2000" dirty="0">
                <a:latin typeface="Alexandria" charset="0"/>
              </a:rPr>
              <a:t>, 3))</a:t>
            </a:r>
          </a:p>
          <a:p>
            <a:r>
              <a:rPr lang="en-US" sz="2000" dirty="0">
                <a:latin typeface="Alexandria" charset="0"/>
              </a:rPr>
              <a:t>print("Prophet RMSE:", round(</a:t>
            </a:r>
            <a:r>
              <a:rPr lang="en-US" sz="2000" dirty="0" err="1">
                <a:latin typeface="Alexandria" charset="0"/>
              </a:rPr>
              <a:t>rmse_prophet</a:t>
            </a:r>
            <a:r>
              <a:rPr lang="en-US" sz="2000" dirty="0">
                <a:latin typeface="Alexandria" charset="0"/>
              </a:rPr>
              <a:t>, 3))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# Compare visually</a:t>
            </a:r>
          </a:p>
          <a:p>
            <a:r>
              <a:rPr lang="en-US" sz="2000" dirty="0">
                <a:latin typeface="Alexandria" charset="0"/>
              </a:rPr>
              <a:t>models = ["SARIMA", "Holt-Winters", "Prophet"]</a:t>
            </a:r>
          </a:p>
          <a:p>
            <a:r>
              <a:rPr lang="en-US" sz="2000" dirty="0" err="1">
                <a:latin typeface="Alexandria" charset="0"/>
              </a:rPr>
              <a:t>rmse_values</a:t>
            </a:r>
            <a:r>
              <a:rPr lang="en-US" sz="2000" dirty="0">
                <a:latin typeface="Alexandria" charset="0"/>
              </a:rPr>
              <a:t> = [</a:t>
            </a:r>
            <a:r>
              <a:rPr lang="en-US" sz="2000" dirty="0" err="1">
                <a:latin typeface="Alexandria" charset="0"/>
              </a:rPr>
              <a:t>rmse_sarima</a:t>
            </a:r>
            <a:r>
              <a:rPr lang="en-US" sz="2000" dirty="0">
                <a:latin typeface="Alexandria" charset="0"/>
              </a:rPr>
              <a:t>, </a:t>
            </a:r>
            <a:r>
              <a:rPr lang="en-US" sz="2000" dirty="0" err="1">
                <a:latin typeface="Alexandria" charset="0"/>
              </a:rPr>
              <a:t>rmse_hw</a:t>
            </a:r>
            <a:r>
              <a:rPr lang="en-US" sz="2000" dirty="0">
                <a:latin typeface="Alexandria" charset="0"/>
              </a:rPr>
              <a:t>, </a:t>
            </a:r>
            <a:r>
              <a:rPr lang="en-US" sz="2000" dirty="0" err="1">
                <a:latin typeface="Alexandria" charset="0"/>
              </a:rPr>
              <a:t>rmse_prophet</a:t>
            </a:r>
            <a:r>
              <a:rPr lang="en-US" sz="2000" dirty="0">
                <a:latin typeface="Alexandria" charset="0"/>
              </a:rPr>
              <a:t>]</a:t>
            </a:r>
            <a:br>
              <a:rPr lang="en-US" sz="2000" dirty="0">
                <a:latin typeface="Alexandria" charset="0"/>
              </a:rPr>
            </a:br>
            <a:r>
              <a:rPr lang="en-US" sz="2000" dirty="0" err="1">
                <a:latin typeface="Alexandria" charset="0"/>
              </a:rPr>
              <a:t>plt.figure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figsize</a:t>
            </a:r>
            <a:r>
              <a:rPr lang="en-US" sz="2000" dirty="0">
                <a:latin typeface="Alexandria" charset="0"/>
              </a:rPr>
              <a:t>=(8,5))</a:t>
            </a:r>
          </a:p>
          <a:p>
            <a:r>
              <a:rPr lang="en-US" sz="2000" dirty="0" err="1">
                <a:latin typeface="Alexandria" charset="0"/>
              </a:rPr>
              <a:t>plt.bar</a:t>
            </a:r>
            <a:r>
              <a:rPr lang="en-US" sz="2000" dirty="0">
                <a:latin typeface="Alexandria" charset="0"/>
              </a:rPr>
              <a:t>(models, </a:t>
            </a:r>
            <a:r>
              <a:rPr lang="en-US" sz="2000" dirty="0" err="1">
                <a:latin typeface="Alexandria" charset="0"/>
              </a:rPr>
              <a:t>rmse_values</a:t>
            </a:r>
            <a:r>
              <a:rPr lang="en-US" sz="2000" dirty="0">
                <a:latin typeface="Alexandria" charset="0"/>
              </a:rPr>
              <a:t>, color=["orange", "green", "red"])</a:t>
            </a:r>
          </a:p>
          <a:p>
            <a:r>
              <a:rPr lang="en-US" sz="2000" dirty="0" err="1">
                <a:latin typeface="Alexandria" charset="0"/>
              </a:rPr>
              <a:t>plt.title</a:t>
            </a:r>
            <a:r>
              <a:rPr lang="en-US" sz="2000" dirty="0">
                <a:latin typeface="Alexandria" charset="0"/>
              </a:rPr>
              <a:t>("RMSE Comparison Across Models")</a:t>
            </a:r>
          </a:p>
          <a:p>
            <a:r>
              <a:rPr lang="en-US" sz="2000" dirty="0" err="1">
                <a:latin typeface="Alexandria" charset="0"/>
              </a:rPr>
              <a:t>plt.ylabel</a:t>
            </a:r>
            <a:r>
              <a:rPr lang="en-US" sz="2000" dirty="0">
                <a:latin typeface="Alexandria" charset="0"/>
              </a:rPr>
              <a:t>("RMSE")</a:t>
            </a:r>
          </a:p>
          <a:p>
            <a:r>
              <a:rPr lang="en-US" sz="2000" dirty="0" err="1">
                <a:latin typeface="Alexandria" charset="0"/>
              </a:rPr>
              <a:t>plt.show</a:t>
            </a:r>
            <a:r>
              <a:rPr lang="en-US" sz="2000" dirty="0">
                <a:latin typeface="Alexandria" charset="0"/>
              </a:rPr>
              <a:t>()</a:t>
            </a:r>
          </a:p>
        </p:txBody>
      </p:sp>
    </p:spTree>
    <p:extLst>
      <p:ext uri="{BB962C8B-B14F-4D97-AF65-F5344CB8AC3E}">
        <p14:creationId xmlns:p14="http://schemas.microsoft.com/office/powerpoint/2010/main" val="21282950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600316"/>
            <a:ext cx="7006441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Lab: ADVANCED TIME SERIES MODELS</a:t>
            </a:r>
            <a:endParaRPr lang="en-US" sz="22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#Compare Errors - Output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Visual: </a:t>
            </a:r>
            <a:r>
              <a:rPr lang="en-US" sz="2000" dirty="0">
                <a:latin typeface="Alexandria" charset="0"/>
              </a:rPr>
              <a:t>Bar chart of RMSE across models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Short-Term Accuracy (historical data)</a:t>
            </a:r>
          </a:p>
          <a:p>
            <a:r>
              <a:rPr lang="en-US" sz="2000" dirty="0">
                <a:latin typeface="Alexandria" charset="0"/>
              </a:rPr>
              <a:t>Prophet RMSE = 1.54; most accurate</a:t>
            </a:r>
          </a:p>
          <a:p>
            <a:r>
              <a:rPr lang="en-US" sz="2000" dirty="0">
                <a:latin typeface="Alexandria" charset="0"/>
              </a:rPr>
              <a:t>Holt–Winters RMSE = 2.41; accurate</a:t>
            </a:r>
          </a:p>
          <a:p>
            <a:r>
              <a:rPr lang="en-US" sz="2000" dirty="0">
                <a:latin typeface="Alexandria" charset="0"/>
              </a:rPr>
              <a:t>SARIMA RMSE = 18.79; poor due to spike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5D22F8D-745E-5147-9A3E-8C76A6FFE7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9937" y="1935679"/>
            <a:ext cx="5859637" cy="3775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0108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59842" y="802222"/>
            <a:ext cx="6999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Latest Machine Learning Research and Trends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25162"/>
            <a:ext cx="10541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Latest Time Series Research: Long-Horizon Transformers for Finance </a:t>
            </a:r>
          </a:p>
          <a:p>
            <a:r>
              <a:rPr lang="en-US" sz="2000" dirty="0">
                <a:latin typeface="Alexandria" charset="0"/>
              </a:rPr>
              <a:t>Transformers are deep learning models originally for NLP.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They predict financial data better than ARIMA/SARIMA for long-term horizons </a:t>
            </a:r>
            <a:r>
              <a:rPr lang="en-US" b="1" i="1" dirty="0">
                <a:latin typeface="Alexandria" charset="0"/>
              </a:rPr>
              <a:t>(when large datasets and complex nonlinear patterns are present</a:t>
            </a:r>
            <a:r>
              <a:rPr lang="en-US" b="1" dirty="0">
                <a:latin typeface="Alexandria" charset="0"/>
              </a:rPr>
              <a:t>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Handles long-range dependencies better than ARIMA, LSTM, or Holt–Winters </a:t>
            </a:r>
            <a:r>
              <a:rPr lang="en-US" b="1" i="1" dirty="0">
                <a:latin typeface="Alexandria" charset="0"/>
              </a:rPr>
              <a:t>(when meaningful long-term dependencies exist in the data).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Useful for monthly or quarterly forecasts where trends and seasonality span many periods </a:t>
            </a:r>
            <a:r>
              <a:rPr lang="en-US" b="1" i="1" dirty="0">
                <a:latin typeface="Alexandria" charset="0"/>
              </a:rPr>
              <a:t>(when sufficient historical data is available and patterns are stable).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Hybrid ARIMA + LSTM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Combines ARIMA (linear trends) + LSTM (nonlinear patterns).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Reduces forecast errors in noisy financial series.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Impact on FinTech: Better predictions for prices, volatility, and risk in trading and portfolio management.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174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59842" y="825972"/>
            <a:ext cx="6999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Latest Machine Learning Research and Trends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1974"/>
            <a:ext cx="10541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Latest Time Series Research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FFT / Frequency Preprocessing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Uses Fourier Transform (FFT) or wavelet transforms to analyze the frequency components of financial time series before feeding them into Transformer models.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Essentially separates periodic/seasonal patterns from noise.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Helps models detect repeating cycles (daily, weekly, monthly) that are hard to learn from raw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Reduces forecast error for series with strong seasonal or cyclical behavior.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Impact on FinTech: Improves accuracy in predicting stock prices, trading volumes, or sales cycles.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Useful for planning, portfolio strategy, and automated trading systems.</a:t>
            </a:r>
          </a:p>
          <a:p>
            <a:r>
              <a:rPr lang="en-US" sz="2000" dirty="0">
                <a:latin typeface="Alexandria" charset="0"/>
              </a:rPr>
              <a:t>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886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59842" y="825972"/>
            <a:ext cx="6999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Latest Machine Learning Research and Trends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1974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Time Series Foundation Models (TSFM)</a:t>
            </a:r>
          </a:p>
          <a:p>
            <a:br>
              <a:rPr lang="en-US" sz="2000" b="1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Pretrained deep learning models designed for time series data (similar to GPT for text).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They learn general patterns (trend, seasonality, anomalies) from large datasets and can be fine-tuned for financial forecasting. </a:t>
            </a:r>
          </a:p>
          <a:p>
            <a:endParaRPr lang="ar-SA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Key Idea: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One model → multiple financial tasks (forecasting, anomaly detection, risk prediction) </a:t>
            </a:r>
          </a:p>
          <a:p>
            <a:endParaRPr lang="ar-SA" sz="2000" b="1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FinTech Use Case: </a:t>
            </a:r>
          </a:p>
          <a:p>
            <a:r>
              <a:rPr lang="en-US" sz="2000" b="1" dirty="0">
                <a:latin typeface="Alexandria" charset="0"/>
              </a:rPr>
              <a:t>Portfolio Forecasting: </a:t>
            </a:r>
            <a:r>
              <a:rPr lang="en-US" sz="2000" dirty="0">
                <a:latin typeface="Alexandria" charset="0"/>
              </a:rPr>
              <a:t>Predict stock prices, volatility, and returns across multiple assets </a:t>
            </a:r>
          </a:p>
          <a:p>
            <a:r>
              <a:rPr lang="en-US" sz="2000" b="1" dirty="0">
                <a:latin typeface="Alexandria" charset="0"/>
              </a:rPr>
              <a:t>Risk Management: </a:t>
            </a:r>
            <a:r>
              <a:rPr lang="en-US" sz="2000" dirty="0">
                <a:latin typeface="Alexandria" charset="0"/>
              </a:rPr>
              <a:t>Detect unusual market patterns early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669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59842" y="825972"/>
            <a:ext cx="6999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Latest Machine Learning Research and Trends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1974"/>
            <a:ext cx="10541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Diffusion &amp; Generative Models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Conditional diffusion models generate synthetic financial data, like prices or volatility series, based on historical patterns.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Can simulate multiple realistic scenarios for the future, including extreme events.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Captures rare but impactful events (“tail risks”) that are difficult for standard models.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Useful for testing how strategies perform under extreme market conditions.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Impact on FinTech: Supports stress testing, risk management, and scenario analysis for banks, hedge funds, and insurers.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Helps in modeling potential losses and preparing for market shocks.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167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59842" y="825972"/>
            <a:ext cx="6999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Latest Machine Learning Research and Trends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1974"/>
            <a:ext cx="10541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RAG &amp; Retrieval for Finance </a:t>
            </a:r>
          </a:p>
          <a:p>
            <a:endParaRPr lang="en-US" sz="2000" b="1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Retrieval-Augmented Generation (RAG) combines an LLM with a specialized financial knowledge base (</a:t>
            </a:r>
            <a:r>
              <a:rPr lang="en-US" sz="2000" dirty="0" err="1">
                <a:latin typeface="Alexandria" charset="0"/>
              </a:rPr>
              <a:t>FinDER</a:t>
            </a:r>
            <a:r>
              <a:rPr lang="en-US" sz="2000" dirty="0">
                <a:latin typeface="Alexandria" charset="0"/>
              </a:rPr>
              <a:t> dataset) to answer questions accurately.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system retrieves relevant documents and uses them to produce context-aware answers.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Improves factual correctness compared to standard LLMs, which may hallucinate.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Can handle complex financial questions or queries over large document collections.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Impact on FinTech: Useful for decision-making, regulatory reporting, audits, and compliance checks.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Reduces errors in automated financial advice or document summarization.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257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59842" y="825972"/>
            <a:ext cx="6999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Latest Machine Learning Research and Trends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1974"/>
            <a:ext cx="10541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LLMs for Finance</a:t>
            </a:r>
          </a:p>
          <a:p>
            <a:br>
              <a:rPr lang="en-US" sz="2000" b="1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Large Language Models adapted to financial data for reasoning, analysis, and decision support. </a:t>
            </a:r>
          </a:p>
          <a:p>
            <a:r>
              <a:rPr lang="en-US" sz="2000" dirty="0">
                <a:latin typeface="Alexandria" charset="0"/>
              </a:rPr>
              <a:t>Key Idea: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Combine numerical + textual financial information (reports, news, filings) </a:t>
            </a:r>
            <a:endParaRPr lang="ar-SA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FinTech Use Case: </a:t>
            </a:r>
          </a:p>
          <a:p>
            <a:r>
              <a:rPr lang="en-US" sz="2000" b="1" dirty="0">
                <a:latin typeface="Alexandria" charset="0"/>
              </a:rPr>
              <a:t>Financial Analysis: </a:t>
            </a:r>
            <a:r>
              <a:rPr lang="en-US" sz="2000" dirty="0">
                <a:latin typeface="Alexandria" charset="0"/>
              </a:rPr>
              <a:t>Interpret earnings reports and generate insights </a:t>
            </a:r>
          </a:p>
          <a:p>
            <a:r>
              <a:rPr lang="en-US" sz="2000" b="1" dirty="0">
                <a:latin typeface="Alexandria" charset="0"/>
              </a:rPr>
              <a:t>Decision Support: </a:t>
            </a:r>
            <a:r>
              <a:rPr lang="en-US" sz="2000" dirty="0">
                <a:latin typeface="Alexandria" charset="0"/>
              </a:rPr>
              <a:t>Assist analysts in investment decisions </a:t>
            </a:r>
          </a:p>
          <a:p>
            <a:r>
              <a:rPr lang="en-US" sz="2000" b="1" dirty="0">
                <a:latin typeface="Alexandria" charset="0"/>
              </a:rPr>
              <a:t>Fraud Investigation: </a:t>
            </a:r>
            <a:r>
              <a:rPr lang="en-US" sz="2000" dirty="0">
                <a:latin typeface="Alexandria" charset="0"/>
              </a:rPr>
              <a:t>Analyze transaction logs + textual explanations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41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59842" y="825972"/>
            <a:ext cx="6999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Latest Machine Learning Research and Trends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75724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Multimodal Learning</a:t>
            </a:r>
          </a:p>
          <a:p>
            <a:br>
              <a:rPr lang="en-US" sz="2000" b="1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Models that combine multiple data types: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Time series (prices)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Text (news, reports)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Images (charts, documents) </a:t>
            </a:r>
          </a:p>
          <a:p>
            <a:r>
              <a:rPr lang="en-US" sz="2000" dirty="0">
                <a:latin typeface="Alexandria" charset="0"/>
              </a:rPr>
              <a:t>Key Idea: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Financial decisions depend on multiple data sources, not just numbers </a:t>
            </a:r>
          </a:p>
          <a:p>
            <a:endParaRPr lang="ar-SA" sz="2000" b="1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FinTech Use Case: </a:t>
            </a:r>
          </a:p>
          <a:p>
            <a:r>
              <a:rPr lang="en-US" sz="2000" b="1" dirty="0">
                <a:latin typeface="Alexandria" charset="0"/>
              </a:rPr>
              <a:t>Market Prediction: </a:t>
            </a:r>
            <a:r>
              <a:rPr lang="en-US" sz="2000" dirty="0">
                <a:latin typeface="Alexandria" charset="0"/>
              </a:rPr>
              <a:t>Combine stock prices + news sentiment </a:t>
            </a:r>
          </a:p>
          <a:p>
            <a:r>
              <a:rPr lang="en-US" sz="2000" b="1" dirty="0">
                <a:latin typeface="Alexandria" charset="0"/>
              </a:rPr>
              <a:t>Trading Strategies: </a:t>
            </a:r>
            <a:r>
              <a:rPr lang="en-US" sz="2000" dirty="0">
                <a:latin typeface="Alexandria" charset="0"/>
              </a:rPr>
              <a:t>Use financial reports + market data </a:t>
            </a:r>
          </a:p>
          <a:p>
            <a:r>
              <a:rPr lang="en-US" sz="2000" b="1" dirty="0">
                <a:latin typeface="Alexandria" charset="0"/>
              </a:rPr>
              <a:t>Credit Scoring: </a:t>
            </a:r>
            <a:r>
              <a:rPr lang="en-US" sz="2000" dirty="0">
                <a:latin typeface="Alexandria" charset="0"/>
              </a:rPr>
              <a:t>Combine transaction data + customer documents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37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59842" y="825972"/>
            <a:ext cx="6999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Latest Machine Learning Research and Trends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46974"/>
            <a:ext cx="10541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Real-Time / Streaming Machine Learning</a:t>
            </a:r>
          </a:p>
          <a:p>
            <a:br>
              <a:rPr lang="en-US" sz="2000" b="1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ML models that process and update continuously as new data arrives (live data streams). </a:t>
            </a:r>
          </a:p>
          <a:p>
            <a:r>
              <a:rPr lang="en-US" sz="2000" dirty="0">
                <a:latin typeface="Alexandria" charset="0"/>
              </a:rPr>
              <a:t>Key Idea: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Models learn and adapt in real time, not batch/offline </a:t>
            </a:r>
          </a:p>
          <a:p>
            <a:endParaRPr lang="ar-SA" sz="2000" b="1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FinTech Use Case: </a:t>
            </a:r>
          </a:p>
          <a:p>
            <a:r>
              <a:rPr lang="en-US" sz="2000" b="1" dirty="0">
                <a:latin typeface="Alexandria" charset="0"/>
              </a:rPr>
              <a:t>Fraud Detection: </a:t>
            </a:r>
            <a:r>
              <a:rPr lang="en-US" sz="2000" dirty="0">
                <a:latin typeface="Alexandria" charset="0"/>
              </a:rPr>
              <a:t>Detect suspicious transactions instantly </a:t>
            </a:r>
          </a:p>
          <a:p>
            <a:r>
              <a:rPr lang="en-US" sz="2000" b="1" dirty="0">
                <a:latin typeface="Alexandria" charset="0"/>
              </a:rPr>
              <a:t>Algorithmic Trading: </a:t>
            </a:r>
            <a:r>
              <a:rPr lang="en-US" sz="2000" dirty="0">
                <a:latin typeface="Alexandria" charset="0"/>
              </a:rPr>
              <a:t>React to market changes in milliseconds </a:t>
            </a:r>
          </a:p>
          <a:p>
            <a:r>
              <a:rPr lang="en-US" sz="2000" b="1" dirty="0">
                <a:latin typeface="Alexandria" charset="0"/>
              </a:rPr>
              <a:t>Risk Monitoring: </a:t>
            </a:r>
            <a:r>
              <a:rPr lang="en-US" sz="2000" dirty="0">
                <a:latin typeface="Alexandria" charset="0"/>
              </a:rPr>
              <a:t>Update risk metrics continuously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11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999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Recap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60787"/>
            <a:ext cx="1054100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SARIMA:  Handling trend, seasonality, and noise in time series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Holt–Winters:  Exponential smoothing for trend and seasonal patterns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Prophet:  Automatic decomposition with trend, multiple </a:t>
            </a:r>
            <a:r>
              <a:rPr lang="en-US" sz="2200" dirty="0" err="1">
                <a:latin typeface="Alexandria" charset="0"/>
              </a:rPr>
              <a:t>seasonalities</a:t>
            </a:r>
            <a:r>
              <a:rPr lang="en-US" sz="2200" dirty="0">
                <a:latin typeface="Alexandria" charset="0"/>
              </a:rPr>
              <a:t>, and holiday effects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VAR (Vector </a:t>
            </a:r>
            <a:r>
              <a:rPr lang="en-US" sz="2200" dirty="0" err="1">
                <a:latin typeface="Alexandria" charset="0"/>
              </a:rPr>
              <a:t>AutoRegression</a:t>
            </a:r>
            <a:r>
              <a:rPr lang="en-US" sz="2200" dirty="0">
                <a:latin typeface="Alexandria" charset="0"/>
              </a:rPr>
              <a:t>):  Multivariate time-series modeling, capturing interdependencies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Seasonal ACF &amp; PACF:  Identifying seasonal correlations </a:t>
            </a:r>
            <a:r>
              <a:rPr lang="en-US" sz="2200">
                <a:latin typeface="Alexandria" charset="0"/>
              </a:rPr>
              <a:t>and lags</a:t>
            </a:r>
            <a:endParaRPr lang="en-US" sz="22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242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40937" y="970179"/>
            <a:ext cx="8400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References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243498"/>
            <a:ext cx="105410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López de Prado, M. Advances in Financial Machine Learning. Wiley.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 err="1">
                <a:latin typeface="Alexandria" charset="0"/>
              </a:rPr>
              <a:t>Klaas</a:t>
            </a:r>
            <a:r>
              <a:rPr lang="en-US" sz="2200" dirty="0">
                <a:latin typeface="Alexandria" charset="0"/>
              </a:rPr>
              <a:t>, J. Machine Learning for Finance: Principles and Practice for Financial Insiders. </a:t>
            </a:r>
            <a:r>
              <a:rPr lang="en-US" sz="2200" dirty="0" err="1">
                <a:latin typeface="Alexandria" charset="0"/>
              </a:rPr>
              <a:t>Packt</a:t>
            </a:r>
            <a:r>
              <a:rPr lang="en-US" sz="2200" dirty="0">
                <a:latin typeface="Alexandria" charset="0"/>
              </a:rPr>
              <a:t> Publishing.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Coursera – Machine Learning &amp; Time Series Courses</a:t>
            </a:r>
            <a:br>
              <a:rPr lang="en-US" sz="2200" dirty="0">
                <a:latin typeface="Alexandria" charset="0"/>
              </a:rPr>
            </a:br>
            <a:r>
              <a:rPr lang="en-US" sz="2200" dirty="0">
                <a:latin typeface="Alexandria" charset="0"/>
              </a:rPr>
              <a:t>(Used for structure, pedagogical flow, and conceptual clarity.)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Hyndman, R.J. &amp; </a:t>
            </a:r>
            <a:r>
              <a:rPr lang="en-US" sz="2200" dirty="0" err="1">
                <a:latin typeface="Alexandria" charset="0"/>
              </a:rPr>
              <a:t>Athanasopoulos</a:t>
            </a:r>
            <a:r>
              <a:rPr lang="en-US" sz="2200" dirty="0">
                <a:latin typeface="Alexandria" charset="0"/>
              </a:rPr>
              <a:t>, G. Forecasting: Principles and Practice. </a:t>
            </a:r>
            <a:r>
              <a:rPr lang="en-US" sz="2200" dirty="0" err="1">
                <a:latin typeface="Alexandria" charset="0"/>
              </a:rPr>
              <a:t>OTexts</a:t>
            </a:r>
            <a:r>
              <a:rPr lang="en-US" sz="2200" dirty="0">
                <a:latin typeface="Alexandria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Box, G.E.P, Jenkins, G.M., &amp; </a:t>
            </a:r>
            <a:r>
              <a:rPr lang="en-US" sz="2200" dirty="0" err="1">
                <a:latin typeface="Alexandria" charset="0"/>
              </a:rPr>
              <a:t>Reinsel</a:t>
            </a:r>
            <a:r>
              <a:rPr lang="en-US" sz="2200" dirty="0">
                <a:latin typeface="Alexandria" charset="0"/>
              </a:rPr>
              <a:t>, G.C. Time Series Analysis: Forecasting and Control.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Brownlee, J. Introduction to Time Series Forecasting. Machine Learning Mastery.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66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40937" y="970179"/>
            <a:ext cx="8400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References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65373"/>
            <a:ext cx="10541000" cy="4016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M. Khalid </a:t>
            </a:r>
            <a:r>
              <a:rPr lang="en-US" sz="1700" i="1" dirty="0"/>
              <a:t>et al.</a:t>
            </a:r>
            <a:r>
              <a:rPr lang="en-US" sz="1700" dirty="0"/>
              <a:t>, “Hybrid ARIMA–LSTM Pipelines for Financial Time Series Forecasting,” </a:t>
            </a:r>
            <a:r>
              <a:rPr lang="en-US" sz="1700" i="1" dirty="0"/>
              <a:t>Knowledge-Based Systems</a:t>
            </a:r>
            <a:r>
              <a:rPr lang="en-US" sz="1700" dirty="0"/>
              <a:t>, 2025. [Online]. Available: </a:t>
            </a:r>
            <a:r>
              <a:rPr lang="en-US" sz="1700" dirty="0">
                <a:hlinkClick r:id="rId2"/>
              </a:rPr>
              <a:t>https://www.sciencedirect.com/science/article/pii/S0950705125006094</a:t>
            </a:r>
            <a:endParaRPr lang="en-US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 “Hybrid ARIMA–LSTM Pipelines for Financial Time Series Forecasting,” </a:t>
            </a:r>
            <a:r>
              <a:rPr lang="en-US" sz="1700" i="1" dirty="0" err="1"/>
              <a:t>arXiv</a:t>
            </a:r>
            <a:r>
              <a:rPr lang="en-US" sz="1700" i="1" dirty="0"/>
              <a:t> preprint</a:t>
            </a:r>
            <a:r>
              <a:rPr lang="en-US" sz="1700" dirty="0"/>
              <a:t>, arXiv:2504.15800, 2025. [Online]. Available: </a:t>
            </a:r>
            <a:r>
              <a:rPr lang="en-US" sz="1700" dirty="0">
                <a:hlinkClick r:id="rId3"/>
              </a:rPr>
              <a:t>https://arxiv.org/abs/2504.15800</a:t>
            </a:r>
            <a:endParaRPr lang="en-US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“(Title not specified),” </a:t>
            </a:r>
            <a:r>
              <a:rPr lang="en-US" sz="1700" i="1" dirty="0" err="1"/>
              <a:t>arXiv</a:t>
            </a:r>
            <a:r>
              <a:rPr lang="en-US" sz="1700" i="1" dirty="0"/>
              <a:t> preprint</a:t>
            </a:r>
            <a:r>
              <a:rPr lang="en-US" sz="1700" dirty="0"/>
              <a:t>, arXiv:2506.20821, 2025. [Online]. Available: </a:t>
            </a:r>
            <a:r>
              <a:rPr lang="en-US" sz="1700" dirty="0">
                <a:hlinkClick r:id="rId4"/>
              </a:rPr>
              <a:t>https://arxiv.org/abs/2506.20821</a:t>
            </a:r>
            <a:endParaRPr lang="en-US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“Time-Series Foundation Models in Finance,” </a:t>
            </a:r>
            <a:r>
              <a:rPr lang="en-US" sz="1700" i="1" dirty="0"/>
              <a:t>SSRN Electronic Journal</a:t>
            </a:r>
            <a:r>
              <a:rPr lang="en-US" sz="1700" dirty="0"/>
              <a:t>, 2025. [Online]. Available: </a:t>
            </a:r>
            <a:r>
              <a:rPr lang="en-US" sz="1700" dirty="0">
                <a:hlinkClick r:id="rId5"/>
              </a:rPr>
              <a:t>https://papers.ssrn.com/sol3/papers.cfm?abstract_id=5570099</a:t>
            </a:r>
            <a:endParaRPr lang="en-US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“Transformer-based Time Series Survey,” </a:t>
            </a:r>
            <a:r>
              <a:rPr lang="en-US" sz="1700" i="1" dirty="0"/>
              <a:t>IEICE Transactions on Nonlinear Theory and Its Applications</a:t>
            </a:r>
            <a:r>
              <a:rPr lang="en-US" sz="1700" dirty="0"/>
              <a:t>, vol. 17, no. 1, 2026. [Online]. Available: </a:t>
            </a:r>
            <a:r>
              <a:rPr lang="en-US" sz="1700" dirty="0">
                <a:hlinkClick r:id="rId6"/>
              </a:rPr>
              <a:t>https://www.jstage.jst.go.jp/article/nolta/17/1/17_260/_article/-char/en</a:t>
            </a:r>
            <a:endParaRPr lang="en-US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“Large Language Models for Financial Time Series Forecasting,” </a:t>
            </a:r>
            <a:r>
              <a:rPr lang="en-US" sz="1700" i="1" dirty="0"/>
              <a:t>SSRN Electronic Journal</a:t>
            </a:r>
            <a:r>
              <a:rPr lang="en-US" sz="1700" dirty="0"/>
              <a:t>, 2024–2025. [Online]. Available: </a:t>
            </a:r>
            <a:r>
              <a:rPr lang="en-US" sz="1700" dirty="0">
                <a:hlinkClick r:id="rId7"/>
              </a:rPr>
              <a:t>https://ssrn.com/abstract=4988022</a:t>
            </a:r>
            <a:endParaRPr lang="en-US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/>
              <a:t> “Modality-Aware Transformer for Financial Time Series Forecasting,” </a:t>
            </a:r>
            <a:r>
              <a:rPr lang="en-US" sz="1700" i="1" dirty="0"/>
              <a:t>IBM Research / ICAIF Conference</a:t>
            </a:r>
            <a:r>
              <a:rPr lang="en-US" sz="1700" dirty="0"/>
              <a:t>, 2024. [Online]. Available: </a:t>
            </a:r>
            <a:r>
              <a:rPr lang="en-US" sz="1700" dirty="0">
                <a:hlinkClick r:id="rId8"/>
              </a:rPr>
              <a:t>https://research.ibm.com/publications/modality-aware-transformer-for-financial-time-series-forecasting</a:t>
            </a:r>
            <a:endParaRPr lang="en-US" sz="1700" dirty="0"/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025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72fdf276c93115d6eb6a9ae39e44b9c5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8201e3470885003e0f21af8e364f037c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C9A911-23AF-4D6B-960B-1A780C58D828}">
  <ds:schemaRefs>
    <ds:schemaRef ds:uri="http://schemas.microsoft.com/office/2006/metadata/properties"/>
    <ds:schemaRef ds:uri="http://schemas.microsoft.com/office/infopath/2007/PartnerControls"/>
    <ds:schemaRef ds:uri="aca13214-df29-4e3c-a050-857c0bf7bd8e"/>
    <ds:schemaRef ds:uri="688354b5-287c-4cda-825e-1d7935aea40e"/>
    <ds:schemaRef ds:uri="d13aca44-ef33-4cf4-9980-7f0b00e6eeb9"/>
    <ds:schemaRef ds:uri="49100919-8a76-4266-be0c-7dc583902cb4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CC2D85A-53F8-4B84-85F6-D31147F7FC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23690</TotalTime>
  <Words>4196</Words>
  <Application>Microsoft Office PowerPoint</Application>
  <PresentationFormat>Widescreen</PresentationFormat>
  <Paragraphs>563</Paragraphs>
  <Slides>40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Alexandria</vt:lpstr>
      <vt:lpstr>Arial</vt:lpstr>
      <vt:lpstr>Calibri</vt:lpstr>
      <vt:lpstr>Calibri Light</vt:lpstr>
      <vt:lpstr>Courier New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Duna Hilal</cp:lastModifiedBy>
  <cp:revision>584</cp:revision>
  <cp:lastPrinted>2025-10-28T17:19:30Z</cp:lastPrinted>
  <dcterms:created xsi:type="dcterms:W3CDTF">2023-04-29T09:08:00Z</dcterms:created>
  <dcterms:modified xsi:type="dcterms:W3CDTF">2026-04-15T19:18:48Z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</Properties>
</file>