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72" r:id="rId5"/>
    <p:sldId id="297" r:id="rId6"/>
    <p:sldId id="273" r:id="rId7"/>
    <p:sldId id="298" r:id="rId8"/>
    <p:sldId id="274" r:id="rId9"/>
    <p:sldId id="275" r:id="rId10"/>
    <p:sldId id="276" r:id="rId11"/>
    <p:sldId id="277" r:id="rId12"/>
    <p:sldId id="278" r:id="rId13"/>
    <p:sldId id="279" r:id="rId14"/>
    <p:sldId id="280" r:id="rId15"/>
    <p:sldId id="281" r:id="rId16"/>
    <p:sldId id="282" r:id="rId17"/>
    <p:sldId id="283" r:id="rId18"/>
    <p:sldId id="284" r:id="rId19"/>
    <p:sldId id="286" r:id="rId20"/>
    <p:sldId id="285" r:id="rId21"/>
    <p:sldId id="287" r:id="rId22"/>
    <p:sldId id="288" r:id="rId23"/>
    <p:sldId id="289" r:id="rId24"/>
    <p:sldId id="271" r:id="rId25"/>
    <p:sldId id="261" r:id="rId26"/>
    <p:sldId id="262" r:id="rId27"/>
    <p:sldId id="263" r:id="rId28"/>
    <p:sldId id="264" r:id="rId29"/>
    <p:sldId id="265" r:id="rId30"/>
    <p:sldId id="269" r:id="rId31"/>
    <p:sldId id="266" r:id="rId32"/>
    <p:sldId id="267" r:id="rId33"/>
    <p:sldId id="268" r:id="rId34"/>
    <p:sldId id="295" r:id="rId35"/>
    <p:sldId id="270" r:id="rId36"/>
    <p:sldId id="290" r:id="rId37"/>
    <p:sldId id="294" r:id="rId38"/>
    <p:sldId id="291" r:id="rId39"/>
    <p:sldId id="292" r:id="rId40"/>
    <p:sldId id="293" r:id="rId41"/>
    <p:sldId id="29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emf"/><Relationship Id="rId7"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jp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jp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6.jp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jp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0.jp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1.jp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7.emf"/><Relationship Id="rId7"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6.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8.jp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0.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9.jp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1.jp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2.jp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7.jpe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8.jpe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338016"/>
          </a:xfrm>
          <a:prstGeom prst="rect">
            <a:avLst/>
          </a:prstGeom>
        </p:spPr>
      </p:pic>
      <p:sp>
        <p:nvSpPr>
          <p:cNvPr id="14" name="TextBox 13"/>
          <p:cNvSpPr txBox="1"/>
          <p:nvPr/>
        </p:nvSpPr>
        <p:spPr>
          <a:xfrm>
            <a:off x="247710" y="654236"/>
            <a:ext cx="4570482" cy="1508105"/>
          </a:xfrm>
          <a:prstGeom prst="rect">
            <a:avLst/>
          </a:prstGeom>
          <a:noFill/>
        </p:spPr>
        <p:txBody>
          <a:bodyPr wrap="none" rtlCol="0">
            <a:spAutoFit/>
          </a:bodyPr>
          <a:lstStyle/>
          <a:p>
            <a:r>
              <a:rPr lang="en-US" sz="2800" dirty="0">
                <a:solidFill>
                  <a:srgbClr val="FFFF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CYB530</a:t>
            </a:r>
          </a:p>
          <a:p>
            <a:r>
              <a:rPr lang="en-US" sz="36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Computer Networks</a:t>
            </a:r>
          </a:p>
          <a:p>
            <a:r>
              <a:rPr lang="en-US" sz="2800" dirty="0">
                <a:solidFill>
                  <a:schemeClr val="accent1">
                    <a:lumMod val="40000"/>
                    <a:lumOff val="6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Dr. Khaled ELMenshawy</a:t>
            </a:r>
          </a:p>
        </p:txBody>
      </p:sp>
      <p:sp>
        <p:nvSpPr>
          <p:cNvPr id="16" name="TextBox 15"/>
          <p:cNvSpPr txBox="1"/>
          <p:nvPr/>
        </p:nvSpPr>
        <p:spPr>
          <a:xfrm>
            <a:off x="6764458" y="3186492"/>
            <a:ext cx="5506565" cy="1200329"/>
          </a:xfrm>
          <a:prstGeom prst="rect">
            <a:avLst/>
          </a:prstGeom>
          <a:noFill/>
        </p:spPr>
        <p:txBody>
          <a:bodyPr wrap="square" rtlCol="0">
            <a:spAutoFit/>
          </a:bodyPr>
          <a:lstStyle/>
          <a:p>
            <a:r>
              <a:rPr lang="en-US" sz="2400" b="1" dirty="0">
                <a:solidFill>
                  <a:schemeClr val="accent4">
                    <a:lumMod val="40000"/>
                    <a:lumOff val="6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p>
          <a:p>
            <a:r>
              <a:rPr lang="en-US" sz="24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Introduction to Computer Networks and the Internet </a:t>
            </a:r>
            <a:endParaRPr lang="en-US" sz="24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2004075"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Objectives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1C7E081-6117-44ED-A32D-3ECA5DA6CAC6}"/>
              </a:ext>
            </a:extLst>
          </p:cNvPr>
          <p:cNvSpPr txBox="1"/>
          <p:nvPr/>
        </p:nvSpPr>
        <p:spPr>
          <a:xfrm>
            <a:off x="895478" y="1547403"/>
            <a:ext cx="10756590" cy="3884397"/>
          </a:xfrm>
          <a:prstGeom prst="rect">
            <a:avLst/>
          </a:prstGeom>
          <a:noFill/>
        </p:spPr>
        <p:txBody>
          <a:bodyPr wrap="square" rtlCol="0">
            <a:spAutoFit/>
          </a:bodyPr>
          <a:lstStyle/>
          <a:p>
            <a:pPr marL="285750" indent="-285750" algn="justLow">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Understand the meaning of network.</a:t>
            </a:r>
          </a:p>
          <a:p>
            <a:pPr marL="285750" indent="-285750" algn="justLow">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Recognize the different types of network.</a:t>
            </a:r>
          </a:p>
          <a:p>
            <a:pPr marL="285750" indent="-285750" algn="justLow">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Understand the network topologies.</a:t>
            </a:r>
          </a:p>
          <a:p>
            <a:pPr marL="285750" indent="-285750" algn="justLow">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Recognize the different types of network devices and their functions.</a:t>
            </a:r>
          </a:p>
          <a:p>
            <a:pPr marL="285750" indent="-285750" algn="justLow">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Understand the Internet evolution.</a:t>
            </a:r>
          </a:p>
          <a:p>
            <a:pPr marL="285750" indent="-285750" algn="justLow">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Define network protocols.</a:t>
            </a:r>
          </a:p>
          <a:p>
            <a:pPr marL="285750" indent="-285750" algn="justLow">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Understand the different types of Internet connection and their properties.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5197257"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Computer Networks?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661802" y="4449129"/>
            <a:ext cx="11190563" cy="872034"/>
          </a:xfrm>
          <a:prstGeom prst="rect">
            <a:avLst/>
          </a:prstGeom>
          <a:noFill/>
        </p:spPr>
        <p:txBody>
          <a:bodyPr wrap="square" rtlCol="0">
            <a:spAutoFit/>
          </a:bodyPr>
          <a:lstStyle/>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A collection of computers, servers, mainframes, network devices, or other devices connected to one another allowing for data to be shared and used.</a:t>
            </a:r>
          </a:p>
        </p:txBody>
      </p:sp>
      <p:grpSp>
        <p:nvGrpSpPr>
          <p:cNvPr id="62" name="مجموعة 14">
            <a:extLst>
              <a:ext uri="{FF2B5EF4-FFF2-40B4-BE49-F238E27FC236}">
                <a16:creationId xmlns:a16="http://schemas.microsoft.com/office/drawing/2014/main" id="{6FACB681-9D24-46CC-A3E3-D5369632398D}"/>
              </a:ext>
            </a:extLst>
          </p:cNvPr>
          <p:cNvGrpSpPr/>
          <p:nvPr/>
        </p:nvGrpSpPr>
        <p:grpSpPr>
          <a:xfrm>
            <a:off x="2306593" y="1610200"/>
            <a:ext cx="7578813" cy="2785372"/>
            <a:chOff x="739588" y="1123679"/>
            <a:chExt cx="8547025" cy="3071804"/>
          </a:xfrm>
        </p:grpSpPr>
        <p:pic>
          <p:nvPicPr>
            <p:cNvPr id="63" name="صورة 15">
              <a:extLst>
                <a:ext uri="{FF2B5EF4-FFF2-40B4-BE49-F238E27FC236}">
                  <a16:creationId xmlns:a16="http://schemas.microsoft.com/office/drawing/2014/main" id="{222657C3-32E4-4128-AF91-0C9C3B6978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90565" y="1126206"/>
              <a:ext cx="4096048" cy="30692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4" name="صورة 16">
              <a:extLst>
                <a:ext uri="{FF2B5EF4-FFF2-40B4-BE49-F238E27FC236}">
                  <a16:creationId xmlns:a16="http://schemas.microsoft.com/office/drawing/2014/main" id="{E9D62A2D-D237-4D6D-BFC5-3F5E95B236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9588" y="1123679"/>
              <a:ext cx="4095739" cy="30718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spTree>
    <p:extLst>
      <p:ext uri="{BB962C8B-B14F-4D97-AF65-F5344CB8AC3E}">
        <p14:creationId xmlns:p14="http://schemas.microsoft.com/office/powerpoint/2010/main" val="4294127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ppt_w</p:attrName>
                                        </p:attrNameLst>
                                      </p:cBhvr>
                                      <p:tavLst>
                                        <p:tav tm="0">
                                          <p:val>
                                            <p:fltVal val="0"/>
                                          </p:val>
                                        </p:tav>
                                        <p:tav tm="100000">
                                          <p:val>
                                            <p:strVal val="#ppt_w"/>
                                          </p:val>
                                        </p:tav>
                                      </p:tavLst>
                                    </p:anim>
                                    <p:anim calcmode="lin" valueType="num">
                                      <p:cBhvr>
                                        <p:cTn id="8" dur="500" fill="hold"/>
                                        <p:tgtEl>
                                          <p:spTgt spid="62"/>
                                        </p:tgtEl>
                                        <p:attrNameLst>
                                          <p:attrName>ppt_h</p:attrName>
                                        </p:attrNameLst>
                                      </p:cBhvr>
                                      <p:tavLst>
                                        <p:tav tm="0">
                                          <p:val>
                                            <p:fltVal val="0"/>
                                          </p:val>
                                        </p:tav>
                                        <p:tav tm="100000">
                                          <p:val>
                                            <p:strVal val="#ppt_h"/>
                                          </p:val>
                                        </p:tav>
                                      </p:tavLst>
                                    </p:anim>
                                    <p:animEffect transition="in" filter="fade">
                                      <p:cBhvr>
                                        <p:cTn id="9"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2716385"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Types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1047615" y="1666151"/>
            <a:ext cx="7347447" cy="2534027"/>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Personal Area Network (PAN):</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PAN is a computer network organized around an individual person within a single building. This could be inside a small office or residence. A typical PAN would include one or more computers, telephones, peripheral devices, video game consoles and other personal entertainment devices.</a:t>
            </a:r>
          </a:p>
        </p:txBody>
      </p:sp>
      <p:sp>
        <p:nvSpPr>
          <p:cNvPr id="16" name="TextBox 15">
            <a:extLst>
              <a:ext uri="{FF2B5EF4-FFF2-40B4-BE49-F238E27FC236}">
                <a16:creationId xmlns:a16="http://schemas.microsoft.com/office/drawing/2014/main" id="{0A183217-2C1E-4CCC-B051-26D2C91412B9}"/>
              </a:ext>
            </a:extLst>
          </p:cNvPr>
          <p:cNvSpPr txBox="1"/>
          <p:nvPr/>
        </p:nvSpPr>
        <p:spPr>
          <a:xfrm>
            <a:off x="1047614" y="4256129"/>
            <a:ext cx="7347447"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Local Area Network (LAN):</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LAN is a computer network that connects servers and personal computers within the same building.</a:t>
            </a:r>
          </a:p>
        </p:txBody>
      </p:sp>
      <p:pic>
        <p:nvPicPr>
          <p:cNvPr id="17" name="صورة 2">
            <a:extLst>
              <a:ext uri="{FF2B5EF4-FFF2-40B4-BE49-F238E27FC236}">
                <a16:creationId xmlns:a16="http://schemas.microsoft.com/office/drawing/2014/main" id="{01ACDE63-A0A9-4FD1-8F7D-5E3917349FFB}"/>
              </a:ext>
            </a:extLst>
          </p:cNvPr>
          <p:cNvPicPr>
            <a:picLocks noChangeAspect="1"/>
          </p:cNvPicPr>
          <p:nvPr/>
        </p:nvPicPr>
        <p:blipFill rotWithShape="1">
          <a:blip r:embed="rId6">
            <a:extLst>
              <a:ext uri="{28A0092B-C50C-407E-A947-70E740481C1C}">
                <a14:useLocalDpi xmlns:a14="http://schemas.microsoft.com/office/drawing/2010/main" val="0"/>
              </a:ext>
            </a:extLst>
          </a:blip>
          <a:srcRect l="8351" t="13642"/>
          <a:stretch/>
        </p:blipFill>
        <p:spPr>
          <a:xfrm>
            <a:off x="8472534" y="3402577"/>
            <a:ext cx="2972898" cy="2029223"/>
          </a:xfrm>
          <a:prstGeom prst="rect">
            <a:avLst/>
          </a:prstGeom>
        </p:spPr>
      </p:pic>
      <p:pic>
        <p:nvPicPr>
          <p:cNvPr id="1026" name="Picture 2" descr="Personal Area Network, Working, Advantages and Disadvantages - Snabay  Networking">
            <a:extLst>
              <a:ext uri="{FF2B5EF4-FFF2-40B4-BE49-F238E27FC236}">
                <a16:creationId xmlns:a16="http://schemas.microsoft.com/office/drawing/2014/main" id="{6E13BB72-DF17-4933-9F20-7D1AD68EBCBA}"/>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2514" t="20368" r="15780" b="8516"/>
          <a:stretch/>
        </p:blipFill>
        <p:spPr bwMode="auto">
          <a:xfrm>
            <a:off x="8520625" y="1426200"/>
            <a:ext cx="3133033" cy="1775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1092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2716385"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Types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5" name="صورة 6">
            <a:extLst>
              <a:ext uri="{FF2B5EF4-FFF2-40B4-BE49-F238E27FC236}">
                <a16:creationId xmlns:a16="http://schemas.microsoft.com/office/drawing/2014/main" id="{7E402209-2F94-4D0D-8B2E-256D27E638F6}"/>
              </a:ext>
            </a:extLst>
          </p:cNvPr>
          <p:cNvPicPr>
            <a:picLocks noChangeAspect="1"/>
          </p:cNvPicPr>
          <p:nvPr/>
        </p:nvPicPr>
        <p:blipFill rotWithShape="1">
          <a:blip r:embed="rId6">
            <a:extLst>
              <a:ext uri="{28A0092B-C50C-407E-A947-70E740481C1C}">
                <a14:useLocalDpi xmlns:a14="http://schemas.microsoft.com/office/drawing/2010/main" val="0"/>
              </a:ext>
            </a:extLst>
          </a:blip>
          <a:srcRect l="9493" t="12608" r="2192"/>
          <a:stretch/>
        </p:blipFill>
        <p:spPr>
          <a:xfrm>
            <a:off x="8336382" y="1475403"/>
            <a:ext cx="3074216" cy="2339369"/>
          </a:xfrm>
          <a:prstGeom prst="rect">
            <a:avLst/>
          </a:prstGeom>
        </p:spPr>
      </p:pic>
      <p:sp>
        <p:nvSpPr>
          <p:cNvPr id="16" name="TextBox 15">
            <a:extLst>
              <a:ext uri="{FF2B5EF4-FFF2-40B4-BE49-F238E27FC236}">
                <a16:creationId xmlns:a16="http://schemas.microsoft.com/office/drawing/2014/main" id="{DA1740AB-7B13-4EBD-B04D-63E766DEF17B}"/>
              </a:ext>
            </a:extLst>
          </p:cNvPr>
          <p:cNvSpPr txBox="1"/>
          <p:nvPr/>
        </p:nvSpPr>
        <p:spPr>
          <a:xfrm>
            <a:off x="1047616" y="2001322"/>
            <a:ext cx="7053992"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Campus Area Network (CAN):</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CAN is a group of LANs that connects (more than one building) within the same property.</a:t>
            </a:r>
          </a:p>
        </p:txBody>
      </p:sp>
      <p:sp>
        <p:nvSpPr>
          <p:cNvPr id="17" name="TextBox 16">
            <a:extLst>
              <a:ext uri="{FF2B5EF4-FFF2-40B4-BE49-F238E27FC236}">
                <a16:creationId xmlns:a16="http://schemas.microsoft.com/office/drawing/2014/main" id="{F84A1040-7277-4FE4-81E2-22C00DB8E06F}"/>
              </a:ext>
            </a:extLst>
          </p:cNvPr>
          <p:cNvSpPr txBox="1"/>
          <p:nvPr/>
        </p:nvSpPr>
        <p:spPr>
          <a:xfrm>
            <a:off x="1047616" y="4106036"/>
            <a:ext cx="7053992"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Metropolitan Area Network (MAN):</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MAN is a group of LANs or CANs that connects buildings in multiple properties but within the same city (Metropolitan).</a:t>
            </a:r>
          </a:p>
        </p:txBody>
      </p:sp>
      <p:pic>
        <p:nvPicPr>
          <p:cNvPr id="18" name="صورة 2">
            <a:extLst>
              <a:ext uri="{FF2B5EF4-FFF2-40B4-BE49-F238E27FC236}">
                <a16:creationId xmlns:a16="http://schemas.microsoft.com/office/drawing/2014/main" id="{BA9D94F0-B0CF-4ABE-AAAB-0CAB912B41E6}"/>
              </a:ext>
            </a:extLst>
          </p:cNvPr>
          <p:cNvPicPr>
            <a:picLocks noChangeAspect="1"/>
          </p:cNvPicPr>
          <p:nvPr/>
        </p:nvPicPr>
        <p:blipFill rotWithShape="1">
          <a:blip r:embed="rId7">
            <a:extLst>
              <a:ext uri="{28A0092B-C50C-407E-A947-70E740481C1C}">
                <a14:useLocalDpi xmlns:a14="http://schemas.microsoft.com/office/drawing/2010/main" val="0"/>
              </a:ext>
            </a:extLst>
          </a:blip>
          <a:srcRect l="6151" t="9292"/>
          <a:stretch/>
        </p:blipFill>
        <p:spPr>
          <a:xfrm>
            <a:off x="8696846" y="3814772"/>
            <a:ext cx="2780590" cy="2019776"/>
          </a:xfrm>
          <a:prstGeom prst="rect">
            <a:avLst/>
          </a:prstGeom>
        </p:spPr>
      </p:pic>
    </p:spTree>
    <p:extLst>
      <p:ext uri="{BB962C8B-B14F-4D97-AF65-F5344CB8AC3E}">
        <p14:creationId xmlns:p14="http://schemas.microsoft.com/office/powerpoint/2010/main" val="1015573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ppt_w</p:attrName>
                                        </p:attrNameLst>
                                      </p:cBhvr>
                                      <p:tavLst>
                                        <p:tav tm="0">
                                          <p:val>
                                            <p:fltVal val="0"/>
                                          </p:val>
                                        </p:tav>
                                        <p:tav tm="100000">
                                          <p:val>
                                            <p:strVal val="#ppt_w"/>
                                          </p:val>
                                        </p:tav>
                                      </p:tavLst>
                                    </p:anim>
                                    <p:anim calcmode="lin" valueType="num">
                                      <p:cBhvr>
                                        <p:cTn id="13" dur="500" fill="hold"/>
                                        <p:tgtEl>
                                          <p:spTgt spid="18"/>
                                        </p:tgtEl>
                                        <p:attrNameLst>
                                          <p:attrName>ppt_h</p:attrName>
                                        </p:attrNameLst>
                                      </p:cBhvr>
                                      <p:tavLst>
                                        <p:tav tm="0">
                                          <p:val>
                                            <p:fltVal val="0"/>
                                          </p:val>
                                        </p:tav>
                                        <p:tav tm="100000">
                                          <p:val>
                                            <p:strVal val="#ppt_h"/>
                                          </p:val>
                                        </p:tav>
                                      </p:tavLst>
                                    </p:anim>
                                    <p:animEffect transition="in" filter="fade">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2716385"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Types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E9EB5F72-409E-4379-9C74-BCDF5CB48C29}"/>
              </a:ext>
            </a:extLst>
          </p:cNvPr>
          <p:cNvSpPr txBox="1"/>
          <p:nvPr/>
        </p:nvSpPr>
        <p:spPr>
          <a:xfrm>
            <a:off x="951821" y="1736212"/>
            <a:ext cx="7053992"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Wide Area Network (WAN):</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WAN is a LANs, CANs, or MANs that connects all within the same country or countries.</a:t>
            </a:r>
          </a:p>
        </p:txBody>
      </p:sp>
      <p:pic>
        <p:nvPicPr>
          <p:cNvPr id="11" name="Picture 10" descr="Diagram&#10;&#10;Description automatically generated">
            <a:extLst>
              <a:ext uri="{FF2B5EF4-FFF2-40B4-BE49-F238E27FC236}">
                <a16:creationId xmlns:a16="http://schemas.microsoft.com/office/drawing/2014/main" id="{1CF1572B-7DF2-4555-9CA4-09D5C4D6C1A5}"/>
              </a:ext>
            </a:extLst>
          </p:cNvPr>
          <p:cNvPicPr>
            <a:picLocks noChangeAspect="1"/>
          </p:cNvPicPr>
          <p:nvPr/>
        </p:nvPicPr>
        <p:blipFill rotWithShape="1">
          <a:blip r:embed="rId6">
            <a:extLst>
              <a:ext uri="{28A0092B-C50C-407E-A947-70E740481C1C}">
                <a14:useLocalDpi xmlns:a14="http://schemas.microsoft.com/office/drawing/2010/main" val="0"/>
              </a:ext>
            </a:extLst>
          </a:blip>
          <a:srcRect t="18124"/>
          <a:stretch/>
        </p:blipFill>
        <p:spPr>
          <a:xfrm>
            <a:off x="8005812" y="1680160"/>
            <a:ext cx="3665801" cy="1511956"/>
          </a:xfrm>
          <a:prstGeom prst="rect">
            <a:avLst/>
          </a:prstGeom>
        </p:spPr>
      </p:pic>
      <p:pic>
        <p:nvPicPr>
          <p:cNvPr id="2050" name="Picture 2" descr="Management of an IPsec-enabled Virtual Private Network (VPN). | Download  Scientific Diagram">
            <a:extLst>
              <a:ext uri="{FF2B5EF4-FFF2-40B4-BE49-F238E27FC236}">
                <a16:creationId xmlns:a16="http://schemas.microsoft.com/office/drawing/2014/main" id="{58ADC824-F406-46DE-9A00-6EABD315E48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09275" y="3803468"/>
            <a:ext cx="3462338" cy="1795463"/>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B3592163-A21D-45D2-9E94-594D01D5230A}"/>
              </a:ext>
            </a:extLst>
          </p:cNvPr>
          <p:cNvSpPr txBox="1"/>
          <p:nvPr/>
        </p:nvSpPr>
        <p:spPr>
          <a:xfrm>
            <a:off x="1047616" y="3992210"/>
            <a:ext cx="7053992"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Virtual Private Network (VPN):</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VPN allows a secure connection to the WAN, thus protecting your data and device from attack.</a:t>
            </a:r>
          </a:p>
        </p:txBody>
      </p:sp>
    </p:spTree>
    <p:extLst>
      <p:ext uri="{BB962C8B-B14F-4D97-AF65-F5344CB8AC3E}">
        <p14:creationId xmlns:p14="http://schemas.microsoft.com/office/powerpoint/2010/main" val="1945688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2716385"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Types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E9EB5F72-409E-4379-9C74-BCDF5CB48C29}"/>
              </a:ext>
            </a:extLst>
          </p:cNvPr>
          <p:cNvSpPr txBox="1"/>
          <p:nvPr/>
        </p:nvSpPr>
        <p:spPr>
          <a:xfrm>
            <a:off x="951821" y="1736212"/>
            <a:ext cx="7053992"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Enterprise Private Network (EPN):</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EPN is a computer network that is entirely controlled by one organization, and it is used to connect multiple locations.</a:t>
            </a:r>
          </a:p>
        </p:txBody>
      </p:sp>
      <p:sp>
        <p:nvSpPr>
          <p:cNvPr id="15" name="TextBox 14">
            <a:extLst>
              <a:ext uri="{FF2B5EF4-FFF2-40B4-BE49-F238E27FC236}">
                <a16:creationId xmlns:a16="http://schemas.microsoft.com/office/drawing/2014/main" id="{B3592163-A21D-45D2-9E94-594D01D5230A}"/>
              </a:ext>
            </a:extLst>
          </p:cNvPr>
          <p:cNvSpPr txBox="1"/>
          <p:nvPr/>
        </p:nvSpPr>
        <p:spPr>
          <a:xfrm>
            <a:off x="951821" y="2999348"/>
            <a:ext cx="7053992" cy="2534027"/>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Storage Area Network (SAN):</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SAN is a dedicated network of storage devices used to provide a pool of shared storage that multiple computers and servers can access. Storing data in centralized shared storage architecture allows organizations to manage storage and apply consistent policies for security, data protection, and disaster recovery.</a:t>
            </a:r>
          </a:p>
        </p:txBody>
      </p:sp>
      <p:pic>
        <p:nvPicPr>
          <p:cNvPr id="3074" name="Picture 2" descr="Network – TELCOMA GLOBAL">
            <a:extLst>
              <a:ext uri="{FF2B5EF4-FFF2-40B4-BE49-F238E27FC236}">
                <a16:creationId xmlns:a16="http://schemas.microsoft.com/office/drawing/2014/main" id="{FC7E447B-6072-41AE-98CD-38ECE1A1283B}"/>
              </a:ext>
            </a:extLst>
          </p:cNvPr>
          <p:cNvPicPr>
            <a:picLocks noChangeAspect="1" noChangeArrowheads="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b="18445"/>
          <a:stretch/>
        </p:blipFill>
        <p:spPr bwMode="auto">
          <a:xfrm>
            <a:off x="8469958" y="1145644"/>
            <a:ext cx="3138571" cy="211835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Figure 2.1 from Introduction to Storage Area Networks | Semantic Scholar">
            <a:extLst>
              <a:ext uri="{FF2B5EF4-FFF2-40B4-BE49-F238E27FC236}">
                <a16:creationId xmlns:a16="http://schemas.microsoft.com/office/drawing/2014/main" id="{F1204BB6-689B-4D81-8EF3-FE76D872553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10905" y="3300534"/>
            <a:ext cx="2056676" cy="2583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0049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593228"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Topologies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85129" y="2708074"/>
            <a:ext cx="5801311" cy="1703030"/>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What is a network topology?</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Networks topology is the shape of a local area network (LAN) or other communications system, or in other words, the ways of connecting computers.</a:t>
            </a:r>
          </a:p>
        </p:txBody>
      </p:sp>
      <p:pic>
        <p:nvPicPr>
          <p:cNvPr id="13" name="صورة 7" descr="صورة تحتوي على مجهر&#10;&#10;وصف منشأ بثقة عالية جداً">
            <a:extLst>
              <a:ext uri="{FF2B5EF4-FFF2-40B4-BE49-F238E27FC236}">
                <a16:creationId xmlns:a16="http://schemas.microsoft.com/office/drawing/2014/main" id="{965235B3-BD8D-4E06-BD1D-E0B963C02B1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4012" y="1738192"/>
            <a:ext cx="5303520" cy="4009465"/>
          </a:xfrm>
          <a:prstGeom prst="rect">
            <a:avLst/>
          </a:prstGeom>
        </p:spPr>
      </p:pic>
    </p:spTree>
    <p:extLst>
      <p:ext uri="{BB962C8B-B14F-4D97-AF65-F5344CB8AC3E}">
        <p14:creationId xmlns:p14="http://schemas.microsoft.com/office/powerpoint/2010/main" val="2150946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593228"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Topologies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676191" y="1610200"/>
            <a:ext cx="6495306" cy="2949525"/>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Bus topology:</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All computers are connected to a single wire (the bus) that has two endpoints.</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A single break to the cable would take down the entire network. The broken ends on a bus topology network do not have the necessary termination, which causes reflection between computers that are still connected.</a:t>
            </a:r>
          </a:p>
        </p:txBody>
      </p:sp>
      <p:pic>
        <p:nvPicPr>
          <p:cNvPr id="11" name="صورة 5" descr="C:\Users\KMensh\Desktop\BRtoplogy.png">
            <a:extLst>
              <a:ext uri="{FF2B5EF4-FFF2-40B4-BE49-F238E27FC236}">
                <a16:creationId xmlns:a16="http://schemas.microsoft.com/office/drawing/2014/main" id="{57047080-FE85-43F2-8DC7-EDD965793AE3}"/>
              </a:ext>
            </a:extLst>
          </p:cNvPr>
          <p:cNvPicPr/>
          <p:nvPr/>
        </p:nvPicPr>
        <p:blipFill rotWithShape="1">
          <a:blip r:embed="rId6">
            <a:extLst>
              <a:ext uri="{28A0092B-C50C-407E-A947-70E740481C1C}">
                <a14:useLocalDpi xmlns:a14="http://schemas.microsoft.com/office/drawing/2010/main" val="0"/>
              </a:ext>
            </a:extLst>
          </a:blip>
          <a:srcRect t="32120" r="44033" b="33720"/>
          <a:stretch/>
        </p:blipFill>
        <p:spPr bwMode="auto">
          <a:xfrm>
            <a:off x="7396904" y="1411481"/>
            <a:ext cx="4530848" cy="1115654"/>
          </a:xfrm>
          <a:prstGeom prst="rect">
            <a:avLst/>
          </a:prstGeom>
          <a:noFill/>
          <a:ln>
            <a:noFill/>
          </a:ln>
          <a:extLst>
            <a:ext uri="{53640926-AAD7-44D8-BBD7-CCE9431645EC}">
              <a14:shadowObscured xmlns:a14="http://schemas.microsoft.com/office/drawing/2010/main"/>
            </a:ext>
          </a:extLst>
        </p:spPr>
      </p:pic>
      <p:sp>
        <p:nvSpPr>
          <p:cNvPr id="12" name="TextBox 11">
            <a:extLst>
              <a:ext uri="{FF2B5EF4-FFF2-40B4-BE49-F238E27FC236}">
                <a16:creationId xmlns:a16="http://schemas.microsoft.com/office/drawing/2014/main" id="{0721FB43-4782-4BCD-B9D9-4A8BDC851792}"/>
              </a:ext>
            </a:extLst>
          </p:cNvPr>
          <p:cNvSpPr txBox="1"/>
          <p:nvPr/>
        </p:nvSpPr>
        <p:spPr>
          <a:xfrm>
            <a:off x="676191" y="4523405"/>
            <a:ext cx="6495306" cy="872034"/>
          </a:xfrm>
          <a:prstGeom prst="rect">
            <a:avLst/>
          </a:prstGeom>
          <a:noFill/>
        </p:spPr>
        <p:txBody>
          <a:bodyPr wrap="square" rtlCol="0">
            <a:spAutoFit/>
          </a:bodyPr>
          <a:lstStyle/>
          <a:p>
            <a:pPr algn="justLow">
              <a:lnSpc>
                <a:spcPct val="150000"/>
              </a:lnSpc>
            </a:pPr>
            <a:r>
              <a:rPr lang="en-US" b="1" dirty="0">
                <a:solidFill>
                  <a:srgbClr val="FF0000"/>
                </a:solidFill>
                <a:latin typeface="Tajawal ExtraBold" panose="00000800000000000000" pitchFamily="2" charset="-78"/>
                <a:cs typeface="Tajawal ExtraBold" panose="00000800000000000000" pitchFamily="2" charset="-78"/>
              </a:rPr>
              <a:t>Terminators</a:t>
            </a:r>
            <a:r>
              <a:rPr lang="en-US" dirty="0">
                <a:solidFill>
                  <a:srgbClr val="0A1F61"/>
                </a:solidFill>
                <a:latin typeface="Tajawal ExtraBold" panose="00000800000000000000" pitchFamily="2" charset="-78"/>
                <a:cs typeface="Tajawal ExtraBold" panose="00000800000000000000" pitchFamily="2" charset="-78"/>
              </a:rPr>
              <a:t> should be used at each end of a bus segment to prevent a signal from bouncing.</a:t>
            </a:r>
          </a:p>
        </p:txBody>
      </p:sp>
      <p:pic>
        <p:nvPicPr>
          <p:cNvPr id="14" name="صورة 5" descr="C:\Users\KMensh\Desktop\bterm.png">
            <a:extLst>
              <a:ext uri="{FF2B5EF4-FFF2-40B4-BE49-F238E27FC236}">
                <a16:creationId xmlns:a16="http://schemas.microsoft.com/office/drawing/2014/main" id="{1A255C27-6CA3-42F5-8A8E-8C6AD73B75B0}"/>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7316420" y="4674785"/>
            <a:ext cx="4601528" cy="1010103"/>
          </a:xfrm>
          <a:prstGeom prst="rect">
            <a:avLst/>
          </a:prstGeom>
          <a:noFill/>
          <a:ln>
            <a:noFill/>
          </a:ln>
        </p:spPr>
      </p:pic>
      <p:pic>
        <p:nvPicPr>
          <p:cNvPr id="1026" name="Picture 2" descr="Bus Topology | NetworksMania">
            <a:extLst>
              <a:ext uri="{FF2B5EF4-FFF2-40B4-BE49-F238E27FC236}">
                <a16:creationId xmlns:a16="http://schemas.microsoft.com/office/drawing/2014/main" id="{F78F2494-566F-4A9F-97CE-7560D16921AC}"/>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717074" y="2527135"/>
            <a:ext cx="4071443" cy="21234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9200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593228"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Topologies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676191" y="2021255"/>
            <a:ext cx="6495306" cy="2949525"/>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Ring topology:</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All computers are connected on the network with a ring of cable.</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Data is passed around the ring from computer to another in the same direction, with no end to the cable, ring networks require no termination. A break in a ring topology network breaks the circuit, stopping the data flow.</a:t>
            </a:r>
          </a:p>
        </p:txBody>
      </p:sp>
      <p:pic>
        <p:nvPicPr>
          <p:cNvPr id="13" name="صورة 5" descr="C:\Users\KMensh\Desktop\BRtoplogy.png">
            <a:extLst>
              <a:ext uri="{FF2B5EF4-FFF2-40B4-BE49-F238E27FC236}">
                <a16:creationId xmlns:a16="http://schemas.microsoft.com/office/drawing/2014/main" id="{5084A565-FA4D-4735-8359-DCAEDBCAAA6D}"/>
              </a:ext>
            </a:extLst>
          </p:cNvPr>
          <p:cNvPicPr/>
          <p:nvPr/>
        </p:nvPicPr>
        <p:blipFill rotWithShape="1">
          <a:blip r:embed="rId6">
            <a:extLst>
              <a:ext uri="{28A0092B-C50C-407E-A947-70E740481C1C}">
                <a14:useLocalDpi xmlns:a14="http://schemas.microsoft.com/office/drawing/2010/main" val="0"/>
              </a:ext>
            </a:extLst>
          </a:blip>
          <a:srcRect l="61177"/>
          <a:stretch/>
        </p:blipFill>
        <p:spPr bwMode="auto">
          <a:xfrm>
            <a:off x="7612214" y="1484529"/>
            <a:ext cx="4019744" cy="367094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32470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593228"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Topologies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651740" y="2369735"/>
            <a:ext cx="6495306" cy="2118529"/>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Star topology:</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All computers are connected through a central control unit. A single break to a cable would only take down communication to one computer. A central control unit failure would take down the entire network.</a:t>
            </a:r>
          </a:p>
        </p:txBody>
      </p:sp>
      <p:pic>
        <p:nvPicPr>
          <p:cNvPr id="11" name="صورة 5" descr="C:\Users\KMensh\Desktop\star.png">
            <a:extLst>
              <a:ext uri="{FF2B5EF4-FFF2-40B4-BE49-F238E27FC236}">
                <a16:creationId xmlns:a16="http://schemas.microsoft.com/office/drawing/2014/main" id="{36994B0E-16A3-44F7-AA36-CBCC18085B0B}"/>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7668172" y="1811981"/>
            <a:ext cx="3658076" cy="3495216"/>
          </a:xfrm>
          <a:prstGeom prst="rect">
            <a:avLst/>
          </a:prstGeom>
          <a:noFill/>
          <a:ln>
            <a:noFill/>
          </a:ln>
        </p:spPr>
      </p:pic>
    </p:spTree>
    <p:extLst>
      <p:ext uri="{BB962C8B-B14F-4D97-AF65-F5344CB8AC3E}">
        <p14:creationId xmlns:p14="http://schemas.microsoft.com/office/powerpoint/2010/main" val="2694576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593228"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Topologies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651740" y="3844349"/>
            <a:ext cx="11279003" cy="1703030"/>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Hybrid topology:</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Any form of networking technology that combines a physical topology with a signaling topology is called a hybrid topology.</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There are only two hybrid topologies, </a:t>
            </a:r>
            <a:r>
              <a:rPr lang="en-US" dirty="0">
                <a:solidFill>
                  <a:srgbClr val="FF0000"/>
                </a:solidFill>
                <a:latin typeface="Tajawal ExtraBold" panose="00000800000000000000" pitchFamily="2" charset="-78"/>
                <a:cs typeface="Tajawal ExtraBold" panose="00000800000000000000" pitchFamily="2" charset="-78"/>
              </a:rPr>
              <a:t>star-ring topology</a:t>
            </a:r>
            <a:r>
              <a:rPr lang="en-US" dirty="0">
                <a:solidFill>
                  <a:srgbClr val="0A1F61"/>
                </a:solidFill>
                <a:latin typeface="Tajawal ExtraBold" panose="00000800000000000000" pitchFamily="2" charset="-78"/>
                <a:cs typeface="Tajawal ExtraBold" panose="00000800000000000000" pitchFamily="2" charset="-78"/>
              </a:rPr>
              <a:t>, and </a:t>
            </a:r>
            <a:r>
              <a:rPr lang="en-US" dirty="0">
                <a:solidFill>
                  <a:srgbClr val="FF0000"/>
                </a:solidFill>
                <a:latin typeface="Tajawal ExtraBold" panose="00000800000000000000" pitchFamily="2" charset="-78"/>
                <a:cs typeface="Tajawal ExtraBold" panose="00000800000000000000" pitchFamily="2" charset="-78"/>
              </a:rPr>
              <a:t>star-bus topology</a:t>
            </a:r>
            <a:r>
              <a:rPr lang="en-US" dirty="0">
                <a:solidFill>
                  <a:srgbClr val="0A1F61"/>
                </a:solidFill>
                <a:latin typeface="Tajawal ExtraBold" panose="00000800000000000000" pitchFamily="2" charset="-78"/>
                <a:cs typeface="Tajawal ExtraBold" panose="00000800000000000000" pitchFamily="2" charset="-78"/>
              </a:rPr>
              <a:t>.</a:t>
            </a:r>
          </a:p>
        </p:txBody>
      </p:sp>
      <p:pic>
        <p:nvPicPr>
          <p:cNvPr id="12" name="صورة 4" descr="C:\Users\KMensh\Desktop\hyb1.png">
            <a:extLst>
              <a:ext uri="{FF2B5EF4-FFF2-40B4-BE49-F238E27FC236}">
                <a16:creationId xmlns:a16="http://schemas.microsoft.com/office/drawing/2014/main" id="{F987D569-8079-482A-8313-250EA7E90742}"/>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8692318" y="1378224"/>
            <a:ext cx="2847942" cy="2533728"/>
          </a:xfrm>
          <a:prstGeom prst="rect">
            <a:avLst/>
          </a:prstGeom>
          <a:noFill/>
          <a:ln>
            <a:noFill/>
          </a:ln>
        </p:spPr>
      </p:pic>
      <p:sp>
        <p:nvSpPr>
          <p:cNvPr id="13" name="مستطيل مستدير الزوايا 11">
            <a:extLst>
              <a:ext uri="{FF2B5EF4-FFF2-40B4-BE49-F238E27FC236}">
                <a16:creationId xmlns:a16="http://schemas.microsoft.com/office/drawing/2014/main" id="{EF666D5E-69E6-417B-B5BB-63A9CB7B4223}"/>
              </a:ext>
            </a:extLst>
          </p:cNvPr>
          <p:cNvSpPr/>
          <p:nvPr/>
        </p:nvSpPr>
        <p:spPr>
          <a:xfrm>
            <a:off x="6293858" y="1344182"/>
            <a:ext cx="3131207" cy="1083731"/>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1" fromWordArt="0" anchor="ctr" anchorCtr="0" forceAA="0" compatLnSpc="1">
            <a:prstTxWarp prst="textNoShape">
              <a:avLst/>
            </a:prstTxWarp>
            <a:noAutofit/>
          </a:bodyPr>
          <a:lstStyle/>
          <a:p>
            <a:pPr marR="0" lvl="0" indent="-342900" algn="justLow" fontAlgn="auto">
              <a:lnSpc>
                <a:spcPct val="150000"/>
              </a:lnSpc>
              <a:spcBef>
                <a:spcPts val="0"/>
              </a:spcBef>
              <a:spcAft>
                <a:spcPts val="0"/>
              </a:spcAft>
              <a:buClrTx/>
              <a:buSzTx/>
              <a:buFont typeface="Wingdings" panose="05000000000000000000" pitchFamily="2" charset="2"/>
              <a:buChar char="Ø"/>
              <a:tabLst/>
              <a:defRPr/>
            </a:pPr>
            <a:r>
              <a:rPr lang="en-US" b="1" u="sng" dirty="0">
                <a:solidFill>
                  <a:srgbClr val="3333FF"/>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Star-Ring topology:</a:t>
            </a:r>
          </a:p>
          <a:p>
            <a:pPr marL="361950" marR="0" lvl="0" indent="0" algn="justLow" defTabSz="457200" rtl="0" eaLnBrk="1" fontAlgn="auto" latinLnBrk="0" hangingPunct="1">
              <a:lnSpc>
                <a:spcPct val="100000"/>
              </a:lnSpc>
              <a:spcBef>
                <a:spcPts val="0"/>
              </a:spcBef>
              <a:spcAft>
                <a:spcPts val="0"/>
              </a:spcAft>
              <a:buClrTx/>
              <a:buSzTx/>
              <a:buFontTx/>
              <a:buNone/>
              <a:tabLst/>
              <a:defRPr/>
            </a:pPr>
            <a:r>
              <a:rPr lang="en-US" dirty="0">
                <a:solidFill>
                  <a:srgbClr val="0A1F61"/>
                </a:solidFill>
                <a:latin typeface="Tajawal ExtraBold" panose="00000800000000000000" pitchFamily="2" charset="-78"/>
                <a:cs typeface="Tajawal ExtraBold" panose="00000800000000000000" pitchFamily="2" charset="-78"/>
              </a:rPr>
              <a:t>Shrinking the ring into a small box. </a:t>
            </a:r>
          </a:p>
        </p:txBody>
      </p:sp>
      <p:pic>
        <p:nvPicPr>
          <p:cNvPr id="14" name="صورة 5" descr="C:\Users\KMensh\Desktop\hyb2.png">
            <a:extLst>
              <a:ext uri="{FF2B5EF4-FFF2-40B4-BE49-F238E27FC236}">
                <a16:creationId xmlns:a16="http://schemas.microsoft.com/office/drawing/2014/main" id="{7CEDDE9C-ACB8-483A-8CC6-BCC491666935}"/>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3420309" y="1409329"/>
            <a:ext cx="3068790" cy="2403915"/>
          </a:xfrm>
          <a:prstGeom prst="rect">
            <a:avLst/>
          </a:prstGeom>
          <a:noFill/>
          <a:ln>
            <a:noFill/>
          </a:ln>
        </p:spPr>
      </p:pic>
      <p:sp>
        <p:nvSpPr>
          <p:cNvPr id="15" name="مستطيل مستدير الزوايا 11">
            <a:extLst>
              <a:ext uri="{FF2B5EF4-FFF2-40B4-BE49-F238E27FC236}">
                <a16:creationId xmlns:a16="http://schemas.microsoft.com/office/drawing/2014/main" id="{929C5119-6788-4B96-AA2A-C4DE780C15F1}"/>
              </a:ext>
            </a:extLst>
          </p:cNvPr>
          <p:cNvSpPr/>
          <p:nvPr/>
        </p:nvSpPr>
        <p:spPr>
          <a:xfrm>
            <a:off x="875184" y="2559685"/>
            <a:ext cx="3131207" cy="1083731"/>
          </a:xfrm>
          <a:prstGeom prst="round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1" fromWordArt="0" anchor="ctr" anchorCtr="0" forceAA="0" compatLnSpc="1">
            <a:prstTxWarp prst="textNoShape">
              <a:avLst/>
            </a:prstTxWarp>
            <a:noAutofit/>
          </a:bodyPr>
          <a:lstStyle/>
          <a:p>
            <a:pPr marR="0" lvl="0" indent="-342900" algn="justLow" fontAlgn="auto">
              <a:lnSpc>
                <a:spcPct val="150000"/>
              </a:lnSpc>
              <a:spcBef>
                <a:spcPts val="0"/>
              </a:spcBef>
              <a:spcAft>
                <a:spcPts val="0"/>
              </a:spcAft>
              <a:buClrTx/>
              <a:buSzTx/>
              <a:buFont typeface="Wingdings" panose="05000000000000000000" pitchFamily="2" charset="2"/>
              <a:buChar char="Ø"/>
              <a:tabLst/>
              <a:defRPr/>
            </a:pPr>
            <a:r>
              <a:rPr lang="en-US" b="1" u="sng" dirty="0">
                <a:solidFill>
                  <a:srgbClr val="3333FF"/>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Star-Bus topology:</a:t>
            </a:r>
          </a:p>
          <a:p>
            <a:pPr marL="361950" algn="justLow" defTabSz="457200">
              <a:defRPr/>
            </a:pPr>
            <a:r>
              <a:rPr lang="en-US" dirty="0">
                <a:solidFill>
                  <a:srgbClr val="0A1F61"/>
                </a:solidFill>
                <a:latin typeface="Tajawal ExtraBold" panose="00000800000000000000" pitchFamily="2" charset="-78"/>
                <a:cs typeface="Tajawal ExtraBold" panose="00000800000000000000" pitchFamily="2" charset="-78"/>
              </a:rPr>
              <a:t>Shrinking the bus into a small box. </a:t>
            </a:r>
          </a:p>
        </p:txBody>
      </p:sp>
    </p:spTree>
    <p:extLst>
      <p:ext uri="{BB962C8B-B14F-4D97-AF65-F5344CB8AC3E}">
        <p14:creationId xmlns:p14="http://schemas.microsoft.com/office/powerpoint/2010/main" val="406456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par>
                                <p:cTn id="8" presetID="42"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1000"/>
                                        <p:tgtEl>
                                          <p:spTgt spid="12"/>
                                        </p:tgtEl>
                                      </p:cBhvr>
                                    </p:animEffect>
                                    <p:anim calcmode="lin" valueType="num">
                                      <p:cBhvr>
                                        <p:cTn id="11" dur="1000" fill="hold"/>
                                        <p:tgtEl>
                                          <p:spTgt spid="12"/>
                                        </p:tgtEl>
                                        <p:attrNameLst>
                                          <p:attrName>ppt_x</p:attrName>
                                        </p:attrNameLst>
                                      </p:cBhvr>
                                      <p:tavLst>
                                        <p:tav tm="0">
                                          <p:val>
                                            <p:strVal val="#ppt_x"/>
                                          </p:val>
                                        </p:tav>
                                        <p:tav tm="100000">
                                          <p:val>
                                            <p:strVal val="#ppt_x"/>
                                          </p:val>
                                        </p:tav>
                                      </p:tavLst>
                                    </p:anim>
                                    <p:anim calcmode="lin" valueType="num">
                                      <p:cBhvr>
                                        <p:cTn id="12" dur="1000" fill="hold"/>
                                        <p:tgtEl>
                                          <p:spTgt spid="12"/>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0"/>
                                        <p:tgtEl>
                                          <p:spTgt spid="14"/>
                                        </p:tgtEl>
                                      </p:cBhvr>
                                    </p:animEffect>
                                    <p:anim calcmode="lin" valueType="num">
                                      <p:cBhvr>
                                        <p:cTn id="16" dur="1000" fill="hold"/>
                                        <p:tgtEl>
                                          <p:spTgt spid="14"/>
                                        </p:tgtEl>
                                        <p:attrNameLst>
                                          <p:attrName>ppt_x</p:attrName>
                                        </p:attrNameLst>
                                      </p:cBhvr>
                                      <p:tavLst>
                                        <p:tav tm="0">
                                          <p:val>
                                            <p:strVal val="#ppt_x"/>
                                          </p:val>
                                        </p:tav>
                                        <p:tav tm="100000">
                                          <p:val>
                                            <p:strVal val="#ppt_x"/>
                                          </p:val>
                                        </p:tav>
                                      </p:tavLst>
                                    </p:anim>
                                    <p:anim calcmode="lin" valueType="num">
                                      <p:cBhvr>
                                        <p:cTn id="17" dur="1000" fill="hold"/>
                                        <p:tgtEl>
                                          <p:spTgt spid="14"/>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593228"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Topologies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651740" y="3702724"/>
            <a:ext cx="11279003" cy="1703030"/>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Mesh topology :</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All computers are connected to all other computers. If all computers are directly connected to other computers without any routes between them, this called a fully meshed topology network. if every computer connects to every other computer via two or more routes, this called a partially meshed topology network.</a:t>
            </a:r>
          </a:p>
        </p:txBody>
      </p:sp>
      <p:pic>
        <p:nvPicPr>
          <p:cNvPr id="16" name="صورة 5" descr="C:\Users\KMensh\Desktop\pfmesh.jpg">
            <a:extLst>
              <a:ext uri="{FF2B5EF4-FFF2-40B4-BE49-F238E27FC236}">
                <a16:creationId xmlns:a16="http://schemas.microsoft.com/office/drawing/2014/main" id="{78003E88-D750-46D4-8F89-057B8267757E}"/>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3146254" y="1452246"/>
            <a:ext cx="5899492" cy="2533751"/>
          </a:xfrm>
          <a:prstGeom prst="rect">
            <a:avLst/>
          </a:prstGeom>
          <a:noFill/>
          <a:ln>
            <a:noFill/>
          </a:ln>
        </p:spPr>
      </p:pic>
    </p:spTree>
    <p:extLst>
      <p:ext uri="{BB962C8B-B14F-4D97-AF65-F5344CB8AC3E}">
        <p14:creationId xmlns:p14="http://schemas.microsoft.com/office/powerpoint/2010/main" val="1596854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593228"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Topologies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88522" y="3803009"/>
            <a:ext cx="11279003" cy="1703030"/>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Point-to-Multipoint topology:</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A single system acts as a common source through which all members of the </a:t>
            </a:r>
            <a:r>
              <a:rPr lang="en-US" dirty="0">
                <a:solidFill>
                  <a:srgbClr val="FF0000"/>
                </a:solidFill>
                <a:latin typeface="Tajawal ExtraBold" panose="00000800000000000000" pitchFamily="2" charset="-78"/>
                <a:cs typeface="Tajawal ExtraBold" panose="00000800000000000000" pitchFamily="2" charset="-78"/>
              </a:rPr>
              <a:t>Point-to-Multipoint</a:t>
            </a:r>
            <a:r>
              <a:rPr lang="en-US" dirty="0">
                <a:solidFill>
                  <a:srgbClr val="0A1F61"/>
                </a:solidFill>
                <a:latin typeface="Tajawal ExtraBold" panose="00000800000000000000" pitchFamily="2" charset="-78"/>
                <a:cs typeface="Tajawal ExtraBold" panose="00000800000000000000" pitchFamily="2" charset="-78"/>
              </a:rPr>
              <a:t> network converse. The </a:t>
            </a:r>
            <a:r>
              <a:rPr lang="en-US" dirty="0">
                <a:solidFill>
                  <a:srgbClr val="FF0000"/>
                </a:solidFill>
                <a:latin typeface="Tajawal ExtraBold" panose="00000800000000000000" pitchFamily="2" charset="-78"/>
                <a:cs typeface="Tajawal ExtraBold" panose="00000800000000000000" pitchFamily="2" charset="-78"/>
              </a:rPr>
              <a:t>Point-to-Multipoint</a:t>
            </a:r>
            <a:r>
              <a:rPr lang="en-US" dirty="0">
                <a:solidFill>
                  <a:srgbClr val="0A1F61"/>
                </a:solidFill>
                <a:latin typeface="Tajawal ExtraBold" panose="00000800000000000000" pitchFamily="2" charset="-78"/>
                <a:cs typeface="Tajawal ExtraBold" panose="00000800000000000000" pitchFamily="2" charset="-78"/>
              </a:rPr>
              <a:t> topology is physically similar to the star topology, but the difference is that a point-to-multipoint topology requires an intelligent device in the center.</a:t>
            </a:r>
          </a:p>
        </p:txBody>
      </p:sp>
      <p:grpSp>
        <p:nvGrpSpPr>
          <p:cNvPr id="11" name="مجموعة 8">
            <a:extLst>
              <a:ext uri="{FF2B5EF4-FFF2-40B4-BE49-F238E27FC236}">
                <a16:creationId xmlns:a16="http://schemas.microsoft.com/office/drawing/2014/main" id="{36D425C4-D73A-4831-A2D5-351EDAF7DF6F}"/>
              </a:ext>
            </a:extLst>
          </p:cNvPr>
          <p:cNvGrpSpPr/>
          <p:nvPr/>
        </p:nvGrpSpPr>
        <p:grpSpPr>
          <a:xfrm>
            <a:off x="1874165" y="1529857"/>
            <a:ext cx="7685133" cy="2429222"/>
            <a:chOff x="344170" y="916084"/>
            <a:chExt cx="9267485" cy="2929393"/>
          </a:xfrm>
        </p:grpSpPr>
        <p:pic>
          <p:nvPicPr>
            <p:cNvPr id="12" name="صورة 5">
              <a:extLst>
                <a:ext uri="{FF2B5EF4-FFF2-40B4-BE49-F238E27FC236}">
                  <a16:creationId xmlns:a16="http://schemas.microsoft.com/office/drawing/2014/main" id="{940EDA43-96C3-4298-A94E-CF07912A240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53000" y="916084"/>
              <a:ext cx="4658655" cy="2929393"/>
            </a:xfrm>
            <a:prstGeom prst="rect">
              <a:avLst/>
            </a:prstGeom>
          </p:spPr>
        </p:pic>
        <p:pic>
          <p:nvPicPr>
            <p:cNvPr id="13" name="صورة 6" descr="C:\Users\KMensh\Desktop\sptp.png">
              <a:extLst>
                <a:ext uri="{FF2B5EF4-FFF2-40B4-BE49-F238E27FC236}">
                  <a16:creationId xmlns:a16="http://schemas.microsoft.com/office/drawing/2014/main" id="{487908FC-9029-414E-B7E4-DD00464DED39}"/>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4170" y="1264085"/>
              <a:ext cx="4608830" cy="2315845"/>
            </a:xfrm>
            <a:prstGeom prst="rect">
              <a:avLst/>
            </a:prstGeom>
            <a:noFill/>
            <a:ln>
              <a:noFill/>
            </a:ln>
          </p:spPr>
        </p:pic>
      </p:grpSp>
    </p:spTree>
    <p:extLst>
      <p:ext uri="{BB962C8B-B14F-4D97-AF65-F5344CB8AC3E}">
        <p14:creationId xmlns:p14="http://schemas.microsoft.com/office/powerpoint/2010/main" val="1288638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593228"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Topologies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588522" y="3933638"/>
            <a:ext cx="11279003"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Point-to-Point topology:</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Two computers connect directly together with no need for a central device of any kind. Point-to-Point topology implemented in both wired and wireless networks.</a:t>
            </a:r>
          </a:p>
        </p:txBody>
      </p:sp>
      <p:pic>
        <p:nvPicPr>
          <p:cNvPr id="14" name="صورة 5" descr="C:\Users\KMensh\Desktop\ptp.png">
            <a:extLst>
              <a:ext uri="{FF2B5EF4-FFF2-40B4-BE49-F238E27FC236}">
                <a16:creationId xmlns:a16="http://schemas.microsoft.com/office/drawing/2014/main" id="{334FDF6F-855D-4DDE-B083-2ADF0D2FD9AD}"/>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3039216" y="2001503"/>
            <a:ext cx="5708619" cy="1845717"/>
          </a:xfrm>
          <a:prstGeom prst="rect">
            <a:avLst/>
          </a:prstGeom>
          <a:noFill/>
          <a:ln>
            <a:noFill/>
          </a:ln>
        </p:spPr>
      </p:pic>
    </p:spTree>
    <p:extLst>
      <p:ext uri="{BB962C8B-B14F-4D97-AF65-F5344CB8AC3E}">
        <p14:creationId xmlns:p14="http://schemas.microsoft.com/office/powerpoint/2010/main" val="29743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063659"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Devices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651740" y="4449129"/>
            <a:ext cx="11279003" cy="872034"/>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Modem:</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Used in dial-up connections over standard analog telephone lines. It can be internal or external device. </a:t>
            </a:r>
          </a:p>
        </p:txBody>
      </p:sp>
      <p:grpSp>
        <p:nvGrpSpPr>
          <p:cNvPr id="11" name="مجموعة 8">
            <a:extLst>
              <a:ext uri="{FF2B5EF4-FFF2-40B4-BE49-F238E27FC236}">
                <a16:creationId xmlns:a16="http://schemas.microsoft.com/office/drawing/2014/main" id="{2B96208D-5AC5-47BE-8375-0C6EFD3DB5EE}"/>
              </a:ext>
            </a:extLst>
          </p:cNvPr>
          <p:cNvGrpSpPr/>
          <p:nvPr/>
        </p:nvGrpSpPr>
        <p:grpSpPr>
          <a:xfrm>
            <a:off x="1517424" y="1767015"/>
            <a:ext cx="8908956" cy="2798364"/>
            <a:chOff x="504731" y="1179793"/>
            <a:chExt cx="8908956" cy="2798364"/>
          </a:xfrm>
        </p:grpSpPr>
        <p:pic>
          <p:nvPicPr>
            <p:cNvPr id="12" name="صورة 2">
              <a:extLst>
                <a:ext uri="{FF2B5EF4-FFF2-40B4-BE49-F238E27FC236}">
                  <a16:creationId xmlns:a16="http://schemas.microsoft.com/office/drawing/2014/main" id="{D52CF9B6-26AC-4A08-91CD-0C2D8918EA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77118" y="1179793"/>
              <a:ext cx="4236569" cy="2798364"/>
            </a:xfrm>
            <a:prstGeom prst="rect">
              <a:avLst/>
            </a:prstGeom>
          </p:spPr>
        </p:pic>
        <p:pic>
          <p:nvPicPr>
            <p:cNvPr id="13" name="صورة 6">
              <a:extLst>
                <a:ext uri="{FF2B5EF4-FFF2-40B4-BE49-F238E27FC236}">
                  <a16:creationId xmlns:a16="http://schemas.microsoft.com/office/drawing/2014/main" id="{F0C9EFC6-4C04-436E-842F-A14C6589B79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4731" y="1179793"/>
              <a:ext cx="4506222" cy="2798364"/>
            </a:xfrm>
            <a:prstGeom prst="rect">
              <a:avLst/>
            </a:prstGeom>
          </p:spPr>
        </p:pic>
      </p:grpSp>
    </p:spTree>
    <p:extLst>
      <p:ext uri="{BB962C8B-B14F-4D97-AF65-F5344CB8AC3E}">
        <p14:creationId xmlns:p14="http://schemas.microsoft.com/office/powerpoint/2010/main" val="3052641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063659"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Devices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651740" y="4144268"/>
            <a:ext cx="11279003"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Network Interface Card (NIC):</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Used to connect system to physical network media. It can be integrated into the system motherboard or as expansion card. Also, it can be wired or wireless NIC.</a:t>
            </a:r>
          </a:p>
        </p:txBody>
      </p:sp>
      <p:pic>
        <p:nvPicPr>
          <p:cNvPr id="14" name="صورة 7">
            <a:extLst>
              <a:ext uri="{FF2B5EF4-FFF2-40B4-BE49-F238E27FC236}">
                <a16:creationId xmlns:a16="http://schemas.microsoft.com/office/drawing/2014/main" id="{C5107834-6E45-42FE-A74F-0F73BD0294A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37024" y="1401499"/>
            <a:ext cx="4429973" cy="2951470"/>
          </a:xfrm>
          <a:prstGeom prst="rect">
            <a:avLst/>
          </a:prstGeom>
        </p:spPr>
      </p:pic>
      <p:pic>
        <p:nvPicPr>
          <p:cNvPr id="15" name="صورة 2">
            <a:extLst>
              <a:ext uri="{FF2B5EF4-FFF2-40B4-BE49-F238E27FC236}">
                <a16:creationId xmlns:a16="http://schemas.microsoft.com/office/drawing/2014/main" id="{503388E5-305E-446F-9E8F-242B6281E77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24426" y="2328198"/>
            <a:ext cx="3478411" cy="1956606"/>
          </a:xfrm>
          <a:prstGeom prst="rect">
            <a:avLst/>
          </a:prstGeom>
        </p:spPr>
      </p:pic>
    </p:spTree>
    <p:extLst>
      <p:ext uri="{BB962C8B-B14F-4D97-AF65-F5344CB8AC3E}">
        <p14:creationId xmlns:p14="http://schemas.microsoft.com/office/powerpoint/2010/main" val="320097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063659"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Devices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graphicFrame>
        <p:nvGraphicFramePr>
          <p:cNvPr id="17" name="جدول 2">
            <a:extLst>
              <a:ext uri="{FF2B5EF4-FFF2-40B4-BE49-F238E27FC236}">
                <a16:creationId xmlns:a16="http://schemas.microsoft.com/office/drawing/2014/main" id="{4CC693BA-D0A4-4BE3-BC46-74FABCABA3CD}"/>
              </a:ext>
            </a:extLst>
          </p:cNvPr>
          <p:cNvGraphicFramePr>
            <a:graphicFrameLocks noGrp="1"/>
          </p:cNvGraphicFramePr>
          <p:nvPr>
            <p:extLst>
              <p:ext uri="{D42A27DB-BD31-4B8C-83A1-F6EECF244321}">
                <p14:modId xmlns:p14="http://schemas.microsoft.com/office/powerpoint/2010/main" val="4045774694"/>
              </p:ext>
            </p:extLst>
          </p:nvPr>
        </p:nvGraphicFramePr>
        <p:xfrm>
          <a:off x="785729" y="4108210"/>
          <a:ext cx="6373050" cy="1396796"/>
        </p:xfrm>
        <a:graphic>
          <a:graphicData uri="http://schemas.openxmlformats.org/drawingml/2006/table">
            <a:tbl>
              <a:tblPr firstRow="1" firstCol="1" bandRow="1">
                <a:tableStyleId>{5C22544A-7EE6-4342-B048-85BDC9FD1C3A}</a:tableStyleId>
              </a:tblPr>
              <a:tblGrid>
                <a:gridCol w="1593765">
                  <a:extLst>
                    <a:ext uri="{9D8B030D-6E8A-4147-A177-3AD203B41FA5}">
                      <a16:colId xmlns:a16="http://schemas.microsoft.com/office/drawing/2014/main" val="355305972"/>
                    </a:ext>
                  </a:extLst>
                </a:gridCol>
                <a:gridCol w="1592760">
                  <a:extLst>
                    <a:ext uri="{9D8B030D-6E8A-4147-A177-3AD203B41FA5}">
                      <a16:colId xmlns:a16="http://schemas.microsoft.com/office/drawing/2014/main" val="4017905551"/>
                    </a:ext>
                  </a:extLst>
                </a:gridCol>
                <a:gridCol w="1592760">
                  <a:extLst>
                    <a:ext uri="{9D8B030D-6E8A-4147-A177-3AD203B41FA5}">
                      <a16:colId xmlns:a16="http://schemas.microsoft.com/office/drawing/2014/main" val="1210614850"/>
                    </a:ext>
                  </a:extLst>
                </a:gridCol>
                <a:gridCol w="1593765">
                  <a:extLst>
                    <a:ext uri="{9D8B030D-6E8A-4147-A177-3AD203B41FA5}">
                      <a16:colId xmlns:a16="http://schemas.microsoft.com/office/drawing/2014/main" val="2684623097"/>
                    </a:ext>
                  </a:extLst>
                </a:gridCol>
              </a:tblGrid>
              <a:tr h="349199">
                <a:tc>
                  <a:txBody>
                    <a:bodyPr/>
                    <a:lstStyle/>
                    <a:p>
                      <a:pPr algn="ctr">
                        <a:lnSpc>
                          <a:spcPct val="107000"/>
                        </a:lnSpc>
                        <a:spcAft>
                          <a:spcPts val="0"/>
                        </a:spcAft>
                      </a:pPr>
                      <a:r>
                        <a:rPr lang="en-US" sz="1800" b="1">
                          <a:solidFill>
                            <a:srgbClr val="FFFF00"/>
                          </a:solidFill>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Hexadecimal</a:t>
                      </a:r>
                      <a:endParaRPr lang="en-US" sz="1800" b="1">
                        <a:solidFill>
                          <a:srgbClr val="FFFF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nchor="ctr"/>
                </a:tc>
                <a:tc>
                  <a:txBody>
                    <a:bodyPr/>
                    <a:lstStyle/>
                    <a:p>
                      <a:pPr algn="ctr">
                        <a:lnSpc>
                          <a:spcPct val="107000"/>
                        </a:lnSpc>
                        <a:spcAft>
                          <a:spcPts val="0"/>
                        </a:spcAft>
                      </a:pPr>
                      <a:r>
                        <a:rPr lang="en-US" sz="1800" b="1">
                          <a:solidFill>
                            <a:srgbClr val="FFFF00"/>
                          </a:solidFill>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7</a:t>
                      </a:r>
                      <a:endParaRPr lang="en-US" sz="1800" b="1">
                        <a:solidFill>
                          <a:srgbClr val="FFFF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tc>
                <a:tc>
                  <a:txBody>
                    <a:bodyPr/>
                    <a:lstStyle/>
                    <a:p>
                      <a:pPr algn="ctr">
                        <a:lnSpc>
                          <a:spcPct val="107000"/>
                        </a:lnSpc>
                        <a:spcAft>
                          <a:spcPts val="0"/>
                        </a:spcAft>
                      </a:pPr>
                      <a:r>
                        <a:rPr lang="en-US" sz="1800" b="1" dirty="0">
                          <a:solidFill>
                            <a:srgbClr val="FFFF00"/>
                          </a:solidFill>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D</a:t>
                      </a:r>
                      <a:endParaRPr lang="en-US" sz="1800" b="1" dirty="0">
                        <a:solidFill>
                          <a:srgbClr val="FFFF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tc>
                <a:tc>
                  <a:txBody>
                    <a:bodyPr/>
                    <a:lstStyle/>
                    <a:p>
                      <a:pPr algn="ctr">
                        <a:lnSpc>
                          <a:spcPct val="107000"/>
                        </a:lnSpc>
                        <a:spcAft>
                          <a:spcPts val="0"/>
                        </a:spcAft>
                      </a:pPr>
                      <a:r>
                        <a:rPr lang="en-US" sz="1800" b="1" dirty="0">
                          <a:solidFill>
                            <a:srgbClr val="FFFF00"/>
                          </a:solidFill>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E</a:t>
                      </a:r>
                      <a:endParaRPr lang="en-US" sz="1800" b="1" dirty="0">
                        <a:solidFill>
                          <a:srgbClr val="FFFF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tc>
                <a:extLst>
                  <a:ext uri="{0D108BD9-81ED-4DB2-BD59-A6C34878D82A}">
                    <a16:rowId xmlns:a16="http://schemas.microsoft.com/office/drawing/2014/main" val="3376952876"/>
                  </a:ext>
                </a:extLst>
              </a:tr>
              <a:tr h="349199">
                <a:tc>
                  <a:txBody>
                    <a:bodyPr/>
                    <a:lstStyle/>
                    <a:p>
                      <a:pPr algn="ctr">
                        <a:lnSpc>
                          <a:spcPct val="107000"/>
                        </a:lnSpc>
                        <a:spcAft>
                          <a:spcPts val="0"/>
                        </a:spcAft>
                      </a:pPr>
                      <a:r>
                        <a:rPr lang="en-US" sz="1800" b="1">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Order</a:t>
                      </a:r>
                      <a:endParaRPr lang="en-US"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nchor="ctr"/>
                </a:tc>
                <a:tc>
                  <a:txBody>
                    <a:bodyPr/>
                    <a:lstStyle/>
                    <a:p>
                      <a:pPr algn="ctr">
                        <a:lnSpc>
                          <a:spcPct val="107000"/>
                        </a:lnSpc>
                        <a:spcAft>
                          <a:spcPts val="0"/>
                        </a:spcAft>
                      </a:pPr>
                      <a:r>
                        <a:rPr lang="en-US" sz="1800" b="1" dirty="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2</a:t>
                      </a:r>
                      <a:endParaRPr lang="en-US"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tc>
                <a:tc>
                  <a:txBody>
                    <a:bodyPr/>
                    <a:lstStyle/>
                    <a:p>
                      <a:pPr algn="ctr">
                        <a:lnSpc>
                          <a:spcPct val="107000"/>
                        </a:lnSpc>
                        <a:spcAft>
                          <a:spcPts val="0"/>
                        </a:spcAft>
                      </a:pPr>
                      <a:r>
                        <a:rPr lang="en-US" sz="1800" b="1" dirty="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1</a:t>
                      </a:r>
                      <a:endParaRPr lang="en-US"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tc>
                <a:tc>
                  <a:txBody>
                    <a:bodyPr/>
                    <a:lstStyle/>
                    <a:p>
                      <a:pPr algn="ctr">
                        <a:lnSpc>
                          <a:spcPct val="107000"/>
                        </a:lnSpc>
                        <a:spcAft>
                          <a:spcPts val="0"/>
                        </a:spcAft>
                      </a:pPr>
                      <a:r>
                        <a:rPr lang="en-US" sz="1800" b="1" dirty="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0</a:t>
                      </a:r>
                      <a:endParaRPr lang="en-US"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tc>
                <a:extLst>
                  <a:ext uri="{0D108BD9-81ED-4DB2-BD59-A6C34878D82A}">
                    <a16:rowId xmlns:a16="http://schemas.microsoft.com/office/drawing/2014/main" val="1985296065"/>
                  </a:ext>
                </a:extLst>
              </a:tr>
              <a:tr h="349199">
                <a:tc>
                  <a:txBody>
                    <a:bodyPr/>
                    <a:lstStyle/>
                    <a:p>
                      <a:pPr algn="ctr">
                        <a:lnSpc>
                          <a:spcPct val="107000"/>
                        </a:lnSpc>
                        <a:spcAft>
                          <a:spcPts val="0"/>
                        </a:spcAft>
                      </a:pPr>
                      <a:r>
                        <a:rPr lang="en-US" sz="1800" b="1">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Weight</a:t>
                      </a:r>
                      <a:endParaRPr lang="en-US"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nchor="ctr"/>
                </a:tc>
                <a:tc>
                  <a:txBody>
                    <a:bodyPr/>
                    <a:lstStyle/>
                    <a:p>
                      <a:pPr algn="ctr">
                        <a:lnSpc>
                          <a:spcPct val="107000"/>
                        </a:lnSpc>
                        <a:spcAft>
                          <a:spcPts val="0"/>
                        </a:spcAft>
                      </a:pPr>
                      <a:r>
                        <a:rPr lang="en-US" sz="1800" b="1">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(16</a:t>
                      </a:r>
                      <a:r>
                        <a:rPr lang="en-US" sz="1800" b="1" baseline="3000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2</a:t>
                      </a:r>
                      <a:r>
                        <a:rPr lang="en-US" sz="1800" b="1">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 =256</a:t>
                      </a:r>
                      <a:endParaRPr lang="en-US"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tc>
                <a:tc>
                  <a:txBody>
                    <a:bodyPr/>
                    <a:lstStyle/>
                    <a:p>
                      <a:pPr algn="ctr">
                        <a:lnSpc>
                          <a:spcPct val="107000"/>
                        </a:lnSpc>
                        <a:spcAft>
                          <a:spcPts val="0"/>
                        </a:spcAft>
                      </a:pPr>
                      <a:r>
                        <a:rPr lang="en-US" sz="1800" b="1">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(16</a:t>
                      </a:r>
                      <a:r>
                        <a:rPr lang="en-US" sz="1800" b="1" baseline="3000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1</a:t>
                      </a:r>
                      <a:r>
                        <a:rPr lang="en-US" sz="1800" b="1">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 =16</a:t>
                      </a:r>
                      <a:endParaRPr lang="en-US"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tc>
                <a:tc>
                  <a:txBody>
                    <a:bodyPr/>
                    <a:lstStyle/>
                    <a:p>
                      <a:pPr algn="ctr">
                        <a:lnSpc>
                          <a:spcPct val="107000"/>
                        </a:lnSpc>
                        <a:spcAft>
                          <a:spcPts val="0"/>
                        </a:spcAft>
                      </a:pPr>
                      <a:r>
                        <a:rPr lang="en-US" sz="1800" b="1">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(16</a:t>
                      </a:r>
                      <a:r>
                        <a:rPr lang="en-US" sz="1800" b="1" baseline="3000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0</a:t>
                      </a:r>
                      <a:r>
                        <a:rPr lang="en-US" sz="1800" b="1">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 =1</a:t>
                      </a:r>
                      <a:endParaRPr lang="en-US"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tc>
                <a:extLst>
                  <a:ext uri="{0D108BD9-81ED-4DB2-BD59-A6C34878D82A}">
                    <a16:rowId xmlns:a16="http://schemas.microsoft.com/office/drawing/2014/main" val="373149125"/>
                  </a:ext>
                </a:extLst>
              </a:tr>
              <a:tr h="349199">
                <a:tc>
                  <a:txBody>
                    <a:bodyPr/>
                    <a:lstStyle/>
                    <a:p>
                      <a:pPr algn="ctr">
                        <a:lnSpc>
                          <a:spcPct val="107000"/>
                        </a:lnSpc>
                        <a:spcAft>
                          <a:spcPts val="0"/>
                        </a:spcAft>
                      </a:pPr>
                      <a:r>
                        <a:rPr lang="en-US" sz="1800" b="1">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Values</a:t>
                      </a:r>
                      <a:endParaRPr lang="en-US"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nchor="ctr"/>
                </a:tc>
                <a:tc>
                  <a:txBody>
                    <a:bodyPr/>
                    <a:lstStyle/>
                    <a:p>
                      <a:pPr algn="ctr" rtl="0">
                        <a:lnSpc>
                          <a:spcPct val="107000"/>
                        </a:lnSpc>
                        <a:spcAft>
                          <a:spcPts val="0"/>
                        </a:spcAft>
                      </a:pPr>
                      <a:r>
                        <a:rPr lang="en-US" sz="1800" b="1" dirty="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7 </a:t>
                      </a:r>
                      <a:r>
                        <a:rPr lang="ar-EG" sz="1800" b="1" dirty="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a:t>
                      </a:r>
                      <a:r>
                        <a:rPr lang="ar-EG"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haparral Pro" panose="02060503040505020203" pitchFamily="18" charset="0"/>
                        </a:rPr>
                        <a:t> </a:t>
                      </a:r>
                      <a:r>
                        <a:rPr lang="en-US" sz="1800" b="1" dirty="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256 = 1792</a:t>
                      </a:r>
                      <a:endParaRPr lang="en-US"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tc>
                <a:tc>
                  <a:txBody>
                    <a:bodyPr/>
                    <a:lstStyle/>
                    <a:p>
                      <a:pPr algn="ctr" rtl="0">
                        <a:lnSpc>
                          <a:spcPct val="107000"/>
                        </a:lnSpc>
                        <a:spcAft>
                          <a:spcPts val="0"/>
                        </a:spcAft>
                      </a:pPr>
                      <a:r>
                        <a:rPr lang="en-US" sz="1800" b="1" dirty="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13</a:t>
                      </a:r>
                      <a:r>
                        <a:rPr lang="ar-EG" sz="1800" b="1" dirty="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 × </a:t>
                      </a:r>
                      <a:r>
                        <a:rPr lang="en-US" sz="1800" b="1" dirty="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16 =208</a:t>
                      </a:r>
                      <a:endParaRPr lang="en-US"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tc>
                <a:tc>
                  <a:txBody>
                    <a:bodyPr/>
                    <a:lstStyle/>
                    <a:p>
                      <a:pPr algn="ctr" rtl="0">
                        <a:lnSpc>
                          <a:spcPct val="107000"/>
                        </a:lnSpc>
                        <a:spcAft>
                          <a:spcPts val="0"/>
                        </a:spcAft>
                      </a:pPr>
                      <a:r>
                        <a:rPr lang="en-US" sz="1800" b="1" dirty="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14 </a:t>
                      </a:r>
                      <a:r>
                        <a:rPr lang="ar-EG" sz="1800" b="1" dirty="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a:t>
                      </a:r>
                      <a:r>
                        <a:rPr lang="en-US" sz="1800" b="1" dirty="0">
                          <a:effectLst>
                            <a:outerShdw blurRad="38100" dist="38100" dir="2700000" algn="tl">
                              <a:srgbClr val="000000">
                                <a:alpha val="43137"/>
                              </a:srgbClr>
                            </a:outerShdw>
                          </a:effectLst>
                          <a:latin typeface="Chaparral Pro" panose="02060503040505020203" pitchFamily="18" charset="0"/>
                          <a:ea typeface="Calibri" panose="020F0502020204030204" pitchFamily="34" charset="0"/>
                          <a:cs typeface="Simplified Arabic"/>
                        </a:rPr>
                        <a:t> 1 = 14</a:t>
                      </a:r>
                      <a:endParaRPr lang="en-US"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Simplified Arabic"/>
                      </a:endParaRPr>
                    </a:p>
                  </a:txBody>
                  <a:tcPr marL="68580" marR="68580" marT="0" marB="0"/>
                </a:tc>
                <a:extLst>
                  <a:ext uri="{0D108BD9-81ED-4DB2-BD59-A6C34878D82A}">
                    <a16:rowId xmlns:a16="http://schemas.microsoft.com/office/drawing/2014/main" val="2160986540"/>
                  </a:ext>
                </a:extLst>
              </a:tr>
            </a:tbl>
          </a:graphicData>
        </a:graphic>
      </p:graphicFrame>
      <p:sp>
        <p:nvSpPr>
          <p:cNvPr id="19" name="TextBox 18">
            <a:extLst>
              <a:ext uri="{FF2B5EF4-FFF2-40B4-BE49-F238E27FC236}">
                <a16:creationId xmlns:a16="http://schemas.microsoft.com/office/drawing/2014/main" id="{7047A47C-6A02-4E6A-A33A-8FDD1B98465A}"/>
              </a:ext>
            </a:extLst>
          </p:cNvPr>
          <p:cNvSpPr txBox="1"/>
          <p:nvPr/>
        </p:nvSpPr>
        <p:spPr>
          <a:xfrm>
            <a:off x="696101" y="1561056"/>
            <a:ext cx="11279003"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An overview of Hexadecimal numeral system:</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Hexadecimal system consists of ten numbers (0,1, 2, 3, 4, 5, 6, 7, 8, 9, A, B, C, D, E, and F), where A=10, B=11, C=12, D=13, E=14 and F=15,  Thus:</a:t>
            </a:r>
          </a:p>
        </p:txBody>
      </p:sp>
      <p:sp>
        <p:nvSpPr>
          <p:cNvPr id="20" name="TextBox 19">
            <a:extLst>
              <a:ext uri="{FF2B5EF4-FFF2-40B4-BE49-F238E27FC236}">
                <a16:creationId xmlns:a16="http://schemas.microsoft.com/office/drawing/2014/main" id="{DB0437E3-BEC7-46A6-BE2B-E56E9DE4A4C4}"/>
              </a:ext>
            </a:extLst>
          </p:cNvPr>
          <p:cNvSpPr txBox="1"/>
          <p:nvPr/>
        </p:nvSpPr>
        <p:spPr>
          <a:xfrm>
            <a:off x="696101" y="2791938"/>
            <a:ext cx="11199808" cy="872034"/>
          </a:xfrm>
          <a:prstGeom prst="rect">
            <a:avLst/>
          </a:prstGeom>
          <a:noFill/>
        </p:spPr>
        <p:txBody>
          <a:bodyPr wrap="square" rtlCol="0">
            <a:spAutoFit/>
          </a:bodyPr>
          <a:lstStyle/>
          <a:p>
            <a:pPr algn="justLow">
              <a:lnSpc>
                <a:spcPct val="150000"/>
              </a:lnSpc>
            </a:pPr>
            <a:r>
              <a:rPr lang="pt-BR" b="1" dirty="0">
                <a:solidFill>
                  <a:srgbClr val="3333FF"/>
                </a:solidFill>
                <a:latin typeface="Tajawal ExtraBold" panose="00000800000000000000" pitchFamily="2" charset="-78"/>
                <a:cs typeface="Tajawal ExtraBold" panose="00000800000000000000" pitchFamily="2" charset="-78"/>
              </a:rPr>
              <a:t>Digits</a:t>
            </a:r>
            <a:r>
              <a:rPr lang="pt-BR" dirty="0">
                <a:solidFill>
                  <a:srgbClr val="0A1F61"/>
                </a:solidFill>
                <a:latin typeface="Tajawal ExtraBold" panose="00000800000000000000" pitchFamily="2" charset="-78"/>
                <a:cs typeface="Tajawal ExtraBold" panose="00000800000000000000" pitchFamily="2" charset="-78"/>
              </a:rPr>
              <a:t>: 0,1, 2, 3, 4, 5, 6, 7, 8, 9, A, B, C, D, E, F, </a:t>
            </a:r>
            <a:r>
              <a:rPr lang="pt-BR" b="1" dirty="0">
                <a:solidFill>
                  <a:srgbClr val="3333FF"/>
                </a:solidFill>
                <a:latin typeface="Tajawal ExtraBold" panose="00000800000000000000" pitchFamily="2" charset="-78"/>
                <a:cs typeface="Tajawal ExtraBold" panose="00000800000000000000" pitchFamily="2" charset="-78"/>
              </a:rPr>
              <a:t>Base</a:t>
            </a:r>
            <a:r>
              <a:rPr lang="pt-BR"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Sixteen (16), since there are sixteen digits to represent this numeral system.</a:t>
            </a:r>
          </a:p>
        </p:txBody>
      </p:sp>
      <p:sp>
        <p:nvSpPr>
          <p:cNvPr id="22" name="TextBox 21">
            <a:extLst>
              <a:ext uri="{FF2B5EF4-FFF2-40B4-BE49-F238E27FC236}">
                <a16:creationId xmlns:a16="http://schemas.microsoft.com/office/drawing/2014/main" id="{2C27EFC3-0577-4FD6-9090-9D746486E3DC}"/>
              </a:ext>
            </a:extLst>
          </p:cNvPr>
          <p:cNvSpPr txBox="1"/>
          <p:nvPr/>
        </p:nvSpPr>
        <p:spPr>
          <a:xfrm>
            <a:off x="7292768" y="3955093"/>
            <a:ext cx="4511038" cy="1703030"/>
          </a:xfrm>
          <a:prstGeom prst="rect">
            <a:avLst/>
          </a:prstGeom>
          <a:noFill/>
        </p:spPr>
        <p:txBody>
          <a:bodyPr wrap="square" rtlCol="0">
            <a:spAutoFit/>
          </a:bodyPr>
          <a:lstStyle/>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The decimal value of this hexadecimal number equals the summation of all values for each position within this number set </a:t>
            </a:r>
            <a:r>
              <a:rPr lang="en-US" b="1" dirty="0">
                <a:solidFill>
                  <a:srgbClr val="3333FF"/>
                </a:solidFill>
                <a:latin typeface="Tajawal ExtraBold" panose="00000800000000000000" pitchFamily="2" charset="-78"/>
                <a:cs typeface="Tajawal ExtraBold" panose="00000800000000000000" pitchFamily="2" charset="-78"/>
              </a:rPr>
              <a:t>(7DE)</a:t>
            </a:r>
            <a:r>
              <a:rPr lang="en-US" b="1" baseline="-25000" dirty="0">
                <a:solidFill>
                  <a:srgbClr val="3333FF"/>
                </a:solidFill>
                <a:latin typeface="Tajawal ExtraBold" panose="00000800000000000000" pitchFamily="2" charset="-78"/>
                <a:cs typeface="Tajawal ExtraBold" panose="00000800000000000000" pitchFamily="2" charset="-78"/>
              </a:rPr>
              <a:t>16</a:t>
            </a:r>
            <a:r>
              <a:rPr lang="en-US" b="1" dirty="0">
                <a:solidFill>
                  <a:srgbClr val="3333FF"/>
                </a:solidFill>
                <a:latin typeface="Tajawal ExtraBold" panose="00000800000000000000" pitchFamily="2" charset="-78"/>
                <a:cs typeface="Tajawal ExtraBold" panose="00000800000000000000" pitchFamily="2" charset="-78"/>
              </a:rPr>
              <a:t>= 1792 + 208 + 14 = (2014)</a:t>
            </a:r>
            <a:r>
              <a:rPr lang="en-US" b="1" baseline="-25000" dirty="0">
                <a:solidFill>
                  <a:srgbClr val="3333FF"/>
                </a:solidFill>
                <a:latin typeface="Tajawal ExtraBold" panose="00000800000000000000" pitchFamily="2" charset="-78"/>
                <a:cs typeface="Tajawal ExtraBold" panose="00000800000000000000" pitchFamily="2" charset="-78"/>
              </a:rPr>
              <a:t>10</a:t>
            </a:r>
            <a:endParaRPr lang="en-US" b="1" dirty="0">
              <a:solidFill>
                <a:srgbClr val="3333FF"/>
              </a:solidFill>
              <a:latin typeface="Tajawal ExtraBold" panose="00000800000000000000" pitchFamily="2" charset="-78"/>
              <a:cs typeface="Tajawal ExtraBold" panose="00000800000000000000" pitchFamily="2" charset="-78"/>
            </a:endParaRPr>
          </a:p>
        </p:txBody>
      </p:sp>
      <p:sp>
        <p:nvSpPr>
          <p:cNvPr id="23" name="TextBox 22">
            <a:extLst>
              <a:ext uri="{FF2B5EF4-FFF2-40B4-BE49-F238E27FC236}">
                <a16:creationId xmlns:a16="http://schemas.microsoft.com/office/drawing/2014/main" id="{9895AC4E-CA0C-4DB4-BD61-7051CD173D30}"/>
              </a:ext>
            </a:extLst>
          </p:cNvPr>
          <p:cNvSpPr txBox="1"/>
          <p:nvPr/>
        </p:nvSpPr>
        <p:spPr>
          <a:xfrm>
            <a:off x="703808" y="3559589"/>
            <a:ext cx="11000512" cy="456535"/>
          </a:xfrm>
          <a:prstGeom prst="rect">
            <a:avLst/>
          </a:prstGeom>
          <a:noFill/>
        </p:spPr>
        <p:txBody>
          <a:bodyPr wrap="square" rtlCol="0">
            <a:spAutoFit/>
          </a:bodyPr>
          <a:lstStyle/>
          <a:p>
            <a:pPr algn="justLow">
              <a:lnSpc>
                <a:spcPct val="150000"/>
              </a:lnSpc>
            </a:pPr>
            <a:r>
              <a:rPr lang="pt-BR" b="1" dirty="0">
                <a:solidFill>
                  <a:srgbClr val="3333FF"/>
                </a:solidFill>
                <a:latin typeface="Tajawal ExtraBold" panose="00000800000000000000" pitchFamily="2" charset="-78"/>
                <a:cs typeface="Tajawal ExtraBold" panose="00000800000000000000" pitchFamily="2" charset="-78"/>
              </a:rPr>
              <a:t>Weight=</a:t>
            </a:r>
            <a:r>
              <a:rPr lang="pt-BR" dirty="0">
                <a:solidFill>
                  <a:srgbClr val="0A1F61"/>
                </a:solidFill>
                <a:latin typeface="Tajawal ExtraBold" panose="00000800000000000000" pitchFamily="2" charset="-78"/>
                <a:cs typeface="Tajawal ExtraBold" panose="00000800000000000000" pitchFamily="2" charset="-78"/>
              </a:rPr>
              <a:t> </a:t>
            </a:r>
            <a:r>
              <a:rPr lang="pt-BR" dirty="0">
                <a:solidFill>
                  <a:srgbClr val="FF0000"/>
                </a:solidFill>
                <a:latin typeface="Tajawal ExtraBold" panose="00000800000000000000" pitchFamily="2" charset="-78"/>
                <a:cs typeface="Tajawal ExtraBold" panose="00000800000000000000" pitchFamily="2" charset="-78"/>
              </a:rPr>
              <a:t>(Base)</a:t>
            </a:r>
            <a:r>
              <a:rPr lang="pt-BR" baseline="30000" dirty="0">
                <a:solidFill>
                  <a:srgbClr val="FF0000"/>
                </a:solidFill>
                <a:latin typeface="Tajawal ExtraBold" panose="00000800000000000000" pitchFamily="2" charset="-78"/>
                <a:cs typeface="Tajawal ExtraBold" panose="00000800000000000000" pitchFamily="2" charset="-78"/>
              </a:rPr>
              <a:t>order</a:t>
            </a:r>
            <a:r>
              <a:rPr lang="pt-BR" dirty="0">
                <a:solidFill>
                  <a:srgbClr val="0A1F61"/>
                </a:solidFill>
                <a:latin typeface="Tajawal ExtraBold" panose="00000800000000000000" pitchFamily="2" charset="-78"/>
                <a:cs typeface="Tajawal ExtraBold" panose="00000800000000000000" pitchFamily="2" charset="-78"/>
              </a:rPr>
              <a:t>, </a:t>
            </a:r>
            <a:r>
              <a:rPr lang="pt-BR" b="1" dirty="0">
                <a:solidFill>
                  <a:srgbClr val="3333FF"/>
                </a:solidFill>
                <a:latin typeface="Tajawal ExtraBold" panose="00000800000000000000" pitchFamily="2" charset="-78"/>
                <a:cs typeface="Tajawal ExtraBold" panose="00000800000000000000" pitchFamily="2" charset="-78"/>
              </a:rPr>
              <a:t>Values= </a:t>
            </a:r>
            <a:r>
              <a:rPr lang="pt-BR" dirty="0">
                <a:solidFill>
                  <a:srgbClr val="FF0000"/>
                </a:solidFill>
                <a:latin typeface="Tajawal ExtraBold" panose="00000800000000000000" pitchFamily="2" charset="-78"/>
                <a:cs typeface="Tajawal ExtraBold" panose="00000800000000000000" pitchFamily="2" charset="-78"/>
              </a:rPr>
              <a:t>(</a:t>
            </a:r>
            <a:r>
              <a:rPr lang="en-US" dirty="0">
                <a:solidFill>
                  <a:srgbClr val="FF0000"/>
                </a:solidFill>
                <a:latin typeface="Tajawal ExtraBold" panose="00000800000000000000" pitchFamily="2" charset="-78"/>
                <a:cs typeface="Tajawal ExtraBold" panose="00000800000000000000" pitchFamily="2" charset="-78"/>
              </a:rPr>
              <a:t>The number that exist in this position) X (Weight of this position).</a:t>
            </a:r>
          </a:p>
        </p:txBody>
      </p:sp>
    </p:spTree>
    <p:extLst>
      <p:ext uri="{BB962C8B-B14F-4D97-AF65-F5344CB8AC3E}">
        <p14:creationId xmlns:p14="http://schemas.microsoft.com/office/powerpoint/2010/main" val="42178528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063659"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Devices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2B09E102-92DC-4309-BD83-9AD210B94637}"/>
              </a:ext>
            </a:extLst>
          </p:cNvPr>
          <p:cNvSpPr txBox="1"/>
          <p:nvPr/>
        </p:nvSpPr>
        <p:spPr>
          <a:xfrm>
            <a:off x="556220" y="1728457"/>
            <a:ext cx="8013014" cy="3780522"/>
          </a:xfrm>
          <a:prstGeom prst="rect">
            <a:avLst/>
          </a:prstGeom>
          <a:noFill/>
        </p:spPr>
        <p:txBody>
          <a:bodyPr wrap="square" rtlCol="0">
            <a:spAutoFit/>
          </a:bodyPr>
          <a:lstStyle/>
          <a:p>
            <a:pPr marL="285750" indent="-285750" algn="justLow">
              <a:lnSpc>
                <a:spcPct val="15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Inside every </a:t>
            </a:r>
            <a:r>
              <a:rPr lang="en-US" dirty="0">
                <a:solidFill>
                  <a:srgbClr val="FF0000"/>
                </a:solidFill>
                <a:latin typeface="Tajawal ExtraBold" panose="00000800000000000000" pitchFamily="2" charset="-78"/>
                <a:cs typeface="Tajawal ExtraBold" panose="00000800000000000000" pitchFamily="2" charset="-78"/>
              </a:rPr>
              <a:t>NIC</a:t>
            </a:r>
            <a:r>
              <a:rPr lang="en-US" dirty="0">
                <a:solidFill>
                  <a:srgbClr val="0A1F61"/>
                </a:solidFill>
                <a:latin typeface="Tajawal ExtraBold" panose="00000800000000000000" pitchFamily="2" charset="-78"/>
                <a:cs typeface="Tajawal ExtraBold" panose="00000800000000000000" pitchFamily="2" charset="-78"/>
              </a:rPr>
              <a:t>, burned onto some type of </a:t>
            </a:r>
            <a:r>
              <a:rPr lang="en-US" dirty="0">
                <a:solidFill>
                  <a:srgbClr val="FF0000"/>
                </a:solidFill>
                <a:latin typeface="Tajawal ExtraBold" panose="00000800000000000000" pitchFamily="2" charset="-78"/>
                <a:cs typeface="Tajawal ExtraBold" panose="00000800000000000000" pitchFamily="2" charset="-78"/>
              </a:rPr>
              <a:t>ROM</a:t>
            </a:r>
            <a:r>
              <a:rPr lang="en-US" dirty="0">
                <a:solidFill>
                  <a:srgbClr val="0A1F61"/>
                </a:solidFill>
                <a:latin typeface="Tajawal ExtraBold" panose="00000800000000000000" pitchFamily="2" charset="-78"/>
                <a:cs typeface="Tajawal ExtraBold" panose="00000800000000000000" pitchFamily="2" charset="-78"/>
              </a:rPr>
              <a:t> chip, is special firmware containing a unique identifier with a </a:t>
            </a:r>
            <a:r>
              <a:rPr lang="en-US" dirty="0">
                <a:solidFill>
                  <a:srgbClr val="FF0000"/>
                </a:solidFill>
                <a:latin typeface="Tajawal ExtraBold" panose="00000800000000000000" pitchFamily="2" charset="-78"/>
                <a:cs typeface="Tajawal ExtraBold" panose="00000800000000000000" pitchFamily="2" charset="-78"/>
              </a:rPr>
              <a:t>48-bit value </a:t>
            </a:r>
            <a:r>
              <a:rPr lang="en-US" dirty="0">
                <a:solidFill>
                  <a:srgbClr val="0A1F61"/>
                </a:solidFill>
                <a:latin typeface="Tajawal ExtraBold" panose="00000800000000000000" pitchFamily="2" charset="-78"/>
                <a:cs typeface="Tajawal ExtraBold" panose="00000800000000000000" pitchFamily="2" charset="-78"/>
              </a:rPr>
              <a:t>called the </a:t>
            </a:r>
            <a:r>
              <a:rPr lang="en-US" dirty="0">
                <a:solidFill>
                  <a:srgbClr val="FF0000"/>
                </a:solidFill>
                <a:latin typeface="Tajawal ExtraBold" panose="00000800000000000000" pitchFamily="2" charset="-78"/>
                <a:cs typeface="Tajawal ExtraBold" panose="00000800000000000000" pitchFamily="2" charset="-78"/>
              </a:rPr>
              <a:t>M</a:t>
            </a:r>
            <a:r>
              <a:rPr lang="en-US" dirty="0">
                <a:solidFill>
                  <a:srgbClr val="0A1F61"/>
                </a:solidFill>
                <a:latin typeface="Tajawal ExtraBold" panose="00000800000000000000" pitchFamily="2" charset="-78"/>
                <a:cs typeface="Tajawal ExtraBold" panose="00000800000000000000" pitchFamily="2" charset="-78"/>
              </a:rPr>
              <a:t>edia </a:t>
            </a:r>
            <a:r>
              <a:rPr lang="en-US" dirty="0">
                <a:solidFill>
                  <a:srgbClr val="FF0000"/>
                </a:solidFill>
                <a:latin typeface="Tajawal ExtraBold" panose="00000800000000000000" pitchFamily="2" charset="-78"/>
                <a:cs typeface="Tajawal ExtraBold" panose="00000800000000000000" pitchFamily="2" charset="-78"/>
              </a:rPr>
              <a:t>A</a:t>
            </a:r>
            <a:r>
              <a:rPr lang="en-US" dirty="0">
                <a:solidFill>
                  <a:srgbClr val="0A1F61"/>
                </a:solidFill>
                <a:latin typeface="Tajawal ExtraBold" panose="00000800000000000000" pitchFamily="2" charset="-78"/>
                <a:cs typeface="Tajawal ExtraBold" panose="00000800000000000000" pitchFamily="2" charset="-78"/>
              </a:rPr>
              <a:t>ccess </a:t>
            </a:r>
            <a:r>
              <a:rPr lang="en-US" dirty="0">
                <a:solidFill>
                  <a:srgbClr val="FF0000"/>
                </a:solidFill>
                <a:latin typeface="Tajawal ExtraBold" panose="00000800000000000000" pitchFamily="2" charset="-78"/>
                <a:cs typeface="Tajawal ExtraBold" panose="00000800000000000000" pitchFamily="2" charset="-78"/>
              </a:rPr>
              <a:t>C</a:t>
            </a:r>
            <a:r>
              <a:rPr lang="en-US" dirty="0">
                <a:solidFill>
                  <a:srgbClr val="0A1F61"/>
                </a:solidFill>
                <a:latin typeface="Tajawal ExtraBold" panose="00000800000000000000" pitchFamily="2" charset="-78"/>
                <a:cs typeface="Tajawal ExtraBold" panose="00000800000000000000" pitchFamily="2" charset="-78"/>
              </a:rPr>
              <a:t>ontrol address, or </a:t>
            </a:r>
            <a:r>
              <a:rPr lang="en-US" dirty="0">
                <a:solidFill>
                  <a:srgbClr val="FF0000"/>
                </a:solidFill>
                <a:latin typeface="Tajawal ExtraBold" panose="00000800000000000000" pitchFamily="2" charset="-78"/>
                <a:cs typeface="Tajawal ExtraBold" panose="00000800000000000000" pitchFamily="2" charset="-78"/>
              </a:rPr>
              <a:t>MAC</a:t>
            </a:r>
            <a:r>
              <a:rPr lang="en-US" dirty="0">
                <a:solidFill>
                  <a:srgbClr val="0A1F61"/>
                </a:solidFill>
                <a:latin typeface="Tajawal ExtraBold" panose="00000800000000000000" pitchFamily="2" charset="-78"/>
                <a:cs typeface="Tajawal ExtraBold" panose="00000800000000000000" pitchFamily="2" charset="-78"/>
              </a:rPr>
              <a:t> address.</a:t>
            </a:r>
          </a:p>
          <a:p>
            <a:pPr marL="285750" indent="-285750" algn="justLow">
              <a:lnSpc>
                <a:spcPct val="150000"/>
              </a:lnSpc>
              <a:buFont typeface="Wingdings" panose="05000000000000000000" pitchFamily="2" charset="2"/>
              <a:buChar char="Ø"/>
            </a:pPr>
            <a:r>
              <a:rPr lang="en-US" dirty="0">
                <a:solidFill>
                  <a:srgbClr val="FF0000"/>
                </a:solidFill>
                <a:latin typeface="Tajawal ExtraBold" panose="00000800000000000000" pitchFamily="2" charset="-78"/>
                <a:cs typeface="Tajawal ExtraBold" panose="00000800000000000000" pitchFamily="2" charset="-78"/>
              </a:rPr>
              <a:t>MAC</a:t>
            </a:r>
            <a:r>
              <a:rPr lang="en-US" dirty="0">
                <a:solidFill>
                  <a:srgbClr val="0A1F61"/>
                </a:solidFill>
                <a:latin typeface="Tajawal ExtraBold" panose="00000800000000000000" pitchFamily="2" charset="-78"/>
                <a:cs typeface="Tajawal ExtraBold" panose="00000800000000000000" pitchFamily="2" charset="-78"/>
              </a:rPr>
              <a:t> address is </a:t>
            </a:r>
            <a:r>
              <a:rPr lang="en-US" dirty="0">
                <a:solidFill>
                  <a:srgbClr val="3333FF"/>
                </a:solidFill>
                <a:latin typeface="Tajawal ExtraBold" panose="00000800000000000000" pitchFamily="2" charset="-78"/>
                <a:cs typeface="Tajawal ExtraBold" panose="00000800000000000000" pitchFamily="2" charset="-78"/>
              </a:rPr>
              <a:t>12 hexadecimal characters</a:t>
            </a:r>
            <a:r>
              <a:rPr lang="en-US" dirty="0">
                <a:solidFill>
                  <a:srgbClr val="0A1F61"/>
                </a:solidFill>
                <a:latin typeface="Tajawal ExtraBold" panose="00000800000000000000" pitchFamily="2" charset="-78"/>
                <a:cs typeface="Tajawal ExtraBold" panose="00000800000000000000" pitchFamily="2" charset="-78"/>
              </a:rPr>
              <a:t>. Because each hex character represents 4 bits, it takes 12 hex characters to represent 48 bits (6 Byte).</a:t>
            </a:r>
          </a:p>
          <a:p>
            <a:pPr marL="285750" indent="-285750" algn="justLow">
              <a:lnSpc>
                <a:spcPct val="15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The </a:t>
            </a:r>
            <a:r>
              <a:rPr lang="en-US" dirty="0">
                <a:solidFill>
                  <a:srgbClr val="FF0000"/>
                </a:solidFill>
                <a:latin typeface="Tajawal ExtraBold" panose="00000800000000000000" pitchFamily="2" charset="-78"/>
                <a:cs typeface="Tajawal ExtraBold" panose="00000800000000000000" pitchFamily="2" charset="-78"/>
              </a:rPr>
              <a:t>MAC</a:t>
            </a:r>
            <a:r>
              <a:rPr lang="en-US" dirty="0">
                <a:solidFill>
                  <a:srgbClr val="0A1F61"/>
                </a:solidFill>
                <a:latin typeface="Tajawal ExtraBold" panose="00000800000000000000" pitchFamily="2" charset="-78"/>
                <a:cs typeface="Tajawal ExtraBold" panose="00000800000000000000" pitchFamily="2" charset="-78"/>
              </a:rPr>
              <a:t> address E0-69-95-90-8B-C3, The first six digits, E0-69-95; represent the number of the NIC manufacturer, no other manufacturer may use them. The last six digits, 90-8B-C3, are the manufacturer’s unique serial number for that </a:t>
            </a:r>
            <a:r>
              <a:rPr lang="en-US" dirty="0">
                <a:solidFill>
                  <a:srgbClr val="FF0000"/>
                </a:solidFill>
                <a:latin typeface="Tajawal ExtraBold" panose="00000800000000000000" pitchFamily="2" charset="-78"/>
                <a:cs typeface="Tajawal ExtraBold" panose="00000800000000000000" pitchFamily="2" charset="-78"/>
              </a:rPr>
              <a:t>NIC</a:t>
            </a:r>
            <a:r>
              <a:rPr lang="en-US" dirty="0">
                <a:solidFill>
                  <a:srgbClr val="0A1F61"/>
                </a:solidFill>
                <a:latin typeface="Tajawal ExtraBold" panose="00000800000000000000" pitchFamily="2" charset="-78"/>
                <a:cs typeface="Tajawal ExtraBold" panose="00000800000000000000" pitchFamily="2" charset="-78"/>
              </a:rPr>
              <a:t>.</a:t>
            </a:r>
          </a:p>
        </p:txBody>
      </p:sp>
      <p:pic>
        <p:nvPicPr>
          <p:cNvPr id="15" name="صورة 7">
            <a:extLst>
              <a:ext uri="{FF2B5EF4-FFF2-40B4-BE49-F238E27FC236}">
                <a16:creationId xmlns:a16="http://schemas.microsoft.com/office/drawing/2014/main" id="{BD97A7B2-242F-415F-840C-B3015DEFB5DC}"/>
              </a:ext>
            </a:extLst>
          </p:cNvPr>
          <p:cNvPicPr>
            <a:picLocks noChangeAspect="1"/>
          </p:cNvPicPr>
          <p:nvPr/>
        </p:nvPicPr>
        <p:blipFill rotWithShape="1">
          <a:blip r:embed="rId6">
            <a:extLst>
              <a:ext uri="{28A0092B-C50C-407E-A947-70E740481C1C}">
                <a14:useLocalDpi xmlns:a14="http://schemas.microsoft.com/office/drawing/2010/main" val="0"/>
              </a:ext>
            </a:extLst>
          </a:blip>
          <a:srcRect l="11458" t="15664" r="16474" b="15891"/>
          <a:stretch/>
        </p:blipFill>
        <p:spPr>
          <a:xfrm>
            <a:off x="8731000" y="1610200"/>
            <a:ext cx="2991866" cy="1508015"/>
          </a:xfrm>
          <a:prstGeom prst="rect">
            <a:avLst/>
          </a:prstGeom>
        </p:spPr>
      </p:pic>
      <p:pic>
        <p:nvPicPr>
          <p:cNvPr id="19" name="صورة 6">
            <a:extLst>
              <a:ext uri="{FF2B5EF4-FFF2-40B4-BE49-F238E27FC236}">
                <a16:creationId xmlns:a16="http://schemas.microsoft.com/office/drawing/2014/main" id="{2ACF5024-A9A2-41D2-B357-728A67114CC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04189" y="3618718"/>
            <a:ext cx="3118677" cy="1405197"/>
          </a:xfrm>
          <a:prstGeom prst="rect">
            <a:avLst/>
          </a:prstGeom>
        </p:spPr>
      </p:pic>
    </p:spTree>
    <p:extLst>
      <p:ext uri="{BB962C8B-B14F-4D97-AF65-F5344CB8AC3E}">
        <p14:creationId xmlns:p14="http://schemas.microsoft.com/office/powerpoint/2010/main" val="8469242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063659"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Devices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21408" y="1848424"/>
            <a:ext cx="7020511"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Repeater:</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It deals with attenuation issues. It takes the signal in one port and transmitted out the other.</a:t>
            </a:r>
          </a:p>
        </p:txBody>
      </p:sp>
      <p:pic>
        <p:nvPicPr>
          <p:cNvPr id="10" name="صورة 8">
            <a:extLst>
              <a:ext uri="{FF2B5EF4-FFF2-40B4-BE49-F238E27FC236}">
                <a16:creationId xmlns:a16="http://schemas.microsoft.com/office/drawing/2014/main" id="{7EF1C088-FF1C-4894-A044-E6B8A1B0FB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41919" y="1563966"/>
            <a:ext cx="4310981" cy="1865034"/>
          </a:xfrm>
          <a:prstGeom prst="rect">
            <a:avLst/>
          </a:prstGeom>
        </p:spPr>
      </p:pic>
      <p:sp>
        <p:nvSpPr>
          <p:cNvPr id="11" name="TextBox 10">
            <a:extLst>
              <a:ext uri="{FF2B5EF4-FFF2-40B4-BE49-F238E27FC236}">
                <a16:creationId xmlns:a16="http://schemas.microsoft.com/office/drawing/2014/main" id="{9AFA1A22-56DA-49FB-A508-13D97D0BE085}"/>
              </a:ext>
            </a:extLst>
          </p:cNvPr>
          <p:cNvSpPr txBox="1"/>
          <p:nvPr/>
        </p:nvSpPr>
        <p:spPr>
          <a:xfrm>
            <a:off x="721408" y="3779722"/>
            <a:ext cx="7020511"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HUB:</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It is a multi-port repeater. It takes the signal in one port and transmitted out to all other ports. </a:t>
            </a:r>
          </a:p>
        </p:txBody>
      </p:sp>
      <p:pic>
        <p:nvPicPr>
          <p:cNvPr id="13" name="صورة 8" descr="صورة تحتوي على كمبيوتر, عنصر, منضدة, سماء&#10;&#10;وصف منشأ بثقة عالية">
            <a:extLst>
              <a:ext uri="{FF2B5EF4-FFF2-40B4-BE49-F238E27FC236}">
                <a16:creationId xmlns:a16="http://schemas.microsoft.com/office/drawing/2014/main" id="{E5CF2694-B5D0-4EDF-BA84-FA2606C43AA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76633" y="3519036"/>
            <a:ext cx="3660755" cy="2156795"/>
          </a:xfrm>
          <a:prstGeom prst="rect">
            <a:avLst/>
          </a:prstGeom>
        </p:spPr>
      </p:pic>
    </p:spTree>
    <p:extLst>
      <p:ext uri="{BB962C8B-B14F-4D97-AF65-F5344CB8AC3E}">
        <p14:creationId xmlns:p14="http://schemas.microsoft.com/office/powerpoint/2010/main" val="4884527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063659"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Devices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21408" y="1848424"/>
            <a:ext cx="7020511"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Bridge:</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It connects two systems, or two segments of the same LAN that use the same protocol.</a:t>
            </a:r>
          </a:p>
        </p:txBody>
      </p:sp>
      <p:sp>
        <p:nvSpPr>
          <p:cNvPr id="11" name="TextBox 10">
            <a:extLst>
              <a:ext uri="{FF2B5EF4-FFF2-40B4-BE49-F238E27FC236}">
                <a16:creationId xmlns:a16="http://schemas.microsoft.com/office/drawing/2014/main" id="{9AFA1A22-56DA-49FB-A508-13D97D0BE085}"/>
              </a:ext>
            </a:extLst>
          </p:cNvPr>
          <p:cNvSpPr txBox="1"/>
          <p:nvPr/>
        </p:nvSpPr>
        <p:spPr>
          <a:xfrm>
            <a:off x="721408" y="3779722"/>
            <a:ext cx="7020511"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Switch:</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It is basically a multi-port bridge that can connects more than one system to each other.</a:t>
            </a:r>
          </a:p>
        </p:txBody>
      </p:sp>
      <p:pic>
        <p:nvPicPr>
          <p:cNvPr id="14" name="صورة 8" descr="صورة تحتوي على منضدة&#10;&#10;وصف منشأ بثقة عالية جداً">
            <a:extLst>
              <a:ext uri="{FF2B5EF4-FFF2-40B4-BE49-F238E27FC236}">
                <a16:creationId xmlns:a16="http://schemas.microsoft.com/office/drawing/2014/main" id="{2A2DA25D-7E5D-4DBC-B8CE-3E03A7B1E1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68967" y="1750423"/>
            <a:ext cx="4265514" cy="1907177"/>
          </a:xfrm>
          <a:prstGeom prst="rect">
            <a:avLst/>
          </a:prstGeom>
        </p:spPr>
      </p:pic>
      <p:pic>
        <p:nvPicPr>
          <p:cNvPr id="15" name="صورة 6">
            <a:extLst>
              <a:ext uri="{FF2B5EF4-FFF2-40B4-BE49-F238E27FC236}">
                <a16:creationId xmlns:a16="http://schemas.microsoft.com/office/drawing/2014/main" id="{FADBAE02-3A00-4095-8395-5083AF5BB29B}"/>
              </a:ext>
            </a:extLst>
          </p:cNvPr>
          <p:cNvPicPr>
            <a:picLocks noChangeAspect="1"/>
          </p:cNvPicPr>
          <p:nvPr/>
        </p:nvPicPr>
        <p:blipFill>
          <a:blip r:embed="rId7">
            <a:clrChange>
              <a:clrFrom>
                <a:srgbClr val="FBFBFB"/>
              </a:clrFrom>
              <a:clrTo>
                <a:srgbClr val="FBFBFB">
                  <a:alpha val="0"/>
                </a:srgbClr>
              </a:clrTo>
            </a:clrChange>
            <a:extLst>
              <a:ext uri="{28A0092B-C50C-407E-A947-70E740481C1C}">
                <a14:useLocalDpi xmlns:a14="http://schemas.microsoft.com/office/drawing/2010/main" val="0"/>
              </a:ext>
            </a:extLst>
          </a:blip>
          <a:stretch>
            <a:fillRect/>
          </a:stretch>
        </p:blipFill>
        <p:spPr>
          <a:xfrm>
            <a:off x="8429897" y="3298912"/>
            <a:ext cx="3110363" cy="2447384"/>
          </a:xfrm>
          <a:prstGeom prst="rect">
            <a:avLst/>
          </a:prstGeom>
        </p:spPr>
      </p:pic>
    </p:spTree>
    <p:extLst>
      <p:ext uri="{BB962C8B-B14F-4D97-AF65-F5344CB8AC3E}">
        <p14:creationId xmlns:p14="http://schemas.microsoft.com/office/powerpoint/2010/main" val="2373883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063659"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Devices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656369" y="4449129"/>
            <a:ext cx="7020511" cy="872034"/>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Router:</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It can connect two or more different networks to each other</a:t>
            </a:r>
          </a:p>
        </p:txBody>
      </p:sp>
      <p:pic>
        <p:nvPicPr>
          <p:cNvPr id="13" name="صورة 2">
            <a:extLst>
              <a:ext uri="{FF2B5EF4-FFF2-40B4-BE49-F238E27FC236}">
                <a16:creationId xmlns:a16="http://schemas.microsoft.com/office/drawing/2014/main" id="{FBA13505-0117-4C07-BAC6-A389AEFCAFAB}"/>
              </a:ext>
            </a:extLst>
          </p:cNvPr>
          <p:cNvPicPr>
            <a:picLocks noChangeAspect="1"/>
          </p:cNvPicPr>
          <p:nvPr/>
        </p:nvPicPr>
        <p:blipFill>
          <a:blip r:embed="rId6">
            <a:clrChange>
              <a:clrFrom>
                <a:srgbClr val="FBFBFB"/>
              </a:clrFrom>
              <a:clrTo>
                <a:srgbClr val="FBFBFB">
                  <a:alpha val="0"/>
                </a:srgbClr>
              </a:clrTo>
            </a:clrChange>
            <a:extLst>
              <a:ext uri="{28A0092B-C50C-407E-A947-70E740481C1C}">
                <a14:useLocalDpi xmlns:a14="http://schemas.microsoft.com/office/drawing/2010/main" val="0"/>
              </a:ext>
            </a:extLst>
          </a:blip>
          <a:stretch>
            <a:fillRect/>
          </a:stretch>
        </p:blipFill>
        <p:spPr>
          <a:xfrm>
            <a:off x="1177049" y="1610200"/>
            <a:ext cx="9533101" cy="2866416"/>
          </a:xfrm>
          <a:prstGeom prst="rect">
            <a:avLst/>
          </a:prstGeom>
        </p:spPr>
      </p:pic>
      <p:sp>
        <p:nvSpPr>
          <p:cNvPr id="10" name="AutoShape 2" descr="Wireless Network Diagram Template">
            <a:extLst>
              <a:ext uri="{FF2B5EF4-FFF2-40B4-BE49-F238E27FC236}">
                <a16:creationId xmlns:a16="http://schemas.microsoft.com/office/drawing/2014/main" id="{CAB4672A-E264-49BC-85C7-31322AF893F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Tree>
    <p:extLst>
      <p:ext uri="{BB962C8B-B14F-4D97-AF65-F5344CB8AC3E}">
        <p14:creationId xmlns:p14="http://schemas.microsoft.com/office/powerpoint/2010/main" val="3953894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063659"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Network Devices</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AFA1A22-56DA-49FB-A508-13D97D0BE085}"/>
              </a:ext>
            </a:extLst>
          </p:cNvPr>
          <p:cNvSpPr txBox="1"/>
          <p:nvPr/>
        </p:nvSpPr>
        <p:spPr>
          <a:xfrm>
            <a:off x="651740" y="2577485"/>
            <a:ext cx="4701438" cy="1703030"/>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Wireless access point:</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 It is basically the same thing as </a:t>
            </a:r>
            <a:r>
              <a:rPr lang="en-US" dirty="0">
                <a:solidFill>
                  <a:srgbClr val="FF0000"/>
                </a:solidFill>
                <a:latin typeface="Tajawal ExtraBold" panose="00000800000000000000" pitchFamily="2" charset="-78"/>
                <a:cs typeface="Tajawal ExtraBold" panose="00000800000000000000" pitchFamily="2" charset="-78"/>
              </a:rPr>
              <a:t>HUB</a:t>
            </a:r>
            <a:r>
              <a:rPr lang="en-US" dirty="0">
                <a:solidFill>
                  <a:srgbClr val="0A1F61"/>
                </a:solidFill>
                <a:latin typeface="Tajawal ExtraBold" panose="00000800000000000000" pitchFamily="2" charset="-78"/>
                <a:cs typeface="Tajawal ExtraBold" panose="00000800000000000000" pitchFamily="2" charset="-78"/>
              </a:rPr>
              <a:t>, but the connection is made via airwaves rather than cable.</a:t>
            </a:r>
          </a:p>
        </p:txBody>
      </p:sp>
      <p:sp>
        <p:nvSpPr>
          <p:cNvPr id="10" name="AutoShape 2" descr="Wireless Network Diagram Template">
            <a:extLst>
              <a:ext uri="{FF2B5EF4-FFF2-40B4-BE49-F238E27FC236}">
                <a16:creationId xmlns:a16="http://schemas.microsoft.com/office/drawing/2014/main" id="{CAB4672A-E264-49BC-85C7-31322AF893F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pic>
        <p:nvPicPr>
          <p:cNvPr id="18" name="Picture 17">
            <a:extLst>
              <a:ext uri="{FF2B5EF4-FFF2-40B4-BE49-F238E27FC236}">
                <a16:creationId xmlns:a16="http://schemas.microsoft.com/office/drawing/2014/main" id="{4C4C5076-A74C-454A-A125-89A81B64F142}"/>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5184992" y="1659539"/>
            <a:ext cx="6887683" cy="3800101"/>
          </a:xfrm>
          <a:prstGeom prst="rect">
            <a:avLst/>
          </a:prstGeom>
        </p:spPr>
      </p:pic>
    </p:spTree>
    <p:extLst>
      <p:ext uri="{BB962C8B-B14F-4D97-AF65-F5344CB8AC3E}">
        <p14:creationId xmlns:p14="http://schemas.microsoft.com/office/powerpoint/2010/main" val="4698529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740126"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the Internet?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46261" y="1810885"/>
            <a:ext cx="6456587" cy="1703030"/>
          </a:xfrm>
          <a:prstGeom prst="rect">
            <a:avLst/>
          </a:prstGeom>
          <a:noFill/>
        </p:spPr>
        <p:txBody>
          <a:bodyPr wrap="square" rtlCol="0">
            <a:spAutoFit/>
          </a:bodyPr>
          <a:lstStyle/>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The Internet is a worldwide collection of separate, but interconnected, networks accessed daily by millions of people using a variety of devices to obtain information, disseminate information, access entertainment.</a:t>
            </a:r>
          </a:p>
        </p:txBody>
      </p:sp>
      <p:sp>
        <p:nvSpPr>
          <p:cNvPr id="11" name="TextBox 10">
            <a:extLst>
              <a:ext uri="{FF2B5EF4-FFF2-40B4-BE49-F238E27FC236}">
                <a16:creationId xmlns:a16="http://schemas.microsoft.com/office/drawing/2014/main" id="{2854FB7D-DB67-4A00-BDEE-1064E6BC0179}"/>
              </a:ext>
            </a:extLst>
          </p:cNvPr>
          <p:cNvSpPr txBox="1"/>
          <p:nvPr/>
        </p:nvSpPr>
        <p:spPr>
          <a:xfrm>
            <a:off x="764530" y="3755057"/>
            <a:ext cx="6356987" cy="1287532"/>
          </a:xfrm>
          <a:prstGeom prst="rect">
            <a:avLst/>
          </a:prstGeom>
          <a:noFill/>
        </p:spPr>
        <p:txBody>
          <a:bodyPr wrap="square" rtlCol="0">
            <a:spAutoFit/>
          </a:bodyPr>
          <a:lstStyle/>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The Internet (Capital “I”) is a specific name given to the communication network comprised of hundreds of thousands of inter-connected networks.</a:t>
            </a:r>
          </a:p>
        </p:txBody>
      </p:sp>
      <p:grpSp>
        <p:nvGrpSpPr>
          <p:cNvPr id="12" name="Canvas 11">
            <a:extLst>
              <a:ext uri="{FF2B5EF4-FFF2-40B4-BE49-F238E27FC236}">
                <a16:creationId xmlns:a16="http://schemas.microsoft.com/office/drawing/2014/main" id="{6770EA48-F2FE-4F43-A610-A4CAE0B4B245}"/>
              </a:ext>
            </a:extLst>
          </p:cNvPr>
          <p:cNvGrpSpPr/>
          <p:nvPr/>
        </p:nvGrpSpPr>
        <p:grpSpPr>
          <a:xfrm>
            <a:off x="7082210" y="1527052"/>
            <a:ext cx="4990465" cy="4065076"/>
            <a:chOff x="0" y="0"/>
            <a:chExt cx="4990465" cy="4065076"/>
          </a:xfrm>
        </p:grpSpPr>
        <p:sp>
          <p:nvSpPr>
            <p:cNvPr id="13" name="Rectangle 12">
              <a:extLst>
                <a:ext uri="{FF2B5EF4-FFF2-40B4-BE49-F238E27FC236}">
                  <a16:creationId xmlns:a16="http://schemas.microsoft.com/office/drawing/2014/main" id="{6273AC64-B7D7-47D9-8CC2-FA71DC75E6D7}"/>
                </a:ext>
              </a:extLst>
            </p:cNvPr>
            <p:cNvSpPr/>
            <p:nvPr/>
          </p:nvSpPr>
          <p:spPr>
            <a:xfrm>
              <a:off x="0" y="0"/>
              <a:ext cx="4990465" cy="4064635"/>
            </a:xfrm>
            <a:prstGeom prst="rect">
              <a:avLst/>
            </a:prstGeom>
          </p:spPr>
        </p:sp>
        <p:grpSp>
          <p:nvGrpSpPr>
            <p:cNvPr id="14" name="Group 13">
              <a:extLst>
                <a:ext uri="{FF2B5EF4-FFF2-40B4-BE49-F238E27FC236}">
                  <a16:creationId xmlns:a16="http://schemas.microsoft.com/office/drawing/2014/main" id="{83EDC5B9-6D1C-478B-90B5-FE7CC06A9AEA}"/>
                </a:ext>
              </a:extLst>
            </p:cNvPr>
            <p:cNvGrpSpPr/>
            <p:nvPr/>
          </p:nvGrpSpPr>
          <p:grpSpPr>
            <a:xfrm>
              <a:off x="57149" y="36000"/>
              <a:ext cx="3228976" cy="4029076"/>
              <a:chOff x="0" y="0"/>
              <a:chExt cx="3557475" cy="4146684"/>
            </a:xfrm>
          </p:grpSpPr>
          <p:cxnSp>
            <p:nvCxnSpPr>
              <p:cNvPr id="20" name="Straight Connector 19">
                <a:extLst>
                  <a:ext uri="{FF2B5EF4-FFF2-40B4-BE49-F238E27FC236}">
                    <a16:creationId xmlns:a16="http://schemas.microsoft.com/office/drawing/2014/main" id="{44A459C4-8FC7-4B11-A99B-D83E972DBC73}"/>
                  </a:ext>
                </a:extLst>
              </p:cNvPr>
              <p:cNvCxnSpPr>
                <a:cxnSpLocks/>
              </p:cNvCxnSpPr>
              <p:nvPr/>
            </p:nvCxnSpPr>
            <p:spPr>
              <a:xfrm flipH="1">
                <a:off x="2870894" y="2069681"/>
                <a:ext cx="448754" cy="1145803"/>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ECB4EB7-4B7C-4B22-A202-FD916EB3324D}"/>
                  </a:ext>
                </a:extLst>
              </p:cNvPr>
              <p:cNvCxnSpPr>
                <a:cxnSpLocks/>
              </p:cNvCxnSpPr>
              <p:nvPr/>
            </p:nvCxnSpPr>
            <p:spPr>
              <a:xfrm flipH="1">
                <a:off x="1798406" y="2420986"/>
                <a:ext cx="524646" cy="637492"/>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FE1F889-37DF-4CEB-805F-990F205AF9E1}"/>
                  </a:ext>
                </a:extLst>
              </p:cNvPr>
              <p:cNvCxnSpPr>
                <a:cxnSpLocks/>
              </p:cNvCxnSpPr>
              <p:nvPr/>
            </p:nvCxnSpPr>
            <p:spPr>
              <a:xfrm>
                <a:off x="2352893" y="2313329"/>
                <a:ext cx="0" cy="732904"/>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6773B63-EC1B-4CFE-910F-BDAFC0454A30}"/>
                  </a:ext>
                </a:extLst>
              </p:cNvPr>
              <p:cNvCxnSpPr>
                <a:cxnSpLocks/>
              </p:cNvCxnSpPr>
              <p:nvPr/>
            </p:nvCxnSpPr>
            <p:spPr>
              <a:xfrm>
                <a:off x="998312" y="2269634"/>
                <a:ext cx="337114" cy="81941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5E413F7-B06A-4460-84C0-680854BDD52B}"/>
                  </a:ext>
                </a:extLst>
              </p:cNvPr>
              <p:cNvCxnSpPr>
                <a:cxnSpLocks/>
              </p:cNvCxnSpPr>
              <p:nvPr/>
            </p:nvCxnSpPr>
            <p:spPr>
              <a:xfrm>
                <a:off x="377620" y="2259563"/>
                <a:ext cx="85380" cy="1243699"/>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D25B9F76-EE8F-49CB-80AF-65B4B084C2AB}"/>
                  </a:ext>
                </a:extLst>
              </p:cNvPr>
              <p:cNvCxnSpPr>
                <a:cxnSpLocks/>
              </p:cNvCxnSpPr>
              <p:nvPr/>
            </p:nvCxnSpPr>
            <p:spPr>
              <a:xfrm>
                <a:off x="2751839" y="774897"/>
                <a:ext cx="280533" cy="101496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1FFAFDC-9F6E-4781-B451-9A4EA6D799A5}"/>
                  </a:ext>
                </a:extLst>
              </p:cNvPr>
              <p:cNvCxnSpPr>
                <a:cxnSpLocks/>
              </p:cNvCxnSpPr>
              <p:nvPr/>
            </p:nvCxnSpPr>
            <p:spPr>
              <a:xfrm>
                <a:off x="1802931" y="1129823"/>
                <a:ext cx="647153" cy="573574"/>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FE25233-FFEC-4BEE-97CB-F47161CB27B8}"/>
                  </a:ext>
                </a:extLst>
              </p:cNvPr>
              <p:cNvCxnSpPr>
                <a:cxnSpLocks/>
              </p:cNvCxnSpPr>
              <p:nvPr/>
            </p:nvCxnSpPr>
            <p:spPr>
              <a:xfrm flipH="1">
                <a:off x="1662108" y="1060413"/>
                <a:ext cx="151464" cy="73247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A7EEF72-6494-4CEE-9A5F-2706924DE8E8}"/>
                  </a:ext>
                </a:extLst>
              </p:cNvPr>
              <p:cNvCxnSpPr>
                <a:cxnSpLocks/>
              </p:cNvCxnSpPr>
              <p:nvPr/>
            </p:nvCxnSpPr>
            <p:spPr>
              <a:xfrm>
                <a:off x="983181" y="862112"/>
                <a:ext cx="749544" cy="10196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970A385-00AB-441C-B087-8696EB799AEC}"/>
                  </a:ext>
                </a:extLst>
              </p:cNvPr>
              <p:cNvCxnSpPr>
                <a:cxnSpLocks/>
              </p:cNvCxnSpPr>
              <p:nvPr/>
            </p:nvCxnSpPr>
            <p:spPr>
              <a:xfrm flipH="1">
                <a:off x="291314" y="793565"/>
                <a:ext cx="172612" cy="96104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30" name="Freeform: Shape 29">
                <a:extLst>
                  <a:ext uri="{FF2B5EF4-FFF2-40B4-BE49-F238E27FC236}">
                    <a16:creationId xmlns:a16="http://schemas.microsoft.com/office/drawing/2014/main" id="{F79E3E1A-6EE6-46F4-9409-A099E62B4899}"/>
                  </a:ext>
                </a:extLst>
              </p:cNvPr>
              <p:cNvSpPr/>
              <p:nvPr/>
            </p:nvSpPr>
            <p:spPr>
              <a:xfrm>
                <a:off x="452407" y="3033463"/>
                <a:ext cx="2432649" cy="905773"/>
              </a:xfrm>
              <a:custGeom>
                <a:avLst/>
                <a:gdLst>
                  <a:gd name="connsiteX0" fmla="*/ 379562 w 2432649"/>
                  <a:gd name="connsiteY0" fmla="*/ 905774 h 905774"/>
                  <a:gd name="connsiteX1" fmla="*/ 0 w 2432649"/>
                  <a:gd name="connsiteY1" fmla="*/ 431321 h 905774"/>
                  <a:gd name="connsiteX2" fmla="*/ 345057 w 2432649"/>
                  <a:gd name="connsiteY2" fmla="*/ 103517 h 905774"/>
                  <a:gd name="connsiteX3" fmla="*/ 767751 w 2432649"/>
                  <a:gd name="connsiteY3" fmla="*/ 526211 h 905774"/>
                  <a:gd name="connsiteX4" fmla="*/ 879894 w 2432649"/>
                  <a:gd name="connsiteY4" fmla="*/ 8626 h 905774"/>
                  <a:gd name="connsiteX5" fmla="*/ 1345721 w 2432649"/>
                  <a:gd name="connsiteY5" fmla="*/ 0 h 905774"/>
                  <a:gd name="connsiteX6" fmla="*/ 1224951 w 2432649"/>
                  <a:gd name="connsiteY6" fmla="*/ 698740 h 905774"/>
                  <a:gd name="connsiteX7" fmla="*/ 1940943 w 2432649"/>
                  <a:gd name="connsiteY7" fmla="*/ 577970 h 905774"/>
                  <a:gd name="connsiteX8" fmla="*/ 1906438 w 2432649"/>
                  <a:gd name="connsiteY8" fmla="*/ 8626 h 905774"/>
                  <a:gd name="connsiteX9" fmla="*/ 2432649 w 2432649"/>
                  <a:gd name="connsiteY9" fmla="*/ 224287 h 905774"/>
                  <a:gd name="connsiteX10" fmla="*/ 1932317 w 2432649"/>
                  <a:gd name="connsiteY10" fmla="*/ 508958 h 905774"/>
                  <a:gd name="connsiteX11" fmla="*/ 1371600 w 2432649"/>
                  <a:gd name="connsiteY11" fmla="*/ 69011 h 905774"/>
                  <a:gd name="connsiteX12" fmla="*/ 767751 w 2432649"/>
                  <a:gd name="connsiteY12" fmla="*/ 431321 h 905774"/>
                  <a:gd name="connsiteX13" fmla="*/ 379562 w 2432649"/>
                  <a:gd name="connsiteY13" fmla="*/ 836762 h 905774"/>
                  <a:gd name="connsiteX14" fmla="*/ 379562 w 2432649"/>
                  <a:gd name="connsiteY14" fmla="*/ 836762 h 905774"/>
                  <a:gd name="connsiteX15" fmla="*/ 379562 w 2432649"/>
                  <a:gd name="connsiteY15" fmla="*/ 836762 h 905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432649" h="905774">
                    <a:moveTo>
                      <a:pt x="379562" y="905774"/>
                    </a:moveTo>
                    <a:lnTo>
                      <a:pt x="0" y="431321"/>
                    </a:lnTo>
                    <a:lnTo>
                      <a:pt x="345057" y="103517"/>
                    </a:lnTo>
                    <a:lnTo>
                      <a:pt x="767751" y="526211"/>
                    </a:lnTo>
                    <a:lnTo>
                      <a:pt x="879894" y="8626"/>
                    </a:lnTo>
                    <a:lnTo>
                      <a:pt x="1345721" y="0"/>
                    </a:lnTo>
                    <a:lnTo>
                      <a:pt x="1224951" y="698740"/>
                    </a:lnTo>
                    <a:lnTo>
                      <a:pt x="1940943" y="577970"/>
                    </a:lnTo>
                    <a:lnTo>
                      <a:pt x="1906438" y="8626"/>
                    </a:lnTo>
                    <a:lnTo>
                      <a:pt x="2432649" y="224287"/>
                    </a:lnTo>
                    <a:lnTo>
                      <a:pt x="1932317" y="508958"/>
                    </a:lnTo>
                    <a:lnTo>
                      <a:pt x="1371600" y="69011"/>
                    </a:lnTo>
                    <a:lnTo>
                      <a:pt x="767751" y="431321"/>
                    </a:lnTo>
                    <a:lnTo>
                      <a:pt x="379562" y="836762"/>
                    </a:lnTo>
                    <a:lnTo>
                      <a:pt x="379562" y="836762"/>
                    </a:lnTo>
                    <a:lnTo>
                      <a:pt x="379562" y="836762"/>
                    </a:ln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1" fromWordArt="0" anchor="ctr" anchorCtr="0" forceAA="0" compatLnSpc="1">
                <a:prstTxWarp prst="textNoShape">
                  <a:avLst/>
                </a:prstTxWarp>
                <a:noAutofit/>
              </a:bodyPr>
              <a:lstStyle/>
              <a:p>
                <a:endParaRPr lang="ar-SA"/>
              </a:p>
            </p:txBody>
          </p:sp>
          <p:cxnSp>
            <p:nvCxnSpPr>
              <p:cNvPr id="31" name="Straight Connector 30">
                <a:extLst>
                  <a:ext uri="{FF2B5EF4-FFF2-40B4-BE49-F238E27FC236}">
                    <a16:creationId xmlns:a16="http://schemas.microsoft.com/office/drawing/2014/main" id="{7F50DF0C-BE4D-40F5-97E2-442D43700D8F}"/>
                  </a:ext>
                </a:extLst>
              </p:cNvPr>
              <p:cNvCxnSpPr>
                <a:cxnSpLocks/>
              </p:cNvCxnSpPr>
              <p:nvPr/>
            </p:nvCxnSpPr>
            <p:spPr>
              <a:xfrm>
                <a:off x="2348424" y="1739501"/>
                <a:ext cx="601903" cy="11836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32" name="Freeform: Shape 31">
                <a:extLst>
                  <a:ext uri="{FF2B5EF4-FFF2-40B4-BE49-F238E27FC236}">
                    <a16:creationId xmlns:a16="http://schemas.microsoft.com/office/drawing/2014/main" id="{326E2251-7B92-44B7-BEA5-3966FFB755D2}"/>
                  </a:ext>
                </a:extLst>
              </p:cNvPr>
              <p:cNvSpPr/>
              <p:nvPr/>
            </p:nvSpPr>
            <p:spPr>
              <a:xfrm>
                <a:off x="340263" y="1739501"/>
                <a:ext cx="2976114" cy="681485"/>
              </a:xfrm>
              <a:custGeom>
                <a:avLst/>
                <a:gdLst>
                  <a:gd name="connsiteX0" fmla="*/ 51758 w 2976113"/>
                  <a:gd name="connsiteY0" fmla="*/ 517585 h 681486"/>
                  <a:gd name="connsiteX1" fmla="*/ 43132 w 2976113"/>
                  <a:gd name="connsiteY1" fmla="*/ 86264 h 681486"/>
                  <a:gd name="connsiteX2" fmla="*/ 655607 w 2976113"/>
                  <a:gd name="connsiteY2" fmla="*/ 69011 h 681486"/>
                  <a:gd name="connsiteX3" fmla="*/ 690113 w 2976113"/>
                  <a:gd name="connsiteY3" fmla="*/ 664234 h 681486"/>
                  <a:gd name="connsiteX4" fmla="*/ 1362973 w 2976113"/>
                  <a:gd name="connsiteY4" fmla="*/ 146649 h 681486"/>
                  <a:gd name="connsiteX5" fmla="*/ 2113471 w 2976113"/>
                  <a:gd name="connsiteY5" fmla="*/ 0 h 681486"/>
                  <a:gd name="connsiteX6" fmla="*/ 2044460 w 2976113"/>
                  <a:gd name="connsiteY6" fmla="*/ 603849 h 681486"/>
                  <a:gd name="connsiteX7" fmla="*/ 2743200 w 2976113"/>
                  <a:gd name="connsiteY7" fmla="*/ 51758 h 681486"/>
                  <a:gd name="connsiteX8" fmla="*/ 2976113 w 2976113"/>
                  <a:gd name="connsiteY8" fmla="*/ 396815 h 681486"/>
                  <a:gd name="connsiteX9" fmla="*/ 2139351 w 2976113"/>
                  <a:gd name="connsiteY9" fmla="*/ 595222 h 681486"/>
                  <a:gd name="connsiteX10" fmla="*/ 759124 w 2976113"/>
                  <a:gd name="connsiteY10" fmla="*/ 681486 h 681486"/>
                  <a:gd name="connsiteX11" fmla="*/ 0 w 2976113"/>
                  <a:gd name="connsiteY11" fmla="*/ 560717 h 681486"/>
                  <a:gd name="connsiteX12" fmla="*/ 0 w 2976113"/>
                  <a:gd name="connsiteY12" fmla="*/ 560717 h 681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76113" h="681486">
                    <a:moveTo>
                      <a:pt x="51758" y="517585"/>
                    </a:moveTo>
                    <a:lnTo>
                      <a:pt x="43132" y="86264"/>
                    </a:lnTo>
                    <a:lnTo>
                      <a:pt x="655607" y="69011"/>
                    </a:lnTo>
                    <a:lnTo>
                      <a:pt x="690113" y="664234"/>
                    </a:lnTo>
                    <a:lnTo>
                      <a:pt x="1362973" y="146649"/>
                    </a:lnTo>
                    <a:lnTo>
                      <a:pt x="2113471" y="0"/>
                    </a:lnTo>
                    <a:lnTo>
                      <a:pt x="2044460" y="603849"/>
                    </a:lnTo>
                    <a:lnTo>
                      <a:pt x="2743200" y="51758"/>
                    </a:lnTo>
                    <a:lnTo>
                      <a:pt x="2976113" y="396815"/>
                    </a:lnTo>
                    <a:lnTo>
                      <a:pt x="2139351" y="595222"/>
                    </a:lnTo>
                    <a:lnTo>
                      <a:pt x="759124" y="681486"/>
                    </a:lnTo>
                    <a:lnTo>
                      <a:pt x="0" y="560717"/>
                    </a:lnTo>
                    <a:lnTo>
                      <a:pt x="0" y="560717"/>
                    </a:ln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1" fromWordArt="0" anchor="ctr" anchorCtr="0" forceAA="0" compatLnSpc="1">
                <a:prstTxWarp prst="textNoShape">
                  <a:avLst/>
                </a:prstTxWarp>
                <a:noAutofit/>
              </a:bodyPr>
              <a:lstStyle/>
              <a:p>
                <a:endParaRPr lang="ar-SA"/>
              </a:p>
            </p:txBody>
          </p:sp>
          <p:sp>
            <p:nvSpPr>
              <p:cNvPr id="33" name="Freeform: Shape 32">
                <a:extLst>
                  <a:ext uri="{FF2B5EF4-FFF2-40B4-BE49-F238E27FC236}">
                    <a16:creationId xmlns:a16="http://schemas.microsoft.com/office/drawing/2014/main" id="{787AAB57-B55E-4113-B39C-3F821F62F986}"/>
                  </a:ext>
                </a:extLst>
              </p:cNvPr>
              <p:cNvSpPr/>
              <p:nvPr/>
            </p:nvSpPr>
            <p:spPr>
              <a:xfrm>
                <a:off x="443331" y="262445"/>
                <a:ext cx="2355010" cy="785004"/>
              </a:xfrm>
              <a:custGeom>
                <a:avLst/>
                <a:gdLst>
                  <a:gd name="connsiteX0" fmla="*/ 0 w 2355011"/>
                  <a:gd name="connsiteY0" fmla="*/ 508958 h 785004"/>
                  <a:gd name="connsiteX1" fmla="*/ 526211 w 2355011"/>
                  <a:gd name="connsiteY1" fmla="*/ 163902 h 785004"/>
                  <a:gd name="connsiteX2" fmla="*/ 1354347 w 2355011"/>
                  <a:gd name="connsiteY2" fmla="*/ 43132 h 785004"/>
                  <a:gd name="connsiteX3" fmla="*/ 1966823 w 2355011"/>
                  <a:gd name="connsiteY3" fmla="*/ 43132 h 785004"/>
                  <a:gd name="connsiteX4" fmla="*/ 2355011 w 2355011"/>
                  <a:gd name="connsiteY4" fmla="*/ 138023 h 785004"/>
                  <a:gd name="connsiteX5" fmla="*/ 2320506 w 2355011"/>
                  <a:gd name="connsiteY5" fmla="*/ 577970 h 785004"/>
                  <a:gd name="connsiteX6" fmla="*/ 1414732 w 2355011"/>
                  <a:gd name="connsiteY6" fmla="*/ 439947 h 785004"/>
                  <a:gd name="connsiteX7" fmla="*/ 1380226 w 2355011"/>
                  <a:gd name="connsiteY7" fmla="*/ 785004 h 785004"/>
                  <a:gd name="connsiteX8" fmla="*/ 569343 w 2355011"/>
                  <a:gd name="connsiteY8" fmla="*/ 646981 h 785004"/>
                  <a:gd name="connsiteX9" fmla="*/ 69011 w 2355011"/>
                  <a:gd name="connsiteY9" fmla="*/ 457200 h 785004"/>
                  <a:gd name="connsiteX10" fmla="*/ 1354347 w 2355011"/>
                  <a:gd name="connsiteY10" fmla="*/ 396815 h 785004"/>
                  <a:gd name="connsiteX11" fmla="*/ 1958196 w 2355011"/>
                  <a:gd name="connsiteY11" fmla="*/ 0 h 785004"/>
                  <a:gd name="connsiteX12" fmla="*/ 1958196 w 2355011"/>
                  <a:gd name="connsiteY12" fmla="*/ 0 h 785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55011" h="785004">
                    <a:moveTo>
                      <a:pt x="0" y="508958"/>
                    </a:moveTo>
                    <a:lnTo>
                      <a:pt x="526211" y="163902"/>
                    </a:lnTo>
                    <a:lnTo>
                      <a:pt x="1354347" y="43132"/>
                    </a:lnTo>
                    <a:lnTo>
                      <a:pt x="1966823" y="43132"/>
                    </a:lnTo>
                    <a:lnTo>
                      <a:pt x="2355011" y="138023"/>
                    </a:lnTo>
                    <a:lnTo>
                      <a:pt x="2320506" y="577970"/>
                    </a:lnTo>
                    <a:lnTo>
                      <a:pt x="1414732" y="439947"/>
                    </a:lnTo>
                    <a:lnTo>
                      <a:pt x="1380226" y="785004"/>
                    </a:lnTo>
                    <a:lnTo>
                      <a:pt x="569343" y="646981"/>
                    </a:lnTo>
                    <a:lnTo>
                      <a:pt x="69011" y="457200"/>
                    </a:lnTo>
                    <a:lnTo>
                      <a:pt x="1354347" y="396815"/>
                    </a:lnTo>
                    <a:lnTo>
                      <a:pt x="1958196" y="0"/>
                    </a:lnTo>
                    <a:lnTo>
                      <a:pt x="1958196" y="0"/>
                    </a:ln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1" fromWordArt="0" anchor="ctr" anchorCtr="0" forceAA="0" compatLnSpc="1">
                <a:prstTxWarp prst="textNoShape">
                  <a:avLst/>
                </a:prstTxWarp>
                <a:noAutofit/>
              </a:bodyPr>
              <a:lstStyle/>
              <a:p>
                <a:endParaRPr lang="ar-SA"/>
              </a:p>
            </p:txBody>
          </p:sp>
          <p:pic>
            <p:nvPicPr>
              <p:cNvPr id="34" name="Picture 33" descr="A picture containing electronics, computer, monitor, keyboard&#10;&#10;Description generated with very high confidence">
                <a:extLst>
                  <a:ext uri="{FF2B5EF4-FFF2-40B4-BE49-F238E27FC236}">
                    <a16:creationId xmlns:a16="http://schemas.microsoft.com/office/drawing/2014/main" id="{8779D166-5B58-4673-B726-3266C99AC00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9228" y="513139"/>
                <a:ext cx="574516" cy="430886"/>
              </a:xfrm>
              <a:prstGeom prst="rect">
                <a:avLst/>
              </a:prstGeom>
            </p:spPr>
          </p:pic>
          <p:pic>
            <p:nvPicPr>
              <p:cNvPr id="35" name="Picture 34" descr="A picture containing electronics, computer, monitor, keyboard&#10;&#10;Description generated with very high confidence">
                <a:extLst>
                  <a:ext uri="{FF2B5EF4-FFF2-40B4-BE49-F238E27FC236}">
                    <a16:creationId xmlns:a16="http://schemas.microsoft.com/office/drawing/2014/main" id="{59474804-5EE8-4281-AF0B-EB3076F2F26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7485" y="193482"/>
                <a:ext cx="574516" cy="430887"/>
              </a:xfrm>
              <a:prstGeom prst="rect">
                <a:avLst/>
              </a:prstGeom>
            </p:spPr>
          </p:pic>
          <p:pic>
            <p:nvPicPr>
              <p:cNvPr id="36" name="Picture 35" descr="A picture containing electronics, computer, monitor, keyboard&#10;&#10;Description generated with very high confidence">
                <a:extLst>
                  <a:ext uri="{FF2B5EF4-FFF2-40B4-BE49-F238E27FC236}">
                    <a16:creationId xmlns:a16="http://schemas.microsoft.com/office/drawing/2014/main" id="{0ED56C41-2ED0-445D-AC1F-97A462A2B48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3744" y="718833"/>
                <a:ext cx="574516" cy="430887"/>
              </a:xfrm>
              <a:prstGeom prst="rect">
                <a:avLst/>
              </a:prstGeom>
            </p:spPr>
          </p:pic>
          <p:pic>
            <p:nvPicPr>
              <p:cNvPr id="37" name="Picture 36" descr="A picture containing electronics, computer, monitor, keyboard&#10;&#10;Description generated with very high confidence">
                <a:extLst>
                  <a:ext uri="{FF2B5EF4-FFF2-40B4-BE49-F238E27FC236}">
                    <a16:creationId xmlns:a16="http://schemas.microsoft.com/office/drawing/2014/main" id="{4BD6ADB2-AE3D-4354-AF09-04B33E3DC67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30121" y="87578"/>
                <a:ext cx="574516" cy="430887"/>
              </a:xfrm>
              <a:prstGeom prst="rect">
                <a:avLst/>
              </a:prstGeom>
            </p:spPr>
          </p:pic>
          <p:pic>
            <p:nvPicPr>
              <p:cNvPr id="38" name="Picture 37" descr="A picture containing electronics, computer, monitor, keyboard&#10;&#10;Description generated with very high confidence">
                <a:extLst>
                  <a:ext uri="{FF2B5EF4-FFF2-40B4-BE49-F238E27FC236}">
                    <a16:creationId xmlns:a16="http://schemas.microsoft.com/office/drawing/2014/main" id="{DD7FCA63-0F51-493E-B466-759669E63BB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15518" y="888075"/>
                <a:ext cx="574516" cy="430887"/>
              </a:xfrm>
              <a:prstGeom prst="rect">
                <a:avLst/>
              </a:prstGeom>
            </p:spPr>
          </p:pic>
          <p:pic>
            <p:nvPicPr>
              <p:cNvPr id="39" name="Picture 38" descr="A picture containing electronics, computer, monitor, keyboard&#10;&#10;Description generated with very high confidence">
                <a:extLst>
                  <a:ext uri="{FF2B5EF4-FFF2-40B4-BE49-F238E27FC236}">
                    <a16:creationId xmlns:a16="http://schemas.microsoft.com/office/drawing/2014/main" id="{6E8165A6-EE52-4588-933E-D4F164A8E71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13754" y="0"/>
                <a:ext cx="574516" cy="430887"/>
              </a:xfrm>
              <a:prstGeom prst="rect">
                <a:avLst/>
              </a:prstGeom>
            </p:spPr>
          </p:pic>
          <p:pic>
            <p:nvPicPr>
              <p:cNvPr id="40" name="Picture 39" descr="A picture containing electronics, computer, monitor, keyboard&#10;&#10;Description generated with very high confidence">
                <a:extLst>
                  <a:ext uri="{FF2B5EF4-FFF2-40B4-BE49-F238E27FC236}">
                    <a16:creationId xmlns:a16="http://schemas.microsoft.com/office/drawing/2014/main" id="{01571CB6-19E9-46DB-887A-EC97CBA1857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11570" y="159859"/>
                <a:ext cx="574516" cy="430887"/>
              </a:xfrm>
              <a:prstGeom prst="rect">
                <a:avLst/>
              </a:prstGeom>
            </p:spPr>
          </p:pic>
          <p:pic>
            <p:nvPicPr>
              <p:cNvPr id="41" name="Picture 40" descr="A picture containing electronics, computer, monitor, keyboard&#10;&#10;Description generated with very high confidence">
                <a:extLst>
                  <a:ext uri="{FF2B5EF4-FFF2-40B4-BE49-F238E27FC236}">
                    <a16:creationId xmlns:a16="http://schemas.microsoft.com/office/drawing/2014/main" id="{103BF9D1-4288-405D-AF2B-0473F1E7BFF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45814" y="569792"/>
                <a:ext cx="574516" cy="430887"/>
              </a:xfrm>
              <a:prstGeom prst="rect">
                <a:avLst/>
              </a:prstGeom>
            </p:spPr>
          </p:pic>
          <p:pic>
            <p:nvPicPr>
              <p:cNvPr id="42" name="Picture 41" descr="A picture containing electronics, computer, monitor, keyboard&#10;&#10;Description generated with very high confidence">
                <a:extLst>
                  <a:ext uri="{FF2B5EF4-FFF2-40B4-BE49-F238E27FC236}">
                    <a16:creationId xmlns:a16="http://schemas.microsoft.com/office/drawing/2014/main" id="{4EA800CE-9F2D-489E-9436-D8D191C503B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66832" y="466937"/>
                <a:ext cx="574516" cy="430887"/>
              </a:xfrm>
              <a:prstGeom prst="rect">
                <a:avLst/>
              </a:prstGeom>
            </p:spPr>
          </p:pic>
          <p:pic>
            <p:nvPicPr>
              <p:cNvPr id="43" name="Picture 42" descr="A screen shot of a computer monitor&#10;&#10;Description generated with very high confidence">
                <a:extLst>
                  <a:ext uri="{FF2B5EF4-FFF2-40B4-BE49-F238E27FC236}">
                    <a16:creationId xmlns:a16="http://schemas.microsoft.com/office/drawing/2014/main" id="{81FB4404-F410-46A4-BE32-E736DA14E48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1548402"/>
                <a:ext cx="526212" cy="526212"/>
              </a:xfrm>
              <a:prstGeom prst="rect">
                <a:avLst/>
              </a:prstGeom>
            </p:spPr>
          </p:pic>
          <p:pic>
            <p:nvPicPr>
              <p:cNvPr id="44" name="Picture 43" descr="A screen shot of a computer monitor&#10;&#10;Description generated with very high confidence">
                <a:extLst>
                  <a:ext uri="{FF2B5EF4-FFF2-40B4-BE49-F238E27FC236}">
                    <a16:creationId xmlns:a16="http://schemas.microsoft.com/office/drawing/2014/main" id="{484A8FFD-ED1F-4DF3-8EAB-CFF4F3C1E55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233" y="1985607"/>
                <a:ext cx="526212" cy="526212"/>
              </a:xfrm>
              <a:prstGeom prst="rect">
                <a:avLst/>
              </a:prstGeom>
            </p:spPr>
          </p:pic>
          <p:pic>
            <p:nvPicPr>
              <p:cNvPr id="45" name="Picture 44" descr="A screen shot of a computer monitor&#10;&#10;Description generated with very high confidence">
                <a:extLst>
                  <a:ext uri="{FF2B5EF4-FFF2-40B4-BE49-F238E27FC236}">
                    <a16:creationId xmlns:a16="http://schemas.microsoft.com/office/drawing/2014/main" id="{8BF94123-7417-451E-A2DE-8BFF7E66729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7093" y="1539486"/>
                <a:ext cx="526212" cy="526212"/>
              </a:xfrm>
              <a:prstGeom prst="rect">
                <a:avLst/>
              </a:prstGeom>
            </p:spPr>
          </p:pic>
          <p:pic>
            <p:nvPicPr>
              <p:cNvPr id="46" name="Picture 45" descr="A screen shot of a computer monitor&#10;&#10;Description generated with very high confidence">
                <a:extLst>
                  <a:ext uri="{FF2B5EF4-FFF2-40B4-BE49-F238E27FC236}">
                    <a16:creationId xmlns:a16="http://schemas.microsoft.com/office/drawing/2014/main" id="{071DF7EA-AA75-43A6-88F3-D6B85A689FD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4098" y="2103227"/>
                <a:ext cx="526212" cy="526212"/>
              </a:xfrm>
              <a:prstGeom prst="rect">
                <a:avLst/>
              </a:prstGeom>
            </p:spPr>
          </p:pic>
          <p:pic>
            <p:nvPicPr>
              <p:cNvPr id="47" name="Picture 46" descr="A screen shot of a computer monitor&#10;&#10;Description generated with very high confidence">
                <a:extLst>
                  <a:ext uri="{FF2B5EF4-FFF2-40B4-BE49-F238E27FC236}">
                    <a16:creationId xmlns:a16="http://schemas.microsoft.com/office/drawing/2014/main" id="{4FADBE3C-6A55-4660-BF26-7C1106736EC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35069" y="1621873"/>
                <a:ext cx="526212" cy="526212"/>
              </a:xfrm>
              <a:prstGeom prst="rect">
                <a:avLst/>
              </a:prstGeom>
            </p:spPr>
          </p:pic>
          <p:pic>
            <p:nvPicPr>
              <p:cNvPr id="48" name="Picture 47" descr="A screen shot of a computer monitor&#10;&#10;Description generated with very high confidence">
                <a:extLst>
                  <a:ext uri="{FF2B5EF4-FFF2-40B4-BE49-F238E27FC236}">
                    <a16:creationId xmlns:a16="http://schemas.microsoft.com/office/drawing/2014/main" id="{0E075767-20D2-451F-A4C8-FE18EABBFF8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43582" y="1412456"/>
                <a:ext cx="526212" cy="526212"/>
              </a:xfrm>
              <a:prstGeom prst="rect">
                <a:avLst/>
              </a:prstGeom>
            </p:spPr>
          </p:pic>
          <p:pic>
            <p:nvPicPr>
              <p:cNvPr id="49" name="Picture 48" descr="A screen shot of a computer monitor&#10;&#10;Description generated with very high confidence">
                <a:extLst>
                  <a:ext uri="{FF2B5EF4-FFF2-40B4-BE49-F238E27FC236}">
                    <a16:creationId xmlns:a16="http://schemas.microsoft.com/office/drawing/2014/main" id="{A270AF45-145A-444B-A5BF-35D7630953A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31263" y="1881746"/>
                <a:ext cx="526212" cy="526212"/>
              </a:xfrm>
              <a:prstGeom prst="rect">
                <a:avLst/>
              </a:prstGeom>
            </p:spPr>
          </p:pic>
          <p:pic>
            <p:nvPicPr>
              <p:cNvPr id="50" name="Picture 49" descr="A screen shot of a computer monitor&#10;&#10;Description generated with very high confidence">
                <a:extLst>
                  <a:ext uri="{FF2B5EF4-FFF2-40B4-BE49-F238E27FC236}">
                    <a16:creationId xmlns:a16="http://schemas.microsoft.com/office/drawing/2014/main" id="{43348668-7FB9-4BF0-A149-941F8499335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0641" y="1518639"/>
                <a:ext cx="526212" cy="526212"/>
              </a:xfrm>
              <a:prstGeom prst="rect">
                <a:avLst/>
              </a:prstGeom>
            </p:spPr>
          </p:pic>
          <p:pic>
            <p:nvPicPr>
              <p:cNvPr id="51" name="Picture 50" descr="A screen shot of a computer monitor&#10;&#10;Description generated with very high confidence">
                <a:extLst>
                  <a:ext uri="{FF2B5EF4-FFF2-40B4-BE49-F238E27FC236}">
                    <a16:creationId xmlns:a16="http://schemas.microsoft.com/office/drawing/2014/main" id="{15159977-5AF5-4AAF-AE26-A494E14B729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064060" y="2065698"/>
                <a:ext cx="526212" cy="526212"/>
              </a:xfrm>
              <a:prstGeom prst="rect">
                <a:avLst/>
              </a:prstGeom>
            </p:spPr>
          </p:pic>
          <p:pic>
            <p:nvPicPr>
              <p:cNvPr id="52" name="Picture 51" descr="A black computer monitor and keyboard&#10;&#10;Description generated with high confidence">
                <a:extLst>
                  <a:ext uri="{FF2B5EF4-FFF2-40B4-BE49-F238E27FC236}">
                    <a16:creationId xmlns:a16="http://schemas.microsoft.com/office/drawing/2014/main" id="{94F4BC8F-3939-4DCA-B7A2-B0CA0A4B6EB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8515" y="3275115"/>
                <a:ext cx="578969" cy="425904"/>
              </a:xfrm>
              <a:prstGeom prst="rect">
                <a:avLst/>
              </a:prstGeom>
            </p:spPr>
          </p:pic>
          <p:pic>
            <p:nvPicPr>
              <p:cNvPr id="53" name="Picture 52" descr="A black computer monitor and keyboard&#10;&#10;Description generated with high confidence">
                <a:extLst>
                  <a:ext uri="{FF2B5EF4-FFF2-40B4-BE49-F238E27FC236}">
                    <a16:creationId xmlns:a16="http://schemas.microsoft.com/office/drawing/2014/main" id="{2C9DE1AB-D51D-4B5F-A3AA-446F78844B5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6212" y="2930647"/>
                <a:ext cx="578969" cy="425905"/>
              </a:xfrm>
              <a:prstGeom prst="rect">
                <a:avLst/>
              </a:prstGeom>
            </p:spPr>
          </p:pic>
          <p:pic>
            <p:nvPicPr>
              <p:cNvPr id="54" name="Picture 53" descr="A black computer monitor and keyboard&#10;&#10;Description generated with high confidence">
                <a:extLst>
                  <a:ext uri="{FF2B5EF4-FFF2-40B4-BE49-F238E27FC236}">
                    <a16:creationId xmlns:a16="http://schemas.microsoft.com/office/drawing/2014/main" id="{B913DC9F-C8E0-4FF3-8AC4-E9217A16D6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11405" y="2833281"/>
                <a:ext cx="578969" cy="425904"/>
              </a:xfrm>
              <a:prstGeom prst="rect">
                <a:avLst/>
              </a:prstGeom>
            </p:spPr>
          </p:pic>
          <p:pic>
            <p:nvPicPr>
              <p:cNvPr id="55" name="Picture 54" descr="A black computer monitor and keyboard&#10;&#10;Description generated with high confidence">
                <a:extLst>
                  <a:ext uri="{FF2B5EF4-FFF2-40B4-BE49-F238E27FC236}">
                    <a16:creationId xmlns:a16="http://schemas.microsoft.com/office/drawing/2014/main" id="{C05691C3-796A-4B4F-BB2C-F63040F9D31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39588" y="2867082"/>
                <a:ext cx="578969" cy="425904"/>
              </a:xfrm>
              <a:prstGeom prst="rect">
                <a:avLst/>
              </a:prstGeom>
            </p:spPr>
          </p:pic>
          <p:pic>
            <p:nvPicPr>
              <p:cNvPr id="56" name="Picture 55" descr="A black computer monitor and keyboard&#10;&#10;Description generated with high confidence">
                <a:extLst>
                  <a:ext uri="{FF2B5EF4-FFF2-40B4-BE49-F238E27FC236}">
                    <a16:creationId xmlns:a16="http://schemas.microsoft.com/office/drawing/2014/main" id="{AD1911E6-9CB1-4F76-87F6-47E8A6AF13D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33570" y="2849211"/>
                <a:ext cx="578968" cy="425904"/>
              </a:xfrm>
              <a:prstGeom prst="rect">
                <a:avLst/>
              </a:prstGeom>
            </p:spPr>
          </p:pic>
          <p:pic>
            <p:nvPicPr>
              <p:cNvPr id="57" name="Picture 56" descr="A black computer monitor and keyboard&#10;&#10;Description generated with high confidence">
                <a:extLst>
                  <a:ext uri="{FF2B5EF4-FFF2-40B4-BE49-F238E27FC236}">
                    <a16:creationId xmlns:a16="http://schemas.microsoft.com/office/drawing/2014/main" id="{E2F86EB4-6AFD-4B5A-9ED7-566AFEA650F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47728" y="3047308"/>
                <a:ext cx="578969" cy="425904"/>
              </a:xfrm>
              <a:prstGeom prst="rect">
                <a:avLst/>
              </a:prstGeom>
            </p:spPr>
          </p:pic>
          <p:pic>
            <p:nvPicPr>
              <p:cNvPr id="58" name="Picture 57" descr="A black computer monitor and keyboard&#10;&#10;Description generated with high confidence">
                <a:extLst>
                  <a:ext uri="{FF2B5EF4-FFF2-40B4-BE49-F238E27FC236}">
                    <a16:creationId xmlns:a16="http://schemas.microsoft.com/office/drawing/2014/main" id="{4E26921B-2DDF-4BEB-8E15-E9AC2B643E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58941" y="3356553"/>
                <a:ext cx="578969" cy="425904"/>
              </a:xfrm>
              <a:prstGeom prst="rect">
                <a:avLst/>
              </a:prstGeom>
            </p:spPr>
          </p:pic>
          <p:pic>
            <p:nvPicPr>
              <p:cNvPr id="59" name="Picture 58" descr="A black computer monitor and keyboard&#10;&#10;Description generated with high confidence">
                <a:extLst>
                  <a:ext uri="{FF2B5EF4-FFF2-40B4-BE49-F238E27FC236}">
                    <a16:creationId xmlns:a16="http://schemas.microsoft.com/office/drawing/2014/main" id="{EDBAC95F-BACE-4F51-9328-63F97C22138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451488" y="3503262"/>
                <a:ext cx="578968" cy="425904"/>
              </a:xfrm>
              <a:prstGeom prst="rect">
                <a:avLst/>
              </a:prstGeom>
            </p:spPr>
          </p:pic>
          <p:pic>
            <p:nvPicPr>
              <p:cNvPr id="60" name="Picture 59" descr="A black computer monitor and keyboard&#10;&#10;Description generated with high confidence">
                <a:extLst>
                  <a:ext uri="{FF2B5EF4-FFF2-40B4-BE49-F238E27FC236}">
                    <a16:creationId xmlns:a16="http://schemas.microsoft.com/office/drawing/2014/main" id="{603DF4F1-560B-4B23-BA93-A9EA9596E8F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4104" y="3306949"/>
                <a:ext cx="578968" cy="425905"/>
              </a:xfrm>
              <a:prstGeom prst="rect">
                <a:avLst/>
              </a:prstGeom>
            </p:spPr>
          </p:pic>
          <p:pic>
            <p:nvPicPr>
              <p:cNvPr id="61" name="Picture 60" descr="A black computer monitor and keyboard&#10;&#10;Description generated with high confidence">
                <a:extLst>
                  <a:ext uri="{FF2B5EF4-FFF2-40B4-BE49-F238E27FC236}">
                    <a16:creationId xmlns:a16="http://schemas.microsoft.com/office/drawing/2014/main" id="{64AA2A2F-DD32-45D9-A28B-7B7BAEA97FB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41309" y="3720780"/>
                <a:ext cx="578969" cy="425904"/>
              </a:xfrm>
              <a:prstGeom prst="rect">
                <a:avLst/>
              </a:prstGeom>
            </p:spPr>
          </p:pic>
        </p:grpSp>
        <p:sp>
          <p:nvSpPr>
            <p:cNvPr id="15" name="Text Box 2">
              <a:extLst>
                <a:ext uri="{FF2B5EF4-FFF2-40B4-BE49-F238E27FC236}">
                  <a16:creationId xmlns:a16="http://schemas.microsoft.com/office/drawing/2014/main" id="{409C1974-70DD-4819-B644-81FA9B601551}"/>
                </a:ext>
              </a:extLst>
            </p:cNvPr>
            <p:cNvSpPr txBox="1">
              <a:spLocks noChangeArrowheads="1"/>
            </p:cNvSpPr>
            <p:nvPr/>
          </p:nvSpPr>
          <p:spPr bwMode="auto">
            <a:xfrm>
              <a:off x="2949031" y="406500"/>
              <a:ext cx="1171575" cy="34699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gn="ctr">
                <a:lnSpc>
                  <a:spcPct val="106000"/>
                </a:lnSpc>
                <a:spcAft>
                  <a:spcPts val="800"/>
                </a:spcAft>
              </a:pPr>
              <a:r>
                <a:rPr lang="en-US" sz="1400" b="1">
                  <a:effectLst/>
                  <a:latin typeface="Chaparral Pro" panose="02060503040505020203" pitchFamily="18" charset="0"/>
                  <a:ea typeface="Calibri" panose="020F0502020204030204" pitchFamily="34" charset="0"/>
                  <a:cs typeface="Arial" panose="020B0604020202020204" pitchFamily="34" charset="0"/>
                </a:rPr>
                <a:t>Network A</a:t>
              </a:r>
              <a:endParaRPr lang="en-US" sz="1200">
                <a:effectLst/>
                <a:latin typeface="Times New Roman" panose="02020603050405020304" pitchFamily="18" charset="0"/>
                <a:ea typeface="Times New Roman" panose="02020603050405020304" pitchFamily="18" charset="0"/>
              </a:endParaRPr>
            </a:p>
          </p:txBody>
        </p:sp>
        <p:sp>
          <p:nvSpPr>
            <p:cNvPr id="16" name="Text Box 2">
              <a:extLst>
                <a:ext uri="{FF2B5EF4-FFF2-40B4-BE49-F238E27FC236}">
                  <a16:creationId xmlns:a16="http://schemas.microsoft.com/office/drawing/2014/main" id="{FF0C7459-720B-49D8-8D82-5D962E185BF6}"/>
                </a:ext>
              </a:extLst>
            </p:cNvPr>
            <p:cNvSpPr txBox="1">
              <a:spLocks noChangeArrowheads="1"/>
            </p:cNvSpPr>
            <p:nvPr/>
          </p:nvSpPr>
          <p:spPr bwMode="auto">
            <a:xfrm>
              <a:off x="3368131" y="1919683"/>
              <a:ext cx="1171575" cy="34699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gn="ctr">
                <a:lnSpc>
                  <a:spcPct val="106000"/>
                </a:lnSpc>
                <a:spcAft>
                  <a:spcPts val="800"/>
                </a:spcAft>
              </a:pPr>
              <a:r>
                <a:rPr lang="en-US" sz="1400" b="1">
                  <a:effectLst/>
                  <a:latin typeface="Chaparral Pro" panose="02060503040505020203" pitchFamily="18" charset="0"/>
                  <a:ea typeface="Calibri" panose="020F0502020204030204" pitchFamily="34" charset="0"/>
                  <a:cs typeface="Arial" panose="020B0604020202020204" pitchFamily="34" charset="0"/>
                </a:rPr>
                <a:t>Network B</a:t>
              </a:r>
              <a:endParaRPr lang="en-US" sz="1200">
                <a:effectLst/>
                <a:latin typeface="Times New Roman" panose="02020603050405020304" pitchFamily="18" charset="0"/>
                <a:ea typeface="Times New Roman" panose="02020603050405020304" pitchFamily="18" charset="0"/>
              </a:endParaRPr>
            </a:p>
          </p:txBody>
        </p:sp>
        <p:sp>
          <p:nvSpPr>
            <p:cNvPr id="17" name="Text Box 2">
              <a:extLst>
                <a:ext uri="{FF2B5EF4-FFF2-40B4-BE49-F238E27FC236}">
                  <a16:creationId xmlns:a16="http://schemas.microsoft.com/office/drawing/2014/main" id="{8C6BC58A-144D-4936-AEF2-4CE231185BB3}"/>
                </a:ext>
              </a:extLst>
            </p:cNvPr>
            <p:cNvSpPr txBox="1">
              <a:spLocks noChangeArrowheads="1"/>
            </p:cNvSpPr>
            <p:nvPr/>
          </p:nvSpPr>
          <p:spPr bwMode="auto">
            <a:xfrm>
              <a:off x="2910931" y="3057988"/>
              <a:ext cx="1171575" cy="34699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gn="ctr">
                <a:lnSpc>
                  <a:spcPct val="106000"/>
                </a:lnSpc>
                <a:spcAft>
                  <a:spcPts val="800"/>
                </a:spcAft>
              </a:pPr>
              <a:r>
                <a:rPr lang="en-US" sz="1400" b="1">
                  <a:effectLst/>
                  <a:latin typeface="Chaparral Pro" panose="02060503040505020203" pitchFamily="18" charset="0"/>
                  <a:ea typeface="Calibri" panose="020F0502020204030204" pitchFamily="34" charset="0"/>
                  <a:cs typeface="Arial" panose="020B0604020202020204" pitchFamily="34" charset="0"/>
                </a:rPr>
                <a:t>Network C</a:t>
              </a:r>
              <a:endParaRPr lang="en-US" sz="1200">
                <a:effectLst/>
                <a:latin typeface="Times New Roman" panose="02020603050405020304" pitchFamily="18" charset="0"/>
                <a:ea typeface="Times New Roman" panose="02020603050405020304" pitchFamily="18" charset="0"/>
              </a:endParaRPr>
            </a:p>
          </p:txBody>
        </p:sp>
        <p:sp>
          <p:nvSpPr>
            <p:cNvPr id="18" name="Text Box 2">
              <a:extLst>
                <a:ext uri="{FF2B5EF4-FFF2-40B4-BE49-F238E27FC236}">
                  <a16:creationId xmlns:a16="http://schemas.microsoft.com/office/drawing/2014/main" id="{78A4A2ED-B9A1-408E-B096-B62FA19332BC}"/>
                </a:ext>
              </a:extLst>
            </p:cNvPr>
            <p:cNvSpPr txBox="1">
              <a:spLocks noChangeArrowheads="1"/>
            </p:cNvSpPr>
            <p:nvPr/>
          </p:nvSpPr>
          <p:spPr bwMode="auto">
            <a:xfrm>
              <a:off x="3057525" y="1087128"/>
              <a:ext cx="1894104" cy="558132"/>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gn="ctr">
                <a:lnSpc>
                  <a:spcPct val="106000"/>
                </a:lnSpc>
                <a:spcAft>
                  <a:spcPts val="800"/>
                </a:spcAft>
              </a:pPr>
              <a:r>
                <a:rPr lang="en-US" sz="1400">
                  <a:effectLst/>
                  <a:latin typeface="Chaparral Pro" panose="02060503040505020203" pitchFamily="18" charset="0"/>
                  <a:ea typeface="Calibri" panose="020F0502020204030204" pitchFamily="34" charset="0"/>
                  <a:cs typeface="Arial" panose="020B0604020202020204" pitchFamily="34" charset="0"/>
                </a:rPr>
                <a:t>Connection between networks</a:t>
              </a:r>
              <a:endParaRPr lang="en-US" sz="1200">
                <a:effectLst/>
                <a:latin typeface="Times New Roman" panose="02020603050405020304" pitchFamily="18" charset="0"/>
                <a:ea typeface="Times New Roman" panose="02020603050405020304" pitchFamily="18" charset="0"/>
              </a:endParaRPr>
            </a:p>
          </p:txBody>
        </p:sp>
        <p:cxnSp>
          <p:nvCxnSpPr>
            <p:cNvPr id="19" name="Straight Arrow Connector 18">
              <a:extLst>
                <a:ext uri="{FF2B5EF4-FFF2-40B4-BE49-F238E27FC236}">
                  <a16:creationId xmlns:a16="http://schemas.microsoft.com/office/drawing/2014/main" id="{E011B654-BEC5-4DDE-8F8C-852B18EE18D6}"/>
                </a:ext>
              </a:extLst>
            </p:cNvPr>
            <p:cNvCxnSpPr/>
            <p:nvPr/>
          </p:nvCxnSpPr>
          <p:spPr>
            <a:xfrm>
              <a:off x="2662943" y="1236150"/>
              <a:ext cx="461257" cy="95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55485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740126"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the Internet?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46261" y="2496125"/>
            <a:ext cx="7631385" cy="2118529"/>
          </a:xfrm>
          <a:prstGeom prst="rect">
            <a:avLst/>
          </a:prstGeom>
          <a:noFill/>
        </p:spPr>
        <p:txBody>
          <a:bodyPr wrap="square" rtlCol="0">
            <a:spAutoFit/>
          </a:bodyPr>
          <a:lstStyle/>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The roots of the Internet began with an experimental project called </a:t>
            </a:r>
            <a:r>
              <a:rPr lang="en-US" dirty="0">
                <a:solidFill>
                  <a:srgbClr val="FF0000"/>
                </a:solidFill>
                <a:latin typeface="Tajawal ExtraBold" panose="00000800000000000000" pitchFamily="2" charset="-78"/>
                <a:cs typeface="Tajawal ExtraBold" panose="00000800000000000000" pitchFamily="2" charset="-78"/>
              </a:rPr>
              <a:t>ARPANET</a:t>
            </a:r>
            <a:r>
              <a:rPr lang="en-US" dirty="0">
                <a:solidFill>
                  <a:srgbClr val="0A1F61"/>
                </a:solidFill>
                <a:latin typeface="Tajawal ExtraBold" panose="00000800000000000000" pitchFamily="2" charset="-78"/>
                <a:cs typeface="Tajawal ExtraBold" panose="00000800000000000000" pitchFamily="2" charset="-78"/>
              </a:rPr>
              <a:t> stands for (</a:t>
            </a:r>
            <a:r>
              <a:rPr lang="en-US" dirty="0">
                <a:solidFill>
                  <a:srgbClr val="FF0000"/>
                </a:solidFill>
                <a:latin typeface="Tajawal ExtraBold" panose="00000800000000000000" pitchFamily="2" charset="-78"/>
                <a:cs typeface="Tajawal ExtraBold" panose="00000800000000000000" pitchFamily="2" charset="-78"/>
              </a:rPr>
              <a:t>A</a:t>
            </a:r>
            <a:r>
              <a:rPr lang="en-US" dirty="0">
                <a:solidFill>
                  <a:srgbClr val="0A1F61"/>
                </a:solidFill>
                <a:latin typeface="Tajawal ExtraBold" panose="00000800000000000000" pitchFamily="2" charset="-78"/>
                <a:cs typeface="Tajawal ExtraBold" panose="00000800000000000000" pitchFamily="2" charset="-78"/>
              </a:rPr>
              <a:t>dvanced </a:t>
            </a:r>
            <a:r>
              <a:rPr lang="en-US" dirty="0">
                <a:solidFill>
                  <a:srgbClr val="FF0000"/>
                </a:solidFill>
                <a:latin typeface="Tajawal ExtraBold" panose="00000800000000000000" pitchFamily="2" charset="-78"/>
                <a:cs typeface="Tajawal ExtraBold" panose="00000800000000000000" pitchFamily="2" charset="-78"/>
              </a:rPr>
              <a:t>R</a:t>
            </a:r>
            <a:r>
              <a:rPr lang="en-US" dirty="0">
                <a:solidFill>
                  <a:srgbClr val="0A1F61"/>
                </a:solidFill>
                <a:latin typeface="Tajawal ExtraBold" panose="00000800000000000000" pitchFamily="2" charset="-78"/>
                <a:cs typeface="Tajawal ExtraBold" panose="00000800000000000000" pitchFamily="2" charset="-78"/>
              </a:rPr>
              <a:t>esearch </a:t>
            </a:r>
            <a:r>
              <a:rPr lang="en-US" dirty="0">
                <a:solidFill>
                  <a:srgbClr val="FF0000"/>
                </a:solidFill>
                <a:latin typeface="Tajawal ExtraBold" panose="00000800000000000000" pitchFamily="2" charset="-78"/>
                <a:cs typeface="Tajawal ExtraBold" panose="00000800000000000000" pitchFamily="2" charset="-78"/>
              </a:rPr>
              <a:t>P</a:t>
            </a:r>
            <a:r>
              <a:rPr lang="en-US" dirty="0">
                <a:solidFill>
                  <a:srgbClr val="0A1F61"/>
                </a:solidFill>
                <a:latin typeface="Tajawal ExtraBold" panose="00000800000000000000" pitchFamily="2" charset="-78"/>
                <a:cs typeface="Tajawal ExtraBold" panose="00000800000000000000" pitchFamily="2" charset="-78"/>
              </a:rPr>
              <a:t>rojects </a:t>
            </a:r>
            <a:r>
              <a:rPr lang="en-US" dirty="0">
                <a:solidFill>
                  <a:srgbClr val="FF0000"/>
                </a:solidFill>
                <a:latin typeface="Tajawal ExtraBold" panose="00000800000000000000" pitchFamily="2" charset="-78"/>
                <a:cs typeface="Tajawal ExtraBold" panose="00000800000000000000" pitchFamily="2" charset="-78"/>
              </a:rPr>
              <a:t>A</a:t>
            </a:r>
            <a:r>
              <a:rPr lang="en-US" dirty="0">
                <a:solidFill>
                  <a:srgbClr val="0A1F61"/>
                </a:solidFill>
                <a:latin typeface="Tajawal ExtraBold" panose="00000800000000000000" pitchFamily="2" charset="-78"/>
                <a:cs typeface="Tajawal ExtraBold" panose="00000800000000000000" pitchFamily="2" charset="-78"/>
              </a:rPr>
              <a:t>gency </a:t>
            </a:r>
            <a:r>
              <a:rPr lang="en-US" dirty="0">
                <a:solidFill>
                  <a:srgbClr val="FF0000"/>
                </a:solidFill>
                <a:latin typeface="Tajawal ExtraBold" panose="00000800000000000000" pitchFamily="2" charset="-78"/>
                <a:cs typeface="Tajawal ExtraBold" panose="00000800000000000000" pitchFamily="2" charset="-78"/>
              </a:rPr>
              <a:t>Net</a:t>
            </a:r>
            <a:r>
              <a:rPr lang="en-US" dirty="0">
                <a:solidFill>
                  <a:srgbClr val="0A1F61"/>
                </a:solidFill>
                <a:latin typeface="Tajawal ExtraBold" panose="00000800000000000000" pitchFamily="2" charset="-78"/>
                <a:cs typeface="Tajawal ExtraBold" panose="00000800000000000000" pitchFamily="2" charset="-78"/>
              </a:rPr>
              <a:t>work) created by The U.S. Department of Defense in 1969 associated with Massachusetts Institute of Technology (MIT), after the Russian’s launched </a:t>
            </a:r>
            <a:r>
              <a:rPr lang="en-US" i="1" dirty="0">
                <a:solidFill>
                  <a:srgbClr val="3333FF"/>
                </a:solidFill>
                <a:latin typeface="Tajawal ExtraBold" panose="00000800000000000000" pitchFamily="2" charset="-78"/>
                <a:cs typeface="Tajawal ExtraBold" panose="00000800000000000000" pitchFamily="2" charset="-78"/>
              </a:rPr>
              <a:t>Sputnik</a:t>
            </a:r>
            <a:r>
              <a:rPr lang="en-US" dirty="0">
                <a:solidFill>
                  <a:srgbClr val="0A1F61"/>
                </a:solidFill>
                <a:latin typeface="Tajawal ExtraBold" panose="00000800000000000000" pitchFamily="2" charset="-78"/>
                <a:cs typeface="Tajawal ExtraBold" panose="00000800000000000000" pitchFamily="2" charset="-78"/>
              </a:rPr>
              <a:t>, the first satellite. </a:t>
            </a:r>
          </a:p>
        </p:txBody>
      </p:sp>
      <p:pic>
        <p:nvPicPr>
          <p:cNvPr id="62" name="صورة 5">
            <a:extLst>
              <a:ext uri="{FF2B5EF4-FFF2-40B4-BE49-F238E27FC236}">
                <a16:creationId xmlns:a16="http://schemas.microsoft.com/office/drawing/2014/main" id="{933AD803-FD96-40EC-B58F-A41008A7F85A}"/>
              </a:ext>
            </a:extLst>
          </p:cNvPr>
          <p:cNvPicPr>
            <a:picLocks noChangeAspect="1"/>
          </p:cNvPicPr>
          <p:nvPr/>
        </p:nvPicPr>
        <p:blipFill>
          <a:blip r:embed="rId6"/>
          <a:stretch>
            <a:fillRect/>
          </a:stretch>
        </p:blipFill>
        <p:spPr>
          <a:xfrm>
            <a:off x="8588936" y="1794681"/>
            <a:ext cx="3272449" cy="3268638"/>
          </a:xfrm>
          <a:prstGeom prst="rect">
            <a:avLst/>
          </a:prstGeom>
        </p:spPr>
      </p:pic>
    </p:spTree>
    <p:extLst>
      <p:ext uri="{BB962C8B-B14F-4D97-AF65-F5344CB8AC3E}">
        <p14:creationId xmlns:p14="http://schemas.microsoft.com/office/powerpoint/2010/main" val="436817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1000"/>
                                        <p:tgtEl>
                                          <p:spTgt spid="62"/>
                                        </p:tgtEl>
                                      </p:cBhvr>
                                    </p:animEffect>
                                    <p:anim calcmode="lin" valueType="num">
                                      <p:cBhvr>
                                        <p:cTn id="8" dur="1000" fill="hold"/>
                                        <p:tgtEl>
                                          <p:spTgt spid="62"/>
                                        </p:tgtEl>
                                        <p:attrNameLst>
                                          <p:attrName>ppt_x</p:attrName>
                                        </p:attrNameLst>
                                      </p:cBhvr>
                                      <p:tavLst>
                                        <p:tav tm="0">
                                          <p:val>
                                            <p:strVal val="#ppt_x"/>
                                          </p:val>
                                        </p:tav>
                                        <p:tav tm="100000">
                                          <p:val>
                                            <p:strVal val="#ppt_x"/>
                                          </p:val>
                                        </p:tav>
                                      </p:tavLst>
                                    </p:anim>
                                    <p:anim calcmode="lin" valueType="num">
                                      <p:cBhvr>
                                        <p:cTn id="9"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740126"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the Internet?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9B8E77E9-E636-4808-8BB4-F6AC1AB47982}"/>
              </a:ext>
            </a:extLst>
          </p:cNvPr>
          <p:cNvSpPr txBox="1"/>
          <p:nvPr/>
        </p:nvSpPr>
        <p:spPr>
          <a:xfrm>
            <a:off x="658923" y="2708074"/>
            <a:ext cx="6483995" cy="1703030"/>
          </a:xfrm>
          <a:prstGeom prst="rect">
            <a:avLst/>
          </a:prstGeom>
          <a:noFill/>
        </p:spPr>
        <p:txBody>
          <a:bodyPr wrap="square" rtlCol="0">
            <a:spAutoFit/>
          </a:bodyPr>
          <a:lstStyle/>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In 1974 </a:t>
            </a:r>
            <a:r>
              <a:rPr lang="en-US" i="1" dirty="0">
                <a:solidFill>
                  <a:srgbClr val="3333FF"/>
                </a:solidFill>
                <a:latin typeface="Tajawal ExtraBold" panose="00000800000000000000" pitchFamily="2" charset="-78"/>
                <a:cs typeface="Tajawal ExtraBold" panose="00000800000000000000" pitchFamily="2" charset="-78"/>
              </a:rPr>
              <a:t>Bob Kahn </a:t>
            </a:r>
            <a:r>
              <a:rPr lang="en-US" dirty="0">
                <a:solidFill>
                  <a:srgbClr val="0A1F61"/>
                </a:solidFill>
                <a:latin typeface="Tajawal ExtraBold" panose="00000800000000000000" pitchFamily="2" charset="-78"/>
                <a:cs typeface="Tajawal ExtraBold" panose="00000800000000000000" pitchFamily="2" charset="-78"/>
              </a:rPr>
              <a:t>and </a:t>
            </a:r>
            <a:r>
              <a:rPr lang="en-US" i="1" dirty="0" err="1">
                <a:solidFill>
                  <a:srgbClr val="3333FF"/>
                </a:solidFill>
                <a:latin typeface="Tajawal ExtraBold" panose="00000800000000000000" pitchFamily="2" charset="-78"/>
                <a:cs typeface="Tajawal ExtraBold" panose="00000800000000000000" pitchFamily="2" charset="-78"/>
              </a:rPr>
              <a:t>Vint</a:t>
            </a:r>
            <a:r>
              <a:rPr lang="en-US" i="1" dirty="0">
                <a:solidFill>
                  <a:srgbClr val="3333FF"/>
                </a:solidFill>
                <a:latin typeface="Tajawal ExtraBold" panose="00000800000000000000" pitchFamily="2" charset="-78"/>
                <a:cs typeface="Tajawal ExtraBold" panose="00000800000000000000" pitchFamily="2" charset="-78"/>
              </a:rPr>
              <a:t> Cerf  </a:t>
            </a:r>
            <a:r>
              <a:rPr lang="en-US" dirty="0">
                <a:solidFill>
                  <a:srgbClr val="0A1F61"/>
                </a:solidFill>
                <a:latin typeface="Tajawal ExtraBold" panose="00000800000000000000" pitchFamily="2" charset="-78"/>
                <a:cs typeface="Tajawal ExtraBold" panose="00000800000000000000" pitchFamily="2" charset="-78"/>
              </a:rPr>
              <a:t>invented the </a:t>
            </a:r>
            <a:r>
              <a:rPr lang="en-US" dirty="0">
                <a:solidFill>
                  <a:srgbClr val="FF0000"/>
                </a:solidFill>
                <a:latin typeface="Tajawal ExtraBold" panose="00000800000000000000" pitchFamily="2" charset="-78"/>
                <a:cs typeface="Tajawal ExtraBold" panose="00000800000000000000" pitchFamily="2" charset="-78"/>
              </a:rPr>
              <a:t>T</a:t>
            </a:r>
            <a:r>
              <a:rPr lang="en-US" dirty="0">
                <a:solidFill>
                  <a:srgbClr val="0A1F61"/>
                </a:solidFill>
                <a:latin typeface="Tajawal ExtraBold" panose="00000800000000000000" pitchFamily="2" charset="-78"/>
                <a:cs typeface="Tajawal ExtraBold" panose="00000800000000000000" pitchFamily="2" charset="-78"/>
              </a:rPr>
              <a:t>ransmission </a:t>
            </a:r>
            <a:r>
              <a:rPr lang="en-US" dirty="0">
                <a:solidFill>
                  <a:srgbClr val="FF0000"/>
                </a:solidFill>
                <a:latin typeface="Tajawal ExtraBold" panose="00000800000000000000" pitchFamily="2" charset="-78"/>
                <a:cs typeface="Tajawal ExtraBold" panose="00000800000000000000" pitchFamily="2" charset="-78"/>
              </a:rPr>
              <a:t>C</a:t>
            </a:r>
            <a:r>
              <a:rPr lang="en-US" dirty="0">
                <a:solidFill>
                  <a:srgbClr val="0A1F61"/>
                </a:solidFill>
                <a:latin typeface="Tajawal ExtraBold" panose="00000800000000000000" pitchFamily="2" charset="-78"/>
                <a:cs typeface="Tajawal ExtraBold" panose="00000800000000000000" pitchFamily="2" charset="-78"/>
              </a:rPr>
              <a:t>ontrol </a:t>
            </a:r>
            <a:r>
              <a:rPr lang="en-US" dirty="0">
                <a:solidFill>
                  <a:srgbClr val="FF0000"/>
                </a:solidFill>
                <a:latin typeface="Tajawal ExtraBold" panose="00000800000000000000" pitchFamily="2" charset="-78"/>
                <a:cs typeface="Tajawal ExtraBold" panose="00000800000000000000" pitchFamily="2" charset="-78"/>
              </a:rPr>
              <a:t>P</a:t>
            </a:r>
            <a:r>
              <a:rPr lang="en-US" dirty="0">
                <a:solidFill>
                  <a:srgbClr val="0A1F61"/>
                </a:solidFill>
                <a:latin typeface="Tajawal ExtraBold" panose="00000800000000000000" pitchFamily="2" charset="-78"/>
                <a:cs typeface="Tajawal ExtraBold" panose="00000800000000000000" pitchFamily="2" charset="-78"/>
              </a:rPr>
              <a:t>rotocol (</a:t>
            </a:r>
            <a:r>
              <a:rPr lang="en-US" dirty="0">
                <a:solidFill>
                  <a:srgbClr val="FF0000"/>
                </a:solidFill>
                <a:latin typeface="Tajawal ExtraBold" panose="00000800000000000000" pitchFamily="2" charset="-78"/>
                <a:cs typeface="Tajawal ExtraBold" panose="00000800000000000000" pitchFamily="2" charset="-78"/>
              </a:rPr>
              <a:t>TCP</a:t>
            </a:r>
            <a:r>
              <a:rPr lang="en-US" dirty="0">
                <a:solidFill>
                  <a:srgbClr val="0A1F61"/>
                </a:solidFill>
                <a:latin typeface="Tajawal ExtraBold" panose="00000800000000000000" pitchFamily="2" charset="-78"/>
                <a:cs typeface="Tajawal ExtraBold" panose="00000800000000000000" pitchFamily="2" charset="-78"/>
              </a:rPr>
              <a:t>) which moves data on the modern Internet which became the </a:t>
            </a:r>
            <a:r>
              <a:rPr lang="en-US" dirty="0">
                <a:solidFill>
                  <a:srgbClr val="FF0000"/>
                </a:solidFill>
                <a:latin typeface="Tajawal ExtraBold" panose="00000800000000000000" pitchFamily="2" charset="-78"/>
                <a:cs typeface="Tajawal ExtraBold" panose="00000800000000000000" pitchFamily="2" charset="-78"/>
              </a:rPr>
              <a:t>standard networking protocol </a:t>
            </a:r>
            <a:r>
              <a:rPr lang="en-US" dirty="0">
                <a:solidFill>
                  <a:srgbClr val="0A1F61"/>
                </a:solidFill>
                <a:latin typeface="Tajawal ExtraBold" panose="00000800000000000000" pitchFamily="2" charset="-78"/>
                <a:cs typeface="Tajawal ExtraBold" panose="00000800000000000000" pitchFamily="2" charset="-78"/>
              </a:rPr>
              <a:t>on the ARPANET.</a:t>
            </a:r>
          </a:p>
        </p:txBody>
      </p:sp>
      <p:grpSp>
        <p:nvGrpSpPr>
          <p:cNvPr id="16" name="Canvas 4">
            <a:extLst>
              <a:ext uri="{FF2B5EF4-FFF2-40B4-BE49-F238E27FC236}">
                <a16:creationId xmlns:a16="http://schemas.microsoft.com/office/drawing/2014/main" id="{AC54E148-A0C3-4BD6-88F7-D82FB1182420}"/>
              </a:ext>
            </a:extLst>
          </p:cNvPr>
          <p:cNvGrpSpPr/>
          <p:nvPr/>
        </p:nvGrpSpPr>
        <p:grpSpPr>
          <a:xfrm>
            <a:off x="7319521" y="1303606"/>
            <a:ext cx="4753154" cy="4645638"/>
            <a:chOff x="0" y="0"/>
            <a:chExt cx="4990465" cy="6003331"/>
          </a:xfrm>
        </p:grpSpPr>
        <p:sp>
          <p:nvSpPr>
            <p:cNvPr id="17" name="Rectangle 16">
              <a:extLst>
                <a:ext uri="{FF2B5EF4-FFF2-40B4-BE49-F238E27FC236}">
                  <a16:creationId xmlns:a16="http://schemas.microsoft.com/office/drawing/2014/main" id="{85D209A8-8968-4524-83CE-31038F97D1A2}"/>
                </a:ext>
              </a:extLst>
            </p:cNvPr>
            <p:cNvSpPr/>
            <p:nvPr/>
          </p:nvSpPr>
          <p:spPr>
            <a:xfrm>
              <a:off x="0" y="0"/>
              <a:ext cx="4990465" cy="6003290"/>
            </a:xfrm>
            <a:prstGeom prst="rect">
              <a:avLst/>
            </a:prstGeom>
          </p:spPr>
        </p:sp>
        <p:pic>
          <p:nvPicPr>
            <p:cNvPr id="18" name="Picture 17" descr="A picture containing electronics, computer, monitor, keyboard&#10;&#10;Description generated with very high confidence">
              <a:extLst>
                <a:ext uri="{FF2B5EF4-FFF2-40B4-BE49-F238E27FC236}">
                  <a16:creationId xmlns:a16="http://schemas.microsoft.com/office/drawing/2014/main" id="{F5DA32E4-D964-4C52-AB3C-821CA3BC81B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821889"/>
              <a:ext cx="1663489" cy="1247617"/>
            </a:xfrm>
            <a:prstGeom prst="rect">
              <a:avLst/>
            </a:prstGeom>
          </p:spPr>
        </p:pic>
        <p:sp>
          <p:nvSpPr>
            <p:cNvPr id="19" name="Speech Bubble: Rectangle with Corners Rounded 18">
              <a:extLst>
                <a:ext uri="{FF2B5EF4-FFF2-40B4-BE49-F238E27FC236}">
                  <a16:creationId xmlns:a16="http://schemas.microsoft.com/office/drawing/2014/main" id="{989435DE-E20B-4CB6-B220-21D42E6F8A64}"/>
                </a:ext>
              </a:extLst>
            </p:cNvPr>
            <p:cNvSpPr/>
            <p:nvPr/>
          </p:nvSpPr>
          <p:spPr>
            <a:xfrm>
              <a:off x="1323974" y="35999"/>
              <a:ext cx="2447925" cy="876300"/>
            </a:xfrm>
            <a:prstGeom prst="wedgeRoundRectCallout">
              <a:avLst>
                <a:gd name="adj1" fmla="val -47387"/>
                <a:gd name="adj2" fmla="val 92637"/>
                <a:gd name="adj3" fmla="val 16667"/>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1" fromWordArt="0" anchor="ctr" anchorCtr="0" forceAA="0" compatLnSpc="1">
              <a:prstTxWarp prst="textNoShape">
                <a:avLst/>
              </a:prstTxWarp>
              <a:noAutofit/>
            </a:bodyPr>
            <a:lstStyle/>
            <a:p>
              <a:pPr algn="justLow" rtl="0">
                <a:lnSpc>
                  <a:spcPct val="107000"/>
                </a:lnSpc>
                <a:spcAft>
                  <a:spcPts val="800"/>
                </a:spcAft>
              </a:pPr>
              <a:r>
                <a:rPr lang="en-US" sz="1200" b="1">
                  <a:effectLst/>
                  <a:ea typeface="Calibri" panose="020F0502020204030204" pitchFamily="34" charset="0"/>
                  <a:cs typeface="Arial" panose="020B0604020202020204" pitchFamily="34" charset="0"/>
                </a:rPr>
                <a:t>Hi, I would like to talk, here is the information that you need to communicate with me.</a:t>
              </a:r>
              <a:endParaRPr lang="en-US" sz="1400">
                <a:effectLst/>
                <a:ea typeface="Calibri" panose="020F0502020204030204" pitchFamily="34" charset="0"/>
                <a:cs typeface="Arial" panose="020B0604020202020204" pitchFamily="34" charset="0"/>
              </a:endParaRPr>
            </a:p>
          </p:txBody>
        </p:sp>
        <p:pic>
          <p:nvPicPr>
            <p:cNvPr id="20" name="Picture 19" descr="A picture containing electronics, computer, monitor, keyboard&#10;&#10;Description generated with very high confidence">
              <a:extLst>
                <a:ext uri="{FF2B5EF4-FFF2-40B4-BE49-F238E27FC236}">
                  <a16:creationId xmlns:a16="http://schemas.microsoft.com/office/drawing/2014/main" id="{6D8A64AD-F958-4EB7-BAA8-A3ABD7FDA00C}"/>
                </a:ext>
              </a:extLst>
            </p:cNvPr>
            <p:cNvPicPr/>
            <p:nvPr/>
          </p:nvPicPr>
          <p:blipFill>
            <a:blip r:embed="rId6" cstate="print">
              <a:extLst>
                <a:ext uri="{28A0092B-C50C-407E-A947-70E740481C1C}">
                  <a14:useLocalDpi xmlns:a14="http://schemas.microsoft.com/office/drawing/2010/main" val="0"/>
                </a:ext>
              </a:extLst>
            </a:blip>
            <a:stretch>
              <a:fillRect/>
            </a:stretch>
          </p:blipFill>
          <p:spPr>
            <a:xfrm flipH="1">
              <a:off x="3327400" y="2831506"/>
              <a:ext cx="1663065" cy="1247140"/>
            </a:xfrm>
            <a:prstGeom prst="rect">
              <a:avLst/>
            </a:prstGeom>
          </p:spPr>
        </p:pic>
        <p:sp>
          <p:nvSpPr>
            <p:cNvPr id="21" name="Speech Bubble: Rectangle with Corners Rounded 20">
              <a:extLst>
                <a:ext uri="{FF2B5EF4-FFF2-40B4-BE49-F238E27FC236}">
                  <a16:creationId xmlns:a16="http://schemas.microsoft.com/office/drawing/2014/main" id="{56A98D7F-0853-4428-BFAE-FCAEC0A8377E}"/>
                </a:ext>
              </a:extLst>
            </p:cNvPr>
            <p:cNvSpPr/>
            <p:nvPr/>
          </p:nvSpPr>
          <p:spPr>
            <a:xfrm>
              <a:off x="1381125" y="1883849"/>
              <a:ext cx="2438400" cy="876300"/>
            </a:xfrm>
            <a:prstGeom prst="wedgeRoundRectCallout">
              <a:avLst>
                <a:gd name="adj1" fmla="val 42382"/>
                <a:gd name="adj2" fmla="val 118724"/>
                <a:gd name="adj3" fmla="val 16667"/>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1" fromWordArt="0" anchor="ctr" anchorCtr="0" forceAA="0" compatLnSpc="1">
              <a:prstTxWarp prst="textNoShape">
                <a:avLst/>
              </a:prstTxWarp>
              <a:noAutofit/>
            </a:bodyPr>
            <a:lstStyle/>
            <a:p>
              <a:pPr algn="justLow" rtl="0">
                <a:lnSpc>
                  <a:spcPct val="107000"/>
                </a:lnSpc>
                <a:spcAft>
                  <a:spcPts val="800"/>
                </a:spcAft>
              </a:pPr>
              <a:r>
                <a:rPr lang="en-US" sz="1200" b="1">
                  <a:effectLst/>
                  <a:ea typeface="Calibri" panose="020F0502020204030204" pitchFamily="34" charset="0"/>
                  <a:cs typeface="Arial" panose="020B0604020202020204" pitchFamily="34" charset="0"/>
                </a:rPr>
                <a:t>Thanks, I got it, here is the information that you need to communicate with me.</a:t>
              </a:r>
              <a:endParaRPr lang="en-US" sz="1400">
                <a:effectLst/>
                <a:ea typeface="Calibri" panose="020F0502020204030204" pitchFamily="34" charset="0"/>
                <a:cs typeface="Arial" panose="020B0604020202020204" pitchFamily="34" charset="0"/>
              </a:endParaRPr>
            </a:p>
          </p:txBody>
        </p:sp>
        <p:pic>
          <p:nvPicPr>
            <p:cNvPr id="22" name="Picture 21" descr="A picture containing electronics, computer, monitor, keyboard&#10;&#10;Description generated with very high confidence">
              <a:extLst>
                <a:ext uri="{FF2B5EF4-FFF2-40B4-BE49-F238E27FC236}">
                  <a16:creationId xmlns:a16="http://schemas.microsoft.com/office/drawing/2014/main" id="{C6214838-5CB6-4626-90A6-D0BE6B45D7B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4755714"/>
              <a:ext cx="1663489" cy="1247617"/>
            </a:xfrm>
            <a:prstGeom prst="rect">
              <a:avLst/>
            </a:prstGeom>
          </p:spPr>
        </p:pic>
        <p:sp>
          <p:nvSpPr>
            <p:cNvPr id="23" name="Speech Bubble: Rectangle with Corners Rounded 22">
              <a:extLst>
                <a:ext uri="{FF2B5EF4-FFF2-40B4-BE49-F238E27FC236}">
                  <a16:creationId xmlns:a16="http://schemas.microsoft.com/office/drawing/2014/main" id="{50C7AC10-29C7-47E3-B517-A78C039F0FAA}"/>
                </a:ext>
              </a:extLst>
            </p:cNvPr>
            <p:cNvSpPr/>
            <p:nvPr/>
          </p:nvSpPr>
          <p:spPr>
            <a:xfrm>
              <a:off x="1333499" y="3941249"/>
              <a:ext cx="2447925" cy="876300"/>
            </a:xfrm>
            <a:prstGeom prst="wedgeRoundRectCallout">
              <a:avLst>
                <a:gd name="adj1" fmla="val -50111"/>
                <a:gd name="adj2" fmla="val 92637"/>
                <a:gd name="adj3" fmla="val 16667"/>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1" fromWordArt="0" anchor="ctr" anchorCtr="0" forceAA="0" compatLnSpc="1">
              <a:prstTxWarp prst="textNoShape">
                <a:avLst/>
              </a:prstTxWarp>
              <a:noAutofit/>
            </a:bodyPr>
            <a:lstStyle/>
            <a:p>
              <a:pPr algn="justLow" rtl="0">
                <a:lnSpc>
                  <a:spcPct val="107000"/>
                </a:lnSpc>
                <a:spcAft>
                  <a:spcPts val="800"/>
                </a:spcAft>
              </a:pPr>
              <a:r>
                <a:rPr lang="en-US" sz="1200" b="1">
                  <a:effectLst/>
                  <a:ea typeface="Calibri" panose="020F0502020204030204" pitchFamily="34" charset="0"/>
                  <a:cs typeface="Arial" panose="020B0604020202020204" pitchFamily="34" charset="0"/>
                </a:rPr>
                <a:t>Ok, I got it, let's being talking.</a:t>
              </a:r>
              <a:endParaRPr lang="en-US" sz="1400">
                <a:effectLst/>
                <a:ea typeface="Calibri" panose="020F0502020204030204" pitchFamily="34" charset="0"/>
                <a:cs typeface="Arial" panose="020B0604020202020204" pitchFamily="34" charset="0"/>
              </a:endParaRPr>
            </a:p>
          </p:txBody>
        </p:sp>
        <p:sp>
          <p:nvSpPr>
            <p:cNvPr id="24" name="Text Box 8">
              <a:extLst>
                <a:ext uri="{FF2B5EF4-FFF2-40B4-BE49-F238E27FC236}">
                  <a16:creationId xmlns:a16="http://schemas.microsoft.com/office/drawing/2014/main" id="{2C67E8D2-4584-467D-B556-9DEBD4C7C9ED}"/>
                </a:ext>
              </a:extLst>
            </p:cNvPr>
            <p:cNvSpPr txBox="1"/>
            <p:nvPr/>
          </p:nvSpPr>
          <p:spPr>
            <a:xfrm>
              <a:off x="238125" y="531299"/>
              <a:ext cx="876300" cy="342900"/>
            </a:xfrm>
            <a:prstGeom prst="rect">
              <a:avLst/>
            </a:prstGeom>
            <a:solidFill>
              <a:schemeClr val="lt1"/>
            </a:solidFill>
            <a:ln w="6350">
              <a:noFill/>
            </a:ln>
          </p:spPr>
          <p:txBody>
            <a:bodyPr rot="0" spcFirstLastPara="0" vert="horz" wrap="square" lIns="91440" tIns="45720" rIns="91440" bIns="45720" numCol="1" spcCol="0" rtlCol="1" fromWordArt="0" anchor="t" anchorCtr="0" forceAA="0" compatLnSpc="1">
              <a:prstTxWarp prst="textNoShape">
                <a:avLst/>
              </a:prstTxWarp>
              <a:noAutofit/>
            </a:bodyPr>
            <a:lstStyle/>
            <a:p>
              <a:pPr algn="ctr" rtl="0">
                <a:lnSpc>
                  <a:spcPct val="107000"/>
                </a:lnSpc>
                <a:spcAft>
                  <a:spcPts val="800"/>
                </a:spcAft>
              </a:pPr>
              <a:r>
                <a:rPr lang="en-US" sz="1400" b="1">
                  <a:solidFill>
                    <a:srgbClr val="C00000"/>
                  </a:solidFill>
                  <a:effectLst/>
                  <a:latin typeface="Chaparral Pro" panose="02060503040505020203" pitchFamily="18" charset="0"/>
                  <a:ea typeface="Calibri" panose="020F0502020204030204" pitchFamily="34" charset="0"/>
                  <a:cs typeface="Arial" panose="020B0604020202020204" pitchFamily="34" charset="0"/>
                </a:rPr>
                <a:t>PC 1</a:t>
              </a: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sp>
          <p:nvSpPr>
            <p:cNvPr id="25" name="Text Box 9">
              <a:extLst>
                <a:ext uri="{FF2B5EF4-FFF2-40B4-BE49-F238E27FC236}">
                  <a16:creationId xmlns:a16="http://schemas.microsoft.com/office/drawing/2014/main" id="{8F1FC620-6EC4-4252-8ACA-B42ECEADCAAA}"/>
                </a:ext>
              </a:extLst>
            </p:cNvPr>
            <p:cNvSpPr txBox="1"/>
            <p:nvPr/>
          </p:nvSpPr>
          <p:spPr>
            <a:xfrm>
              <a:off x="4133851" y="2562322"/>
              <a:ext cx="666750" cy="309483"/>
            </a:xfrm>
            <a:prstGeom prst="rect">
              <a:avLst/>
            </a:prstGeom>
            <a:solidFill>
              <a:schemeClr val="lt1"/>
            </a:solidFill>
            <a:ln w="6350">
              <a:noFill/>
            </a:ln>
          </p:spPr>
          <p:txBody>
            <a:bodyPr rot="0" spcFirstLastPara="0" vert="horz" wrap="square" lIns="91440" tIns="45720" rIns="91440" bIns="45720" numCol="1" spcCol="0" rtlCol="1" fromWordArt="0" anchor="t" anchorCtr="0" forceAA="0" compatLnSpc="1">
              <a:prstTxWarp prst="textNoShape">
                <a:avLst/>
              </a:prstTxWarp>
              <a:noAutofit/>
            </a:bodyPr>
            <a:lstStyle/>
            <a:p>
              <a:pPr algn="ctr" rtl="0">
                <a:lnSpc>
                  <a:spcPct val="107000"/>
                </a:lnSpc>
                <a:spcAft>
                  <a:spcPts val="800"/>
                </a:spcAft>
              </a:pPr>
              <a:r>
                <a:rPr lang="en-US" sz="1400" b="1" dirty="0">
                  <a:solidFill>
                    <a:srgbClr val="C00000"/>
                  </a:solidFill>
                  <a:effectLst/>
                  <a:latin typeface="Chaparral Pro" panose="02060503040505020203" pitchFamily="18" charset="0"/>
                  <a:ea typeface="Calibri" panose="020F0502020204030204" pitchFamily="34" charset="0"/>
                  <a:cs typeface="Arial" panose="020B0604020202020204" pitchFamily="34" charset="0"/>
                </a:rPr>
                <a:t>PC 2</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4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26" name="Text Box 18">
              <a:extLst>
                <a:ext uri="{FF2B5EF4-FFF2-40B4-BE49-F238E27FC236}">
                  <a16:creationId xmlns:a16="http://schemas.microsoft.com/office/drawing/2014/main" id="{774E8521-07DE-4937-B36E-174E15ADAEBA}"/>
                </a:ext>
              </a:extLst>
            </p:cNvPr>
            <p:cNvSpPr txBox="1"/>
            <p:nvPr/>
          </p:nvSpPr>
          <p:spPr>
            <a:xfrm>
              <a:off x="304800" y="4465122"/>
              <a:ext cx="666750" cy="309483"/>
            </a:xfrm>
            <a:prstGeom prst="rect">
              <a:avLst/>
            </a:prstGeom>
            <a:solidFill>
              <a:schemeClr val="lt1"/>
            </a:solidFill>
            <a:ln w="6350">
              <a:noFill/>
            </a:ln>
          </p:spPr>
          <p:txBody>
            <a:bodyPr rot="0" spcFirstLastPara="0" vert="horz" wrap="square" lIns="91440" tIns="45720" rIns="91440" bIns="45720" numCol="1" spcCol="0" rtlCol="1" fromWordArt="0" anchor="t" anchorCtr="0" forceAA="0" compatLnSpc="1">
              <a:prstTxWarp prst="textNoShape">
                <a:avLst/>
              </a:prstTxWarp>
              <a:noAutofit/>
            </a:bodyPr>
            <a:lstStyle/>
            <a:p>
              <a:pPr algn="ctr" rtl="0">
                <a:lnSpc>
                  <a:spcPct val="107000"/>
                </a:lnSpc>
                <a:spcAft>
                  <a:spcPts val="800"/>
                </a:spcAft>
              </a:pPr>
              <a:r>
                <a:rPr lang="en-US" sz="1400" b="1">
                  <a:solidFill>
                    <a:srgbClr val="C00000"/>
                  </a:solidFill>
                  <a:effectLst/>
                  <a:latin typeface="Chaparral Pro" panose="02060503040505020203" pitchFamily="18" charset="0"/>
                  <a:ea typeface="Calibri" panose="020F0502020204030204" pitchFamily="34" charset="0"/>
                  <a:cs typeface="Arial" panose="020B0604020202020204" pitchFamily="34" charset="0"/>
                </a:rPr>
                <a:t>PC 1</a:t>
              </a:r>
              <a:endParaRPr lang="en-US" sz="140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400">
                  <a:effectLst/>
                  <a:latin typeface="Calibri" panose="020F0502020204030204" pitchFamily="34" charset="0"/>
                  <a:ea typeface="Calibri" panose="020F0502020204030204" pitchFamily="34" charset="0"/>
                  <a:cs typeface="Arial" panose="020B0604020202020204" pitchFamily="34" charset="0"/>
                </a:rPr>
                <a:t> </a:t>
              </a:r>
            </a:p>
          </p:txBody>
        </p:sp>
        <p:sp>
          <p:nvSpPr>
            <p:cNvPr id="27" name="Oval 26">
              <a:extLst>
                <a:ext uri="{FF2B5EF4-FFF2-40B4-BE49-F238E27FC236}">
                  <a16:creationId xmlns:a16="http://schemas.microsoft.com/office/drawing/2014/main" id="{1933F8BE-E5BD-40E9-8D82-F81689201BCC}"/>
                </a:ext>
              </a:extLst>
            </p:cNvPr>
            <p:cNvSpPr/>
            <p:nvPr/>
          </p:nvSpPr>
          <p:spPr>
            <a:xfrm>
              <a:off x="4057650" y="169347"/>
              <a:ext cx="571500" cy="581527"/>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ot="0" spcFirstLastPara="0" vert="horz" wrap="square" lIns="91440" tIns="45720" rIns="91440" bIns="45720" numCol="1" spcCol="0" rtlCol="1" fromWordArt="0" anchor="ctr" anchorCtr="0" forceAA="0" compatLnSpc="1">
              <a:prstTxWarp prst="textNoShape">
                <a:avLst/>
              </a:prstTxWarp>
              <a:noAutofit/>
            </a:bodyPr>
            <a:lstStyle/>
            <a:p>
              <a:pPr algn="ctr" rtl="1">
                <a:lnSpc>
                  <a:spcPct val="107000"/>
                </a:lnSpc>
                <a:spcAft>
                  <a:spcPts val="800"/>
                </a:spcAft>
              </a:pPr>
              <a:r>
                <a:rPr lang="en-US" sz="2000" b="1">
                  <a:effectLst>
                    <a:outerShdw blurRad="50800" dist="38100" dir="5400000" algn="t">
                      <a:srgbClr val="000000">
                        <a:alpha val="40000"/>
                      </a:srgbClr>
                    </a:outerShdw>
                  </a:effectLst>
                  <a:latin typeface="Chaparral Pro" panose="02060503040505020203" pitchFamily="18" charset="0"/>
                  <a:ea typeface="Calibri" panose="020F0502020204030204" pitchFamily="34" charset="0"/>
                  <a:cs typeface="Arial" panose="020B0604020202020204" pitchFamily="34" charset="0"/>
                </a:rPr>
                <a:t>1</a:t>
              </a:r>
              <a:endParaRPr lang="en-US" sz="1400">
                <a:effectLst/>
                <a:ea typeface="Calibri" panose="020F0502020204030204" pitchFamily="34" charset="0"/>
                <a:cs typeface="Arial" panose="020B0604020202020204" pitchFamily="34" charset="0"/>
              </a:endParaRPr>
            </a:p>
          </p:txBody>
        </p:sp>
        <p:sp>
          <p:nvSpPr>
            <p:cNvPr id="28" name="Oval 27">
              <a:extLst>
                <a:ext uri="{FF2B5EF4-FFF2-40B4-BE49-F238E27FC236}">
                  <a16:creationId xmlns:a16="http://schemas.microsoft.com/office/drawing/2014/main" id="{FA05B352-D3C9-4209-AD3F-CE911F215B79}"/>
                </a:ext>
              </a:extLst>
            </p:cNvPr>
            <p:cNvSpPr/>
            <p:nvPr/>
          </p:nvSpPr>
          <p:spPr>
            <a:xfrm>
              <a:off x="495300" y="2102922"/>
              <a:ext cx="571500" cy="581527"/>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ot="0" spcFirstLastPara="0" vert="horz" wrap="square" lIns="91440" tIns="45720" rIns="91440" bIns="45720" numCol="1" spcCol="0" rtlCol="1" fromWordArt="0" anchor="ctr" anchorCtr="0" forceAA="0" compatLnSpc="1">
              <a:prstTxWarp prst="textNoShape">
                <a:avLst/>
              </a:prstTxWarp>
              <a:noAutofit/>
            </a:bodyPr>
            <a:lstStyle/>
            <a:p>
              <a:pPr algn="ctr" rtl="1">
                <a:lnSpc>
                  <a:spcPct val="107000"/>
                </a:lnSpc>
                <a:spcAft>
                  <a:spcPts val="800"/>
                </a:spcAft>
              </a:pPr>
              <a:r>
                <a:rPr lang="en-US" sz="2000" b="1">
                  <a:effectLst>
                    <a:outerShdw blurRad="50800" dist="38100" dir="5400000" algn="t">
                      <a:srgbClr val="000000">
                        <a:alpha val="40000"/>
                      </a:srgbClr>
                    </a:outerShdw>
                  </a:effectLst>
                  <a:latin typeface="Chaparral Pro" panose="02060503040505020203" pitchFamily="18" charset="0"/>
                  <a:ea typeface="Calibri" panose="020F0502020204030204" pitchFamily="34" charset="0"/>
                  <a:cs typeface="Arial" panose="020B0604020202020204" pitchFamily="34" charset="0"/>
                </a:rPr>
                <a:t>2</a:t>
              </a:r>
              <a:endParaRPr lang="en-US" sz="1400">
                <a:effectLst/>
                <a:ea typeface="Calibri" panose="020F0502020204030204" pitchFamily="34" charset="0"/>
                <a:cs typeface="Arial" panose="020B0604020202020204" pitchFamily="34" charset="0"/>
              </a:endParaRPr>
            </a:p>
          </p:txBody>
        </p:sp>
        <p:sp>
          <p:nvSpPr>
            <p:cNvPr id="29" name="Oval 28">
              <a:extLst>
                <a:ext uri="{FF2B5EF4-FFF2-40B4-BE49-F238E27FC236}">
                  <a16:creationId xmlns:a16="http://schemas.microsoft.com/office/drawing/2014/main" id="{712E4C00-DA5C-4283-859C-F691B4EC9D5B}"/>
                </a:ext>
              </a:extLst>
            </p:cNvPr>
            <p:cNvSpPr/>
            <p:nvPr/>
          </p:nvSpPr>
          <p:spPr>
            <a:xfrm>
              <a:off x="4048125" y="4179372"/>
              <a:ext cx="571500" cy="581527"/>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ot="0" spcFirstLastPara="0" vert="horz" wrap="square" lIns="91440" tIns="45720" rIns="91440" bIns="45720" numCol="1" spcCol="0" rtlCol="1" fromWordArt="0" anchor="ctr" anchorCtr="0" forceAA="0" compatLnSpc="1">
              <a:prstTxWarp prst="textNoShape">
                <a:avLst/>
              </a:prstTxWarp>
              <a:noAutofit/>
            </a:bodyPr>
            <a:lstStyle/>
            <a:p>
              <a:pPr algn="ctr" rtl="1">
                <a:lnSpc>
                  <a:spcPct val="107000"/>
                </a:lnSpc>
                <a:spcAft>
                  <a:spcPts val="800"/>
                </a:spcAft>
              </a:pPr>
              <a:r>
                <a:rPr lang="en-US" sz="2000" b="1">
                  <a:effectLst>
                    <a:outerShdw blurRad="50800" dist="38100" dir="5400000" algn="t">
                      <a:srgbClr val="000000">
                        <a:alpha val="40000"/>
                      </a:srgbClr>
                    </a:outerShdw>
                  </a:effectLst>
                  <a:latin typeface="Chaparral Pro" panose="02060503040505020203" pitchFamily="18" charset="0"/>
                  <a:ea typeface="Calibri" panose="020F0502020204030204" pitchFamily="34" charset="0"/>
                  <a:cs typeface="Arial" panose="020B0604020202020204" pitchFamily="34" charset="0"/>
                </a:rPr>
                <a:t>3</a:t>
              </a:r>
              <a:endParaRPr lang="en-US" sz="1400">
                <a:effectLst/>
                <a:ea typeface="Calibri" panose="020F0502020204030204" pitchFamily="34" charset="0"/>
                <a:cs typeface="Arial" panose="020B0604020202020204" pitchFamily="34" charset="0"/>
              </a:endParaRPr>
            </a:p>
          </p:txBody>
        </p:sp>
      </p:grpSp>
    </p:spTree>
    <p:extLst>
      <p:ext uri="{BB962C8B-B14F-4D97-AF65-F5344CB8AC3E}">
        <p14:creationId xmlns:p14="http://schemas.microsoft.com/office/powerpoint/2010/main" val="3191620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740126"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the Internet?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83772" y="1764719"/>
            <a:ext cx="10833463" cy="2949525"/>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What is a Protocol?</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A protocol is a set of rules and instructions used for transmitting data between two devices. The protocol determines the following:</a:t>
            </a:r>
          </a:p>
          <a:p>
            <a:pPr marL="285750" indent="-285750" algn="justLow">
              <a:lnSpc>
                <a:spcPct val="15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The type of error checking to be used.</a:t>
            </a:r>
          </a:p>
          <a:p>
            <a:pPr marL="285750" indent="-285750" algn="justLow">
              <a:lnSpc>
                <a:spcPct val="15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Data compression method, if any.</a:t>
            </a:r>
          </a:p>
          <a:p>
            <a:pPr marL="285750" indent="-285750" algn="justLow">
              <a:lnSpc>
                <a:spcPct val="15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How the sending device will indicate that it has finished sending a message.</a:t>
            </a:r>
          </a:p>
          <a:p>
            <a:pPr marL="285750" indent="-285750" algn="justLow">
              <a:lnSpc>
                <a:spcPct val="15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How the receiving device will indicate that it has received a message.</a:t>
            </a:r>
          </a:p>
        </p:txBody>
      </p:sp>
      <p:sp>
        <p:nvSpPr>
          <p:cNvPr id="14" name="TextBox 13">
            <a:extLst>
              <a:ext uri="{FF2B5EF4-FFF2-40B4-BE49-F238E27FC236}">
                <a16:creationId xmlns:a16="http://schemas.microsoft.com/office/drawing/2014/main" id="{49E1F253-C32D-4964-90FE-51E81DFB7F93}"/>
              </a:ext>
            </a:extLst>
          </p:cNvPr>
          <p:cNvSpPr txBox="1"/>
          <p:nvPr/>
        </p:nvSpPr>
        <p:spPr>
          <a:xfrm>
            <a:off x="2440788" y="4914356"/>
            <a:ext cx="9627262" cy="880369"/>
          </a:xfrm>
          <a:prstGeom prst="rect">
            <a:avLst/>
          </a:prstGeom>
          <a:noFill/>
        </p:spPr>
        <p:txBody>
          <a:bodyPr wrap="square">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cs typeface="Tajawal ExtraBold" panose="00000800000000000000" pitchFamily="2" charset="-78"/>
              </a:rPr>
              <a:t>What is a Port?</a:t>
            </a:r>
          </a:p>
          <a:p>
            <a:pPr algn="justLow">
              <a:lnSpc>
                <a:spcPct val="150000"/>
              </a:lnSpc>
            </a:pPr>
            <a:r>
              <a:rPr lang="en-US" dirty="0">
                <a:solidFill>
                  <a:srgbClr val="0A1F61"/>
                </a:solidFill>
                <a:cs typeface="Tajawal ExtraBold" panose="00000800000000000000" pitchFamily="2" charset="-78"/>
              </a:rPr>
              <a:t>A port is a location where information is sent through. For example, http connection uses port no. 80.</a:t>
            </a:r>
          </a:p>
        </p:txBody>
      </p:sp>
    </p:spTree>
    <p:extLst>
      <p:ext uri="{BB962C8B-B14F-4D97-AF65-F5344CB8AC3E}">
        <p14:creationId xmlns:p14="http://schemas.microsoft.com/office/powerpoint/2010/main" val="12633163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740126"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the Internet?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FB789C-5E8E-48D0-B3B5-B8A280257626}"/>
              </a:ext>
            </a:extLst>
          </p:cNvPr>
          <p:cNvSpPr txBox="1"/>
          <p:nvPr/>
        </p:nvSpPr>
        <p:spPr>
          <a:xfrm>
            <a:off x="724000" y="1637762"/>
            <a:ext cx="11058697" cy="378052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Examples of protocols:</a:t>
            </a:r>
          </a:p>
          <a:p>
            <a:pPr marL="285750" indent="-285750" algn="justLow">
              <a:lnSpc>
                <a:spcPct val="150000"/>
              </a:lnSpc>
              <a:buFont typeface="Wingdings" panose="05000000000000000000" pitchFamily="2" charset="2"/>
              <a:buChar char="Ø"/>
            </a:pPr>
            <a:r>
              <a:rPr lang="en-US" dirty="0">
                <a:solidFill>
                  <a:srgbClr val="3333FF"/>
                </a:solidFill>
                <a:latin typeface="Tajawal ExtraBold" panose="00000800000000000000" pitchFamily="2" charset="-78"/>
                <a:cs typeface="Tajawal ExtraBold" panose="00000800000000000000" pitchFamily="2" charset="-78"/>
              </a:rPr>
              <a:t>Transmission Control Protocol (TCP): </a:t>
            </a:r>
            <a:r>
              <a:rPr lang="en-US" dirty="0">
                <a:solidFill>
                  <a:srgbClr val="0A1F61"/>
                </a:solidFill>
                <a:latin typeface="Tajawal ExtraBold" panose="00000800000000000000" pitchFamily="2" charset="-78"/>
                <a:cs typeface="Tajawal ExtraBold" panose="00000800000000000000" pitchFamily="2" charset="-78"/>
              </a:rPr>
              <a:t>One to One connection, Connection-Oriented, and segment sequencing, and Reliable communication, acknowledgement.</a:t>
            </a:r>
          </a:p>
          <a:p>
            <a:pPr marL="285750" indent="-285750" algn="justLow">
              <a:lnSpc>
                <a:spcPct val="150000"/>
              </a:lnSpc>
              <a:buFont typeface="Wingdings" panose="05000000000000000000" pitchFamily="2" charset="2"/>
              <a:buChar char="Ø"/>
            </a:pPr>
            <a:r>
              <a:rPr lang="en-US" dirty="0">
                <a:solidFill>
                  <a:srgbClr val="3333FF"/>
                </a:solidFill>
                <a:latin typeface="Tajawal ExtraBold" panose="00000800000000000000" pitchFamily="2" charset="-78"/>
                <a:cs typeface="Tajawal ExtraBold" panose="00000800000000000000" pitchFamily="2" charset="-78"/>
              </a:rPr>
              <a:t>User Datagram Protocol (UDP): </a:t>
            </a:r>
            <a:r>
              <a:rPr lang="en-US" dirty="0">
                <a:solidFill>
                  <a:srgbClr val="0A1F61"/>
                </a:solidFill>
                <a:latin typeface="Tajawal ExtraBold" panose="00000800000000000000" pitchFamily="2" charset="-78"/>
                <a:cs typeface="Tajawal ExtraBold" panose="00000800000000000000" pitchFamily="2" charset="-78"/>
              </a:rPr>
              <a:t>Connectionless, No acknowledgement, and Unreliable communication, and no sequencing.</a:t>
            </a:r>
          </a:p>
          <a:p>
            <a:pPr marL="285750" indent="-285750" algn="justLow">
              <a:lnSpc>
                <a:spcPct val="150000"/>
              </a:lnSpc>
              <a:buFont typeface="Wingdings" panose="05000000000000000000" pitchFamily="2" charset="2"/>
              <a:buChar char="Ø"/>
            </a:pPr>
            <a:r>
              <a:rPr lang="en-US" dirty="0">
                <a:solidFill>
                  <a:srgbClr val="3333FF"/>
                </a:solidFill>
                <a:latin typeface="Tajawal ExtraBold" panose="00000800000000000000" pitchFamily="2" charset="-78"/>
                <a:cs typeface="Tajawal ExtraBold" panose="00000800000000000000" pitchFamily="2" charset="-78"/>
              </a:rPr>
              <a:t>Hyper Text Transfer Protocol (HTTP): </a:t>
            </a:r>
            <a:r>
              <a:rPr lang="en-US" dirty="0">
                <a:solidFill>
                  <a:srgbClr val="0A1F61"/>
                </a:solidFill>
                <a:latin typeface="Tajawal ExtraBold" panose="00000800000000000000" pitchFamily="2" charset="-78"/>
                <a:cs typeface="Tajawal ExtraBold" panose="00000800000000000000" pitchFamily="2" charset="-78"/>
              </a:rPr>
              <a:t>HTTP is used to transfer web pages from web server to client web browser.</a:t>
            </a:r>
          </a:p>
          <a:p>
            <a:pPr marL="285750" indent="-285750" algn="justLow">
              <a:lnSpc>
                <a:spcPct val="150000"/>
              </a:lnSpc>
              <a:buFont typeface="Wingdings" panose="05000000000000000000" pitchFamily="2" charset="2"/>
              <a:buChar char="Ø"/>
            </a:pPr>
            <a:r>
              <a:rPr lang="en-US" dirty="0">
                <a:solidFill>
                  <a:srgbClr val="3333FF"/>
                </a:solidFill>
                <a:latin typeface="Tajawal ExtraBold" panose="00000800000000000000" pitchFamily="2" charset="-78"/>
                <a:cs typeface="Tajawal ExtraBold" panose="00000800000000000000" pitchFamily="2" charset="-78"/>
              </a:rPr>
              <a:t>File Transfer Protocol (FTP): </a:t>
            </a:r>
            <a:r>
              <a:rPr lang="en-US" dirty="0">
                <a:solidFill>
                  <a:srgbClr val="0A1F61"/>
                </a:solidFill>
                <a:latin typeface="Tajawal ExtraBold" panose="00000800000000000000" pitchFamily="2" charset="-78"/>
                <a:cs typeface="Tajawal ExtraBold" panose="00000800000000000000" pitchFamily="2" charset="-78"/>
              </a:rPr>
              <a:t>used to download a file from a server using the Internet or to upload a file to a server.</a:t>
            </a:r>
          </a:p>
        </p:txBody>
      </p:sp>
    </p:spTree>
    <p:extLst>
      <p:ext uri="{BB962C8B-B14F-4D97-AF65-F5344CB8AC3E}">
        <p14:creationId xmlns:p14="http://schemas.microsoft.com/office/powerpoint/2010/main" val="25150641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740126"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the Internet?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FB789C-5E8E-48D0-B3B5-B8A280257626}"/>
              </a:ext>
            </a:extLst>
          </p:cNvPr>
          <p:cNvSpPr txBox="1"/>
          <p:nvPr/>
        </p:nvSpPr>
        <p:spPr>
          <a:xfrm>
            <a:off x="1252628" y="5056221"/>
            <a:ext cx="11058697" cy="456535"/>
          </a:xfrm>
          <a:prstGeom prst="rect">
            <a:avLst/>
          </a:prstGeom>
          <a:noFill/>
        </p:spPr>
        <p:txBody>
          <a:bodyPr wrap="square" rtlCol="0">
            <a:spAutoFit/>
          </a:bodyPr>
          <a:lstStyle/>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In 1971 </a:t>
            </a:r>
            <a:r>
              <a:rPr lang="en-US" i="1" dirty="0">
                <a:solidFill>
                  <a:srgbClr val="3333FF"/>
                </a:solidFill>
                <a:latin typeface="Tajawal ExtraBold" panose="00000800000000000000" pitchFamily="2" charset="-78"/>
                <a:cs typeface="Tajawal ExtraBold" panose="00000800000000000000" pitchFamily="2" charset="-78"/>
              </a:rPr>
              <a:t>Ray Tomlinson </a:t>
            </a:r>
            <a:r>
              <a:rPr lang="en-US" dirty="0">
                <a:solidFill>
                  <a:srgbClr val="0A1F61"/>
                </a:solidFill>
                <a:latin typeface="Tajawal ExtraBold" panose="00000800000000000000" pitchFamily="2" charset="-78"/>
                <a:cs typeface="Tajawal ExtraBold" panose="00000800000000000000" pitchFamily="2" charset="-78"/>
              </a:rPr>
              <a:t>developed the first email programs called </a:t>
            </a:r>
            <a:r>
              <a:rPr lang="en-US" dirty="0">
                <a:solidFill>
                  <a:srgbClr val="FF0000"/>
                </a:solidFill>
                <a:latin typeface="Tajawal ExtraBold" panose="00000800000000000000" pitchFamily="2" charset="-78"/>
                <a:cs typeface="Tajawal ExtraBold" panose="00000800000000000000" pitchFamily="2" charset="-78"/>
              </a:rPr>
              <a:t>SNDMSG</a:t>
            </a:r>
            <a:r>
              <a:rPr lang="en-US" dirty="0">
                <a:solidFill>
                  <a:srgbClr val="0A1F61"/>
                </a:solidFill>
                <a:latin typeface="Tajawal ExtraBold" panose="00000800000000000000" pitchFamily="2" charset="-78"/>
                <a:cs typeface="Tajawal ExtraBold" panose="00000800000000000000" pitchFamily="2" charset="-78"/>
              </a:rPr>
              <a:t> and </a:t>
            </a:r>
            <a:r>
              <a:rPr lang="en-US" dirty="0">
                <a:solidFill>
                  <a:srgbClr val="FF0000"/>
                </a:solidFill>
                <a:latin typeface="Tajawal ExtraBold" panose="00000800000000000000" pitchFamily="2" charset="-78"/>
                <a:cs typeface="Tajawal ExtraBold" panose="00000800000000000000" pitchFamily="2" charset="-78"/>
              </a:rPr>
              <a:t>READMAIL</a:t>
            </a: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14" name="صورة 18" descr="صورة تحتوي على شخص, داخلي, رجل&#10;&#10;وصف منشأ بثقة عالية جداً">
            <a:extLst>
              <a:ext uri="{FF2B5EF4-FFF2-40B4-BE49-F238E27FC236}">
                <a16:creationId xmlns:a16="http://schemas.microsoft.com/office/drawing/2014/main" id="{28058BFB-A132-4474-9440-852A4C798A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55001" y="1439621"/>
            <a:ext cx="2652173" cy="3616600"/>
          </a:xfrm>
          <a:prstGeom prst="rect">
            <a:avLst/>
          </a:prstGeom>
        </p:spPr>
      </p:pic>
    </p:spTree>
    <p:extLst>
      <p:ext uri="{BB962C8B-B14F-4D97-AF65-F5344CB8AC3E}">
        <p14:creationId xmlns:p14="http://schemas.microsoft.com/office/powerpoint/2010/main" val="13613148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740126"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the Internet?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FB789C-5E8E-48D0-B3B5-B8A280257626}"/>
              </a:ext>
            </a:extLst>
          </p:cNvPr>
          <p:cNvSpPr txBox="1"/>
          <p:nvPr/>
        </p:nvSpPr>
        <p:spPr>
          <a:xfrm>
            <a:off x="651740" y="3757348"/>
            <a:ext cx="11058697" cy="1703030"/>
          </a:xfrm>
          <a:prstGeom prst="rect">
            <a:avLst/>
          </a:prstGeom>
          <a:noFill/>
        </p:spPr>
        <p:txBody>
          <a:bodyPr wrap="square" rtlCol="0">
            <a:spAutoFit/>
          </a:bodyPr>
          <a:lstStyle/>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1973-1975: </a:t>
            </a:r>
            <a:r>
              <a:rPr lang="en-US" i="1" dirty="0">
                <a:solidFill>
                  <a:srgbClr val="3333FF"/>
                </a:solidFill>
                <a:latin typeface="Tajawal ExtraBold" panose="00000800000000000000" pitchFamily="2" charset="-78"/>
                <a:cs typeface="Tajawal ExtraBold" panose="00000800000000000000" pitchFamily="2" charset="-78"/>
              </a:rPr>
              <a:t>Robert Metcalfe </a:t>
            </a:r>
            <a:r>
              <a:rPr lang="en-US" dirty="0">
                <a:solidFill>
                  <a:srgbClr val="0A1F61"/>
                </a:solidFill>
                <a:latin typeface="Tajawal ExtraBold" panose="00000800000000000000" pitchFamily="2" charset="-78"/>
                <a:cs typeface="Tajawal ExtraBold" panose="00000800000000000000" pitchFamily="2" charset="-78"/>
              </a:rPr>
              <a:t>develops a system which replaces radio transmission of network data with a cable that provides a larger amount of bandwidth, enabling the transfer of millions of bits of data per second in comparison with the thousands of bits per second when using a radio channel transmission. This system is originally known as the Alto Aloha network, but which was later known as </a:t>
            </a:r>
            <a:r>
              <a:rPr lang="en-US" dirty="0">
                <a:solidFill>
                  <a:srgbClr val="FF0000"/>
                </a:solidFill>
                <a:latin typeface="Tajawal ExtraBold" panose="00000800000000000000" pitchFamily="2" charset="-78"/>
                <a:cs typeface="Tajawal ExtraBold" panose="00000800000000000000" pitchFamily="2" charset="-78"/>
              </a:rPr>
              <a:t>Ethernet</a:t>
            </a:r>
            <a:r>
              <a:rPr lang="en-US" dirty="0">
                <a:solidFill>
                  <a:srgbClr val="0A1F61"/>
                </a:solidFill>
                <a:latin typeface="Tajawal ExtraBold" panose="00000800000000000000" pitchFamily="2" charset="-78"/>
                <a:cs typeface="Tajawal ExtraBold" panose="00000800000000000000" pitchFamily="2" charset="-78"/>
              </a:rPr>
              <a:t>.</a:t>
            </a:r>
          </a:p>
        </p:txBody>
      </p:sp>
      <p:grpSp>
        <p:nvGrpSpPr>
          <p:cNvPr id="10" name="مجموعة 20">
            <a:extLst>
              <a:ext uri="{FF2B5EF4-FFF2-40B4-BE49-F238E27FC236}">
                <a16:creationId xmlns:a16="http://schemas.microsoft.com/office/drawing/2014/main" id="{088F5C18-751A-4485-9B2F-A9B1C532506A}"/>
              </a:ext>
            </a:extLst>
          </p:cNvPr>
          <p:cNvGrpSpPr/>
          <p:nvPr/>
        </p:nvGrpSpPr>
        <p:grpSpPr>
          <a:xfrm>
            <a:off x="2496688" y="1377526"/>
            <a:ext cx="7198624" cy="2379822"/>
            <a:chOff x="1170775" y="1313306"/>
            <a:chExt cx="5705475" cy="1914525"/>
          </a:xfrm>
        </p:grpSpPr>
        <p:pic>
          <p:nvPicPr>
            <p:cNvPr id="12" name="صورة 17" descr="صورة تحتوي على منضدة, كوب, جالس&#10;&#10;وصف منشأ بثقة عالية">
              <a:extLst>
                <a:ext uri="{FF2B5EF4-FFF2-40B4-BE49-F238E27FC236}">
                  <a16:creationId xmlns:a16="http://schemas.microsoft.com/office/drawing/2014/main" id="{8842C9C4-34AB-4B63-8A13-651C9D153E4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1170775" y="1313306"/>
              <a:ext cx="5705475" cy="1914525"/>
            </a:xfrm>
            <a:prstGeom prst="rect">
              <a:avLst/>
            </a:prstGeom>
          </p:spPr>
        </p:pic>
        <p:pic>
          <p:nvPicPr>
            <p:cNvPr id="13" name="صورة 19" descr="صورة تحتوي على شخص, رجل, بدلة, ربطة عنق&#10;&#10;وصف منشأ بثقة عالية جداً">
              <a:extLst>
                <a:ext uri="{FF2B5EF4-FFF2-40B4-BE49-F238E27FC236}">
                  <a16:creationId xmlns:a16="http://schemas.microsoft.com/office/drawing/2014/main" id="{BAD0AF1D-80BD-401C-A331-E762CA9A7AC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0775" y="1313306"/>
              <a:ext cx="1454466" cy="1818083"/>
            </a:xfrm>
            <a:prstGeom prst="rect">
              <a:avLst/>
            </a:prstGeom>
          </p:spPr>
        </p:pic>
      </p:grpSp>
    </p:spTree>
    <p:extLst>
      <p:ext uri="{BB962C8B-B14F-4D97-AF65-F5344CB8AC3E}">
        <p14:creationId xmlns:p14="http://schemas.microsoft.com/office/powerpoint/2010/main" val="2441579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740126"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the Internet?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FB789C-5E8E-48D0-B3B5-B8A280257626}"/>
              </a:ext>
            </a:extLst>
          </p:cNvPr>
          <p:cNvSpPr txBox="1"/>
          <p:nvPr/>
        </p:nvSpPr>
        <p:spPr>
          <a:xfrm>
            <a:off x="651740" y="4037879"/>
            <a:ext cx="11058697" cy="1287532"/>
          </a:xfrm>
          <a:prstGeom prst="rect">
            <a:avLst/>
          </a:prstGeom>
          <a:noFill/>
        </p:spPr>
        <p:txBody>
          <a:bodyPr wrap="square" rtlCol="0">
            <a:spAutoFit/>
          </a:bodyPr>
          <a:lstStyle/>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1982-1983: </a:t>
            </a:r>
            <a:r>
              <a:rPr lang="en-US" dirty="0">
                <a:solidFill>
                  <a:srgbClr val="FF0000"/>
                </a:solidFill>
                <a:latin typeface="Tajawal ExtraBold" panose="00000800000000000000" pitchFamily="2" charset="-78"/>
                <a:cs typeface="Tajawal ExtraBold" panose="00000800000000000000" pitchFamily="2" charset="-78"/>
              </a:rPr>
              <a:t>ARPANET</a:t>
            </a:r>
            <a:r>
              <a:rPr lang="en-US" dirty="0">
                <a:solidFill>
                  <a:srgbClr val="0A1F61"/>
                </a:solidFill>
                <a:latin typeface="Tajawal ExtraBold" panose="00000800000000000000" pitchFamily="2" charset="-78"/>
                <a:cs typeface="Tajawal ExtraBold" panose="00000800000000000000" pitchFamily="2" charset="-78"/>
              </a:rPr>
              <a:t> is split into two separate entities: </a:t>
            </a:r>
            <a:r>
              <a:rPr lang="en-US" dirty="0">
                <a:solidFill>
                  <a:srgbClr val="FF0000"/>
                </a:solidFill>
                <a:latin typeface="Tajawal ExtraBold" panose="00000800000000000000" pitchFamily="2" charset="-78"/>
                <a:cs typeface="Tajawal ExtraBold" panose="00000800000000000000" pitchFamily="2" charset="-78"/>
              </a:rPr>
              <a:t>MILNET</a:t>
            </a:r>
            <a:r>
              <a:rPr lang="en-US" dirty="0">
                <a:solidFill>
                  <a:srgbClr val="0A1F61"/>
                </a:solidFill>
                <a:latin typeface="Tajawal ExtraBold" panose="00000800000000000000" pitchFamily="2" charset="-78"/>
                <a:cs typeface="Tajawal ExtraBold" panose="00000800000000000000" pitchFamily="2" charset="-78"/>
              </a:rPr>
              <a:t> to serve the needs of national defense and the military community and </a:t>
            </a:r>
            <a:r>
              <a:rPr lang="en-US" dirty="0">
                <a:solidFill>
                  <a:srgbClr val="FF0000"/>
                </a:solidFill>
                <a:latin typeface="Tajawal ExtraBold" panose="00000800000000000000" pitchFamily="2" charset="-78"/>
                <a:cs typeface="Tajawal ExtraBold" panose="00000800000000000000" pitchFamily="2" charset="-78"/>
              </a:rPr>
              <a:t>ARPANET</a:t>
            </a:r>
            <a:r>
              <a:rPr lang="en-US" dirty="0">
                <a:solidFill>
                  <a:srgbClr val="0A1F61"/>
                </a:solidFill>
                <a:latin typeface="Tajawal ExtraBold" panose="00000800000000000000" pitchFamily="2" charset="-78"/>
                <a:cs typeface="Tajawal ExtraBold" panose="00000800000000000000" pitchFamily="2" charset="-78"/>
              </a:rPr>
              <a:t> which is primarily utilized by academics and researchers. This is the first step toward the commercialization of the Internet. </a:t>
            </a:r>
          </a:p>
        </p:txBody>
      </p:sp>
      <p:pic>
        <p:nvPicPr>
          <p:cNvPr id="14" name="صورة 6">
            <a:extLst>
              <a:ext uri="{FF2B5EF4-FFF2-40B4-BE49-F238E27FC236}">
                <a16:creationId xmlns:a16="http://schemas.microsoft.com/office/drawing/2014/main" id="{4556BAF2-BF7F-4E3A-B5DD-3CC8362C3EE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62439" y="1458610"/>
            <a:ext cx="3637298" cy="2730860"/>
          </a:xfrm>
          <a:prstGeom prst="rect">
            <a:avLst/>
          </a:prstGeom>
        </p:spPr>
      </p:pic>
    </p:spTree>
    <p:extLst>
      <p:ext uri="{BB962C8B-B14F-4D97-AF65-F5344CB8AC3E}">
        <p14:creationId xmlns:p14="http://schemas.microsoft.com/office/powerpoint/2010/main" val="1233222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740126"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the Internet?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FB789C-5E8E-48D0-B3B5-B8A280257626}"/>
              </a:ext>
            </a:extLst>
          </p:cNvPr>
          <p:cNvSpPr txBox="1"/>
          <p:nvPr/>
        </p:nvSpPr>
        <p:spPr>
          <a:xfrm>
            <a:off x="651740" y="4144268"/>
            <a:ext cx="11058697" cy="1287532"/>
          </a:xfrm>
          <a:prstGeom prst="rect">
            <a:avLst/>
          </a:prstGeom>
          <a:noFill/>
        </p:spPr>
        <p:txBody>
          <a:bodyPr wrap="square" rtlCol="0">
            <a:spAutoFit/>
          </a:bodyPr>
          <a:lstStyle/>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In 1984: computer scientists (</a:t>
            </a:r>
            <a:r>
              <a:rPr lang="en-US" i="1" dirty="0">
                <a:solidFill>
                  <a:srgbClr val="3333FF"/>
                </a:solidFill>
                <a:latin typeface="Tajawal ExtraBold" panose="00000800000000000000" pitchFamily="2" charset="-78"/>
                <a:cs typeface="Tajawal ExtraBold" panose="00000800000000000000" pitchFamily="2" charset="-78"/>
              </a:rPr>
              <a:t>Paul Mockapetris, Jon </a:t>
            </a:r>
            <a:r>
              <a:rPr lang="en-US" i="1" dirty="0" err="1">
                <a:solidFill>
                  <a:srgbClr val="3333FF"/>
                </a:solidFill>
                <a:latin typeface="Tajawal ExtraBold" panose="00000800000000000000" pitchFamily="2" charset="-78"/>
                <a:cs typeface="Tajawal ExtraBold" panose="00000800000000000000" pitchFamily="2" charset="-78"/>
              </a:rPr>
              <a:t>Postel</a:t>
            </a:r>
            <a:r>
              <a:rPr lang="en-US" i="1" dirty="0">
                <a:solidFill>
                  <a:srgbClr val="3333FF"/>
                </a:solidFill>
                <a:latin typeface="Tajawal ExtraBold" panose="00000800000000000000" pitchFamily="2" charset="-78"/>
                <a:cs typeface="Tajawal ExtraBold" panose="00000800000000000000" pitchFamily="2" charset="-78"/>
              </a:rPr>
              <a:t>, and Craig Partridge</a:t>
            </a:r>
            <a:r>
              <a:rPr lang="en-US" dirty="0">
                <a:solidFill>
                  <a:srgbClr val="0A1F61"/>
                </a:solidFill>
                <a:latin typeface="Tajawal ExtraBold" panose="00000800000000000000" pitchFamily="2" charset="-78"/>
                <a:cs typeface="Tajawal ExtraBold" panose="00000800000000000000" pitchFamily="2" charset="-78"/>
              </a:rPr>
              <a:t>) begin to consider new methods of naming and addressing users and networks. The </a:t>
            </a:r>
            <a:r>
              <a:rPr lang="en-US" dirty="0">
                <a:solidFill>
                  <a:srgbClr val="FF0000"/>
                </a:solidFill>
                <a:latin typeface="Tajawal ExtraBold" panose="00000800000000000000" pitchFamily="2" charset="-78"/>
                <a:cs typeface="Tajawal ExtraBold" panose="00000800000000000000" pitchFamily="2" charset="-78"/>
              </a:rPr>
              <a:t>D</a:t>
            </a:r>
            <a:r>
              <a:rPr lang="en-US" dirty="0">
                <a:solidFill>
                  <a:srgbClr val="0A1F61"/>
                </a:solidFill>
                <a:latin typeface="Tajawal ExtraBold" panose="00000800000000000000" pitchFamily="2" charset="-78"/>
                <a:cs typeface="Tajawal ExtraBold" panose="00000800000000000000" pitchFamily="2" charset="-78"/>
              </a:rPr>
              <a:t>omain </a:t>
            </a:r>
            <a:r>
              <a:rPr lang="en-US" dirty="0">
                <a:solidFill>
                  <a:srgbClr val="FF0000"/>
                </a:solidFill>
                <a:latin typeface="Tajawal ExtraBold" panose="00000800000000000000" pitchFamily="2" charset="-78"/>
                <a:cs typeface="Tajawal ExtraBold" panose="00000800000000000000" pitchFamily="2" charset="-78"/>
              </a:rPr>
              <a:t>N</a:t>
            </a:r>
            <a:r>
              <a:rPr lang="en-US" dirty="0">
                <a:solidFill>
                  <a:srgbClr val="0A1F61"/>
                </a:solidFill>
                <a:latin typeface="Tajawal ExtraBold" panose="00000800000000000000" pitchFamily="2" charset="-78"/>
                <a:cs typeface="Tajawal ExtraBold" panose="00000800000000000000" pitchFamily="2" charset="-78"/>
              </a:rPr>
              <a:t>ame </a:t>
            </a:r>
            <a:r>
              <a:rPr lang="en-US" dirty="0">
                <a:solidFill>
                  <a:srgbClr val="FF0000"/>
                </a:solidFill>
                <a:latin typeface="Tajawal ExtraBold" panose="00000800000000000000" pitchFamily="2" charset="-78"/>
                <a:cs typeface="Tajawal ExtraBold" panose="00000800000000000000" pitchFamily="2" charset="-78"/>
              </a:rPr>
              <a:t>S</a:t>
            </a:r>
            <a:r>
              <a:rPr lang="en-US" dirty="0">
                <a:solidFill>
                  <a:srgbClr val="0A1F61"/>
                </a:solidFill>
                <a:latin typeface="Tajawal ExtraBold" panose="00000800000000000000" pitchFamily="2" charset="-78"/>
                <a:cs typeface="Tajawal ExtraBold" panose="00000800000000000000" pitchFamily="2" charset="-78"/>
              </a:rPr>
              <a:t>ystem (</a:t>
            </a:r>
            <a:r>
              <a:rPr lang="en-US" dirty="0">
                <a:solidFill>
                  <a:srgbClr val="FF0000"/>
                </a:solidFill>
                <a:latin typeface="Tajawal ExtraBold" panose="00000800000000000000" pitchFamily="2" charset="-78"/>
                <a:cs typeface="Tajawal ExtraBold" panose="00000800000000000000" pitchFamily="2" charset="-78"/>
              </a:rPr>
              <a:t>DNS</a:t>
            </a:r>
            <a:r>
              <a:rPr lang="en-US" dirty="0">
                <a:solidFill>
                  <a:srgbClr val="0A1F61"/>
                </a:solidFill>
                <a:latin typeface="Tajawal ExtraBold" panose="00000800000000000000" pitchFamily="2" charset="-78"/>
                <a:cs typeface="Tajawal ExtraBold" panose="00000800000000000000" pitchFamily="2" charset="-78"/>
              </a:rPr>
              <a:t>), first defined to divide Internet names between host names (x.com) and usernames (user@x.com). </a:t>
            </a:r>
          </a:p>
        </p:txBody>
      </p:sp>
      <p:pic>
        <p:nvPicPr>
          <p:cNvPr id="12" name="صورة 6" descr="صورة تحتوي على عنصر&#10;&#10;وصف منشأ بثقة عالية">
            <a:extLst>
              <a:ext uri="{FF2B5EF4-FFF2-40B4-BE49-F238E27FC236}">
                <a16:creationId xmlns:a16="http://schemas.microsoft.com/office/drawing/2014/main" id="{CE144B8B-8806-4FFB-B8CE-80514AF1957B}"/>
              </a:ext>
            </a:extLst>
          </p:cNvPr>
          <p:cNvPicPr>
            <a:picLocks noChangeAspect="1"/>
          </p:cNvPicPr>
          <p:nvPr/>
        </p:nvPicPr>
        <p:blipFill rotWithShape="1">
          <a:blip r:embed="rId6">
            <a:extLst>
              <a:ext uri="{28A0092B-C50C-407E-A947-70E740481C1C}">
                <a14:useLocalDpi xmlns:a14="http://schemas.microsoft.com/office/drawing/2010/main" val="0"/>
              </a:ext>
            </a:extLst>
          </a:blip>
          <a:srcRect t="4817" b="10976"/>
          <a:stretch/>
        </p:blipFill>
        <p:spPr>
          <a:xfrm>
            <a:off x="1868188" y="1547981"/>
            <a:ext cx="8466913" cy="2573440"/>
          </a:xfrm>
          <a:prstGeom prst="rect">
            <a:avLst/>
          </a:prstGeom>
        </p:spPr>
      </p:pic>
    </p:spTree>
    <p:extLst>
      <p:ext uri="{BB962C8B-B14F-4D97-AF65-F5344CB8AC3E}">
        <p14:creationId xmlns:p14="http://schemas.microsoft.com/office/powerpoint/2010/main" val="9733389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740126"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is the Internet?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FB789C-5E8E-48D0-B3B5-B8A280257626}"/>
              </a:ext>
            </a:extLst>
          </p:cNvPr>
          <p:cNvSpPr txBox="1"/>
          <p:nvPr/>
        </p:nvSpPr>
        <p:spPr>
          <a:xfrm>
            <a:off x="817203" y="1941000"/>
            <a:ext cx="8082957" cy="872034"/>
          </a:xfrm>
          <a:prstGeom prst="rect">
            <a:avLst/>
          </a:prstGeom>
          <a:noFill/>
        </p:spPr>
        <p:txBody>
          <a:bodyPr wrap="square" rtlCol="0">
            <a:spAutoFit/>
          </a:bodyPr>
          <a:lstStyle/>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1988: </a:t>
            </a:r>
            <a:r>
              <a:rPr lang="en-US" dirty="0">
                <a:solidFill>
                  <a:srgbClr val="FF0000"/>
                </a:solidFill>
                <a:latin typeface="Tajawal ExtraBold" panose="00000800000000000000" pitchFamily="2" charset="-78"/>
                <a:cs typeface="Tajawal ExtraBold" panose="00000800000000000000" pitchFamily="2" charset="-78"/>
              </a:rPr>
              <a:t>I</a:t>
            </a:r>
            <a:r>
              <a:rPr lang="en-US" dirty="0">
                <a:solidFill>
                  <a:srgbClr val="0A1F61"/>
                </a:solidFill>
                <a:latin typeface="Tajawal ExtraBold" panose="00000800000000000000" pitchFamily="2" charset="-78"/>
                <a:cs typeface="Tajawal ExtraBold" panose="00000800000000000000" pitchFamily="2" charset="-78"/>
              </a:rPr>
              <a:t>nternet </a:t>
            </a:r>
            <a:r>
              <a:rPr lang="en-US" dirty="0">
                <a:solidFill>
                  <a:srgbClr val="FF0000"/>
                </a:solidFill>
                <a:latin typeface="Tajawal ExtraBold" panose="00000800000000000000" pitchFamily="2" charset="-78"/>
                <a:cs typeface="Tajawal ExtraBold" panose="00000800000000000000" pitchFamily="2" charset="-78"/>
              </a:rPr>
              <a:t>A</a:t>
            </a:r>
            <a:r>
              <a:rPr lang="en-US" dirty="0">
                <a:solidFill>
                  <a:srgbClr val="0A1F61"/>
                </a:solidFill>
                <a:latin typeface="Tajawal ExtraBold" panose="00000800000000000000" pitchFamily="2" charset="-78"/>
                <a:cs typeface="Tajawal ExtraBold" panose="00000800000000000000" pitchFamily="2" charset="-78"/>
              </a:rPr>
              <a:t>ssigned </a:t>
            </a:r>
            <a:r>
              <a:rPr lang="en-US" dirty="0">
                <a:solidFill>
                  <a:srgbClr val="FF0000"/>
                </a:solidFill>
                <a:latin typeface="Tajawal ExtraBold" panose="00000800000000000000" pitchFamily="2" charset="-78"/>
                <a:cs typeface="Tajawal ExtraBold" panose="00000800000000000000" pitchFamily="2" charset="-78"/>
              </a:rPr>
              <a:t>N</a:t>
            </a:r>
            <a:r>
              <a:rPr lang="en-US" dirty="0">
                <a:solidFill>
                  <a:srgbClr val="0A1F61"/>
                </a:solidFill>
                <a:latin typeface="Tajawal ExtraBold" panose="00000800000000000000" pitchFamily="2" charset="-78"/>
                <a:cs typeface="Tajawal ExtraBold" panose="00000800000000000000" pitchFamily="2" charset="-78"/>
              </a:rPr>
              <a:t>umbers </a:t>
            </a:r>
            <a:r>
              <a:rPr lang="en-US" dirty="0">
                <a:solidFill>
                  <a:srgbClr val="FF0000"/>
                </a:solidFill>
                <a:latin typeface="Tajawal ExtraBold" panose="00000800000000000000" pitchFamily="2" charset="-78"/>
                <a:cs typeface="Tajawal ExtraBold" panose="00000800000000000000" pitchFamily="2" charset="-78"/>
              </a:rPr>
              <a:t>A</a:t>
            </a:r>
            <a:r>
              <a:rPr lang="en-US" dirty="0">
                <a:solidFill>
                  <a:srgbClr val="0A1F61"/>
                </a:solidFill>
                <a:latin typeface="Tajawal ExtraBold" panose="00000800000000000000" pitchFamily="2" charset="-78"/>
                <a:cs typeface="Tajawal ExtraBold" panose="00000800000000000000" pitchFamily="2" charset="-78"/>
              </a:rPr>
              <a:t>uthority (</a:t>
            </a:r>
            <a:r>
              <a:rPr lang="en-US" dirty="0">
                <a:solidFill>
                  <a:srgbClr val="FF0000"/>
                </a:solidFill>
                <a:latin typeface="Tajawal ExtraBold" panose="00000800000000000000" pitchFamily="2" charset="-78"/>
                <a:cs typeface="Tajawal ExtraBold" panose="00000800000000000000" pitchFamily="2" charset="-78"/>
              </a:rPr>
              <a:t>IANA</a:t>
            </a:r>
            <a:r>
              <a:rPr lang="en-US" dirty="0">
                <a:solidFill>
                  <a:srgbClr val="0A1F61"/>
                </a:solidFill>
                <a:latin typeface="Tajawal ExtraBold" panose="00000800000000000000" pitchFamily="2" charset="-78"/>
                <a:cs typeface="Tajawal ExtraBold" panose="00000800000000000000" pitchFamily="2" charset="-78"/>
              </a:rPr>
              <a:t>) established to distribute IP number to Internet users.</a:t>
            </a:r>
          </a:p>
        </p:txBody>
      </p:sp>
      <p:pic>
        <p:nvPicPr>
          <p:cNvPr id="13" name="صورة 7">
            <a:extLst>
              <a:ext uri="{FF2B5EF4-FFF2-40B4-BE49-F238E27FC236}">
                <a16:creationId xmlns:a16="http://schemas.microsoft.com/office/drawing/2014/main" id="{244BE29C-C9B6-4642-9506-D178B0E7BEEC}"/>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4142" t="4838" r="4349" b="6376"/>
          <a:stretch/>
        </p:blipFill>
        <p:spPr>
          <a:xfrm>
            <a:off x="8612777" y="1610200"/>
            <a:ext cx="3098614" cy="1230520"/>
          </a:xfrm>
          <a:prstGeom prst="rect">
            <a:avLst/>
          </a:prstGeom>
        </p:spPr>
      </p:pic>
      <p:sp>
        <p:nvSpPr>
          <p:cNvPr id="14" name="TextBox 13">
            <a:extLst>
              <a:ext uri="{FF2B5EF4-FFF2-40B4-BE49-F238E27FC236}">
                <a16:creationId xmlns:a16="http://schemas.microsoft.com/office/drawing/2014/main" id="{5CDC9024-CC82-493C-9DBC-43009FFBCB6E}"/>
              </a:ext>
            </a:extLst>
          </p:cNvPr>
          <p:cNvSpPr txBox="1"/>
          <p:nvPr/>
        </p:nvSpPr>
        <p:spPr>
          <a:xfrm>
            <a:off x="817203" y="3171520"/>
            <a:ext cx="8082957" cy="1703030"/>
          </a:xfrm>
          <a:prstGeom prst="rect">
            <a:avLst/>
          </a:prstGeom>
          <a:noFill/>
        </p:spPr>
        <p:txBody>
          <a:bodyPr wrap="square" rtlCol="0">
            <a:spAutoFit/>
          </a:bodyPr>
          <a:lstStyle/>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In 1998: </a:t>
            </a:r>
            <a:r>
              <a:rPr lang="en-US" dirty="0">
                <a:solidFill>
                  <a:srgbClr val="FF0000"/>
                </a:solidFill>
                <a:latin typeface="Tajawal ExtraBold" panose="00000800000000000000" pitchFamily="2" charset="-78"/>
                <a:cs typeface="Tajawal ExtraBold" panose="00000800000000000000" pitchFamily="2" charset="-78"/>
              </a:rPr>
              <a:t>I</a:t>
            </a:r>
            <a:r>
              <a:rPr lang="en-US" dirty="0">
                <a:solidFill>
                  <a:srgbClr val="0A1F61"/>
                </a:solidFill>
                <a:latin typeface="Tajawal ExtraBold" panose="00000800000000000000" pitchFamily="2" charset="-78"/>
                <a:cs typeface="Tajawal ExtraBold" panose="00000800000000000000" pitchFamily="2" charset="-78"/>
              </a:rPr>
              <a:t>nternet </a:t>
            </a:r>
            <a:r>
              <a:rPr lang="en-US" dirty="0">
                <a:solidFill>
                  <a:srgbClr val="FF0000"/>
                </a:solidFill>
                <a:latin typeface="Tajawal ExtraBold" panose="00000800000000000000" pitchFamily="2" charset="-78"/>
                <a:cs typeface="Tajawal ExtraBold" panose="00000800000000000000" pitchFamily="2" charset="-78"/>
              </a:rPr>
              <a:t>C</a:t>
            </a:r>
            <a:r>
              <a:rPr lang="en-US" dirty="0">
                <a:solidFill>
                  <a:srgbClr val="0A1F61"/>
                </a:solidFill>
                <a:latin typeface="Tajawal ExtraBold" panose="00000800000000000000" pitchFamily="2" charset="-78"/>
                <a:cs typeface="Tajawal ExtraBold" panose="00000800000000000000" pitchFamily="2" charset="-78"/>
              </a:rPr>
              <a:t>orporation for </a:t>
            </a:r>
            <a:r>
              <a:rPr lang="en-US" dirty="0">
                <a:solidFill>
                  <a:srgbClr val="FF0000"/>
                </a:solidFill>
                <a:latin typeface="Tajawal ExtraBold" panose="00000800000000000000" pitchFamily="2" charset="-78"/>
                <a:cs typeface="Tajawal ExtraBold" panose="00000800000000000000" pitchFamily="2" charset="-78"/>
              </a:rPr>
              <a:t>A</a:t>
            </a:r>
            <a:r>
              <a:rPr lang="en-US" dirty="0">
                <a:solidFill>
                  <a:srgbClr val="0A1F61"/>
                </a:solidFill>
                <a:latin typeface="Tajawal ExtraBold" panose="00000800000000000000" pitchFamily="2" charset="-78"/>
                <a:cs typeface="Tajawal ExtraBold" panose="00000800000000000000" pitchFamily="2" charset="-78"/>
              </a:rPr>
              <a:t>ssigned </a:t>
            </a:r>
            <a:r>
              <a:rPr lang="en-US" dirty="0">
                <a:solidFill>
                  <a:srgbClr val="FF0000"/>
                </a:solidFill>
                <a:latin typeface="Tajawal ExtraBold" panose="00000800000000000000" pitchFamily="2" charset="-78"/>
                <a:cs typeface="Tajawal ExtraBold" panose="00000800000000000000" pitchFamily="2" charset="-78"/>
              </a:rPr>
              <a:t>N</a:t>
            </a:r>
            <a:r>
              <a:rPr lang="en-US" dirty="0">
                <a:solidFill>
                  <a:srgbClr val="0A1F61"/>
                </a:solidFill>
                <a:latin typeface="Tajawal ExtraBold" panose="00000800000000000000" pitchFamily="2" charset="-78"/>
                <a:cs typeface="Tajawal ExtraBold" panose="00000800000000000000" pitchFamily="2" charset="-78"/>
              </a:rPr>
              <a:t>ames and </a:t>
            </a:r>
            <a:r>
              <a:rPr lang="en-US" dirty="0">
                <a:solidFill>
                  <a:srgbClr val="FF0000"/>
                </a:solidFill>
                <a:latin typeface="Tajawal ExtraBold" panose="00000800000000000000" pitchFamily="2" charset="-78"/>
                <a:cs typeface="Tajawal ExtraBold" panose="00000800000000000000" pitchFamily="2" charset="-78"/>
              </a:rPr>
              <a:t>N</a:t>
            </a:r>
            <a:r>
              <a:rPr lang="en-US" dirty="0">
                <a:solidFill>
                  <a:srgbClr val="0A1F61"/>
                </a:solidFill>
                <a:latin typeface="Tajawal ExtraBold" panose="00000800000000000000" pitchFamily="2" charset="-78"/>
                <a:cs typeface="Tajawal ExtraBold" panose="00000800000000000000" pitchFamily="2" charset="-78"/>
              </a:rPr>
              <a:t>umbers (</a:t>
            </a:r>
            <a:r>
              <a:rPr lang="en-US" dirty="0">
                <a:solidFill>
                  <a:srgbClr val="FF0000"/>
                </a:solidFill>
                <a:latin typeface="Tajawal ExtraBold" panose="00000800000000000000" pitchFamily="2" charset="-78"/>
                <a:cs typeface="Tajawal ExtraBold" panose="00000800000000000000" pitchFamily="2" charset="-78"/>
              </a:rPr>
              <a:t>ICANN</a:t>
            </a:r>
            <a:r>
              <a:rPr lang="en-US" dirty="0">
                <a:solidFill>
                  <a:srgbClr val="0A1F61"/>
                </a:solidFill>
                <a:latin typeface="Tajawal ExtraBold" panose="00000800000000000000" pitchFamily="2" charset="-78"/>
                <a:cs typeface="Tajawal ExtraBold" panose="00000800000000000000" pitchFamily="2" charset="-78"/>
              </a:rPr>
              <a:t>) which is responsible for coordinating the management of the technical elements of the DNS to ensure universal resolvability so that all users of the Internet can find all valid addresses.</a:t>
            </a:r>
          </a:p>
        </p:txBody>
      </p:sp>
      <p:pic>
        <p:nvPicPr>
          <p:cNvPr id="15" name="صورة 6" descr="صورة تحتوي على علامة, خارجي&#10;&#10;وصف منشأ بثقة عالية">
            <a:extLst>
              <a:ext uri="{FF2B5EF4-FFF2-40B4-BE49-F238E27FC236}">
                <a16:creationId xmlns:a16="http://schemas.microsoft.com/office/drawing/2014/main" id="{94676605-CE70-47F5-BECD-86885D5ABB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26581" y="3104337"/>
            <a:ext cx="2142310" cy="1704922"/>
          </a:xfrm>
          <a:prstGeom prst="rect">
            <a:avLst/>
          </a:prstGeom>
        </p:spPr>
      </p:pic>
      <p:sp>
        <p:nvSpPr>
          <p:cNvPr id="16" name="TextBox 15">
            <a:extLst>
              <a:ext uri="{FF2B5EF4-FFF2-40B4-BE49-F238E27FC236}">
                <a16:creationId xmlns:a16="http://schemas.microsoft.com/office/drawing/2014/main" id="{2BE20D69-C232-45C4-94DE-DC4DE7A39F7E}"/>
              </a:ext>
            </a:extLst>
          </p:cNvPr>
          <p:cNvSpPr txBox="1"/>
          <p:nvPr/>
        </p:nvSpPr>
        <p:spPr>
          <a:xfrm>
            <a:off x="2440788" y="5183629"/>
            <a:ext cx="9516081" cy="456535"/>
          </a:xfrm>
          <a:prstGeom prst="rect">
            <a:avLst/>
          </a:prstGeom>
          <a:noFill/>
        </p:spPr>
        <p:txBody>
          <a:bodyPr wrap="square" rtlCol="0">
            <a:spAutoFit/>
          </a:bodyPr>
          <a:lstStyle/>
          <a:p>
            <a:pPr algn="justLow">
              <a:lnSpc>
                <a:spcPct val="150000"/>
              </a:lnSpc>
            </a:pPr>
            <a:r>
              <a:rPr lang="en-US" dirty="0">
                <a:solidFill>
                  <a:srgbClr val="FF0000"/>
                </a:solidFill>
                <a:latin typeface="Tajawal ExtraBold" panose="00000800000000000000" pitchFamily="2" charset="-78"/>
                <a:cs typeface="Tajawal ExtraBold" panose="00000800000000000000" pitchFamily="2" charset="-78"/>
              </a:rPr>
              <a:t>ICANN</a:t>
            </a:r>
            <a:r>
              <a:rPr lang="en-US" dirty="0">
                <a:solidFill>
                  <a:srgbClr val="0A1F61"/>
                </a:solidFill>
                <a:latin typeface="Tajawal ExtraBold" panose="00000800000000000000" pitchFamily="2" charset="-78"/>
                <a:cs typeface="Tajawal ExtraBold" panose="00000800000000000000" pitchFamily="2" charset="-78"/>
              </a:rPr>
              <a:t> is the institution which runs </a:t>
            </a:r>
            <a:r>
              <a:rPr lang="en-US" dirty="0">
                <a:solidFill>
                  <a:srgbClr val="FF0000"/>
                </a:solidFill>
                <a:latin typeface="Tajawal ExtraBold" panose="00000800000000000000" pitchFamily="2" charset="-78"/>
                <a:cs typeface="Tajawal ExtraBold" panose="00000800000000000000" pitchFamily="2" charset="-78"/>
              </a:rPr>
              <a:t>IANA</a:t>
            </a:r>
            <a:r>
              <a:rPr lang="en-US"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797870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1000"/>
                                        <p:tgtEl>
                                          <p:spTgt spid="15"/>
                                        </p:tgtEl>
                                      </p:cBhvr>
                                    </p:animEffect>
                                    <p:anim calcmode="lin" valueType="num">
                                      <p:cBhvr>
                                        <p:cTn id="11" dur="1000" fill="hold"/>
                                        <p:tgtEl>
                                          <p:spTgt spid="15"/>
                                        </p:tgtEl>
                                        <p:attrNameLst>
                                          <p:attrName>ppt_x</p:attrName>
                                        </p:attrNameLst>
                                      </p:cBhvr>
                                      <p:tavLst>
                                        <p:tav tm="0">
                                          <p:val>
                                            <p:strVal val="#ppt_x"/>
                                          </p:val>
                                        </p:tav>
                                        <p:tav tm="100000">
                                          <p:val>
                                            <p:strVal val="#ppt_x"/>
                                          </p:val>
                                        </p:tav>
                                      </p:tavLst>
                                    </p:anim>
                                    <p:anim calcmode="lin" valueType="num">
                                      <p:cBhvr>
                                        <p:cTn id="1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3955506"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Types of connections </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FB789C-5E8E-48D0-B3B5-B8A280257626}"/>
              </a:ext>
            </a:extLst>
          </p:cNvPr>
          <p:cNvSpPr txBox="1"/>
          <p:nvPr/>
        </p:nvSpPr>
        <p:spPr>
          <a:xfrm>
            <a:off x="678146" y="4144268"/>
            <a:ext cx="11043872"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Internet service providers (ISPs):</a:t>
            </a:r>
          </a:p>
          <a:p>
            <a:pPr algn="justLow">
              <a:lnSpc>
                <a:spcPct val="150000"/>
              </a:lnSpc>
            </a:pPr>
            <a:r>
              <a:rPr lang="en-US" dirty="0">
                <a:latin typeface="Tajawal ExtraBold" panose="00000800000000000000" pitchFamily="2" charset="-78"/>
                <a:cs typeface="Tajawal ExtraBold" panose="00000800000000000000" pitchFamily="2" charset="-78"/>
              </a:rPr>
              <a:t>ISPs are businesses or other organizations that provide Internet access to others. In 1990 the first Internet service provider (ISP) was “World.Std.com”.</a:t>
            </a:r>
          </a:p>
        </p:txBody>
      </p:sp>
      <p:grpSp>
        <p:nvGrpSpPr>
          <p:cNvPr id="12" name="Group 11">
            <a:extLst>
              <a:ext uri="{FF2B5EF4-FFF2-40B4-BE49-F238E27FC236}">
                <a16:creationId xmlns:a16="http://schemas.microsoft.com/office/drawing/2014/main" id="{F1E08F3D-22A6-4EA4-94E2-59C664AE9164}"/>
              </a:ext>
            </a:extLst>
          </p:cNvPr>
          <p:cNvGrpSpPr/>
          <p:nvPr/>
        </p:nvGrpSpPr>
        <p:grpSpPr>
          <a:xfrm>
            <a:off x="3728125" y="1193175"/>
            <a:ext cx="5724354" cy="3131242"/>
            <a:chOff x="1379829" y="530835"/>
            <a:chExt cx="6979321" cy="4053143"/>
          </a:xfrm>
        </p:grpSpPr>
        <p:pic>
          <p:nvPicPr>
            <p:cNvPr id="15" name="Picture 14" descr="A close up of a sign&#10;&#10;Description generated with high confidence">
              <a:extLst>
                <a:ext uri="{FF2B5EF4-FFF2-40B4-BE49-F238E27FC236}">
                  <a16:creationId xmlns:a16="http://schemas.microsoft.com/office/drawing/2014/main" id="{F9A212A7-7883-4621-A04A-4024384C5FB7}"/>
                </a:ext>
              </a:extLst>
            </p:cNvPr>
            <p:cNvPicPr>
              <a:picLocks noChangeAspect="1"/>
            </p:cNvPicPr>
            <p:nvPr/>
          </p:nvPicPr>
          <p:blipFill rotWithShape="1">
            <a:blip r:embed="rId6">
              <a:extLst>
                <a:ext uri="{28A0092B-C50C-407E-A947-70E740481C1C}">
                  <a14:useLocalDpi xmlns:a14="http://schemas.microsoft.com/office/drawing/2010/main" val="0"/>
                </a:ext>
              </a:extLst>
            </a:blip>
            <a:srcRect b="10513"/>
            <a:stretch/>
          </p:blipFill>
          <p:spPr>
            <a:xfrm>
              <a:off x="1379829" y="530835"/>
              <a:ext cx="6979321" cy="3814107"/>
            </a:xfrm>
            <a:prstGeom prst="rect">
              <a:avLst/>
            </a:prstGeom>
          </p:spPr>
        </p:pic>
        <p:sp>
          <p:nvSpPr>
            <p:cNvPr id="16" name="TextBox 15">
              <a:extLst>
                <a:ext uri="{FF2B5EF4-FFF2-40B4-BE49-F238E27FC236}">
                  <a16:creationId xmlns:a16="http://schemas.microsoft.com/office/drawing/2014/main" id="{340BCDA3-4C2C-4FD7-A369-54794A06E491}"/>
                </a:ext>
              </a:extLst>
            </p:cNvPr>
            <p:cNvSpPr txBox="1"/>
            <p:nvPr/>
          </p:nvSpPr>
          <p:spPr>
            <a:xfrm>
              <a:off x="2434092" y="4105907"/>
              <a:ext cx="3919255" cy="478071"/>
            </a:xfrm>
            <a:prstGeom prst="rect">
              <a:avLst/>
            </a:prstGeom>
            <a:noFill/>
          </p:spPr>
          <p:txBody>
            <a:bodyPr wrap="square" rtlCol="1">
              <a:spAutoFit/>
            </a:bodyPr>
            <a:lstStyle/>
            <a:p>
              <a:r>
                <a:rPr lang="en-US" b="1" dirty="0">
                  <a:solidFill>
                    <a:srgbClr val="0000FF"/>
                  </a:solidFill>
                </a:rPr>
                <a:t>Internet service providers (ISPs)</a:t>
              </a:r>
            </a:p>
          </p:txBody>
        </p:sp>
      </p:grpSp>
    </p:spTree>
    <p:extLst>
      <p:ext uri="{BB962C8B-B14F-4D97-AF65-F5344CB8AC3E}">
        <p14:creationId xmlns:p14="http://schemas.microsoft.com/office/powerpoint/2010/main" val="3709874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5074402"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Types of Internet connection</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FB789C-5E8E-48D0-B3B5-B8A280257626}"/>
              </a:ext>
            </a:extLst>
          </p:cNvPr>
          <p:cNvSpPr txBox="1"/>
          <p:nvPr/>
        </p:nvSpPr>
        <p:spPr>
          <a:xfrm>
            <a:off x="721408" y="1822703"/>
            <a:ext cx="6179584"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Dial-up connection:</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This type of connection uses dial-up modem connected to a standard telephone jack with regular telephone cabling.</a:t>
            </a:r>
          </a:p>
        </p:txBody>
      </p:sp>
      <p:pic>
        <p:nvPicPr>
          <p:cNvPr id="12" name="Picture 11">
            <a:extLst>
              <a:ext uri="{FF2B5EF4-FFF2-40B4-BE49-F238E27FC236}">
                <a16:creationId xmlns:a16="http://schemas.microsoft.com/office/drawing/2014/main" id="{44002002-C646-4B0F-83C0-7B6471FF1FD2}"/>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6232669" y="1409979"/>
            <a:ext cx="5778237" cy="2352124"/>
          </a:xfrm>
          <a:prstGeom prst="rect">
            <a:avLst/>
          </a:prstGeom>
        </p:spPr>
      </p:pic>
      <p:sp>
        <p:nvSpPr>
          <p:cNvPr id="17" name="TextBox 16">
            <a:extLst>
              <a:ext uri="{FF2B5EF4-FFF2-40B4-BE49-F238E27FC236}">
                <a16:creationId xmlns:a16="http://schemas.microsoft.com/office/drawing/2014/main" id="{D6DDE86C-E6C8-4E75-A3D0-9DEF90A140B4}"/>
              </a:ext>
            </a:extLst>
          </p:cNvPr>
          <p:cNvSpPr txBox="1"/>
          <p:nvPr/>
        </p:nvSpPr>
        <p:spPr>
          <a:xfrm>
            <a:off x="721408" y="3264685"/>
            <a:ext cx="9902229" cy="872034"/>
          </a:xfrm>
          <a:prstGeom prst="rect">
            <a:avLst/>
          </a:prstGeom>
          <a:noFill/>
        </p:spPr>
        <p:txBody>
          <a:bodyPr wrap="square" rtlCol="0">
            <a:spAutoFit/>
          </a:bodyPr>
          <a:lstStyle/>
          <a:p>
            <a:pPr algn="justLow">
              <a:lnSpc>
                <a:spcPct val="150000"/>
              </a:lnSpc>
            </a:pPr>
            <a:r>
              <a:rPr lang="en-US" b="1" u="sng" dirty="0">
                <a:solidFill>
                  <a:srgbClr val="3333FF"/>
                </a:solidFill>
                <a:latin typeface="Tajawal ExtraBold" panose="00000800000000000000" pitchFamily="2" charset="-78"/>
                <a:cs typeface="Tajawal ExtraBold" panose="00000800000000000000" pitchFamily="2" charset="-78"/>
              </a:rPr>
              <a:t>Advantages:</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It is including inexpensive hardware, ease of setup and use, and widespread availability.</a:t>
            </a:r>
          </a:p>
        </p:txBody>
      </p:sp>
      <p:sp>
        <p:nvSpPr>
          <p:cNvPr id="18" name="TextBox 17">
            <a:extLst>
              <a:ext uri="{FF2B5EF4-FFF2-40B4-BE49-F238E27FC236}">
                <a16:creationId xmlns:a16="http://schemas.microsoft.com/office/drawing/2014/main" id="{1647E662-653A-4738-962D-C1E4BA4C1FD9}"/>
              </a:ext>
            </a:extLst>
          </p:cNvPr>
          <p:cNvSpPr txBox="1"/>
          <p:nvPr/>
        </p:nvSpPr>
        <p:spPr>
          <a:xfrm>
            <a:off x="721408" y="4291169"/>
            <a:ext cx="11043872" cy="1287532"/>
          </a:xfrm>
          <a:prstGeom prst="rect">
            <a:avLst/>
          </a:prstGeom>
          <a:noFill/>
        </p:spPr>
        <p:txBody>
          <a:bodyPr wrap="square" rtlCol="0">
            <a:spAutoFit/>
          </a:bodyPr>
          <a:lstStyle/>
          <a:p>
            <a:pPr algn="justLow">
              <a:lnSpc>
                <a:spcPct val="150000"/>
              </a:lnSpc>
            </a:pPr>
            <a:r>
              <a:rPr lang="en-US" b="1" u="sng" dirty="0">
                <a:solidFill>
                  <a:srgbClr val="3333FF"/>
                </a:solidFill>
                <a:latin typeface="Tajawal ExtraBold" panose="00000800000000000000" pitchFamily="2" charset="-78"/>
                <a:cs typeface="Tajawal ExtraBold" panose="00000800000000000000" pitchFamily="2" charset="-78"/>
              </a:rPr>
              <a:t>Disadvantages:</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It is slow connection speed (a maximum of 56 Kbps) and cannot make or receive phone calls while connecting to the Internet.</a:t>
            </a:r>
          </a:p>
        </p:txBody>
      </p:sp>
    </p:spTree>
    <p:extLst>
      <p:ext uri="{BB962C8B-B14F-4D97-AF65-F5344CB8AC3E}">
        <p14:creationId xmlns:p14="http://schemas.microsoft.com/office/powerpoint/2010/main" val="42568352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5074402"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Types of Internet connection</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FB789C-5E8E-48D0-B3B5-B8A280257626}"/>
              </a:ext>
            </a:extLst>
          </p:cNvPr>
          <p:cNvSpPr txBox="1"/>
          <p:nvPr/>
        </p:nvSpPr>
        <p:spPr>
          <a:xfrm>
            <a:off x="721408" y="1596516"/>
            <a:ext cx="7368855" cy="1703030"/>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Cable connection:</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A Cable is a dedicated connection between the user's premises and the local exchange. It is fixed bandwidth and offers identical upload and download speeds up to </a:t>
            </a:r>
            <a:r>
              <a:rPr lang="en-US" dirty="0">
                <a:solidFill>
                  <a:srgbClr val="3333FF"/>
                </a:solidFill>
                <a:latin typeface="Tajawal ExtraBold" panose="00000800000000000000" pitchFamily="2" charset="-78"/>
                <a:cs typeface="Tajawal ExtraBold" panose="00000800000000000000" pitchFamily="2" charset="-78"/>
              </a:rPr>
              <a:t>100 Mbps </a:t>
            </a:r>
            <a:r>
              <a:rPr lang="en-US" dirty="0">
                <a:solidFill>
                  <a:srgbClr val="0A1F61"/>
                </a:solidFill>
                <a:latin typeface="Tajawal ExtraBold" panose="00000800000000000000" pitchFamily="2" charset="-78"/>
                <a:cs typeface="Tajawal ExtraBold" panose="00000800000000000000" pitchFamily="2" charset="-78"/>
              </a:rPr>
              <a:t>and requires a cable modem.</a:t>
            </a:r>
          </a:p>
        </p:txBody>
      </p:sp>
      <p:sp>
        <p:nvSpPr>
          <p:cNvPr id="13" name="TextBox 12">
            <a:extLst>
              <a:ext uri="{FF2B5EF4-FFF2-40B4-BE49-F238E27FC236}">
                <a16:creationId xmlns:a16="http://schemas.microsoft.com/office/drawing/2014/main" id="{FC749001-67EA-466A-BB32-7C76EA4FC0B0}"/>
              </a:ext>
            </a:extLst>
          </p:cNvPr>
          <p:cNvSpPr txBox="1"/>
          <p:nvPr/>
        </p:nvSpPr>
        <p:spPr>
          <a:xfrm>
            <a:off x="721408" y="3378808"/>
            <a:ext cx="9902229" cy="872034"/>
          </a:xfrm>
          <a:prstGeom prst="rect">
            <a:avLst/>
          </a:prstGeom>
          <a:noFill/>
        </p:spPr>
        <p:txBody>
          <a:bodyPr wrap="square" rtlCol="0">
            <a:spAutoFit/>
          </a:bodyPr>
          <a:lstStyle/>
          <a:p>
            <a:pPr algn="justLow">
              <a:lnSpc>
                <a:spcPct val="150000"/>
              </a:lnSpc>
            </a:pPr>
            <a:r>
              <a:rPr lang="en-US" b="1" u="sng" dirty="0">
                <a:solidFill>
                  <a:srgbClr val="3333FF"/>
                </a:solidFill>
                <a:latin typeface="Tajawal ExtraBold" panose="00000800000000000000" pitchFamily="2" charset="-78"/>
                <a:cs typeface="Tajawal ExtraBold" panose="00000800000000000000" pitchFamily="2" charset="-78"/>
              </a:rPr>
              <a:t>Advantages:</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Faster download and upload speed, it does not require any phone service to operate.</a:t>
            </a:r>
          </a:p>
        </p:txBody>
      </p:sp>
      <p:sp>
        <p:nvSpPr>
          <p:cNvPr id="14" name="TextBox 13">
            <a:extLst>
              <a:ext uri="{FF2B5EF4-FFF2-40B4-BE49-F238E27FC236}">
                <a16:creationId xmlns:a16="http://schemas.microsoft.com/office/drawing/2014/main" id="{18DD74BC-5E13-47A9-B84A-86D71E0D47AC}"/>
              </a:ext>
            </a:extLst>
          </p:cNvPr>
          <p:cNvSpPr txBox="1"/>
          <p:nvPr/>
        </p:nvSpPr>
        <p:spPr>
          <a:xfrm>
            <a:off x="721408" y="4401606"/>
            <a:ext cx="11043872" cy="872034"/>
          </a:xfrm>
          <a:prstGeom prst="rect">
            <a:avLst/>
          </a:prstGeom>
          <a:noFill/>
        </p:spPr>
        <p:txBody>
          <a:bodyPr wrap="square" rtlCol="0">
            <a:spAutoFit/>
          </a:bodyPr>
          <a:lstStyle/>
          <a:p>
            <a:pPr algn="justLow">
              <a:lnSpc>
                <a:spcPct val="150000"/>
              </a:lnSpc>
            </a:pPr>
            <a:r>
              <a:rPr lang="en-US" b="1" u="sng" dirty="0">
                <a:solidFill>
                  <a:srgbClr val="3333FF"/>
                </a:solidFill>
                <a:latin typeface="Tajawal ExtraBold" panose="00000800000000000000" pitchFamily="2" charset="-78"/>
                <a:cs typeface="Tajawal ExtraBold" panose="00000800000000000000" pitchFamily="2" charset="-78"/>
              </a:rPr>
              <a:t>Disadvantages:</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During peak hours, the data transfer speed gets low, and it is a bit expensive.</a:t>
            </a:r>
          </a:p>
        </p:txBody>
      </p:sp>
      <p:pic>
        <p:nvPicPr>
          <p:cNvPr id="2052" name="Picture 4" descr="What is difference between a leased line and broadband? | Commsplus">
            <a:extLst>
              <a:ext uri="{FF2B5EF4-FFF2-40B4-BE49-F238E27FC236}">
                <a16:creationId xmlns:a16="http://schemas.microsoft.com/office/drawing/2014/main" id="{5490BEC1-6DC3-495D-AD50-543829DFDF65}"/>
              </a:ext>
            </a:extLst>
          </p:cNvPr>
          <p:cNvPicPr>
            <a:picLocks noChangeAspect="1" noChangeArrowheads="1"/>
          </p:cNvPicPr>
          <p:nvPr/>
        </p:nvPicPr>
        <p:blipFill rotWithShape="1">
          <a:blip r:embed="rId6" cstate="print">
            <a:clrChange>
              <a:clrFrom>
                <a:srgbClr val="FEFEFE"/>
              </a:clrFrom>
              <a:clrTo>
                <a:srgbClr val="FEFEFE">
                  <a:alpha val="0"/>
                </a:srgbClr>
              </a:clrTo>
            </a:clrChange>
            <a:extLst>
              <a:ext uri="{28A0092B-C50C-407E-A947-70E740481C1C}">
                <a14:useLocalDpi xmlns:a14="http://schemas.microsoft.com/office/drawing/2010/main" val="0"/>
              </a:ext>
            </a:extLst>
          </a:blip>
          <a:srcRect t="8351"/>
          <a:stretch/>
        </p:blipFill>
        <p:spPr bwMode="auto">
          <a:xfrm>
            <a:off x="7859455" y="1689462"/>
            <a:ext cx="4213220" cy="1930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98462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5074402"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Types of Internet connection</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FB789C-5E8E-48D0-B3B5-B8A280257626}"/>
              </a:ext>
            </a:extLst>
          </p:cNvPr>
          <p:cNvSpPr txBox="1"/>
          <p:nvPr/>
        </p:nvSpPr>
        <p:spPr>
          <a:xfrm>
            <a:off x="721408" y="1596516"/>
            <a:ext cx="11043872" cy="1287532"/>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Broadband over Fiber (</a:t>
            </a:r>
            <a:r>
              <a:rPr lang="en-US" b="1" u="sng" dirty="0" err="1">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BoF</a:t>
            </a: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Fast direct connection available to homes and businesses in areas where there is fiber-optic cabling available. download speeds for </a:t>
            </a:r>
            <a:r>
              <a:rPr lang="en-US" dirty="0" err="1">
                <a:solidFill>
                  <a:srgbClr val="0A1F61"/>
                </a:solidFill>
                <a:latin typeface="Tajawal ExtraBold" panose="00000800000000000000" pitchFamily="2" charset="-78"/>
                <a:cs typeface="Tajawal ExtraBold" panose="00000800000000000000" pitchFamily="2" charset="-78"/>
              </a:rPr>
              <a:t>BoF</a:t>
            </a:r>
            <a:r>
              <a:rPr lang="en-US" dirty="0">
                <a:solidFill>
                  <a:srgbClr val="0A1F61"/>
                </a:solidFill>
                <a:latin typeface="Tajawal ExtraBold" panose="00000800000000000000" pitchFamily="2" charset="-78"/>
                <a:cs typeface="Tajawal ExtraBold" panose="00000800000000000000" pitchFamily="2" charset="-78"/>
              </a:rPr>
              <a:t> service typically range between 15 Mbps and 150 Mbps.</a:t>
            </a:r>
          </a:p>
        </p:txBody>
      </p:sp>
      <p:sp>
        <p:nvSpPr>
          <p:cNvPr id="13" name="TextBox 12">
            <a:extLst>
              <a:ext uri="{FF2B5EF4-FFF2-40B4-BE49-F238E27FC236}">
                <a16:creationId xmlns:a16="http://schemas.microsoft.com/office/drawing/2014/main" id="{FC749001-67EA-466A-BB32-7C76EA4FC0B0}"/>
              </a:ext>
            </a:extLst>
          </p:cNvPr>
          <p:cNvSpPr txBox="1"/>
          <p:nvPr/>
        </p:nvSpPr>
        <p:spPr>
          <a:xfrm>
            <a:off x="721408" y="2777534"/>
            <a:ext cx="11043872" cy="1703030"/>
          </a:xfrm>
          <a:prstGeom prst="rect">
            <a:avLst/>
          </a:prstGeom>
          <a:noFill/>
        </p:spPr>
        <p:txBody>
          <a:bodyPr wrap="square" rtlCol="0">
            <a:spAutoFit/>
          </a:bodyPr>
          <a:lstStyle/>
          <a:p>
            <a:pPr algn="justLow">
              <a:lnSpc>
                <a:spcPct val="150000"/>
              </a:lnSpc>
            </a:pPr>
            <a:r>
              <a:rPr lang="en-US" b="1" u="sng" dirty="0">
                <a:solidFill>
                  <a:srgbClr val="3333FF"/>
                </a:solidFill>
                <a:latin typeface="Tajawal ExtraBold" panose="00000800000000000000" pitchFamily="2" charset="-78"/>
                <a:cs typeface="Tajawal ExtraBold" panose="00000800000000000000" pitchFamily="2" charset="-78"/>
              </a:rPr>
              <a:t>Advantages:</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Extremely High Bandwidth. The volume of data that fiber optic cables transmit per unit time is far great than copper cables, enables signals can be transmitted to a longer distance than copper cables, and resistance to Electromagnetic Interference.</a:t>
            </a:r>
          </a:p>
        </p:txBody>
      </p:sp>
      <p:sp>
        <p:nvSpPr>
          <p:cNvPr id="14" name="TextBox 13">
            <a:extLst>
              <a:ext uri="{FF2B5EF4-FFF2-40B4-BE49-F238E27FC236}">
                <a16:creationId xmlns:a16="http://schemas.microsoft.com/office/drawing/2014/main" id="{18DD74BC-5E13-47A9-B84A-86D71E0D47AC}"/>
              </a:ext>
            </a:extLst>
          </p:cNvPr>
          <p:cNvSpPr txBox="1"/>
          <p:nvPr/>
        </p:nvSpPr>
        <p:spPr>
          <a:xfrm>
            <a:off x="745492" y="4326997"/>
            <a:ext cx="11043872" cy="1703030"/>
          </a:xfrm>
          <a:prstGeom prst="rect">
            <a:avLst/>
          </a:prstGeom>
          <a:noFill/>
        </p:spPr>
        <p:txBody>
          <a:bodyPr wrap="square" rtlCol="0">
            <a:spAutoFit/>
          </a:bodyPr>
          <a:lstStyle/>
          <a:p>
            <a:pPr algn="justLow">
              <a:lnSpc>
                <a:spcPct val="150000"/>
              </a:lnSpc>
            </a:pPr>
            <a:r>
              <a:rPr lang="en-US" b="1" u="sng" dirty="0">
                <a:solidFill>
                  <a:srgbClr val="3333FF"/>
                </a:solidFill>
                <a:latin typeface="Tajawal ExtraBold" panose="00000800000000000000" pitchFamily="2" charset="-78"/>
                <a:cs typeface="Tajawal ExtraBold" panose="00000800000000000000" pitchFamily="2" charset="-78"/>
              </a:rPr>
              <a:t>Disadvantages:</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Optical fiber cables are made of glass, which lends to they are more fragile than electrical wires, Difficult to Install, and as transmission distance getting longer, light will be attenuated and dispersed.</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35398946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5074402"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Types of Internet connection</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FB789C-5E8E-48D0-B3B5-B8A280257626}"/>
              </a:ext>
            </a:extLst>
          </p:cNvPr>
          <p:cNvSpPr txBox="1"/>
          <p:nvPr/>
        </p:nvSpPr>
        <p:spPr>
          <a:xfrm>
            <a:off x="721408" y="1539833"/>
            <a:ext cx="10948078" cy="1703030"/>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DSL/ADSL connection:</a:t>
            </a:r>
          </a:p>
          <a:p>
            <a:pPr algn="justLow">
              <a:lnSpc>
                <a:spcPct val="150000"/>
              </a:lnSpc>
            </a:pPr>
            <a:r>
              <a:rPr lang="en-US" dirty="0">
                <a:solidFill>
                  <a:srgbClr val="FF0000"/>
                </a:solidFill>
                <a:latin typeface="Tajawal ExtraBold" panose="00000800000000000000" pitchFamily="2" charset="-78"/>
                <a:cs typeface="Tajawal ExtraBold" panose="00000800000000000000" pitchFamily="2" charset="-78"/>
              </a:rPr>
              <a:t>DSL</a:t>
            </a:r>
            <a:r>
              <a:rPr lang="en-US" dirty="0">
                <a:solidFill>
                  <a:srgbClr val="0A1F61"/>
                </a:solidFill>
                <a:latin typeface="Tajawal ExtraBold" panose="00000800000000000000" pitchFamily="2" charset="-78"/>
                <a:cs typeface="Tajawal ExtraBold" panose="00000800000000000000" pitchFamily="2" charset="-78"/>
              </a:rPr>
              <a:t> (</a:t>
            </a:r>
            <a:r>
              <a:rPr lang="en-US" dirty="0">
                <a:solidFill>
                  <a:srgbClr val="FF0000"/>
                </a:solidFill>
                <a:latin typeface="Tajawal ExtraBold" panose="00000800000000000000" pitchFamily="2" charset="-78"/>
                <a:cs typeface="Tajawal ExtraBold" panose="00000800000000000000" pitchFamily="2" charset="-78"/>
              </a:rPr>
              <a:t>D</a:t>
            </a:r>
            <a:r>
              <a:rPr lang="en-US" dirty="0">
                <a:solidFill>
                  <a:srgbClr val="0A1F61"/>
                </a:solidFill>
                <a:latin typeface="Tajawal ExtraBold" panose="00000800000000000000" pitchFamily="2" charset="-78"/>
                <a:cs typeface="Tajawal ExtraBold" panose="00000800000000000000" pitchFamily="2" charset="-78"/>
              </a:rPr>
              <a:t>igital </a:t>
            </a:r>
            <a:r>
              <a:rPr lang="en-US" dirty="0">
                <a:solidFill>
                  <a:srgbClr val="FF0000"/>
                </a:solidFill>
                <a:latin typeface="Tajawal ExtraBold" panose="00000800000000000000" pitchFamily="2" charset="-78"/>
                <a:cs typeface="Tajawal ExtraBold" panose="00000800000000000000" pitchFamily="2" charset="-78"/>
              </a:rPr>
              <a:t>S</a:t>
            </a:r>
            <a:r>
              <a:rPr lang="en-US" dirty="0">
                <a:solidFill>
                  <a:srgbClr val="0A1F61"/>
                </a:solidFill>
                <a:latin typeface="Tajawal ExtraBold" panose="00000800000000000000" pitchFamily="2" charset="-78"/>
                <a:cs typeface="Tajawal ExtraBold" panose="00000800000000000000" pitchFamily="2" charset="-78"/>
              </a:rPr>
              <a:t>ubscriber </a:t>
            </a:r>
            <a:r>
              <a:rPr lang="en-US" dirty="0">
                <a:solidFill>
                  <a:srgbClr val="FF0000"/>
                </a:solidFill>
                <a:latin typeface="Tajawal ExtraBold" panose="00000800000000000000" pitchFamily="2" charset="-78"/>
                <a:cs typeface="Tajawal ExtraBold" panose="00000800000000000000" pitchFamily="2" charset="-78"/>
              </a:rPr>
              <a:t>L</a:t>
            </a:r>
            <a:r>
              <a:rPr lang="en-US" dirty="0">
                <a:solidFill>
                  <a:srgbClr val="0A1F61"/>
                </a:solidFill>
                <a:latin typeface="Tajawal ExtraBold" panose="00000800000000000000" pitchFamily="2" charset="-78"/>
                <a:cs typeface="Tajawal ExtraBold" panose="00000800000000000000" pitchFamily="2" charset="-78"/>
              </a:rPr>
              <a:t>ine) and </a:t>
            </a:r>
            <a:r>
              <a:rPr lang="en-US" dirty="0">
                <a:solidFill>
                  <a:srgbClr val="FF0000"/>
                </a:solidFill>
                <a:latin typeface="Tajawal ExtraBold" panose="00000800000000000000" pitchFamily="2" charset="-78"/>
                <a:cs typeface="Tajawal ExtraBold" panose="00000800000000000000" pitchFamily="2" charset="-78"/>
              </a:rPr>
              <a:t>ADSL</a:t>
            </a:r>
            <a:r>
              <a:rPr lang="en-US" dirty="0">
                <a:solidFill>
                  <a:srgbClr val="0A1F61"/>
                </a:solidFill>
                <a:latin typeface="Tajawal ExtraBold" panose="00000800000000000000" pitchFamily="2" charset="-78"/>
                <a:cs typeface="Tajawal ExtraBold" panose="00000800000000000000" pitchFamily="2" charset="-78"/>
              </a:rPr>
              <a:t> (</a:t>
            </a:r>
            <a:r>
              <a:rPr lang="en-US" dirty="0">
                <a:solidFill>
                  <a:srgbClr val="FF0000"/>
                </a:solidFill>
                <a:latin typeface="Tajawal ExtraBold" panose="00000800000000000000" pitchFamily="2" charset="-78"/>
                <a:cs typeface="Tajawal ExtraBold" panose="00000800000000000000" pitchFamily="2" charset="-78"/>
              </a:rPr>
              <a:t>A</a:t>
            </a:r>
            <a:r>
              <a:rPr lang="en-US" dirty="0">
                <a:solidFill>
                  <a:srgbClr val="0A1F61"/>
                </a:solidFill>
                <a:latin typeface="Tajawal ExtraBold" panose="00000800000000000000" pitchFamily="2" charset="-78"/>
                <a:cs typeface="Tajawal ExtraBold" panose="00000800000000000000" pitchFamily="2" charset="-78"/>
              </a:rPr>
              <a:t>symmetric </a:t>
            </a:r>
            <a:r>
              <a:rPr lang="en-US" dirty="0">
                <a:solidFill>
                  <a:srgbClr val="FF0000"/>
                </a:solidFill>
                <a:latin typeface="Tajawal ExtraBold" panose="00000800000000000000" pitchFamily="2" charset="-78"/>
                <a:cs typeface="Tajawal ExtraBold" panose="00000800000000000000" pitchFamily="2" charset="-78"/>
              </a:rPr>
              <a:t>D</a:t>
            </a:r>
            <a:r>
              <a:rPr lang="en-US" dirty="0">
                <a:solidFill>
                  <a:srgbClr val="0A1F61"/>
                </a:solidFill>
                <a:latin typeface="Tajawal ExtraBold" panose="00000800000000000000" pitchFamily="2" charset="-78"/>
                <a:cs typeface="Tajawal ExtraBold" panose="00000800000000000000" pitchFamily="2" charset="-78"/>
              </a:rPr>
              <a:t>igital </a:t>
            </a:r>
            <a:r>
              <a:rPr lang="en-US" dirty="0">
                <a:solidFill>
                  <a:srgbClr val="FF0000"/>
                </a:solidFill>
                <a:latin typeface="Tajawal ExtraBold" panose="00000800000000000000" pitchFamily="2" charset="-78"/>
                <a:cs typeface="Tajawal ExtraBold" panose="00000800000000000000" pitchFamily="2" charset="-78"/>
              </a:rPr>
              <a:t>S</a:t>
            </a:r>
            <a:r>
              <a:rPr lang="en-US" dirty="0">
                <a:solidFill>
                  <a:srgbClr val="0A1F61"/>
                </a:solidFill>
                <a:latin typeface="Tajawal ExtraBold" panose="00000800000000000000" pitchFamily="2" charset="-78"/>
                <a:cs typeface="Tajawal ExtraBold" panose="00000800000000000000" pitchFamily="2" charset="-78"/>
              </a:rPr>
              <a:t>ubscriber </a:t>
            </a:r>
            <a:r>
              <a:rPr lang="en-US" dirty="0">
                <a:solidFill>
                  <a:srgbClr val="FF0000"/>
                </a:solidFill>
                <a:latin typeface="Tajawal ExtraBold" panose="00000800000000000000" pitchFamily="2" charset="-78"/>
                <a:cs typeface="Tajawal ExtraBold" panose="00000800000000000000" pitchFamily="2" charset="-78"/>
              </a:rPr>
              <a:t>L</a:t>
            </a:r>
            <a:r>
              <a:rPr lang="en-US" dirty="0">
                <a:solidFill>
                  <a:srgbClr val="0A1F61"/>
                </a:solidFill>
                <a:latin typeface="Tajawal ExtraBold" panose="00000800000000000000" pitchFamily="2" charset="-78"/>
                <a:cs typeface="Tajawal ExtraBold" panose="00000800000000000000" pitchFamily="2" charset="-78"/>
              </a:rPr>
              <a:t>ine) Internet access is a type of direct connection that transmits via standard telephone lines. DSL/ADSL modem is available only to users who are relatively close (</a:t>
            </a:r>
            <a:r>
              <a:rPr lang="en-US" dirty="0">
                <a:solidFill>
                  <a:srgbClr val="3333FF"/>
                </a:solidFill>
                <a:latin typeface="Tajawal ExtraBold" panose="00000800000000000000" pitchFamily="2" charset="-78"/>
                <a:cs typeface="Tajawal ExtraBold" panose="00000800000000000000" pitchFamily="2" charset="-78"/>
              </a:rPr>
              <a:t>within 5 kilometers</a:t>
            </a:r>
            <a:r>
              <a:rPr lang="en-US" dirty="0">
                <a:solidFill>
                  <a:srgbClr val="0A1F61"/>
                </a:solidFill>
                <a:latin typeface="Tajawal ExtraBold" panose="00000800000000000000" pitchFamily="2" charset="-78"/>
                <a:cs typeface="Tajawal ExtraBold" panose="00000800000000000000" pitchFamily="2" charset="-78"/>
              </a:rPr>
              <a:t>) to a telephone switching station (Central).</a:t>
            </a:r>
          </a:p>
        </p:txBody>
      </p:sp>
      <p:sp>
        <p:nvSpPr>
          <p:cNvPr id="13" name="TextBox 12">
            <a:extLst>
              <a:ext uri="{FF2B5EF4-FFF2-40B4-BE49-F238E27FC236}">
                <a16:creationId xmlns:a16="http://schemas.microsoft.com/office/drawing/2014/main" id="{FC749001-67EA-466A-BB32-7C76EA4FC0B0}"/>
              </a:ext>
            </a:extLst>
          </p:cNvPr>
          <p:cNvSpPr txBox="1"/>
          <p:nvPr/>
        </p:nvSpPr>
        <p:spPr>
          <a:xfrm>
            <a:off x="721407" y="3138244"/>
            <a:ext cx="10948077" cy="1287532"/>
          </a:xfrm>
          <a:prstGeom prst="rect">
            <a:avLst/>
          </a:prstGeom>
          <a:noFill/>
        </p:spPr>
        <p:txBody>
          <a:bodyPr wrap="square" rtlCol="0">
            <a:spAutoFit/>
          </a:bodyPr>
          <a:lstStyle/>
          <a:p>
            <a:pPr algn="justLow">
              <a:lnSpc>
                <a:spcPct val="150000"/>
              </a:lnSpc>
            </a:pPr>
            <a:r>
              <a:rPr lang="en-US" b="1" u="sng" dirty="0">
                <a:solidFill>
                  <a:srgbClr val="3333FF"/>
                </a:solidFill>
                <a:latin typeface="Tajawal ExtraBold" panose="00000800000000000000" pitchFamily="2" charset="-78"/>
                <a:cs typeface="Tajawal ExtraBold" panose="00000800000000000000" pitchFamily="2" charset="-78"/>
              </a:rPr>
              <a:t>Advantages:</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Deliver download speed up to 100 Mbps, widely used since it depends on telephone landline, and reasonable cost depend on required speed.</a:t>
            </a:r>
          </a:p>
        </p:txBody>
      </p:sp>
      <p:sp>
        <p:nvSpPr>
          <p:cNvPr id="14" name="TextBox 13">
            <a:extLst>
              <a:ext uri="{FF2B5EF4-FFF2-40B4-BE49-F238E27FC236}">
                <a16:creationId xmlns:a16="http://schemas.microsoft.com/office/drawing/2014/main" id="{18DD74BC-5E13-47A9-B84A-86D71E0D47AC}"/>
              </a:ext>
            </a:extLst>
          </p:cNvPr>
          <p:cNvSpPr txBox="1"/>
          <p:nvPr/>
        </p:nvSpPr>
        <p:spPr>
          <a:xfrm>
            <a:off x="721408" y="4321156"/>
            <a:ext cx="11043872" cy="1287532"/>
          </a:xfrm>
          <a:prstGeom prst="rect">
            <a:avLst/>
          </a:prstGeom>
          <a:noFill/>
        </p:spPr>
        <p:txBody>
          <a:bodyPr wrap="square" rtlCol="0">
            <a:spAutoFit/>
          </a:bodyPr>
          <a:lstStyle/>
          <a:p>
            <a:pPr algn="justLow">
              <a:lnSpc>
                <a:spcPct val="150000"/>
              </a:lnSpc>
            </a:pPr>
            <a:r>
              <a:rPr lang="en-US" b="1" u="sng" dirty="0">
                <a:solidFill>
                  <a:srgbClr val="3333FF"/>
                </a:solidFill>
                <a:latin typeface="Tajawal ExtraBold" panose="00000800000000000000" pitchFamily="2" charset="-78"/>
                <a:cs typeface="Tajawal ExtraBold" panose="00000800000000000000" pitchFamily="2" charset="-78"/>
              </a:rPr>
              <a:t>Disadvantages:</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Slow speed at peak times, the quality of the copper cables can affect the performance of the DSL/ADSL, and the quality of the service is dependent on the distance from a telephone switching station (Central).</a:t>
            </a:r>
          </a:p>
        </p:txBody>
      </p:sp>
    </p:spTree>
    <p:extLst>
      <p:ext uri="{BB962C8B-B14F-4D97-AF65-F5344CB8AC3E}">
        <p14:creationId xmlns:p14="http://schemas.microsoft.com/office/powerpoint/2010/main" val="12266776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5074402"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Types of Internet connection</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FB789C-5E8E-48D0-B3B5-B8A280257626}"/>
              </a:ext>
            </a:extLst>
          </p:cNvPr>
          <p:cNvSpPr txBox="1"/>
          <p:nvPr/>
        </p:nvSpPr>
        <p:spPr>
          <a:xfrm>
            <a:off x="721408" y="1539833"/>
            <a:ext cx="10948078" cy="1703030"/>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Satellite :</a:t>
            </a:r>
          </a:p>
          <a:p>
            <a:pPr algn="justLow">
              <a:lnSpc>
                <a:spcPct val="150000"/>
              </a:lnSpc>
            </a:pPr>
            <a:r>
              <a:rPr lang="en-US" dirty="0">
                <a:latin typeface="Tajawal ExtraBold" panose="00000800000000000000" pitchFamily="2" charset="-78"/>
                <a:cs typeface="Tajawal ExtraBold" panose="00000800000000000000" pitchFamily="2" charset="-78"/>
              </a:rPr>
              <a:t>Satellite Internet access uses a direct connection, but it is slower and more expensive than </a:t>
            </a:r>
            <a:r>
              <a:rPr lang="en-US" dirty="0">
                <a:solidFill>
                  <a:srgbClr val="FF0000"/>
                </a:solidFill>
                <a:latin typeface="Tajawal ExtraBold" panose="00000800000000000000" pitchFamily="2" charset="-78"/>
                <a:cs typeface="Tajawal ExtraBold" panose="00000800000000000000" pitchFamily="2" charset="-78"/>
              </a:rPr>
              <a:t>leased line</a:t>
            </a:r>
            <a:r>
              <a:rPr lang="en-US" dirty="0">
                <a:latin typeface="Tajawal ExtraBold" panose="00000800000000000000" pitchFamily="2" charset="-78"/>
                <a:cs typeface="Tajawal ExtraBold" panose="00000800000000000000" pitchFamily="2" charset="-78"/>
              </a:rPr>
              <a:t> or </a:t>
            </a:r>
            <a:r>
              <a:rPr lang="en-US" dirty="0">
                <a:solidFill>
                  <a:srgbClr val="FF0000"/>
                </a:solidFill>
                <a:latin typeface="Tajawal ExtraBold" panose="00000800000000000000" pitchFamily="2" charset="-78"/>
                <a:cs typeface="Tajawal ExtraBold" panose="00000800000000000000" pitchFamily="2" charset="-78"/>
              </a:rPr>
              <a:t>DSL/ADSL </a:t>
            </a:r>
            <a:r>
              <a:rPr lang="en-US" dirty="0">
                <a:latin typeface="Tajawal ExtraBold" panose="00000800000000000000" pitchFamily="2" charset="-78"/>
                <a:cs typeface="Tajawal ExtraBold" panose="00000800000000000000" pitchFamily="2" charset="-78"/>
              </a:rPr>
              <a:t>access (around 10 Mbps). It requires a satellite modem and a transceiver satellite dish mounted outside the home or building .</a:t>
            </a:r>
          </a:p>
        </p:txBody>
      </p:sp>
      <p:sp>
        <p:nvSpPr>
          <p:cNvPr id="13" name="TextBox 12">
            <a:extLst>
              <a:ext uri="{FF2B5EF4-FFF2-40B4-BE49-F238E27FC236}">
                <a16:creationId xmlns:a16="http://schemas.microsoft.com/office/drawing/2014/main" id="{FC749001-67EA-466A-BB32-7C76EA4FC0B0}"/>
              </a:ext>
            </a:extLst>
          </p:cNvPr>
          <p:cNvSpPr txBox="1"/>
          <p:nvPr/>
        </p:nvSpPr>
        <p:spPr>
          <a:xfrm>
            <a:off x="721408" y="3138244"/>
            <a:ext cx="11130958" cy="872034"/>
          </a:xfrm>
          <a:prstGeom prst="rect">
            <a:avLst/>
          </a:prstGeom>
          <a:noFill/>
        </p:spPr>
        <p:txBody>
          <a:bodyPr wrap="square" rtlCol="0">
            <a:spAutoFit/>
          </a:bodyPr>
          <a:lstStyle/>
          <a:p>
            <a:pPr algn="justLow">
              <a:lnSpc>
                <a:spcPct val="150000"/>
              </a:lnSpc>
            </a:pPr>
            <a:r>
              <a:rPr lang="en-US" b="1" u="sng" dirty="0">
                <a:solidFill>
                  <a:srgbClr val="3333FF"/>
                </a:solidFill>
                <a:latin typeface="Tajawal ExtraBold" panose="00000800000000000000" pitchFamily="2" charset="-78"/>
                <a:cs typeface="Tajawal ExtraBold" panose="00000800000000000000" pitchFamily="2" charset="-78"/>
              </a:rPr>
              <a:t>Advantages:</a:t>
            </a:r>
          </a:p>
          <a:p>
            <a:pPr algn="justLow">
              <a:lnSpc>
                <a:spcPct val="150000"/>
              </a:lnSpc>
            </a:pPr>
            <a:r>
              <a:rPr lang="en-US" spc="-70" dirty="0">
                <a:solidFill>
                  <a:srgbClr val="0A1F61"/>
                </a:solidFill>
                <a:latin typeface="Tajawal ExtraBold" panose="00000800000000000000" pitchFamily="2" charset="-78"/>
                <a:cs typeface="Tajawal ExtraBold" panose="00000800000000000000" pitchFamily="2" charset="-78"/>
              </a:rPr>
              <a:t>It has a higher availability rate than DSL or cable, easily used in areas where other internet options are not available.</a:t>
            </a:r>
          </a:p>
        </p:txBody>
      </p:sp>
      <p:sp>
        <p:nvSpPr>
          <p:cNvPr id="14" name="TextBox 13">
            <a:extLst>
              <a:ext uri="{FF2B5EF4-FFF2-40B4-BE49-F238E27FC236}">
                <a16:creationId xmlns:a16="http://schemas.microsoft.com/office/drawing/2014/main" id="{18DD74BC-5E13-47A9-B84A-86D71E0D47AC}"/>
              </a:ext>
            </a:extLst>
          </p:cNvPr>
          <p:cNvSpPr txBox="1"/>
          <p:nvPr/>
        </p:nvSpPr>
        <p:spPr>
          <a:xfrm>
            <a:off x="721408" y="3931181"/>
            <a:ext cx="11043872" cy="1703030"/>
          </a:xfrm>
          <a:prstGeom prst="rect">
            <a:avLst/>
          </a:prstGeom>
          <a:noFill/>
        </p:spPr>
        <p:txBody>
          <a:bodyPr wrap="square" rtlCol="0">
            <a:spAutoFit/>
          </a:bodyPr>
          <a:lstStyle/>
          <a:p>
            <a:pPr algn="justLow">
              <a:lnSpc>
                <a:spcPct val="150000"/>
              </a:lnSpc>
            </a:pPr>
            <a:r>
              <a:rPr lang="en-US" b="1" u="sng" dirty="0">
                <a:solidFill>
                  <a:srgbClr val="3333FF"/>
                </a:solidFill>
                <a:latin typeface="Tajawal ExtraBold" panose="00000800000000000000" pitchFamily="2" charset="-78"/>
                <a:cs typeface="Tajawal ExtraBold" panose="00000800000000000000" pitchFamily="2" charset="-78"/>
              </a:rPr>
              <a:t>Disadvantages:</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It is difficult to troubleshoot the system, it delivers poor quality internet during bad weather conditions, and it suffer from Latency which is a delay in service caused by the amount of time it takes to transfer a signal to and from a satellite.</a:t>
            </a:r>
          </a:p>
        </p:txBody>
      </p:sp>
    </p:spTree>
    <p:extLst>
      <p:ext uri="{BB962C8B-B14F-4D97-AF65-F5344CB8AC3E}">
        <p14:creationId xmlns:p14="http://schemas.microsoft.com/office/powerpoint/2010/main" val="17240874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5074402"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Types of Internet connection</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2FB789C-5E8E-48D0-B3B5-B8A280257626}"/>
              </a:ext>
            </a:extLst>
          </p:cNvPr>
          <p:cNvSpPr txBox="1"/>
          <p:nvPr/>
        </p:nvSpPr>
        <p:spPr>
          <a:xfrm>
            <a:off x="721408" y="1539833"/>
            <a:ext cx="11043872" cy="1703030"/>
          </a:xfrm>
          <a:prstGeom prst="rect">
            <a:avLst/>
          </a:prstGeom>
          <a:noFill/>
        </p:spPr>
        <p:txBody>
          <a:bodyPr wrap="square" rtlCol="0">
            <a:spAutoFit/>
          </a:bodyPr>
          <a:lstStyle/>
          <a:p>
            <a:pPr algn="justLow">
              <a:lnSpc>
                <a:spcPct val="150000"/>
              </a:lnSpc>
            </a:pPr>
            <a:r>
              <a:rPr lang="en-US"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Mobile Internet :</a:t>
            </a:r>
          </a:p>
          <a:p>
            <a:pPr algn="justLow">
              <a:lnSpc>
                <a:spcPct val="150000"/>
              </a:lnSpc>
            </a:pPr>
            <a:r>
              <a:rPr lang="en-US" dirty="0">
                <a:latin typeface="Tajawal ExtraBold" panose="00000800000000000000" pitchFamily="2" charset="-78"/>
                <a:cs typeface="Tajawal ExtraBold" panose="00000800000000000000" pitchFamily="2" charset="-78"/>
              </a:rPr>
              <a:t>It used with smartphones and media tablets to keep them connected to the Internet via a cellular network. The speed of mobile wireless depends on the cellular standard being used, 3G networks have speeds between 1 and 4 Mbps; 4G networks are often between 3 and 15 Mbps and sometimes more.</a:t>
            </a:r>
          </a:p>
        </p:txBody>
      </p:sp>
      <p:sp>
        <p:nvSpPr>
          <p:cNvPr id="13" name="TextBox 12">
            <a:extLst>
              <a:ext uri="{FF2B5EF4-FFF2-40B4-BE49-F238E27FC236}">
                <a16:creationId xmlns:a16="http://schemas.microsoft.com/office/drawing/2014/main" id="{FC749001-67EA-466A-BB32-7C76EA4FC0B0}"/>
              </a:ext>
            </a:extLst>
          </p:cNvPr>
          <p:cNvSpPr txBox="1"/>
          <p:nvPr/>
        </p:nvSpPr>
        <p:spPr>
          <a:xfrm>
            <a:off x="703990" y="3161515"/>
            <a:ext cx="11130958" cy="1287532"/>
          </a:xfrm>
          <a:prstGeom prst="rect">
            <a:avLst/>
          </a:prstGeom>
          <a:noFill/>
        </p:spPr>
        <p:txBody>
          <a:bodyPr wrap="square" rtlCol="0">
            <a:spAutoFit/>
          </a:bodyPr>
          <a:lstStyle/>
          <a:p>
            <a:pPr algn="justLow">
              <a:lnSpc>
                <a:spcPct val="150000"/>
              </a:lnSpc>
            </a:pPr>
            <a:r>
              <a:rPr lang="en-US" b="1" u="sng" dirty="0">
                <a:solidFill>
                  <a:srgbClr val="3333FF"/>
                </a:solidFill>
                <a:latin typeface="Tajawal ExtraBold" panose="00000800000000000000" pitchFamily="2" charset="-78"/>
                <a:cs typeface="Tajawal ExtraBold" panose="00000800000000000000" pitchFamily="2" charset="-78"/>
              </a:rPr>
              <a:t>Advantages:</a:t>
            </a:r>
          </a:p>
          <a:p>
            <a:pPr algn="justLow">
              <a:lnSpc>
                <a:spcPct val="150000"/>
              </a:lnSpc>
            </a:pPr>
            <a:r>
              <a:rPr lang="en-US" spc="-70" dirty="0">
                <a:solidFill>
                  <a:srgbClr val="0A1F61"/>
                </a:solidFill>
                <a:latin typeface="Tajawal ExtraBold" panose="00000800000000000000" pitchFamily="2" charset="-78"/>
                <a:cs typeface="Tajawal ExtraBold" panose="00000800000000000000" pitchFamily="2" charset="-78"/>
              </a:rPr>
              <a:t>Using internet while moving from one place to the other, and it does not need any extra hardware or software to connect to the Internet.</a:t>
            </a:r>
          </a:p>
        </p:txBody>
      </p:sp>
      <p:sp>
        <p:nvSpPr>
          <p:cNvPr id="14" name="TextBox 13">
            <a:extLst>
              <a:ext uri="{FF2B5EF4-FFF2-40B4-BE49-F238E27FC236}">
                <a16:creationId xmlns:a16="http://schemas.microsoft.com/office/drawing/2014/main" id="{18DD74BC-5E13-47A9-B84A-86D71E0D47AC}"/>
              </a:ext>
            </a:extLst>
          </p:cNvPr>
          <p:cNvSpPr txBox="1"/>
          <p:nvPr/>
        </p:nvSpPr>
        <p:spPr>
          <a:xfrm>
            <a:off x="721408" y="4321723"/>
            <a:ext cx="11043872" cy="1287532"/>
          </a:xfrm>
          <a:prstGeom prst="rect">
            <a:avLst/>
          </a:prstGeom>
          <a:noFill/>
        </p:spPr>
        <p:txBody>
          <a:bodyPr wrap="square" rtlCol="0">
            <a:spAutoFit/>
          </a:bodyPr>
          <a:lstStyle/>
          <a:p>
            <a:pPr algn="justLow">
              <a:lnSpc>
                <a:spcPct val="150000"/>
              </a:lnSpc>
            </a:pPr>
            <a:r>
              <a:rPr lang="en-US" b="1" u="sng" dirty="0">
                <a:solidFill>
                  <a:srgbClr val="3333FF"/>
                </a:solidFill>
                <a:latin typeface="Tajawal ExtraBold" panose="00000800000000000000" pitchFamily="2" charset="-78"/>
                <a:cs typeface="Tajawal ExtraBold" panose="00000800000000000000" pitchFamily="2" charset="-78"/>
              </a:rPr>
              <a:t>Disadvantages:</a:t>
            </a:r>
          </a:p>
          <a:p>
            <a:pPr algn="justLow">
              <a:lnSpc>
                <a:spcPct val="150000"/>
              </a:lnSpc>
            </a:pPr>
            <a:r>
              <a:rPr lang="en-US" dirty="0">
                <a:solidFill>
                  <a:srgbClr val="0A1F61"/>
                </a:solidFill>
                <a:latin typeface="Tajawal ExtraBold" panose="00000800000000000000" pitchFamily="2" charset="-78"/>
                <a:cs typeface="Tajawal ExtraBold" panose="00000800000000000000" pitchFamily="2" charset="-78"/>
              </a:rPr>
              <a:t>weak mobile network signal leads to poor connection, and extra cost for data plane provided by mobile network provider.</a:t>
            </a:r>
          </a:p>
        </p:txBody>
      </p:sp>
    </p:spTree>
    <p:extLst>
      <p:ext uri="{BB962C8B-B14F-4D97-AF65-F5344CB8AC3E}">
        <p14:creationId xmlns:p14="http://schemas.microsoft.com/office/powerpoint/2010/main" val="31937292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4796" y="543490"/>
            <a:ext cx="1983235" cy="523220"/>
          </a:xfrm>
          <a:prstGeom prst="rect">
            <a:avLst/>
          </a:prstGeom>
          <a:noFill/>
        </p:spPr>
        <p:txBody>
          <a:bodyPr wrap="non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Thank you</a:t>
            </a:r>
          </a:p>
        </p:txBody>
      </p:sp>
      <p:sp>
        <p:nvSpPr>
          <p:cNvPr id="8" name="TextBox 7"/>
          <p:cNvSpPr txBox="1"/>
          <p:nvPr/>
        </p:nvSpPr>
        <p:spPr>
          <a:xfrm>
            <a:off x="-108036" y="463147"/>
            <a:ext cx="2311305" cy="523220"/>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(01)</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descr="A chalkboard with writing on it&#10;&#10;Description automatically generated with medium confidence">
            <a:extLst>
              <a:ext uri="{FF2B5EF4-FFF2-40B4-BE49-F238E27FC236}">
                <a16:creationId xmlns:a16="http://schemas.microsoft.com/office/drawing/2014/main" id="{2E7AFDB0-FEE1-4655-B19A-A2250F89204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451" t="5538" b="5145"/>
          <a:stretch/>
        </p:blipFill>
        <p:spPr>
          <a:xfrm>
            <a:off x="2971762" y="1610200"/>
            <a:ext cx="6259764" cy="4141733"/>
          </a:xfrm>
          <a:prstGeom prst="rect">
            <a:avLst/>
          </a:prstGeom>
        </p:spPr>
      </p:pic>
    </p:spTree>
    <p:extLst>
      <p:ext uri="{BB962C8B-B14F-4D97-AF65-F5344CB8AC3E}">
        <p14:creationId xmlns:p14="http://schemas.microsoft.com/office/powerpoint/2010/main" val="8667278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1213</TotalTime>
  <Words>2881</Words>
  <Application>Microsoft Office PowerPoint</Application>
  <PresentationFormat>Widescreen</PresentationFormat>
  <Paragraphs>252</Paragraphs>
  <Slides>41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Calibri</vt:lpstr>
      <vt:lpstr>Calibri Light</vt:lpstr>
      <vt:lpstr>Chaparral Pro</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Khaled ELMenshawy</cp:lastModifiedBy>
  <cp:revision>61</cp:revision>
  <dcterms:created xsi:type="dcterms:W3CDTF">2021-08-03T13:03:26Z</dcterms:created>
  <dcterms:modified xsi:type="dcterms:W3CDTF">2022-05-18T22:16:00Z</dcterms:modified>
</cp:coreProperties>
</file>