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0"/>
  </p:notesMasterIdLst>
  <p:sldIdLst>
    <p:sldId id="260" r:id="rId2"/>
    <p:sldId id="282" r:id="rId3"/>
    <p:sldId id="318" r:id="rId4"/>
    <p:sldId id="325" r:id="rId5"/>
    <p:sldId id="326" r:id="rId6"/>
    <p:sldId id="327" r:id="rId7"/>
    <p:sldId id="324" r:id="rId8"/>
    <p:sldId id="328" r:id="rId9"/>
    <p:sldId id="329" r:id="rId10"/>
    <p:sldId id="330" r:id="rId11"/>
    <p:sldId id="323" r:id="rId12"/>
    <p:sldId id="322" r:id="rId13"/>
    <p:sldId id="321" r:id="rId14"/>
    <p:sldId id="331" r:id="rId15"/>
    <p:sldId id="332" r:id="rId16"/>
    <p:sldId id="333" r:id="rId17"/>
    <p:sldId id="320" r:id="rId18"/>
    <p:sldId id="334" r:id="rId19"/>
    <p:sldId id="335" r:id="rId20"/>
    <p:sldId id="336" r:id="rId21"/>
    <p:sldId id="337" r:id="rId22"/>
    <p:sldId id="338" r:id="rId23"/>
    <p:sldId id="339" r:id="rId24"/>
    <p:sldId id="340" r:id="rId25"/>
    <p:sldId id="341" r:id="rId26"/>
    <p:sldId id="342" r:id="rId27"/>
    <p:sldId id="343" r:id="rId28"/>
    <p:sldId id="344" r:id="rId29"/>
    <p:sldId id="319" r:id="rId30"/>
    <p:sldId id="345" r:id="rId31"/>
    <p:sldId id="346" r:id="rId32"/>
    <p:sldId id="347" r:id="rId33"/>
    <p:sldId id="348" r:id="rId34"/>
    <p:sldId id="349" r:id="rId35"/>
    <p:sldId id="350" r:id="rId36"/>
    <p:sldId id="351" r:id="rId37"/>
    <p:sldId id="352" r:id="rId38"/>
    <p:sldId id="317"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a:t>
            </a:r>
            <a:r>
              <a:rPr lang="en-US" sz="2800" b="1" dirty="0" smtClean="0">
                <a:solidFill>
                  <a:srgbClr val="00B0F0"/>
                </a:solidFill>
                <a:latin typeface="Times New Roman" panose="02020603050405020304" pitchFamily="18" charset="0"/>
                <a:cs typeface="Times New Roman" panose="02020603050405020304" pitchFamily="18" charset="0"/>
              </a:rPr>
              <a:t>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lang="en-US" dirty="0" smtClean="0">
                <a:solidFill>
                  <a:prstClr val="white"/>
                </a:solidFill>
                <a:latin typeface="Times New Roman"/>
                <a:cs typeface="Times New Roman"/>
              </a:rPr>
              <a:t>10</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Topics to Cover in Week </a:t>
            </a:r>
            <a:r>
              <a:rPr lang="en-US" dirty="0" smtClean="0"/>
              <a:t>10</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
        <p:nvSpPr>
          <p:cNvPr id="10" name="TextBox 9">
            <a:extLst>
              <a:ext uri="{FF2B5EF4-FFF2-40B4-BE49-F238E27FC236}">
                <a16:creationId xmlns:a16="http://schemas.microsoft.com/office/drawing/2014/main" id="{3120D5D0-FD2B-4E97-A202-F1B364E3E27A}"/>
              </a:ext>
            </a:extLst>
          </p:cNvPr>
          <p:cNvSpPr txBox="1"/>
          <p:nvPr/>
        </p:nvSpPr>
        <p:spPr>
          <a:xfrm>
            <a:off x="634413" y="1807968"/>
            <a:ext cx="9628981"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Tolerate, treat, transfer and terminate</a:t>
            </a:r>
          </a:p>
          <a:p>
            <a:pPr marL="571500" indent="-571500">
              <a:buFont typeface="Wingdings" panose="05000000000000000000" pitchFamily="2" charset="2"/>
              <a:buChar char="§"/>
              <a:defRPr/>
            </a:pPr>
            <a:r>
              <a:rPr lang="en-US" sz="3600" dirty="0">
                <a:solidFill>
                  <a:prstClr val="black"/>
                </a:solidFill>
                <a:latin typeface="Calibri" panose="020F0502020204030204"/>
              </a:rPr>
              <a:t>The 4ts of hazard response</a:t>
            </a:r>
          </a:p>
          <a:p>
            <a:pPr marL="571500" indent="-571500">
              <a:buFont typeface="Wingdings" panose="05000000000000000000" pitchFamily="2" charset="2"/>
              <a:buChar char="§"/>
              <a:defRPr/>
            </a:pPr>
            <a:r>
              <a:rPr lang="en-US" sz="3600" dirty="0">
                <a:solidFill>
                  <a:prstClr val="black"/>
                </a:solidFill>
                <a:latin typeface="Calibri" panose="020F0502020204030204"/>
              </a:rPr>
              <a:t>Description of the 4Ts of hazard response</a:t>
            </a:r>
          </a:p>
          <a:p>
            <a:pPr marL="571500" indent="-571500">
              <a:buFont typeface="Wingdings" panose="05000000000000000000" pitchFamily="2" charset="2"/>
              <a:buChar char="§"/>
              <a:defRPr/>
            </a:pPr>
            <a:r>
              <a:rPr lang="en-US" sz="3600" dirty="0">
                <a:solidFill>
                  <a:prstClr val="black"/>
                </a:solidFill>
                <a:latin typeface="Calibri" panose="020F0502020204030204"/>
              </a:rPr>
              <a:t>Risk matrix and the 4Ts of hazard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Key dependencies and significant risks</a:t>
            </a:r>
          </a:p>
          <a:p>
            <a:pPr marL="571500" indent="-571500">
              <a:buFont typeface="Wingdings" panose="05000000000000000000" pitchFamily="2" charset="2"/>
              <a:buChar char="§"/>
              <a:defRPr/>
            </a:pPr>
            <a:r>
              <a:rPr lang="en-US" sz="3600" dirty="0">
                <a:solidFill>
                  <a:prstClr val="black"/>
                </a:solidFill>
                <a:latin typeface="Calibri" panose="020F0502020204030204"/>
              </a:rPr>
              <a:t>Strategic Risk Response</a:t>
            </a:r>
          </a:p>
          <a:p>
            <a:pPr marL="571500" indent="-571500">
              <a:buFont typeface="Wingdings" panose="05000000000000000000" pitchFamily="2" charset="2"/>
              <a:buChar char="§"/>
              <a:defRPr/>
            </a:pPr>
            <a:r>
              <a:rPr lang="en-US" sz="3600" dirty="0">
                <a:solidFill>
                  <a:prstClr val="black"/>
                </a:solidFill>
                <a:latin typeface="Calibri" panose="020F0502020204030204"/>
              </a:rPr>
              <a:t>Opportunity evaluation and response</a:t>
            </a: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408849" cy="655264"/>
          </a:xfrm>
        </p:spPr>
        <p:txBody>
          <a:bodyPr>
            <a:normAutofit/>
          </a:bodyPr>
          <a:lstStyle/>
          <a:p>
            <a:r>
              <a:rPr lang="en-US" dirty="0"/>
              <a:t>Tolerate, treat, </a:t>
            </a:r>
            <a:r>
              <a:rPr lang="en-US" dirty="0" smtClean="0"/>
              <a:t>transfer and </a:t>
            </a:r>
            <a:r>
              <a:rPr lang="en-US" dirty="0"/>
              <a:t>terminate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TextBox 9">
            <a:extLst>
              <a:ext uri="{FF2B5EF4-FFF2-40B4-BE49-F238E27FC236}">
                <a16:creationId xmlns:a16="http://schemas.microsoft.com/office/drawing/2014/main" id="{E0511FE2-4F4A-47DA-A0E8-9339D412A5F7}"/>
              </a:ext>
            </a:extLst>
          </p:cNvPr>
          <p:cNvSpPr txBox="1"/>
          <p:nvPr/>
        </p:nvSpPr>
        <p:spPr>
          <a:xfrm>
            <a:off x="362453" y="1467792"/>
            <a:ext cx="11467094"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Priority significant risks facing an organization are those that have:</a:t>
            </a:r>
          </a:p>
          <a:p>
            <a:pPr>
              <a:defRPr/>
            </a:pPr>
            <a:r>
              <a:rPr lang="en-US" sz="3600" dirty="0">
                <a:solidFill>
                  <a:prstClr val="black"/>
                </a:solidFill>
                <a:latin typeface="Calibri" panose="020F0502020204030204"/>
              </a:rPr>
              <a:t>●● high or very high impact in relation to the benchmark test for significance;</a:t>
            </a:r>
          </a:p>
          <a:p>
            <a:pPr>
              <a:defRPr/>
            </a:pPr>
            <a:r>
              <a:rPr lang="en-US" sz="3600" dirty="0">
                <a:solidFill>
                  <a:prstClr val="black"/>
                </a:solidFill>
                <a:latin typeface="Calibri" panose="020F0502020204030204"/>
              </a:rPr>
              <a:t>●● high or very high likelihood of materializing at or above the benchmark level;</a:t>
            </a:r>
          </a:p>
          <a:p>
            <a:pPr>
              <a:defRPr/>
            </a:pPr>
            <a:r>
              <a:rPr lang="en-US" sz="3600" dirty="0">
                <a:solidFill>
                  <a:prstClr val="black"/>
                </a:solidFill>
                <a:latin typeface="Calibri" panose="020F0502020204030204"/>
              </a:rPr>
              <a:t>●● high or very high scope for cost-effective improvement in control.</a:t>
            </a:r>
          </a:p>
        </p:txBody>
      </p:sp>
    </p:spTree>
    <p:extLst>
      <p:ext uri="{BB962C8B-B14F-4D97-AF65-F5344CB8AC3E}">
        <p14:creationId xmlns:p14="http://schemas.microsoft.com/office/powerpoint/2010/main" val="2941452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smtClean="0"/>
              <a:t>The 4ts of 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470647" y="1780265"/>
            <a:ext cx="11467094"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Generally speaking, it is only priority significant risks that require attention at the most senior level of the organization. </a:t>
            </a:r>
          </a:p>
          <a:p>
            <a:pPr marL="571500" indent="-571500">
              <a:buFont typeface="Wingdings" panose="05000000000000000000" pitchFamily="2" charset="2"/>
              <a:buChar char="§"/>
              <a:defRPr/>
            </a:pPr>
            <a:r>
              <a:rPr lang="en-US" sz="3600" dirty="0">
                <a:solidFill>
                  <a:prstClr val="black"/>
                </a:solidFill>
                <a:latin typeface="Calibri" panose="020F0502020204030204"/>
              </a:rPr>
              <a:t>However, it is appropriate that compliance risks also receive boardroom attention. </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26634506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smtClean="0"/>
              <a:t>The </a:t>
            </a:r>
            <a:r>
              <a:rPr lang="en-US" dirty="0"/>
              <a:t>4ts of 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1" y="1727621"/>
            <a:ext cx="11467094"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In practice, the board will expect these compliance risks to be properly managed and the board will only receive routine/annual reports describing risk performance, or a special report if a specific issue has arisen. </a:t>
            </a:r>
          </a:p>
          <a:p>
            <a:pPr marL="571500" indent="-571500">
              <a:buFont typeface="Wingdings" panose="05000000000000000000" pitchFamily="2" charset="2"/>
              <a:buChar char="§"/>
              <a:defRPr/>
            </a:pPr>
            <a:r>
              <a:rPr lang="en-US" sz="3600" dirty="0">
                <a:solidFill>
                  <a:prstClr val="black"/>
                </a:solidFill>
                <a:latin typeface="Calibri" panose="020F0502020204030204"/>
              </a:rPr>
              <a:t>The organization will seek to introduce effective and efficient controls to minimize compliance risks.</a:t>
            </a:r>
          </a:p>
        </p:txBody>
      </p:sp>
    </p:spTree>
    <p:extLst>
      <p:ext uri="{BB962C8B-B14F-4D97-AF65-F5344CB8AC3E}">
        <p14:creationId xmlns:p14="http://schemas.microsoft.com/office/powerpoint/2010/main" val="40382368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smtClean="0"/>
              <a:t>The </a:t>
            </a:r>
            <a:r>
              <a:rPr lang="en-US" dirty="0"/>
              <a:t>4ts of 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2" y="1467792"/>
            <a:ext cx="11600947"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Having identified the priority significant risks, the organization then needs to review the controls in place and decide whether further actions are required. </a:t>
            </a:r>
          </a:p>
          <a:p>
            <a:pPr marL="571500" indent="-571500">
              <a:buFont typeface="Wingdings" panose="05000000000000000000" pitchFamily="2" charset="2"/>
              <a:buChar char="§"/>
              <a:defRPr/>
            </a:pPr>
            <a:r>
              <a:rPr lang="en-US" sz="3600" dirty="0">
                <a:solidFill>
                  <a:prstClr val="black"/>
                </a:solidFill>
                <a:latin typeface="Calibri" panose="020F0502020204030204"/>
              </a:rPr>
              <a:t>For hazard risks, the range of responses available is often described as the 4Ts.</a:t>
            </a:r>
          </a:p>
        </p:txBody>
      </p:sp>
    </p:spTree>
    <p:extLst>
      <p:ext uri="{BB962C8B-B14F-4D97-AF65-F5344CB8AC3E}">
        <p14:creationId xmlns:p14="http://schemas.microsoft.com/office/powerpoint/2010/main" val="11149266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Description of the 4Ts </a:t>
            </a:r>
            <a:r>
              <a:rPr lang="en-US" dirty="0" smtClean="0"/>
              <a:t>of </a:t>
            </a:r>
            <a:r>
              <a:rPr lang="en-US" dirty="0"/>
              <a:t>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2" y="1658102"/>
            <a:ext cx="11038973" cy="2862322"/>
          </a:xfrm>
          <a:prstGeom prst="rect">
            <a:avLst/>
          </a:prstGeom>
          <a:noFill/>
        </p:spPr>
        <p:txBody>
          <a:bodyPr wrap="square">
            <a:spAutoFit/>
          </a:bodyPr>
          <a:lstStyle/>
          <a:p>
            <a:pPr>
              <a:defRPr/>
            </a:pPr>
            <a:r>
              <a:rPr lang="en-US" sz="3600" b="1" dirty="0">
                <a:solidFill>
                  <a:prstClr val="black"/>
                </a:solidFill>
                <a:latin typeface="Calibri" panose="020F0502020204030204"/>
              </a:rPr>
              <a:t>Tolerate Accept/retain: </a:t>
            </a:r>
            <a:r>
              <a:rPr lang="en-US" sz="3600" dirty="0">
                <a:solidFill>
                  <a:prstClr val="black"/>
                </a:solidFill>
                <a:latin typeface="Calibri" panose="020F0502020204030204"/>
              </a:rPr>
              <a:t>The exposure may be tolerable </a:t>
            </a:r>
            <a:r>
              <a:rPr lang="ar-EG" sz="3600" dirty="0">
                <a:solidFill>
                  <a:prstClr val="black"/>
                </a:solidFill>
                <a:latin typeface="Calibri" panose="020F0502020204030204"/>
                <a:cs typeface="Arial" panose="020B0604020202020204" pitchFamily="34" charset="0"/>
              </a:rPr>
              <a:t>مقبوله</a:t>
            </a:r>
            <a:r>
              <a:rPr lang="en-US" sz="3600" dirty="0">
                <a:solidFill>
                  <a:prstClr val="black"/>
                </a:solidFill>
                <a:latin typeface="Calibri" panose="020F0502020204030204"/>
              </a:rPr>
              <a:t> without any further action being taken. </a:t>
            </a:r>
          </a:p>
          <a:p>
            <a:pPr>
              <a:defRPr/>
            </a:pPr>
            <a:r>
              <a:rPr lang="en-US" sz="3600" dirty="0">
                <a:solidFill>
                  <a:prstClr val="black"/>
                </a:solidFill>
                <a:latin typeface="Calibri" panose="020F0502020204030204"/>
              </a:rPr>
              <a:t>Even if it is not tolerable, the ability to do anything about some risks may be limited, or the cost of taking any action may be disproportionate to the potential benefit gained.</a:t>
            </a:r>
          </a:p>
        </p:txBody>
      </p:sp>
    </p:spTree>
    <p:extLst>
      <p:ext uri="{BB962C8B-B14F-4D97-AF65-F5344CB8AC3E}">
        <p14:creationId xmlns:p14="http://schemas.microsoft.com/office/powerpoint/2010/main" val="21238280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Description of the 4Ts </a:t>
            </a:r>
            <a:r>
              <a:rPr lang="en-US" dirty="0" smtClean="0"/>
              <a:t>of </a:t>
            </a:r>
            <a:r>
              <a:rPr lang="en-US" dirty="0"/>
              <a:t>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362452" y="1658102"/>
            <a:ext cx="10886573" cy="3416320"/>
          </a:xfrm>
          <a:prstGeom prst="rect">
            <a:avLst/>
          </a:prstGeom>
          <a:noFill/>
        </p:spPr>
        <p:txBody>
          <a:bodyPr wrap="square">
            <a:spAutoFit/>
          </a:bodyPr>
          <a:lstStyle/>
          <a:p>
            <a:pPr>
              <a:defRPr/>
            </a:pPr>
            <a:r>
              <a:rPr lang="en-US" sz="3600" b="1" dirty="0">
                <a:solidFill>
                  <a:prstClr val="black"/>
                </a:solidFill>
                <a:latin typeface="Calibri" panose="020F0502020204030204"/>
              </a:rPr>
              <a:t>Treat Control/reduce: </a:t>
            </a:r>
            <a:r>
              <a:rPr lang="en-US" sz="3600" dirty="0">
                <a:solidFill>
                  <a:prstClr val="black"/>
                </a:solidFill>
                <a:latin typeface="Calibri" panose="020F0502020204030204"/>
              </a:rPr>
              <a:t>By far the greater number of risks will be addressed in this way. </a:t>
            </a:r>
          </a:p>
          <a:p>
            <a:pPr>
              <a:defRPr/>
            </a:pPr>
            <a:r>
              <a:rPr lang="en-US" sz="3600" dirty="0">
                <a:solidFill>
                  <a:prstClr val="black"/>
                </a:solidFill>
                <a:latin typeface="Calibri" panose="020F0502020204030204"/>
              </a:rPr>
              <a:t>The purpose of treatment is that, whilst continuing within the organization with the activity giving rise to the risk, action (control) is taken to constrain the risk to an acceptable level.</a:t>
            </a:r>
          </a:p>
        </p:txBody>
      </p:sp>
    </p:spTree>
    <p:extLst>
      <p:ext uri="{BB962C8B-B14F-4D97-AF65-F5344CB8AC3E}">
        <p14:creationId xmlns:p14="http://schemas.microsoft.com/office/powerpoint/2010/main" val="32294048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Description of the 4Ts </a:t>
            </a:r>
            <a:r>
              <a:rPr lang="en-US" dirty="0" smtClean="0"/>
              <a:t>of </a:t>
            </a:r>
            <a:r>
              <a:rPr lang="en-US" dirty="0"/>
              <a:t>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79799"/>
            <a:ext cx="10886573" cy="3970318"/>
          </a:xfrm>
          <a:prstGeom prst="rect">
            <a:avLst/>
          </a:prstGeom>
          <a:noFill/>
        </p:spPr>
        <p:txBody>
          <a:bodyPr wrap="square">
            <a:spAutoFit/>
          </a:bodyPr>
          <a:lstStyle/>
          <a:p>
            <a:pPr>
              <a:defRPr/>
            </a:pPr>
            <a:r>
              <a:rPr lang="en-US" sz="3600" b="1" dirty="0">
                <a:solidFill>
                  <a:prstClr val="black"/>
                </a:solidFill>
                <a:latin typeface="Calibri" panose="020F0502020204030204"/>
              </a:rPr>
              <a:t>Transfer Insurance/contract: </a:t>
            </a:r>
            <a:r>
              <a:rPr lang="en-US" sz="3600" dirty="0">
                <a:solidFill>
                  <a:prstClr val="black"/>
                </a:solidFill>
                <a:latin typeface="Calibri" panose="020F0502020204030204"/>
              </a:rPr>
              <a:t>For some risks the best response may be to transfer them. </a:t>
            </a:r>
          </a:p>
          <a:p>
            <a:pPr>
              <a:defRPr/>
            </a:pPr>
            <a:r>
              <a:rPr lang="en-US" sz="3600" dirty="0">
                <a:solidFill>
                  <a:prstClr val="black"/>
                </a:solidFill>
                <a:latin typeface="Calibri" panose="020F0502020204030204"/>
              </a:rPr>
              <a:t>This might be done by conventional insurance,  </a:t>
            </a:r>
          </a:p>
          <a:p>
            <a:pPr>
              <a:defRPr/>
            </a:pPr>
            <a:r>
              <a:rPr lang="en-US" sz="3600" dirty="0">
                <a:solidFill>
                  <a:prstClr val="black"/>
                </a:solidFill>
                <a:latin typeface="Calibri" panose="020F0502020204030204"/>
              </a:rPr>
              <a:t>or it might be done by paying a third party to take the </a:t>
            </a:r>
          </a:p>
          <a:p>
            <a:pPr>
              <a:defRPr/>
            </a:pPr>
            <a:r>
              <a:rPr lang="en-US" sz="3600" dirty="0">
                <a:solidFill>
                  <a:prstClr val="black"/>
                </a:solidFill>
                <a:latin typeface="Calibri" panose="020F0502020204030204"/>
              </a:rPr>
              <a:t>risk in another way. </a:t>
            </a:r>
          </a:p>
          <a:p>
            <a:pPr>
              <a:defRPr/>
            </a:pPr>
            <a:r>
              <a:rPr lang="en-US" sz="3600" dirty="0">
                <a:solidFill>
                  <a:prstClr val="black"/>
                </a:solidFill>
                <a:latin typeface="Calibri" panose="020F0502020204030204"/>
              </a:rPr>
              <a:t>This option is particularly good for mitigating financial risks or risks to assets.</a:t>
            </a:r>
          </a:p>
        </p:txBody>
      </p:sp>
    </p:spTree>
    <p:extLst>
      <p:ext uri="{BB962C8B-B14F-4D97-AF65-F5344CB8AC3E}">
        <p14:creationId xmlns:p14="http://schemas.microsoft.com/office/powerpoint/2010/main" val="10415097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Description of the 4Ts </a:t>
            </a:r>
            <a:r>
              <a:rPr lang="en-US" dirty="0" smtClean="0"/>
              <a:t>of </a:t>
            </a:r>
            <a:r>
              <a:rPr lang="en-US" dirty="0"/>
              <a:t>hazard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79799"/>
            <a:ext cx="10886573" cy="3416320"/>
          </a:xfrm>
          <a:prstGeom prst="rect">
            <a:avLst/>
          </a:prstGeom>
          <a:noFill/>
        </p:spPr>
        <p:txBody>
          <a:bodyPr wrap="square">
            <a:spAutoFit/>
          </a:bodyPr>
          <a:lstStyle/>
          <a:p>
            <a:pPr>
              <a:defRPr/>
            </a:pPr>
            <a:r>
              <a:rPr lang="en-US" sz="3600" b="1" dirty="0">
                <a:solidFill>
                  <a:prstClr val="black"/>
                </a:solidFill>
                <a:latin typeface="Calibri" panose="020F0502020204030204"/>
              </a:rPr>
              <a:t> Terminate Avoid/eliminate: </a:t>
            </a:r>
            <a:r>
              <a:rPr lang="en-US" sz="3600" dirty="0">
                <a:solidFill>
                  <a:prstClr val="black"/>
                </a:solidFill>
                <a:latin typeface="Calibri" panose="020F0502020204030204"/>
              </a:rPr>
              <a:t>Some risks will only be treatable, or containable to acceptable levels, by terminating the activity.</a:t>
            </a:r>
          </a:p>
          <a:p>
            <a:pPr>
              <a:defRPr/>
            </a:pPr>
            <a:r>
              <a:rPr lang="en-US" sz="3600" dirty="0">
                <a:solidFill>
                  <a:prstClr val="black"/>
                </a:solidFill>
                <a:latin typeface="Calibri" panose="020F0502020204030204"/>
              </a:rPr>
              <a:t> It should be noted that the option of termination of activities may be severely limited in government when compared to the private sector.</a:t>
            </a:r>
          </a:p>
        </p:txBody>
      </p:sp>
    </p:spTree>
    <p:extLst>
      <p:ext uri="{BB962C8B-B14F-4D97-AF65-F5344CB8AC3E}">
        <p14:creationId xmlns:p14="http://schemas.microsoft.com/office/powerpoint/2010/main" val="11269117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Risk matrix and the 4Ts </a:t>
            </a:r>
            <a:r>
              <a:rPr lang="en-US" dirty="0" smtClean="0"/>
              <a:t>of hazard </a:t>
            </a:r>
            <a:r>
              <a:rPr lang="en-US" dirty="0"/>
              <a:t>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EF86DCD8-6F42-45F7-9121-568B94E74DF1}"/>
              </a:ext>
            </a:extLst>
          </p:cNvPr>
          <p:cNvPicPr>
            <a:picLocks noChangeAspect="1"/>
          </p:cNvPicPr>
          <p:nvPr/>
        </p:nvPicPr>
        <p:blipFill>
          <a:blip r:embed="rId2"/>
          <a:stretch>
            <a:fillRect/>
          </a:stretch>
        </p:blipFill>
        <p:spPr>
          <a:xfrm>
            <a:off x="1052632" y="1712930"/>
            <a:ext cx="8510881" cy="4186237"/>
          </a:xfrm>
          <a:prstGeom prst="rect">
            <a:avLst/>
          </a:prstGeom>
        </p:spPr>
      </p:pic>
    </p:spTree>
    <p:extLst>
      <p:ext uri="{BB962C8B-B14F-4D97-AF65-F5344CB8AC3E}">
        <p14:creationId xmlns:p14="http://schemas.microsoft.com/office/powerpoint/2010/main" val="41329711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Tolerate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70506"/>
            <a:ext cx="10639636" cy="1754326"/>
          </a:xfrm>
          <a:prstGeom prst="rect">
            <a:avLst/>
          </a:prstGeom>
          <a:noFill/>
        </p:spPr>
        <p:txBody>
          <a:bodyPr wrap="square">
            <a:spAutoFit/>
          </a:bodyPr>
          <a:lstStyle/>
          <a:p>
            <a:pPr>
              <a:defRPr/>
            </a:pPr>
            <a:r>
              <a:rPr lang="en-US" sz="3600" dirty="0">
                <a:solidFill>
                  <a:prstClr val="black"/>
                </a:solidFill>
                <a:latin typeface="Calibri" panose="020F0502020204030204"/>
              </a:rPr>
              <a:t>Risk tolerance is defined in Guide 73 as the organization’s or stakeholder’s readiness to bear the risk after risk treatment in order to achieve its objectives. </a:t>
            </a:r>
          </a:p>
        </p:txBody>
      </p:sp>
    </p:spTree>
    <p:extLst>
      <p:ext uri="{BB962C8B-B14F-4D97-AF65-F5344CB8AC3E}">
        <p14:creationId xmlns:p14="http://schemas.microsoft.com/office/powerpoint/2010/main" val="9430096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Key dependencies and </a:t>
            </a:r>
            <a:r>
              <a:rPr lang="en-US" dirty="0" smtClean="0"/>
              <a:t>significant </a:t>
            </a:r>
            <a:r>
              <a:rPr lang="en-US" dirty="0"/>
              <a:t>risks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graphicFrame>
        <p:nvGraphicFramePr>
          <p:cNvPr id="6" name="Table 5">
            <a:extLst>
              <a:ext uri="{FF2B5EF4-FFF2-40B4-BE49-F238E27FC236}">
                <a16:creationId xmlns:a16="http://schemas.microsoft.com/office/drawing/2014/main" id="{406683A6-9BBC-46C1-BC71-19BD40417850}"/>
              </a:ext>
            </a:extLst>
          </p:cNvPr>
          <p:cNvGraphicFramePr>
            <a:graphicFrameLocks noGrp="1"/>
          </p:cNvGraphicFramePr>
          <p:nvPr>
            <p:extLst>
              <p:ext uri="{D42A27DB-BD31-4B8C-83A1-F6EECF244321}">
                <p14:modId xmlns:p14="http://schemas.microsoft.com/office/powerpoint/2010/main" val="3850019663"/>
              </p:ext>
            </p:extLst>
          </p:nvPr>
        </p:nvGraphicFramePr>
        <p:xfrm>
          <a:off x="723898" y="1574285"/>
          <a:ext cx="10744200" cy="3905405"/>
        </p:xfrm>
        <a:graphic>
          <a:graphicData uri="http://schemas.openxmlformats.org/drawingml/2006/table">
            <a:tbl>
              <a:tblPr firstRow="1" bandRow="1"/>
              <a:tblGrid>
                <a:gridCol w="2324100">
                  <a:extLst>
                    <a:ext uri="{9D8B030D-6E8A-4147-A177-3AD203B41FA5}">
                      <a16:colId xmlns:a16="http://schemas.microsoft.com/office/drawing/2014/main" val="3419102195"/>
                    </a:ext>
                  </a:extLst>
                </a:gridCol>
                <a:gridCol w="3981450">
                  <a:extLst>
                    <a:ext uri="{9D8B030D-6E8A-4147-A177-3AD203B41FA5}">
                      <a16:colId xmlns:a16="http://schemas.microsoft.com/office/drawing/2014/main" val="2000505891"/>
                    </a:ext>
                  </a:extLst>
                </a:gridCol>
                <a:gridCol w="4438650">
                  <a:extLst>
                    <a:ext uri="{9D8B030D-6E8A-4147-A177-3AD203B41FA5}">
                      <a16:colId xmlns:a16="http://schemas.microsoft.com/office/drawing/2014/main" val="3208110735"/>
                    </a:ext>
                  </a:extLst>
                </a:gridCol>
              </a:tblGrid>
              <a:tr h="4611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err="1"/>
                        <a:t>FirM</a:t>
                      </a:r>
                      <a:r>
                        <a:rPr lang="en-US" sz="2000" dirty="0"/>
                        <a:t> risk scorecard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dependencies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of a significant risk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2104087505"/>
                  </a:ext>
                </a:extLst>
              </a:tr>
              <a:tr h="32608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2200" dirty="0"/>
                        <a:t>Financial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2200" dirty="0"/>
                        <a:t>Availability of funds </a:t>
                      </a:r>
                    </a:p>
                    <a:p>
                      <a:pPr marL="285750" indent="-285750">
                        <a:buFont typeface="Wingdings" panose="05000000000000000000" pitchFamily="2" charset="2"/>
                        <a:buChar char="§"/>
                      </a:pPr>
                      <a:r>
                        <a:rPr lang="en-US" sz="2200" dirty="0"/>
                        <a:t>Correct allocation of Funds</a:t>
                      </a:r>
                    </a:p>
                    <a:p>
                      <a:pPr marL="285750" indent="-285750">
                        <a:buFont typeface="Wingdings" panose="05000000000000000000" pitchFamily="2" charset="2"/>
                        <a:buChar char="§"/>
                      </a:pPr>
                      <a:r>
                        <a:rPr lang="en-US" sz="2200" dirty="0"/>
                        <a:t>Internal control </a:t>
                      </a:r>
                    </a:p>
                    <a:p>
                      <a:pPr marL="285750" indent="-285750">
                        <a:buFont typeface="Wingdings" panose="05000000000000000000" pitchFamily="2" charset="2"/>
                        <a:buChar char="§"/>
                      </a:pPr>
                      <a:r>
                        <a:rPr lang="en-US" sz="2200" dirty="0"/>
                        <a:t>Liabilities under control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indent="-342900">
                        <a:buFont typeface="Wingdings" panose="05000000000000000000" pitchFamily="2" charset="2"/>
                        <a:buChar char="§"/>
                      </a:pPr>
                      <a:r>
                        <a:rPr lang="en-US" sz="2200" dirty="0"/>
                        <a:t>Insufficient funds available from parent company.</a:t>
                      </a:r>
                    </a:p>
                    <a:p>
                      <a:pPr marL="342900" indent="-342900">
                        <a:buFont typeface="Wingdings" panose="05000000000000000000" pitchFamily="2" charset="2"/>
                        <a:buChar char="§"/>
                      </a:pPr>
                      <a:r>
                        <a:rPr lang="en-US" sz="2200" dirty="0"/>
                        <a:t>Inadequate profit because of incorrect capital expenditure decisions.</a:t>
                      </a:r>
                    </a:p>
                    <a:p>
                      <a:pPr marL="342900" indent="-342900">
                        <a:buFont typeface="Wingdings" panose="05000000000000000000" pitchFamily="2" charset="2"/>
                        <a:buChar char="§"/>
                      </a:pPr>
                      <a:r>
                        <a:rPr lang="en-US" sz="2200" dirty="0"/>
                        <a:t>Fraud occurs because of inadequate internal controls.</a:t>
                      </a:r>
                    </a:p>
                    <a:p>
                      <a:pPr marL="342900" indent="-342900">
                        <a:buFont typeface="Wingdings" panose="05000000000000000000" pitchFamily="2" charset="2"/>
                        <a:buChar char="§"/>
                      </a:pPr>
                      <a:r>
                        <a:rPr lang="en-US" sz="2200" dirty="0"/>
                        <a:t>Higher than expected liabilities arise in the pension fund.</a:t>
                      </a:r>
                    </a:p>
                    <a:p>
                      <a:endParaRPr lang="en-US" sz="2200"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extLst>
                  <a:ext uri="{0D108BD9-81ED-4DB2-BD59-A6C34878D82A}">
                    <a16:rowId xmlns:a16="http://schemas.microsoft.com/office/drawing/2014/main" val="4226148065"/>
                  </a:ext>
                </a:extLst>
              </a:tr>
            </a:tbl>
          </a:graphicData>
        </a:graphic>
      </p:graphicFrame>
    </p:spTree>
    <p:extLst>
      <p:ext uri="{BB962C8B-B14F-4D97-AF65-F5344CB8AC3E}">
        <p14:creationId xmlns:p14="http://schemas.microsoft.com/office/powerpoint/2010/main" val="32151298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Key dependencies and </a:t>
            </a:r>
            <a:r>
              <a:rPr lang="en-US" dirty="0" smtClean="0"/>
              <a:t>significant </a:t>
            </a:r>
            <a:r>
              <a:rPr lang="en-US" dirty="0"/>
              <a:t>risks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graphicFrame>
        <p:nvGraphicFramePr>
          <p:cNvPr id="6" name="Table 5">
            <a:extLst>
              <a:ext uri="{FF2B5EF4-FFF2-40B4-BE49-F238E27FC236}">
                <a16:creationId xmlns:a16="http://schemas.microsoft.com/office/drawing/2014/main" id="{406683A6-9BBC-46C1-BC71-19BD40417850}"/>
              </a:ext>
            </a:extLst>
          </p:cNvPr>
          <p:cNvGraphicFramePr>
            <a:graphicFrameLocks noGrp="1"/>
          </p:cNvGraphicFramePr>
          <p:nvPr>
            <p:extLst>
              <p:ext uri="{D42A27DB-BD31-4B8C-83A1-F6EECF244321}">
                <p14:modId xmlns:p14="http://schemas.microsoft.com/office/powerpoint/2010/main" val="4116527697"/>
              </p:ext>
            </p:extLst>
          </p:nvPr>
        </p:nvGraphicFramePr>
        <p:xfrm>
          <a:off x="470647" y="1738358"/>
          <a:ext cx="10744200" cy="3721974"/>
        </p:xfrm>
        <a:graphic>
          <a:graphicData uri="http://schemas.openxmlformats.org/drawingml/2006/table">
            <a:tbl>
              <a:tblPr firstRow="1" bandRow="1"/>
              <a:tblGrid>
                <a:gridCol w="2324100">
                  <a:extLst>
                    <a:ext uri="{9D8B030D-6E8A-4147-A177-3AD203B41FA5}">
                      <a16:colId xmlns:a16="http://schemas.microsoft.com/office/drawing/2014/main" val="3419102195"/>
                    </a:ext>
                  </a:extLst>
                </a:gridCol>
                <a:gridCol w="3710034">
                  <a:extLst>
                    <a:ext uri="{9D8B030D-6E8A-4147-A177-3AD203B41FA5}">
                      <a16:colId xmlns:a16="http://schemas.microsoft.com/office/drawing/2014/main" val="2000505891"/>
                    </a:ext>
                  </a:extLst>
                </a:gridCol>
                <a:gridCol w="4710066">
                  <a:extLst>
                    <a:ext uri="{9D8B030D-6E8A-4147-A177-3AD203B41FA5}">
                      <a16:colId xmlns:a16="http://schemas.microsoft.com/office/drawing/2014/main" val="3208110735"/>
                    </a:ext>
                  </a:extLst>
                </a:gridCol>
              </a:tblGrid>
              <a:tr h="4611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err="1"/>
                        <a:t>FirM</a:t>
                      </a:r>
                      <a:r>
                        <a:rPr lang="en-US" sz="2000" dirty="0"/>
                        <a:t> risk scorecard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dependencies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of a significant risk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2104087505"/>
                  </a:ext>
                </a:extLst>
              </a:tr>
              <a:tr h="32608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2200" dirty="0"/>
                        <a:t>Infrastructure</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2200" dirty="0"/>
                        <a:t>People </a:t>
                      </a:r>
                    </a:p>
                    <a:p>
                      <a:pPr marL="285750" indent="-285750">
                        <a:buFont typeface="Wingdings" panose="05000000000000000000" pitchFamily="2" charset="2"/>
                        <a:buChar char="§"/>
                      </a:pPr>
                      <a:r>
                        <a:rPr lang="en-US" sz="2200" dirty="0"/>
                        <a:t>Premises </a:t>
                      </a:r>
                    </a:p>
                    <a:p>
                      <a:pPr marL="285750" indent="-285750">
                        <a:buFont typeface="Wingdings" panose="05000000000000000000" pitchFamily="2" charset="2"/>
                        <a:buChar char="§"/>
                      </a:pPr>
                      <a:r>
                        <a:rPr lang="en-US" sz="2200" dirty="0"/>
                        <a:t>Processes </a:t>
                      </a:r>
                    </a:p>
                    <a:p>
                      <a:pPr marL="285750" indent="-285750">
                        <a:buFont typeface="Wingdings" panose="05000000000000000000" pitchFamily="2" charset="2"/>
                        <a:buChar char="§"/>
                      </a:pPr>
                      <a:r>
                        <a:rPr lang="en-US" sz="2200" dirty="0"/>
                        <a:t>Products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indent="-342900">
                        <a:buFont typeface="Wingdings" panose="05000000000000000000" pitchFamily="2" charset="2"/>
                        <a:buChar char="§"/>
                      </a:pPr>
                      <a:r>
                        <a:rPr lang="en-US" sz="2200" dirty="0"/>
                        <a:t>Failure to achieve/maintain health and safety standards.</a:t>
                      </a:r>
                    </a:p>
                    <a:p>
                      <a:pPr marL="342900" indent="-342900">
                        <a:buFont typeface="Wingdings" panose="05000000000000000000" pitchFamily="2" charset="2"/>
                        <a:buChar char="§"/>
                      </a:pPr>
                      <a:r>
                        <a:rPr lang="en-US" sz="2200" dirty="0"/>
                        <a:t>Damage to key location caused by insured peril.</a:t>
                      </a:r>
                    </a:p>
                    <a:p>
                      <a:pPr marL="342900" indent="-342900">
                        <a:buFont typeface="Wingdings" panose="05000000000000000000" pitchFamily="2" charset="2"/>
                        <a:buChar char="§"/>
                      </a:pPr>
                      <a:r>
                        <a:rPr lang="en-US" sz="2200" dirty="0"/>
                        <a:t>IT control systems not available </a:t>
                      </a:r>
                    </a:p>
                    <a:p>
                      <a:pPr marL="342900" indent="-342900">
                        <a:buFont typeface="Wingdings" panose="05000000000000000000" pitchFamily="2" charset="2"/>
                        <a:buChar char="§"/>
                      </a:pPr>
                      <a:r>
                        <a:rPr lang="en-US" sz="2200" dirty="0"/>
                        <a:t>because of virus or hacker activity.</a:t>
                      </a:r>
                    </a:p>
                    <a:p>
                      <a:pPr marL="342900" indent="-342900">
                        <a:buFont typeface="Wingdings" panose="05000000000000000000" pitchFamily="2" charset="2"/>
                        <a:buChar char="§"/>
                      </a:pPr>
                      <a:r>
                        <a:rPr lang="en-US" sz="2200" dirty="0"/>
                        <a:t> Disruption because of failure of supplier.</a:t>
                      </a:r>
                    </a:p>
                    <a:p>
                      <a:endParaRPr lang="en-US" sz="2200"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extLst>
                  <a:ext uri="{0D108BD9-81ED-4DB2-BD59-A6C34878D82A}">
                    <a16:rowId xmlns:a16="http://schemas.microsoft.com/office/drawing/2014/main" val="4226148065"/>
                  </a:ext>
                </a:extLst>
              </a:tr>
            </a:tbl>
          </a:graphicData>
        </a:graphic>
      </p:graphicFrame>
    </p:spTree>
    <p:extLst>
      <p:ext uri="{BB962C8B-B14F-4D97-AF65-F5344CB8AC3E}">
        <p14:creationId xmlns:p14="http://schemas.microsoft.com/office/powerpoint/2010/main" val="8868049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Key dependencies and </a:t>
            </a:r>
            <a:r>
              <a:rPr lang="en-US" dirty="0" smtClean="0"/>
              <a:t>significant </a:t>
            </a:r>
            <a:r>
              <a:rPr lang="en-US" dirty="0"/>
              <a:t>risks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graphicFrame>
        <p:nvGraphicFramePr>
          <p:cNvPr id="6" name="Table 5">
            <a:extLst>
              <a:ext uri="{FF2B5EF4-FFF2-40B4-BE49-F238E27FC236}">
                <a16:creationId xmlns:a16="http://schemas.microsoft.com/office/drawing/2014/main" id="{406683A6-9BBC-46C1-BC71-19BD40417850}"/>
              </a:ext>
            </a:extLst>
          </p:cNvPr>
          <p:cNvGraphicFramePr>
            <a:graphicFrameLocks noGrp="1"/>
          </p:cNvGraphicFramePr>
          <p:nvPr>
            <p:extLst>
              <p:ext uri="{D42A27DB-BD31-4B8C-83A1-F6EECF244321}">
                <p14:modId xmlns:p14="http://schemas.microsoft.com/office/powerpoint/2010/main" val="1136203053"/>
              </p:ext>
            </p:extLst>
          </p:nvPr>
        </p:nvGraphicFramePr>
        <p:xfrm>
          <a:off x="606861" y="1648906"/>
          <a:ext cx="10744200" cy="3721974"/>
        </p:xfrm>
        <a:graphic>
          <a:graphicData uri="http://schemas.openxmlformats.org/drawingml/2006/table">
            <a:tbl>
              <a:tblPr firstRow="1" bandRow="1"/>
              <a:tblGrid>
                <a:gridCol w="2324100">
                  <a:extLst>
                    <a:ext uri="{9D8B030D-6E8A-4147-A177-3AD203B41FA5}">
                      <a16:colId xmlns:a16="http://schemas.microsoft.com/office/drawing/2014/main" val="3419102195"/>
                    </a:ext>
                  </a:extLst>
                </a:gridCol>
                <a:gridCol w="3710034">
                  <a:extLst>
                    <a:ext uri="{9D8B030D-6E8A-4147-A177-3AD203B41FA5}">
                      <a16:colId xmlns:a16="http://schemas.microsoft.com/office/drawing/2014/main" val="2000505891"/>
                    </a:ext>
                  </a:extLst>
                </a:gridCol>
                <a:gridCol w="4710066">
                  <a:extLst>
                    <a:ext uri="{9D8B030D-6E8A-4147-A177-3AD203B41FA5}">
                      <a16:colId xmlns:a16="http://schemas.microsoft.com/office/drawing/2014/main" val="3208110735"/>
                    </a:ext>
                  </a:extLst>
                </a:gridCol>
              </a:tblGrid>
              <a:tr h="4611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err="1"/>
                        <a:t>FirM</a:t>
                      </a:r>
                      <a:r>
                        <a:rPr lang="en-US" sz="2000" dirty="0"/>
                        <a:t> risk scorecard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dependencies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of a significant risk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2104087505"/>
                  </a:ext>
                </a:extLst>
              </a:tr>
              <a:tr h="32608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2200" dirty="0"/>
                        <a:t>Reputational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2200" dirty="0"/>
                        <a:t>Brand  </a:t>
                      </a:r>
                    </a:p>
                    <a:p>
                      <a:pPr marL="285750" indent="-285750">
                        <a:buFont typeface="Wingdings" panose="05000000000000000000" pitchFamily="2" charset="2"/>
                        <a:buChar char="§"/>
                      </a:pPr>
                      <a:r>
                        <a:rPr lang="en-US" sz="2200" dirty="0"/>
                        <a:t>Public opinion </a:t>
                      </a:r>
                    </a:p>
                    <a:p>
                      <a:pPr marL="285750" indent="-285750">
                        <a:buFont typeface="Wingdings" panose="05000000000000000000" pitchFamily="2" charset="2"/>
                        <a:buChar char="§"/>
                      </a:pPr>
                      <a:r>
                        <a:rPr lang="en-US" sz="2200" dirty="0"/>
                        <a:t>Regulators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indent="-342900">
                        <a:buFont typeface="Wingdings" panose="05000000000000000000" pitchFamily="2" charset="2"/>
                        <a:buChar char="§"/>
                      </a:pPr>
                      <a:r>
                        <a:rPr lang="en-US" sz="2200" dirty="0"/>
                        <a:t>Product recall causes damage to product image and brand.</a:t>
                      </a:r>
                    </a:p>
                    <a:p>
                      <a:pPr marL="342900" indent="-342900">
                        <a:buFont typeface="Wingdings" panose="05000000000000000000" pitchFamily="2" charset="2"/>
                        <a:buChar char="§"/>
                      </a:pPr>
                      <a:r>
                        <a:rPr lang="en-US" sz="2200" dirty="0"/>
                        <a:t>Lost sales or revenue because of change in public tastes.</a:t>
                      </a:r>
                    </a:p>
                    <a:p>
                      <a:pPr marL="342900" indent="-342900">
                        <a:buFont typeface="Wingdings" panose="05000000000000000000" pitchFamily="2" charset="2"/>
                        <a:buChar char="§"/>
                      </a:pPr>
                      <a:r>
                        <a:rPr lang="en-US" sz="2200" dirty="0"/>
                        <a:t>Regulator enforcement action causes loss of public confidence.</a:t>
                      </a:r>
                    </a:p>
                    <a:p>
                      <a:pPr marL="342900" indent="-342900">
                        <a:buFont typeface="Wingdings" panose="05000000000000000000" pitchFamily="2" charset="2"/>
                        <a:buChar char="§"/>
                      </a:pPr>
                      <a:r>
                        <a:rPr lang="en-US" sz="2200" dirty="0"/>
                        <a:t>Allegations of unethical product-sourcing causes loss of sales</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extLst>
                  <a:ext uri="{0D108BD9-81ED-4DB2-BD59-A6C34878D82A}">
                    <a16:rowId xmlns:a16="http://schemas.microsoft.com/office/drawing/2014/main" val="4226148065"/>
                  </a:ext>
                </a:extLst>
              </a:tr>
            </a:tbl>
          </a:graphicData>
        </a:graphic>
      </p:graphicFrame>
    </p:spTree>
    <p:extLst>
      <p:ext uri="{BB962C8B-B14F-4D97-AF65-F5344CB8AC3E}">
        <p14:creationId xmlns:p14="http://schemas.microsoft.com/office/powerpoint/2010/main" val="38389828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normAutofit/>
          </a:bodyPr>
          <a:lstStyle/>
          <a:p>
            <a:r>
              <a:rPr lang="en-US" dirty="0"/>
              <a:t>Key dependencies and </a:t>
            </a:r>
            <a:r>
              <a:rPr lang="en-US" dirty="0" smtClean="0"/>
              <a:t>significant </a:t>
            </a:r>
            <a:r>
              <a:rPr lang="en-US" dirty="0"/>
              <a:t>risks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graphicFrame>
        <p:nvGraphicFramePr>
          <p:cNvPr id="6" name="Table 5">
            <a:extLst>
              <a:ext uri="{FF2B5EF4-FFF2-40B4-BE49-F238E27FC236}">
                <a16:creationId xmlns:a16="http://schemas.microsoft.com/office/drawing/2014/main" id="{406683A6-9BBC-46C1-BC71-19BD40417850}"/>
              </a:ext>
            </a:extLst>
          </p:cNvPr>
          <p:cNvGraphicFramePr>
            <a:graphicFrameLocks noGrp="1"/>
          </p:cNvGraphicFramePr>
          <p:nvPr>
            <p:extLst>
              <p:ext uri="{D42A27DB-BD31-4B8C-83A1-F6EECF244321}">
                <p14:modId xmlns:p14="http://schemas.microsoft.com/office/powerpoint/2010/main" val="1459214836"/>
              </p:ext>
            </p:extLst>
          </p:nvPr>
        </p:nvGraphicFramePr>
        <p:xfrm>
          <a:off x="1014366" y="1698602"/>
          <a:ext cx="10744200" cy="3721974"/>
        </p:xfrm>
        <a:graphic>
          <a:graphicData uri="http://schemas.openxmlformats.org/drawingml/2006/table">
            <a:tbl>
              <a:tblPr firstRow="1" bandRow="1"/>
              <a:tblGrid>
                <a:gridCol w="2324100">
                  <a:extLst>
                    <a:ext uri="{9D8B030D-6E8A-4147-A177-3AD203B41FA5}">
                      <a16:colId xmlns:a16="http://schemas.microsoft.com/office/drawing/2014/main" val="3419102195"/>
                    </a:ext>
                  </a:extLst>
                </a:gridCol>
                <a:gridCol w="3710034">
                  <a:extLst>
                    <a:ext uri="{9D8B030D-6E8A-4147-A177-3AD203B41FA5}">
                      <a16:colId xmlns:a16="http://schemas.microsoft.com/office/drawing/2014/main" val="2000505891"/>
                    </a:ext>
                  </a:extLst>
                </a:gridCol>
                <a:gridCol w="4710066">
                  <a:extLst>
                    <a:ext uri="{9D8B030D-6E8A-4147-A177-3AD203B41FA5}">
                      <a16:colId xmlns:a16="http://schemas.microsoft.com/office/drawing/2014/main" val="3208110735"/>
                    </a:ext>
                  </a:extLst>
                </a:gridCol>
              </a:tblGrid>
              <a:tr h="46116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err="1"/>
                        <a:t>FirM</a:t>
                      </a:r>
                      <a:r>
                        <a:rPr lang="en-US" sz="2000" dirty="0"/>
                        <a:t> risk scorecard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dependencies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US" sz="2000" dirty="0"/>
                        <a:t>example of a significant risk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ED7D31"/>
                    </a:solidFill>
                  </a:tcPr>
                </a:tc>
                <a:extLst>
                  <a:ext uri="{0D108BD9-81ED-4DB2-BD59-A6C34878D82A}">
                    <a16:rowId xmlns:a16="http://schemas.microsoft.com/office/drawing/2014/main" val="2104087505"/>
                  </a:ext>
                </a:extLst>
              </a:tr>
              <a:tr h="32608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r>
                        <a:rPr lang="en-US" sz="2200" dirty="0"/>
                        <a:t>Marketplace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285750" indent="-285750">
                        <a:buFont typeface="Wingdings" panose="05000000000000000000" pitchFamily="2" charset="2"/>
                        <a:buChar char="§"/>
                      </a:pPr>
                      <a:r>
                        <a:rPr lang="en-US" sz="2200" dirty="0"/>
                        <a:t>Regulatory environment</a:t>
                      </a:r>
                    </a:p>
                    <a:p>
                      <a:pPr marL="285750" indent="-285750">
                        <a:buFont typeface="Wingdings" panose="05000000000000000000" pitchFamily="2" charset="2"/>
                        <a:buChar char="§"/>
                      </a:pPr>
                      <a:r>
                        <a:rPr lang="en-US" sz="2200" dirty="0"/>
                        <a:t>Economic health</a:t>
                      </a:r>
                    </a:p>
                    <a:p>
                      <a:pPr marL="285750" indent="-285750">
                        <a:buFont typeface="Wingdings" panose="05000000000000000000" pitchFamily="2" charset="2"/>
                        <a:buChar char="§"/>
                      </a:pPr>
                      <a:r>
                        <a:rPr lang="en-US" sz="2200" dirty="0"/>
                        <a:t>Product development </a:t>
                      </a:r>
                    </a:p>
                    <a:p>
                      <a:pPr marL="285750" indent="-285750">
                        <a:buFont typeface="Wingdings" panose="05000000000000000000" pitchFamily="2" charset="2"/>
                        <a:buChar char="§"/>
                      </a:pPr>
                      <a:r>
                        <a:rPr lang="en-US" sz="2200" dirty="0"/>
                        <a:t>Competitor </a:t>
                      </a:r>
                      <a:r>
                        <a:rPr lang="en-US" sz="2200" dirty="0" err="1"/>
                        <a:t>behaviour</a:t>
                      </a:r>
                      <a:r>
                        <a:rPr lang="en-US" sz="2200" dirty="0"/>
                        <a:t> </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42900" indent="-342900">
                        <a:buFont typeface="Wingdings" panose="05000000000000000000" pitchFamily="2" charset="2"/>
                        <a:buChar char="§"/>
                      </a:pPr>
                      <a:r>
                        <a:rPr lang="en-US" sz="2200" dirty="0"/>
                        <a:t>Change in tax regime results in unbudgeted tax demands.</a:t>
                      </a:r>
                    </a:p>
                    <a:p>
                      <a:pPr marL="342900" indent="-342900">
                        <a:buFont typeface="Wingdings" panose="05000000000000000000" pitchFamily="2" charset="2"/>
                        <a:buChar char="§"/>
                      </a:pPr>
                      <a:r>
                        <a:rPr lang="en-US" sz="2200" dirty="0"/>
                        <a:t>Decline in world or national economy reduces consumer spending.</a:t>
                      </a:r>
                    </a:p>
                    <a:p>
                      <a:pPr marL="342900" indent="-342900">
                        <a:buFont typeface="Wingdings" panose="05000000000000000000" pitchFamily="2" charset="2"/>
                        <a:buChar char="§"/>
                      </a:pPr>
                      <a:r>
                        <a:rPr lang="en-US" sz="2200" dirty="0"/>
                        <a:t>Changes in technology reduce product appeal and sales.</a:t>
                      </a:r>
                    </a:p>
                    <a:p>
                      <a:pPr marL="342900" indent="-342900">
                        <a:buFont typeface="Wingdings" panose="05000000000000000000" pitchFamily="2" charset="2"/>
                        <a:buChar char="§"/>
                      </a:pPr>
                      <a:r>
                        <a:rPr lang="en-US" sz="2200" dirty="0"/>
                        <a:t>Competitor substantially reduces prices to win market share</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D7D31">
                        <a:tint val="40000"/>
                      </a:srgbClr>
                    </a:solidFill>
                  </a:tcPr>
                </a:tc>
                <a:extLst>
                  <a:ext uri="{0D108BD9-81ED-4DB2-BD59-A6C34878D82A}">
                    <a16:rowId xmlns:a16="http://schemas.microsoft.com/office/drawing/2014/main" val="4226148065"/>
                  </a:ext>
                </a:extLst>
              </a:tr>
            </a:tbl>
          </a:graphicData>
        </a:graphic>
      </p:graphicFrame>
    </p:spTree>
    <p:extLst>
      <p:ext uri="{BB962C8B-B14F-4D97-AF65-F5344CB8AC3E}">
        <p14:creationId xmlns:p14="http://schemas.microsoft.com/office/powerpoint/2010/main" val="36223693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Treat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424929"/>
            <a:ext cx="10639636" cy="4524315"/>
          </a:xfrm>
          <a:prstGeom prst="rect">
            <a:avLst/>
          </a:prstGeom>
          <a:noFill/>
        </p:spPr>
        <p:txBody>
          <a:bodyPr wrap="square">
            <a:spAutoFit/>
          </a:bodyPr>
          <a:lstStyle/>
          <a:p>
            <a:pPr>
              <a:defRPr/>
            </a:pPr>
            <a:r>
              <a:rPr lang="en-US" sz="3600" dirty="0">
                <a:solidFill>
                  <a:prstClr val="black"/>
                </a:solidFill>
                <a:latin typeface="Calibri" panose="020F0502020204030204"/>
              </a:rPr>
              <a:t>When the level of risk exposure (likelihood) associated with a particular hazard is high but the potential loss (impact) associated with it is low, the organization will </a:t>
            </a:r>
          </a:p>
          <a:p>
            <a:pPr>
              <a:defRPr/>
            </a:pPr>
            <a:r>
              <a:rPr lang="en-US" sz="3600" dirty="0">
                <a:solidFill>
                  <a:prstClr val="black"/>
                </a:solidFill>
                <a:latin typeface="Calibri" panose="020F0502020204030204"/>
              </a:rPr>
              <a:t>wish to treat the risk. </a:t>
            </a:r>
          </a:p>
          <a:p>
            <a:pPr>
              <a:defRPr/>
            </a:pPr>
            <a:r>
              <a:rPr lang="en-US" sz="3600" dirty="0">
                <a:solidFill>
                  <a:prstClr val="black"/>
                </a:solidFill>
                <a:latin typeface="Calibri" panose="020F0502020204030204"/>
              </a:rPr>
              <a:t>Risk treatment will often be undertaken with the risk at the inherent and/or current level, so that when the risk has been treated, the new current level or target level may become tolerable.</a:t>
            </a:r>
          </a:p>
        </p:txBody>
      </p:sp>
    </p:spTree>
    <p:extLst>
      <p:ext uri="{BB962C8B-B14F-4D97-AF65-F5344CB8AC3E}">
        <p14:creationId xmlns:p14="http://schemas.microsoft.com/office/powerpoint/2010/main" val="39136638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Treat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73063"/>
            <a:ext cx="10887286" cy="2862322"/>
          </a:xfrm>
          <a:prstGeom prst="rect">
            <a:avLst/>
          </a:prstGeom>
          <a:noFill/>
        </p:spPr>
        <p:txBody>
          <a:bodyPr wrap="square">
            <a:spAutoFit/>
          </a:bodyPr>
          <a:lstStyle/>
          <a:p>
            <a:pPr>
              <a:defRPr/>
            </a:pPr>
            <a:r>
              <a:rPr lang="en-US" sz="3600" dirty="0">
                <a:solidFill>
                  <a:prstClr val="black"/>
                </a:solidFill>
                <a:latin typeface="Calibri" panose="020F0502020204030204"/>
              </a:rPr>
              <a:t>Actions to improve the standard of risk control will always be under constant review in an organization.</a:t>
            </a:r>
          </a:p>
          <a:p>
            <a:pPr>
              <a:defRPr/>
            </a:pPr>
            <a:r>
              <a:rPr lang="en-US" sz="3600" dirty="0">
                <a:solidFill>
                  <a:prstClr val="black"/>
                </a:solidFill>
                <a:latin typeface="Calibri" panose="020F0502020204030204"/>
              </a:rPr>
              <a:t>On a personal level, wearing a seat belt when driving a car or fitting an intruder alarm in a house are examples of risk reduction actions. </a:t>
            </a:r>
          </a:p>
        </p:txBody>
      </p:sp>
    </p:spTree>
    <p:extLst>
      <p:ext uri="{BB962C8B-B14F-4D97-AF65-F5344CB8AC3E}">
        <p14:creationId xmlns:p14="http://schemas.microsoft.com/office/powerpoint/2010/main" val="20655580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Treat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94043"/>
            <a:ext cx="10639636" cy="2308324"/>
          </a:xfrm>
          <a:prstGeom prst="rect">
            <a:avLst/>
          </a:prstGeom>
          <a:noFill/>
        </p:spPr>
        <p:txBody>
          <a:bodyPr wrap="square">
            <a:spAutoFit/>
          </a:bodyPr>
          <a:lstStyle/>
          <a:p>
            <a:pPr>
              <a:defRPr/>
            </a:pPr>
            <a:r>
              <a:rPr lang="en-US" sz="3600" dirty="0">
                <a:solidFill>
                  <a:prstClr val="black"/>
                </a:solidFill>
                <a:latin typeface="Calibri" panose="020F0502020204030204"/>
              </a:rPr>
              <a:t>Fitting sprinklers to buildings, providing enhanced building security arrangements and employee security vetting are all examples of risk improvement actions designed to better manage hazard risks.</a:t>
            </a:r>
          </a:p>
        </p:txBody>
      </p:sp>
    </p:spTree>
    <p:extLst>
      <p:ext uri="{BB962C8B-B14F-4D97-AF65-F5344CB8AC3E}">
        <p14:creationId xmlns:p14="http://schemas.microsoft.com/office/powerpoint/2010/main" val="5589324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Treat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643416"/>
            <a:ext cx="10639636" cy="3970318"/>
          </a:xfrm>
          <a:prstGeom prst="rect">
            <a:avLst/>
          </a:prstGeom>
          <a:noFill/>
        </p:spPr>
        <p:txBody>
          <a:bodyPr wrap="square">
            <a:spAutoFit/>
          </a:bodyPr>
          <a:lstStyle/>
          <a:p>
            <a:pPr>
              <a:defRPr/>
            </a:pPr>
            <a:r>
              <a:rPr lang="en-US" sz="3600" dirty="0">
                <a:solidFill>
                  <a:prstClr val="black"/>
                </a:solidFill>
                <a:latin typeface="Calibri" panose="020F0502020204030204"/>
              </a:rPr>
              <a:t> Cost-effective risk treatments will need to be selected and the effect of different control measures can </a:t>
            </a:r>
          </a:p>
          <a:p>
            <a:pPr>
              <a:defRPr/>
            </a:pPr>
            <a:r>
              <a:rPr lang="en-US" sz="3600" dirty="0">
                <a:solidFill>
                  <a:prstClr val="black"/>
                </a:solidFill>
                <a:latin typeface="Calibri" panose="020F0502020204030204"/>
              </a:rPr>
              <a:t>be shown on a risk matrix.</a:t>
            </a:r>
          </a:p>
          <a:p>
            <a:pPr>
              <a:defRPr/>
            </a:pPr>
            <a:r>
              <a:rPr lang="en-US" sz="3600" dirty="0">
                <a:solidFill>
                  <a:prstClr val="black"/>
                </a:solidFill>
                <a:latin typeface="Calibri" panose="020F0502020204030204"/>
              </a:rPr>
              <a:t>There is an issue of terminology associated with treat risk.</a:t>
            </a:r>
          </a:p>
          <a:p>
            <a:pPr>
              <a:defRPr/>
            </a:pPr>
            <a:r>
              <a:rPr lang="en-US" sz="3600" dirty="0">
                <a:solidFill>
                  <a:prstClr val="black"/>
                </a:solidFill>
                <a:latin typeface="Calibri" panose="020F0502020204030204"/>
              </a:rPr>
              <a:t> ISO 31000 considers that ‘treat risk’ is the main heading under which various options exist, such as:</a:t>
            </a:r>
          </a:p>
        </p:txBody>
      </p:sp>
    </p:spTree>
    <p:extLst>
      <p:ext uri="{BB962C8B-B14F-4D97-AF65-F5344CB8AC3E}">
        <p14:creationId xmlns:p14="http://schemas.microsoft.com/office/powerpoint/2010/main" val="439402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Treat Risk</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51739" y="1477317"/>
            <a:ext cx="10978285" cy="4524315"/>
          </a:xfrm>
          <a:prstGeom prst="rect">
            <a:avLst/>
          </a:prstGeom>
          <a:noFill/>
        </p:spPr>
        <p:txBody>
          <a:bodyPr wrap="square">
            <a:spAutoFit/>
          </a:bodyPr>
          <a:lstStyle/>
          <a:p>
            <a:pPr>
              <a:defRPr/>
            </a:pPr>
            <a:r>
              <a:rPr lang="en-US" sz="3600" dirty="0">
                <a:solidFill>
                  <a:prstClr val="black"/>
                </a:solidFill>
                <a:latin typeface="Calibri" panose="020F0502020204030204"/>
              </a:rPr>
              <a:t>●● avoiding the risk by deciding not to start or continue with the activity;</a:t>
            </a:r>
          </a:p>
          <a:p>
            <a:pPr>
              <a:defRPr/>
            </a:pPr>
            <a:r>
              <a:rPr lang="en-US" sz="3600" dirty="0">
                <a:solidFill>
                  <a:prstClr val="black"/>
                </a:solidFill>
                <a:latin typeface="Calibri" panose="020F0502020204030204"/>
              </a:rPr>
              <a:t>●● taking or increasing the risk in order to pursue an opportunity;</a:t>
            </a:r>
          </a:p>
          <a:p>
            <a:pPr>
              <a:defRPr/>
            </a:pPr>
            <a:r>
              <a:rPr lang="en-US" sz="3600" dirty="0">
                <a:solidFill>
                  <a:prstClr val="black"/>
                </a:solidFill>
                <a:latin typeface="Calibri" panose="020F0502020204030204"/>
              </a:rPr>
              <a:t>●● removing the risk source;</a:t>
            </a:r>
          </a:p>
          <a:p>
            <a:pPr>
              <a:defRPr/>
            </a:pPr>
            <a:r>
              <a:rPr lang="en-US" sz="3600" dirty="0">
                <a:solidFill>
                  <a:prstClr val="black"/>
                </a:solidFill>
                <a:latin typeface="Calibri" panose="020F0502020204030204"/>
              </a:rPr>
              <a:t>●● changing the likelihood or the consequences;</a:t>
            </a:r>
          </a:p>
          <a:p>
            <a:pPr>
              <a:defRPr/>
            </a:pPr>
            <a:r>
              <a:rPr lang="en-US" sz="3600" dirty="0">
                <a:solidFill>
                  <a:prstClr val="black"/>
                </a:solidFill>
                <a:latin typeface="Calibri" panose="020F0502020204030204"/>
              </a:rPr>
              <a:t>●● sharing the risk with another party or parties;</a:t>
            </a:r>
          </a:p>
          <a:p>
            <a:pPr>
              <a:defRPr/>
            </a:pPr>
            <a:r>
              <a:rPr lang="en-US" sz="3600" dirty="0">
                <a:solidFill>
                  <a:prstClr val="black"/>
                </a:solidFill>
                <a:latin typeface="Calibri" panose="020F0502020204030204"/>
              </a:rPr>
              <a:t>●● retaining the risk by informed decision.</a:t>
            </a:r>
          </a:p>
        </p:txBody>
      </p:sp>
    </p:spTree>
    <p:extLst>
      <p:ext uri="{BB962C8B-B14F-4D97-AF65-F5344CB8AC3E}">
        <p14:creationId xmlns:p14="http://schemas.microsoft.com/office/powerpoint/2010/main" val="5617788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Transfer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794043"/>
            <a:ext cx="10639636" cy="3416320"/>
          </a:xfrm>
          <a:prstGeom prst="rect">
            <a:avLst/>
          </a:prstGeom>
          <a:noFill/>
        </p:spPr>
        <p:txBody>
          <a:bodyPr wrap="square">
            <a:spAutoFit/>
          </a:bodyPr>
          <a:lstStyle/>
          <a:p>
            <a:pPr>
              <a:defRPr/>
            </a:pPr>
            <a:r>
              <a:rPr lang="en-US" sz="3600" dirty="0">
                <a:solidFill>
                  <a:prstClr val="black"/>
                </a:solidFill>
                <a:latin typeface="Calibri" panose="020F0502020204030204"/>
              </a:rPr>
              <a:t>When the likelihood of a risk materializing is low but the potential is high, the organization will wish to transfer that risk.</a:t>
            </a:r>
          </a:p>
          <a:p>
            <a:pPr>
              <a:defRPr/>
            </a:pPr>
            <a:r>
              <a:rPr lang="en-US" sz="3600" dirty="0">
                <a:solidFill>
                  <a:prstClr val="black"/>
                </a:solidFill>
                <a:latin typeface="Calibri" panose="020F0502020204030204"/>
              </a:rPr>
              <a:t>Insurance is a well-established mechanism for transferring the financial impact of losses arising from hazard risks and (to a lesser extent) control risks.</a:t>
            </a:r>
          </a:p>
        </p:txBody>
      </p:sp>
    </p:spTree>
    <p:extLst>
      <p:ext uri="{BB962C8B-B14F-4D97-AF65-F5344CB8AC3E}">
        <p14:creationId xmlns:p14="http://schemas.microsoft.com/office/powerpoint/2010/main" val="34086750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Transfer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613350"/>
            <a:ext cx="10639636" cy="3970318"/>
          </a:xfrm>
          <a:prstGeom prst="rect">
            <a:avLst/>
          </a:prstGeom>
          <a:noFill/>
        </p:spPr>
        <p:txBody>
          <a:bodyPr wrap="square">
            <a:spAutoFit/>
          </a:bodyPr>
          <a:lstStyle/>
          <a:p>
            <a:pPr>
              <a:defRPr/>
            </a:pPr>
            <a:r>
              <a:rPr lang="en-US" sz="3600" dirty="0">
                <a:solidFill>
                  <a:prstClr val="black"/>
                </a:solidFill>
                <a:latin typeface="Calibri" panose="020F0502020204030204"/>
              </a:rPr>
              <a:t>Risk transfer can be achieved by conventional insurance and also by contractual agreement. </a:t>
            </a:r>
          </a:p>
          <a:p>
            <a:pPr>
              <a:defRPr/>
            </a:pPr>
            <a:r>
              <a:rPr lang="en-US" sz="3600" dirty="0">
                <a:solidFill>
                  <a:prstClr val="black"/>
                </a:solidFill>
                <a:latin typeface="Calibri" panose="020F0502020204030204"/>
              </a:rPr>
              <a:t>It may also be possible to find a joint-venture partner, or some other means of sharing the risk. </a:t>
            </a:r>
          </a:p>
          <a:p>
            <a:pPr>
              <a:defRPr/>
            </a:pPr>
            <a:r>
              <a:rPr lang="en-US" sz="3600" dirty="0">
                <a:solidFill>
                  <a:prstClr val="black"/>
                </a:solidFill>
                <a:latin typeface="Calibri" panose="020F0502020204030204"/>
              </a:rPr>
              <a:t>Risk hedging or neutralization may therefore be considered to be a risk transfer option, as well as a risk treatment option.</a:t>
            </a:r>
          </a:p>
        </p:txBody>
      </p:sp>
    </p:spTree>
    <p:extLst>
      <p:ext uri="{BB962C8B-B14F-4D97-AF65-F5344CB8AC3E}">
        <p14:creationId xmlns:p14="http://schemas.microsoft.com/office/powerpoint/2010/main" val="11943960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Transfer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613350"/>
            <a:ext cx="10639636" cy="1754326"/>
          </a:xfrm>
          <a:prstGeom prst="rect">
            <a:avLst/>
          </a:prstGeom>
          <a:noFill/>
        </p:spPr>
        <p:txBody>
          <a:bodyPr wrap="square">
            <a:spAutoFit/>
          </a:bodyPr>
          <a:lstStyle/>
          <a:p>
            <a:pPr>
              <a:defRPr/>
            </a:pPr>
            <a:r>
              <a:rPr lang="en-US" sz="3600" dirty="0">
                <a:solidFill>
                  <a:prstClr val="black"/>
                </a:solidFill>
                <a:latin typeface="Calibri" panose="020F0502020204030204"/>
              </a:rPr>
              <a:t>Such arrangements are usually provided by insurance, and insurance is, therefore, finance that is contingent upon certain insured events taking place.</a:t>
            </a:r>
          </a:p>
        </p:txBody>
      </p:sp>
    </p:spTree>
    <p:extLst>
      <p:ext uri="{BB962C8B-B14F-4D97-AF65-F5344CB8AC3E}">
        <p14:creationId xmlns:p14="http://schemas.microsoft.com/office/powerpoint/2010/main" val="1014053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Transfer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613350"/>
            <a:ext cx="10639636" cy="3970318"/>
          </a:xfrm>
          <a:prstGeom prst="rect">
            <a:avLst/>
          </a:prstGeom>
          <a:noFill/>
        </p:spPr>
        <p:txBody>
          <a:bodyPr wrap="square">
            <a:spAutoFit/>
          </a:bodyPr>
          <a:lstStyle/>
          <a:p>
            <a:pPr>
              <a:defRPr/>
            </a:pPr>
            <a:r>
              <a:rPr lang="en-US" sz="3600" dirty="0">
                <a:solidFill>
                  <a:prstClr val="black"/>
                </a:solidFill>
                <a:latin typeface="Calibri" panose="020F0502020204030204"/>
              </a:rPr>
              <a:t>There is another issue of terminology with the use of the phrase ‘risk transfer’. </a:t>
            </a:r>
          </a:p>
          <a:p>
            <a:pPr>
              <a:defRPr/>
            </a:pPr>
            <a:r>
              <a:rPr lang="en-US" sz="3600" dirty="0">
                <a:solidFill>
                  <a:prstClr val="black"/>
                </a:solidFill>
                <a:latin typeface="Calibri" panose="020F0502020204030204"/>
              </a:rPr>
              <a:t>ISO 31000 recommends that risk sharing should be used in preference to risk transfer. </a:t>
            </a:r>
          </a:p>
          <a:p>
            <a:pPr>
              <a:defRPr/>
            </a:pPr>
            <a:r>
              <a:rPr lang="en-US" sz="3600" dirty="0">
                <a:solidFill>
                  <a:prstClr val="black"/>
                </a:solidFill>
                <a:latin typeface="Calibri" panose="020F0502020204030204"/>
              </a:rPr>
              <a:t>The argument is that a risk can never be fully transferred and whatever the intention of the parties, the risk will always be, to some extent, shared.</a:t>
            </a:r>
          </a:p>
        </p:txBody>
      </p:sp>
    </p:spTree>
    <p:extLst>
      <p:ext uri="{BB962C8B-B14F-4D97-AF65-F5344CB8AC3E}">
        <p14:creationId xmlns:p14="http://schemas.microsoft.com/office/powerpoint/2010/main" val="29025931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Terminate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523664" y="1527348"/>
            <a:ext cx="10811086" cy="3970318"/>
          </a:xfrm>
          <a:prstGeom prst="rect">
            <a:avLst/>
          </a:prstGeom>
          <a:noFill/>
        </p:spPr>
        <p:txBody>
          <a:bodyPr wrap="square">
            <a:spAutoFit/>
          </a:bodyPr>
          <a:lstStyle/>
          <a:p>
            <a:pPr>
              <a:defRPr/>
            </a:pPr>
            <a:r>
              <a:rPr lang="en-US" sz="3600" dirty="0">
                <a:solidFill>
                  <a:prstClr val="black"/>
                </a:solidFill>
                <a:latin typeface="Calibri" panose="020F0502020204030204"/>
              </a:rPr>
              <a:t>When a risk is both of high likelihood and high potential impact, the organization will wish to terminate or eliminate the risk. </a:t>
            </a:r>
          </a:p>
          <a:p>
            <a:pPr>
              <a:defRPr/>
            </a:pPr>
            <a:r>
              <a:rPr lang="en-US" sz="3600" dirty="0">
                <a:solidFill>
                  <a:prstClr val="black"/>
                </a:solidFill>
                <a:latin typeface="Calibri" panose="020F0502020204030204"/>
              </a:rPr>
              <a:t>It may be that the risks of trading in a </a:t>
            </a:r>
          </a:p>
          <a:p>
            <a:pPr>
              <a:defRPr/>
            </a:pPr>
            <a:r>
              <a:rPr lang="en-US" sz="3600" dirty="0">
                <a:solidFill>
                  <a:prstClr val="black"/>
                </a:solidFill>
                <a:latin typeface="Calibri" panose="020F0502020204030204"/>
              </a:rPr>
              <a:t>certain part of the world or the environmental risks associated with continuing to use certain chemicals are unacceptable to the organization and/or its stakeholders. </a:t>
            </a:r>
          </a:p>
        </p:txBody>
      </p:sp>
    </p:spTree>
    <p:extLst>
      <p:ext uri="{BB962C8B-B14F-4D97-AF65-F5344CB8AC3E}">
        <p14:creationId xmlns:p14="http://schemas.microsoft.com/office/powerpoint/2010/main" val="779506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Terminate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51740" y="1675948"/>
            <a:ext cx="10639636" cy="2308324"/>
          </a:xfrm>
          <a:prstGeom prst="rect">
            <a:avLst/>
          </a:prstGeom>
          <a:noFill/>
        </p:spPr>
        <p:txBody>
          <a:bodyPr wrap="square">
            <a:spAutoFit/>
          </a:bodyPr>
          <a:lstStyle/>
          <a:p>
            <a:pPr>
              <a:defRPr/>
            </a:pPr>
            <a:r>
              <a:rPr lang="en-US" sz="3600" dirty="0">
                <a:solidFill>
                  <a:prstClr val="black"/>
                </a:solidFill>
                <a:latin typeface="Calibri" panose="020F0502020204030204"/>
              </a:rPr>
              <a:t>In these circumstances, appropriate responses would be elimination of the risk by stopping the process or activity, substituting an alternative activity or outsourcing the activity that is associated with the risk.</a:t>
            </a:r>
          </a:p>
        </p:txBody>
      </p:sp>
    </p:spTree>
    <p:extLst>
      <p:ext uri="{BB962C8B-B14F-4D97-AF65-F5344CB8AC3E}">
        <p14:creationId xmlns:p14="http://schemas.microsoft.com/office/powerpoint/2010/main" val="14391275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Terminate Risk</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51739" y="1675948"/>
            <a:ext cx="11092585" cy="3416320"/>
          </a:xfrm>
          <a:prstGeom prst="rect">
            <a:avLst/>
          </a:prstGeom>
          <a:noFill/>
        </p:spPr>
        <p:txBody>
          <a:bodyPr wrap="square">
            <a:spAutoFit/>
          </a:bodyPr>
          <a:lstStyle/>
          <a:p>
            <a:pPr>
              <a:defRPr/>
            </a:pPr>
            <a:r>
              <a:rPr lang="en-US" sz="3600" dirty="0">
                <a:solidFill>
                  <a:prstClr val="black"/>
                </a:solidFill>
                <a:latin typeface="Calibri" panose="020F0502020204030204"/>
              </a:rPr>
              <a:t>An organization may wish to terminate a risk, but it could be the case that the activity that gives rise to it is fundamental to the ongoing operation of the organization. </a:t>
            </a:r>
          </a:p>
          <a:p>
            <a:pPr>
              <a:defRPr/>
            </a:pPr>
            <a:r>
              <a:rPr lang="en-US" sz="3600" dirty="0">
                <a:solidFill>
                  <a:prstClr val="black"/>
                </a:solidFill>
                <a:latin typeface="Calibri" panose="020F0502020204030204"/>
              </a:rPr>
              <a:t>In such circumstances, the organization may not be able to terminate or eliminate the risk entirely and thus will need to implement alternative control measures.</a:t>
            </a:r>
          </a:p>
        </p:txBody>
      </p:sp>
    </p:spTree>
    <p:extLst>
      <p:ext uri="{BB962C8B-B14F-4D97-AF65-F5344CB8AC3E}">
        <p14:creationId xmlns:p14="http://schemas.microsoft.com/office/powerpoint/2010/main" val="25459019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Strategic Risk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97237" y="1527348"/>
            <a:ext cx="11149735" cy="4524315"/>
          </a:xfrm>
          <a:prstGeom prst="rect">
            <a:avLst/>
          </a:prstGeom>
          <a:noFill/>
        </p:spPr>
        <p:txBody>
          <a:bodyPr wrap="square">
            <a:spAutoFit/>
          </a:bodyPr>
          <a:lstStyle/>
          <a:p>
            <a:pPr>
              <a:defRPr/>
            </a:pPr>
            <a:r>
              <a:rPr lang="en-US" sz="3600" dirty="0">
                <a:solidFill>
                  <a:prstClr val="black"/>
                </a:solidFill>
                <a:latin typeface="Calibri" panose="020F0502020204030204"/>
              </a:rPr>
              <a:t>The overall approach to the management of control and opportunity risks is similar to the approach adopted for the management of hazard risks. </a:t>
            </a:r>
          </a:p>
          <a:p>
            <a:pPr>
              <a:defRPr/>
            </a:pPr>
            <a:r>
              <a:rPr lang="en-US" sz="3600" dirty="0">
                <a:solidFill>
                  <a:prstClr val="black"/>
                </a:solidFill>
                <a:latin typeface="Calibri" panose="020F0502020204030204"/>
              </a:rPr>
              <a:t>However, there are sufficient differences in the range of options available for these to be presented separately. </a:t>
            </a:r>
          </a:p>
          <a:p>
            <a:pPr>
              <a:defRPr/>
            </a:pPr>
            <a:r>
              <a:rPr lang="en-US" sz="3600" dirty="0">
                <a:solidFill>
                  <a:prstClr val="black"/>
                </a:solidFill>
                <a:latin typeface="Calibri" panose="020F0502020204030204"/>
              </a:rPr>
              <a:t>It is worth remembering that projects normally reflect and implement the tactics that are being employed to implement strategy.</a:t>
            </a:r>
          </a:p>
        </p:txBody>
      </p:sp>
    </p:spTree>
    <p:extLst>
      <p:ext uri="{BB962C8B-B14F-4D97-AF65-F5344CB8AC3E}">
        <p14:creationId xmlns:p14="http://schemas.microsoft.com/office/powerpoint/2010/main" val="10510869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Strategic Risk Response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279794" y="1727621"/>
            <a:ext cx="11149735" cy="3416320"/>
          </a:xfrm>
          <a:prstGeom prst="rect">
            <a:avLst/>
          </a:prstGeom>
          <a:noFill/>
        </p:spPr>
        <p:txBody>
          <a:bodyPr wrap="square">
            <a:spAutoFit/>
          </a:bodyPr>
          <a:lstStyle/>
          <a:p>
            <a:pPr>
              <a:defRPr/>
            </a:pPr>
            <a:r>
              <a:rPr lang="en-US" sz="3600" dirty="0">
                <a:solidFill>
                  <a:prstClr val="black"/>
                </a:solidFill>
                <a:latin typeface="Calibri" panose="020F0502020204030204"/>
              </a:rPr>
              <a:t>Figure 15.2 suggests that there are a range of responses available for the management of opportunity risks. Developing and implementing effective and efficient strategy will require the evaluation of the level of risk associated with each available strategy and the level of reward that the strategy will deliver.</a:t>
            </a:r>
          </a:p>
        </p:txBody>
      </p:sp>
    </p:spTree>
    <p:extLst>
      <p:ext uri="{BB962C8B-B14F-4D97-AF65-F5344CB8AC3E}">
        <p14:creationId xmlns:p14="http://schemas.microsoft.com/office/powerpoint/2010/main" val="32655516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Risk versus reward in strategy</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FD1CD5D7-C855-48C7-A491-FCDE42D70470}"/>
              </a:ext>
            </a:extLst>
          </p:cNvPr>
          <p:cNvPicPr>
            <a:picLocks noChangeAspect="1"/>
          </p:cNvPicPr>
          <p:nvPr/>
        </p:nvPicPr>
        <p:blipFill>
          <a:blip r:embed="rId2"/>
          <a:stretch>
            <a:fillRect/>
          </a:stretch>
        </p:blipFill>
        <p:spPr>
          <a:xfrm>
            <a:off x="1957093" y="1301010"/>
            <a:ext cx="8924925" cy="4517158"/>
          </a:xfrm>
          <a:prstGeom prst="rect">
            <a:avLst/>
          </a:prstGeom>
        </p:spPr>
      </p:pic>
    </p:spTree>
    <p:extLst>
      <p:ext uri="{BB962C8B-B14F-4D97-AF65-F5344CB8AC3E}">
        <p14:creationId xmlns:p14="http://schemas.microsoft.com/office/powerpoint/2010/main" val="48018823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Strategic Risk Response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97237" y="1527348"/>
            <a:ext cx="11149735" cy="3970318"/>
          </a:xfrm>
          <a:prstGeom prst="rect">
            <a:avLst/>
          </a:prstGeom>
          <a:noFill/>
        </p:spPr>
        <p:txBody>
          <a:bodyPr wrap="square">
            <a:spAutoFit/>
          </a:bodyPr>
          <a:lstStyle/>
          <a:p>
            <a:pPr>
              <a:defRPr/>
            </a:pPr>
            <a:r>
              <a:rPr lang="en-US" sz="3600" dirty="0">
                <a:solidFill>
                  <a:prstClr val="black"/>
                </a:solidFill>
                <a:latin typeface="Calibri" panose="020F0502020204030204"/>
              </a:rPr>
              <a:t>Figure 15.3 shows a refinement to Figure 15.2 in that the area of high risk and  potentially high reward is evaluated in a little more detail by taking account of risk appetite.</a:t>
            </a:r>
          </a:p>
          <a:p>
            <a:pPr>
              <a:defRPr/>
            </a:pPr>
            <a:r>
              <a:rPr lang="en-US" sz="3600" dirty="0">
                <a:solidFill>
                  <a:prstClr val="black"/>
                </a:solidFill>
                <a:latin typeface="Calibri" panose="020F0502020204030204"/>
              </a:rPr>
              <a:t>An organization may find that it has a viable business opportunity but does not have the resources to exploit it on its own. In these circumstances, the organization has three main choices. </a:t>
            </a:r>
          </a:p>
        </p:txBody>
      </p:sp>
    </p:spTree>
    <p:extLst>
      <p:ext uri="{BB962C8B-B14F-4D97-AF65-F5344CB8AC3E}">
        <p14:creationId xmlns:p14="http://schemas.microsoft.com/office/powerpoint/2010/main" val="1328915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Strategic Risk Response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97237" y="1527348"/>
            <a:ext cx="11149735" cy="2862322"/>
          </a:xfrm>
          <a:prstGeom prst="rect">
            <a:avLst/>
          </a:prstGeom>
          <a:noFill/>
        </p:spPr>
        <p:txBody>
          <a:bodyPr wrap="square">
            <a:spAutoFit/>
          </a:bodyPr>
          <a:lstStyle/>
          <a:p>
            <a:pPr>
              <a:defRPr/>
            </a:pPr>
            <a:r>
              <a:rPr lang="en-US" sz="3600" dirty="0">
                <a:solidFill>
                  <a:prstClr val="black"/>
                </a:solidFill>
                <a:latin typeface="Calibri" panose="020F0502020204030204"/>
              </a:rPr>
              <a:t>It may exit the opportunity because it does not have the </a:t>
            </a:r>
          </a:p>
          <a:p>
            <a:pPr>
              <a:defRPr/>
            </a:pPr>
            <a:r>
              <a:rPr lang="en-US" sz="3600" dirty="0">
                <a:solidFill>
                  <a:prstClr val="black"/>
                </a:solidFill>
                <a:latin typeface="Calibri" panose="020F0502020204030204"/>
              </a:rPr>
              <a:t>risk appetite or risk capacity to pursue that opportunity. </a:t>
            </a:r>
          </a:p>
          <a:p>
            <a:pPr>
              <a:defRPr/>
            </a:pPr>
            <a:r>
              <a:rPr lang="en-US" sz="3600" dirty="0">
                <a:solidFill>
                  <a:prstClr val="black"/>
                </a:solidFill>
                <a:latin typeface="Calibri" panose="020F0502020204030204"/>
              </a:rPr>
              <a:t>It may sell the opportunity on to an organization that does have the appetite, capacity and resources to exploit </a:t>
            </a:r>
          </a:p>
          <a:p>
            <a:pPr>
              <a:defRPr/>
            </a:pPr>
            <a:r>
              <a:rPr lang="en-US" sz="3600" dirty="0">
                <a:solidFill>
                  <a:prstClr val="black"/>
                </a:solidFill>
                <a:latin typeface="Calibri" panose="020F0502020204030204"/>
              </a:rPr>
              <a:t>the opportunity or it may seek to share that opportunity.</a:t>
            </a:r>
          </a:p>
        </p:txBody>
      </p:sp>
    </p:spTree>
    <p:extLst>
      <p:ext uri="{BB962C8B-B14F-4D97-AF65-F5344CB8AC3E}">
        <p14:creationId xmlns:p14="http://schemas.microsoft.com/office/powerpoint/2010/main" val="27920009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Opportunity risks and risk appetite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7052EA2F-9D38-416D-B6AD-DFA78E32A74A}"/>
              </a:ext>
            </a:extLst>
          </p:cNvPr>
          <p:cNvPicPr>
            <a:picLocks noChangeAspect="1"/>
          </p:cNvPicPr>
          <p:nvPr/>
        </p:nvPicPr>
        <p:blipFill>
          <a:blip r:embed="rId2"/>
          <a:stretch>
            <a:fillRect/>
          </a:stretch>
        </p:blipFill>
        <p:spPr>
          <a:xfrm>
            <a:off x="1686132" y="1476073"/>
            <a:ext cx="7043738" cy="4422801"/>
          </a:xfrm>
          <a:prstGeom prst="rect">
            <a:avLst/>
          </a:prstGeom>
        </p:spPr>
      </p:pic>
    </p:spTree>
    <p:extLst>
      <p:ext uri="{BB962C8B-B14F-4D97-AF65-F5344CB8AC3E}">
        <p14:creationId xmlns:p14="http://schemas.microsoft.com/office/powerpoint/2010/main" val="9400851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Opportunity evaluation and response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97237" y="1527348"/>
            <a:ext cx="11149735" cy="3416320"/>
          </a:xfrm>
          <a:prstGeom prst="rect">
            <a:avLst/>
          </a:prstGeom>
          <a:noFill/>
        </p:spPr>
        <p:txBody>
          <a:bodyPr wrap="square">
            <a:spAutoFit/>
          </a:bodyPr>
          <a:lstStyle/>
          <a:p>
            <a:pPr>
              <a:defRPr/>
            </a:pPr>
            <a:r>
              <a:rPr lang="en-US" sz="3600" dirty="0">
                <a:solidFill>
                  <a:prstClr val="black"/>
                </a:solidFill>
                <a:latin typeface="Calibri" panose="020F0502020204030204"/>
              </a:rPr>
              <a:t>The purpose of the evaluation and response is to decide which opportunities require a response and what the recommended response will be. </a:t>
            </a:r>
          </a:p>
          <a:p>
            <a:pPr>
              <a:defRPr/>
            </a:pPr>
            <a:r>
              <a:rPr lang="en-US" sz="3600" dirty="0">
                <a:solidFill>
                  <a:prstClr val="black"/>
                </a:solidFill>
                <a:latin typeface="Calibri" panose="020F0502020204030204"/>
              </a:rPr>
              <a:t>The following are the key terms and concepts when deciding how to respond to an opportunity and they can be used in combination:</a:t>
            </a:r>
          </a:p>
        </p:txBody>
      </p:sp>
    </p:spTree>
    <p:extLst>
      <p:ext uri="{BB962C8B-B14F-4D97-AF65-F5344CB8AC3E}">
        <p14:creationId xmlns:p14="http://schemas.microsoft.com/office/powerpoint/2010/main" val="11139841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Opportunity evaluation and response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97237" y="1527348"/>
            <a:ext cx="11149735" cy="3416320"/>
          </a:xfrm>
          <a:prstGeom prst="rect">
            <a:avLst/>
          </a:prstGeom>
          <a:noFill/>
        </p:spPr>
        <p:txBody>
          <a:bodyPr wrap="square">
            <a:spAutoFit/>
          </a:bodyPr>
          <a:lstStyle/>
          <a:p>
            <a:pPr>
              <a:defRPr/>
            </a:pPr>
            <a:r>
              <a:rPr lang="en-US" sz="3600" dirty="0">
                <a:solidFill>
                  <a:prstClr val="black"/>
                </a:solidFill>
                <a:latin typeface="Calibri" panose="020F0502020204030204"/>
              </a:rPr>
              <a:t>●● Enhance: the opportunity equivalent of ‘mitigating’ a risk is to enhance the opportunity by increasing the probability and/or the impact.</a:t>
            </a:r>
          </a:p>
          <a:p>
            <a:pPr>
              <a:defRPr/>
            </a:pPr>
            <a:r>
              <a:rPr lang="en-US" sz="3600" dirty="0">
                <a:solidFill>
                  <a:prstClr val="black"/>
                </a:solidFill>
                <a:latin typeface="Calibri" panose="020F0502020204030204"/>
              </a:rPr>
              <a:t>●● Exploit: equivalent to the ‘avoid’ response, but the ‘exploit’ strategy seeks to make the opportunity definitely happen.</a:t>
            </a:r>
          </a:p>
        </p:txBody>
      </p:sp>
    </p:spTree>
    <p:extLst>
      <p:ext uri="{BB962C8B-B14F-4D97-AF65-F5344CB8AC3E}">
        <p14:creationId xmlns:p14="http://schemas.microsoft.com/office/powerpoint/2010/main" val="71126397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10</a:t>
            </a:r>
          </a:p>
        </p:txBody>
      </p:sp>
      <p:sp>
        <p:nvSpPr>
          <p:cNvPr id="5" name="Title 1"/>
          <p:cNvSpPr>
            <a:spLocks noGrp="1"/>
          </p:cNvSpPr>
          <p:nvPr>
            <p:ph type="title"/>
          </p:nvPr>
        </p:nvSpPr>
        <p:spPr>
          <a:xfrm>
            <a:off x="470647" y="469859"/>
            <a:ext cx="9224681" cy="655264"/>
          </a:xfrm>
        </p:spPr>
        <p:txBody>
          <a:bodyPr/>
          <a:lstStyle/>
          <a:p>
            <a:r>
              <a:rPr lang="en-US" dirty="0"/>
              <a:t>Opportunity evaluation and response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0511FE2-4F4A-47DA-A0E8-9339D412A5F7}"/>
              </a:ext>
            </a:extLst>
          </p:cNvPr>
          <p:cNvSpPr txBox="1"/>
          <p:nvPr/>
        </p:nvSpPr>
        <p:spPr>
          <a:xfrm>
            <a:off x="697237" y="1527348"/>
            <a:ext cx="11149735" cy="3416320"/>
          </a:xfrm>
          <a:prstGeom prst="rect">
            <a:avLst/>
          </a:prstGeom>
          <a:noFill/>
        </p:spPr>
        <p:txBody>
          <a:bodyPr wrap="square">
            <a:spAutoFit/>
          </a:bodyPr>
          <a:lstStyle/>
          <a:p>
            <a:pPr>
              <a:defRPr/>
            </a:pPr>
            <a:r>
              <a:rPr lang="en-US" sz="3600" dirty="0">
                <a:solidFill>
                  <a:prstClr val="black"/>
                </a:solidFill>
                <a:latin typeface="Calibri" panose="020F0502020204030204"/>
              </a:rPr>
              <a:t>●● Ignore: the ‘acceptance’ strategy takes no measures to deal with a hazard risk, and opportunities can be ignored, with a reactive approach but no explicit actions.</a:t>
            </a:r>
          </a:p>
          <a:p>
            <a:pPr>
              <a:defRPr/>
            </a:pPr>
            <a:r>
              <a:rPr lang="en-US" sz="3600" dirty="0">
                <a:solidFill>
                  <a:prstClr val="black"/>
                </a:solidFill>
                <a:latin typeface="Calibri" panose="020F0502020204030204"/>
              </a:rPr>
              <a:t>●● Sharing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14396117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10</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descr="Thank You"/>
          <p:cNvPicPr>
            <a:picLocks noChangeAspect="1"/>
          </p:cNvPicPr>
          <p:nvPr/>
        </p:nvPicPr>
        <p:blipFill>
          <a:blip r:embed="rId2"/>
          <a:stretch>
            <a:fillRect/>
          </a:stretch>
        </p:blipFill>
        <p:spPr>
          <a:xfrm>
            <a:off x="2249002" y="2952459"/>
            <a:ext cx="6734386" cy="840667"/>
          </a:xfrm>
          <a:prstGeom prst="rect">
            <a:avLst/>
          </a:prstGeom>
        </p:spPr>
      </p:pic>
      <p:sp>
        <p:nvSpPr>
          <p:cNvPr id="2" name="Rectangle 1"/>
          <p:cNvSpPr/>
          <p:nvPr/>
        </p:nvSpPr>
        <p:spPr>
          <a:xfrm>
            <a:off x="4142793" y="3060941"/>
            <a:ext cx="1880387" cy="523220"/>
          </a:xfrm>
          <a:prstGeom prst="rect">
            <a:avLst/>
          </a:prstGeom>
        </p:spPr>
        <p:txBody>
          <a:bodyPr wrap="none">
            <a:spAutoFit/>
          </a:bodyPr>
          <a:lstStyle/>
          <a:p>
            <a:r>
              <a:rPr lang="en-US" sz="2800" b="1" dirty="0">
                <a:solidFill>
                  <a:schemeClr val="bg1"/>
                </a:solidFill>
              </a:rPr>
              <a:t>Thank You</a:t>
            </a:r>
          </a:p>
        </p:txBody>
      </p:sp>
    </p:spTree>
    <p:extLst>
      <p:ext uri="{BB962C8B-B14F-4D97-AF65-F5344CB8AC3E}">
        <p14:creationId xmlns:p14="http://schemas.microsoft.com/office/powerpoint/2010/main" val="2811812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855</TotalTime>
  <Words>2131</Words>
  <Application>Microsoft Office PowerPoint</Application>
  <PresentationFormat>Widescreen</PresentationFormat>
  <Paragraphs>279</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Times New Roman</vt:lpstr>
      <vt:lpstr>Wingdings</vt:lpstr>
      <vt:lpstr>Office Theme</vt:lpstr>
      <vt:lpstr>PowerPoint Presentation</vt:lpstr>
      <vt:lpstr>Topics to Cover in Week 10</vt:lpstr>
      <vt:lpstr>Tolerate, treat, transfer and terminate</vt:lpstr>
      <vt:lpstr>The 4ts of hazard response</vt:lpstr>
      <vt:lpstr>The 4ts of hazard response</vt:lpstr>
      <vt:lpstr>The 4ts of hazard response</vt:lpstr>
      <vt:lpstr>Description of the 4Ts of hazard response</vt:lpstr>
      <vt:lpstr>Description of the 4Ts of hazard response</vt:lpstr>
      <vt:lpstr>Description of the 4Ts of hazard response</vt:lpstr>
      <vt:lpstr>Description of the 4Ts of hazard response</vt:lpstr>
      <vt:lpstr>Risk matrix and the 4Ts of hazard management</vt:lpstr>
      <vt:lpstr>Tolerate risk</vt:lpstr>
      <vt:lpstr>Key dependencies and significant risks</vt:lpstr>
      <vt:lpstr>Key dependencies and significant risks</vt:lpstr>
      <vt:lpstr>Key dependencies and significant risks</vt:lpstr>
      <vt:lpstr>Key dependencies and significant risks</vt:lpstr>
      <vt:lpstr>Treat Risk</vt:lpstr>
      <vt:lpstr>Treat Risk</vt:lpstr>
      <vt:lpstr>Treat Risk</vt:lpstr>
      <vt:lpstr>Treat Risk</vt:lpstr>
      <vt:lpstr>Treat Risk</vt:lpstr>
      <vt:lpstr>Transfer Risk</vt:lpstr>
      <vt:lpstr>Transfer Risk</vt:lpstr>
      <vt:lpstr>Transfer Risk</vt:lpstr>
      <vt:lpstr>Transfer Risk</vt:lpstr>
      <vt:lpstr>Terminate Risk</vt:lpstr>
      <vt:lpstr>Terminate Risk</vt:lpstr>
      <vt:lpstr>Terminate Risk</vt:lpstr>
      <vt:lpstr>Strategic Risk Response</vt:lpstr>
      <vt:lpstr>Strategic Risk Response</vt:lpstr>
      <vt:lpstr>Risk versus reward in strategy</vt:lpstr>
      <vt:lpstr>Strategic Risk Response</vt:lpstr>
      <vt:lpstr>Strategic Risk Response</vt:lpstr>
      <vt:lpstr>Opportunity risks and risk appetite</vt:lpstr>
      <vt:lpstr>Opportunity evaluation and response</vt:lpstr>
      <vt:lpstr>Opportunity evaluation and response</vt:lpstr>
      <vt:lpstr>Opportunity evaluation and response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379</cp:revision>
  <dcterms:created xsi:type="dcterms:W3CDTF">2023-09-12T14:13:52Z</dcterms:created>
  <dcterms:modified xsi:type="dcterms:W3CDTF">2023-12-01T19:44:01Z</dcterms:modified>
</cp:coreProperties>
</file>