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9" r:id="rId4"/>
    <p:sldId id="269" r:id="rId5"/>
    <p:sldId id="291" r:id="rId6"/>
    <p:sldId id="270" r:id="rId7"/>
    <p:sldId id="292" r:id="rId8"/>
    <p:sldId id="293" r:id="rId9"/>
    <p:sldId id="261" r:id="rId10"/>
    <p:sldId id="265" r:id="rId11"/>
    <p:sldId id="264" r:id="rId12"/>
    <p:sldId id="294" r:id="rId13"/>
    <p:sldId id="272" r:id="rId14"/>
    <p:sldId id="295" r:id="rId15"/>
    <p:sldId id="263" r:id="rId16"/>
    <p:sldId id="301" r:id="rId17"/>
    <p:sldId id="302" r:id="rId18"/>
    <p:sldId id="303" r:id="rId19"/>
    <p:sldId id="282" r:id="rId20"/>
    <p:sldId id="300" r:id="rId21"/>
    <p:sldId id="304" r:id="rId22"/>
    <p:sldId id="305" r:id="rId23"/>
    <p:sldId id="306" r:id="rId24"/>
    <p:sldId id="307" r:id="rId25"/>
    <p:sldId id="308" r:id="rId26"/>
    <p:sldId id="309" r:id="rId27"/>
    <p:sldId id="278" r:id="rId28"/>
    <p:sldId id="312" r:id="rId29"/>
    <p:sldId id="280" r:id="rId30"/>
    <p:sldId id="281" r:id="rId31"/>
    <p:sldId id="311" r:id="rId32"/>
    <p:sldId id="279" r:id="rId33"/>
    <p:sldId id="299" r:id="rId34"/>
    <p:sldId id="266" r:id="rId35"/>
    <p:sldId id="313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216" y="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10" Type="http://schemas.openxmlformats.org/officeDocument/2006/relationships/image" Target="../media/image8.png"/><Relationship Id="rId9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2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10" Type="http://schemas.openxmlformats.org/officeDocument/2006/relationships/image" Target="../media/image8.png"/><Relationship Id="rId9" Type="http://schemas.openxmlformats.org/officeDocument/2006/relationships/image" Target="../media/image41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8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3" y="-93134"/>
            <a:ext cx="12746177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9765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45018" y="3192751"/>
            <a:ext cx="6922138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0790" y="715791"/>
            <a:ext cx="486325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Mathematics 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Dr.Israa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Lewaa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980282" y="3192751"/>
            <a:ext cx="60313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 112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Functions and Graphs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A2CE9AB-E7C2-BFCB-8E61-4EF2F663A2A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79025" y="0"/>
            <a:ext cx="12746179" cy="7068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473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Topics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82618" y="1628673"/>
            <a:ext cx="9744364" cy="4253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Lecture 1: Functions and Graphs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Lecture 2: Exponential Functions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Lecture 3: Limits and Continuity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Lecture 4: Differentiations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Lecture 5: Additional Differentiation topics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Lecture 6: Curve Sketching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Lecture 7: Integration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Lecture 8: Methods and Applications of integration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Lecture 9: Multivariable Calculus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Lecture 10: Topics by Python </a:t>
            </a:r>
          </a:p>
          <a:p>
            <a:pPr>
              <a:lnSpc>
                <a:spcPct val="200000"/>
              </a:lnSpc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A5DBF48-3F97-5026-2AAA-C64C68DF6895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79B85D4B-2034-8B99-B1EE-419E1E25924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8959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349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Functions and Graphs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874165" y="1326060"/>
            <a:ext cx="9666288" cy="44208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Functions 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Special Functions 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Combinations of functions 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Linear Equation 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Formatting the linear equation to graph it 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Graphs in rectangular coordinates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070BE09-10BE-29DF-06C4-076C3741338E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233333CB-8AAB-345C-C70B-31922FD2E74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4" y="-36946"/>
            <a:ext cx="9373097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7398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1.  Functions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20DD961-65C6-F5BC-9A7F-BA55BEE986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4347" y="2101598"/>
            <a:ext cx="6953250" cy="24765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5425FD2C-9F6A-3FD8-3F0D-72BA41D96A17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4A682F99-2B78-88CA-9383-9D2D8E584EF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4806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4" y="-36946"/>
            <a:ext cx="936765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0190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Equality of Functions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A16032F-7019-DA14-1458-6C35F05AE1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4883" y="1974882"/>
            <a:ext cx="5972175" cy="214312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63AD3A30-27C6-7046-FFA0-213B2841B7BC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F7A074FA-6CBF-AE8C-D340-55CA06BD5B2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69028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4" y="-46183"/>
            <a:ext cx="9306137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8267BC2-DCBB-2176-C1F6-3A647DA6E3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7790" y="1564017"/>
            <a:ext cx="6819900" cy="42672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C3635F11-0E81-6D2E-C2CC-E3BAE7AB32C8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D34F3253-CC19-D656-2FB2-8C460EDA91E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2402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4" y="-46183"/>
            <a:ext cx="93025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9816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6EBFA70-9E98-FE2C-8EDD-11A81D6E27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9683" y="1450804"/>
            <a:ext cx="6598642" cy="4417656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739F5CBE-5603-BC88-A0C9-27A18137DF3A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C458130B-4EFF-991A-A306-BCB24D26AB1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1501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2F9467B-972F-1329-46EC-404BF1BB71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9399" y="1543055"/>
            <a:ext cx="7639050" cy="42672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7A9A33A-2D8B-FA33-A272-64C2B7BAB574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C8594BF3-D03B-AE25-6502-15DD6DD0A7F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0702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58BD3A0-F706-CA59-91ED-7C5820A7C8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4112" y="1382525"/>
            <a:ext cx="7086600" cy="4810125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8DFA762-4706-93C2-59E5-2151F6E1B2E6}"/>
              </a:ext>
            </a:extLst>
          </p:cNvPr>
          <p:cNvSpPr/>
          <p:nvPr/>
        </p:nvSpPr>
        <p:spPr>
          <a:xfrm>
            <a:off x="1432067" y="637614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8C795954-0B93-A8E9-F6BE-74F9207A62E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33969" y="26692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88365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3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35221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2- Special Functions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2340A39-16F3-CC32-4815-E739CD2BC7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1729" y="1921866"/>
            <a:ext cx="7610475" cy="32385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67C7978-23EF-73E8-B990-4FB15D6024C4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498BA239-BFB2-7111-CEE0-FC0470DD99D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7063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4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56915" y="1512875"/>
            <a:ext cx="9666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  <a:p>
            <a:endParaRPr lang="en-US" sz="1000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6EF4E1E-E531-D3FB-8C94-891B81AC9C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7862" y="1950764"/>
            <a:ext cx="7372350" cy="226695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6357412B-719F-CBC0-4D33-4DC70F41BCC0}"/>
              </a:ext>
            </a:extLst>
          </p:cNvPr>
          <p:cNvSpPr/>
          <p:nvPr/>
        </p:nvSpPr>
        <p:spPr>
          <a:xfrm>
            <a:off x="1342517" y="599014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0C1D51B0-4E33-B9F8-7368-CE45FE8D169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7229" y="9461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9525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4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56915" y="1512875"/>
            <a:ext cx="9666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  <a:p>
            <a:endParaRPr lang="en-US" sz="1000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ABFD696-7FEB-578F-99A9-2600A4B4EF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5495" y="1912985"/>
            <a:ext cx="6877050" cy="249555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0FD0E593-FAE3-916A-4CA1-51ADFE630945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16AA93F4-15DE-91D1-44E3-019696A2601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8532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3" y="-36945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8221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3. Combinations of functions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EECBDB7-C121-0E7B-CC05-94C764DCDC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1331" y="1921289"/>
            <a:ext cx="5600700" cy="32766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98C473B-489D-7027-C608-887A5AD72C66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F4A4F2AA-DE13-9CCB-A9D1-B95DA2DBDD5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34305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3" y="-36945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8221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3. Combinations of functions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49C4ADB-45AA-6ED1-2328-85631F6D35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2164" y="1617067"/>
            <a:ext cx="5648325" cy="38481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DAE45B2-9E4B-8D29-DEF4-20C6B2C59163}"/>
              </a:ext>
            </a:extLst>
          </p:cNvPr>
          <p:cNvSpPr/>
          <p:nvPr/>
        </p:nvSpPr>
        <p:spPr>
          <a:xfrm>
            <a:off x="1414013" y="6242271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C0D7AF00-514A-6D30-388E-9C85962962B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5266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437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6955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 of Example 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92B7D25-C038-0DE7-F9E3-2792E63343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7919" y="1673609"/>
            <a:ext cx="6915150" cy="4048125"/>
          </a:xfrm>
          <a:prstGeom prst="rect">
            <a:avLst/>
          </a:prstGeom>
        </p:spPr>
      </p:pic>
      <p:pic>
        <p:nvPicPr>
          <p:cNvPr id="12" name="Graphic 21">
            <a:extLst>
              <a:ext uri="{FF2B5EF4-FFF2-40B4-BE49-F238E27FC236}">
                <a16:creationId xmlns:a16="http://schemas.microsoft.com/office/drawing/2014/main" id="{CCF39F15-0B39-A67F-9287-3A77F156149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86859" y="18390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4306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473"/>
            <a:ext cx="951628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75715" y="599588"/>
            <a:ext cx="3340915" cy="5533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8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4- Linear Equations</a:t>
            </a:r>
            <a:endParaRPr lang="en-US" sz="2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9DDEBE53-D725-58C6-B589-EE07CDA9C56D}"/>
                  </a:ext>
                </a:extLst>
              </p:cNvPr>
              <p:cNvSpPr txBox="1"/>
              <p:nvPr/>
            </p:nvSpPr>
            <p:spPr>
              <a:xfrm>
                <a:off x="2106385" y="2144064"/>
                <a:ext cx="6785687" cy="325428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  <a:t>Definition: </a:t>
                </a: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8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indent="360045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 linear equation in the variable (X) is an equation that is equivalent to one that be written in the form. </a:t>
                </a:r>
              </a:p>
              <a:p>
                <a:pPr marL="0" marR="0" indent="360045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ctr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ax + b = 0 </a:t>
                </a:r>
              </a:p>
              <a:p>
                <a:pPr marL="0" marR="0" algn="ctr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Where a and b are constant and a </a:t>
                </a:r>
                <a14:m>
                  <m:oMath xmlns:m="http://schemas.openxmlformats.org/officeDocument/2006/math">
                    <m:r>
                      <a:rPr lang="en-US" sz="2000" i="1" dirty="0" smtClean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  <a:sym typeface="Yasser"/>
                      </a:rPr>
                      <m:t>≠</m:t>
                    </m:r>
                  </m:oMath>
                </a14:m>
                <a:r>
                  <a:rPr lang="en-US" sz="2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0 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9DDEBE53-D725-58C6-B589-EE07CDA9C56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06385" y="2144064"/>
                <a:ext cx="6785687" cy="3254289"/>
              </a:xfrm>
              <a:prstGeom prst="rect">
                <a:avLst/>
              </a:prstGeom>
              <a:blipFill>
                <a:blip r:embed="rId8"/>
                <a:stretch>
                  <a:fillRect l="-988" t="-1124" r="-898" b="-243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Rectangle 11">
            <a:extLst>
              <a:ext uri="{FF2B5EF4-FFF2-40B4-BE49-F238E27FC236}">
                <a16:creationId xmlns:a16="http://schemas.microsoft.com/office/drawing/2014/main" id="{C20EEF3D-2181-6978-99B4-7CF23702BC85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83D709D5-82EB-9E84-329D-94EF5CB556C1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8695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-18473"/>
            <a:ext cx="8773886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59444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Equation Form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599BEC9-09AD-CBF1-12FB-7B43EA240ACC}"/>
              </a:ext>
            </a:extLst>
          </p:cNvPr>
          <p:cNvSpPr txBox="1"/>
          <p:nvPr/>
        </p:nvSpPr>
        <p:spPr>
          <a:xfrm>
            <a:off x="2031740" y="1930822"/>
            <a:ext cx="7420169" cy="22333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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linear equation is also called a first-degree equation, since the highest power of the variable that occurs in Equation (1) is the first. </a:t>
            </a: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en-US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The general form of a linear equation is: 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Ax + By = C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62B60AA-076D-85A1-D144-0F959B3BD7EF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37A5032D-60E2-8C6C-0A87-D5040BF04A8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020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473"/>
            <a:ext cx="760367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59444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3BEE5A5E-1125-6BD6-F49B-DB28AE993550}"/>
                  </a:ext>
                </a:extLst>
              </p:cNvPr>
              <p:cNvSpPr txBox="1"/>
              <p:nvPr/>
            </p:nvSpPr>
            <p:spPr>
              <a:xfrm>
                <a:off x="2992794" y="1956961"/>
                <a:ext cx="6209522" cy="292541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u="sng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  <a:t>Example: 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  <a:t>find A, B &amp; C 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  <a:t>(1) x + 4y = 6 		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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  <a:t> A= 1 		B= 4			C= 6 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  <a:t>(2) y= </a:t>
                </a:r>
                <a14:m>
                  <m:oMath xmlns:m="http://schemas.openxmlformats.org/officeDocument/2006/math">
                    <m:f>
                      <m:fPr>
                        <m:type m:val="skw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  <a:t>x</a:t>
                </a: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−</m:t>
                    </m:r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3</m:t>
                        </m:r>
                      </m:num>
                      <m:den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     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</a:t>
                </a:r>
                <a14:m>
                  <m:oMath xmlns:m="http://schemas.openxmlformats.org/officeDocument/2006/math">
                    <m:f>
                      <m:fPr>
                        <m:type m:val="skw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x + y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num>
                      <m:den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</m:den>
                    </m:f>
                  </m:oMath>
                </a14:m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457200" marR="0" indent="45720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A = </a:t>
                </a:r>
                <a14:m>
                  <m:oMath xmlns:m="http://schemas.openxmlformats.org/officeDocument/2006/math">
                    <m:f>
                      <m:fPr>
                        <m:type m:val="skw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457200" marR="0" indent="45720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B= 1 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457200" marR="0" indent="45720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C=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num>
                      <m:den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</m:den>
                    </m:f>
                  </m:oMath>
                </a14:m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3BEE5A5E-1125-6BD6-F49B-DB28AE99355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2794" y="1956961"/>
                <a:ext cx="6209522" cy="2925416"/>
              </a:xfrm>
              <a:prstGeom prst="rect">
                <a:avLst/>
              </a:prstGeom>
              <a:blipFill>
                <a:blip r:embed="rId8"/>
                <a:stretch>
                  <a:fillRect l="-883" t="-1042" b="-20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Rectangle 11">
            <a:extLst>
              <a:ext uri="{FF2B5EF4-FFF2-40B4-BE49-F238E27FC236}">
                <a16:creationId xmlns:a16="http://schemas.microsoft.com/office/drawing/2014/main" id="{76F6D9E5-5C80-F9D3-1314-8E0AAB1AD121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28FA6B29-DF42-F3CB-DD1B-0BA642B30E76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52643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473"/>
            <a:ext cx="947057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58015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How to Graph a linear Equation ?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25FB799-8EF8-8FBD-1C32-0F54103C5A3A}"/>
              </a:ext>
            </a:extLst>
          </p:cNvPr>
          <p:cNvSpPr txBox="1"/>
          <p:nvPr/>
        </p:nvSpPr>
        <p:spPr>
          <a:xfrm>
            <a:off x="2274336" y="2153690"/>
            <a:ext cx="7476153" cy="18862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How to Graph a linear equation: </a:t>
            </a: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just">
              <a:lnSpc>
                <a:spcPct val="20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To graph a linear equation you need to substitute (X) by zero to get (Y) &amp; substitute (Y) by zero to get (X), to get two points. 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7337BD7-286A-5C6F-2377-7F70DF6CDAAF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6AAE9280-9AC9-99CE-E760-2B0B028B59B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26015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-18473"/>
            <a:ext cx="8343900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17828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6E1FBD4B-29C0-8E03-5D9C-D96F7237212B}"/>
                  </a:ext>
                </a:extLst>
              </p:cNvPr>
              <p:cNvSpPr txBox="1"/>
              <p:nvPr/>
            </p:nvSpPr>
            <p:spPr>
              <a:xfrm>
                <a:off x="2013080" y="1606339"/>
                <a:ext cx="6228182" cy="313675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  <a:t>(1) y= x – 4 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u="sng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  <a:t>Step1: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  <a:t>		let x = 0 	so the point is (0, -4) 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  <a:t>		Y= 0 – 4 	</a:t>
                </a: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∴</m:t>
                    </m:r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y = – 4 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		Let y = 0 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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0 = x –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  <a:t> 4</a:t>
                </a: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 ∴</m:t>
                    </m:r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x = 4 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		So the point is (4, 0)</a:t>
                </a: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u="sng" dirty="0">
                    <a:latin typeface="Times New Roman" panose="020206030504050203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  <a:t>Step 2:</a:t>
                </a: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6E1FBD4B-29C0-8E03-5D9C-D96F7237212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13080" y="1606339"/>
                <a:ext cx="6228182" cy="3136756"/>
              </a:xfrm>
              <a:prstGeom prst="rect">
                <a:avLst/>
              </a:prstGeom>
              <a:blipFill>
                <a:blip r:embed="rId8"/>
                <a:stretch>
                  <a:fillRect l="-783" t="-11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>
            <a:extLst>
              <a:ext uri="{FF2B5EF4-FFF2-40B4-BE49-F238E27FC236}">
                <a16:creationId xmlns:a16="http://schemas.microsoft.com/office/drawing/2014/main" id="{9B0A8546-CA48-918C-227D-3F7DFF5A343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56631" y="4326104"/>
            <a:ext cx="2301240" cy="1481455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86F83622-3AF3-F7FD-A31F-5D32EA28890F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DDA6E144-A29E-1BB5-1F6D-0CC8155E42C9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8243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473"/>
            <a:ext cx="886097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17828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C43D4AA-7105-1BDC-27C6-D8665193CDAF}"/>
              </a:ext>
            </a:extLst>
          </p:cNvPr>
          <p:cNvSpPr txBox="1"/>
          <p:nvPr/>
        </p:nvSpPr>
        <p:spPr>
          <a:xfrm>
            <a:off x="2199692" y="1767229"/>
            <a:ext cx="6209522" cy="1570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(2) y = –2 x + 6 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Step1: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		let x= 0 		(0, 6)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		Let y= 0		(3, 0)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Step2: 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BCC680C-CE3C-EB7D-8050-01F08765CD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6041" y="3872584"/>
            <a:ext cx="2493010" cy="163639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114D07FE-F418-D30F-137E-F311EB82AD18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2FA06C77-611D-6CA8-970F-7A29AE1C0C6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461298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8473"/>
            <a:ext cx="8349343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17828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C43D4AA-7105-1BDC-27C6-D8665193CDAF}"/>
              </a:ext>
            </a:extLst>
          </p:cNvPr>
          <p:cNvSpPr txBox="1"/>
          <p:nvPr/>
        </p:nvSpPr>
        <p:spPr>
          <a:xfrm>
            <a:off x="2199692" y="1767229"/>
            <a:ext cx="6209522" cy="19398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(3) y= 3x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Step1: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		let x= 0 			(0, 0)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		Let x= 2			(2, 6)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Step2: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E66270FF-E649-EFAB-33A6-1679CF64C4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59494" y="3707119"/>
            <a:ext cx="2743200" cy="1905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0346C65-AAC8-2001-D318-DF5F7EBB50DE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DC32370D-298E-1A0D-C02B-AB465AE8579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59376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473"/>
            <a:ext cx="950867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17828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5159061-31B6-B344-9888-6446DF85DD2E}"/>
              </a:ext>
            </a:extLst>
          </p:cNvPr>
          <p:cNvSpPr txBox="1"/>
          <p:nvPr/>
        </p:nvSpPr>
        <p:spPr>
          <a:xfrm>
            <a:off x="2171700" y="1767174"/>
            <a:ext cx="6209522" cy="7730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How to get the slope and the equation: 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Rules: 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29572D27-0953-D27A-300C-8876BD487A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8678" y="2674094"/>
            <a:ext cx="3419475" cy="12192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1CCAFDD6-876E-0B9F-EA3E-63C16596E647}"/>
                  </a:ext>
                </a:extLst>
              </p:cNvPr>
              <p:cNvSpPr txBox="1"/>
              <p:nvPr/>
            </p:nvSpPr>
            <p:spPr>
              <a:xfrm>
                <a:off x="2173456" y="4461539"/>
                <a:ext cx="6209522" cy="90563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  <a:t>m=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y</m:t>
                            </m:r>
                          </m:e>
                          <m:sub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 </m:t>
                        </m:r>
                        <m:sSub>
                          <m:sSub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y</m:t>
                            </m:r>
                          </m:e>
                          <m:sub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x</m:t>
                            </m:r>
                          </m:e>
                          <m:sub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 </m:t>
                        </m:r>
                        <m:sSub>
                          <m:sSub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x</m:t>
                            </m:r>
                          </m:e>
                          <m:sub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	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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to get the slope from two points. 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y – y1 = m (x – x</a:t>
                </a:r>
                <a:r>
                  <a:rPr lang="en-US" sz="18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1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) 	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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to get the equation. 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1CCAFDD6-876E-0B9F-EA3E-63C16596E64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3456" y="4461539"/>
                <a:ext cx="6209522" cy="905633"/>
              </a:xfrm>
              <a:prstGeom prst="rect">
                <a:avLst/>
              </a:prstGeom>
              <a:blipFill>
                <a:blip r:embed="rId9"/>
                <a:stretch>
                  <a:fillRect l="-884" b="-1013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ectangle 10">
            <a:extLst>
              <a:ext uri="{FF2B5EF4-FFF2-40B4-BE49-F238E27FC236}">
                <a16:creationId xmlns:a16="http://schemas.microsoft.com/office/drawing/2014/main" id="{482D1CD6-89CC-EDE9-3C09-A247972ABC9E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BAD351EB-90FD-E9D4-3B65-F2BE0D49F12A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744368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-18473"/>
            <a:ext cx="9601200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17828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E4C0695-D5D0-3DCC-AF1F-072AC4D4A3C6}"/>
              </a:ext>
            </a:extLst>
          </p:cNvPr>
          <p:cNvSpPr txBox="1"/>
          <p:nvPr/>
        </p:nvSpPr>
        <p:spPr>
          <a:xfrm>
            <a:off x="2194491" y="2079117"/>
            <a:ext cx="6209522" cy="22794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Example: 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just">
              <a:lnSpc>
                <a:spcPct val="20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Find the equation of a line passing through: 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just">
              <a:lnSpc>
                <a:spcPct val="20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a) (0, 4) , (2, 2) 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just">
              <a:lnSpc>
                <a:spcPct val="20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b) (2, 6) , (1, 4) 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0B258D4-8490-4EEA-B571-B9E9C14E6E11}"/>
              </a:ext>
            </a:extLst>
          </p:cNvPr>
          <p:cNvSpPr/>
          <p:nvPr/>
        </p:nvSpPr>
        <p:spPr>
          <a:xfrm>
            <a:off x="1566413" y="6122751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D107D512-7E95-8D83-E790-D8CCFB24C4C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86858" y="42422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88371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473"/>
            <a:ext cx="973727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17828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0C43D4AA-7105-1BDC-27C6-D8665193CDAF}"/>
                  </a:ext>
                </a:extLst>
              </p:cNvPr>
              <p:cNvSpPr txBox="1"/>
              <p:nvPr/>
            </p:nvSpPr>
            <p:spPr>
              <a:xfrm>
                <a:off x="2199692" y="1767229"/>
                <a:ext cx="7616112" cy="346902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600" u="sng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  <a:t>Solution: </a:t>
                </a: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6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  <a:t>(a) 	</a:t>
                </a:r>
                <a:r>
                  <a:rPr lang="en-US" sz="1600" u="sng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  <a:t>Step1: </a:t>
                </a:r>
                <a:r>
                  <a:rPr lang="en-US" sz="16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  <a:t>		find 	m=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16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16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16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y</m:t>
                            </m:r>
                          </m:e>
                          <m:sub>
                            <m:r>
                              <a:rPr lang="en-US" sz="16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16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 </m:t>
                        </m:r>
                        <m:sSub>
                          <m:sSubPr>
                            <m:ctrlPr>
                              <a:rPr lang="en-US" sz="16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16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y</m:t>
                            </m:r>
                          </m:e>
                          <m:sub>
                            <m:r>
                              <a:rPr lang="en-US" sz="16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16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16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x</m:t>
                            </m:r>
                          </m:e>
                          <m:sub>
                            <m:r>
                              <a:rPr lang="en-US" sz="16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16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 </m:t>
                        </m:r>
                        <m:sSub>
                          <m:sSubPr>
                            <m:ctrlPr>
                              <a:rPr lang="en-US" sz="16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16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x</m:t>
                            </m:r>
                          </m:e>
                          <m:sub>
                            <m:r>
                              <a:rPr lang="en-US" sz="16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6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  <a:t>				m=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16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2−4</m:t>
                        </m:r>
                      </m:num>
                      <m:den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2−0</m:t>
                        </m:r>
                      </m:den>
                    </m:f>
                  </m:oMath>
                </a14:m>
                <a:r>
                  <a:rPr lang="en-US" sz="16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−2</m:t>
                        </m:r>
                      </m:num>
                      <m:den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sz="16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= – 1 </a:t>
                </a: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6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	</a:t>
                </a:r>
                <a:r>
                  <a:rPr lang="en-US" sz="1600" u="sng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Step2: </a:t>
                </a:r>
                <a:r>
                  <a:rPr lang="en-US" sz="16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		Substitute in   y – y</a:t>
                </a:r>
                <a:r>
                  <a:rPr lang="en-US" sz="16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1</a:t>
                </a:r>
                <a:r>
                  <a:rPr lang="en-US" sz="16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= m(x – x</a:t>
                </a:r>
                <a:r>
                  <a:rPr lang="en-US" sz="16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1</a:t>
                </a:r>
                <a:r>
                  <a:rPr lang="en-US" sz="16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)</a:t>
                </a: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6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			y – 4 = -1 (x – 0) </a:t>
                </a: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6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			</a:t>
                </a:r>
                <a:r>
                  <a:rPr lang="en-US" sz="16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  <a:t>y – 4 = – x </a:t>
                </a: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6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  <a:t>			</a:t>
                </a:r>
                <a14:m>
                  <m:oMath xmlns:m="http://schemas.openxmlformats.org/officeDocument/2006/math">
                    <m:r>
                      <a:rPr lang="en-US" sz="16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∴</m:t>
                    </m:r>
                  </m:oMath>
                </a14:m>
                <a:r>
                  <a:rPr lang="en-US" sz="16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y = – x + 4 </a:t>
                </a: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0C43D4AA-7105-1BDC-27C6-D8665193CDA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9692" y="1767229"/>
                <a:ext cx="7616112" cy="3469027"/>
              </a:xfrm>
              <a:prstGeom prst="rect">
                <a:avLst/>
              </a:prstGeom>
              <a:blipFill>
                <a:blip r:embed="rId8"/>
                <a:stretch>
                  <a:fillRect l="-480" t="-52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Rectangle 11">
            <a:extLst>
              <a:ext uri="{FF2B5EF4-FFF2-40B4-BE49-F238E27FC236}">
                <a16:creationId xmlns:a16="http://schemas.microsoft.com/office/drawing/2014/main" id="{7E15A779-08F5-4ADB-42B1-A4A25883F7F5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1F5E26FF-7F97-F4A9-BFC1-428559A54E9A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30385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473"/>
            <a:ext cx="9530443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17828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0C43D4AA-7105-1BDC-27C6-D8665193CDAF}"/>
                  </a:ext>
                </a:extLst>
              </p:cNvPr>
              <p:cNvSpPr txBox="1"/>
              <p:nvPr/>
            </p:nvSpPr>
            <p:spPr>
              <a:xfrm>
                <a:off x="2199692" y="1767229"/>
                <a:ext cx="7616112" cy="379200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  <a:t>(b) 	</a:t>
                </a:r>
                <a:r>
                  <a:rPr lang="en-US" sz="1800" u="sng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  <a:t>Step1: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  <a:t>		find 	m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y</m:t>
                            </m:r>
                          </m:e>
                          <m:sub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 </m:t>
                        </m:r>
                        <m:sSub>
                          <m:sSub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y</m:t>
                            </m:r>
                          </m:e>
                          <m:sub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x</m:t>
                            </m:r>
                          </m:e>
                          <m:sub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 </m:t>
                        </m:r>
                        <m:sSub>
                          <m:sSub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x</m:t>
                            </m:r>
                          </m:e>
                          <m:sub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				M=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6</m:t>
                        </m:r>
                      </m:num>
                      <m:den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num>
                      <m:den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den>
                    </m:f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= 2</a:t>
                </a: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	</a:t>
                </a:r>
                <a:r>
                  <a:rPr lang="en-US" sz="1800" u="sng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Step2: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		substitute in the equation: </a:t>
                </a:r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			y – y</a:t>
                </a:r>
                <a:r>
                  <a:rPr lang="en-US" sz="18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1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= m (x – x</a:t>
                </a:r>
                <a:r>
                  <a:rPr lang="en-US" sz="18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1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) </a:t>
                </a:r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			y – 6 = 2 (x – 2) </a:t>
                </a:r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			y – 6 = 2 x – 4 </a:t>
                </a:r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  <a:t>			</a:t>
                </a: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∴</m:t>
                    </m:r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y = 2 x + 2</a:t>
                </a:r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0C43D4AA-7105-1BDC-27C6-D8665193CDA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9692" y="1767229"/>
                <a:ext cx="7616112" cy="3792000"/>
              </a:xfrm>
              <a:prstGeom prst="rect">
                <a:avLst/>
              </a:prstGeom>
              <a:blipFill>
                <a:blip r:embed="rId8"/>
                <a:stretch>
                  <a:fillRect l="-72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Rectangle 11">
            <a:extLst>
              <a:ext uri="{FF2B5EF4-FFF2-40B4-BE49-F238E27FC236}">
                <a16:creationId xmlns:a16="http://schemas.microsoft.com/office/drawing/2014/main" id="{D625F1A0-5508-D19A-EA32-8C0AD3B8DA0E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832AEC5C-8165-A2D8-8947-1C7729B7C022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70929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473"/>
            <a:ext cx="10052957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83471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6- Graphs in Rectangular coordinates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004291" y="1877659"/>
            <a:ext cx="66132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5652FB4-7A8C-8F14-F68A-6A7E149275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4198" y="1518957"/>
            <a:ext cx="7305675" cy="428625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058FE2FB-09DA-8957-39F6-8EA5C522722B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35CACAE3-C001-35C7-C60F-1B0011A33CD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39064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44339"/>
            <a:ext cx="884942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4832" y="1942523"/>
            <a:ext cx="7581900" cy="17907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F93E7A67-4526-9068-B0B8-87CD41032E1F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0C003FA4-D3E2-4F8C-C019-7E5CCCF3CD4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44429" y="2225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812267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44339"/>
            <a:ext cx="947057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19030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2151" y="1743075"/>
            <a:ext cx="7362825" cy="398145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C8A97D5C-3752-8D65-CA3B-EF0181141BF3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CC73E275-392C-54ED-9B7F-EA57F3B3433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81680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473"/>
            <a:ext cx="825137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16834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7862" y="2221909"/>
            <a:ext cx="9259237" cy="1813665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E0DD934A-744C-9A1E-07F0-6EBBE879FEF1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0D5E1E5C-2328-523B-E015-0F6CC1F43D6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689806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473"/>
            <a:ext cx="828402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16834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0865" y="1788586"/>
            <a:ext cx="6943725" cy="40386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1717E5D8-1FE8-0CE1-9D61-14AF036466D5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10E10C6A-13C8-F128-AB6A-7ED46367548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82532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473"/>
            <a:ext cx="851262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8946FB6-6C62-9B4A-455D-CB56FC46A1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4165" y="2038641"/>
            <a:ext cx="6305550" cy="320992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D8470242-D77B-C261-A033-74712DBCFCB5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AF5047B8-B8E0-CA89-64FF-7C050FFA6A4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56522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473"/>
            <a:ext cx="912767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CA58D5F-304D-7C30-BA4F-76AE9DFA2A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3169" y="1748137"/>
            <a:ext cx="4895850" cy="44958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B004C76D-2969-1288-9CF0-D996C62239B7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01851637-4695-F6F8-4E91-48C02E7C52D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87954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473"/>
            <a:ext cx="942506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34067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Summary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006349" y="1867368"/>
            <a:ext cx="992778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400" b="1" dirty="0"/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Functions 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Special Functions 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Combinations of functions </a:t>
            </a:r>
          </a:p>
          <a:p>
            <a:endParaRPr lang="en-US" sz="2400" b="1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CB6F9DE-B5C0-CA90-D88D-CE42B0741339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90B9FA4D-BDA3-AE2E-42C1-4C07698E772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2798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473"/>
            <a:ext cx="942506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34067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Summary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874165" y="1867368"/>
            <a:ext cx="992778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400" b="1" dirty="0"/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Linear Equation 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Formatting the linear equation to graph it 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Graphs in rectangular coordinates</a:t>
            </a:r>
          </a:p>
          <a:p>
            <a:endParaRPr lang="en-US" sz="2400" b="1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405B55E-8419-5CBB-125E-E55CBA94E892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5441B78B-58D8-6843-5753-D0EDC9D36CF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6780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1159</TotalTime>
  <Words>833</Words>
  <Application>Microsoft Office PowerPoint</Application>
  <PresentationFormat>Widescreen</PresentationFormat>
  <Paragraphs>191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3" baseType="lpstr">
      <vt:lpstr>Arial</vt:lpstr>
      <vt:lpstr>Calibri</vt:lpstr>
      <vt:lpstr>Calibri Light</vt:lpstr>
      <vt:lpstr>Cambria Math</vt:lpstr>
      <vt:lpstr>Tajawal ExtraBold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Israa Lewaa</cp:lastModifiedBy>
  <cp:revision>70</cp:revision>
  <dcterms:created xsi:type="dcterms:W3CDTF">2021-08-03T13:03:26Z</dcterms:created>
  <dcterms:modified xsi:type="dcterms:W3CDTF">2025-05-28T10:30:59Z</dcterms:modified>
</cp:coreProperties>
</file>