
<file path=[Content_Types].xml><?xml version="1.0" encoding="utf-8"?>
<Types xmlns="http://schemas.openxmlformats.org/package/2006/content-types">
  <Default Extension="emf" ContentType="image/x-emf"/>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7" r:id="rId2"/>
    <p:sldId id="259" r:id="rId3"/>
    <p:sldId id="264" r:id="rId4"/>
    <p:sldId id="267" r:id="rId5"/>
    <p:sldId id="266" r:id="rId6"/>
    <p:sldId id="268" r:id="rId7"/>
    <p:sldId id="260" r:id="rId8"/>
    <p:sldId id="261" r:id="rId9"/>
    <p:sldId id="263" r:id="rId10"/>
    <p:sldId id="265" r:id="rId11"/>
    <p:sldId id="262" r:id="rId1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9518"/>
    <a:srgbClr val="0A1F61"/>
    <a:srgbClr val="24A9E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106" d="100"/>
          <a:sy n="106" d="100"/>
        </p:scale>
        <p:origin x="132" y="34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9/26/2024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9/26/2024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9/26/2024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9/26/2024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9/26/2024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9/26/2024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9/26/2024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9/26/2024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9/26/2024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9/26/2024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9/26/2024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9/26/2024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Layout" Target="../slideLayouts/slideLayout1.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0.jpeg"/><Relationship Id="rId5" Type="http://schemas.openxmlformats.org/officeDocument/2006/relationships/image" Target="../media/image9.emf"/><Relationship Id="rId4" Type="http://schemas.openxmlformats.org/officeDocument/2006/relationships/image" Target="../media/image8.emf"/></Relationships>
</file>

<file path=ppt/slides/_rels/slide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1.jpeg"/><Relationship Id="rId5" Type="http://schemas.openxmlformats.org/officeDocument/2006/relationships/image" Target="../media/image9.emf"/><Relationship Id="rId4" Type="http://schemas.openxmlformats.org/officeDocument/2006/relationships/image" Target="../media/image8.emf"/></Relationships>
</file>

<file path=ppt/slides/_rels/slide5.xml.rels><?xml version="1.0" encoding="UTF-8" standalone="yes"?>
<Relationships xmlns="http://schemas.openxmlformats.org/package/2006/relationships"><Relationship Id="rId8" Type="http://schemas.openxmlformats.org/officeDocument/2006/relationships/image" Target="../media/image14.png"/><Relationship Id="rId3" Type="http://schemas.openxmlformats.org/officeDocument/2006/relationships/image" Target="../media/image7.emf"/><Relationship Id="rId7" Type="http://schemas.openxmlformats.org/officeDocument/2006/relationships/image" Target="../media/image13.png"/><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2.png"/><Relationship Id="rId5" Type="http://schemas.openxmlformats.org/officeDocument/2006/relationships/image" Target="../media/image9.emf"/><Relationship Id="rId4" Type="http://schemas.openxmlformats.org/officeDocument/2006/relationships/image" Target="../media/image8.emf"/><Relationship Id="rId9" Type="http://schemas.openxmlformats.org/officeDocument/2006/relationships/image" Target="../media/image15.png"/></Relationships>
</file>

<file path=ppt/slides/_rels/slide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6.png"/><Relationship Id="rId5" Type="http://schemas.openxmlformats.org/officeDocument/2006/relationships/image" Target="../media/image9.emf"/><Relationship Id="rId4" Type="http://schemas.openxmlformats.org/officeDocument/2006/relationships/image" Target="../media/image8.emf"/></Relationships>
</file>

<file path=ppt/slides/_rels/slide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7.jpg"/><Relationship Id="rId5" Type="http://schemas.openxmlformats.org/officeDocument/2006/relationships/image" Target="../media/image9.emf"/><Relationship Id="rId4" Type="http://schemas.openxmlformats.org/officeDocument/2006/relationships/image" Target="../media/image8.emf"/></Relationships>
</file>

<file path=ppt/slides/_rels/slide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8.jpg"/><Relationship Id="rId5" Type="http://schemas.openxmlformats.org/officeDocument/2006/relationships/image" Target="../media/image9.emf"/><Relationship Id="rId4" Type="http://schemas.openxmlformats.org/officeDocument/2006/relationships/image" Target="../media/image8.emf"/></Relationships>
</file>

<file path=ppt/slides/_rels/slide1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9.jpg"/><Relationship Id="rId5" Type="http://schemas.openxmlformats.org/officeDocument/2006/relationships/image" Target="../media/image9.emf"/><Relationship Id="rId4" Type="http://schemas.openxmlformats.org/officeDocument/2006/relationships/image" Target="../media/image8.emf"/></Relationships>
</file>

<file path=ppt/slides/_rels/slide11.xml.rels><?xml version="1.0" encoding="UTF-8" standalone="yes"?>
<Relationships xmlns="http://schemas.openxmlformats.org/package/2006/relationships"><Relationship Id="rId3" Type="http://schemas.openxmlformats.org/officeDocument/2006/relationships/image" Target="../media/image7.emf"/><Relationship Id="rId7" Type="http://schemas.openxmlformats.org/officeDocument/2006/relationships/image" Target="../media/image21.jpg"/><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20.jpg"/><Relationship Id="rId5" Type="http://schemas.openxmlformats.org/officeDocument/2006/relationships/image" Target="../media/image9.emf"/><Relationship Id="rId4" Type="http://schemas.openxmlformats.org/officeDocument/2006/relationships/image" Target="../media/image8.em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p:cNvPicPr>
            <a:picLocks noChangeAspect="1"/>
          </p:cNvPicPr>
          <p:nvPr/>
        </p:nvPicPr>
        <p:blipFill>
          <a:blip r:embed="rId2"/>
          <a:stretch>
            <a:fillRect/>
          </a:stretch>
        </p:blipFill>
        <p:spPr>
          <a:xfrm>
            <a:off x="-71964" y="-117903"/>
            <a:ext cx="12335929" cy="7093806"/>
          </a:xfrm>
          <a:prstGeom prst="rect">
            <a:avLst/>
          </a:prstGeom>
        </p:spPr>
      </p:pic>
      <p:sp>
        <p:nvSpPr>
          <p:cNvPr id="11" name="Rectangle 10"/>
          <p:cNvSpPr/>
          <p:nvPr/>
        </p:nvSpPr>
        <p:spPr>
          <a:xfrm rot="10800000">
            <a:off x="-450735" y="-101603"/>
            <a:ext cx="12350045" cy="7044267"/>
          </a:xfrm>
          <a:prstGeom prst="rect">
            <a:avLst/>
          </a:prstGeom>
          <a:gradFill>
            <a:gsLst>
              <a:gs pos="0">
                <a:schemeClr val="accent1">
                  <a:lumMod val="5000"/>
                  <a:lumOff val="95000"/>
                  <a:alpha val="27000"/>
                </a:schemeClr>
              </a:gs>
              <a:gs pos="100000">
                <a:srgbClr val="0A1F61">
                  <a:alpha val="42000"/>
                </a:srgb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rotWithShape="1">
          <a:blip r:embed="rId3"/>
          <a:srcRect l="984" r="914" b="11911"/>
          <a:stretch/>
        </p:blipFill>
        <p:spPr>
          <a:xfrm rot="10800000" flipH="1">
            <a:off x="-81742" y="-101602"/>
            <a:ext cx="12355484" cy="2722881"/>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0762" y="308506"/>
            <a:ext cx="1699476" cy="1524000"/>
          </a:xfrm>
          <a:prstGeom prst="rect">
            <a:avLst/>
          </a:prstGeom>
        </p:spPr>
      </p:pic>
      <p:pic>
        <p:nvPicPr>
          <p:cNvPr id="12" name="Picture 11"/>
          <p:cNvPicPr>
            <a:picLocks noChangeAspect="1"/>
          </p:cNvPicPr>
          <p:nvPr/>
        </p:nvPicPr>
        <p:blipFill>
          <a:blip r:embed="rId5"/>
          <a:stretch>
            <a:fillRect/>
          </a:stretch>
        </p:blipFill>
        <p:spPr>
          <a:xfrm>
            <a:off x="-112889" y="4288121"/>
            <a:ext cx="6714451" cy="1972334"/>
          </a:xfrm>
          <a:prstGeom prst="rect">
            <a:avLst/>
          </a:prstGeom>
        </p:spPr>
      </p:pic>
      <p:pic>
        <p:nvPicPr>
          <p:cNvPr id="13" name="Picture 12"/>
          <p:cNvPicPr>
            <a:picLocks noChangeAspect="1"/>
          </p:cNvPicPr>
          <p:nvPr/>
        </p:nvPicPr>
        <p:blipFill>
          <a:blip r:embed="rId6"/>
          <a:stretch>
            <a:fillRect/>
          </a:stretch>
        </p:blipFill>
        <p:spPr>
          <a:xfrm>
            <a:off x="7109562" y="4708455"/>
            <a:ext cx="5882401" cy="1034667"/>
          </a:xfrm>
          <a:prstGeom prst="rect">
            <a:avLst/>
          </a:prstGeom>
        </p:spPr>
      </p:pic>
      <p:sp>
        <p:nvSpPr>
          <p:cNvPr id="14" name="TextBox 13"/>
          <p:cNvSpPr txBox="1"/>
          <p:nvPr/>
        </p:nvSpPr>
        <p:spPr>
          <a:xfrm>
            <a:off x="474133" y="4581790"/>
            <a:ext cx="5944128" cy="1384995"/>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IoT Security</a:t>
            </a:r>
          </a:p>
          <a:p>
            <a:r>
              <a:rPr lang="en-US" sz="2800" dirty="0">
                <a:solidFill>
                  <a:srgbClr val="24A9E1"/>
                </a:solidFill>
                <a:latin typeface="Tajawal Medium" panose="00000600000000000000" pitchFamily="2" charset="-78"/>
                <a:cs typeface="Tajawal Medium" panose="00000600000000000000" pitchFamily="2" charset="-78"/>
              </a:rPr>
              <a:t>Prepared by Dr. </a:t>
            </a:r>
            <a:r>
              <a:rPr lang="en-US" sz="2800" dirty="0" err="1">
                <a:solidFill>
                  <a:srgbClr val="24A9E1"/>
                </a:solidFill>
                <a:latin typeface="Tajawal Medium" panose="00000600000000000000" pitchFamily="2" charset="-78"/>
                <a:cs typeface="Tajawal Medium" panose="00000600000000000000" pitchFamily="2" charset="-78"/>
              </a:rPr>
              <a:t>Abdelrhman</a:t>
            </a:r>
            <a:r>
              <a:rPr lang="en-US" sz="2800" dirty="0">
                <a:solidFill>
                  <a:srgbClr val="24A9E1"/>
                </a:solidFill>
                <a:latin typeface="Tajawal Medium" panose="00000600000000000000" pitchFamily="2" charset="-78"/>
                <a:cs typeface="Tajawal Medium" panose="00000600000000000000" pitchFamily="2" charset="-78"/>
              </a:rPr>
              <a:t> Ahmed</a:t>
            </a:r>
          </a:p>
          <a:p>
            <a:r>
              <a:rPr lang="en-US" sz="2800" dirty="0">
                <a:solidFill>
                  <a:srgbClr val="FF9518"/>
                </a:solidFill>
                <a:latin typeface="Tajawal Medium" panose="00000600000000000000" pitchFamily="2" charset="-78"/>
                <a:cs typeface="Tajawal Medium" panose="00000600000000000000" pitchFamily="2" charset="-78"/>
              </a:rPr>
              <a:t>Orientation Week</a:t>
            </a:r>
          </a:p>
        </p:txBody>
      </p:sp>
      <p:sp>
        <p:nvSpPr>
          <p:cNvPr id="16" name="TextBox 15"/>
          <p:cNvSpPr txBox="1"/>
          <p:nvPr/>
        </p:nvSpPr>
        <p:spPr>
          <a:xfrm>
            <a:off x="8024292" y="4936128"/>
            <a:ext cx="3693575"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IoT Security Overview</a:t>
            </a:r>
          </a:p>
        </p:txBody>
      </p:sp>
    </p:spTree>
    <p:extLst>
      <p:ext uri="{BB962C8B-B14F-4D97-AF65-F5344CB8AC3E}">
        <p14:creationId xmlns:p14="http://schemas.microsoft.com/office/powerpoint/2010/main" val="325301808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3082895"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Introduction to IoT</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217707" y="1538739"/>
            <a:ext cx="11756586" cy="3780522"/>
          </a:xfrm>
          <a:prstGeom prst="rect">
            <a:avLst/>
          </a:prstGeom>
          <a:noFill/>
        </p:spPr>
        <p:txBody>
          <a:bodyPr wrap="square" rtlCol="0">
            <a:spAutoFit/>
          </a:bodyPr>
          <a:lstStyle/>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The term </a:t>
            </a:r>
            <a:r>
              <a:rPr lang="en-US" dirty="0">
                <a:solidFill>
                  <a:srgbClr val="FF0000"/>
                </a:solidFill>
                <a:latin typeface="Tajawal ExtraBold" panose="00000800000000000000" pitchFamily="2" charset="-78"/>
                <a:cs typeface="Tajawal ExtraBold" panose="00000800000000000000" pitchFamily="2" charset="-78"/>
              </a:rPr>
              <a:t>IoT, or Internet of Things</a:t>
            </a:r>
            <a:r>
              <a:rPr lang="en-US" dirty="0">
                <a:solidFill>
                  <a:srgbClr val="0A1F61"/>
                </a:solidFill>
                <a:latin typeface="Tajawal ExtraBold" panose="00000800000000000000" pitchFamily="2" charset="-78"/>
                <a:cs typeface="Tajawal ExtraBold" panose="00000800000000000000" pitchFamily="2" charset="-78"/>
              </a:rPr>
              <a:t>, refers to the collective network of connected devices and the technology that facilitates communication between devices and the cloud and between the devices themselves. Thanks to the advent of inexpensive computer chips and high bandwidth telecommunication, </a:t>
            </a:r>
            <a:r>
              <a:rPr lang="en-US" dirty="0">
                <a:solidFill>
                  <a:srgbClr val="FF0000"/>
                </a:solidFill>
                <a:latin typeface="Tajawal ExtraBold" panose="00000800000000000000" pitchFamily="2" charset="-78"/>
                <a:cs typeface="Tajawal ExtraBold" panose="00000800000000000000" pitchFamily="2" charset="-78"/>
              </a:rPr>
              <a:t>we now have billions of devices  connected to the internet</a:t>
            </a:r>
            <a:r>
              <a:rPr lang="en-US" dirty="0">
                <a:solidFill>
                  <a:srgbClr val="0A1F61"/>
                </a:solidFill>
                <a:latin typeface="Tajawal ExtraBold" panose="00000800000000000000" pitchFamily="2" charset="-78"/>
                <a:cs typeface="Tajawal ExtraBold" panose="00000800000000000000" pitchFamily="2" charset="-78"/>
              </a:rPr>
              <a:t>. This means everyday devices like toothbrushes, vacuums, cars, and machines can use sensors to collect data and respond intelligently to users.  </a:t>
            </a:r>
          </a:p>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The Internet of Things integrates everyday “things” with the internet. Computer Engineers have been adding sensors and processors to everyday objects since the 90s. However, progress was initially slow because the chips were big and bulky. Low power computer chips called RFID tags were first used to track expensive equipment. As computing devices shrank in size, these chips also became smaller, faster, and smarter over time.</a:t>
            </a:r>
          </a:p>
        </p:txBody>
      </p:sp>
    </p:spTree>
    <p:extLst>
      <p:ext uri="{BB962C8B-B14F-4D97-AF65-F5344CB8AC3E}">
        <p14:creationId xmlns:p14="http://schemas.microsoft.com/office/powerpoint/2010/main" val="105714197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2076146"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IoT Devices</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216904" y="1636427"/>
            <a:ext cx="4243129" cy="3780522"/>
          </a:xfrm>
          <a:prstGeom prst="rect">
            <a:avLst/>
          </a:prstGeom>
          <a:noFill/>
        </p:spPr>
        <p:txBody>
          <a:bodyPr wrap="square" rtlCol="0">
            <a:spAutoFit/>
          </a:bodyPr>
          <a:lstStyle/>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IoT devices are pieces of hardware, such as sensors, actuators, gadgets, appliances, or machines, that are programmed for certain applications and can transmit data over the internet or other networks. They can be embedded into other mobile devices, industrial equipment, environmental sensors, medical devices, and more.</a:t>
            </a:r>
          </a:p>
        </p:txBody>
      </p:sp>
      <p:pic>
        <p:nvPicPr>
          <p:cNvPr id="11" name="Picture 10" descr="Diagram&#10;&#10;Description automatically generated">
            <a:extLst>
              <a:ext uri="{FF2B5EF4-FFF2-40B4-BE49-F238E27FC236}">
                <a16:creationId xmlns:a16="http://schemas.microsoft.com/office/drawing/2014/main" id="{5BD2CC97-9DD6-60A8-363E-2E4CCFF07248}"/>
              </a:ext>
            </a:extLst>
          </p:cNvPr>
          <p:cNvPicPr>
            <a:picLocks noChangeAspect="1"/>
          </p:cNvPicPr>
          <p:nvPr/>
        </p:nvPicPr>
        <p:blipFill rotWithShape="1">
          <a:blip r:embed="rId6">
            <a:extLst>
              <a:ext uri="{28A0092B-C50C-407E-A947-70E740481C1C}">
                <a14:useLocalDpi xmlns:a14="http://schemas.microsoft.com/office/drawing/2010/main" val="0"/>
              </a:ext>
            </a:extLst>
          </a:blip>
          <a:srcRect b="2228"/>
          <a:stretch/>
        </p:blipFill>
        <p:spPr>
          <a:xfrm>
            <a:off x="4861838" y="1388333"/>
            <a:ext cx="6809031" cy="4342512"/>
          </a:xfrm>
          <a:prstGeom prst="rect">
            <a:avLst/>
          </a:prstGeom>
        </p:spPr>
      </p:pic>
    </p:spTree>
    <p:extLst>
      <p:ext uri="{BB962C8B-B14F-4D97-AF65-F5344CB8AC3E}">
        <p14:creationId xmlns:p14="http://schemas.microsoft.com/office/powerpoint/2010/main" val="276656204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2116220"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IoT Network</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98242" y="1538739"/>
            <a:ext cx="8423244" cy="3780522"/>
          </a:xfrm>
          <a:prstGeom prst="rect">
            <a:avLst/>
          </a:prstGeom>
          <a:noFill/>
        </p:spPr>
        <p:txBody>
          <a:bodyPr wrap="square" rtlCol="0">
            <a:spAutoFit/>
          </a:bodyPr>
          <a:lstStyle/>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An </a:t>
            </a:r>
            <a:r>
              <a:rPr lang="en-US" dirty="0">
                <a:solidFill>
                  <a:srgbClr val="FF0000"/>
                </a:solidFill>
                <a:latin typeface="Tajawal ExtraBold" panose="00000800000000000000" pitchFamily="2" charset="-78"/>
                <a:cs typeface="Tajawal ExtraBold" panose="00000800000000000000" pitchFamily="2" charset="-78"/>
              </a:rPr>
              <a:t>IoT network </a:t>
            </a:r>
            <a:r>
              <a:rPr lang="en-US" dirty="0">
                <a:solidFill>
                  <a:srgbClr val="0A1F61"/>
                </a:solidFill>
                <a:latin typeface="Tajawal ExtraBold" panose="00000800000000000000" pitchFamily="2" charset="-78"/>
                <a:cs typeface="Tajawal ExtraBold" panose="00000800000000000000" pitchFamily="2" charset="-78"/>
              </a:rPr>
              <a:t>refers to a collection of devices such as sensors, gadgets, appliances, and software that communicate with each other and exchange information and data without the need for human intervention.</a:t>
            </a:r>
          </a:p>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Through the power of cloud and edge computing businesses can now collect new insights from devices through IoT networks. This bridges the gap between the digital and physical world and allows organizations to monitor environmental, geolocation, and atmospheric conditions in real-time. When paired with automation, businesses can instantly react to changes in an environment, allowing for less downtime, better insights, and improved efficiency.</a:t>
            </a:r>
          </a:p>
        </p:txBody>
      </p:sp>
      <p:pic>
        <p:nvPicPr>
          <p:cNvPr id="11" name="Picture 10" descr="Diagram, engineering drawing&#10;&#10;Description automatically generated">
            <a:extLst>
              <a:ext uri="{FF2B5EF4-FFF2-40B4-BE49-F238E27FC236}">
                <a16:creationId xmlns:a16="http://schemas.microsoft.com/office/drawing/2014/main" id="{BDF91AED-7F30-87A1-FCAD-34254885DF85}"/>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8621486" y="1888263"/>
            <a:ext cx="3342652" cy="3342652"/>
          </a:xfrm>
          <a:prstGeom prst="rect">
            <a:avLst/>
          </a:prstGeom>
        </p:spPr>
      </p:pic>
    </p:spTree>
    <p:extLst>
      <p:ext uri="{BB962C8B-B14F-4D97-AF65-F5344CB8AC3E}">
        <p14:creationId xmlns:p14="http://schemas.microsoft.com/office/powerpoint/2010/main" val="418519293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2135456"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IoT Platform</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67353" y="1625232"/>
            <a:ext cx="3956194" cy="3780522"/>
          </a:xfrm>
          <a:prstGeom prst="rect">
            <a:avLst/>
          </a:prstGeom>
          <a:noFill/>
        </p:spPr>
        <p:txBody>
          <a:bodyPr wrap="square" rtlCol="0">
            <a:spAutoFit/>
          </a:bodyPr>
          <a:lstStyle/>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A multi-layer technology which is used to manage and automate the connected devices is known as the IoT platform. In other words, it is a service which helps you in bringing the physical objects online. This platform will provide you with the services to connect the devices for a machine to machine communication. </a:t>
            </a:r>
          </a:p>
        </p:txBody>
      </p:sp>
      <p:pic>
        <p:nvPicPr>
          <p:cNvPr id="11" name="Picture 10" descr="Graphical user interface, diagram&#10;&#10;Description automatically generated with medium confidence">
            <a:extLst>
              <a:ext uri="{FF2B5EF4-FFF2-40B4-BE49-F238E27FC236}">
                <a16:creationId xmlns:a16="http://schemas.microsoft.com/office/drawing/2014/main" id="{AA42D701-9229-7BEB-CB74-90556A3064CA}"/>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8252006" y="1380948"/>
            <a:ext cx="3670669" cy="1610200"/>
          </a:xfrm>
          <a:prstGeom prst="rect">
            <a:avLst/>
          </a:prstGeom>
        </p:spPr>
      </p:pic>
      <p:pic>
        <p:nvPicPr>
          <p:cNvPr id="13" name="Picture 12" descr="Text&#10;&#10;Description automatically generated">
            <a:extLst>
              <a:ext uri="{FF2B5EF4-FFF2-40B4-BE49-F238E27FC236}">
                <a16:creationId xmlns:a16="http://schemas.microsoft.com/office/drawing/2014/main" id="{F3AA405B-0CE3-2950-F873-1EBAA2A4D727}"/>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3953771" y="3044752"/>
            <a:ext cx="4707777" cy="1380948"/>
          </a:xfrm>
          <a:prstGeom prst="rect">
            <a:avLst/>
          </a:prstGeom>
        </p:spPr>
      </p:pic>
      <p:pic>
        <p:nvPicPr>
          <p:cNvPr id="15" name="Picture 14" descr="Graphical user interface, text, application&#10;&#10;Description automatically generated">
            <a:extLst>
              <a:ext uri="{FF2B5EF4-FFF2-40B4-BE49-F238E27FC236}">
                <a16:creationId xmlns:a16="http://schemas.microsoft.com/office/drawing/2014/main" id="{5F0A578F-7F69-7045-ADC2-E2B35BDB267B}"/>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3953771" y="1434552"/>
            <a:ext cx="3956194" cy="1101141"/>
          </a:xfrm>
          <a:prstGeom prst="rect">
            <a:avLst/>
          </a:prstGeom>
        </p:spPr>
      </p:pic>
      <p:pic>
        <p:nvPicPr>
          <p:cNvPr id="17" name="Picture 16" descr="Graphical user interface&#10;&#10;Description automatically generated">
            <a:extLst>
              <a:ext uri="{FF2B5EF4-FFF2-40B4-BE49-F238E27FC236}">
                <a16:creationId xmlns:a16="http://schemas.microsoft.com/office/drawing/2014/main" id="{8FE6E705-D88C-B285-927F-55DDD6210B04}"/>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7638877" y="4487785"/>
            <a:ext cx="4283798" cy="1399374"/>
          </a:xfrm>
          <a:prstGeom prst="rect">
            <a:avLst/>
          </a:prstGeom>
        </p:spPr>
      </p:pic>
    </p:spTree>
    <p:extLst>
      <p:ext uri="{BB962C8B-B14F-4D97-AF65-F5344CB8AC3E}">
        <p14:creationId xmlns:p14="http://schemas.microsoft.com/office/powerpoint/2010/main" val="250570285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2695931"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IoT Architecture</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11" name="Picture 10" descr="Diagram&#10;&#10;Description automatically generated">
            <a:extLst>
              <a:ext uri="{FF2B5EF4-FFF2-40B4-BE49-F238E27FC236}">
                <a16:creationId xmlns:a16="http://schemas.microsoft.com/office/drawing/2014/main" id="{24DD3218-8CDA-0F47-8055-A427BAFE2B92}"/>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873972" y="1343087"/>
            <a:ext cx="9666288" cy="4554303"/>
          </a:xfrm>
          <a:prstGeom prst="rect">
            <a:avLst/>
          </a:prstGeom>
        </p:spPr>
      </p:pic>
    </p:spTree>
    <p:extLst>
      <p:ext uri="{BB962C8B-B14F-4D97-AF65-F5344CB8AC3E}">
        <p14:creationId xmlns:p14="http://schemas.microsoft.com/office/powerpoint/2010/main" val="366994706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88452" y="5793187"/>
            <a:ext cx="1222425" cy="1096206"/>
          </a:xfrm>
          <a:prstGeom prst="rect">
            <a:avLst/>
          </a:prstGeom>
        </p:spPr>
      </p:pic>
      <p:pic>
        <p:nvPicPr>
          <p:cNvPr id="3" name="Picture 2"/>
          <p:cNvPicPr>
            <a:picLocks noChangeAspect="1"/>
          </p:cNvPicPr>
          <p:nvPr/>
        </p:nvPicPr>
        <p:blipFill>
          <a:blip r:embed="rId3"/>
          <a:stretch>
            <a:fillRect/>
          </a:stretch>
        </p:blipFill>
        <p:spPr>
          <a:xfrm>
            <a:off x="2289771" y="6322678"/>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3592587"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IoT System Overview</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30614" y="1610200"/>
            <a:ext cx="11772934" cy="4611519"/>
          </a:xfrm>
          <a:prstGeom prst="rect">
            <a:avLst/>
          </a:prstGeom>
          <a:noFill/>
        </p:spPr>
        <p:txBody>
          <a:bodyPr wrap="square" rtlCol="0">
            <a:spAutoFit/>
          </a:bodyPr>
          <a:lstStyle/>
          <a:p>
            <a:pPr>
              <a:lnSpc>
                <a:spcPct val="150000"/>
              </a:lnSpc>
            </a:pPr>
            <a:r>
              <a:rPr lang="en-US" b="1" dirty="0">
                <a:solidFill>
                  <a:srgbClr val="FF0000"/>
                </a:solidFill>
                <a:latin typeface="Tajawal ExtraBold" panose="00000800000000000000" pitchFamily="2" charset="-78"/>
                <a:cs typeface="Tajawal ExtraBold" panose="00000800000000000000" pitchFamily="2" charset="-78"/>
              </a:rPr>
              <a:t>Smart devices</a:t>
            </a:r>
          </a:p>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This is a device, like a television, security camera, or exercise equipment that has been given computing capabilities. It collects data from its environment, user inputs, or usage patterns and communicates data over the internet to and from its IoT application.</a:t>
            </a:r>
          </a:p>
          <a:p>
            <a:pPr>
              <a:lnSpc>
                <a:spcPct val="150000"/>
              </a:lnSpc>
            </a:pPr>
            <a:r>
              <a:rPr lang="en-US" b="1" dirty="0">
                <a:solidFill>
                  <a:srgbClr val="FF0000"/>
                </a:solidFill>
                <a:latin typeface="Tajawal ExtraBold" panose="00000800000000000000" pitchFamily="2" charset="-78"/>
                <a:cs typeface="Tajawal ExtraBold" panose="00000800000000000000" pitchFamily="2" charset="-78"/>
              </a:rPr>
              <a:t>IoT application</a:t>
            </a:r>
          </a:p>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An IoT application is a collection of services and software that integrates data received from various IoT devices. It uses machine learning or artificial intelligence (AI) technology to analyze this data and make informed decisions. These decisions are communicated back to the IoT device and the IoT dev, which intelligently to inputs. </a:t>
            </a:r>
          </a:p>
          <a:p>
            <a:pPr>
              <a:lnSpc>
                <a:spcPct val="150000"/>
              </a:lnSpc>
            </a:pPr>
            <a:r>
              <a:rPr lang="en-US" b="1" dirty="0">
                <a:solidFill>
                  <a:srgbClr val="FF0000"/>
                </a:solidFill>
                <a:latin typeface="Tajawal ExtraBold" panose="00000800000000000000" pitchFamily="2" charset="-78"/>
                <a:cs typeface="Tajawal ExtraBold" panose="00000800000000000000" pitchFamily="2" charset="-78"/>
              </a:rPr>
              <a:t>A graphical user interface</a:t>
            </a:r>
          </a:p>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The IoT device or fleet of devices can be managed through a graphical user interface. Common examples include     </a:t>
            </a:r>
          </a:p>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                           a mobile application or website that can be used to register and control smart devices. </a:t>
            </a:r>
          </a:p>
        </p:txBody>
      </p:sp>
    </p:spTree>
    <p:extLst>
      <p:ext uri="{BB962C8B-B14F-4D97-AF65-F5344CB8AC3E}">
        <p14:creationId xmlns:p14="http://schemas.microsoft.com/office/powerpoint/2010/main" val="15518816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2095382"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IoT Security</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57318" y="1669328"/>
            <a:ext cx="5334811" cy="3780522"/>
          </a:xfrm>
          <a:prstGeom prst="rect">
            <a:avLst/>
          </a:prstGeom>
          <a:noFill/>
        </p:spPr>
        <p:txBody>
          <a:bodyPr wrap="square" rtlCol="0">
            <a:spAutoFit/>
          </a:bodyPr>
          <a:lstStyle/>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IoT security can be understood as a cybersecurity strategy and protection mechanism that safeguards against the possibility of cyberattacks which specifically target physical IoT devices that are connected to the network. Without robust security, any connected IoT device is vulnerable to breach, compromise and control by a bad actor to ultimately infiltrate, steal user data and bring down systems. </a:t>
            </a:r>
          </a:p>
        </p:txBody>
      </p:sp>
      <p:pic>
        <p:nvPicPr>
          <p:cNvPr id="11" name="Picture 10" descr="Diagram&#10;&#10;Description automatically generated">
            <a:extLst>
              <a:ext uri="{FF2B5EF4-FFF2-40B4-BE49-F238E27FC236}">
                <a16:creationId xmlns:a16="http://schemas.microsoft.com/office/drawing/2014/main" id="{0ED29EA3-9C7A-FBE7-4808-C86BEEC70F2D}"/>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5765834" y="1863361"/>
            <a:ext cx="6034121" cy="3392455"/>
          </a:xfrm>
          <a:prstGeom prst="rect">
            <a:avLst/>
          </a:prstGeom>
        </p:spPr>
      </p:pic>
    </p:spTree>
    <p:extLst>
      <p:ext uri="{BB962C8B-B14F-4D97-AF65-F5344CB8AC3E}">
        <p14:creationId xmlns:p14="http://schemas.microsoft.com/office/powerpoint/2010/main" val="192116886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3996543"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IoT Security Challenges</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207573" y="1575675"/>
            <a:ext cx="6174566" cy="3780522"/>
          </a:xfrm>
          <a:prstGeom prst="rect">
            <a:avLst/>
          </a:prstGeom>
          <a:noFill/>
        </p:spPr>
        <p:txBody>
          <a:bodyPr wrap="square" rtlCol="0">
            <a:spAutoFit/>
          </a:bodyPr>
          <a:lstStyle/>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Some of the most frequent attacks on IoT devices are exploits executed using techniques such as network scanning, remote code execution, command injection and others. Forty-one percent of attacks exploit device vulnerabilities, as IT-borne attacks scan through network-connected devices in an attempt to exploit known weaknesses. After compromising the first device, lateral movement is opened up to access other vulnerable devices and compromise them one by one.</a:t>
            </a:r>
          </a:p>
        </p:txBody>
      </p:sp>
      <p:pic>
        <p:nvPicPr>
          <p:cNvPr id="11" name="Picture 10" descr="A picture containing timeline&#10;&#10;Description automatically generated">
            <a:extLst>
              <a:ext uri="{FF2B5EF4-FFF2-40B4-BE49-F238E27FC236}">
                <a16:creationId xmlns:a16="http://schemas.microsoft.com/office/drawing/2014/main" id="{21915D7A-7CD2-A97C-A8AE-C7838AA2D84B}"/>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6096000" y="1852285"/>
            <a:ext cx="5801774" cy="3261827"/>
          </a:xfrm>
          <a:prstGeom prst="rect">
            <a:avLst/>
          </a:prstGeom>
        </p:spPr>
      </p:pic>
    </p:spTree>
    <p:extLst>
      <p:ext uri="{BB962C8B-B14F-4D97-AF65-F5344CB8AC3E}">
        <p14:creationId xmlns:p14="http://schemas.microsoft.com/office/powerpoint/2010/main" val="340996107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3172022"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IoT Security Attack</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30614" y="1610200"/>
            <a:ext cx="7340892" cy="3780522"/>
          </a:xfrm>
          <a:prstGeom prst="rect">
            <a:avLst/>
          </a:prstGeom>
          <a:noFill/>
        </p:spPr>
        <p:txBody>
          <a:bodyPr wrap="square" rtlCol="0">
            <a:spAutoFit/>
          </a:bodyPr>
          <a:lstStyle/>
          <a:p>
            <a:pPr>
              <a:lnSpc>
                <a:spcPct val="150000"/>
              </a:lnSpc>
            </a:pPr>
            <a:r>
              <a:rPr lang="en-US" b="1" dirty="0">
                <a:solidFill>
                  <a:srgbClr val="FF0000"/>
                </a:solidFill>
                <a:latin typeface="Tajawal ExtraBold" panose="00000800000000000000" pitchFamily="2" charset="-78"/>
                <a:cs typeface="Tajawal ExtraBold" panose="00000800000000000000" pitchFamily="2" charset="-78"/>
              </a:rPr>
              <a:t>The </a:t>
            </a:r>
            <a:r>
              <a:rPr lang="en-US" b="1" dirty="0" err="1">
                <a:solidFill>
                  <a:srgbClr val="FF0000"/>
                </a:solidFill>
                <a:latin typeface="Tajawal ExtraBold" panose="00000800000000000000" pitchFamily="2" charset="-78"/>
                <a:cs typeface="Tajawal ExtraBold" panose="00000800000000000000" pitchFamily="2" charset="-78"/>
              </a:rPr>
              <a:t>Verkada</a:t>
            </a:r>
            <a:r>
              <a:rPr lang="en-US" b="1" dirty="0">
                <a:solidFill>
                  <a:srgbClr val="FF0000"/>
                </a:solidFill>
                <a:latin typeface="Tajawal ExtraBold" panose="00000800000000000000" pitchFamily="2" charset="-78"/>
                <a:cs typeface="Tajawal ExtraBold" panose="00000800000000000000" pitchFamily="2" charset="-78"/>
              </a:rPr>
              <a:t> hack</a:t>
            </a:r>
          </a:p>
          <a:p>
            <a:pPr>
              <a:lnSpc>
                <a:spcPct val="150000"/>
              </a:lnSpc>
            </a:pPr>
            <a:r>
              <a:rPr lang="en-US" dirty="0" err="1">
                <a:solidFill>
                  <a:srgbClr val="0A1F61"/>
                </a:solidFill>
                <a:latin typeface="Tajawal ExtraBold" panose="00000800000000000000" pitchFamily="2" charset="-78"/>
                <a:cs typeface="Tajawal ExtraBold" panose="00000800000000000000" pitchFamily="2" charset="-78"/>
              </a:rPr>
              <a:t>Verkada</a:t>
            </a:r>
            <a:r>
              <a:rPr lang="en-US" dirty="0">
                <a:solidFill>
                  <a:srgbClr val="0A1F61"/>
                </a:solidFill>
                <a:latin typeface="Tajawal ExtraBold" panose="00000800000000000000" pitchFamily="2" charset="-78"/>
                <a:cs typeface="Tajawal ExtraBold" panose="00000800000000000000" pitchFamily="2" charset="-78"/>
              </a:rPr>
              <a:t>, a cloud-based video surveillance service, was hacked in March 2021. The attackers could access private information belonging to </a:t>
            </a:r>
            <a:r>
              <a:rPr lang="en-US" dirty="0" err="1">
                <a:solidFill>
                  <a:srgbClr val="0A1F61"/>
                </a:solidFill>
                <a:latin typeface="Tajawal ExtraBold" panose="00000800000000000000" pitchFamily="2" charset="-78"/>
                <a:cs typeface="Tajawal ExtraBold" panose="00000800000000000000" pitchFamily="2" charset="-78"/>
              </a:rPr>
              <a:t>Verkada</a:t>
            </a:r>
            <a:r>
              <a:rPr lang="en-US" dirty="0">
                <a:solidFill>
                  <a:srgbClr val="0A1F61"/>
                </a:solidFill>
                <a:latin typeface="Tajawal ExtraBold" panose="00000800000000000000" pitchFamily="2" charset="-78"/>
                <a:cs typeface="Tajawal ExtraBold" panose="00000800000000000000" pitchFamily="2" charset="-78"/>
              </a:rPr>
              <a:t> software clients and access live feeds of over 150,000 cameras mounted in factories, hospitals, schools, prisons, and other sites using legitimate admin account credentials found on the internet.</a:t>
            </a:r>
          </a:p>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Over 100 employees were later found to have "super admin" privileges, enabling them access to thousands of customer cameras, revealing the risks associated with over privileged users.</a:t>
            </a:r>
          </a:p>
        </p:txBody>
      </p:sp>
      <p:pic>
        <p:nvPicPr>
          <p:cNvPr id="11" name="Picture 10" descr="A person wearing a mask&#10;&#10;Description automatically generated with medium confidence">
            <a:extLst>
              <a:ext uri="{FF2B5EF4-FFF2-40B4-BE49-F238E27FC236}">
                <a16:creationId xmlns:a16="http://schemas.microsoft.com/office/drawing/2014/main" id="{C459182A-BA0D-33E3-58B3-1F6079B750D6}"/>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7471506" y="2168722"/>
            <a:ext cx="4276757" cy="2849627"/>
          </a:xfrm>
          <a:prstGeom prst="rect">
            <a:avLst/>
          </a:prstGeom>
        </p:spPr>
      </p:pic>
    </p:spTree>
    <p:extLst>
      <p:ext uri="{BB962C8B-B14F-4D97-AF65-F5344CB8AC3E}">
        <p14:creationId xmlns:p14="http://schemas.microsoft.com/office/powerpoint/2010/main" val="404492108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6066212"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Top Security Threats to IoT Devices</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11" name="Picture 10" descr="Chart, diagram&#10;&#10;Description automatically generated">
            <a:extLst>
              <a:ext uri="{FF2B5EF4-FFF2-40B4-BE49-F238E27FC236}">
                <a16:creationId xmlns:a16="http://schemas.microsoft.com/office/drawing/2014/main" id="{BEBA3CE4-C509-0633-A262-D4C946832342}"/>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2766935" y="1593325"/>
            <a:ext cx="7244054" cy="4072694"/>
          </a:xfrm>
          <a:prstGeom prst="rect">
            <a:avLst/>
          </a:prstGeom>
        </p:spPr>
      </p:pic>
      <p:pic>
        <p:nvPicPr>
          <p:cNvPr id="10" name="Picture 9" descr="A screenshot of a computer screen">
            <a:extLst>
              <a:ext uri="{FF2B5EF4-FFF2-40B4-BE49-F238E27FC236}">
                <a16:creationId xmlns:a16="http://schemas.microsoft.com/office/drawing/2014/main" id="{3E282B17-A091-AE61-2603-89E1B3D7D737}"/>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361755785"/>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61</TotalTime>
  <Words>823</Words>
  <Application>Microsoft Office PowerPoint</Application>
  <PresentationFormat>Widescreen</PresentationFormat>
  <Paragraphs>52</Paragraphs>
  <Slides>11</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11</vt:i4>
      </vt:variant>
    </vt:vector>
  </HeadingPairs>
  <TitlesOfParts>
    <vt:vector size="17" baseType="lpstr">
      <vt:lpstr>Arial</vt:lpstr>
      <vt:lpstr>Calibri</vt:lpstr>
      <vt:lpstr>Calibri Light</vt:lpstr>
      <vt:lpstr>Tajawal ExtraBold</vt:lpstr>
      <vt:lpstr>Tajawal Medium</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Abdelrhman Ahmed</cp:lastModifiedBy>
  <cp:revision>11</cp:revision>
  <dcterms:created xsi:type="dcterms:W3CDTF">2021-08-03T13:03:26Z</dcterms:created>
  <dcterms:modified xsi:type="dcterms:W3CDTF">2024-09-26T15:06:50Z</dcterms:modified>
</cp:coreProperties>
</file>