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303" r:id="rId2"/>
    <p:sldId id="271" r:id="rId3"/>
    <p:sldId id="367" r:id="rId4"/>
    <p:sldId id="370" r:id="rId5"/>
    <p:sldId id="371" r:id="rId6"/>
    <p:sldId id="372" r:id="rId7"/>
    <p:sldId id="373" r:id="rId8"/>
    <p:sldId id="374" r:id="rId9"/>
    <p:sldId id="375" r:id="rId10"/>
    <p:sldId id="376" r:id="rId11"/>
    <p:sldId id="377" r:id="rId12"/>
    <p:sldId id="378" r:id="rId13"/>
    <p:sldId id="379" r:id="rId14"/>
    <p:sldId id="380" r:id="rId15"/>
    <p:sldId id="381" r:id="rId16"/>
    <p:sldId id="382" r:id="rId17"/>
    <p:sldId id="383" r:id="rId18"/>
    <p:sldId id="368" r:id="rId19"/>
    <p:sldId id="384" r:id="rId20"/>
    <p:sldId id="385" r:id="rId21"/>
    <p:sldId id="386" r:id="rId22"/>
    <p:sldId id="387" r:id="rId23"/>
    <p:sldId id="388" r:id="rId24"/>
    <p:sldId id="389" r:id="rId25"/>
    <p:sldId id="404" r:id="rId26"/>
    <p:sldId id="405" r:id="rId27"/>
    <p:sldId id="406" r:id="rId28"/>
    <p:sldId id="407" r:id="rId29"/>
    <p:sldId id="408" r:id="rId30"/>
    <p:sldId id="409" r:id="rId31"/>
    <p:sldId id="410" r:id="rId32"/>
    <p:sldId id="411" r:id="rId33"/>
    <p:sldId id="412" r:id="rId34"/>
    <p:sldId id="413" r:id="rId35"/>
    <p:sldId id="414"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67"/>
            <p14:sldId id="370"/>
            <p14:sldId id="371"/>
            <p14:sldId id="372"/>
            <p14:sldId id="373"/>
            <p14:sldId id="374"/>
            <p14:sldId id="375"/>
            <p14:sldId id="376"/>
            <p14:sldId id="377"/>
            <p14:sldId id="378"/>
            <p14:sldId id="379"/>
            <p14:sldId id="380"/>
            <p14:sldId id="381"/>
            <p14:sldId id="382"/>
            <p14:sldId id="383"/>
            <p14:sldId id="368"/>
            <p14:sldId id="384"/>
            <p14:sldId id="385"/>
            <p14:sldId id="386"/>
            <p14:sldId id="387"/>
            <p14:sldId id="388"/>
            <p14:sldId id="389"/>
            <p14:sldId id="404"/>
            <p14:sldId id="405"/>
            <p14:sldId id="406"/>
            <p14:sldId id="407"/>
            <p14:sldId id="408"/>
            <p14:sldId id="409"/>
            <p14:sldId id="410"/>
            <p14:sldId id="411"/>
            <p14:sldId id="412"/>
            <p14:sldId id="413"/>
            <p14:sldId id="41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93738" autoAdjust="0"/>
  </p:normalViewPr>
  <p:slideViewPr>
    <p:cSldViewPr snapToGrid="0">
      <p:cViewPr varScale="1">
        <p:scale>
          <a:sx n="67" d="100"/>
          <a:sy n="67" d="100"/>
        </p:scale>
        <p:origin x="87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6" Type="http://schemas.microsoft.com/office/2007/relationships/hdphoto" Target="../media/hdphoto1.wdp"/><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14.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14.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4.xml"/><Relationship Id="rId5" Type="http://schemas.openxmlformats.org/officeDocument/2006/relationships/image" Target="../media/image10.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5.svg"/><Relationship Id="rId2" Type="http://schemas.openxmlformats.org/officeDocument/2006/relationships/image" Target="../media/image18.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533387" y="3549352"/>
            <a:ext cx="4252554" cy="1138132"/>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الخامسة</a:t>
            </a:r>
          </a:p>
          <a:p>
            <a:pPr marL="0" marR="0" algn="r" rtl="1">
              <a:lnSpc>
                <a:spcPct val="107000"/>
              </a:lnSpc>
              <a:spcBef>
                <a:spcPts val="1200"/>
              </a:spcBef>
              <a:spcAft>
                <a:spcPts val="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وسائل الاتصالات في العلاقات العامة </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698836" y="4527522"/>
            <a:ext cx="116891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DGM135</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Rectangle 7">
            <a:extLst>
              <a:ext uri="{FF2B5EF4-FFF2-40B4-BE49-F238E27FC236}">
                <a16:creationId xmlns:a16="http://schemas.microsoft.com/office/drawing/2014/main" id="{83F25143-6B3B-414D-AC37-D12518B7CE97}"/>
              </a:ext>
            </a:extLst>
          </p:cNvPr>
          <p:cNvSpPr/>
          <p:nvPr/>
        </p:nvSpPr>
        <p:spPr>
          <a:xfrm>
            <a:off x="5414962" y="2075591"/>
            <a:ext cx="5760784" cy="5625899"/>
          </a:xfrm>
          <a:prstGeom prst="rect">
            <a:avLst/>
          </a:prstGeom>
          <a:noFill/>
        </p:spPr>
        <p:txBody>
          <a:bodyPr wrap="square">
            <a:spAutoFit/>
          </a:bodyPr>
          <a:lstStyle/>
          <a:p>
            <a:pPr marL="457200" marR="0" indent="-457200" algn="r" rtl="1">
              <a:lnSpc>
                <a:spcPct val="107000"/>
              </a:lnSpc>
              <a:spcBef>
                <a:spcPts val="1200"/>
              </a:spcBef>
              <a:spcAft>
                <a:spcPts val="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الوسائل المسموعة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marR="0" indent="-457200" algn="r" rtl="1">
              <a:lnSpc>
                <a:spcPct val="107000"/>
              </a:lnSpc>
              <a:spcBef>
                <a:spcPts val="1200"/>
              </a:spcBef>
              <a:spcAft>
                <a:spcPts val="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الوسائل المرئية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marR="0" indent="-457200" algn="r" rtl="1">
              <a:lnSpc>
                <a:spcPct val="107000"/>
              </a:lnSpc>
              <a:spcBef>
                <a:spcPts val="1200"/>
              </a:spcBef>
              <a:spcAft>
                <a:spcPts val="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تقسيم الاتصالات إلى خارجية وداخلية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الإعلام </a:t>
            </a:r>
          </a:p>
          <a:p>
            <a:pPr marL="342900" indent="-342900" algn="just" rtl="1">
              <a:lnSpc>
                <a:spcPct val="107000"/>
              </a:lnSpc>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الاجتماعات والندوات</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Tree>
    <p:extLst>
      <p:ext uri="{BB962C8B-B14F-4D97-AF65-F5344CB8AC3E}">
        <p14:creationId xmlns:p14="http://schemas.microsoft.com/office/powerpoint/2010/main" val="2257388018"/>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0854AAF-A1E1-45AC-AC30-50DB708A8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399841"/>
            <a:ext cx="3600641" cy="5092845"/>
          </a:xfrm>
          <a:prstGeom prst="rect">
            <a:avLst/>
          </a:prstGeom>
        </p:spPr>
      </p:pic>
      <p:sp>
        <p:nvSpPr>
          <p:cNvPr id="10" name="TextBox 9">
            <a:extLst>
              <a:ext uri="{FF2B5EF4-FFF2-40B4-BE49-F238E27FC236}">
                <a16:creationId xmlns:a16="http://schemas.microsoft.com/office/drawing/2014/main" id="{BD9FE5A1-8E33-45C9-ADAC-110947683F64}"/>
              </a:ext>
            </a:extLst>
          </p:cNvPr>
          <p:cNvSpPr txBox="1"/>
          <p:nvPr/>
        </p:nvSpPr>
        <p:spPr>
          <a:xfrm>
            <a:off x="4416388" y="1714303"/>
            <a:ext cx="6979444" cy="2078133"/>
          </a:xfrm>
          <a:prstGeom prst="rect">
            <a:avLst/>
          </a:prstGeom>
          <a:noFill/>
        </p:spPr>
        <p:txBody>
          <a:bodyPr wrap="square">
            <a:spAutoFit/>
          </a:bodyPr>
          <a:lstStyle/>
          <a:p>
            <a:pPr marL="0" marR="0" algn="r"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ثالثاً: الوسائل المسموعة: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gn="r"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وتقسم هذه الوسائل إلى ما يلي: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gn="ctr"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الإذاعة </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التليفون</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التسجيلات </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مكبرات الصوت</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t>
            </a:r>
          </a:p>
          <a:p>
            <a:pPr algn="ctr" rtl="1"/>
            <a:endParaRPr lang="en-US" sz="1400" dirty="0">
              <a:solidFill>
                <a:schemeClr val="tx1"/>
              </a:solidFill>
            </a:endParaRPr>
          </a:p>
        </p:txBody>
      </p:sp>
    </p:spTree>
    <p:extLst>
      <p:ext uri="{BB962C8B-B14F-4D97-AF65-F5344CB8AC3E}">
        <p14:creationId xmlns:p14="http://schemas.microsoft.com/office/powerpoint/2010/main" val="3965075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1D291AA-46F0-48E1-9173-5BB4B0B41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566" y="1316194"/>
            <a:ext cx="3448667" cy="4877887"/>
          </a:xfrm>
          <a:prstGeom prst="rect">
            <a:avLst/>
          </a:prstGeom>
        </p:spPr>
      </p:pic>
      <p:sp>
        <p:nvSpPr>
          <p:cNvPr id="8" name="TextBox 7">
            <a:extLst>
              <a:ext uri="{FF2B5EF4-FFF2-40B4-BE49-F238E27FC236}">
                <a16:creationId xmlns:a16="http://schemas.microsoft.com/office/drawing/2014/main" id="{A82A5BCD-A04E-4578-9EC4-7A17D0C27CC1}"/>
              </a:ext>
            </a:extLst>
          </p:cNvPr>
          <p:cNvSpPr txBox="1"/>
          <p:nvPr/>
        </p:nvSpPr>
        <p:spPr>
          <a:xfrm>
            <a:off x="3974233" y="1610872"/>
            <a:ext cx="7906592" cy="3883114"/>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تعتبر الإذاعة وسيلة من وسائل الاتصال الحديثة والهامة في الوقـت الحاضر، وتلعب أخطر الأوراق في التأثير على الرأي العام والجمهـور ويمكن أن يكون لها تأثير أقوى من الصحف ولـذلك سـميت بالـصحف الناطقة وتمتاز الإذاعة باعتبارها وسيلة من وسـائل الاتـصال الحديثـة بالحيوية وهي لا تتطلب من المستمع دراسة سـابقة وإنمـا يتطلـب منـه الاستماع فقط إضافة إلى أنها تمتاز بكونها سريعة التأثير على المستمع.</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ويمكن لرجال العلاقات العامة الاستفادة من هذه الوسـيلة للاتـصال بالمواطنين عن طريق إذاعة الأخبار والمعلومـات والبـرامج الخاصـة والندوات الإذاعية.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F055A35B-5E63-4D13-88FD-C45BA508FE30}"/>
              </a:ext>
            </a:extLst>
          </p:cNvPr>
          <p:cNvSpPr txBox="1"/>
          <p:nvPr/>
        </p:nvSpPr>
        <p:spPr>
          <a:xfrm>
            <a:off x="7766927" y="991600"/>
            <a:ext cx="4113898" cy="685124"/>
          </a:xfrm>
          <a:prstGeom prst="rect">
            <a:avLst/>
          </a:prstGeom>
          <a:noFill/>
        </p:spPr>
        <p:txBody>
          <a:bodyPr wrap="square" rtlCol="0">
            <a:spAutoFit/>
          </a:bodyPr>
          <a:lstStyle/>
          <a:p>
            <a:pPr marL="0" marR="0" algn="r"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الإذاعة: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351405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5F49223-E97B-40E4-9539-289CE6A93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172" y="1376493"/>
            <a:ext cx="3521289" cy="4980607"/>
          </a:xfrm>
          <a:prstGeom prst="rect">
            <a:avLst/>
          </a:prstGeom>
        </p:spPr>
      </p:pic>
      <p:sp>
        <p:nvSpPr>
          <p:cNvPr id="8" name="TextBox 7">
            <a:extLst>
              <a:ext uri="{FF2B5EF4-FFF2-40B4-BE49-F238E27FC236}">
                <a16:creationId xmlns:a16="http://schemas.microsoft.com/office/drawing/2014/main" id="{63F77FA5-A827-43AD-A8DF-7C73F2891CF3}"/>
              </a:ext>
            </a:extLst>
          </p:cNvPr>
          <p:cNvSpPr txBox="1"/>
          <p:nvPr/>
        </p:nvSpPr>
        <p:spPr>
          <a:xfrm>
            <a:off x="7828170" y="1148469"/>
            <a:ext cx="3902032" cy="646331"/>
          </a:xfrm>
          <a:prstGeom prst="rect">
            <a:avLst/>
          </a:prstGeom>
          <a:noFill/>
        </p:spPr>
        <p:txBody>
          <a:bodyPr wrap="square" rtlCol="0">
            <a:spAutoFit/>
          </a:body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التليفون:</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DE0F318D-444B-42B5-98F0-C68BE419BDC0}"/>
              </a:ext>
            </a:extLst>
          </p:cNvPr>
          <p:cNvSpPr txBox="1"/>
          <p:nvPr/>
        </p:nvSpPr>
        <p:spPr>
          <a:xfrm>
            <a:off x="4262283" y="1794800"/>
            <a:ext cx="7708259" cy="3792705"/>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أما التليفون فقد أصبح ضرورة هامة في إتمام الإيضاحات ولا يمكـن لأي منشأة سواء صناعية أو تجارية أو خدماتية أو حكومية أن تعمل بدون التليفون، وإذا نظرنا إلى عمل المدير نجد أن الاتصالات التليفزيونية تمثل أهمية خاصة، في عقد الاجتماعات وتحديد المواعيـد وإبـلاغ الرسـائل والأخبار والبيانات اللازمة لأداء عمله وإبـلاغ تعليماتـه إلـى معاونيـه ومرؤوسيه.</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0488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305E74A-F964-4CC4-90D4-459D099B6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964" y="1223838"/>
            <a:ext cx="3629216" cy="5133262"/>
          </a:xfrm>
          <a:prstGeom prst="rect">
            <a:avLst/>
          </a:prstGeom>
        </p:spPr>
      </p:pic>
      <p:sp>
        <p:nvSpPr>
          <p:cNvPr id="8" name="TextBox 7">
            <a:extLst>
              <a:ext uri="{FF2B5EF4-FFF2-40B4-BE49-F238E27FC236}">
                <a16:creationId xmlns:a16="http://schemas.microsoft.com/office/drawing/2014/main" id="{8508A527-9C88-45F2-A2AE-D5774FCE6BBD}"/>
              </a:ext>
            </a:extLst>
          </p:cNvPr>
          <p:cNvSpPr txBox="1"/>
          <p:nvPr/>
        </p:nvSpPr>
        <p:spPr>
          <a:xfrm>
            <a:off x="4586287" y="1619396"/>
            <a:ext cx="7239497" cy="3553858"/>
          </a:xfrm>
          <a:prstGeom prst="rect">
            <a:avLst/>
          </a:prstGeom>
          <a:noFill/>
        </p:spPr>
        <p:txBody>
          <a:bodyPr wrap="square" rtlCol="0">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التسجيلات: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كثير من اللقاءات التي تتم في الاجتماعات والمناقشات الهامـة التـي تشملها الاجتماعات الهامة، وما يدور في الحفلات والمناسبات من الممكن تسجيله وإعادة إذاعته مرات عديدة أخرى، ويمكن إعداد برامج العلاقـات العامة باستخدام تسجيلات سابقة عن المناسبات الخاصة أو التي تتـضمن مواقف هامة من المطلوب إعادتها حتى تعطـي الأثـر المطلـوب لـدى المستمعين.</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596454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8544744-FC94-44D7-B7BB-CEF7ADA9CD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88" y="1341247"/>
            <a:ext cx="3500628" cy="4951384"/>
          </a:xfrm>
          <a:prstGeom prst="rect">
            <a:avLst/>
          </a:prstGeom>
        </p:spPr>
      </p:pic>
      <p:sp>
        <p:nvSpPr>
          <p:cNvPr id="8" name="TextBox 7">
            <a:extLst>
              <a:ext uri="{FF2B5EF4-FFF2-40B4-BE49-F238E27FC236}">
                <a16:creationId xmlns:a16="http://schemas.microsoft.com/office/drawing/2014/main" id="{E9ACB9C4-0E2B-483C-AC1D-9FCEFDC47D82}"/>
              </a:ext>
            </a:extLst>
          </p:cNvPr>
          <p:cNvSpPr txBox="1"/>
          <p:nvPr/>
        </p:nvSpPr>
        <p:spPr>
          <a:xfrm>
            <a:off x="4386263" y="960535"/>
            <a:ext cx="7494562" cy="4936929"/>
          </a:xfrm>
          <a:prstGeom prst="rect">
            <a:avLst/>
          </a:prstGeom>
          <a:noFill/>
        </p:spPr>
        <p:txBody>
          <a:bodyPr wrap="square" rtlCol="0">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مكبرات الصوت: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ومكبرات الصوت هي من الوسائل المسموعة التي تكبر الصوت إلى عشرات الأضعاف وتسمح للعديد من الأفراد السماع لـصوت خافـت أو الذي لا يمكن سماعه إلا من على مسافة قريبة، فكل مـا يفعلـه مكبـر الصوت هو إتاحة دائرة أوسع للاتصال، فبعد أن يكون الاتصال قاصـراً على عدد محدود من الأفراد ليتسع إلى عشرات الأفراد، الـذين يبعـدون مسافة كبيرة عن المتحدث نفسه، وتظهر أهمية مكبرات الصوت في أثنـاء الحفلات التي تقيمها إدارة العلاقات العامة، فعندما يكون عدد المـدعوين كبيراً وليس من السهل على المرسل لرسالة العلاقات العامة أن يتصل بكل فرد من هؤلاء المدعوين فعن طريق مكبر الصوت يمكن إبلاغ الرسـالة، ووصولها لجميع هؤلاء الناس.</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88181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E559BD9-103B-4F1B-9520-6CB3BBC26A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221752"/>
            <a:ext cx="3472735" cy="4911931"/>
          </a:xfrm>
          <a:prstGeom prst="rect">
            <a:avLst/>
          </a:prstGeom>
        </p:spPr>
      </p:pic>
      <p:sp>
        <p:nvSpPr>
          <p:cNvPr id="9" name="Rectangle 8">
            <a:extLst>
              <a:ext uri="{FF2B5EF4-FFF2-40B4-BE49-F238E27FC236}">
                <a16:creationId xmlns:a16="http://schemas.microsoft.com/office/drawing/2014/main" id="{356855A6-DBB6-4C79-B645-3EC5255241A0}"/>
              </a:ext>
            </a:extLst>
          </p:cNvPr>
          <p:cNvSpPr/>
          <p:nvPr/>
        </p:nvSpPr>
        <p:spPr>
          <a:xfrm>
            <a:off x="4238841" y="1155869"/>
            <a:ext cx="7426526" cy="4014882"/>
          </a:xfrm>
          <a:prstGeom prst="rect">
            <a:avLst/>
          </a:prstGeom>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التلفزيون:</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ولقد أصبح التلفزيون في السنوات الأخيرة من أوسع وسائل الاتصال، وربما أكثرها جاذبية لدى الجمهور لجمعها بين الصوت والصورة، والسر في اتساع هذه الوسيلة هي أنها تخاطب العديد من طبقات الشعب، وعلـى مختلف مستويات العمر، وعلى مدى زمني كبير نسبياً، ومن خلال شاشة التلفزيون يمكن إرسال العديد من الرسائل التـي يمكـن أن تـصل إلـى مجموعات عديدة من الجمهور باختلاف الأعمار والنوعيات، ومن الممكن استخدام البرامج والمسابقات، والقنوات التجارية في تقـديم العديـد مـن الرسائل الإعلامية.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14022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94F6067-BBA3-47AC-962C-E5F136BF6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3814" y="1221752"/>
            <a:ext cx="3743516" cy="5294931"/>
          </a:xfrm>
          <a:prstGeom prst="rect">
            <a:avLst/>
          </a:prstGeom>
        </p:spPr>
      </p:pic>
      <p:sp>
        <p:nvSpPr>
          <p:cNvPr id="8" name="Rectangle 7">
            <a:extLst>
              <a:ext uri="{FF2B5EF4-FFF2-40B4-BE49-F238E27FC236}">
                <a16:creationId xmlns:a16="http://schemas.microsoft.com/office/drawing/2014/main" id="{9DEF8F98-84B5-44F8-8A79-AA8295F68512}"/>
              </a:ext>
            </a:extLst>
          </p:cNvPr>
          <p:cNvSpPr/>
          <p:nvPr/>
        </p:nvSpPr>
        <p:spPr>
          <a:xfrm>
            <a:off x="4824957" y="1806863"/>
            <a:ext cx="7055868" cy="1475404"/>
          </a:xfrm>
          <a:prstGeom prst="rect">
            <a:avLst/>
          </a:prstGeom>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أما الوسائل المرئية فهي التي تتمثل في الـصوت والـصورة معـاً، وباستعراض هذه الوسائل يمكن معرفة مدى فاعلية كل من هذه الوسـائل وهي كالآتي: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EBAAEC30-23F6-4C46-8250-A608F96DE59E}"/>
              </a:ext>
            </a:extLst>
          </p:cNvPr>
          <p:cNvSpPr txBox="1"/>
          <p:nvPr/>
        </p:nvSpPr>
        <p:spPr>
          <a:xfrm>
            <a:off x="7794601" y="1048598"/>
            <a:ext cx="4086224" cy="685124"/>
          </a:xfrm>
          <a:prstGeom prst="rect">
            <a:avLst/>
          </a:prstGeom>
          <a:noFill/>
        </p:spPr>
        <p:txBody>
          <a:bodyPr wrap="square">
            <a:spAutoFit/>
          </a:bodyPr>
          <a:lstStyle/>
          <a:p>
            <a:pPr marL="0" marR="0" algn="r"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رابعاً: الوسائل المرئية: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Title 1">
            <a:extLst>
              <a:ext uri="{FF2B5EF4-FFF2-40B4-BE49-F238E27FC236}">
                <a16:creationId xmlns:a16="http://schemas.microsoft.com/office/drawing/2014/main" id="{4D2ABB02-2646-4060-90A6-B2B341AD7171}"/>
              </a:ext>
            </a:extLst>
          </p:cNvPr>
          <p:cNvSpPr txBox="1">
            <a:spLocks/>
          </p:cNvSpPr>
          <p:nvPr/>
        </p:nvSpPr>
        <p:spPr>
          <a:xfrm>
            <a:off x="-2185065" y="244404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endParaRPr lang="en-US" dirty="0">
              <a:solidFill>
                <a:schemeClr val="accent1"/>
              </a:solidFill>
              <a:latin typeface="Dubai" panose="020B0503030403030204" pitchFamily="34" charset="-78"/>
              <a:cs typeface="Dubai" panose="020B0503030403030204" pitchFamily="34" charset="-78"/>
            </a:endParaRPr>
          </a:p>
        </p:txBody>
      </p:sp>
      <p:sp>
        <p:nvSpPr>
          <p:cNvPr id="12" name="TextBox 11">
            <a:extLst>
              <a:ext uri="{FF2B5EF4-FFF2-40B4-BE49-F238E27FC236}">
                <a16:creationId xmlns:a16="http://schemas.microsoft.com/office/drawing/2014/main" id="{A8B556F0-820C-4E37-8467-18CFBD726E48}"/>
              </a:ext>
            </a:extLst>
          </p:cNvPr>
          <p:cNvSpPr txBox="1"/>
          <p:nvPr/>
        </p:nvSpPr>
        <p:spPr>
          <a:xfrm>
            <a:off x="4712226" y="3631766"/>
            <a:ext cx="7236618" cy="646331"/>
          </a:xfrm>
          <a:prstGeom prst="rect">
            <a:avLst/>
          </a:prstGeom>
          <a:noFill/>
        </p:spPr>
        <p:txBody>
          <a:bodyPr wrap="square">
            <a:spAutoFit/>
          </a:bodyPr>
          <a:lstStyle/>
          <a:p>
            <a:pPr algn="ct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السينما:</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4" name="TextBox 13">
            <a:extLst>
              <a:ext uri="{FF2B5EF4-FFF2-40B4-BE49-F238E27FC236}">
                <a16:creationId xmlns:a16="http://schemas.microsoft.com/office/drawing/2014/main" id="{9BC02CEB-9EC6-4A87-8759-F5AE0A68BA90}"/>
              </a:ext>
            </a:extLst>
          </p:cNvPr>
          <p:cNvSpPr txBox="1"/>
          <p:nvPr/>
        </p:nvSpPr>
        <p:spPr>
          <a:xfrm>
            <a:off x="4824957" y="4148616"/>
            <a:ext cx="7186612" cy="1936428"/>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والسينما تعتبر وسيلة اتصال باهظة التكاليف، ولهذا نجـد أن أفـلام السينما لا يقدر على استخدامها سوى المنشآت الكبيرة، والتي تستفيد مـن إعداد هذه الأفلام فوائد كبيرة تفوق تلك النفقات التي تحملتها في إعداد الفيلم.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713913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EB273E-3E15-4BC3-809D-C0EA10001A9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185728" y="-1588087"/>
            <a:ext cx="7501168" cy="10609856"/>
          </a:xfrm>
          <a:prstGeom prst="rect">
            <a:avLst/>
          </a:prstGeom>
        </p:spPr>
      </p:pic>
      <p:sp>
        <p:nvSpPr>
          <p:cNvPr id="8" name="TextBox 7">
            <a:extLst>
              <a:ext uri="{FF2B5EF4-FFF2-40B4-BE49-F238E27FC236}">
                <a16:creationId xmlns:a16="http://schemas.microsoft.com/office/drawing/2014/main" id="{D02C7992-19C6-42F6-A967-B071AF5897D1}"/>
              </a:ext>
            </a:extLst>
          </p:cNvPr>
          <p:cNvSpPr txBox="1"/>
          <p:nvPr/>
        </p:nvSpPr>
        <p:spPr>
          <a:xfrm>
            <a:off x="4573883" y="1596068"/>
            <a:ext cx="7306942" cy="3883114"/>
          </a:xfrm>
          <a:prstGeom prst="rect">
            <a:avLst/>
          </a:prstGeom>
          <a:noFill/>
        </p:spPr>
        <p:txBody>
          <a:bodyPr wrap="square">
            <a:spAutoFit/>
          </a:bodyPr>
          <a:lstStyle/>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والاتصالات الخارجية هي جهود خارج الحـدود، أي تعمـل إدارة العلاقات العامة على توسيع نطاق الاتصالات بحيث توجد نوع من الامتداد لسمعة المنشأة إلى الخارج سواء في مجال الأعمال المشابهة لها في داخل حدود الدولة أو في المجال الدولي الذي قد يشمل أكثر من دولة والمنـشآت الكبيرة تهتم كثيراً بسمعة المنشأة في الخارج وتعمل على المحافظة علـى هذه السمعة وترويج الأخبار الجيدة عنها، ومقاومـة أي اتجـاه عكـسي صادر من المنافسين أو المغرضين</a:t>
            </a:r>
            <a:r>
              <a:rPr lang="ar-EG" sz="2800" dirty="0">
                <a:latin typeface="Dubai" panose="020B0503030403030204" pitchFamily="34" charset="-78"/>
                <a:ea typeface="Calibri" panose="020F0502020204030204" pitchFamily="34" charset="0"/>
                <a:cs typeface="Dubai" panose="020B0503030403030204" pitchFamily="34" charset="-78"/>
              </a:rPr>
              <a:t>.</a:t>
            </a:r>
            <a:endParaRPr lang="en-US" sz="2800" dirty="0">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Title 1">
            <a:extLst>
              <a:ext uri="{FF2B5EF4-FFF2-40B4-BE49-F238E27FC236}">
                <a16:creationId xmlns:a16="http://schemas.microsoft.com/office/drawing/2014/main" id="{30C631DC-9443-439B-A674-27C9ADC74A73}"/>
              </a:ext>
            </a:extLst>
          </p:cNvPr>
          <p:cNvSpPr txBox="1">
            <a:spLocks/>
          </p:cNvSpPr>
          <p:nvPr/>
        </p:nvSpPr>
        <p:spPr>
          <a:xfrm>
            <a:off x="1266132" y="5907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خامساً: تقسيم الاتصالات إلى خارجية وداخلية: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098461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0EE69764-5E81-4D3E-A843-505AE07785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91047"/>
            <a:ext cx="3779511" cy="5345844"/>
          </a:xfrm>
          <a:prstGeom prst="rect">
            <a:avLst/>
          </a:prstGeom>
        </p:spPr>
      </p:pic>
      <p:sp>
        <p:nvSpPr>
          <p:cNvPr id="8" name="Content Placeholder 2">
            <a:extLst>
              <a:ext uri="{FF2B5EF4-FFF2-40B4-BE49-F238E27FC236}">
                <a16:creationId xmlns:a16="http://schemas.microsoft.com/office/drawing/2014/main" id="{E5183696-A725-4185-897D-021B79C9F01F}"/>
              </a:ext>
            </a:extLst>
          </p:cNvPr>
          <p:cNvSpPr txBox="1">
            <a:spLocks/>
          </p:cNvSpPr>
          <p:nvPr/>
        </p:nvSpPr>
        <p:spPr>
          <a:xfrm>
            <a:off x="4412495" y="1688300"/>
            <a:ext cx="746833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ويقصد بالاتصالات بمعنى أنها داخل المنشأة، بأنهـا إقامـة الـروح المعنوية العالية للعاملين داخل المنشأة، والاتصالات الداخلية تمتـد عـن طريق ثلاث قنوات هي الأوامر الصادرة من الإدارة العليا إلى المستويات الأقل منها، والأسلوب الذي سيتم به إصدار هـذه الأوامـر، والتقـارير المرفوعة من المستويات الدنيا إلى الإدارة العليا وتعبر عن إنجاز الأهداف في كل جزء من المنشأة، ثم تلك الحقائق المتعلقة بالعمل التي تمثل حافزاً قوياً للعاملين على إتقان العمل والحصول على التشجيع المعنوي والمـادي المناسب.</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
        <p:nvSpPr>
          <p:cNvPr id="9" name="Title 1">
            <a:extLst>
              <a:ext uri="{FF2B5EF4-FFF2-40B4-BE49-F238E27FC236}">
                <a16:creationId xmlns:a16="http://schemas.microsoft.com/office/drawing/2014/main" id="{7CEF7503-0E52-4126-A728-90D59CFDC53A}"/>
              </a:ext>
            </a:extLst>
          </p:cNvPr>
          <p:cNvSpPr txBox="1">
            <a:spLocks/>
          </p:cNvSpPr>
          <p:nvPr/>
        </p:nvSpPr>
        <p:spPr>
          <a:xfrm>
            <a:off x="1169886" y="62865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الاتصالات الداخلية: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49832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7A89307-A53F-412B-83B8-ECB28DFEBA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1306" y="1155869"/>
            <a:ext cx="3677270" cy="5201231"/>
          </a:xfrm>
          <a:prstGeom prst="rect">
            <a:avLst/>
          </a:prstGeom>
        </p:spPr>
      </p:pic>
      <p:sp>
        <p:nvSpPr>
          <p:cNvPr id="7" name="Title 1">
            <a:extLst>
              <a:ext uri="{FF2B5EF4-FFF2-40B4-BE49-F238E27FC236}">
                <a16:creationId xmlns:a16="http://schemas.microsoft.com/office/drawing/2014/main" id="{ED476897-B79A-4FAC-94BF-86994E2671C7}"/>
              </a:ext>
            </a:extLst>
          </p:cNvPr>
          <p:cNvSpPr txBox="1">
            <a:spLocks/>
          </p:cNvSpPr>
          <p:nvPr/>
        </p:nvSpPr>
        <p:spPr>
          <a:xfrm>
            <a:off x="1041695" y="85423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سادساً: الإعلام:</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97308A99-7EB0-4AFA-A6F1-31289861051F}"/>
              </a:ext>
            </a:extLst>
          </p:cNvPr>
          <p:cNvSpPr txBox="1">
            <a:spLocks/>
          </p:cNvSpPr>
          <p:nvPr/>
        </p:nvSpPr>
        <p:spPr>
          <a:xfrm>
            <a:off x="4286250" y="1540219"/>
            <a:ext cx="741392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الإعلام مفهوم جديد استعمل بدلاً من الدعاية التي ألصقت بها عيوب وشوائب عديدة شوهت من مفهومها، ويعني الإعلام لغة الاسـتعلام عـن الحوادث والأخبار، ويعني كذلك الخبر والرواية، والإعلام وظيفة مهمـة من وظائف العلاقات العامة ويقصد بها نشر الحقائق والأخبـار والأفكـار والآراء بين جماهير الشركة أو الهيئـة أو المؤسـسة بوسـائل الإعـلام المختلفة كالصحافة والإذاعة والسينما والمحاضرات والندوات والمعارض والحفلات وغيرها، وذلك بغية التفاهم والإقناع وكسب التأييد، فـالإعلام إذن لا يخرج عن كونه أداة من أدوات تحقيق برنامج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11788356"/>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26EA30A-6A85-423F-A21B-6E8662B7EB7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74612" y="813950"/>
            <a:ext cx="4036140" cy="5708827"/>
          </a:xfrm>
          <a:prstGeom prst="rect">
            <a:avLst/>
          </a:prstGeom>
        </p:spPr>
      </p:pic>
      <p:sp>
        <p:nvSpPr>
          <p:cNvPr id="8" name="Title 1">
            <a:extLst>
              <a:ext uri="{FF2B5EF4-FFF2-40B4-BE49-F238E27FC236}">
                <a16:creationId xmlns:a16="http://schemas.microsoft.com/office/drawing/2014/main" id="{5BF65149-8EAB-4B83-ADFD-BF792C997F6F}"/>
              </a:ext>
            </a:extLst>
          </p:cNvPr>
          <p:cNvSpPr txBox="1">
            <a:spLocks/>
          </p:cNvSpPr>
          <p:nvPr/>
        </p:nvSpPr>
        <p:spPr>
          <a:xfrm>
            <a:off x="527025" y="813950"/>
            <a:ext cx="11353800"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من خلال التعريف السابق يمكن أن نبين بأن هناك شروطاً لابد مـن توفرها في تعريف الإعلام تعريفاً صحيحاً وسليماً:</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80A21EA2-3439-4663-8757-9A66C1374E42}"/>
              </a:ext>
            </a:extLst>
          </p:cNvPr>
          <p:cNvSpPr txBox="1">
            <a:spLocks/>
          </p:cNvSpPr>
          <p:nvPr/>
        </p:nvSpPr>
        <p:spPr>
          <a:xfrm>
            <a:off x="2626178" y="2010427"/>
            <a:ext cx="9303884" cy="435133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r" rtl="1">
              <a:lnSpc>
                <a:spcPct val="107000"/>
              </a:lnSpc>
              <a:spcBef>
                <a:spcPts val="0"/>
              </a:spcBef>
              <a:spcAft>
                <a:spcPts val="800"/>
              </a:spcAft>
              <a:buFont typeface="+mj-lt"/>
              <a:buAutoNum type="arabicPeriod"/>
            </a:pPr>
            <a:r>
              <a:rPr lang="ar-EG"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الإعلام يعتبر نشاط اجتماعي إنساني تمارسه المنظمة بواسـطة رجل العلاقات العامة وخبرائها إلى الجمهور في الداخل والخارج.</a:t>
            </a:r>
            <a:endParaRPr lang="en-US"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r" rtl="1">
              <a:lnSpc>
                <a:spcPct val="107000"/>
              </a:lnSpc>
              <a:spcBef>
                <a:spcPts val="0"/>
              </a:spcBef>
              <a:spcAft>
                <a:spcPts val="800"/>
              </a:spcAft>
              <a:buFont typeface="+mj-lt"/>
              <a:buAutoNum type="arabicPeriod"/>
            </a:pPr>
            <a:r>
              <a:rPr lang="ar-EG"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إن هذا النشاط يمارس بواسطة نشر الحقائق والأفكار والمعلومـات والآراء بالوسائل المختلفة والمتعددة التي لا حصر لها.</a:t>
            </a:r>
            <a:endParaRPr lang="en-US"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r" rtl="1">
              <a:lnSpc>
                <a:spcPct val="107000"/>
              </a:lnSpc>
              <a:spcBef>
                <a:spcPts val="0"/>
              </a:spcBef>
              <a:spcAft>
                <a:spcPts val="800"/>
              </a:spcAft>
              <a:buFont typeface="+mj-lt"/>
              <a:buAutoNum type="arabicPeriod"/>
            </a:pPr>
            <a:r>
              <a:rPr lang="ar-EG"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إن الغرض من هذا النشر هو الإقناع والتفـاهم (رجـل العلاقـات العامة وخبيرها ) والجهة المنشورة لهـا (الجمـاهير فـي الـداخل والخارج).</a:t>
            </a:r>
            <a:endParaRPr lang="en-US"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r" rtl="1">
              <a:lnSpc>
                <a:spcPct val="107000"/>
              </a:lnSpc>
              <a:spcBef>
                <a:spcPts val="0"/>
              </a:spcBef>
              <a:spcAft>
                <a:spcPts val="800"/>
              </a:spcAft>
              <a:buFont typeface="+mj-lt"/>
              <a:buAutoNum type="arabicPeriod"/>
            </a:pPr>
            <a:r>
              <a:rPr lang="ar-EG"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إن الغرض من هذا النشر تحقيق أهداف معينة تبتغي المؤسـسة أو المنظمة الوصول إليها.</a:t>
            </a:r>
            <a:endParaRPr lang="en-US"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r" rtl="1">
              <a:lnSpc>
                <a:spcPct val="107000"/>
              </a:lnSpc>
              <a:spcBef>
                <a:spcPts val="0"/>
              </a:spcBef>
              <a:spcAft>
                <a:spcPts val="800"/>
              </a:spcAft>
              <a:buFont typeface="+mj-lt"/>
              <a:buAutoNum type="arabicPeriod"/>
            </a:pPr>
            <a:r>
              <a:rPr lang="ar-EG"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وأخيراً فإنه يجب أن تكون المعلومات والأفكار والآراء والأخبـار التي ينبغي نشرها دقيقة وصحيحة وسليمة.</a:t>
            </a:r>
            <a:endParaRPr lang="en-US"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52288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3263657-3BE1-4C0D-9CE9-F100BF485B7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566792" y="2444242"/>
            <a:ext cx="5252970" cy="7429944"/>
          </a:xfrm>
          <a:prstGeom prst="rect">
            <a:avLst/>
          </a:prstGeom>
        </p:spPr>
      </p:pic>
      <p:sp>
        <p:nvSpPr>
          <p:cNvPr id="7" name="Title 1">
            <a:extLst>
              <a:ext uri="{FF2B5EF4-FFF2-40B4-BE49-F238E27FC236}">
                <a16:creationId xmlns:a16="http://schemas.microsoft.com/office/drawing/2014/main" id="{45348AED-137C-4AB9-B7E4-FD56CF5F7316}"/>
              </a:ext>
            </a:extLst>
          </p:cNvPr>
          <p:cNvSpPr txBox="1">
            <a:spLocks/>
          </p:cNvSpPr>
          <p:nvPr/>
        </p:nvSpPr>
        <p:spPr>
          <a:xfrm>
            <a:off x="1395413" y="74726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سابعاً: الاجتماعات والندوات-: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20F836FD-16F6-4BFA-BC43-08868DB4C594}"/>
              </a:ext>
            </a:extLst>
          </p:cNvPr>
          <p:cNvSpPr txBox="1">
            <a:spLocks/>
          </p:cNvSpPr>
          <p:nvPr/>
        </p:nvSpPr>
        <p:spPr>
          <a:xfrm>
            <a:off x="1843088" y="1204407"/>
            <a:ext cx="10090125"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الاجتماعات هي لقاءات وجاهية بين عدد من الأفراد للتوصـل إلـى تحقيق هدف ما، أما الندوات فهي في الواقع قد تختلف عن الاجتماعات من حيث الغاية التي تهدف إليها كما أنها قد تختلف عنها مـن حيـث طبيعـة إدارتها، فالاجتماعات قد تعقد لغاية إعلامية لآرائـه أو عـرض بعـض الأفكار أو الاتجاهات المتعلقة بتصميم سلعة معينة أو تسويقها، وفي هـذه الحالة لا يكون للحوار رأي فعال، في حين أن الندوات تتخذ بطبيعتها شكل الحوار الذي يعتبر حجر الأساس في انعقادها وإدارتها وعلى أية حال، فإن هذا الاختلاف ليس أصيلاً حيث أن الاجتماعات في الغالب تعتبر نـدوات نظراً لأنها ليست اتصالات ذات جانب واحد بل أنها هي الأخرى تدار عن طريق الحوار والمناقشة والتعرف. ولهذا فإننا نعتقد بأن الاجتماعات والندوات وكذلك المـؤتمرات هـي مسميات لنشاطات متشابهة وأن الخلاف بينها _ إن وجد _ فهـو خـلاف لفظي فحسب، فالعمليات التحريضية والتنظيمية والإداريـة والإعلاميـة لجميع هذه النشاطات واحدة لا تختلف من نشاط إلى آخر إلا باختلاف سعة الغاية ونوعية وعدد الأفراد المشاركين فيها، ولهذا ففي الإيضاحات التالية سنستعمل التعبيرين (الاجتماعات والندوات) بمفهوم واحد.</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165885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D9A18EF-473E-4D0D-BCC6-B4A9888C31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399841"/>
            <a:ext cx="3600641" cy="5092845"/>
          </a:xfrm>
          <a:prstGeom prst="rect">
            <a:avLst/>
          </a:prstGeom>
        </p:spPr>
      </p:pic>
      <p:sp>
        <p:nvSpPr>
          <p:cNvPr id="7" name="Title 1">
            <a:extLst>
              <a:ext uri="{FF2B5EF4-FFF2-40B4-BE49-F238E27FC236}">
                <a16:creationId xmlns:a16="http://schemas.microsoft.com/office/drawing/2014/main" id="{AD333E47-FBEC-40ED-A8A8-D91CFE061919}"/>
              </a:ext>
            </a:extLst>
          </p:cNvPr>
          <p:cNvSpPr txBox="1">
            <a:spLocks/>
          </p:cNvSpPr>
          <p:nvPr/>
        </p:nvSpPr>
        <p:spPr>
          <a:xfrm>
            <a:off x="1333845" y="1087771"/>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سابعاً: الاجتماعات والندوات-: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Content Placeholder 2">
            <a:extLst>
              <a:ext uri="{FF2B5EF4-FFF2-40B4-BE49-F238E27FC236}">
                <a16:creationId xmlns:a16="http://schemas.microsoft.com/office/drawing/2014/main" id="{B5E7351B-1F8A-450B-83F2-23EC2655E4A2}"/>
              </a:ext>
            </a:extLst>
          </p:cNvPr>
          <p:cNvSpPr txBox="1">
            <a:spLocks/>
          </p:cNvSpPr>
          <p:nvPr/>
        </p:nvSpPr>
        <p:spPr>
          <a:xfrm>
            <a:off x="4657539" y="1819307"/>
            <a:ext cx="7286607"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تستهدف الاجتماعات والندوات عموماً الفهم المتبادل بين الأطـراف المشاركة حول فكرة معينة كأسلوب إنتاج أو تسويق أو الإعلان عن سلعة أو خدمة ما تعتبر وسيلة هامة للغاية في تنفيذ برامج العلاقـات العامـة، ورغم أن الاجتماعات المتعلقة بإدارة الأعمـال ليـست وسـيلة اتـصال جماهيرية إلا أن آثارها ونتائج قراراتها على جماهير المنظمة ذات أهمية بالغة للمؤسسة، فالاجتماعات والندوات قد تعقد بين أعضاء مجلس الإدارة أو بينهم وبين المالكين أو حملة الأسهم أو الجمهور أو الـوكلاء أو عينـة مختارة من المستهلكين، وذلك لبحث سياسات المؤسسة بهـدف التوصـل إلى تفاهم متبادل واتفاق حول الخطط بنشاط المؤسسة، كمـا تعقـد فـي بعض الأحيان لغرض التعارف وتمتين العلاقات الشخصية والرسمية بـين الإدارة وبين عينات مختارة من جماهيرها المتنوعة.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714679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720C235E-88C7-40D5-942F-206756B599C3}"/>
              </a:ext>
            </a:extLst>
          </p:cNvPr>
          <p:cNvSpPr txBox="1">
            <a:spLocks/>
          </p:cNvSpPr>
          <p:nvPr/>
        </p:nvSpPr>
        <p:spPr>
          <a:xfrm>
            <a:off x="1495969" y="974465"/>
            <a:ext cx="10515600"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تتطلب الاجتماعات والندوات عمليات بالغة في الدقة، يقع عبئها على عائق إدارة العلاقات العامة وتتألف هذه العمليات من الأنـشطة الرئيـسية التالية: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Content Placeholder 2">
            <a:extLst>
              <a:ext uri="{FF2B5EF4-FFF2-40B4-BE49-F238E27FC236}">
                <a16:creationId xmlns:a16="http://schemas.microsoft.com/office/drawing/2014/main" id="{E4B55F79-0CD6-416B-8C05-ADFC5E3EC4BF}"/>
              </a:ext>
            </a:extLst>
          </p:cNvPr>
          <p:cNvSpPr txBox="1">
            <a:spLocks/>
          </p:cNvSpPr>
          <p:nvPr/>
        </p:nvSpPr>
        <p:spPr>
          <a:xfrm>
            <a:off x="1333001" y="2141348"/>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143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التحضيرات السابقة على الاجتماعات والندوات، وتنقسم إلى نوعين: عامة، وخاصة بمكان الاجتماع.</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إدارة وتنظيم الاجتماعات والندوات.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تلخيص نتائجها وإعداد التقرير النهائي.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النشر والإعلان.</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التواتر الزمني للاجتماعات والندوات.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المسائل النمطية التي تناولتها الاجتماعات والندوات.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وسنستعرض كلاً من هذه العمليات فيما يلي بإيجاز:</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latin typeface="Dubai" panose="020B0503030403030204" pitchFamily="34" charset="-78"/>
              <a:cs typeface="Dubai" panose="020B0503030403030204" pitchFamily="34" charset="-78"/>
            </a:endParaRPr>
          </a:p>
        </p:txBody>
      </p:sp>
      <p:pic>
        <p:nvPicPr>
          <p:cNvPr id="9" name="Picture 8">
            <a:extLst>
              <a:ext uri="{FF2B5EF4-FFF2-40B4-BE49-F238E27FC236}">
                <a16:creationId xmlns:a16="http://schemas.microsoft.com/office/drawing/2014/main" id="{4B53926A-317B-4AF2-AE07-EE7009005E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1490" y="2792261"/>
            <a:ext cx="2616200" cy="3700425"/>
          </a:xfrm>
          <a:prstGeom prst="rect">
            <a:avLst/>
          </a:prstGeom>
        </p:spPr>
      </p:pic>
    </p:spTree>
    <p:extLst>
      <p:ext uri="{BB962C8B-B14F-4D97-AF65-F5344CB8AC3E}">
        <p14:creationId xmlns:p14="http://schemas.microsoft.com/office/powerpoint/2010/main" val="68161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849BAE3-C29F-474D-89AE-D4C642F77E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0822" y="1442881"/>
            <a:ext cx="3490318" cy="4936800"/>
          </a:xfrm>
          <a:prstGeom prst="rect">
            <a:avLst/>
          </a:prstGeom>
        </p:spPr>
      </p:pic>
      <p:sp>
        <p:nvSpPr>
          <p:cNvPr id="7" name="Title 1">
            <a:extLst>
              <a:ext uri="{FF2B5EF4-FFF2-40B4-BE49-F238E27FC236}">
                <a16:creationId xmlns:a16="http://schemas.microsoft.com/office/drawing/2014/main" id="{75F1AB0B-A357-4B78-9028-02757135CC26}"/>
              </a:ext>
            </a:extLst>
          </p:cNvPr>
          <p:cNvSpPr txBox="1">
            <a:spLocks/>
          </p:cNvSpPr>
          <p:nvPr/>
        </p:nvSpPr>
        <p:spPr>
          <a:xfrm>
            <a:off x="969938" y="953230"/>
            <a:ext cx="10910887"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rtl="1">
              <a:lnSpc>
                <a:spcPct val="107000"/>
              </a:lnSpc>
              <a:spcBef>
                <a:spcPts val="0"/>
              </a:spcBef>
              <a:spcAft>
                <a:spcPts val="800"/>
              </a:spcAft>
            </a:pPr>
            <a:r>
              <a:rPr lang="ar-EG"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أولاً: التحضيرات السابقة على الاجتماعات والندوات:</a:t>
            </a:r>
            <a:endParaRPr lang="en-US"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Content Placeholder 2">
            <a:extLst>
              <a:ext uri="{FF2B5EF4-FFF2-40B4-BE49-F238E27FC236}">
                <a16:creationId xmlns:a16="http://schemas.microsoft.com/office/drawing/2014/main" id="{9816BF1A-8024-42DA-9197-26C6B501D97A}"/>
              </a:ext>
            </a:extLst>
          </p:cNvPr>
          <p:cNvSpPr txBox="1">
            <a:spLocks/>
          </p:cNvSpPr>
          <p:nvPr/>
        </p:nvSpPr>
        <p:spPr>
          <a:xfrm>
            <a:off x="3843337" y="1812190"/>
            <a:ext cx="8168231"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 التحضيرات العامة:</a:t>
            </a:r>
            <a:endParaRPr lang="en-US"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يتطلب عقد الاجتماعات والندوات أعمالاً تحضيرية بالغة في الدقـة، وبغض النظر عن الغايات المختلفة التـي تعقـد الاجتماعـات والنـدوات لتحقيقها، فإن القيام بالاستعداد والأعمال التحضيرية يقع على عاتق إدارة العلاقات العامة في المؤسسة وفيما يلـي بعـض الأعمـال التحـضيرية الرئيسية التي يجب القيام بها وإنجازها قبل انعقاد أي اجتمـاع أو نـدوة،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101287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18E652B8-E51D-45BC-8564-E928E85666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9" name="Content Placeholder 2">
            <a:extLst>
              <a:ext uri="{FF2B5EF4-FFF2-40B4-BE49-F238E27FC236}">
                <a16:creationId xmlns:a16="http://schemas.microsoft.com/office/drawing/2014/main" id="{C174AD18-DFED-4266-ABDB-0C6964B15A75}"/>
              </a:ext>
            </a:extLst>
          </p:cNvPr>
          <p:cNvSpPr txBox="1">
            <a:spLocks/>
          </p:cNvSpPr>
          <p:nvPr/>
        </p:nvSpPr>
        <p:spPr>
          <a:xfrm>
            <a:off x="4843462" y="1112610"/>
            <a:ext cx="6986537" cy="462438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u="sn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وتعتبر هذه العملية من أهم العمليات التي يتوقف نجاح الاجتماع أو النـدوة على إنجازها بدقة متناهية:</a:t>
            </a:r>
            <a:endParaRPr lang="en-US" u="sn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الاتصال بالمشاركين بوقت مبكر وإخبارهم بموضـوع الاجتمـاع أو الندوة ومدتها ومكانهما، واستلام إجاباتهم وفرز من يعتذر منهم عن المشاركة، للتوصل إلى العدد الفعلي للمشاركين بـصورة مبدئيـة.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القرار على محل الاجتماع السمعية والبصرية المطلوبة استخدامها.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indent="-51435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تهيئة الآلات والوسائل السمعية والبصرية المطلوب استخدامها.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095277347"/>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CB003B24-B251-445A-8358-F89F4D6204F1}"/>
              </a:ext>
            </a:extLst>
          </p:cNvPr>
          <p:cNvSpPr/>
          <p:nvPr/>
        </p:nvSpPr>
        <p:spPr>
          <a:xfrm>
            <a:off x="5786438" y="1084972"/>
            <a:ext cx="4764062"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5410" y="1155869"/>
            <a:ext cx="3393819" cy="4800310"/>
          </a:xfrm>
          <a:prstGeom prst="rect">
            <a:avLst/>
          </a:prstGeom>
        </p:spPr>
      </p:pic>
      <p:sp>
        <p:nvSpPr>
          <p:cNvPr id="10" name="Content Placeholder 2">
            <a:extLst>
              <a:ext uri="{FF2B5EF4-FFF2-40B4-BE49-F238E27FC236}">
                <a16:creationId xmlns:a16="http://schemas.microsoft.com/office/drawing/2014/main" id="{EC80A80E-B619-416F-AFD4-A318B8CB00F4}"/>
              </a:ext>
            </a:extLst>
          </p:cNvPr>
          <p:cNvSpPr txBox="1">
            <a:spLocks/>
          </p:cNvSpPr>
          <p:nvPr/>
        </p:nvSpPr>
        <p:spPr>
          <a:xfrm>
            <a:off x="3133817" y="751583"/>
            <a:ext cx="8747008"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 إجراء التحريات والتفتيش واتخاذ الإجـراءات الأمنيـة فـي محـل الاجتماع (وفي المعتاد إجراء هذه التدابير قبل أربع وعشرين سـاعة من بدء الاجتماع أو الندوة والاستمرار باتخاذ هذه الإجراءات لحـين الانتهاء كليا من الاجتماع )، إن هذه الإجراءات الأمنيـة لا تقتـصر على محل الاجتماع وإنما علـى جميـع الأمـاكن التـي يزورهـا المشاركون أو التي يقيمون لهم فيها المآدب أو الاحتفـالات أو التـي يتناولون فيها طعامهم المعتاد خلال مشاركتهم.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5. تهيئة متطلبات الترجمة، إذا كان المشاركون لا يتكلمون بلغة واحـدة، (وتهيئة الـسكرتيرين وآلات الطباعـة والاستنـساخ والتـصوير والقرطاسية اللازمة والتي غالباً ما تكون موسومة بشعارات الاجتماع أو الندوة والشارات والرموز المقرر لهما).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6. تهيئة مكتب بريد، في حالة كونه ضرورياً.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7. تهيئة الأدلاء والقرار على الزي الموحد الذي سـيرتدونه وتـدريبهم على واجباتهم مع إيضاح تفاصيل الاجتماع لهم.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37190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3" name="Rectangle 22">
            <a:extLst>
              <a:ext uri="{FF2B5EF4-FFF2-40B4-BE49-F238E27FC236}">
                <a16:creationId xmlns:a16="http://schemas.microsoft.com/office/drawing/2014/main" id="{9AA903C4-7BD2-434E-ACC7-AA8B078A9480}"/>
              </a:ext>
            </a:extLst>
          </p:cNvPr>
          <p:cNvSpPr/>
          <p:nvPr/>
        </p:nvSpPr>
        <p:spPr>
          <a:xfrm>
            <a:off x="7978750" y="204509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Rectangle 18">
            <a:extLst>
              <a:ext uri="{FF2B5EF4-FFF2-40B4-BE49-F238E27FC236}">
                <a16:creationId xmlns:a16="http://schemas.microsoft.com/office/drawing/2014/main" id="{2D0D840F-29C8-46FB-8ECA-CF1CF237D062}"/>
              </a:ext>
            </a:extLst>
          </p:cNvPr>
          <p:cNvSpPr/>
          <p:nvPr/>
        </p:nvSpPr>
        <p:spPr>
          <a:xfrm>
            <a:off x="7978750" y="3944758"/>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angle 16">
            <a:extLst>
              <a:ext uri="{FF2B5EF4-FFF2-40B4-BE49-F238E27FC236}">
                <a16:creationId xmlns:a16="http://schemas.microsoft.com/office/drawing/2014/main" id="{B1F36B01-A5C8-4437-A33C-1323583032C0}"/>
              </a:ext>
            </a:extLst>
          </p:cNvPr>
          <p:cNvSpPr/>
          <p:nvPr/>
        </p:nvSpPr>
        <p:spPr>
          <a:xfrm>
            <a:off x="7778725" y="4664694"/>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30" name="Picture 29">
            <a:extLst>
              <a:ext uri="{FF2B5EF4-FFF2-40B4-BE49-F238E27FC236}">
                <a16:creationId xmlns:a16="http://schemas.microsoft.com/office/drawing/2014/main" id="{02BDE0A2-4878-40D0-BB28-CFB5E8EDEC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913" y="1214714"/>
            <a:ext cx="3448667" cy="4877887"/>
          </a:xfrm>
          <a:prstGeom prst="rect">
            <a:avLst/>
          </a:prstGeom>
        </p:spPr>
      </p:pic>
      <p:sp>
        <p:nvSpPr>
          <p:cNvPr id="11" name="Content Placeholder 2">
            <a:extLst>
              <a:ext uri="{FF2B5EF4-FFF2-40B4-BE49-F238E27FC236}">
                <a16:creationId xmlns:a16="http://schemas.microsoft.com/office/drawing/2014/main" id="{4CF3BFF4-F487-452E-A6F8-4B0B141E721F}"/>
              </a:ext>
            </a:extLst>
          </p:cNvPr>
          <p:cNvSpPr txBox="1">
            <a:spLocks/>
          </p:cNvSpPr>
          <p:nvPr/>
        </p:nvSpPr>
        <p:spPr>
          <a:xfrm>
            <a:off x="3810544" y="973571"/>
            <a:ext cx="8194650" cy="489029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10000"/>
              </a:lnSpc>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8. فتح مكتب أو مكاتب استعلامات بحسب الحاجة لاستقبال المشاركين، ويجب أن يكون كل فرد من أفراد المكتب على إطلاع تام بالمنهـاج التفصيلي وجداول الأعمال اليومية، ومن الضروري أن يتم تـأليف أعضاء مكتب الاستعلامات من الذين يتكلمون أكثر من لغتهم الأصلية في حالة وجود مشاركين أجانب لا يتكلمون بلغة بلـد الاجتمـاع أو الندوة.</a:t>
            </a:r>
          </a:p>
          <a:p>
            <a:pPr marL="0" indent="0" algn="just" rtl="1">
              <a:lnSpc>
                <a:spcPct val="110000"/>
              </a:lnSpc>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9. إعداد منهاج الاجتمـاع التفـصيلي، وجـداول الأعمـال اليوميـة والزيارات والتنقلات مع توقيتاتها ووسائط النقل الضرورية وأمـاكن الزيارات الجاري التنقل إليها، ويتطلب إعداد هذه المتطلبات وضـع كراس أو كتيب يحوي جميع هذه التفاصيل باللغات المطلوبـة كمـا أسلفنا ذكره (إن هذه المعلومات يجب أن ترسـل إلـى المـشاركين ويستلمونها فعلاً قبل موعد انعقاد الاجتماع أو النـدوة بوقـت كافـة للإطلاع عليها واستيعابها كلياً وربما للاستفسار عن أي غمـوض أو شك يحصل لديهم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10000"/>
              </a:lnSpc>
            </a:pPr>
            <a:endParaRPr lang="en-US" dirty="0"/>
          </a:p>
        </p:txBody>
      </p:sp>
    </p:spTree>
    <p:extLst>
      <p:ext uri="{BB962C8B-B14F-4D97-AF65-F5344CB8AC3E}">
        <p14:creationId xmlns:p14="http://schemas.microsoft.com/office/powerpoint/2010/main" val="814783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B875192D-513F-4F32-B46F-D7117F472A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256962"/>
            <a:ext cx="3600641" cy="5092845"/>
          </a:xfrm>
          <a:prstGeom prst="rect">
            <a:avLst/>
          </a:prstGeom>
        </p:spPr>
      </p:pic>
      <p:sp>
        <p:nvSpPr>
          <p:cNvPr id="10" name="Content Placeholder 2">
            <a:extLst>
              <a:ext uri="{FF2B5EF4-FFF2-40B4-BE49-F238E27FC236}">
                <a16:creationId xmlns:a16="http://schemas.microsoft.com/office/drawing/2014/main" id="{CCE7B5AA-64B6-4643-8DCB-05FA6E98B79D}"/>
              </a:ext>
            </a:extLst>
          </p:cNvPr>
          <p:cNvSpPr txBox="1">
            <a:spLocks/>
          </p:cNvSpPr>
          <p:nvPr/>
        </p:nvSpPr>
        <p:spPr>
          <a:xfrm>
            <a:off x="4608487" y="1155869"/>
            <a:ext cx="7280250" cy="438943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وبهذا الخصوص يجب علـى إدارة العلاقـات العامة عند إعداد البرنامج الخاص بالاجتماع أو النـدوة أن تراعـي العامل الإنساني والتحمل الذهني والبدني للأعضاء المشاركين، فـإن شحن البرنامج بالفعاليات الذهنية أو البدنية المتتالية يؤدي إلى إرهاق المشاركين وإلى عدم إفساح المجال لهم ليتعرفوا على بعضهم البعض في لقاءات غير رسمية وليتواصلوا ذهنياً وعاطفياً بما يخـدم تحقيـق هدف العلاقات العامة من الاجتماع أو الندوة كما إن إعطاء فتـرات زمنية طويلة بين مواد المنهاج يؤدي إلى الملل وإلى إضاعة الوقـت الثمين للأعضاء عبثاً ولهذا على إدارة العلاقات العامة إجراء موازنة بين الجلسات التنفيذية والزيارات الإعلامية والمناسبات الترفيهية مـع تخصيص فترات ملائمة للراحة وفترات حرة يقضيها المشاركون كما يحبون.</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475891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95BA4F7C-131A-4BC7-B6C5-C5C0C4C3B8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4172" y="1376493"/>
            <a:ext cx="3521289" cy="4980607"/>
          </a:xfrm>
          <a:prstGeom prst="rect">
            <a:avLst/>
          </a:prstGeom>
        </p:spPr>
      </p:pic>
      <p:sp>
        <p:nvSpPr>
          <p:cNvPr id="9" name="Content Placeholder 2">
            <a:extLst>
              <a:ext uri="{FF2B5EF4-FFF2-40B4-BE49-F238E27FC236}">
                <a16:creationId xmlns:a16="http://schemas.microsoft.com/office/drawing/2014/main" id="{1202A0CA-AE71-4FE2-B501-9C34A82AA319}"/>
              </a:ext>
            </a:extLst>
          </p:cNvPr>
          <p:cNvSpPr txBox="1">
            <a:spLocks/>
          </p:cNvSpPr>
          <p:nvPr/>
        </p:nvSpPr>
        <p:spPr>
          <a:xfrm>
            <a:off x="5529263" y="1691127"/>
            <a:ext cx="62103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10. دعوة مندوبي الصحافة ووكالات الأنباء _ إذا كـان الاجتمـاع أو الندوة كبيرين غاية وحجماً _ (وتهيئة وسائل البث اللازمـة إذاعيـاً وتلفزيونياً، مع ملاحظة تهيئة وسائل الاتصال الـضرورية لإرسـال الأخبار التي يبعث بها مندوبو الصحافة ووكالات الأنباء والإعلام من هواتف أو أجهزة إبراق _ تلكس _ وتهيئة الأماكن والمقاعد اللازمـة للجناح الذي سيحتله ممثلو الإعلام الصحفي والإذاعـي والتلفزيـوني والسينمائي)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endParaRPr lang="en-US" dirty="0"/>
          </a:p>
        </p:txBody>
      </p:sp>
    </p:spTree>
    <p:extLst>
      <p:ext uri="{BB962C8B-B14F-4D97-AF65-F5344CB8AC3E}">
        <p14:creationId xmlns:p14="http://schemas.microsoft.com/office/powerpoint/2010/main" val="410310588"/>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6A599DC4-8737-438A-8A5C-6E956CF4DA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169" y="1422827"/>
            <a:ext cx="3113838" cy="4404297"/>
          </a:xfrm>
          <a:prstGeom prst="rect">
            <a:avLst/>
          </a:prstGeom>
        </p:spPr>
      </p:pic>
      <p:sp>
        <p:nvSpPr>
          <p:cNvPr id="8" name="Title 1">
            <a:extLst>
              <a:ext uri="{FF2B5EF4-FFF2-40B4-BE49-F238E27FC236}">
                <a16:creationId xmlns:a16="http://schemas.microsoft.com/office/drawing/2014/main" id="{12169EB1-7137-497B-94A0-017C03694372}"/>
              </a:ext>
            </a:extLst>
          </p:cNvPr>
          <p:cNvSpPr txBox="1">
            <a:spLocks/>
          </p:cNvSpPr>
          <p:nvPr/>
        </p:nvSpPr>
        <p:spPr>
          <a:xfrm>
            <a:off x="1495969" y="76004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ب- التحضيرات الخاصة بمكان الاجتماع أو الندوة:</a:t>
            </a:r>
            <a:endParaRPr lang="en-US"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5AF57B59-D9CA-4060-BA53-92908A6F2837}"/>
              </a:ext>
            </a:extLst>
          </p:cNvPr>
          <p:cNvSpPr txBox="1">
            <a:spLocks/>
          </p:cNvSpPr>
          <p:nvPr/>
        </p:nvSpPr>
        <p:spPr>
          <a:xfrm>
            <a:off x="3471863" y="1427267"/>
            <a:ext cx="8691562" cy="48609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10000"/>
              </a:lnSpc>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يعتبر مكان الاجتماع أو الندوة أي القاعة التي ستجرى فيها الفعاليات الجماعية من العوامل الهامة في نجاح أو فشل الاجتماع، ومن البديهي أن القاعة غير الملائمة سواء من حيث السعة أو المتطلبات المادية أو الفنيـة تجعل الاجتماع غير ممكن. وعند القرار على عقد اجتماع أو ندوة، على إدارة العلاقات العامـة تهيئة قائمة جرد تحتوي على أهم النقاط التي يجب أن تقوم بتدقيقها في أي قاعة من القاعات المتيسرة لمعرفة مدى ملاءمتها لتحقيق هدف الاجتمـاع أو الندوة، ويتم تسجيل الإمكانيات والتسهيلات المادية والفنية التي تؤمنهـا القاعة أثناء الكشف الموقعي عليها ثم تجري المقارنة بين عدد المجتمعـين ومتطلبات الاجتماع أو الندوة من جهة وبين المعلومات المستحـصلة مـن قائمة الجرد من جهة أخرى، فإذا تبين أن القاعة تفي بالغرض فيتم القرار على استخدامها، وأما إذا تبين إنها لا تفي بالغرض فيجب التفتـيش علـى مكان آخر ملائم للاجتماع</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55554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42875" y="-167379"/>
            <a:ext cx="4850105" cy="6860120"/>
          </a:xfrm>
          <a:prstGeom prst="rect">
            <a:avLst/>
          </a:prstGeom>
        </p:spPr>
      </p:pic>
      <p:sp>
        <p:nvSpPr>
          <p:cNvPr id="8" name="Title 1">
            <a:extLst>
              <a:ext uri="{FF2B5EF4-FFF2-40B4-BE49-F238E27FC236}">
                <a16:creationId xmlns:a16="http://schemas.microsoft.com/office/drawing/2014/main" id="{32D3FA93-EB63-4701-B12A-A06285DE53D0}"/>
              </a:ext>
            </a:extLst>
          </p:cNvPr>
          <p:cNvSpPr txBox="1">
            <a:spLocks/>
          </p:cNvSpPr>
          <p:nvPr/>
        </p:nvSpPr>
        <p:spPr>
          <a:xfrm>
            <a:off x="-183015" y="606744"/>
            <a:ext cx="119634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إن قائمة الجرد الموقعي قد تتضمن المعلومات التالية على سبيل المثال:</a:t>
            </a:r>
            <a:endParaRPr lang="en-US"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F926453E-6BF0-4FAD-A50B-AAA3B983AF8A}"/>
              </a:ext>
            </a:extLst>
          </p:cNvPr>
          <p:cNvSpPr txBox="1">
            <a:spLocks/>
          </p:cNvSpPr>
          <p:nvPr/>
        </p:nvSpPr>
        <p:spPr>
          <a:xfrm>
            <a:off x="755625" y="986717"/>
            <a:ext cx="11125200" cy="526891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التفاصيل الموقعية (كمعلومات أساسية).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اسم القاعة.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عنوانها.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رقم الهاتف.</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الجهة التي جرى التأجير منها أو بمساعدتها وعنوانها.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الشخص المسئول عن إدامتها أو حراستها (ورقم هاتفه).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كلفة تأجيرها.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أقرب تاريخ ممكن لإشغالها إن لم يكن إشغالها في التاريخ المحدد للاجتماع ممكناً.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المواصفات الهندسية والفنية.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mj-lt"/>
              <a:buAutoNum type="arabicPeriod"/>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المساحة.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833775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282AA6C9-FC25-4FFB-854D-6E780D5C53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614487"/>
            <a:ext cx="3420019" cy="4837370"/>
          </a:xfrm>
          <a:prstGeom prst="rect">
            <a:avLst/>
          </a:prstGeom>
        </p:spPr>
      </p:pic>
      <p:sp>
        <p:nvSpPr>
          <p:cNvPr id="11" name="Content Placeholder 2">
            <a:extLst>
              <a:ext uri="{FF2B5EF4-FFF2-40B4-BE49-F238E27FC236}">
                <a16:creationId xmlns:a16="http://schemas.microsoft.com/office/drawing/2014/main" id="{95D44450-166F-4D95-9E6A-47DEE8FF6232}"/>
              </a:ext>
            </a:extLst>
          </p:cNvPr>
          <p:cNvSpPr txBox="1">
            <a:spLocks/>
          </p:cNvSpPr>
          <p:nvPr/>
        </p:nvSpPr>
        <p:spPr>
          <a:xfrm>
            <a:off x="483394" y="892175"/>
            <a:ext cx="11225212"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11 . ارتفاع السقف أو المسرح (لمعرفة استيعابها لأبراج التـصوير أو اللوحات الفنية والشعارات وغيرها).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12. المداخل.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13. المخارج.</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14. الشبابيك.</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15. الغرض والممرات المجاورة.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16. غرف تعليق الملابس.</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17. موقع المسرح.</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18. نقاط الربط الكهربائي.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238696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BE8941C-75D9-4762-B145-A1E4E3DBBC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063" y="1388170"/>
            <a:ext cx="3750331" cy="5304571"/>
          </a:xfrm>
          <a:prstGeom prst="rect">
            <a:avLst/>
          </a:prstGeom>
        </p:spPr>
      </p:pic>
      <p:sp>
        <p:nvSpPr>
          <p:cNvPr id="11" name="Content Placeholder 2">
            <a:extLst>
              <a:ext uri="{FF2B5EF4-FFF2-40B4-BE49-F238E27FC236}">
                <a16:creationId xmlns:a16="http://schemas.microsoft.com/office/drawing/2014/main" id="{15267943-54C0-461D-9400-8378B7083A58}"/>
              </a:ext>
            </a:extLst>
          </p:cNvPr>
          <p:cNvSpPr txBox="1">
            <a:spLocks/>
          </p:cNvSpPr>
          <p:nvPr/>
        </p:nvSpPr>
        <p:spPr>
          <a:xfrm>
            <a:off x="952499" y="838994"/>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19. الإضاءة وتفاصيل القوة الكهربية: أي سـي / دي سـي... الفولتية.. أقصى قوة تتحملهـا كيلـو واط.. مقـدار القـوة التخمينية للمتطلبات الكهربية للاجتماع.. كيلو واط.</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20. عدد ونوعية المقاعد.</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21. منظومة الإعلان باللاقطات أو المكبرات الصوتية.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22. التسهيلات المتوفرة للطعام.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23. التسهيلات المتوفرة للاستقبال والاستعلامات.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24. إمكانية عرض الأفلام.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25. هل أن القاعة بعيدة عن ضوضاء المرور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26. تفاصيل التهوية والتدفئة والتبريد.</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27. تسهيلات وقوف السيارات ومقتربات التحمل والتفريغ.</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1924845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113053" y="-1667493"/>
            <a:ext cx="8786015" cy="12427178"/>
          </a:xfrm>
          <a:prstGeom prst="rect">
            <a:avLst/>
          </a:prstGeom>
        </p:spPr>
      </p:pic>
      <p:sp>
        <p:nvSpPr>
          <p:cNvPr id="7" name="Title 1">
            <a:extLst>
              <a:ext uri="{FF2B5EF4-FFF2-40B4-BE49-F238E27FC236}">
                <a16:creationId xmlns:a16="http://schemas.microsoft.com/office/drawing/2014/main" id="{6D551B84-F9B6-4765-A2EF-3F873C43E401}"/>
              </a:ext>
            </a:extLst>
          </p:cNvPr>
          <p:cNvSpPr txBox="1">
            <a:spLocks/>
          </p:cNvSpPr>
          <p:nvPr/>
        </p:nvSpPr>
        <p:spPr>
          <a:xfrm>
            <a:off x="838200" y="76517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ملاحظات عامة:</a:t>
            </a:r>
            <a:endParaRPr lang="en-US" sz="35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Content Placeholder 2">
            <a:extLst>
              <a:ext uri="{FF2B5EF4-FFF2-40B4-BE49-F238E27FC236}">
                <a16:creationId xmlns:a16="http://schemas.microsoft.com/office/drawing/2014/main" id="{C97DBC53-69E8-4F4D-936D-84A5271A4E43}"/>
              </a:ext>
            </a:extLst>
          </p:cNvPr>
          <p:cNvSpPr txBox="1">
            <a:spLocks/>
          </p:cNvSpPr>
          <p:nvPr/>
        </p:nvSpPr>
        <p:spPr>
          <a:xfrm>
            <a:off x="514350" y="1713273"/>
            <a:ext cx="1083945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تحديدات تفرضها طبيعية القاعة: مثلاً منع التدخين لعـدم وجود منفضات للسجائر أو لكون الأرضية مفروشة بالـسجاد أو لعدم توفر ساحبات هوائية كافية... الخ.</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الوقت المطلوب إخلاء القاعة فيه بعد انتهاء الاجتماع كلياً.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عناوين أقرب الفنادق.</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عناوين أقرب المطاعم.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114529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67502" y="783859"/>
            <a:ext cx="4036140" cy="5708827"/>
          </a:xfrm>
          <a:prstGeom prst="rect">
            <a:avLst/>
          </a:prstGeom>
        </p:spPr>
      </p:pic>
      <p:sp>
        <p:nvSpPr>
          <p:cNvPr id="8" name="Content Placeholder 2">
            <a:extLst>
              <a:ext uri="{FF2B5EF4-FFF2-40B4-BE49-F238E27FC236}">
                <a16:creationId xmlns:a16="http://schemas.microsoft.com/office/drawing/2014/main" id="{6700C6BB-60E5-4E17-8C40-139F6F01DB23}"/>
              </a:ext>
            </a:extLst>
          </p:cNvPr>
          <p:cNvSpPr txBox="1">
            <a:spLocks/>
          </p:cNvSpPr>
          <p:nvPr/>
        </p:nvSpPr>
        <p:spPr>
          <a:xfrm>
            <a:off x="5228074" y="1253331"/>
            <a:ext cx="6652751"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ومن تدقيق مواد قائمة الجرد مع الإمكانيات الماديـة والفنيـة المذكورة للقاعة تتمكن إدارة العلاقات العامة من اتخاذ القرار بشأن صلاحية القاعة للاجتماع أو الندوة من عـدمها، ففـي حالة عدم صلاحيتها يجب التفتيش على قاعة أخرى ملائمـة،أما إذا كانت ملائمة لعقد الاجتمـاع أو النـدوة فتقـوم إدارة العلاقات العامة بالأعمال التالية: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 ترتيب مقاعد الجلوس للمشاركة مع تثبيت رقـع تتـضمن الأسماء والمناصب ورقم الجلوس على المقاعد المخصصة لكل مشارك، وإذا كان الاجتماع كبيـراً فيجـب تهيئـة مخطط كبير لتركيب الجلوس يعلق في مدخل القاعة ليطلع عليه المشاركون ويهتدون إلى محلات الجلوس المخصصة لهم بمساعدة الأدلاء، ومن المفضل أن تحمل رقعة الاسم رقم الجلوس وشعار الاجتماع مع عبارة ترحيبية.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Font typeface="Arial" panose="020B0604020202020204" pitchFamily="34" charset="0"/>
              <a:buNone/>
            </a:pP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just" rtl="1">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849934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376827"/>
            <a:ext cx="3521055" cy="4980274"/>
          </a:xfrm>
          <a:prstGeom prst="rect">
            <a:avLst/>
          </a:prstGeom>
        </p:spPr>
      </p:pic>
      <p:sp>
        <p:nvSpPr>
          <p:cNvPr id="7" name="Content Placeholder 2">
            <a:extLst>
              <a:ext uri="{FF2B5EF4-FFF2-40B4-BE49-F238E27FC236}">
                <a16:creationId xmlns:a16="http://schemas.microsoft.com/office/drawing/2014/main" id="{F086BDE8-FC80-48BF-8ACF-0141B02D742E}"/>
              </a:ext>
            </a:extLst>
          </p:cNvPr>
          <p:cNvSpPr txBox="1">
            <a:spLocks/>
          </p:cNvSpPr>
          <p:nvPr/>
        </p:nvSpPr>
        <p:spPr>
          <a:xfrm>
            <a:off x="4286250" y="1531486"/>
            <a:ext cx="7440592"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 - نصب الشعارات المناسبة وتأسيس (الديكور) الملائم مـع تثبيت المخططات المساعدة لإيضاح موضوع الاجتماع أو الندوة.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ج- نصب الوسـائل والآلات الـسمعية والبـصرية وإجـراء الفحص عليها والتأكد من صـلاحيتها، وتحديـد أمـاكن اللاقطات المتنقلة إن لم يكن أماكن جلـوس المـشاركين مجهزة بلاقطات ثابتة.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د- تحديد وتأثيث مواقع مندوبي الإعلام الصحفي والإذاعـي والتلفزيوني والسينمائي.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 تشغيل وفحص أجهزة التهوية والتدفئة والتبريد.</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5514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Content Placeholder 2">
            <a:extLst>
              <a:ext uri="{FF2B5EF4-FFF2-40B4-BE49-F238E27FC236}">
                <a16:creationId xmlns:a16="http://schemas.microsoft.com/office/drawing/2014/main" id="{F1EDA81C-C332-4420-822E-8DB7BDD1018D}"/>
              </a:ext>
            </a:extLst>
          </p:cNvPr>
          <p:cNvSpPr txBox="1">
            <a:spLocks/>
          </p:cNvSpPr>
          <p:nvPr/>
        </p:nvSpPr>
        <p:spPr>
          <a:xfrm>
            <a:off x="4371975" y="1388170"/>
            <a:ext cx="7319962"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 تحديد مواقع منصات الإعلام والتي يفضل أن تكون فـي مدخل القاعة وتجهيزها بالكتب والمصورات والكـراريس والمجلات والمطبوعات الأخـرى المتعلقـة بموضـوع الاجتماع أو الندوة.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ز - توزيع بطاقة الهاوية اللازمة لكل مشارك في مواقع الجلوس.</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ح- توزيع مسؤولية الأدلاء على قواطع القاعة.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ط- توزيع الأقداح ومنافض السجائر وسلال المهمـلات فـي المواقع الملائمة...الخ.</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ي-تخصيص ساحة وقوف السيارات.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pic>
        <p:nvPicPr>
          <p:cNvPr id="9" name="Picture 8">
            <a:extLst>
              <a:ext uri="{FF2B5EF4-FFF2-40B4-BE49-F238E27FC236}">
                <a16:creationId xmlns:a16="http://schemas.microsoft.com/office/drawing/2014/main" id="{AAEE82C1-5CC3-4563-BDBD-6B6F2D70E3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063" y="1388170"/>
            <a:ext cx="3750331" cy="5304571"/>
          </a:xfrm>
          <a:prstGeom prst="rect">
            <a:avLst/>
          </a:prstGeom>
        </p:spPr>
      </p:pic>
    </p:spTree>
    <p:extLst>
      <p:ext uri="{BB962C8B-B14F-4D97-AF65-F5344CB8AC3E}">
        <p14:creationId xmlns:p14="http://schemas.microsoft.com/office/powerpoint/2010/main" val="21117640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46D0F09D-31B6-4FF9-98CB-91CB84C3F9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55869"/>
            <a:ext cx="3324717" cy="4702569"/>
          </a:xfrm>
          <a:prstGeom prst="rect">
            <a:avLst/>
          </a:prstGeom>
        </p:spPr>
      </p:pic>
      <p:sp>
        <p:nvSpPr>
          <p:cNvPr id="11" name="Title 1">
            <a:extLst>
              <a:ext uri="{FF2B5EF4-FFF2-40B4-BE49-F238E27FC236}">
                <a16:creationId xmlns:a16="http://schemas.microsoft.com/office/drawing/2014/main" id="{02E35869-84F5-478B-9225-B7DD32CFBBC1}"/>
              </a:ext>
            </a:extLst>
          </p:cNvPr>
          <p:cNvSpPr txBox="1">
            <a:spLocks/>
          </p:cNvSpPr>
          <p:nvPr/>
        </p:nvSpPr>
        <p:spPr>
          <a:xfrm>
            <a:off x="1495969" y="688011"/>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ثانياً: إدارة وتنظيم الاجتماعات والندوات: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602F2C5B-D74C-409A-B9F7-525E4BEE5FE6}"/>
              </a:ext>
            </a:extLst>
          </p:cNvPr>
          <p:cNvSpPr txBox="1">
            <a:spLocks/>
          </p:cNvSpPr>
          <p:nvPr/>
        </p:nvSpPr>
        <p:spPr>
          <a:xfrm>
            <a:off x="3897380" y="1155869"/>
            <a:ext cx="811418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لا ينتهي واجب إدارة العلاقات العامة بإعداد قاعة الاجتماع أو الندوة إعداداً متكاملاً، بل تستمر مسؤوليتها خلال فترة الاجتماعات وحتـى إلـى فترة غير محدد بعد انتهائها كما سنرى، ويمكن إجمال الواجبات الرئيـسية خلال فترة الاجتماع بما يلي: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إجراء التفتيش النهائي للقاعة والمناطق المحيطة بهـا قبـل وصـول المشاركين، ويشمل هذا التفتيش التأكد من نظافـة القاعـة والمرافـق الصحية وإكمال نصب المخططات والشعارات واللافتـات والزهـور وساحة وقوف السيارات والحراس المساعدين فيهـا لإدارة المـرور، وغيرها.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استقبال المشاركين لدى وصولهم ودلالتهم علـى أمـاكن جلوسـهم، وتزويدهم بالمعلومات المعدة سـلفاً كالكتـب والمطبوعـات ومنهـاج الاجتماع.. الخ حتى في حالة سبق إرسالها لهم قبل الاجتمـاع بفتـرة مناسبة، إن هذا أمر ضروري لسببين هامين:</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0905774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47C1C07-F060-4F5E-ACAA-27A037D4BF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6284" y="1427335"/>
            <a:ext cx="3472735" cy="4911931"/>
          </a:xfrm>
          <a:prstGeom prst="rect">
            <a:avLst/>
          </a:prstGeom>
        </p:spPr>
      </p:pic>
      <p:sp>
        <p:nvSpPr>
          <p:cNvPr id="11" name="Content Placeholder 2">
            <a:extLst>
              <a:ext uri="{FF2B5EF4-FFF2-40B4-BE49-F238E27FC236}">
                <a16:creationId xmlns:a16="http://schemas.microsoft.com/office/drawing/2014/main" id="{982BE557-C737-4426-9385-7AB1AEC5462B}"/>
              </a:ext>
            </a:extLst>
          </p:cNvPr>
          <p:cNvSpPr txBox="1">
            <a:spLocks/>
          </p:cNvSpPr>
          <p:nvPr/>
        </p:nvSpPr>
        <p:spPr>
          <a:xfrm>
            <a:off x="4057650" y="1249252"/>
            <a:ext cx="7823175"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الأول</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هو احتمال حصول تغيير في مواد الاجتماع أو النـدوة أو تعديل لواحدة أو أكثر من موادهـا لاحقـاً دون إمكـان إخبـار المشاركين بذلك قبل وصولهم.</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والثاني</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هو أنه لا يفترض أن كل المـشاركين قـد استـصحبوا معهم المعلومات التي سبق إرسالها لهم حتى في حالة عدم حصول أي تغيير أو تعديل في مواد منهاج الاجتماع. ويجب ملاحظة توزيع هذه المعلومات إلى المشاركين بحسب اللغة التي يتكلم بها كل مشارك في حالة كون المشاركين من جنـسيات لغوية متعدد.</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ضبط محاضر الجلسات وذلك بتدوين كل ما يدور في الاجتمـاع مـن تصريحات وتعليقات وأسئلة وردود واعتراضات وموافقات وغيرهـا، ثم إجراء التنقيح اليومي وإعدادها بشكل تقرير فيعي لكل جلـسة مـن الجلسات تمهيداً لإعداد التقرير النهائي عن الاجتماع.</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723760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Content Placeholder 2">
            <a:extLst>
              <a:ext uri="{FF2B5EF4-FFF2-40B4-BE49-F238E27FC236}">
                <a16:creationId xmlns:a16="http://schemas.microsoft.com/office/drawing/2014/main" id="{4B18CB40-3504-43FB-BBEC-7308254EDC94}"/>
              </a:ext>
            </a:extLst>
          </p:cNvPr>
          <p:cNvSpPr txBox="1">
            <a:spLocks/>
          </p:cNvSpPr>
          <p:nvPr/>
        </p:nvSpPr>
        <p:spPr>
          <a:xfrm>
            <a:off x="1041375" y="843799"/>
            <a:ext cx="1083945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الإشراف على عمل هيئة الترجمة والسكرتيرين وكتاب الطابعة.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مساعدة مندوبي الإعلام الصحفي والإذاعي والإذاعـي والتلفزيـوني والسينمائي للقيام بواجبهم في تغطية وقائع الجلـسات تغطيـة دقيقـة ومتكاملة، ويشمل هذا الاطلاع على نصوص الأخبار المرسلة من قبل هؤلاء المندوبين لغرض تصحيح الأخطـاء غيـر العمديـة وإزالـة الغموض، هذا أمر ضروري في حالة وجود مندوبين أجانـب لـيس لديهم إلمام كافـة بـالظروف الـسياسية والاقتـصادية والاجتماعيـة والحضارية والمحلية.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تهيئة الأخبار الإعلامية اليومية عن سير الجلسات والقرارات التي تـم التوصل إليها وتوزيعها على مندوبي الإعلام المشاركين وإرسالها إلى الصحف ووكالات الأنباء والنشر الكبرى غير المشاركة في الاجتماع، وبطبيعة الحال تتوقف سعة دائرة التوزيع على مقدار أهمية الاجتمـاع والمسائل التي يتناولها، وفي حالة كون المشاركين أو المندوبين مـن جنسيات لغوية مختلفة تجب ترجمة هذه الأخبار إلى اللغات المطلوبة.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وضع نظام للأرشيف والحفظ وتبويب الوثائق والمحاضر وقـصاصات الإعلام وحفظها فيه يومياً وحتى انتهاء الاجتماع.</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737683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9238E344-791B-4BFD-B585-13BCE0BF3C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434" y="1808031"/>
            <a:ext cx="2553582" cy="3611857"/>
          </a:xfrm>
          <a:prstGeom prst="rect">
            <a:avLst/>
          </a:prstGeom>
        </p:spPr>
      </p:pic>
      <p:sp>
        <p:nvSpPr>
          <p:cNvPr id="11" name="Title 1">
            <a:extLst>
              <a:ext uri="{FF2B5EF4-FFF2-40B4-BE49-F238E27FC236}">
                <a16:creationId xmlns:a16="http://schemas.microsoft.com/office/drawing/2014/main" id="{7D77A8B4-5319-4EF0-BDCB-863EC6A17A1F}"/>
              </a:ext>
            </a:extLst>
          </p:cNvPr>
          <p:cNvSpPr txBox="1">
            <a:spLocks/>
          </p:cNvSpPr>
          <p:nvPr/>
        </p:nvSpPr>
        <p:spPr>
          <a:xfrm>
            <a:off x="1365225" y="731688"/>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ثالثاً: تلخيص نتائج الاجتماع وإعداد التقرير النهائي: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TextBox 11">
            <a:extLst>
              <a:ext uri="{FF2B5EF4-FFF2-40B4-BE49-F238E27FC236}">
                <a16:creationId xmlns:a16="http://schemas.microsoft.com/office/drawing/2014/main" id="{97328592-D71E-44FF-B6A1-1C03D06F9FAE}"/>
              </a:ext>
            </a:extLst>
          </p:cNvPr>
          <p:cNvSpPr txBox="1"/>
          <p:nvPr/>
        </p:nvSpPr>
        <p:spPr>
          <a:xfrm>
            <a:off x="2702674" y="1209374"/>
            <a:ext cx="9232397" cy="5697072"/>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بعد ختام الاجتماع أو الندوة يبدأ عمل إدارة العلاقات العامة بتخليص النتائج وإعداد التقرير النهائي، وقد يتم التلخيص وإعداد النتائج والانتهـاء منها في فترة قصيرة معلومة ومحدودة في حالة حـسم جميـع المـسائل المطروحة في الاجتماع أو الندوة، أما إذا بقيت هناك مسائل معلقة أبـدى المشاركون رغبتهم في الرجوع إلى مؤسـساتهم أو أوراقهـم الشخـصية بشأنها، أو طلبوا إعطاءهم مهلة محددة للاختبار والفحـص قبـل اتخـاذ قرارهم النهائي، فإن تلخيص النتائج في المسائل المحسومة يتم بعد انتهاء الجلسة الختامية مباشرة، مع الإشارة إلى المسائل غير المحسوبة وتثبيتهـا وذكر أسباب تعليقها والفترة الزمنية المتوقع حسمها فيها. ومما تجب الإشارة إليه في هذا الخصوص، هو أنه ليس من المتوقع بالضرورة أن يتفق جميع الأطراف المشاركة في الاجتماع أو الندوة علـى جميع المسائل المطروحة، ولهذا فإن تلخيص النتائج وإعداد التقرير يجب أن يتضمنا فرز المسائل المحسوبة والمتفق عليها مـن قبـل المـشاركين بالاجتماع، وتلك المسائل المختلفة عليها مع ذكـر أسـماء المعارضـين وفحوى آرائهم بصددها.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None/>
            </a:pPr>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0657955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E98A7105-1155-412A-9396-2A5460349807}"/>
              </a:ext>
            </a:extLst>
          </p:cNvPr>
          <p:cNvSpPr txBox="1">
            <a:spLocks/>
          </p:cNvSpPr>
          <p:nvPr/>
        </p:nvSpPr>
        <p:spPr>
          <a:xfrm>
            <a:off x="848648" y="667594"/>
            <a:ext cx="10910887"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تتضمن عملية تلخيص النتائج وإعداد التقرير تنفيذ المراحل التالية: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Content Placeholder 2">
            <a:extLst>
              <a:ext uri="{FF2B5EF4-FFF2-40B4-BE49-F238E27FC236}">
                <a16:creationId xmlns:a16="http://schemas.microsoft.com/office/drawing/2014/main" id="{97280CDF-4796-430D-8F68-CD011DEB15D5}"/>
              </a:ext>
            </a:extLst>
          </p:cNvPr>
          <p:cNvSpPr txBox="1">
            <a:spLocks/>
          </p:cNvSpPr>
          <p:nvPr/>
        </p:nvSpPr>
        <p:spPr>
          <a:xfrm>
            <a:off x="1365225" y="1266251"/>
            <a:ext cx="10515600" cy="5303838"/>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sz="33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جمع المعلومـات: </a:t>
            </a:r>
            <a:r>
              <a:rPr lang="ar-EG" sz="33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ويمكن إنجاز هذه المرحلـة بـالإطلاع علـى الوثائق والمحاضر وقصاصات الإعـلام وكلمـات المـشاركين ومناقشاتهم اليومية.</a:t>
            </a:r>
            <a:endParaRPr lang="en-US" sz="33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sz="33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فرز وتبويـب وتمحـيص المعلومـات المستحـصلة: </a:t>
            </a:r>
            <a:r>
              <a:rPr lang="ar-EG" sz="33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فـرز المعلومات وتبويبها أمر هام لأجل التوصل إلى تدقيق وتمحـيص الأراء والمناقشات والقرارات المتفق عليها والمـسائل المعتـرض عليها، ومن الطبيعي إنه إذا كانت المعلومات المتجمعة مـشوشة وغير مبوبة أو مرتبة بأسلوب تسلسلي فإن تمحيصها ومراجعتهـا تصبحان من الأمور المعقدة.</a:t>
            </a:r>
            <a:endParaRPr lang="en-US" sz="33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sz="33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كتابة مسودة التقرير النهائي: </a:t>
            </a:r>
            <a:r>
              <a:rPr lang="ar-EG" sz="33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ويشترك فيه متخصصون لغويـون إضافة للمتخصصين بموضوع الاجتماع.</a:t>
            </a:r>
            <a:endParaRPr lang="en-US" sz="33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sz="33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مراجعة وتنقيح التقرير النهائي: وتتم في أعلى مستوى من إدارة العلاقات العامة أولاً ثم تعرض للتدقيق على أعلى مـستوى فـي المؤسسة المنفذة للاجتماع أو الندوة قبل إرساله إلى الطابعة.</a:t>
            </a:r>
            <a:endParaRPr lang="en-US" sz="33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Bef>
                <a:spcPts val="0"/>
              </a:spcBef>
              <a:spcAft>
                <a:spcPts val="800"/>
              </a:spcAft>
              <a:buFont typeface="Wingdings" panose="05000000000000000000" pitchFamily="2" charset="2"/>
              <a:buChar char="v"/>
            </a:pPr>
            <a:r>
              <a:rPr lang="ar-EG" sz="33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أما الشكل الذي يتخذه التقرير النهائي فليس ثابتاً ولا محدداً، وتختلـف أشكال التقارير باختلاف موضوعات الاجتماع أو الندوة ولكم يمكن إعطاء دليل عام _ كمثال فقط _ على المحتويات الأساسية للتقارير النهائيـة فـي هذا المجال من نشاطات العلاقات العامة. </a:t>
            </a:r>
            <a:endParaRPr lang="en-US" sz="33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9877517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951</TotalTime>
  <Words>3371</Words>
  <Application>Microsoft Office PowerPoint</Application>
  <PresentationFormat>Widescreen</PresentationFormat>
  <Paragraphs>174</Paragraphs>
  <Slides>36</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Arial</vt:lpstr>
      <vt:lpstr>Calibri</vt:lpstr>
      <vt:lpstr>Calibri Light</vt:lpstr>
      <vt:lpstr>Dubai</vt:lpstr>
      <vt:lpstr>Sakkal Majalla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57</cp:revision>
  <dcterms:created xsi:type="dcterms:W3CDTF">2023-04-29T09:08:23Z</dcterms:created>
  <dcterms:modified xsi:type="dcterms:W3CDTF">2024-01-19T17:20:24Z</dcterms:modified>
</cp:coreProperties>
</file>