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9"/>
  </p:notesMasterIdLst>
  <p:sldIdLst>
    <p:sldId id="480" r:id="rId5"/>
    <p:sldId id="303" r:id="rId6"/>
    <p:sldId id="271" r:id="rId7"/>
    <p:sldId id="313" r:id="rId8"/>
    <p:sldId id="532" r:id="rId9"/>
    <p:sldId id="276" r:id="rId10"/>
    <p:sldId id="496" r:id="rId11"/>
    <p:sldId id="256" r:id="rId12"/>
    <p:sldId id="497" r:id="rId13"/>
    <p:sldId id="498" r:id="rId14"/>
    <p:sldId id="499" r:id="rId15"/>
    <p:sldId id="505" r:id="rId16"/>
    <p:sldId id="503" r:id="rId17"/>
    <p:sldId id="502" r:id="rId18"/>
    <p:sldId id="504" r:id="rId19"/>
    <p:sldId id="507" r:id="rId20"/>
    <p:sldId id="508" r:id="rId21"/>
    <p:sldId id="509" r:id="rId22"/>
    <p:sldId id="511" r:id="rId23"/>
    <p:sldId id="506" r:id="rId24"/>
    <p:sldId id="535" r:id="rId25"/>
    <p:sldId id="536" r:id="rId26"/>
    <p:sldId id="537" r:id="rId27"/>
    <p:sldId id="538" r:id="rId28"/>
    <p:sldId id="513" r:id="rId29"/>
    <p:sldId id="539" r:id="rId30"/>
    <p:sldId id="510" r:id="rId31"/>
    <p:sldId id="512" r:id="rId32"/>
    <p:sldId id="514" r:id="rId33"/>
    <p:sldId id="515" r:id="rId34"/>
    <p:sldId id="516" r:id="rId35"/>
    <p:sldId id="517" r:id="rId36"/>
    <p:sldId id="518" r:id="rId37"/>
    <p:sldId id="540" r:id="rId38"/>
    <p:sldId id="519" r:id="rId39"/>
    <p:sldId id="520" r:id="rId40"/>
    <p:sldId id="521" r:id="rId41"/>
    <p:sldId id="522" r:id="rId42"/>
    <p:sldId id="523" r:id="rId43"/>
    <p:sldId id="524" r:id="rId44"/>
    <p:sldId id="525" r:id="rId45"/>
    <p:sldId id="527" r:id="rId46"/>
    <p:sldId id="526" r:id="rId47"/>
    <p:sldId id="34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532"/>
            <p14:sldId id="276"/>
            <p14:sldId id="496"/>
            <p14:sldId id="256"/>
            <p14:sldId id="497"/>
            <p14:sldId id="498"/>
            <p14:sldId id="499"/>
            <p14:sldId id="505"/>
            <p14:sldId id="503"/>
            <p14:sldId id="502"/>
            <p14:sldId id="504"/>
            <p14:sldId id="507"/>
            <p14:sldId id="508"/>
            <p14:sldId id="509"/>
            <p14:sldId id="511"/>
            <p14:sldId id="506"/>
            <p14:sldId id="535"/>
            <p14:sldId id="536"/>
            <p14:sldId id="537"/>
            <p14:sldId id="538"/>
            <p14:sldId id="513"/>
            <p14:sldId id="539"/>
            <p14:sldId id="510"/>
            <p14:sldId id="512"/>
            <p14:sldId id="514"/>
            <p14:sldId id="515"/>
            <p14:sldId id="516"/>
            <p14:sldId id="517"/>
            <p14:sldId id="518"/>
            <p14:sldId id="540"/>
            <p14:sldId id="519"/>
            <p14:sldId id="520"/>
            <p14:sldId id="521"/>
            <p14:sldId id="522"/>
            <p14:sldId id="523"/>
            <p14:sldId id="524"/>
            <p14:sldId id="525"/>
            <p14:sldId id="527"/>
            <p14:sldId id="526"/>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a:srgbClr val="FAC748"/>
    <a:srgbClr val="000000"/>
    <a:srgbClr val="669BBC"/>
    <a:srgbClr val="2D3956"/>
    <a:srgbClr val="8E5A6D"/>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12" autoAdjust="0"/>
    <p:restoredTop sz="93738" autoAdjust="0"/>
  </p:normalViewPr>
  <p:slideViewPr>
    <p:cSldViewPr snapToGrid="0">
      <p:cViewPr varScale="1">
        <p:scale>
          <a:sx n="65" d="100"/>
          <a:sy n="65" d="100"/>
        </p:scale>
        <p:origin x="344" y="32"/>
      </p:cViewPr>
      <p:guideLst>
        <p:guide orient="horz" pos="2160"/>
        <p:guide pos="3840"/>
      </p:guideLst>
    </p:cSldViewPr>
  </p:slideViewPr>
  <p:notesTextViewPr>
    <p:cViewPr>
      <p:scale>
        <a:sx n="1" d="1"/>
        <a:sy n="1" d="1"/>
      </p:scale>
      <p:origin x="0" y="0"/>
    </p:cViewPr>
  </p:notesTextViewPr>
  <p:sorterViewPr>
    <p:cViewPr>
      <p:scale>
        <a:sx n="100" d="100"/>
        <a:sy n="100" d="100"/>
      </p:scale>
      <p:origin x="0" y="1156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3374521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4169235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190403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127709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solidFill>
                  <a:prstClr val="black"/>
                </a:solidFill>
              </a:rPr>
              <a:pPr/>
              <a:t>5</a:t>
            </a:fld>
            <a:endParaRPr lang="en-US">
              <a:solidFill>
                <a:prstClr val="black"/>
              </a:solidFill>
            </a:endParaRPr>
          </a:p>
        </p:txBody>
      </p:sp>
    </p:spTree>
    <p:extLst>
      <p:ext uri="{BB962C8B-B14F-4D97-AF65-F5344CB8AC3E}">
        <p14:creationId xmlns:p14="http://schemas.microsoft.com/office/powerpoint/2010/main" val="1489048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28.png"/></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31.png"/></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33.png"/></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31.png"/></Relationships>
</file>

<file path=ppt/slides/_rels/slide4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33.png"/></Relationships>
</file>

<file path=ppt/slides/_rels/slide4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41.png"/><Relationship Id="rId2" Type="http://schemas.openxmlformats.org/officeDocument/2006/relationships/image" Target="../media/image39.jpeg"/><Relationship Id="rId1" Type="http://schemas.openxmlformats.org/officeDocument/2006/relationships/slideLayout" Target="../slideLayouts/slideLayout17.xml"/><Relationship Id="rId6" Type="http://schemas.openxmlformats.org/officeDocument/2006/relationships/image" Target="../media/image1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105196" y="3794396"/>
            <a:ext cx="4886463"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الدكتور/ هيثم عيسى مناع </a:t>
            </a:r>
            <a:endParaRPr lang="en-US" sz="2400" b="1" dirty="0">
              <a:latin typeface="Alexandria" pitchFamily="2" charset="-78"/>
              <a:cs typeface="Alexandria" pitchFamily="2" charset="-78"/>
            </a:endParaRPr>
          </a:p>
        </p:txBody>
      </p:sp>
      <p:sp>
        <p:nvSpPr>
          <p:cNvPr id="31" name="TextBox 30"/>
          <p:cNvSpPr txBox="1"/>
          <p:nvPr/>
        </p:nvSpPr>
        <p:spPr>
          <a:xfrm>
            <a:off x="1108644" y="2424037"/>
            <a:ext cx="4102405" cy="769441"/>
          </a:xfrm>
          <a:prstGeom prst="rect">
            <a:avLst/>
          </a:prstGeom>
          <a:noFill/>
        </p:spPr>
        <p:txBody>
          <a:bodyPr wrap="none" rtlCol="0">
            <a:spAutoFit/>
          </a:bodyPr>
          <a:lstStyle/>
          <a:p>
            <a:r>
              <a:rPr lang="ar-EG" sz="4400" b="1" dirty="0">
                <a:solidFill>
                  <a:srgbClr val="00B0F0"/>
                </a:solidFill>
                <a:latin typeface="Alexandria" pitchFamily="2" charset="-78"/>
                <a:cs typeface="Alexandria" pitchFamily="2" charset="-78"/>
              </a:rPr>
              <a:t>الملكية الفكرية </a:t>
            </a:r>
            <a:endParaRPr lang="en-US" sz="4400" b="1" dirty="0">
              <a:solidFill>
                <a:srgbClr val="00B0F0"/>
              </a:solidFill>
              <a:latin typeface="Alexandria" pitchFamily="2" charset="-78"/>
              <a:cs typeface="Alexandria" pitchFamily="2" charset="-78"/>
            </a:endParaRPr>
          </a:p>
        </p:txBody>
      </p:sp>
      <p:sp>
        <p:nvSpPr>
          <p:cNvPr id="34" name="Rectangle: Rounded Corners 33"/>
          <p:cNvSpPr/>
          <p:nvPr/>
        </p:nvSpPr>
        <p:spPr>
          <a:xfrm>
            <a:off x="194617" y="5458183"/>
            <a:ext cx="2781726" cy="914642"/>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chemeClr val="bg1"/>
                </a:solidFill>
                <a:latin typeface="Alexandria" pitchFamily="2" charset="-78"/>
                <a:cs typeface="Alexandria" pitchFamily="2" charset="-78"/>
              </a:rPr>
              <a:t>المحاضرة </a:t>
            </a:r>
            <a:r>
              <a:rPr lang="ar-EG" sz="2800" b="1" dirty="0" smtClean="0">
                <a:solidFill>
                  <a:schemeClr val="bg1"/>
                </a:solidFill>
                <a:latin typeface="Alexandria" pitchFamily="2" charset="-78"/>
                <a:cs typeface="Alexandria" pitchFamily="2" charset="-78"/>
              </a:rPr>
              <a:t>الثانية</a:t>
            </a:r>
            <a:endParaRPr lang="en-US" sz="2800" b="1" dirty="0">
              <a:solidFill>
                <a:schemeClr val="bg1"/>
              </a:solidFill>
              <a:latin typeface="Alexandria" pitchFamily="2" charset="-78"/>
              <a:cs typeface="Alexandria" pitchFamily="2" charset="-78"/>
            </a:endParaRPr>
          </a:p>
        </p:txBody>
      </p:sp>
      <p:sp>
        <p:nvSpPr>
          <p:cNvPr id="46" name="TextBox 45"/>
          <p:cNvSpPr txBox="1"/>
          <p:nvPr/>
        </p:nvSpPr>
        <p:spPr>
          <a:xfrm>
            <a:off x="328941" y="4750297"/>
            <a:ext cx="2800767" cy="707886"/>
          </a:xfrm>
          <a:prstGeom prst="rect">
            <a:avLst/>
          </a:prstGeom>
          <a:noFill/>
        </p:spPr>
        <p:txBody>
          <a:bodyPr wrap="none" rtlCol="0">
            <a:spAutoFit/>
          </a:bodyPr>
          <a:lstStyle/>
          <a:p>
            <a:r>
              <a:rPr lang="en-US" sz="2000" dirty="0">
                <a:latin typeface="Alexandria" pitchFamily="2" charset="-78"/>
                <a:cs typeface="Alexandria" pitchFamily="2" charset="-78"/>
              </a:rPr>
              <a:t>LAW636</a:t>
            </a:r>
          </a:p>
          <a:p>
            <a:r>
              <a:rPr lang="en-US" sz="2000" dirty="0">
                <a:latin typeface="Alexandria" pitchFamily="2" charset="-78"/>
                <a:cs typeface="Alexandria" pitchFamily="2" charset="-78"/>
              </a:rPr>
              <a:t>Intellectual property</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6036"/>
    </mc:Choice>
    <mc:Fallback xmlns="">
      <p:transition spd="slow" advTm="26036"/>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10210"/>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7213422" y="2270555"/>
            <a:ext cx="4102405" cy="769441"/>
          </a:xfrm>
          <a:prstGeom prst="rect">
            <a:avLst/>
          </a:prstGeom>
          <a:noFill/>
        </p:spPr>
        <p:txBody>
          <a:bodyPr wrap="none" rtlCol="0">
            <a:spAutoFit/>
          </a:bodyPr>
          <a:lstStyle/>
          <a:p>
            <a:r>
              <a:rPr lang="ar-EG" sz="4400" b="1" dirty="0">
                <a:solidFill>
                  <a:srgbClr val="00B0F0"/>
                </a:solidFill>
                <a:latin typeface="Alexandria" pitchFamily="2" charset="-78"/>
                <a:cs typeface="Alexandria" pitchFamily="2" charset="-78"/>
              </a:rPr>
              <a:t>الملكية الفكرية </a:t>
            </a:r>
            <a:endParaRPr lang="en-US" sz="4400" b="1" dirty="0">
              <a:solidFill>
                <a:srgbClr val="00B0F0"/>
              </a:solidFill>
              <a:latin typeface="Alexandria" pitchFamily="2" charset="-78"/>
              <a:cs typeface="Alexandria" pitchFamily="2" charset="-78"/>
            </a:endParaRPr>
          </a:p>
        </p:txBody>
      </p:sp>
      <p:sp>
        <p:nvSpPr>
          <p:cNvPr id="10" name="Rectangle: Rounded Corners 9"/>
          <p:cNvSpPr/>
          <p:nvPr/>
        </p:nvSpPr>
        <p:spPr>
          <a:xfrm>
            <a:off x="7412687" y="3193961"/>
            <a:ext cx="3663144" cy="1429554"/>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smtClean="0">
                <a:solidFill>
                  <a:schemeClr val="tx1"/>
                </a:solidFill>
                <a:latin typeface="Alexandria" pitchFamily="2" charset="-78"/>
                <a:cs typeface="Alexandria" pitchFamily="2" charset="-78"/>
              </a:rPr>
              <a:t>المحاضرة الثانية</a:t>
            </a:r>
            <a:endParaRPr lang="ar-EG" sz="2800" b="1" dirty="0" smtClean="0">
              <a:solidFill>
                <a:schemeClr val="tx1"/>
              </a:solidFill>
              <a:latin typeface="Alexandria" pitchFamily="2" charset="-78"/>
              <a:cs typeface="Alexandria" pitchFamily="2" charset="-78"/>
            </a:endParaRPr>
          </a:p>
          <a:p>
            <a:pPr algn="ctr"/>
            <a:r>
              <a:rPr lang="ar-EG" sz="2800" b="1" dirty="0" smtClean="0">
                <a:solidFill>
                  <a:schemeClr val="tx1"/>
                </a:solidFill>
                <a:latin typeface="Alexandria" pitchFamily="2" charset="-78"/>
                <a:cs typeface="Alexandria" pitchFamily="2" charset="-78"/>
              </a:rPr>
              <a:t> الملكية الصناعية: براءات الاختراع</a:t>
            </a:r>
            <a:endParaRPr lang="en-US" sz="2800" b="1" dirty="0">
              <a:solidFill>
                <a:schemeClr val="tx1"/>
              </a:solidFill>
              <a:latin typeface="Alexandria" pitchFamily="2" charset="-78"/>
              <a:cs typeface="Alexandria" pitchFamily="2" charset="-78"/>
            </a:endParaRPr>
          </a:p>
        </p:txBody>
      </p:sp>
      <p:sp>
        <p:nvSpPr>
          <p:cNvPr id="11" name="TextBox 10"/>
          <p:cNvSpPr txBox="1"/>
          <p:nvPr/>
        </p:nvSpPr>
        <p:spPr>
          <a:xfrm>
            <a:off x="6370224" y="4802552"/>
            <a:ext cx="2800767" cy="707886"/>
          </a:xfrm>
          <a:prstGeom prst="rect">
            <a:avLst/>
          </a:prstGeom>
          <a:noFill/>
        </p:spPr>
        <p:txBody>
          <a:bodyPr wrap="none" rtlCol="0">
            <a:spAutoFit/>
          </a:bodyPr>
          <a:lstStyle/>
          <a:p>
            <a:r>
              <a:rPr lang="en-US" sz="2000" dirty="0">
                <a:latin typeface="Alexandria" pitchFamily="2" charset="-78"/>
                <a:cs typeface="Alexandria" pitchFamily="2" charset="-78"/>
              </a:rPr>
              <a:t>LAW636</a:t>
            </a:r>
          </a:p>
          <a:p>
            <a:r>
              <a:rPr lang="en-US" sz="2000" dirty="0">
                <a:latin typeface="Alexandria" pitchFamily="2" charset="-78"/>
                <a:cs typeface="Alexandria" pitchFamily="2" charset="-78"/>
              </a:rPr>
              <a:t>Intellectual property</a:t>
            </a: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Alexandria" pitchFamily="2" charset="-78"/>
                <a:cs typeface="Alexandria" pitchFamily="2" charset="-78"/>
              </a:rPr>
              <a:t>Dr. </a:t>
            </a:r>
            <a:r>
              <a:rPr lang="en-US" sz="2800" b="1" dirty="0" err="1">
                <a:solidFill>
                  <a:srgbClr val="00B0F0"/>
                </a:solidFill>
                <a:latin typeface="Alexandria" pitchFamily="2" charset="-78"/>
                <a:cs typeface="Alexandria" pitchFamily="2" charset="-78"/>
              </a:rPr>
              <a:t>Haytham</a:t>
            </a:r>
            <a:r>
              <a:rPr lang="en-US" sz="2800" b="1" dirty="0">
                <a:solidFill>
                  <a:srgbClr val="00B0F0"/>
                </a:solidFill>
                <a:latin typeface="Alexandria" pitchFamily="2" charset="-78"/>
                <a:cs typeface="Alexandria" pitchFamily="2" charset="-78"/>
              </a:rPr>
              <a:t> </a:t>
            </a:r>
            <a:r>
              <a:rPr lang="en-US" sz="2800" b="1" dirty="0" err="1">
                <a:solidFill>
                  <a:srgbClr val="00B0F0"/>
                </a:solidFill>
                <a:latin typeface="Alexandria" pitchFamily="2" charset="-78"/>
                <a:cs typeface="Alexandria" pitchFamily="2" charset="-78"/>
              </a:rPr>
              <a:t>Eissa</a:t>
            </a:r>
            <a:r>
              <a:rPr lang="en-US" sz="2800" b="1" dirty="0">
                <a:solidFill>
                  <a:srgbClr val="00B0F0"/>
                </a:solidFill>
                <a:latin typeface="Alexandria" pitchFamily="2" charset="-78"/>
                <a:cs typeface="Alexandria" pitchFamily="2" charset="-78"/>
              </a:rPr>
              <a:t> </a:t>
            </a:r>
            <a:r>
              <a:rPr lang="en-US" sz="2800" b="1" dirty="0" err="1">
                <a:solidFill>
                  <a:srgbClr val="00B0F0"/>
                </a:solidFill>
                <a:latin typeface="Alexandria" pitchFamily="2" charset="-78"/>
                <a:cs typeface="Alexandria" pitchFamily="2" charset="-78"/>
              </a:rPr>
              <a:t>Manaa</a:t>
            </a:r>
            <a:endParaRPr lang="en-US" sz="2800" b="1" dirty="0">
              <a:solidFill>
                <a:srgbClr val="00B0F0"/>
              </a:solidFill>
              <a:latin typeface="Alexandria" pitchFamily="2" charset="-78"/>
              <a:cs typeface="Alexandria" pitchFamily="2" charset="-78"/>
            </a:endParaRPr>
          </a:p>
        </p:txBody>
      </p:sp>
      <p:sp>
        <p:nvSpPr>
          <p:cNvPr id="13" name="TextBox 12"/>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Alexandria" pitchFamily="2" charset="-78"/>
                <a:cs typeface="Alexandria" pitchFamily="2" charset="-78"/>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4347"/>
    </mc:Choice>
    <mc:Fallback xmlns="">
      <p:transition spd="slow" advTm="94347"/>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6" name="Rectangle 5"/>
          <p:cNvSpPr/>
          <p:nvPr/>
        </p:nvSpPr>
        <p:spPr>
          <a:xfrm>
            <a:off x="2626179" y="500900"/>
            <a:ext cx="907233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127760" y="4884389"/>
            <a:ext cx="4860635" cy="757130"/>
          </a:xfrm>
          <a:prstGeom prst="rect">
            <a:avLst/>
          </a:prstGeom>
          <a:noFill/>
        </p:spPr>
        <p:txBody>
          <a:bodyPr wrap="square">
            <a:spAutoFit/>
          </a:bodyPr>
          <a:lstStyle/>
          <a:p>
            <a:pPr lvl="0" algn="r">
              <a:lnSpc>
                <a:spcPct val="120000"/>
              </a:lnSpc>
            </a:pPr>
            <a:r>
              <a:rPr lang="ar-EG" b="1" dirty="0" smtClean="0">
                <a:latin typeface="Alexandria" pitchFamily="2" charset="-78"/>
                <a:cs typeface="Alexandria" pitchFamily="2" charset="-78"/>
              </a:rPr>
              <a:t>1-مفهوم براءة الاختراع</a:t>
            </a:r>
          </a:p>
          <a:p>
            <a:pPr lvl="0" algn="r">
              <a:lnSpc>
                <a:spcPct val="120000"/>
              </a:lnSpc>
            </a:pPr>
            <a:r>
              <a:rPr lang="ar-EG" b="1" dirty="0" smtClean="0">
                <a:latin typeface="Alexandria" pitchFamily="2" charset="-78"/>
                <a:cs typeface="Alexandria" pitchFamily="2" charset="-78"/>
              </a:rPr>
              <a:t>2-الشروط الازمة لمنح براءة الاختراع</a:t>
            </a:r>
            <a:endParaRPr lang="ar-EG" b="1" dirty="0">
              <a:latin typeface="Alexandria" pitchFamily="2" charset="-78"/>
              <a:cs typeface="Alexandria" pitchFamily="2" charset="-78"/>
            </a:endParaRPr>
          </a:p>
        </p:txBody>
      </p:sp>
      <p:sp>
        <p:nvSpPr>
          <p:cNvPr id="41" name="TextBox 40"/>
          <p:cNvSpPr txBox="1"/>
          <p:nvPr/>
        </p:nvSpPr>
        <p:spPr>
          <a:xfrm>
            <a:off x="6301339" y="1259391"/>
            <a:ext cx="1963999" cy="400110"/>
          </a:xfrm>
          <a:prstGeom prst="rect">
            <a:avLst/>
          </a:prstGeom>
          <a:noFill/>
        </p:spPr>
        <p:txBody>
          <a:bodyPr wrap="none" rtlCol="0">
            <a:spAutoFit/>
          </a:bodyPr>
          <a:lstStyle/>
          <a:p>
            <a:r>
              <a:rPr lang="ar-EG" sz="2000" b="1" dirty="0">
                <a:solidFill>
                  <a:srgbClr val="00B0F0"/>
                </a:solidFill>
                <a:latin typeface="Alexandria" pitchFamily="2" charset="-78"/>
                <a:cs typeface="Alexandria" pitchFamily="2" charset="-78"/>
              </a:rPr>
              <a:t>محاور المحاضرة</a:t>
            </a:r>
            <a:endParaRPr lang="en-US" sz="2000" b="1" dirty="0">
              <a:solidFill>
                <a:srgbClr val="00B0F0"/>
              </a:solidFill>
              <a:latin typeface="Alexandria" pitchFamily="2" charset="-78"/>
              <a:cs typeface="Alexandria" pitchFamily="2" charset="-78"/>
            </a:endParaRPr>
          </a:p>
        </p:txBody>
      </p:sp>
      <p:sp>
        <p:nvSpPr>
          <p:cNvPr id="42" name="TextBox 41"/>
          <p:cNvSpPr txBox="1"/>
          <p:nvPr/>
        </p:nvSpPr>
        <p:spPr>
          <a:xfrm>
            <a:off x="5071247" y="1139330"/>
            <a:ext cx="917148" cy="338554"/>
          </a:xfrm>
          <a:prstGeom prst="rect">
            <a:avLst/>
          </a:prstGeom>
          <a:noFill/>
        </p:spPr>
        <p:txBody>
          <a:bodyPr wrap="square" rtlCol="0">
            <a:spAutoFit/>
          </a:bodyPr>
          <a:lstStyle/>
          <a:p>
            <a:pPr algn="ctr"/>
            <a:endParaRPr lang="en-US" sz="1600" dirty="0">
              <a:solidFill>
                <a:schemeClr val="bg1"/>
              </a:solidFill>
              <a:latin typeface="Times New Roman" panose="02020603050405020304" pitchFamily="18" charset="0"/>
              <a:cs typeface="Times New Roman" panose="02020603050405020304" pitchFamily="18"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1565"/>
    </mc:Choice>
    <mc:Fallback xmlns="">
      <p:transition spd="slow" advTm="41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007800" y="1097242"/>
            <a:ext cx="5223998" cy="400110"/>
          </a:xfrm>
          <a:prstGeom prst="rect">
            <a:avLst/>
          </a:prstGeom>
          <a:noFill/>
        </p:spPr>
        <p:txBody>
          <a:bodyPr wrap="square" rtlCol="0">
            <a:spAutoFit/>
          </a:bodyPr>
          <a:lstStyle/>
          <a:p>
            <a:pPr algn="ctr"/>
            <a:r>
              <a:rPr lang="ar-EG" sz="2000" b="1" dirty="0">
                <a:solidFill>
                  <a:srgbClr val="00B0F0"/>
                </a:solidFill>
                <a:latin typeface="Alexandria" pitchFamily="2" charset="-78"/>
                <a:cs typeface="Alexandria" pitchFamily="2" charset="-78"/>
              </a:rPr>
              <a:t>1-مفهوم براءة الاختراع</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4029331" y="1823709"/>
            <a:ext cx="7864438" cy="550920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lnSpc>
                <a:spcPct val="200000"/>
              </a:lnSpc>
            </a:pPr>
            <a:r>
              <a:rPr lang="ar-EG" sz="1600" dirty="0" smtClean="0">
                <a:latin typeface="Alexandria" pitchFamily="2" charset="-78"/>
                <a:cs typeface="Alexandria" pitchFamily="2" charset="-78"/>
              </a:rPr>
              <a:t>نتناول ثلاث مسائل لبيان مفهوم براءة الاختراع، كالتالي:</a:t>
            </a:r>
          </a:p>
          <a:p>
            <a:pPr algn="just" rtl="1">
              <a:lnSpc>
                <a:spcPct val="200000"/>
              </a:lnSpc>
            </a:pPr>
            <a:r>
              <a:rPr lang="ar-EG" sz="1600" dirty="0" smtClean="0">
                <a:latin typeface="Alexandria" pitchFamily="2" charset="-78"/>
                <a:cs typeface="Alexandria" pitchFamily="2" charset="-78"/>
              </a:rPr>
              <a:t>(أ)-تعريف براءة الاختراع </a:t>
            </a:r>
          </a:p>
          <a:p>
            <a:pPr algn="just" rtl="1">
              <a:lnSpc>
                <a:spcPct val="200000"/>
              </a:lnSpc>
            </a:pPr>
            <a:r>
              <a:rPr lang="ar-EG" sz="1600" dirty="0" smtClean="0">
                <a:latin typeface="Alexandria" pitchFamily="2" charset="-78"/>
                <a:cs typeface="Alexandria" pitchFamily="2" charset="-78"/>
              </a:rPr>
              <a:t>(ب)- التمييز بين براءة الاختراع والمفاهيم الأخرى التي قد تختلط بها</a:t>
            </a:r>
          </a:p>
          <a:p>
            <a:pPr algn="just" rtl="1">
              <a:lnSpc>
                <a:spcPct val="200000"/>
              </a:lnSpc>
            </a:pPr>
            <a:r>
              <a:rPr lang="ar-EG" sz="1600" dirty="0" smtClean="0">
                <a:latin typeface="Alexandria" pitchFamily="2" charset="-78"/>
                <a:cs typeface="Alexandria" pitchFamily="2" charset="-78"/>
              </a:rPr>
              <a:t>(ج)- الطبيعة القانونية لبراءة الاختراع </a:t>
            </a:r>
          </a:p>
          <a:p>
            <a:pPr algn="just" rtl="1">
              <a:lnSpc>
                <a:spcPct val="200000"/>
              </a:lnSpc>
            </a:pPr>
            <a:r>
              <a:rPr lang="ar-EG" sz="1600" dirty="0" smtClean="0">
                <a:latin typeface="Alexandria" pitchFamily="2" charset="-78"/>
                <a:cs typeface="Alexandria" pitchFamily="2" charset="-78"/>
              </a:rPr>
              <a:t>(د)- خصائص براءة الاختراع </a:t>
            </a:r>
          </a:p>
          <a:p>
            <a:pPr algn="just" rtl="1">
              <a:lnSpc>
                <a:spcPct val="200000"/>
              </a:lnSpc>
            </a:pPr>
            <a:endParaRPr lang="ar-EG" sz="1600" dirty="0">
              <a:latin typeface="Alexandria" pitchFamily="2" charset="-78"/>
              <a:cs typeface="Alexandria" pitchFamily="2" charset="-78"/>
            </a:endParaRPr>
          </a:p>
          <a:p>
            <a:pPr algn="just" rtl="1"/>
            <a:endParaRPr lang="ar-EG" sz="1600" dirty="0">
              <a:latin typeface="Alexandria" pitchFamily="2" charset="-78"/>
              <a:cs typeface="Alexandria" pitchFamily="2" charset="-78"/>
            </a:endParaRPr>
          </a:p>
          <a:p>
            <a:endParaRPr lang="ar-EG" dirty="0">
              <a:latin typeface="Times New Roman" panose="02020603050405020304" pitchFamily="18" charset="0"/>
              <a:cs typeface="Times New Roman" panose="02020603050405020304" pitchFamily="18" charset="0"/>
            </a:endParaRPr>
          </a:p>
          <a:p>
            <a:endParaRPr lang="ar-EG" dirty="0" smtClean="0">
              <a:latin typeface="Times New Roman" panose="02020603050405020304" pitchFamily="18" charset="0"/>
              <a:cs typeface="Times New Roman" panose="02020603050405020304" pitchFamily="18" charset="0"/>
            </a:endParaRPr>
          </a:p>
          <a:p>
            <a:endParaRPr lang="ar-EG" dirty="0">
              <a:latin typeface="Times New Roman" panose="02020603050405020304" pitchFamily="18" charset="0"/>
              <a:cs typeface="Times New Roman" panose="02020603050405020304" pitchFamily="18" charset="0"/>
            </a:endParaRPr>
          </a:p>
          <a:p>
            <a:endParaRPr lang="ar-EG" dirty="0" smtClean="0">
              <a:latin typeface="Times New Roman" panose="02020603050405020304" pitchFamily="18" charset="0"/>
              <a:cs typeface="Times New Roman" panose="02020603050405020304" pitchFamily="18" charset="0"/>
            </a:endParaRPr>
          </a:p>
          <a:p>
            <a:endParaRPr lang="ar-EG" dirty="0">
              <a:latin typeface="Times New Roman" panose="02020603050405020304" pitchFamily="18" charset="0"/>
              <a:cs typeface="Times New Roman" panose="02020603050405020304" pitchFamily="18" charset="0"/>
            </a:endParaRPr>
          </a:p>
          <a:p>
            <a:endParaRPr lang="ar-EG" dirty="0" smtClean="0">
              <a:latin typeface="Times New Roman" panose="02020603050405020304" pitchFamily="18" charset="0"/>
              <a:cs typeface="Times New Roman" panose="02020603050405020304" pitchFamily="18" charset="0"/>
            </a:endParaRPr>
          </a:p>
          <a:p>
            <a:endParaRPr lang="ar-EG" dirty="0">
              <a:latin typeface="Times New Roman" panose="02020603050405020304" pitchFamily="18" charset="0"/>
              <a:cs typeface="Times New Roman" panose="02020603050405020304" pitchFamily="18" charset="0"/>
            </a:endParaRPr>
          </a:p>
          <a:p>
            <a:endParaRPr lang="ar-EG" dirty="0" smtClean="0">
              <a:latin typeface="Times New Roman" panose="02020603050405020304" pitchFamily="18" charset="0"/>
              <a:cs typeface="Times New Roman" panose="02020603050405020304" pitchFamily="18" charset="0"/>
            </a:endParaRPr>
          </a:p>
        </p:txBody>
      </p:sp>
      <p:sp>
        <p:nvSpPr>
          <p:cNvPr id="33" name="TextBox 32"/>
          <p:cNvSpPr txBox="1"/>
          <p:nvPr/>
        </p:nvSpPr>
        <p:spPr>
          <a:xfrm>
            <a:off x="3437433" y="1329617"/>
            <a:ext cx="1091009" cy="523220"/>
          </a:xfrm>
          <a:prstGeom prst="rect">
            <a:avLst/>
          </a:prstGeom>
          <a:noFill/>
        </p:spPr>
        <p:txBody>
          <a:bodyPr wrap="square" rtlCol="0">
            <a:spAutoFit/>
          </a:bodyPr>
          <a:lstStyle/>
          <a:p>
            <a:pPr algn="ct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276999"/>
          </a:xfrm>
          <a:prstGeom prst="rect">
            <a:avLst/>
          </a:prstGeom>
          <a:noFill/>
        </p:spPr>
        <p:txBody>
          <a:bodyPr wrap="square" rtlCol="0">
            <a:spAutoFit/>
          </a:bodyPr>
          <a:lstStyle/>
          <a:p>
            <a:pPr algn="ct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9" name="صورة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 y="1799303"/>
            <a:ext cx="4007800" cy="284230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1458"/>
    </mc:Choice>
    <mc:Fallback xmlns="">
      <p:transition spd="slow" advTm="91458"/>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prstClr val="white"/>
              </a:solidFill>
            </a:endParaRPr>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007800" y="1097242"/>
            <a:ext cx="5223998" cy="707886"/>
          </a:xfrm>
          <a:prstGeom prst="rect">
            <a:avLst/>
          </a:prstGeom>
          <a:noFill/>
        </p:spPr>
        <p:txBody>
          <a:bodyPr wrap="square" rtlCol="0">
            <a:spAutoFit/>
          </a:bodyPr>
          <a:lstStyle/>
          <a:p>
            <a:pPr lvl="0" algn="just" rtl="1">
              <a:lnSpc>
                <a:spcPct val="200000"/>
              </a:lnSpc>
            </a:pPr>
            <a:r>
              <a:rPr lang="ar-EG" sz="2000" dirty="0">
                <a:solidFill>
                  <a:prstClr val="black"/>
                </a:solidFill>
                <a:latin typeface="Alexandria" pitchFamily="2" charset="-78"/>
                <a:cs typeface="Alexandria" pitchFamily="2" charset="-78"/>
              </a:rPr>
              <a:t>(أ)-تعريف براءة الاختراع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1" name="TextBox 30"/>
          <p:cNvSpPr txBox="1"/>
          <p:nvPr/>
        </p:nvSpPr>
        <p:spPr>
          <a:xfrm>
            <a:off x="4029331" y="1823709"/>
            <a:ext cx="7864438" cy="452431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just" rtl="1"/>
            <a:endParaRPr lang="ar-EG" sz="1600" dirty="0">
              <a:solidFill>
                <a:prstClr val="black"/>
              </a:solidFill>
              <a:latin typeface="Alexandria" pitchFamily="2" charset="-78"/>
              <a:cs typeface="Alexandria" pitchFamily="2" charset="-78"/>
            </a:endParaRPr>
          </a:p>
          <a:p>
            <a:pPr algn="just" rtl="1">
              <a:lnSpc>
                <a:spcPct val="200000"/>
              </a:lnSpc>
            </a:pPr>
            <a:r>
              <a:rPr lang="ar-EG" sz="1600" dirty="0" smtClean="0">
                <a:solidFill>
                  <a:prstClr val="black"/>
                </a:solidFill>
                <a:latin typeface="Alexandria" pitchFamily="2" charset="-78"/>
                <a:cs typeface="Alexandria" pitchFamily="2" charset="-78"/>
              </a:rPr>
              <a:t>تعرف المنظمة العالمية للملكية الفكرية  (</a:t>
            </a:r>
            <a:r>
              <a:rPr lang="en-US" sz="1600" dirty="0" smtClean="0">
                <a:solidFill>
                  <a:prstClr val="black"/>
                </a:solidFill>
                <a:latin typeface="Alexandria" pitchFamily="2" charset="-78"/>
                <a:cs typeface="Alexandria" pitchFamily="2" charset="-78"/>
              </a:rPr>
              <a:t>WIPO</a:t>
            </a:r>
            <a:r>
              <a:rPr lang="ar-EG" sz="1600" dirty="0" smtClean="0">
                <a:solidFill>
                  <a:prstClr val="black"/>
                </a:solidFill>
                <a:latin typeface="Alexandria" pitchFamily="2" charset="-78"/>
                <a:cs typeface="Alexandria" pitchFamily="2" charset="-78"/>
              </a:rPr>
              <a:t>) براءة الاختراع بأنها:</a:t>
            </a:r>
          </a:p>
          <a:p>
            <a:pPr algn="just" rtl="1">
              <a:lnSpc>
                <a:spcPct val="200000"/>
              </a:lnSpc>
            </a:pPr>
            <a:r>
              <a:rPr lang="ar-EG" sz="1600" dirty="0" smtClean="0">
                <a:solidFill>
                  <a:prstClr val="black"/>
                </a:solidFill>
                <a:latin typeface="Alexandria" pitchFamily="2" charset="-78"/>
                <a:cs typeface="Alexandria" pitchFamily="2" charset="-78"/>
              </a:rPr>
              <a:t>حق استئثاري يمنح نظير اختراع. وبشكل عام تكفل البراءة لمالكها حق البت في طريقة-أو إمكانية- استخدام الغير للاختراع. ومقابل ذلك الحق يتيح مالك البراءة للجمهور المعلومات التقنية الخاصة بالاختراع في وثيقة البراءة المنشورة</a:t>
            </a:r>
            <a:r>
              <a:rPr lang="en-US" sz="1600" dirty="0" smtClean="0">
                <a:solidFill>
                  <a:prstClr val="black"/>
                </a:solidFill>
                <a:latin typeface="Alexandria" pitchFamily="2" charset="-78"/>
                <a:cs typeface="Alexandria" pitchFamily="2" charset="-78"/>
              </a:rPr>
              <a:t>(1) </a:t>
            </a:r>
            <a:r>
              <a:rPr lang="ar-EG" sz="1600" dirty="0" smtClean="0">
                <a:solidFill>
                  <a:prstClr val="black"/>
                </a:solidFill>
                <a:latin typeface="Alexandria" pitchFamily="2" charset="-78"/>
                <a:cs typeface="Alexandria" pitchFamily="2" charset="-78"/>
              </a:rPr>
              <a:t>. </a:t>
            </a:r>
          </a:p>
          <a:p>
            <a:pPr algn="r"/>
            <a:endParaRPr lang="ar-EG" dirty="0">
              <a:solidFill>
                <a:prstClr val="black"/>
              </a:solidFill>
              <a:latin typeface="Times New Roman" panose="02020603050405020304" pitchFamily="18" charset="0"/>
              <a:cs typeface="Times New Roman" panose="02020603050405020304" pitchFamily="18" charset="0"/>
            </a:endParaRPr>
          </a:p>
          <a:p>
            <a:pPr algn="r" rtl="1"/>
            <a:endParaRPr lang="ar-EG" dirty="0" smtClean="0">
              <a:solidFill>
                <a:prstClr val="black"/>
              </a:solidFill>
              <a:latin typeface="Times New Roman" panose="02020603050405020304" pitchFamily="18" charset="0"/>
              <a:cs typeface="Times New Roman" panose="02020603050405020304" pitchFamily="18" charset="0"/>
            </a:endParaRPr>
          </a:p>
          <a:p>
            <a:endParaRPr lang="ar-EG" dirty="0">
              <a:solidFill>
                <a:prstClr val="black"/>
              </a:solidFill>
              <a:latin typeface="Times New Roman" panose="02020603050405020304" pitchFamily="18" charset="0"/>
              <a:cs typeface="Times New Roman" panose="02020603050405020304" pitchFamily="18" charset="0"/>
            </a:endParaRPr>
          </a:p>
          <a:p>
            <a:endParaRPr lang="ar-EG" dirty="0" smtClean="0">
              <a:solidFill>
                <a:prstClr val="black"/>
              </a:solidFill>
              <a:latin typeface="Times New Roman" panose="02020603050405020304" pitchFamily="18" charset="0"/>
              <a:cs typeface="Times New Roman" panose="02020603050405020304" pitchFamily="18" charset="0"/>
            </a:endParaRPr>
          </a:p>
          <a:p>
            <a:endParaRPr lang="ar-EG" dirty="0">
              <a:solidFill>
                <a:prstClr val="black"/>
              </a:solidFill>
              <a:latin typeface="Times New Roman" panose="02020603050405020304" pitchFamily="18" charset="0"/>
              <a:cs typeface="Times New Roman" panose="02020603050405020304" pitchFamily="18" charset="0"/>
            </a:endParaRPr>
          </a:p>
          <a:p>
            <a:endParaRPr lang="ar-EG" dirty="0" smtClean="0">
              <a:solidFill>
                <a:prstClr val="black"/>
              </a:solidFill>
              <a:latin typeface="Times New Roman" panose="02020603050405020304" pitchFamily="18" charset="0"/>
              <a:cs typeface="Times New Roman" panose="02020603050405020304" pitchFamily="18" charset="0"/>
            </a:endParaRPr>
          </a:p>
          <a:p>
            <a:endParaRPr lang="ar-EG" dirty="0">
              <a:solidFill>
                <a:prstClr val="black"/>
              </a:solidFill>
              <a:latin typeface="Times New Roman" panose="02020603050405020304" pitchFamily="18" charset="0"/>
              <a:cs typeface="Times New Roman" panose="02020603050405020304" pitchFamily="18" charset="0"/>
            </a:endParaRPr>
          </a:p>
          <a:p>
            <a:endParaRPr lang="ar-EG" dirty="0" smtClean="0">
              <a:solidFill>
                <a:prstClr val="black"/>
              </a:solidFill>
              <a:latin typeface="Times New Roman" panose="02020603050405020304" pitchFamily="18" charset="0"/>
              <a:cs typeface="Times New Roman" panose="02020603050405020304" pitchFamily="18" charset="0"/>
            </a:endParaRPr>
          </a:p>
        </p:txBody>
      </p:sp>
      <p:sp>
        <p:nvSpPr>
          <p:cNvPr id="33" name="TextBox 32"/>
          <p:cNvSpPr txBox="1"/>
          <p:nvPr/>
        </p:nvSpPr>
        <p:spPr>
          <a:xfrm>
            <a:off x="3437433" y="1329617"/>
            <a:ext cx="1091009" cy="523220"/>
          </a:xfrm>
          <a:prstGeom prst="rect">
            <a:avLst/>
          </a:prstGeom>
          <a:noFill/>
        </p:spPr>
        <p:txBody>
          <a:bodyPr wrap="square" rtlCol="0">
            <a:spAutoFit/>
          </a:bodyPr>
          <a:lstStyle/>
          <a:p>
            <a:pPr algn="ct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276999"/>
          </a:xfrm>
          <a:prstGeom prst="rect">
            <a:avLst/>
          </a:prstGeom>
          <a:noFill/>
        </p:spPr>
        <p:txBody>
          <a:bodyPr wrap="square" rtlCol="0">
            <a:spAutoFit/>
          </a:bodyPr>
          <a:lstStyle/>
          <a:p>
            <a:pPr algn="ctr"/>
            <a:endParaRPr lang="en-US" sz="1200" b="1" dirty="0">
              <a:solidFill>
                <a:prstClr val="white"/>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9" name="صورة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 y="1799303"/>
            <a:ext cx="4007800" cy="2842306"/>
          </a:xfrm>
          <a:prstGeom prst="rect">
            <a:avLst/>
          </a:prstGeom>
        </p:spPr>
      </p:pic>
    </p:spTree>
    <p:extLst>
      <p:ext uri="{BB962C8B-B14F-4D97-AF65-F5344CB8AC3E}">
        <p14:creationId xmlns:p14="http://schemas.microsoft.com/office/powerpoint/2010/main" val="3266313412"/>
      </p:ext>
    </p:extLst>
  </p:cSld>
  <p:clrMapOvr>
    <a:masterClrMapping/>
  </p:clrMapOvr>
  <mc:AlternateContent xmlns:mc="http://schemas.openxmlformats.org/markup-compatibility/2006" xmlns:p14="http://schemas.microsoft.com/office/powerpoint/2010/main">
    <mc:Choice Requires="p14">
      <p:transition spd="slow" p14:dur="2000" advTm="231955"/>
    </mc:Choice>
    <mc:Fallback xmlns="">
      <p:transition spd="slow" advTm="231955"/>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95508" y="133609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4919729" y="1345306"/>
            <a:ext cx="6297769" cy="2780889"/>
          </a:xfrm>
          <a:prstGeom prst="rect">
            <a:avLst/>
          </a:prstGeom>
          <a:noFill/>
        </p:spPr>
        <p:txBody>
          <a:bodyPr wrap="square" rtlCol="0">
            <a:spAutoFit/>
          </a:bodyPr>
          <a:lstStyle/>
          <a:p>
            <a:pPr algn="just" rtl="1">
              <a:lnSpc>
                <a:spcPct val="200000"/>
              </a:lnSpc>
            </a:pPr>
            <a:endParaRPr lang="ar-EG" dirty="0" smtClean="0">
              <a:latin typeface="Alexandria" pitchFamily="2" charset="-78"/>
              <a:cs typeface="Alexandria" pitchFamily="2" charset="-78"/>
            </a:endParaRPr>
          </a:p>
          <a:p>
            <a:pPr algn="just" rtl="1">
              <a:lnSpc>
                <a:spcPct val="200000"/>
              </a:lnSpc>
            </a:pPr>
            <a:r>
              <a:rPr lang="ar-EG" dirty="0" smtClean="0">
                <a:latin typeface="Alexandria" pitchFamily="2" charset="-78"/>
                <a:cs typeface="Alexandria" pitchFamily="2" charset="-78"/>
              </a:rPr>
              <a:t>ويعرفها </a:t>
            </a:r>
            <a:r>
              <a:rPr lang="ar-EG" dirty="0">
                <a:latin typeface="Alexandria" pitchFamily="2" charset="-78"/>
                <a:cs typeface="Alexandria" pitchFamily="2" charset="-78"/>
              </a:rPr>
              <a:t>البعض بأنها: صك تصدره الدولة للمخترع الذي يستوفي اختراعه الشروط اللازمة لمنح براءة اختراع صحيحة يمكنه بموجبه أن يتمسك بالحماية التي يسبغها القانون على </a:t>
            </a:r>
            <a:r>
              <a:rPr lang="ar-EG" dirty="0" smtClean="0">
                <a:latin typeface="Alexandria" pitchFamily="2" charset="-78"/>
                <a:cs typeface="Alexandria" pitchFamily="2" charset="-78"/>
              </a:rPr>
              <a:t>الاختراع</a:t>
            </a:r>
            <a:r>
              <a:rPr lang="en-US" dirty="0" smtClean="0">
                <a:latin typeface="Alexandria" pitchFamily="2" charset="-78"/>
                <a:cs typeface="Alexandria" pitchFamily="2" charset="-78"/>
              </a:rPr>
              <a:t>(2) </a:t>
            </a:r>
            <a:r>
              <a:rPr lang="ar-EG" dirty="0" smtClean="0">
                <a:latin typeface="Alexandria" pitchFamily="2" charset="-78"/>
                <a:cs typeface="Alexandria" pitchFamily="2" charset="-78"/>
              </a:rPr>
              <a:t>.</a:t>
            </a:r>
            <a:endParaRPr lang="ar-EG" dirty="0">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صورة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6726" y="1480531"/>
            <a:ext cx="4081529" cy="4081529"/>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advTm="69138"/>
    </mc:Choice>
    <mc:Fallback xmlns="">
      <p:transition advTm="69138"/>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2" y="795261"/>
            <a:ext cx="5342759" cy="6740307"/>
          </a:xfrm>
          <a:prstGeom prst="rect">
            <a:avLst/>
          </a:prstGeom>
          <a:noFill/>
        </p:spPr>
        <p:txBody>
          <a:bodyPr wrap="square" rtlCol="0">
            <a:spAutoFit/>
          </a:bodyPr>
          <a:lstStyle/>
          <a:p>
            <a:pPr algn="r"/>
            <a:endParaRPr lang="ar-EG" sz="2000" b="1" dirty="0" smtClean="0">
              <a:solidFill>
                <a:srgbClr val="2D3956"/>
              </a:solidFill>
              <a:latin typeface="Alexandria" pitchFamily="2" charset="-78"/>
              <a:cs typeface="Alexandria" pitchFamily="2" charset="-78"/>
            </a:endParaRPr>
          </a:p>
          <a:p>
            <a:pPr algn="r"/>
            <a:endParaRPr lang="ar-EG" sz="2000" b="1" dirty="0" smtClean="0">
              <a:solidFill>
                <a:srgbClr val="2D3956"/>
              </a:solidFill>
              <a:latin typeface="Alexandria" pitchFamily="2" charset="-78"/>
              <a:cs typeface="Alexandria" pitchFamily="2" charset="-78"/>
            </a:endParaRPr>
          </a:p>
          <a:p>
            <a:pPr algn="just" rtl="1"/>
            <a:r>
              <a:rPr lang="ar-EG" sz="1600" b="1" dirty="0" smtClean="0">
                <a:solidFill>
                  <a:srgbClr val="2D3956"/>
                </a:solidFill>
                <a:latin typeface="Alexandria" pitchFamily="2" charset="-78"/>
                <a:cs typeface="Alexandria" pitchFamily="2" charset="-78"/>
              </a:rPr>
              <a:t>ويعرفها مكتب براءات الاختراع المصري بأنها: </a:t>
            </a:r>
          </a:p>
          <a:p>
            <a:pPr algn="just" rtl="1">
              <a:lnSpc>
                <a:spcPct val="200000"/>
              </a:lnSpc>
            </a:pPr>
            <a:r>
              <a:rPr lang="ar-EG" sz="1600" b="1" dirty="0" err="1" smtClean="0">
                <a:solidFill>
                  <a:srgbClr val="2D3956"/>
                </a:solidFill>
                <a:latin typeface="Alexandria" pitchFamily="2" charset="-78"/>
                <a:cs typeface="Alexandria" pitchFamily="2" charset="-78"/>
              </a:rPr>
              <a:t>ھﻲ</a:t>
            </a:r>
            <a:r>
              <a:rPr lang="ar-EG" sz="1600" b="1" dirty="0" smtClean="0">
                <a:solidFill>
                  <a:srgbClr val="2D3956"/>
                </a:solidFill>
                <a:latin typeface="Alexandria" pitchFamily="2" charset="-78"/>
                <a:cs typeface="Alexandria" pitchFamily="2" charset="-78"/>
              </a:rPr>
              <a:t> </a:t>
            </a:r>
            <a:r>
              <a:rPr lang="ar-EG" sz="1600" b="1" dirty="0" err="1">
                <a:solidFill>
                  <a:srgbClr val="2D3956"/>
                </a:solidFill>
                <a:latin typeface="Alexandria" pitchFamily="2" charset="-78"/>
                <a:cs typeface="Alexandria" pitchFamily="2" charset="-78"/>
              </a:rPr>
              <a:t>ﺣﻖ</a:t>
            </a:r>
            <a:r>
              <a:rPr lang="ar-EG" sz="1600" b="1" dirty="0">
                <a:solidFill>
                  <a:srgbClr val="2D3956"/>
                </a:solidFill>
                <a:latin typeface="Alexandria" pitchFamily="2" charset="-78"/>
                <a:cs typeface="Alexandria" pitchFamily="2" charset="-78"/>
              </a:rPr>
              <a:t> </a:t>
            </a:r>
            <a:r>
              <a:rPr lang="ar-EG" sz="1600" b="1" dirty="0" err="1">
                <a:solidFill>
                  <a:srgbClr val="2D3956"/>
                </a:solidFill>
                <a:latin typeface="Alexandria" pitchFamily="2" charset="-78"/>
                <a:cs typeface="Alexandria" pitchFamily="2" charset="-78"/>
              </a:rPr>
              <a:t>اﺳﺗﺋﺛﺎري</a:t>
            </a:r>
            <a:r>
              <a:rPr lang="ar-EG" sz="1600" b="1" dirty="0">
                <a:solidFill>
                  <a:srgbClr val="2D3956"/>
                </a:solidFill>
                <a:latin typeface="Alexandria" pitchFamily="2" charset="-78"/>
                <a:cs typeface="Alexandria" pitchFamily="2" charset="-78"/>
              </a:rPr>
              <a:t> </a:t>
            </a:r>
            <a:r>
              <a:rPr lang="ar-EG" sz="1600" b="1" dirty="0" err="1">
                <a:solidFill>
                  <a:srgbClr val="2D3956"/>
                </a:solidFill>
                <a:latin typeface="Alexandria" pitchFamily="2" charset="-78"/>
                <a:cs typeface="Alexandria" pitchFamily="2" charset="-78"/>
              </a:rPr>
              <a:t>ﻣؤﻗت</a:t>
            </a:r>
            <a:r>
              <a:rPr lang="ar-EG" sz="1600" b="1" dirty="0">
                <a:solidFill>
                  <a:srgbClr val="2D3956"/>
                </a:solidFill>
                <a:latin typeface="Alexandria" pitchFamily="2" charset="-78"/>
                <a:cs typeface="Alexandria" pitchFamily="2" charset="-78"/>
              </a:rPr>
              <a:t> </a:t>
            </a:r>
            <a:r>
              <a:rPr lang="ar-EG" sz="1600" b="1" dirty="0" err="1" smtClean="0">
                <a:solidFill>
                  <a:srgbClr val="2D3956"/>
                </a:solidFill>
                <a:latin typeface="Alexandria" pitchFamily="2" charset="-78"/>
                <a:cs typeface="Alexandria" pitchFamily="2" charset="-78"/>
              </a:rPr>
              <a:t>ﺗﻣﻧﺣه</a:t>
            </a:r>
            <a:r>
              <a:rPr lang="ar-EG" sz="1600" b="1" dirty="0" smtClean="0">
                <a:solidFill>
                  <a:srgbClr val="2D3956"/>
                </a:solidFill>
                <a:latin typeface="Alexandria" pitchFamily="2" charset="-78"/>
                <a:cs typeface="Alexandria" pitchFamily="2" charset="-78"/>
              </a:rPr>
              <a:t> </a:t>
            </a:r>
            <a:r>
              <a:rPr lang="ar-EG" sz="1600" b="1" dirty="0" err="1" smtClean="0">
                <a:solidFill>
                  <a:srgbClr val="2D3956"/>
                </a:solidFill>
                <a:latin typeface="Alexandria" pitchFamily="2" charset="-78"/>
                <a:cs typeface="Alexandria" pitchFamily="2" charset="-78"/>
              </a:rPr>
              <a:t>اﻟدوﻟﺔ</a:t>
            </a:r>
            <a:r>
              <a:rPr lang="ar-EG" sz="1600" b="1" dirty="0" smtClean="0">
                <a:solidFill>
                  <a:srgbClr val="2D3956"/>
                </a:solidFill>
                <a:latin typeface="Alexandria" pitchFamily="2" charset="-78"/>
                <a:cs typeface="Alexandria" pitchFamily="2" charset="-78"/>
              </a:rPr>
              <a:t> </a:t>
            </a:r>
            <a:r>
              <a:rPr lang="ar-EG" sz="1600" b="1" dirty="0" err="1">
                <a:solidFill>
                  <a:srgbClr val="2D3956"/>
                </a:solidFill>
                <a:latin typeface="Alexandria" pitchFamily="2" charset="-78"/>
                <a:cs typeface="Alexandria" pitchFamily="2" charset="-78"/>
              </a:rPr>
              <a:t>ﺑﺷــــﻛل</a:t>
            </a:r>
            <a:r>
              <a:rPr lang="ar-EG" sz="1600" b="1" dirty="0">
                <a:solidFill>
                  <a:srgbClr val="2D3956"/>
                </a:solidFill>
                <a:latin typeface="Alexandria" pitchFamily="2" charset="-78"/>
                <a:cs typeface="Alexandria" pitchFamily="2" charset="-78"/>
              </a:rPr>
              <a:t> </a:t>
            </a:r>
            <a:r>
              <a:rPr lang="ar-EG" sz="1600" b="1" dirty="0" err="1">
                <a:solidFill>
                  <a:srgbClr val="2D3956"/>
                </a:solidFill>
                <a:latin typeface="Alexandria" pitchFamily="2" charset="-78"/>
                <a:cs typeface="Alexandria" pitchFamily="2" charset="-78"/>
              </a:rPr>
              <a:t>رﺳﻣﻲ</a:t>
            </a:r>
            <a:r>
              <a:rPr lang="ar-EG" sz="1600" b="1" dirty="0">
                <a:solidFill>
                  <a:srgbClr val="2D3956"/>
                </a:solidFill>
                <a:latin typeface="Alexandria" pitchFamily="2" charset="-78"/>
                <a:cs typeface="Alexandria" pitchFamily="2" charset="-78"/>
              </a:rPr>
              <a:t> </a:t>
            </a:r>
            <a:r>
              <a:rPr lang="ar-EG" sz="1600" b="1" dirty="0" err="1">
                <a:solidFill>
                  <a:srgbClr val="2D3956"/>
                </a:solidFill>
                <a:latin typeface="Alexandria" pitchFamily="2" charset="-78"/>
                <a:cs typeface="Alexandria" pitchFamily="2" charset="-78"/>
              </a:rPr>
              <a:t>ﻻﺧﺗراع</a:t>
            </a:r>
            <a:r>
              <a:rPr lang="ar-EG" sz="1600" b="1" dirty="0">
                <a:solidFill>
                  <a:srgbClr val="2D3956"/>
                </a:solidFill>
                <a:latin typeface="Alexandria" pitchFamily="2" charset="-78"/>
                <a:cs typeface="Alexandria" pitchFamily="2" charset="-78"/>
              </a:rPr>
              <a:t> </a:t>
            </a:r>
            <a:r>
              <a:rPr lang="ar-EG" sz="1600" b="1" dirty="0" err="1">
                <a:solidFill>
                  <a:srgbClr val="2D3956"/>
                </a:solidFill>
                <a:latin typeface="Alexandria" pitchFamily="2" charset="-78"/>
                <a:cs typeface="Alexandria" pitchFamily="2" charset="-78"/>
              </a:rPr>
              <a:t>ﻣﺎ</a:t>
            </a:r>
            <a:r>
              <a:rPr lang="ar-EG" sz="1600" b="1" dirty="0">
                <a:solidFill>
                  <a:srgbClr val="2D3956"/>
                </a:solidFill>
                <a:latin typeface="Alexandria" pitchFamily="2" charset="-78"/>
                <a:cs typeface="Alexandria" pitchFamily="2" charset="-78"/>
              </a:rPr>
              <a:t> إذا </a:t>
            </a:r>
            <a:r>
              <a:rPr lang="ar-EG" sz="1600" b="1" dirty="0" smtClean="0">
                <a:solidFill>
                  <a:srgbClr val="2D3956"/>
                </a:solidFill>
                <a:latin typeface="Alexandria" pitchFamily="2" charset="-78"/>
                <a:cs typeface="Alexandria" pitchFamily="2" charset="-78"/>
              </a:rPr>
              <a:t> كان </a:t>
            </a:r>
            <a:r>
              <a:rPr lang="ar-EG" sz="1600" b="1" dirty="0" err="1" smtClean="0">
                <a:solidFill>
                  <a:srgbClr val="2D3956"/>
                </a:solidFill>
                <a:latin typeface="Alexandria" pitchFamily="2" charset="-78"/>
                <a:cs typeface="Alexandria" pitchFamily="2" charset="-78"/>
              </a:rPr>
              <a:t>ﺟدﯾًدا</a:t>
            </a:r>
            <a:r>
              <a:rPr lang="ar-EG" sz="1600" b="1" dirty="0" smtClean="0">
                <a:solidFill>
                  <a:srgbClr val="2D3956"/>
                </a:solidFill>
                <a:latin typeface="Alexandria" pitchFamily="2" charset="-78"/>
                <a:cs typeface="Alexandria" pitchFamily="2" charset="-78"/>
              </a:rPr>
              <a:t> </a:t>
            </a:r>
            <a:r>
              <a:rPr lang="ar-EG" sz="1600" b="1" dirty="0" err="1">
                <a:solidFill>
                  <a:srgbClr val="2D3956"/>
                </a:solidFill>
                <a:latin typeface="Alexandria" pitchFamily="2" charset="-78"/>
                <a:cs typeface="Alexandria" pitchFamily="2" charset="-78"/>
              </a:rPr>
              <a:t>وﻣﺷـــــﺗﻣﻼ</a:t>
            </a:r>
            <a:r>
              <a:rPr lang="ar-EG" sz="1600" b="1" dirty="0">
                <a:solidFill>
                  <a:srgbClr val="2D3956"/>
                </a:solidFill>
                <a:latin typeface="Alexandria" pitchFamily="2" charset="-78"/>
                <a:cs typeface="Alexandria" pitchFamily="2" charset="-78"/>
              </a:rPr>
              <a:t> </a:t>
            </a:r>
            <a:r>
              <a:rPr lang="ar-EG" sz="1600" b="1" dirty="0" err="1">
                <a:solidFill>
                  <a:srgbClr val="2D3956"/>
                </a:solidFill>
                <a:latin typeface="Alexandria" pitchFamily="2" charset="-78"/>
                <a:cs typeface="Alexandria" pitchFamily="2" charset="-78"/>
              </a:rPr>
              <a:t>ﻋﻠﻰ</a:t>
            </a:r>
            <a:r>
              <a:rPr lang="ar-EG" sz="1600" b="1" dirty="0">
                <a:solidFill>
                  <a:srgbClr val="2D3956"/>
                </a:solidFill>
                <a:latin typeface="Alexandria" pitchFamily="2" charset="-78"/>
                <a:cs typeface="Alexandria" pitchFamily="2" charset="-78"/>
              </a:rPr>
              <a:t> </a:t>
            </a:r>
            <a:r>
              <a:rPr lang="ar-EG" sz="1600" b="1" dirty="0" err="1">
                <a:solidFill>
                  <a:srgbClr val="2D3956"/>
                </a:solidFill>
                <a:latin typeface="Alexandria" pitchFamily="2" charset="-78"/>
                <a:cs typeface="Alexandria" pitchFamily="2" charset="-78"/>
              </a:rPr>
              <a:t>ﺧطوة</a:t>
            </a:r>
            <a:r>
              <a:rPr lang="ar-EG" sz="1600" b="1" dirty="0">
                <a:solidFill>
                  <a:srgbClr val="2D3956"/>
                </a:solidFill>
                <a:latin typeface="Alexandria" pitchFamily="2" charset="-78"/>
                <a:cs typeface="Alexandria" pitchFamily="2" charset="-78"/>
              </a:rPr>
              <a:t> </a:t>
            </a:r>
            <a:r>
              <a:rPr lang="ar-EG" sz="1600" b="1" dirty="0" err="1">
                <a:solidFill>
                  <a:srgbClr val="2D3956"/>
                </a:solidFill>
                <a:latin typeface="Alexandria" pitchFamily="2" charset="-78"/>
                <a:cs typeface="Alexandria" pitchFamily="2" charset="-78"/>
              </a:rPr>
              <a:t>إﺑداﻋﯾﺔ</a:t>
            </a:r>
            <a:r>
              <a:rPr lang="ar-EG" sz="1600" b="1" dirty="0">
                <a:solidFill>
                  <a:srgbClr val="2D3956"/>
                </a:solidFill>
                <a:latin typeface="Alexandria" pitchFamily="2" charset="-78"/>
                <a:cs typeface="Alexandria" pitchFamily="2" charset="-78"/>
              </a:rPr>
              <a:t> </a:t>
            </a:r>
            <a:r>
              <a:rPr lang="ar-EG" sz="1600" b="1" dirty="0" err="1">
                <a:solidFill>
                  <a:srgbClr val="2D3956"/>
                </a:solidFill>
                <a:latin typeface="Alexandria" pitchFamily="2" charset="-78"/>
                <a:cs typeface="Alexandria" pitchFamily="2" charset="-78"/>
              </a:rPr>
              <a:t>وﻗﺎﺑﻼ</a:t>
            </a:r>
            <a:r>
              <a:rPr lang="ar-EG" sz="1600" b="1" dirty="0">
                <a:solidFill>
                  <a:srgbClr val="2D3956"/>
                </a:solidFill>
                <a:latin typeface="Alexandria" pitchFamily="2" charset="-78"/>
                <a:cs typeface="Alexandria" pitchFamily="2" charset="-78"/>
              </a:rPr>
              <a:t> </a:t>
            </a:r>
            <a:r>
              <a:rPr lang="ar-EG" sz="1600" b="1" dirty="0" err="1" smtClean="0">
                <a:solidFill>
                  <a:srgbClr val="2D3956"/>
                </a:solidFill>
                <a:latin typeface="Alexandria" pitchFamily="2" charset="-78"/>
                <a:cs typeface="Alexandria" pitchFamily="2" charset="-78"/>
              </a:rPr>
              <a:t>ﻟﻠﺗطﺑﯾﻖ</a:t>
            </a:r>
            <a:r>
              <a:rPr lang="ar-EG" sz="1600" b="1" dirty="0" smtClean="0">
                <a:solidFill>
                  <a:srgbClr val="2D3956"/>
                </a:solidFill>
                <a:latin typeface="Alexandria" pitchFamily="2" charset="-78"/>
                <a:cs typeface="Alexandria" pitchFamily="2" charset="-78"/>
              </a:rPr>
              <a:t> </a:t>
            </a:r>
            <a:r>
              <a:rPr lang="ar-EG" sz="1600" b="1" dirty="0" err="1" smtClean="0">
                <a:solidFill>
                  <a:srgbClr val="2D3956"/>
                </a:solidFill>
                <a:latin typeface="Alexandria" pitchFamily="2" charset="-78"/>
                <a:cs typeface="Alexandria" pitchFamily="2" charset="-78"/>
              </a:rPr>
              <a:t>اﻟﺻﻧﺎﻋﻲ</a:t>
            </a:r>
            <a:r>
              <a:rPr lang="ar-EG" sz="1600" b="1" dirty="0">
                <a:solidFill>
                  <a:srgbClr val="2D3956"/>
                </a:solidFill>
                <a:latin typeface="Alexandria" pitchFamily="2" charset="-78"/>
                <a:cs typeface="Alexandria" pitchFamily="2" charset="-78"/>
              </a:rPr>
              <a:t>، </a:t>
            </a:r>
            <a:r>
              <a:rPr lang="ar-EG" sz="1600" b="1" dirty="0" err="1">
                <a:solidFill>
                  <a:srgbClr val="2D3956"/>
                </a:solidFill>
                <a:latin typeface="Alexandria" pitchFamily="2" charset="-78"/>
                <a:cs typeface="Alexandria" pitchFamily="2" charset="-78"/>
              </a:rPr>
              <a:t>وﺗﺳـﺗﻣر</a:t>
            </a:r>
            <a:r>
              <a:rPr lang="ar-EG" sz="1600" b="1" dirty="0">
                <a:solidFill>
                  <a:srgbClr val="2D3956"/>
                </a:solidFill>
                <a:latin typeface="Alexandria" pitchFamily="2" charset="-78"/>
                <a:cs typeface="Alexandria" pitchFamily="2" charset="-78"/>
              </a:rPr>
              <a:t> </a:t>
            </a:r>
            <a:r>
              <a:rPr lang="ar-EG" sz="1600" b="1" dirty="0" err="1">
                <a:solidFill>
                  <a:srgbClr val="2D3956"/>
                </a:solidFill>
                <a:latin typeface="Alexandria" pitchFamily="2" charset="-78"/>
                <a:cs typeface="Alexandria" pitchFamily="2" charset="-78"/>
              </a:rPr>
              <a:t>ھذه</a:t>
            </a:r>
            <a:r>
              <a:rPr lang="ar-EG" sz="1600" b="1" dirty="0">
                <a:solidFill>
                  <a:srgbClr val="2D3956"/>
                </a:solidFill>
                <a:latin typeface="Alexandria" pitchFamily="2" charset="-78"/>
                <a:cs typeface="Alexandria" pitchFamily="2" charset="-78"/>
              </a:rPr>
              <a:t> </a:t>
            </a:r>
            <a:r>
              <a:rPr lang="ar-EG" sz="1600" b="1" dirty="0" err="1">
                <a:solidFill>
                  <a:srgbClr val="2D3956"/>
                </a:solidFill>
                <a:latin typeface="Alexandria" pitchFamily="2" charset="-78"/>
                <a:cs typeface="Alexandria" pitchFamily="2" charset="-78"/>
              </a:rPr>
              <a:t>اﻟﺣﻣﺎﯾﺔ</a:t>
            </a:r>
            <a:r>
              <a:rPr lang="ar-EG" sz="1600" b="1" dirty="0">
                <a:solidFill>
                  <a:srgbClr val="2D3956"/>
                </a:solidFill>
                <a:latin typeface="Alexandria" pitchFamily="2" charset="-78"/>
                <a:cs typeface="Alexandria" pitchFamily="2" charset="-78"/>
              </a:rPr>
              <a:t> </a:t>
            </a:r>
            <a:r>
              <a:rPr lang="ar-EG" sz="1600" b="1" dirty="0" err="1">
                <a:solidFill>
                  <a:srgbClr val="2D3956"/>
                </a:solidFill>
                <a:latin typeface="Alexandria" pitchFamily="2" charset="-78"/>
                <a:cs typeface="Alexandria" pitchFamily="2" charset="-78"/>
              </a:rPr>
              <a:t>ﻟﻣدة</a:t>
            </a:r>
            <a:r>
              <a:rPr lang="ar-EG" sz="1600" b="1" dirty="0">
                <a:solidFill>
                  <a:srgbClr val="2D3956"/>
                </a:solidFill>
                <a:latin typeface="Alexandria" pitchFamily="2" charset="-78"/>
                <a:cs typeface="Alexandria" pitchFamily="2" charset="-78"/>
              </a:rPr>
              <a:t> ٢٠ </a:t>
            </a:r>
            <a:r>
              <a:rPr lang="ar-EG" sz="1600" b="1" dirty="0" err="1" smtClean="0">
                <a:solidFill>
                  <a:srgbClr val="2D3956"/>
                </a:solidFill>
                <a:latin typeface="Alexandria" pitchFamily="2" charset="-78"/>
                <a:cs typeface="Alexandria" pitchFamily="2" charset="-78"/>
              </a:rPr>
              <a:t>ﺳﻧﺔ</a:t>
            </a:r>
            <a:r>
              <a:rPr lang="ar-EG" sz="1600" b="1" dirty="0" smtClean="0">
                <a:solidFill>
                  <a:srgbClr val="2D3956"/>
                </a:solidFill>
                <a:latin typeface="Alexandria" pitchFamily="2" charset="-78"/>
                <a:cs typeface="Alexandria" pitchFamily="2" charset="-78"/>
              </a:rPr>
              <a:t> - غير قابلة للتجديد- تبدأ من تاريخ تقديم طلب براءة الاختراع وليس من تاريخ منح البراءة، سواء كان الاختراع متعلقا بمنتج أو طريقة صناعية توفر بشكل عام طريقة جديدة لعمل شيء ما أو تقدم حلا تقنيا جديدا لمشكلة ما(3). </a:t>
            </a:r>
          </a:p>
          <a:p>
            <a:pPr algn="ctr"/>
            <a:endParaRPr lang="ar-EG" sz="2000" b="1" dirty="0">
              <a:solidFill>
                <a:srgbClr val="2D3956"/>
              </a:solidFill>
              <a:latin typeface="Alexandria" pitchFamily="2" charset="-78"/>
              <a:cs typeface="Alexandria" pitchFamily="2" charset="-78"/>
            </a:endParaRPr>
          </a:p>
          <a:p>
            <a:pPr algn="ctr"/>
            <a:endParaRPr lang="ar-EG" sz="2000" b="1" dirty="0" smtClean="0">
              <a:solidFill>
                <a:srgbClr val="2D3956"/>
              </a:solidFill>
              <a:latin typeface="Alexandria" pitchFamily="2" charset="-78"/>
              <a:cs typeface="Alexandria" pitchFamily="2" charset="-78"/>
            </a:endParaRPr>
          </a:p>
          <a:p>
            <a:pPr algn="ctr"/>
            <a:endParaRPr lang="ar-EG" sz="2000" b="1" dirty="0">
              <a:solidFill>
                <a:srgbClr val="2D3956"/>
              </a:solidFill>
              <a:latin typeface="Alexandria" pitchFamily="2" charset="-78"/>
              <a:cs typeface="Alexandria" pitchFamily="2" charset="-78"/>
            </a:endParaRPr>
          </a:p>
          <a:p>
            <a:pPr algn="ctr"/>
            <a:endParaRPr lang="ar-EG" sz="2000" b="1" dirty="0" smtClean="0">
              <a:solidFill>
                <a:srgbClr val="2D3956"/>
              </a:solidFill>
              <a:latin typeface="Alexandria" pitchFamily="2" charset="-78"/>
              <a:cs typeface="Alexandria" pitchFamily="2" charset="-78"/>
            </a:endParaRPr>
          </a:p>
          <a:p>
            <a:pPr algn="ctr"/>
            <a:endParaRPr lang="ar-EG" sz="2000" b="1" dirty="0">
              <a:solidFill>
                <a:srgbClr val="2D3956"/>
              </a:solidFill>
              <a:latin typeface="Alexandria" pitchFamily="2" charset="-78"/>
              <a:cs typeface="Alexandria" pitchFamily="2" charset="-78"/>
            </a:endParaRPr>
          </a:p>
          <a:p>
            <a:pPr algn="ctr"/>
            <a:endParaRPr lang="en-US" sz="20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6891" y="1155869"/>
            <a:ext cx="3732534" cy="4416939"/>
          </a:xfrm>
          <a:prstGeom prst="rect">
            <a:avLst/>
          </a:prstGeom>
        </p:spPr>
      </p:pic>
    </p:spTree>
    <p:extLst>
      <p:ext uri="{BB962C8B-B14F-4D97-AF65-F5344CB8AC3E}">
        <p14:creationId xmlns:p14="http://schemas.microsoft.com/office/powerpoint/2010/main" val="3378708999"/>
      </p:ext>
    </p:extLst>
  </p:cSld>
  <p:clrMapOvr>
    <a:masterClrMapping/>
  </p:clrMapOvr>
  <mc:AlternateContent xmlns:mc="http://schemas.openxmlformats.org/markup-compatibility/2006" xmlns:p14="http://schemas.microsoft.com/office/powerpoint/2010/main">
    <mc:Choice Requires="p14">
      <p:transition spd="slow" p14:dur="2000" advTm="111549"/>
    </mc:Choice>
    <mc:Fallback xmlns="">
      <p:transition spd="slow" advTm="111549"/>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198513" y="1155869"/>
            <a:ext cx="6154128"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EG" dirty="0" smtClean="0">
                <a:solidFill>
                  <a:schemeClr val="tx1"/>
                </a:solidFill>
                <a:latin typeface="Alexandria" pitchFamily="2" charset="-78"/>
                <a:cs typeface="Alexandria" pitchFamily="2" charset="-78"/>
              </a:rPr>
              <a:t>ومضمون الحق الاستئثاري الذي تخوله براءة الاختراع يتحدد في منع الغير من استعمال الاختراع أو استغلاله دون إذن من صاحب البراءة(4). </a:t>
            </a:r>
          </a:p>
          <a:p>
            <a:pPr algn="just" rtl="1">
              <a:lnSpc>
                <a:spcPct val="200000"/>
              </a:lnSpc>
            </a:pPr>
            <a:endParaRPr lang="ar-EG" dirty="0">
              <a:solidFill>
                <a:schemeClr val="tx1"/>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صورة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3561" y="1155869"/>
            <a:ext cx="3632828" cy="4416939"/>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2595"/>
    </mc:Choice>
    <mc:Fallback xmlns="">
      <p:transition spd="slow" advTm="62595"/>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4912606" y="201874"/>
            <a:ext cx="5342759" cy="4278094"/>
          </a:xfrm>
          <a:prstGeom prst="rect">
            <a:avLst/>
          </a:prstGeom>
          <a:noFill/>
        </p:spPr>
        <p:txBody>
          <a:bodyPr wrap="square" rtlCol="0">
            <a:spAutoFit/>
          </a:bodyPr>
          <a:lstStyle/>
          <a:p>
            <a:pPr algn="ctr"/>
            <a:endParaRPr lang="ar-EG" sz="2000" b="1" dirty="0">
              <a:solidFill>
                <a:srgbClr val="2D3956"/>
              </a:solidFill>
              <a:latin typeface="Alexandria" pitchFamily="2" charset="-78"/>
              <a:cs typeface="Alexandria" pitchFamily="2" charset="-78"/>
            </a:endParaRPr>
          </a:p>
          <a:p>
            <a:pPr algn="ctr"/>
            <a:endParaRPr lang="ar-EG" sz="2000" b="1" u="sng" dirty="0" smtClean="0">
              <a:solidFill>
                <a:srgbClr val="2D3956"/>
              </a:solidFill>
              <a:latin typeface="Alexandria" pitchFamily="2" charset="-78"/>
              <a:cs typeface="Alexandria" pitchFamily="2" charset="-78"/>
            </a:endParaRPr>
          </a:p>
          <a:p>
            <a:pPr algn="r"/>
            <a:endParaRPr lang="ar-EG" sz="1600" b="1" dirty="0" smtClean="0">
              <a:solidFill>
                <a:srgbClr val="2D3956"/>
              </a:solidFill>
              <a:latin typeface="Alexandria" pitchFamily="2" charset="-78"/>
              <a:cs typeface="Alexandria" pitchFamily="2" charset="-78"/>
            </a:endParaRPr>
          </a:p>
          <a:p>
            <a:pPr algn="r">
              <a:lnSpc>
                <a:spcPct val="250000"/>
              </a:lnSpc>
            </a:pPr>
            <a:r>
              <a:rPr lang="ar-EG" sz="1600" b="1" dirty="0" smtClean="0">
                <a:solidFill>
                  <a:srgbClr val="2D3956"/>
                </a:solidFill>
                <a:latin typeface="Alexandria" pitchFamily="2" charset="-78"/>
                <a:cs typeface="Alexandria" pitchFamily="2" charset="-78"/>
              </a:rPr>
              <a:t>وينبغي التفرقة بين براءة الاختراع والاختراع ذاته؛ فالأخير هو </a:t>
            </a:r>
            <a:endParaRPr lang="ar-EG" sz="1600" b="1" dirty="0">
              <a:solidFill>
                <a:srgbClr val="2D3956"/>
              </a:solidFill>
              <a:latin typeface="Alexandria" pitchFamily="2" charset="-78"/>
              <a:cs typeface="Alexandria" pitchFamily="2" charset="-78"/>
            </a:endParaRPr>
          </a:p>
          <a:p>
            <a:pPr algn="just" rtl="1">
              <a:lnSpc>
                <a:spcPct val="250000"/>
              </a:lnSpc>
            </a:pPr>
            <a:r>
              <a:rPr lang="ar-EG" sz="1600" b="1" dirty="0" smtClean="0">
                <a:solidFill>
                  <a:srgbClr val="2D3956"/>
                </a:solidFill>
                <a:latin typeface="Alexandria" pitchFamily="2" charset="-78"/>
                <a:cs typeface="Alexandria" pitchFamily="2" charset="-78"/>
              </a:rPr>
              <a:t>فكرة إبداعية تنطوي على حل لمشكلة تقنية معينة(5).</a:t>
            </a:r>
          </a:p>
          <a:p>
            <a:pPr algn="just" rtl="1">
              <a:lnSpc>
                <a:spcPct val="200000"/>
              </a:lnSpc>
            </a:pPr>
            <a:r>
              <a:rPr lang="ar-EG" sz="1600" b="1" dirty="0" smtClean="0">
                <a:solidFill>
                  <a:srgbClr val="2D3956"/>
                </a:solidFill>
                <a:latin typeface="Alexandria" pitchFamily="2" charset="-78"/>
                <a:cs typeface="Alexandria" pitchFamily="2" charset="-78"/>
              </a:rPr>
              <a:t>بينما براءة الاختراع تتمثل في وثيقة الحماية التي تمنحها الدولة للمخترع وتعطيه حق استئثاري على تلك الفكرة لمدة مؤقته مقابل الكشف عنها للمجتمع(6).</a:t>
            </a:r>
          </a:p>
          <a:p>
            <a:pPr algn="r"/>
            <a:endParaRPr lang="ar-EG" sz="2000" b="1" dirty="0">
              <a:solidFill>
                <a:srgbClr val="2D3956"/>
              </a:solidFill>
              <a:latin typeface="Alexandria" pitchFamily="2" charset="-78"/>
              <a:cs typeface="Alexandria" pitchFamily="2" charset="-78"/>
            </a:endParaRPr>
          </a:p>
          <a:p>
            <a:pPr algn="ctr"/>
            <a:endParaRPr lang="en-US" sz="20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3001" y="2200039"/>
            <a:ext cx="2116137" cy="1622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82578394"/>
      </p:ext>
    </p:extLst>
  </p:cSld>
  <p:clrMapOvr>
    <a:masterClrMapping/>
  </p:clrMapOvr>
  <mc:AlternateContent xmlns:mc="http://schemas.openxmlformats.org/markup-compatibility/2006" xmlns:p14="http://schemas.microsoft.com/office/powerpoint/2010/main">
    <mc:Choice Requires="p14">
      <p:transition spd="slow" p14:dur="2000" advTm="106445"/>
    </mc:Choice>
    <mc:Fallback xmlns="">
      <p:transition spd="slow" advTm="106445"/>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2" y="795261"/>
            <a:ext cx="5342759" cy="3908762"/>
          </a:xfrm>
          <a:prstGeom prst="rect">
            <a:avLst/>
          </a:prstGeom>
          <a:noFill/>
        </p:spPr>
        <p:txBody>
          <a:bodyPr wrap="square" rtlCol="0">
            <a:spAutoFit/>
          </a:bodyPr>
          <a:lstStyle/>
          <a:p>
            <a:pPr algn="ctr"/>
            <a:endParaRPr lang="ar-EG" sz="2000" b="1" dirty="0">
              <a:solidFill>
                <a:srgbClr val="2D3956"/>
              </a:solidFill>
              <a:latin typeface="Alexandria" pitchFamily="2" charset="-78"/>
              <a:cs typeface="Alexandria" pitchFamily="2" charset="-78"/>
            </a:endParaRPr>
          </a:p>
          <a:p>
            <a:pPr algn="ctr"/>
            <a:endParaRPr lang="ar-EG" sz="2000" b="1" u="sng" dirty="0" smtClean="0">
              <a:solidFill>
                <a:srgbClr val="2D3956"/>
              </a:solidFill>
              <a:latin typeface="Alexandria" pitchFamily="2" charset="-78"/>
              <a:cs typeface="Alexandria" pitchFamily="2" charset="-78"/>
            </a:endParaRPr>
          </a:p>
          <a:p>
            <a:pPr lvl="0" algn="ctr" rtl="1">
              <a:lnSpc>
                <a:spcPct val="200000"/>
              </a:lnSpc>
            </a:pPr>
            <a:r>
              <a:rPr lang="ar-EG" sz="1600" u="sng" dirty="0">
                <a:solidFill>
                  <a:prstClr val="black"/>
                </a:solidFill>
                <a:latin typeface="Alexandria" pitchFamily="2" charset="-78"/>
                <a:cs typeface="Alexandria" pitchFamily="2" charset="-78"/>
              </a:rPr>
              <a:t>(ب)- التمييز بين براءة الاختراع والمفاهيم الأخرى التي قد تختلط بها</a:t>
            </a:r>
          </a:p>
          <a:p>
            <a:pPr algn="r" rtl="1"/>
            <a:endParaRPr lang="ar-EG" sz="1600" b="1" dirty="0">
              <a:solidFill>
                <a:srgbClr val="2D3956"/>
              </a:solidFill>
              <a:latin typeface="Alexandria" pitchFamily="2" charset="-78"/>
              <a:cs typeface="Alexandria" pitchFamily="2" charset="-78"/>
            </a:endParaRPr>
          </a:p>
          <a:p>
            <a:pPr algn="just" rtl="1">
              <a:lnSpc>
                <a:spcPct val="200000"/>
              </a:lnSpc>
            </a:pPr>
            <a:r>
              <a:rPr lang="ar-EG" sz="1600" b="1" dirty="0" smtClean="0">
                <a:solidFill>
                  <a:srgbClr val="2D3956"/>
                </a:solidFill>
                <a:latin typeface="Alexandria" pitchFamily="2" charset="-78"/>
                <a:cs typeface="Alexandria" pitchFamily="2" charset="-78"/>
              </a:rPr>
              <a:t>-    التمييز بين براءة الاختراع ونموذج المنفعة </a:t>
            </a:r>
          </a:p>
          <a:p>
            <a:pPr marL="285750" indent="-285750" algn="just" rtl="1">
              <a:lnSpc>
                <a:spcPct val="200000"/>
              </a:lnSpc>
              <a:buFontTx/>
              <a:buChar char="-"/>
            </a:pPr>
            <a:r>
              <a:rPr lang="ar-EG" sz="1600" b="1" dirty="0" smtClean="0">
                <a:solidFill>
                  <a:srgbClr val="2D3956"/>
                </a:solidFill>
                <a:latin typeface="Alexandria" pitchFamily="2" charset="-78"/>
                <a:cs typeface="Alexandria" pitchFamily="2" charset="-78"/>
              </a:rPr>
              <a:t>التمييز بين براءة الاختراع والتصميم الصناعي</a:t>
            </a:r>
            <a:endParaRPr lang="ar-EG" sz="1600" b="1" dirty="0">
              <a:solidFill>
                <a:srgbClr val="2D3956"/>
              </a:solidFill>
              <a:latin typeface="Alexandria" pitchFamily="2" charset="-78"/>
              <a:cs typeface="Alexandria" pitchFamily="2" charset="-78"/>
            </a:endParaRPr>
          </a:p>
          <a:p>
            <a:pPr algn="just" rtl="1">
              <a:lnSpc>
                <a:spcPct val="150000"/>
              </a:lnSpc>
            </a:pPr>
            <a:endParaRPr lang="ar-EG" sz="1600" b="1" dirty="0" smtClean="0">
              <a:solidFill>
                <a:srgbClr val="2D3956"/>
              </a:solidFill>
              <a:latin typeface="Alexandria" pitchFamily="2" charset="-78"/>
              <a:cs typeface="Alexandria" pitchFamily="2" charset="-78"/>
            </a:endParaRPr>
          </a:p>
          <a:p>
            <a:pPr algn="ctr"/>
            <a:endParaRPr lang="ar-EG" sz="2000" b="1" dirty="0">
              <a:solidFill>
                <a:srgbClr val="2D3956"/>
              </a:solidFill>
              <a:latin typeface="Alexandria" pitchFamily="2" charset="-78"/>
              <a:cs typeface="Alexandria" pitchFamily="2" charset="-78"/>
            </a:endParaRPr>
          </a:p>
          <a:p>
            <a:pPr algn="ctr"/>
            <a:endParaRPr lang="en-US" sz="20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0840" y="1205512"/>
            <a:ext cx="4049042" cy="4317652"/>
          </a:xfrm>
          <a:prstGeom prst="rect">
            <a:avLst/>
          </a:prstGeom>
        </p:spPr>
      </p:pic>
    </p:spTree>
    <p:extLst>
      <p:ext uri="{BB962C8B-B14F-4D97-AF65-F5344CB8AC3E}">
        <p14:creationId xmlns:p14="http://schemas.microsoft.com/office/powerpoint/2010/main" val="518772784"/>
      </p:ext>
    </p:extLst>
  </p:cSld>
  <p:clrMapOvr>
    <a:masterClrMapping/>
  </p:clrMapOvr>
  <mc:AlternateContent xmlns:mc="http://schemas.openxmlformats.org/markup-compatibility/2006" xmlns:p14="http://schemas.microsoft.com/office/powerpoint/2010/main">
    <mc:Choice Requires="p14">
      <p:transition spd="slow" p14:dur="2000" advTm="56693"/>
    </mc:Choice>
    <mc:Fallback xmlns="">
      <p:transition spd="slow" advTm="56693"/>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2" y="617697"/>
            <a:ext cx="5342759" cy="6017032"/>
          </a:xfrm>
          <a:prstGeom prst="rect">
            <a:avLst/>
          </a:prstGeom>
          <a:noFill/>
        </p:spPr>
        <p:txBody>
          <a:bodyPr wrap="square" rtlCol="0">
            <a:spAutoFit/>
          </a:bodyPr>
          <a:lstStyle/>
          <a:p>
            <a:pPr algn="ctr"/>
            <a:endParaRPr lang="ar-EG" sz="2000" b="1" dirty="0">
              <a:solidFill>
                <a:srgbClr val="2D3956"/>
              </a:solidFill>
              <a:latin typeface="Alexandria" pitchFamily="2" charset="-78"/>
              <a:cs typeface="Alexandria" pitchFamily="2" charset="-78"/>
            </a:endParaRPr>
          </a:p>
          <a:p>
            <a:pPr algn="just" rtl="1">
              <a:lnSpc>
                <a:spcPct val="250000"/>
              </a:lnSpc>
            </a:pPr>
            <a:r>
              <a:rPr lang="ar-EG" b="1" u="sng" dirty="0" smtClean="0">
                <a:solidFill>
                  <a:srgbClr val="2D3956"/>
                </a:solidFill>
                <a:latin typeface="Alexandria" pitchFamily="2" charset="-78"/>
                <a:cs typeface="Alexandria" pitchFamily="2" charset="-78"/>
              </a:rPr>
              <a:t>-    </a:t>
            </a:r>
            <a:r>
              <a:rPr lang="ar-EG" b="1" u="sng" dirty="0">
                <a:solidFill>
                  <a:srgbClr val="2D3956"/>
                </a:solidFill>
                <a:latin typeface="Alexandria" pitchFamily="2" charset="-78"/>
                <a:cs typeface="Alexandria" pitchFamily="2" charset="-78"/>
              </a:rPr>
              <a:t>التمييز بين براءة الاختراع ونموذج المنفعة </a:t>
            </a:r>
          </a:p>
          <a:p>
            <a:pPr algn="just" rtl="1">
              <a:lnSpc>
                <a:spcPct val="200000"/>
              </a:lnSpc>
            </a:pPr>
            <a:r>
              <a:rPr lang="ar-EG" sz="1600" b="1" dirty="0" smtClean="0">
                <a:solidFill>
                  <a:srgbClr val="2D3956"/>
                </a:solidFill>
                <a:latin typeface="Alexandria" pitchFamily="2" charset="-78"/>
                <a:cs typeface="Alexandria" pitchFamily="2" charset="-78"/>
              </a:rPr>
              <a:t>يتطلب نموذج المنفعة شروط أخف من الشروط المطلوبة لمنح براءة الاختراع، فالشروط المطلوبة هي ان يكون الابتكار موضوع نموذج المنفعة جديدا وقابلا للتطبيق الصناعي، أما شرط الخطوة الإبداعية؛ فيكفي هنا أن يتوفر قدر بسيط من الإبداع فقط.</a:t>
            </a:r>
          </a:p>
          <a:p>
            <a:pPr algn="just" rtl="1">
              <a:lnSpc>
                <a:spcPct val="200000"/>
              </a:lnSpc>
            </a:pPr>
            <a:r>
              <a:rPr lang="ar-EG" sz="1600" b="1" dirty="0" smtClean="0">
                <a:solidFill>
                  <a:srgbClr val="2D3956"/>
                </a:solidFill>
                <a:latin typeface="Alexandria" pitchFamily="2" charset="-78"/>
                <a:cs typeface="Alexandria" pitchFamily="2" charset="-78"/>
              </a:rPr>
              <a:t>وكذلك مدة الحماية القانونية بالنسبة لنموذج المنفعة هي 7 سنوات وفقا للقانون المصري وهي اقصر من مدة الحماية في حالة البراءة 20 سنة.</a:t>
            </a:r>
            <a:endParaRPr lang="ar-EG" sz="1600" b="1" dirty="0">
              <a:solidFill>
                <a:srgbClr val="2D3956"/>
              </a:solidFill>
              <a:latin typeface="Alexandria" pitchFamily="2" charset="-78"/>
              <a:cs typeface="Alexandria" pitchFamily="2" charset="-78"/>
            </a:endParaRPr>
          </a:p>
          <a:p>
            <a:pPr algn="just" rtl="1">
              <a:lnSpc>
                <a:spcPct val="150000"/>
              </a:lnSpc>
            </a:pPr>
            <a:endParaRPr lang="ar-EG" sz="1600" b="1" dirty="0" smtClean="0">
              <a:solidFill>
                <a:srgbClr val="2D3956"/>
              </a:solidFill>
              <a:latin typeface="Alexandria" pitchFamily="2" charset="-78"/>
              <a:cs typeface="Alexandria" pitchFamily="2" charset="-78"/>
            </a:endParaRPr>
          </a:p>
          <a:p>
            <a:pPr algn="ctr"/>
            <a:endParaRPr lang="ar-EG" sz="2000" b="1" dirty="0">
              <a:solidFill>
                <a:srgbClr val="2D3956"/>
              </a:solidFill>
              <a:latin typeface="Alexandria" pitchFamily="2" charset="-78"/>
              <a:cs typeface="Alexandria" pitchFamily="2" charset="-78"/>
            </a:endParaRPr>
          </a:p>
          <a:p>
            <a:pPr algn="ctr"/>
            <a:endParaRPr lang="en-US" sz="20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6891" y="1155869"/>
            <a:ext cx="4002991" cy="4416939"/>
          </a:xfrm>
          <a:prstGeom prst="rect">
            <a:avLst/>
          </a:prstGeom>
        </p:spPr>
      </p:pic>
    </p:spTree>
    <p:extLst>
      <p:ext uri="{BB962C8B-B14F-4D97-AF65-F5344CB8AC3E}">
        <p14:creationId xmlns:p14="http://schemas.microsoft.com/office/powerpoint/2010/main" val="1549809685"/>
      </p:ext>
    </p:extLst>
  </p:cSld>
  <p:clrMapOvr>
    <a:masterClrMapping/>
  </p:clrMapOvr>
  <mc:AlternateContent xmlns:mc="http://schemas.openxmlformats.org/markup-compatibility/2006" xmlns:p14="http://schemas.microsoft.com/office/powerpoint/2010/main">
    <mc:Choice Requires="p14">
      <p:transition spd="slow" p14:dur="2000" advTm="162094"/>
    </mc:Choice>
    <mc:Fallback xmlns="">
      <p:transition spd="slow" advTm="162094"/>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4456091" y="1426203"/>
            <a:ext cx="5896550" cy="4093428"/>
          </a:xfrm>
          <a:prstGeom prst="rect">
            <a:avLst/>
          </a:prstGeom>
          <a:noFill/>
        </p:spPr>
        <p:txBody>
          <a:bodyPr wrap="square" rtlCol="0">
            <a:spAutoFit/>
          </a:bodyPr>
          <a:lstStyle/>
          <a:p>
            <a:pPr marL="285750" lvl="0" indent="-285750" algn="ctr" rtl="1">
              <a:lnSpc>
                <a:spcPct val="200000"/>
              </a:lnSpc>
              <a:buFontTx/>
              <a:buChar char="-"/>
            </a:pPr>
            <a:r>
              <a:rPr lang="ar-EG" b="1" u="sng" dirty="0">
                <a:solidFill>
                  <a:srgbClr val="2D3956"/>
                </a:solidFill>
                <a:latin typeface="Alexandria" pitchFamily="2" charset="-78"/>
                <a:cs typeface="Alexandria" pitchFamily="2" charset="-78"/>
              </a:rPr>
              <a:t>التمييز بين براءة الاختراع والتصميم الصناعي</a:t>
            </a:r>
          </a:p>
          <a:p>
            <a:pPr algn="just" rtl="1"/>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قلنا من قبل أن التصميم الصناعي هو الجوانب </a:t>
            </a:r>
            <a:r>
              <a:rPr lang="ar-EG" sz="1600" dirty="0">
                <a:solidFill>
                  <a:srgbClr val="2D3956"/>
                </a:solidFill>
                <a:latin typeface="Alexandria" pitchFamily="2" charset="-78"/>
                <a:cs typeface="Alexandria" pitchFamily="2" charset="-78"/>
              </a:rPr>
              <a:t>الزخرفية أو الجمالية في سلعة </a:t>
            </a:r>
            <a:r>
              <a:rPr lang="ar-EG" sz="1600" dirty="0" smtClean="0">
                <a:solidFill>
                  <a:srgbClr val="2D3956"/>
                </a:solidFill>
                <a:latin typeface="Alexandria" pitchFamily="2" charset="-78"/>
                <a:cs typeface="Alexandria" pitchFamily="2" charset="-78"/>
              </a:rPr>
              <a:t>ما، بما </a:t>
            </a:r>
            <a:r>
              <a:rPr lang="ar-EG" sz="1600" dirty="0">
                <a:solidFill>
                  <a:srgbClr val="2D3956"/>
                </a:solidFill>
                <a:latin typeface="Alexandria" pitchFamily="2" charset="-78"/>
                <a:cs typeface="Alexandria" pitchFamily="2" charset="-78"/>
              </a:rPr>
              <a:t>في ذلك تشكيلة الخطوط أو </a:t>
            </a:r>
            <a:r>
              <a:rPr lang="ar-EG" sz="1600" dirty="0" smtClean="0">
                <a:solidFill>
                  <a:srgbClr val="2D3956"/>
                </a:solidFill>
                <a:latin typeface="Alexandria" pitchFamily="2" charset="-78"/>
                <a:cs typeface="Alexandria" pitchFamily="2" charset="-78"/>
              </a:rPr>
              <a:t>الألوان </a:t>
            </a:r>
            <a:r>
              <a:rPr lang="ar-EG" sz="1600" dirty="0">
                <a:solidFill>
                  <a:srgbClr val="2D3956"/>
                </a:solidFill>
                <a:latin typeface="Alexandria" pitchFamily="2" charset="-78"/>
                <a:cs typeface="Alexandria" pitchFamily="2" charset="-78"/>
              </a:rPr>
              <a:t>أو </a:t>
            </a:r>
            <a:r>
              <a:rPr lang="ar-EG" sz="1600" dirty="0" smtClean="0">
                <a:solidFill>
                  <a:srgbClr val="2D3956"/>
                </a:solidFill>
                <a:latin typeface="Alexandria" pitchFamily="2" charset="-78"/>
                <a:cs typeface="Alexandria" pitchFamily="2" charset="-78"/>
              </a:rPr>
              <a:t>الأشكال المجسمة التي </a:t>
            </a:r>
            <a:r>
              <a:rPr lang="ar-EG" sz="1600" dirty="0">
                <a:solidFill>
                  <a:srgbClr val="2D3956"/>
                </a:solidFill>
                <a:latin typeface="Alexandria" pitchFamily="2" charset="-78"/>
                <a:cs typeface="Alexandria" pitchFamily="2" charset="-78"/>
              </a:rPr>
              <a:t>تعطي المنتج الصناعي أو الحرفي مظهرا محددا</a:t>
            </a:r>
            <a:r>
              <a:rPr lang="ar-EG" sz="1600" dirty="0" smtClean="0">
                <a:solidFill>
                  <a:srgbClr val="2D3956"/>
                </a:solidFill>
                <a:latin typeface="Alexandria" pitchFamily="2" charset="-78"/>
                <a:cs typeface="Alexandria" pitchFamily="2" charset="-78"/>
              </a:rPr>
              <a:t>.</a:t>
            </a:r>
          </a:p>
          <a:p>
            <a:pPr algn="just" rtl="1"/>
            <a:endParaRPr lang="ar-EG" sz="1600" dirty="0" smtClean="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وبالتالي فهو يعطي مظهرا متميزا للشيء ولا ينصب على العناصر التقنية والوظيفية المكونة للشيء محل براءة الاختراع.</a:t>
            </a:r>
          </a:p>
          <a:p>
            <a:pPr algn="just" rtl="1"/>
            <a:endParaRPr lang="ar-EG" sz="1600" dirty="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مدة حماية النموذج الصناعي 10 سنوات في القانون المصري وكذلك النظام السعودي.</a:t>
            </a:r>
          </a:p>
          <a:p>
            <a:pPr algn="just" rtl="1"/>
            <a:endParaRPr lang="ar-EG" sz="1600" dirty="0">
              <a:solidFill>
                <a:srgbClr val="2D3956"/>
              </a:solidFill>
              <a:latin typeface="Alexandria" pitchFamily="2" charset="-78"/>
              <a:cs typeface="Alexandria" pitchFamily="2" charset="-78"/>
            </a:endParaRPr>
          </a:p>
          <a:p>
            <a:pPr algn="just" rtl="1"/>
            <a:endParaRPr lang="en-US"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3493" y="1426202"/>
            <a:ext cx="2975019" cy="2554545"/>
          </a:xfrm>
          <a:prstGeom prst="rect">
            <a:avLst/>
          </a:prstGeom>
        </p:spPr>
      </p:pic>
      <p:sp>
        <p:nvSpPr>
          <p:cNvPr id="6" name="مستطيل 5"/>
          <p:cNvSpPr/>
          <p:nvPr/>
        </p:nvSpPr>
        <p:spPr>
          <a:xfrm>
            <a:off x="1138668" y="4159875"/>
            <a:ext cx="3059844" cy="110758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rtl="1"/>
            <a:r>
              <a:rPr lang="en-US" dirty="0" smtClean="0"/>
              <a:t>Photo: https</a:t>
            </a:r>
            <a:r>
              <a:rPr lang="en-US" dirty="0"/>
              <a:t>://www.wipo.int/wipo_magazine/en/2009/05/article_0009.html</a:t>
            </a:r>
          </a:p>
        </p:txBody>
      </p:sp>
    </p:spTree>
    <p:extLst>
      <p:ext uri="{BB962C8B-B14F-4D97-AF65-F5344CB8AC3E}">
        <p14:creationId xmlns:p14="http://schemas.microsoft.com/office/powerpoint/2010/main" val="192724260"/>
      </p:ext>
    </p:extLst>
  </p:cSld>
  <p:clrMapOvr>
    <a:masterClrMapping/>
  </p:clrMapOvr>
  <mc:AlternateContent xmlns:mc="http://schemas.openxmlformats.org/markup-compatibility/2006" xmlns:p14="http://schemas.microsoft.com/office/powerpoint/2010/main">
    <mc:Choice Requires="p14">
      <p:transition spd="slow" p14:dur="2000" advTm="152777"/>
    </mc:Choice>
    <mc:Fallback xmlns="">
      <p:transition spd="slow" advTm="152777"/>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2" y="795261"/>
            <a:ext cx="5342759" cy="4585871"/>
          </a:xfrm>
          <a:prstGeom prst="rect">
            <a:avLst/>
          </a:prstGeom>
          <a:noFill/>
        </p:spPr>
        <p:txBody>
          <a:bodyPr wrap="square" rtlCol="0">
            <a:spAutoFit/>
          </a:bodyPr>
          <a:lstStyle/>
          <a:p>
            <a:pPr algn="ctr"/>
            <a:endParaRPr lang="ar-EG" sz="2000" b="1" dirty="0">
              <a:solidFill>
                <a:srgbClr val="2D3956"/>
              </a:solidFill>
              <a:latin typeface="Alexandria" pitchFamily="2" charset="-78"/>
              <a:cs typeface="Alexandria" pitchFamily="2" charset="-78"/>
            </a:endParaRPr>
          </a:p>
          <a:p>
            <a:pPr algn="ctr"/>
            <a:endParaRPr lang="ar-EG" sz="2000" b="1" u="sng" dirty="0" smtClean="0">
              <a:solidFill>
                <a:srgbClr val="2D3956"/>
              </a:solidFill>
              <a:latin typeface="Alexandria" pitchFamily="2" charset="-78"/>
              <a:cs typeface="Alexandria" pitchFamily="2" charset="-78"/>
            </a:endParaRPr>
          </a:p>
          <a:p>
            <a:pPr lvl="0" algn="ctr" rtl="1">
              <a:lnSpc>
                <a:spcPct val="200000"/>
              </a:lnSpc>
            </a:pPr>
            <a:r>
              <a:rPr lang="ar-EG" sz="2000" b="1" u="sng" dirty="0">
                <a:solidFill>
                  <a:prstClr val="black"/>
                </a:solidFill>
                <a:latin typeface="Alexandria" pitchFamily="2" charset="-78"/>
                <a:cs typeface="Alexandria" pitchFamily="2" charset="-78"/>
              </a:rPr>
              <a:t>(ج)- الطبيعة القانونية لبراءة الاختراع </a:t>
            </a:r>
          </a:p>
          <a:p>
            <a:pPr algn="r"/>
            <a:endParaRPr lang="ar-EG" sz="2000" dirty="0" smtClean="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اختلف الفقه بشأن الطبيعة القانونية لبراءة الاختراع، سواء من حيث إنشائها فمنهم من ذهب إلى أنها عقد وهناك اتجاه يرى أنها قرار إداري، ومن حيث طبيعة الأثر الناشئ عنها، فمنهم من يرى أنها عمل منشئ لحق المخترع وهناك من يرى في المقابل أنها عمل كاشف.</a:t>
            </a:r>
            <a:endParaRPr lang="ar-EG" sz="1600" dirty="0">
              <a:solidFill>
                <a:srgbClr val="2D3956"/>
              </a:solidFill>
              <a:latin typeface="Alexandria" pitchFamily="2" charset="-78"/>
              <a:cs typeface="Alexandria" pitchFamily="2" charset="-78"/>
            </a:endParaRPr>
          </a:p>
          <a:p>
            <a:pPr algn="r" rtl="1">
              <a:lnSpc>
                <a:spcPct val="200000"/>
              </a:lnSpc>
            </a:pPr>
            <a:r>
              <a:rPr lang="ar-EG" sz="1600" dirty="0" smtClean="0">
                <a:solidFill>
                  <a:srgbClr val="2D3956"/>
                </a:solidFill>
                <a:latin typeface="Alexandria" pitchFamily="2" charset="-78"/>
                <a:cs typeface="Alexandria" pitchFamily="2" charset="-78"/>
              </a:rPr>
              <a:t>ونتناول ذك فيما يلي:</a:t>
            </a:r>
            <a:endParaRPr lang="en-US"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6892" y="1155869"/>
            <a:ext cx="4002990" cy="4416939"/>
          </a:xfrm>
          <a:prstGeom prst="rect">
            <a:avLst/>
          </a:prstGeom>
        </p:spPr>
      </p:pic>
    </p:spTree>
    <p:extLst>
      <p:ext uri="{BB962C8B-B14F-4D97-AF65-F5344CB8AC3E}">
        <p14:creationId xmlns:p14="http://schemas.microsoft.com/office/powerpoint/2010/main" val="2323293021"/>
      </p:ext>
    </p:extLst>
  </p:cSld>
  <p:clrMapOvr>
    <a:masterClrMapping/>
  </p:clrMapOvr>
  <mc:AlternateContent xmlns:mc="http://schemas.openxmlformats.org/markup-compatibility/2006" xmlns:p14="http://schemas.microsoft.com/office/powerpoint/2010/main">
    <mc:Choice Requires="p14">
      <p:transition spd="slow" p14:dur="2000" advTm="72737"/>
    </mc:Choice>
    <mc:Fallback xmlns="">
      <p:transition spd="slow" advTm="72737"/>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229967" y="1456980"/>
            <a:ext cx="4982980" cy="3416320"/>
          </a:xfrm>
          <a:prstGeom prst="rect">
            <a:avLst/>
          </a:prstGeom>
          <a:noFill/>
        </p:spPr>
        <p:txBody>
          <a:bodyPr wrap="square" rtlCol="0">
            <a:spAutoFit/>
          </a:bodyPr>
          <a:lstStyle/>
          <a:p>
            <a:pPr algn="r"/>
            <a:r>
              <a:rPr lang="ar-EG" b="1" dirty="0">
                <a:solidFill>
                  <a:srgbClr val="2D3956"/>
                </a:solidFill>
                <a:latin typeface="Alexandria" pitchFamily="2" charset="-78"/>
                <a:cs typeface="Alexandria" pitchFamily="2" charset="-78"/>
              </a:rPr>
              <a:t>-</a:t>
            </a:r>
            <a:r>
              <a:rPr lang="ar-EG" b="1" dirty="0" smtClean="0">
                <a:solidFill>
                  <a:srgbClr val="2D3956"/>
                </a:solidFill>
                <a:latin typeface="Alexandria" pitchFamily="2" charset="-78"/>
                <a:cs typeface="Alexandria" pitchFamily="2" charset="-78"/>
              </a:rPr>
              <a:t>الطبيعة القانونية لبراءة الاختراع من حيث إنشائها:</a:t>
            </a:r>
          </a:p>
          <a:p>
            <a:pPr algn="r"/>
            <a:endParaRPr lang="ar-EG" sz="2000" b="1" dirty="0" smtClean="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اختلف الفقه في هذا الشأن إلى اتجاهين، هناك من يرى أنها عقد بين المخترع والإدارة وهناك من يرى أنها قرار إداري صادر عن الجهة الإدارية المختصة.</a:t>
            </a:r>
          </a:p>
          <a:p>
            <a:pPr algn="just" rtl="1">
              <a:lnSpc>
                <a:spcPct val="200000"/>
              </a:lnSpc>
            </a:pPr>
            <a:r>
              <a:rPr lang="ar-EG" sz="1600" dirty="0" smtClean="0">
                <a:solidFill>
                  <a:srgbClr val="2D3956"/>
                </a:solidFill>
                <a:latin typeface="Alexandria" pitchFamily="2" charset="-78"/>
                <a:cs typeface="Alexandria" pitchFamily="2" charset="-78"/>
              </a:rPr>
              <a:t>ونبين ذلك فيما يلي: </a:t>
            </a:r>
          </a:p>
          <a:p>
            <a:pPr algn="just" rtl="1">
              <a:lnSpc>
                <a:spcPct val="200000"/>
              </a:lnSpc>
            </a:pPr>
            <a:endParaRPr lang="en-US" sz="16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8" name="صورة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6891" y="1155869"/>
            <a:ext cx="4131779" cy="4416939"/>
          </a:xfrm>
          <a:prstGeom prst="rect">
            <a:avLst/>
          </a:prstGeom>
        </p:spPr>
      </p:pic>
    </p:spTree>
    <p:extLst>
      <p:ext uri="{BB962C8B-B14F-4D97-AF65-F5344CB8AC3E}">
        <p14:creationId xmlns:p14="http://schemas.microsoft.com/office/powerpoint/2010/main" val="1689723132"/>
      </p:ext>
    </p:extLst>
  </p:cSld>
  <p:clrMapOvr>
    <a:masterClrMapping/>
  </p:clrMapOvr>
  <mc:AlternateContent xmlns:mc="http://schemas.openxmlformats.org/markup-compatibility/2006" xmlns:p14="http://schemas.microsoft.com/office/powerpoint/2010/main">
    <mc:Choice Requires="p14">
      <p:transition spd="slow" p14:dur="2000" advTm="53048"/>
    </mc:Choice>
    <mc:Fallback xmlns="">
      <p:transition spd="slow" advTm="53048"/>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2" y="1155869"/>
            <a:ext cx="5342759" cy="5755422"/>
          </a:xfrm>
          <a:prstGeom prst="rect">
            <a:avLst/>
          </a:prstGeom>
          <a:noFill/>
        </p:spPr>
        <p:txBody>
          <a:bodyPr wrap="square" rtlCol="0">
            <a:spAutoFit/>
          </a:bodyPr>
          <a:lstStyle/>
          <a:p>
            <a:pPr algn="r"/>
            <a:r>
              <a:rPr lang="ar-EG" sz="1600" b="1" u="sng" dirty="0" smtClean="0">
                <a:solidFill>
                  <a:srgbClr val="2D3956"/>
                </a:solidFill>
                <a:latin typeface="Alexandria" pitchFamily="2" charset="-78"/>
                <a:cs typeface="Alexandria" pitchFamily="2" charset="-78"/>
              </a:rPr>
              <a:t>-براءة الاختراع عقد بين المخترع والإدارة:</a:t>
            </a:r>
          </a:p>
          <a:p>
            <a:pPr algn="r"/>
            <a:endParaRPr lang="ar-EG" sz="1600" b="1" dirty="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يرى البعض أن براءة الاختراع عقد بين المخترع والإدارة، حيث عندما يتقدم المخترع إلى الإدارة بطلب للحصول على البراءة فإنه بذلك يكشف عن إرادته للإفصاح عن اختراعه مقابل منحه الحق الاستئثاري في استغلال الاختراع فترة من الزمن.</a:t>
            </a:r>
          </a:p>
          <a:p>
            <a:pPr algn="just" rtl="1">
              <a:lnSpc>
                <a:spcPct val="200000"/>
              </a:lnSpc>
            </a:pPr>
            <a:r>
              <a:rPr lang="ar-EG" sz="1600" dirty="0" smtClean="0">
                <a:solidFill>
                  <a:srgbClr val="2D3956"/>
                </a:solidFill>
                <a:latin typeface="Alexandria" pitchFamily="2" charset="-78"/>
                <a:cs typeface="Alexandria" pitchFamily="2" charset="-78"/>
              </a:rPr>
              <a:t>ووجه إلى هذا الاتجاه عدد من الانتقادات، تدور حول حقيقة الحقد وكونه تطابق إرادتين على إحداث أثر قانوني معين، وهو ما لا يتوافر بشأن منح براءة الاختراع.</a:t>
            </a:r>
          </a:p>
          <a:p>
            <a:pPr algn="r"/>
            <a:endParaRPr lang="ar-EG" sz="1600" b="1" dirty="0">
              <a:solidFill>
                <a:srgbClr val="2D3956"/>
              </a:solidFill>
              <a:latin typeface="Alexandria" pitchFamily="2" charset="-78"/>
              <a:cs typeface="Alexandria" pitchFamily="2" charset="-78"/>
            </a:endParaRPr>
          </a:p>
          <a:p>
            <a:pPr algn="r"/>
            <a:endParaRPr lang="ar-EG" sz="1600" b="1" dirty="0" smtClean="0">
              <a:solidFill>
                <a:srgbClr val="2D3956"/>
              </a:solidFill>
              <a:latin typeface="Alexandria" pitchFamily="2" charset="-78"/>
              <a:cs typeface="Alexandria" pitchFamily="2" charset="-78"/>
            </a:endParaRPr>
          </a:p>
          <a:p>
            <a:pPr algn="r"/>
            <a:endParaRPr lang="ar-EG" sz="1600" b="1" dirty="0">
              <a:solidFill>
                <a:srgbClr val="2D3956"/>
              </a:solidFill>
              <a:latin typeface="Alexandria" pitchFamily="2" charset="-78"/>
              <a:cs typeface="Alexandria" pitchFamily="2" charset="-78"/>
            </a:endParaRPr>
          </a:p>
          <a:p>
            <a:pPr algn="r"/>
            <a:endParaRPr lang="ar-EG" sz="1600" b="1" dirty="0" smtClean="0">
              <a:solidFill>
                <a:srgbClr val="2D3956"/>
              </a:solidFill>
              <a:latin typeface="Alexandria" pitchFamily="2" charset="-78"/>
              <a:cs typeface="Alexandria" pitchFamily="2" charset="-78"/>
            </a:endParaRPr>
          </a:p>
          <a:p>
            <a:pPr algn="r"/>
            <a:endParaRPr lang="ar-EG" sz="1600" b="1"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6" name="صورة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6891" y="1140892"/>
            <a:ext cx="3953814" cy="4446891"/>
          </a:xfrm>
          <a:prstGeom prst="rect">
            <a:avLst/>
          </a:prstGeom>
        </p:spPr>
      </p:pic>
    </p:spTree>
    <p:extLst>
      <p:ext uri="{BB962C8B-B14F-4D97-AF65-F5344CB8AC3E}">
        <p14:creationId xmlns:p14="http://schemas.microsoft.com/office/powerpoint/2010/main" val="504348272"/>
      </p:ext>
    </p:extLst>
  </p:cSld>
  <p:clrMapOvr>
    <a:masterClrMapping/>
  </p:clrMapOvr>
  <mc:AlternateContent xmlns:mc="http://schemas.openxmlformats.org/markup-compatibility/2006" xmlns:p14="http://schemas.microsoft.com/office/powerpoint/2010/main">
    <mc:Choice Requires="p14">
      <p:transition spd="slow" p14:dur="2000" advTm="135961"/>
    </mc:Choice>
    <mc:Fallback xmlns="">
      <p:transition spd="slow" advTm="135961"/>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816429"/>
          </a:xfrm>
          <a:prstGeom prst="rect">
            <a:avLst/>
          </a:prstGeom>
          <a:noFill/>
        </p:spPr>
        <p:txBody>
          <a:bodyPr wrap="square" rtlCol="0">
            <a:spAutoFit/>
          </a:bodyPr>
          <a:lstStyle/>
          <a:p>
            <a:pPr algn="just" rtl="1"/>
            <a:r>
              <a:rPr lang="ar-EG" b="1" u="sng" dirty="0" smtClean="0">
                <a:solidFill>
                  <a:srgbClr val="2D3956"/>
                </a:solidFill>
                <a:latin typeface="Alexandria" pitchFamily="2" charset="-78"/>
                <a:cs typeface="Alexandria" pitchFamily="2" charset="-78"/>
              </a:rPr>
              <a:t>-براءة الاختراع قرار إداري</a:t>
            </a:r>
          </a:p>
          <a:p>
            <a:pPr algn="just" rtl="1"/>
            <a:endParaRPr lang="ar-EG" sz="1600" dirty="0">
              <a:solidFill>
                <a:srgbClr val="2D3956"/>
              </a:solidFill>
              <a:latin typeface="Alexandria" pitchFamily="2" charset="-78"/>
              <a:cs typeface="Alexandria" pitchFamily="2" charset="-78"/>
            </a:endParaRPr>
          </a:p>
          <a:p>
            <a:pPr algn="just" rtl="1">
              <a:lnSpc>
                <a:spcPct val="250000"/>
              </a:lnSpc>
            </a:pPr>
            <a:r>
              <a:rPr lang="ar-EG" sz="1600" dirty="0" smtClean="0">
                <a:solidFill>
                  <a:srgbClr val="2D3956"/>
                </a:solidFill>
                <a:latin typeface="Alexandria" pitchFamily="2" charset="-78"/>
                <a:cs typeface="Alexandria" pitchFamily="2" charset="-78"/>
              </a:rPr>
              <a:t>ذهب رأي آخر إلى أن البراءة قرار إداري تصدره الجهة الإدارة المختصة عندما تتوافر الشروط المطلوبة لذلك، والمبينة في القانون، فإذا تخلفت هذه الشروط فلا تملك الإدارة إصدار البراءة.</a:t>
            </a:r>
          </a:p>
          <a:p>
            <a:pPr algn="just" rtl="1"/>
            <a:endParaRPr lang="ar-EG" sz="1600" dirty="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ويتفق هذا الرأي مع القانونين المصري والسعودي.</a:t>
            </a:r>
            <a:endParaRPr lang="ar-EG" sz="1600" dirty="0">
              <a:solidFill>
                <a:srgbClr val="2D3956"/>
              </a:solidFill>
              <a:latin typeface="Alexandria" pitchFamily="2" charset="-78"/>
              <a:cs typeface="Alexandria" pitchFamily="2" charset="-78"/>
            </a:endParaRPr>
          </a:p>
          <a:p>
            <a:pPr algn="just" rtl="1"/>
            <a:endParaRPr lang="en-US" sz="1600" dirty="0" smtClean="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36993" y="1287887"/>
            <a:ext cx="3872888" cy="3168203"/>
          </a:xfrm>
          <a:prstGeom prst="rect">
            <a:avLst/>
          </a:prstGeom>
        </p:spPr>
      </p:pic>
      <p:sp>
        <p:nvSpPr>
          <p:cNvPr id="6" name="مستطيل 5"/>
          <p:cNvSpPr/>
          <p:nvPr/>
        </p:nvSpPr>
        <p:spPr>
          <a:xfrm>
            <a:off x="1136994" y="4456090"/>
            <a:ext cx="3872888" cy="111671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smtClean="0"/>
              <a:t>Photo:</a:t>
            </a:r>
          </a:p>
          <a:p>
            <a:pPr algn="ctr"/>
            <a:r>
              <a:rPr lang="en-US" dirty="0"/>
              <a:t>https://magazine.columbia.edu/article/are-your-deepest-darkest-secrets-keeping-you-down</a:t>
            </a:r>
          </a:p>
        </p:txBody>
      </p:sp>
    </p:spTree>
    <p:extLst>
      <p:ext uri="{BB962C8B-B14F-4D97-AF65-F5344CB8AC3E}">
        <p14:creationId xmlns:p14="http://schemas.microsoft.com/office/powerpoint/2010/main" val="3592665374"/>
      </p:ext>
    </p:extLst>
  </p:cSld>
  <p:clrMapOvr>
    <a:masterClrMapping/>
  </p:clrMapOvr>
  <mc:AlternateContent xmlns:mc="http://schemas.openxmlformats.org/markup-compatibility/2006" xmlns:p14="http://schemas.microsoft.com/office/powerpoint/2010/main">
    <mc:Choice Requires="p14">
      <p:transition spd="slow" p14:dur="2000" advTm="110439"/>
    </mc:Choice>
    <mc:Fallback xmlns="">
      <p:transition spd="slow" advTm="110439"/>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847207"/>
          </a:xfrm>
          <a:prstGeom prst="rect">
            <a:avLst/>
          </a:prstGeom>
          <a:noFill/>
        </p:spPr>
        <p:txBody>
          <a:bodyPr wrap="square" rtlCol="0">
            <a:spAutoFit/>
          </a:bodyPr>
          <a:lstStyle/>
          <a:p>
            <a:pPr algn="just" rtl="1"/>
            <a:r>
              <a:rPr lang="ar-EG" b="1" dirty="0" smtClean="0">
                <a:solidFill>
                  <a:srgbClr val="2D3956"/>
                </a:solidFill>
                <a:latin typeface="Alexandria" pitchFamily="2" charset="-78"/>
                <a:cs typeface="Alexandria" pitchFamily="2" charset="-78"/>
              </a:rPr>
              <a:t>-الطبيعة القانونية لبراءة الاختراع من حيث طبيعة الأثر الناشئ عنها: </a:t>
            </a:r>
          </a:p>
          <a:p>
            <a:pPr algn="just" rtl="1"/>
            <a:endParaRPr lang="ar-EG" sz="1600" dirty="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يرى بعض الفقه أن براءة الاختراع هي عمل منشئ لحق المخترع في حين يرى البعض الآخر أنه عمل كاشف لهذا الحق.</a:t>
            </a:r>
          </a:p>
          <a:p>
            <a:pPr algn="just" rtl="1">
              <a:lnSpc>
                <a:spcPct val="200000"/>
              </a:lnSpc>
            </a:pPr>
            <a:endParaRPr lang="ar-EG" sz="1600" dirty="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ونتناول ذلك فيما يلي: </a:t>
            </a: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9559" y="1239838"/>
            <a:ext cx="3902075" cy="4164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01232823"/>
      </p:ext>
    </p:extLst>
  </p:cSld>
  <p:clrMapOvr>
    <a:masterClrMapping/>
  </p:clrMapOvr>
  <mc:AlternateContent xmlns:mc="http://schemas.openxmlformats.org/markup-compatibility/2006" xmlns:p14="http://schemas.microsoft.com/office/powerpoint/2010/main">
    <mc:Choice Requires="p14">
      <p:transition spd="slow" p14:dur="2000" advTm="41024"/>
    </mc:Choice>
    <mc:Fallback xmlns="">
      <p:transition spd="slow" advTm="41024"/>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0" y="1284536"/>
            <a:ext cx="5228823" cy="4555093"/>
          </a:xfrm>
          <a:prstGeom prst="rect">
            <a:avLst/>
          </a:prstGeom>
          <a:noFill/>
        </p:spPr>
        <p:txBody>
          <a:bodyPr wrap="square" rtlCol="0">
            <a:spAutoFit/>
          </a:bodyPr>
          <a:lstStyle/>
          <a:p>
            <a:pPr algn="just" rtl="1"/>
            <a:r>
              <a:rPr lang="ar-EG" b="1" u="sng" dirty="0" smtClean="0">
                <a:solidFill>
                  <a:srgbClr val="2D3956"/>
                </a:solidFill>
                <a:latin typeface="Alexandria" pitchFamily="2" charset="-78"/>
                <a:cs typeface="Alexandria" pitchFamily="2" charset="-78"/>
              </a:rPr>
              <a:t>-براءة الاختراع عمل كاشف لحق المخترع: </a:t>
            </a:r>
          </a:p>
          <a:p>
            <a:pPr algn="just" rtl="1"/>
            <a:endParaRPr lang="ar-EG" sz="1600" b="1" u="sng" dirty="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يرى البعض أن حق المخترع موجود فعلا والبراءة تكشف عنه فقط، ولذا يذهب هذا الرأي إلى أن دور الإدارة هو التحقق من فحص الشروط الشكلية المطلوبة وفقا للقانون، والإعلان عن الاختراع بعد التأكد من توافرها.</a:t>
            </a:r>
          </a:p>
          <a:p>
            <a:pPr algn="just" rtl="1"/>
            <a:endParaRPr lang="ar-EG" sz="1600" dirty="0" smtClean="0">
              <a:solidFill>
                <a:srgbClr val="2D3956"/>
              </a:solidFill>
              <a:latin typeface="Alexandria" pitchFamily="2" charset="-78"/>
              <a:cs typeface="Alexandria" pitchFamily="2" charset="-78"/>
            </a:endParaRPr>
          </a:p>
          <a:p>
            <a:pPr algn="just" rtl="1">
              <a:lnSpc>
                <a:spcPct val="150000"/>
              </a:lnSpc>
            </a:pPr>
            <a:r>
              <a:rPr lang="ar-EG" sz="1600" dirty="0" smtClean="0">
                <a:solidFill>
                  <a:srgbClr val="2D3956"/>
                </a:solidFill>
                <a:latin typeface="Alexandria" pitchFamily="2" charset="-78"/>
                <a:cs typeface="Alexandria" pitchFamily="2" charset="-78"/>
              </a:rPr>
              <a:t>وهذا الرأي لا يتفق مع حقيقة الأحكام الواردة القانون المصري وكذلك النظام السعودي، ذلك أن الإدارة تقوم بالتحقق أيضا من الشروط الموضوعية اللازمة لمنح البراءة.</a:t>
            </a:r>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مربع نص 5"/>
          <p:cNvSpPr txBox="1"/>
          <p:nvPr/>
        </p:nvSpPr>
        <p:spPr>
          <a:xfrm>
            <a:off x="1171978" y="4965633"/>
            <a:ext cx="5409126" cy="369332"/>
          </a:xfrm>
          <a:prstGeom prst="rect">
            <a:avLst/>
          </a:prstGeom>
          <a:noFill/>
        </p:spPr>
        <p:txBody>
          <a:bodyPr wrap="square" rtlCol="0">
            <a:spAutoFit/>
          </a:bodyPr>
          <a:lstStyle/>
          <a:p>
            <a:r>
              <a:rPr lang="en-US" dirty="0"/>
              <a:t>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3491" y="2338210"/>
            <a:ext cx="1182687" cy="1554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02899612"/>
      </p:ext>
    </p:extLst>
  </p:cSld>
  <p:clrMapOvr>
    <a:masterClrMapping/>
  </p:clrMapOvr>
  <mc:AlternateContent xmlns:mc="http://schemas.openxmlformats.org/markup-compatibility/2006" xmlns:p14="http://schemas.microsoft.com/office/powerpoint/2010/main">
    <mc:Choice Requires="p14">
      <p:transition spd="slow" p14:dur="2000" advTm="135602"/>
    </mc:Choice>
    <mc:Fallback xmlns="">
      <p:transition spd="slow" advTm="135602"/>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994012"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4801314"/>
          </a:xfrm>
          <a:prstGeom prst="rect">
            <a:avLst/>
          </a:prstGeom>
          <a:noFill/>
        </p:spPr>
        <p:txBody>
          <a:bodyPr wrap="square" rtlCol="0">
            <a:spAutoFit/>
          </a:bodyPr>
          <a:lstStyle/>
          <a:p>
            <a:pPr algn="just" rtl="1"/>
            <a:r>
              <a:rPr lang="ar-EG" b="1" u="sng" dirty="0" smtClean="0">
                <a:solidFill>
                  <a:srgbClr val="2D3956"/>
                </a:solidFill>
                <a:latin typeface="Alexandria" pitchFamily="2" charset="-78"/>
                <a:cs typeface="Alexandria" pitchFamily="2" charset="-78"/>
              </a:rPr>
              <a:t>-البراءة عمل منشئ لحق المخترع: </a:t>
            </a:r>
          </a:p>
          <a:p>
            <a:pPr algn="just" rtl="1"/>
            <a:endParaRPr lang="ar-EG" sz="1600" dirty="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يذهب البعض إلى أن حق المخترع لم يكن له أية وجود قبل منح البراءة، وبالتالي لا يتمتع بأية حقوق ناشئة بمقتضى الحماية القانونية لبراءات الاختراع إلا بمقتضى براءة الاختراع، فحق المخترع لا يثبت بمجرد ابتكاره فكرة إبداعية، حتى لو توافر لها كافة الشروط المطلوبة؛ ذلك أن الحق ينشأ من خلال البراءة.</a:t>
            </a: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3001" y="1367443"/>
            <a:ext cx="3135968" cy="2612129"/>
          </a:xfrm>
          <a:prstGeom prst="rect">
            <a:avLst/>
          </a:prstGeom>
        </p:spPr>
      </p:pic>
      <p:sp>
        <p:nvSpPr>
          <p:cNvPr id="6" name="مستطيل 5"/>
          <p:cNvSpPr/>
          <p:nvPr/>
        </p:nvSpPr>
        <p:spPr>
          <a:xfrm>
            <a:off x="1171978" y="4610637"/>
            <a:ext cx="3837904" cy="75985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US" dirty="0" smtClean="0"/>
              <a:t>Photo by</a:t>
            </a:r>
            <a:r>
              <a:rPr lang="en-US" dirty="0"/>
              <a:t>: Arthur </a:t>
            </a:r>
            <a:r>
              <a:rPr lang="en-US" dirty="0" err="1" smtClean="0"/>
              <a:t>Shlain</a:t>
            </a:r>
            <a:r>
              <a:rPr lang="en-US" dirty="0" smtClean="0"/>
              <a:t>. </a:t>
            </a:r>
            <a:r>
              <a:rPr lang="en-US" dirty="0"/>
              <a:t>License: https://creativecommons.org/licenses/by/3.0/deed.en</a:t>
            </a:r>
          </a:p>
        </p:txBody>
      </p:sp>
    </p:spTree>
    <p:extLst>
      <p:ext uri="{BB962C8B-B14F-4D97-AF65-F5344CB8AC3E}">
        <p14:creationId xmlns:p14="http://schemas.microsoft.com/office/powerpoint/2010/main" val="931120937"/>
      </p:ext>
    </p:extLst>
  </p:cSld>
  <p:clrMapOvr>
    <a:masterClrMapping/>
  </p:clrMapOvr>
  <mc:AlternateContent xmlns:mc="http://schemas.openxmlformats.org/markup-compatibility/2006" xmlns:p14="http://schemas.microsoft.com/office/powerpoint/2010/main">
    <mc:Choice Requires="p14">
      <p:transition spd="slow" p14:dur="2000" advTm="108016"/>
    </mc:Choice>
    <mc:Fallback xmlns="">
      <p:transition spd="slow" advTm="108016"/>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046988"/>
          </a:xfrm>
          <a:prstGeom prst="rect">
            <a:avLst/>
          </a:prstGeom>
          <a:noFill/>
        </p:spPr>
        <p:txBody>
          <a:bodyPr wrap="square" rtlCol="0">
            <a:spAutoFit/>
          </a:bodyPr>
          <a:lstStyle/>
          <a:p>
            <a:pPr algn="just" rtl="1"/>
            <a:endParaRPr lang="ar-EG" sz="1600" dirty="0">
              <a:solidFill>
                <a:srgbClr val="2D3956"/>
              </a:solidFill>
              <a:latin typeface="Alexandria" pitchFamily="2" charset="-78"/>
              <a:cs typeface="Alexandria" pitchFamily="2" charset="-78"/>
            </a:endParaRPr>
          </a:p>
          <a:p>
            <a:pPr algn="just" rtl="1">
              <a:lnSpc>
                <a:spcPct val="250000"/>
              </a:lnSpc>
            </a:pPr>
            <a:r>
              <a:rPr lang="ar-EG" sz="1600" dirty="0">
                <a:solidFill>
                  <a:srgbClr val="2D3956"/>
                </a:solidFill>
                <a:latin typeface="Alexandria" pitchFamily="2" charset="-78"/>
                <a:cs typeface="Alexandria" pitchFamily="2" charset="-78"/>
              </a:rPr>
              <a:t>وهذا لا يتعارض مع تمتع </a:t>
            </a:r>
            <a:r>
              <a:rPr lang="ar-EG" sz="1600" dirty="0" smtClean="0">
                <a:solidFill>
                  <a:srgbClr val="2D3956"/>
                </a:solidFill>
                <a:latin typeface="Alexandria" pitchFamily="2" charset="-78"/>
                <a:cs typeface="Alexandria" pitchFamily="2" charset="-78"/>
              </a:rPr>
              <a:t>المبتكر في </a:t>
            </a:r>
            <a:r>
              <a:rPr lang="ar-EG" sz="1600" dirty="0">
                <a:solidFill>
                  <a:srgbClr val="2D3956"/>
                </a:solidFill>
                <a:latin typeface="Alexandria" pitchFamily="2" charset="-78"/>
                <a:cs typeface="Alexandria" pitchFamily="2" charset="-78"/>
              </a:rPr>
              <a:t>الفترة السابقة على </a:t>
            </a:r>
            <a:r>
              <a:rPr lang="ar-EG" sz="1600" dirty="0" smtClean="0">
                <a:solidFill>
                  <a:srgbClr val="2D3956"/>
                </a:solidFill>
                <a:latin typeface="Alexandria" pitchFamily="2" charset="-78"/>
                <a:cs typeface="Alexandria" pitchFamily="2" charset="-78"/>
              </a:rPr>
              <a:t>ذلك بالحماية </a:t>
            </a:r>
            <a:r>
              <a:rPr lang="ar-EG" sz="1600" dirty="0">
                <a:solidFill>
                  <a:srgbClr val="2D3956"/>
                </a:solidFill>
                <a:latin typeface="Alexandria" pitchFamily="2" charset="-78"/>
                <a:cs typeface="Alexandria" pitchFamily="2" charset="-78"/>
              </a:rPr>
              <a:t>القانونية المتوفرة للأسرار في مجال الصناعية أو المعلومات غير المفصح عنها</a:t>
            </a:r>
            <a:r>
              <a:rPr lang="ar-EG" sz="1600" dirty="0" smtClean="0">
                <a:solidFill>
                  <a:srgbClr val="2D3956"/>
                </a:solidFill>
                <a:latin typeface="Alexandria" pitchFamily="2" charset="-78"/>
                <a:cs typeface="Alexandria" pitchFamily="2" charset="-78"/>
              </a:rPr>
              <a:t>.</a:t>
            </a:r>
          </a:p>
          <a:p>
            <a:pPr algn="just" rtl="1">
              <a:lnSpc>
                <a:spcPct val="250000"/>
              </a:lnSpc>
            </a:pPr>
            <a:r>
              <a:rPr lang="ar-EG" sz="1600" dirty="0" smtClean="0">
                <a:solidFill>
                  <a:srgbClr val="2D3956"/>
                </a:solidFill>
                <a:latin typeface="Alexandria" pitchFamily="2" charset="-78"/>
                <a:cs typeface="Alexandria" pitchFamily="2" charset="-78"/>
              </a:rPr>
              <a:t>وهذا الاتجاه هو الأقرب إلى الصواب.</a:t>
            </a:r>
            <a:endParaRPr lang="ar-EG" sz="1600" dirty="0">
              <a:solidFill>
                <a:srgbClr val="2D3956"/>
              </a:solidFill>
              <a:latin typeface="Alexandria" pitchFamily="2" charset="-78"/>
              <a:cs typeface="Alexandria" pitchFamily="2" charset="-78"/>
            </a:endParaRPr>
          </a:p>
          <a:p>
            <a:pPr algn="just" rtl="1"/>
            <a:endParaRPr lang="en-US"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4685" y="2138484"/>
            <a:ext cx="2116137" cy="1622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87427077"/>
      </p:ext>
    </p:extLst>
  </p:cSld>
  <p:clrMapOvr>
    <a:masterClrMapping/>
  </p:clrMapOvr>
  <mc:AlternateContent xmlns:mc="http://schemas.openxmlformats.org/markup-compatibility/2006" xmlns:p14="http://schemas.microsoft.com/office/powerpoint/2010/main">
    <mc:Choice Requires="p14">
      <p:transition spd="slow" p14:dur="2000" advTm="160532"/>
    </mc:Choice>
    <mc:Fallback xmlns="">
      <p:transition spd="slow" advTm="160532"/>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4339650"/>
          </a:xfrm>
          <a:prstGeom prst="rect">
            <a:avLst/>
          </a:prstGeom>
          <a:noFill/>
        </p:spPr>
        <p:txBody>
          <a:bodyPr wrap="square" rtlCol="0">
            <a:spAutoFit/>
          </a:bodyPr>
          <a:lstStyle/>
          <a:p>
            <a:pPr lvl="0" algn="ctr" rtl="1">
              <a:lnSpc>
                <a:spcPct val="200000"/>
              </a:lnSpc>
            </a:pPr>
            <a:r>
              <a:rPr lang="ar-EG" b="1" u="sng" dirty="0" smtClean="0">
                <a:solidFill>
                  <a:prstClr val="black"/>
                </a:solidFill>
                <a:latin typeface="Alexandria" pitchFamily="2" charset="-78"/>
                <a:cs typeface="Alexandria" pitchFamily="2" charset="-78"/>
              </a:rPr>
              <a:t>(</a:t>
            </a:r>
            <a:r>
              <a:rPr lang="ar-EG" b="1" u="sng" dirty="0">
                <a:solidFill>
                  <a:prstClr val="black"/>
                </a:solidFill>
                <a:latin typeface="Alexandria" pitchFamily="2" charset="-78"/>
                <a:cs typeface="Alexandria" pitchFamily="2" charset="-78"/>
              </a:rPr>
              <a:t>د)- خصائص براءة </a:t>
            </a:r>
            <a:r>
              <a:rPr lang="ar-EG" b="1" u="sng" dirty="0" smtClean="0">
                <a:solidFill>
                  <a:prstClr val="black"/>
                </a:solidFill>
                <a:latin typeface="Alexandria" pitchFamily="2" charset="-78"/>
                <a:cs typeface="Alexandria" pitchFamily="2" charset="-78"/>
              </a:rPr>
              <a:t>الاختراع</a:t>
            </a:r>
          </a:p>
          <a:p>
            <a:pPr lvl="0" algn="just" rtl="1">
              <a:lnSpc>
                <a:spcPct val="200000"/>
              </a:lnSpc>
            </a:pPr>
            <a:r>
              <a:rPr lang="ar-EG" sz="1600" dirty="0" smtClean="0">
                <a:solidFill>
                  <a:prstClr val="black"/>
                </a:solidFill>
                <a:latin typeface="Alexandria" pitchFamily="2" charset="-78"/>
                <a:cs typeface="Alexandria" pitchFamily="2" charset="-78"/>
              </a:rPr>
              <a:t>تتسم براءة الاختراع بعدد من الخصائص، أشرنا إلى بعضها مسبقا، وهي كونها تصدر بقرار إداري من الجهة المختصة، وتعد عملا منشئا لحق المخترع وليس كاشف له، كما يتولد عنها حقوق على شيء ذهني، أي الحقوق الذهنية، وقد تعرضنا إلى طبيعة هذه الحقوق، وبينا أن لها طبيعة مزدوجة: مالية وأدبية، على النحو الذي وضحناه في السابق.</a:t>
            </a:r>
            <a:endParaRPr lang="ar-EG" sz="1600" dirty="0">
              <a:solidFill>
                <a:prstClr val="black"/>
              </a:solidFill>
              <a:latin typeface="Alexandria" pitchFamily="2" charset="-78"/>
              <a:cs typeface="Alexandria" pitchFamily="2" charset="-78"/>
            </a:endParaRPr>
          </a:p>
          <a:p>
            <a:pPr algn="just" rtl="1"/>
            <a:endParaRPr lang="ar-EG" sz="1600" b="1" u="sng" dirty="0" smtClean="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صورة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78455" y="1297546"/>
            <a:ext cx="3429000" cy="3248696"/>
          </a:xfrm>
          <a:prstGeom prst="rect">
            <a:avLst/>
          </a:prstGeom>
        </p:spPr>
      </p:pic>
      <p:sp>
        <p:nvSpPr>
          <p:cNvPr id="6" name="مستطيل 5"/>
          <p:cNvSpPr/>
          <p:nvPr/>
        </p:nvSpPr>
        <p:spPr>
          <a:xfrm>
            <a:off x="1178455" y="4546242"/>
            <a:ext cx="3271235" cy="84626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solidFill>
                  <a:prstClr val="black"/>
                </a:solidFill>
              </a:rPr>
              <a:t>Photo: https://www.pngwing.com/ar/free-png-zfqnl/download</a:t>
            </a:r>
          </a:p>
        </p:txBody>
      </p:sp>
    </p:spTree>
    <p:extLst>
      <p:ext uri="{BB962C8B-B14F-4D97-AF65-F5344CB8AC3E}">
        <p14:creationId xmlns:p14="http://schemas.microsoft.com/office/powerpoint/2010/main" val="1136635007"/>
      </p:ext>
    </p:extLst>
  </p:cSld>
  <p:clrMapOvr>
    <a:masterClrMapping/>
  </p:clrMapOvr>
  <mc:AlternateContent xmlns:mc="http://schemas.openxmlformats.org/markup-compatibility/2006" xmlns:p14="http://schemas.microsoft.com/office/powerpoint/2010/main">
    <mc:Choice Requires="p14">
      <p:transition spd="slow" p14:dur="2000" advTm="162406"/>
    </mc:Choice>
    <mc:Fallback xmlns="">
      <p:transition spd="slow" advTm="162406"/>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 </a:t>
            </a:r>
          </a:p>
        </p:txBody>
      </p:sp>
      <p:sp>
        <p:nvSpPr>
          <p:cNvPr id="24" name="TextBox 23"/>
          <p:cNvSpPr txBox="1"/>
          <p:nvPr/>
        </p:nvSpPr>
        <p:spPr>
          <a:xfrm>
            <a:off x="5009880" y="1197431"/>
            <a:ext cx="5342761" cy="4524315"/>
          </a:xfrm>
          <a:prstGeom prst="rect">
            <a:avLst/>
          </a:prstGeom>
          <a:noFill/>
        </p:spPr>
        <p:txBody>
          <a:bodyPr wrap="square" rtlCol="0">
            <a:spAutoFit/>
          </a:bodyPr>
          <a:lstStyle/>
          <a:p>
            <a:pPr algn="just" rtl="1">
              <a:lnSpc>
                <a:spcPct val="200000"/>
              </a:lnSpc>
            </a:pPr>
            <a:endParaRPr lang="ar-EG" sz="1600" dirty="0" smtClean="0">
              <a:solidFill>
                <a:srgbClr val="2D3956"/>
              </a:solidFill>
              <a:latin typeface="Alexandria" pitchFamily="2" charset="-78"/>
              <a:cs typeface="Alexandria" pitchFamily="2" charset="-78"/>
            </a:endParaRPr>
          </a:p>
          <a:p>
            <a:pPr algn="just" rtl="1">
              <a:lnSpc>
                <a:spcPct val="200000"/>
              </a:lnSpc>
            </a:pPr>
            <a:endParaRPr lang="ar-EG" sz="1600" dirty="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كما أشرنا من قبل أيضا إلى أنها حق استئثاري، بمعنى أنه يمنح للمخترع احتكارا، مؤقتا لمدة معينة، باستغلال الاختراع ومنع الغير من الاستفادة منه بأية طريقة إلا بإذنه.</a:t>
            </a:r>
          </a:p>
          <a:p>
            <a:pPr algn="ctr" rtl="1">
              <a:lnSpc>
                <a:spcPct val="200000"/>
              </a:lnSpc>
            </a:pPr>
            <a:endParaRPr lang="ar-EG" sz="1600" dirty="0">
              <a:solidFill>
                <a:srgbClr val="2D3956"/>
              </a:solidFill>
              <a:latin typeface="Alexandria" pitchFamily="2" charset="-78"/>
              <a:cs typeface="Alexandria" pitchFamily="2" charset="-78"/>
            </a:endParaRPr>
          </a:p>
          <a:p>
            <a:pPr algn="r" rtl="1"/>
            <a:endParaRPr lang="ar-EG" sz="1600" dirty="0">
              <a:solidFill>
                <a:srgbClr val="2D3956"/>
              </a:solidFill>
              <a:latin typeface="Alexandria" pitchFamily="2" charset="-78"/>
              <a:cs typeface="Alexandria" pitchFamily="2" charset="-78"/>
            </a:endParaRPr>
          </a:p>
          <a:p>
            <a:pPr algn="r" rtl="1"/>
            <a:endParaRPr lang="ar-EG" sz="1600" dirty="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 </a:t>
            </a:r>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2434" y="1547962"/>
            <a:ext cx="1183744" cy="15540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5609982"/>
      </p:ext>
    </p:extLst>
  </p:cSld>
  <p:clrMapOvr>
    <a:masterClrMapping/>
  </p:clrMapOvr>
  <mc:AlternateContent xmlns:mc="http://schemas.openxmlformats.org/markup-compatibility/2006" xmlns:p14="http://schemas.microsoft.com/office/powerpoint/2010/main">
    <mc:Choice Requires="p14">
      <p:transition spd="slow" p14:dur="2000" advTm="75013"/>
    </mc:Choice>
    <mc:Fallback xmlns="">
      <p:transition spd="slow" advTm="75013"/>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4278094"/>
          </a:xfrm>
          <a:prstGeom prst="rect">
            <a:avLst/>
          </a:prstGeom>
          <a:noFill/>
        </p:spPr>
        <p:txBody>
          <a:bodyPr wrap="square" rtlCol="0">
            <a:spAutoFit/>
          </a:bodyPr>
          <a:lstStyle/>
          <a:p>
            <a:pPr algn="r" rtl="1">
              <a:lnSpc>
                <a:spcPct val="200000"/>
              </a:lnSpc>
            </a:pPr>
            <a:endParaRPr lang="ar-EG" sz="1600" dirty="0" smtClean="0">
              <a:solidFill>
                <a:srgbClr val="2D3956"/>
              </a:solidFill>
              <a:latin typeface="Alexandria" pitchFamily="2" charset="-78"/>
              <a:cs typeface="Alexandria" pitchFamily="2" charset="-78"/>
            </a:endParaRPr>
          </a:p>
          <a:p>
            <a:pPr algn="just" rtl="1">
              <a:lnSpc>
                <a:spcPct val="200000"/>
              </a:lnSpc>
            </a:pPr>
            <a:endParaRPr lang="ar-EG" sz="1600" dirty="0" smtClean="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وقد بينا في السابق أيضا أن البراءة تمنح المخترع حقوقا مالية مؤقتة باستغلال الاختراع، وذلك لمدة 20 سنة. </a:t>
            </a:r>
          </a:p>
          <a:p>
            <a:pPr algn="just" rtl="1">
              <a:lnSpc>
                <a:spcPct val="200000"/>
              </a:lnSpc>
            </a:pPr>
            <a:r>
              <a:rPr lang="ar-EG" sz="1600" dirty="0" smtClean="0">
                <a:solidFill>
                  <a:srgbClr val="2D3956"/>
                </a:solidFill>
                <a:latin typeface="Alexandria" pitchFamily="2" charset="-78"/>
                <a:cs typeface="Alexandria" pitchFamily="2" charset="-78"/>
              </a:rPr>
              <a:t>ويسقط بعدها الاختراع في الملك العام بحيث يستطيع الجمهور الاستفادة منه دون الحصول على إذن من المخترع.</a:t>
            </a:r>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صورة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9970" y="1258778"/>
            <a:ext cx="3429000" cy="3429000"/>
          </a:xfrm>
          <a:prstGeom prst="rect">
            <a:avLst/>
          </a:prstGeom>
        </p:spPr>
      </p:pic>
      <p:sp>
        <p:nvSpPr>
          <p:cNvPr id="6" name="مستطيل 5"/>
          <p:cNvSpPr/>
          <p:nvPr/>
        </p:nvSpPr>
        <p:spPr>
          <a:xfrm>
            <a:off x="1333001" y="4778062"/>
            <a:ext cx="3148847" cy="79474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solidFill>
                  <a:prstClr val="black"/>
                </a:solidFill>
              </a:rPr>
              <a:t>Photo</a:t>
            </a:r>
            <a:r>
              <a:rPr lang="en-US" dirty="0" smtClean="0">
                <a:solidFill>
                  <a:prstClr val="black"/>
                </a:solidFill>
              </a:rPr>
              <a:t>: https</a:t>
            </a:r>
            <a:r>
              <a:rPr lang="en-US" dirty="0">
                <a:solidFill>
                  <a:prstClr val="black"/>
                </a:solidFill>
              </a:rPr>
              <a:t>://www.pngwing.com/ar/free-png-zgriz/download </a:t>
            </a:r>
          </a:p>
        </p:txBody>
      </p:sp>
    </p:spTree>
    <p:extLst>
      <p:ext uri="{BB962C8B-B14F-4D97-AF65-F5344CB8AC3E}">
        <p14:creationId xmlns:p14="http://schemas.microsoft.com/office/powerpoint/2010/main" val="1472978653"/>
      </p:ext>
    </p:extLst>
  </p:cSld>
  <p:clrMapOvr>
    <a:masterClrMapping/>
  </p:clrMapOvr>
  <mc:AlternateContent xmlns:mc="http://schemas.openxmlformats.org/markup-compatibility/2006" xmlns:p14="http://schemas.microsoft.com/office/powerpoint/2010/main">
    <mc:Choice Requires="p14">
      <p:transition spd="slow" p14:dur="2000" advTm="72461"/>
    </mc:Choice>
    <mc:Fallback xmlns="">
      <p:transition spd="slow" advTm="72461"/>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4524315"/>
          </a:xfrm>
          <a:prstGeom prst="rect">
            <a:avLst/>
          </a:prstGeom>
          <a:noFill/>
        </p:spPr>
        <p:txBody>
          <a:bodyPr wrap="square" rtlCol="0">
            <a:spAutoFit/>
          </a:bodyPr>
          <a:lstStyle/>
          <a:p>
            <a:pPr algn="just" rtl="1">
              <a:lnSpc>
                <a:spcPct val="200000"/>
              </a:lnSpc>
            </a:pPr>
            <a:endParaRPr lang="ar-EG" sz="1600" dirty="0" smtClean="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ومع ذلك فإن الحقوق الأدبية ليست مؤقتة فهي وثيقة الصلة بشخصية المخترع، فحق إسناد الاختراع إلى المخترع، لا يقبل بطبيعته أن يكون مؤقتا، وفقا لما وضحناه في السابق بشأن الحقوق الأدبية وخصائصها .</a:t>
            </a:r>
          </a:p>
          <a:p>
            <a:pPr algn="just" rtl="1">
              <a:lnSpc>
                <a:spcPct val="200000"/>
              </a:lnSpc>
            </a:pPr>
            <a:r>
              <a:rPr lang="ar-EG" sz="1600" dirty="0" smtClean="0">
                <a:solidFill>
                  <a:srgbClr val="2D3956"/>
                </a:solidFill>
                <a:latin typeface="Alexandria" pitchFamily="2" charset="-78"/>
                <a:cs typeface="Alexandria" pitchFamily="2" charset="-78"/>
              </a:rPr>
              <a:t> </a:t>
            </a:r>
            <a:endParaRPr lang="ar-EG" sz="1600" dirty="0">
              <a:solidFill>
                <a:srgbClr val="2D3956"/>
              </a:solidFill>
              <a:latin typeface="Alexandria" pitchFamily="2" charset="-78"/>
              <a:cs typeface="Alexandria" pitchFamily="2" charset="-78"/>
            </a:endParaRPr>
          </a:p>
          <a:p>
            <a:pPr algn="r" rtl="1"/>
            <a:endParaRPr lang="ar-EG" sz="1600" dirty="0">
              <a:solidFill>
                <a:srgbClr val="2D3956"/>
              </a:solidFill>
              <a:latin typeface="Alexandria" pitchFamily="2" charset="-78"/>
              <a:cs typeface="Alexandria" pitchFamily="2" charset="-78"/>
            </a:endParaRPr>
          </a:p>
          <a:p>
            <a:pPr algn="r" rtl="1"/>
            <a:endParaRPr lang="ar-EG" sz="1600" dirty="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 </a:t>
            </a:r>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3001" y="1622738"/>
            <a:ext cx="2838928" cy="27689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09423112"/>
      </p:ext>
    </p:extLst>
  </p:cSld>
  <p:clrMapOvr>
    <a:masterClrMapping/>
  </p:clrMapOvr>
  <mc:AlternateContent xmlns:mc="http://schemas.openxmlformats.org/markup-compatibility/2006" xmlns:p14="http://schemas.microsoft.com/office/powerpoint/2010/main">
    <mc:Choice Requires="p14">
      <p:transition spd="slow" p14:dur="2000" advTm="75268"/>
    </mc:Choice>
    <mc:Fallback xmlns="">
      <p:transition spd="slow" advTm="75268"/>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endParaRPr lang="en-US" dirty="0">
              <a:solidFill>
                <a:prstClr val="white"/>
              </a:solidFill>
            </a:endParaRPr>
          </a:p>
        </p:txBody>
      </p:sp>
      <p:sp>
        <p:nvSpPr>
          <p:cNvPr id="24" name="TextBox 23"/>
          <p:cNvSpPr txBox="1"/>
          <p:nvPr/>
        </p:nvSpPr>
        <p:spPr>
          <a:xfrm>
            <a:off x="5009880" y="1197431"/>
            <a:ext cx="5342761" cy="4401205"/>
          </a:xfrm>
          <a:prstGeom prst="rect">
            <a:avLst/>
          </a:prstGeom>
          <a:noFill/>
        </p:spPr>
        <p:txBody>
          <a:bodyPr wrap="square" rtlCol="0">
            <a:spAutoFit/>
          </a:bodyPr>
          <a:lstStyle/>
          <a:p>
            <a:pPr algn="ctr" rtl="1"/>
            <a:r>
              <a:rPr lang="ar-EG" sz="2000" b="1" u="sng" dirty="0">
                <a:solidFill>
                  <a:srgbClr val="2D3956"/>
                </a:solidFill>
                <a:latin typeface="Alexandria" pitchFamily="2" charset="-78"/>
                <a:cs typeface="Alexandria" pitchFamily="2" charset="-78"/>
              </a:rPr>
              <a:t>2-الشروط الازمة لمنح براءة الاختراع</a:t>
            </a:r>
          </a:p>
          <a:p>
            <a:pPr algn="ctr" rtl="1"/>
            <a:endParaRPr lang="ar-EG" sz="2000" b="1" u="sng" dirty="0">
              <a:solidFill>
                <a:srgbClr val="2D3956"/>
              </a:solidFill>
              <a:latin typeface="Alexandria" pitchFamily="2" charset="-78"/>
              <a:cs typeface="Alexandria" pitchFamily="2" charset="-78"/>
            </a:endParaRPr>
          </a:p>
          <a:p>
            <a:pPr algn="r" rtl="1">
              <a:lnSpc>
                <a:spcPct val="200000"/>
              </a:lnSpc>
            </a:pPr>
            <a:r>
              <a:rPr lang="ar-EG" sz="1600" dirty="0" smtClean="0">
                <a:solidFill>
                  <a:srgbClr val="2D3956"/>
                </a:solidFill>
                <a:latin typeface="Alexandria" pitchFamily="2" charset="-78"/>
                <a:cs typeface="Alexandria" pitchFamily="2" charset="-78"/>
              </a:rPr>
              <a:t>هناك شروط موضوعية وأخرى شكلية تطلبها القانون لمنح براءة الاختراع، وسنتناول ذلك على النحو التالي:</a:t>
            </a:r>
          </a:p>
          <a:p>
            <a:pPr algn="r" rtl="1">
              <a:lnSpc>
                <a:spcPct val="200000"/>
              </a:lnSpc>
            </a:pPr>
            <a:endParaRPr lang="ar-EG" sz="1600" dirty="0">
              <a:solidFill>
                <a:srgbClr val="2D3956"/>
              </a:solidFill>
              <a:latin typeface="Alexandria" pitchFamily="2" charset="-78"/>
              <a:cs typeface="Alexandria" pitchFamily="2" charset="-78"/>
            </a:endParaRPr>
          </a:p>
          <a:p>
            <a:pPr algn="r" rtl="1">
              <a:lnSpc>
                <a:spcPct val="200000"/>
              </a:lnSpc>
            </a:pPr>
            <a:r>
              <a:rPr lang="ar-EG" sz="1600" dirty="0" smtClean="0">
                <a:solidFill>
                  <a:srgbClr val="2D3956"/>
                </a:solidFill>
                <a:latin typeface="Alexandria" pitchFamily="2" charset="-78"/>
                <a:cs typeface="Alexandria" pitchFamily="2" charset="-78"/>
              </a:rPr>
              <a:t>(أ)-الشروط الموضوعية للحصول على براءة الاختراع </a:t>
            </a:r>
          </a:p>
          <a:p>
            <a:pPr algn="r" rtl="1">
              <a:lnSpc>
                <a:spcPct val="200000"/>
              </a:lnSpc>
            </a:pPr>
            <a:r>
              <a:rPr lang="ar-EG" sz="1600" dirty="0" smtClean="0">
                <a:solidFill>
                  <a:srgbClr val="2D3956"/>
                </a:solidFill>
                <a:latin typeface="Alexandria" pitchFamily="2" charset="-78"/>
                <a:cs typeface="Alexandria" pitchFamily="2" charset="-78"/>
              </a:rPr>
              <a:t>(ب)- الشروط الشكلية للحصول على براءة الاختراع </a:t>
            </a:r>
            <a:endParaRPr lang="ar-EG" sz="1600" dirty="0">
              <a:solidFill>
                <a:srgbClr val="2D3956"/>
              </a:solidFill>
              <a:latin typeface="Alexandria" pitchFamily="2" charset="-78"/>
              <a:cs typeface="Alexandria" pitchFamily="2" charset="-78"/>
            </a:endParaRPr>
          </a:p>
          <a:p>
            <a:pPr algn="r" rtl="1"/>
            <a:endParaRPr lang="ar-EG" sz="1600" dirty="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 </a:t>
            </a:r>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2434" y="1547962"/>
            <a:ext cx="1183744" cy="15540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16462200"/>
      </p:ext>
    </p:extLst>
  </p:cSld>
  <p:clrMapOvr>
    <a:masterClrMapping/>
  </p:clrMapOvr>
  <mc:AlternateContent xmlns:mc="http://schemas.openxmlformats.org/markup-compatibility/2006" xmlns:p14="http://schemas.microsoft.com/office/powerpoint/2010/main">
    <mc:Choice Requires="p14">
      <p:transition spd="slow" p14:dur="2000" advTm="81155"/>
    </mc:Choice>
    <mc:Fallback xmlns="">
      <p:transition spd="slow" advTm="81155"/>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5878532"/>
          </a:xfrm>
          <a:prstGeom prst="rect">
            <a:avLst/>
          </a:prstGeom>
          <a:noFill/>
        </p:spPr>
        <p:txBody>
          <a:bodyPr wrap="square" rtlCol="0">
            <a:spAutoFit/>
          </a:bodyPr>
          <a:lstStyle/>
          <a:p>
            <a:pPr lvl="0" algn="r" rtl="1">
              <a:lnSpc>
                <a:spcPct val="200000"/>
              </a:lnSpc>
            </a:pPr>
            <a:r>
              <a:rPr lang="ar-EG" b="1" u="sng" dirty="0">
                <a:solidFill>
                  <a:srgbClr val="2D3956"/>
                </a:solidFill>
                <a:latin typeface="Alexandria" pitchFamily="2" charset="-78"/>
                <a:cs typeface="Alexandria" pitchFamily="2" charset="-78"/>
              </a:rPr>
              <a:t>(أ)-الشروط الموضوعية للحصول على براءة الاختراع </a:t>
            </a:r>
          </a:p>
          <a:p>
            <a:pPr algn="r" rtl="1">
              <a:lnSpc>
                <a:spcPct val="200000"/>
              </a:lnSpc>
            </a:pPr>
            <a:r>
              <a:rPr lang="ar-EG" sz="1600" dirty="0" smtClean="0">
                <a:solidFill>
                  <a:srgbClr val="2D3956"/>
                </a:solidFill>
                <a:latin typeface="Alexandria" pitchFamily="2" charset="-78"/>
                <a:cs typeface="Alexandria" pitchFamily="2" charset="-78"/>
              </a:rPr>
              <a:t>هناك ثلاثة شروط أساسية تنص عليها التشريعات المقارنة للحصول على براءة الاختراع وهي:</a:t>
            </a:r>
          </a:p>
          <a:p>
            <a:pPr algn="r" rtl="1">
              <a:lnSpc>
                <a:spcPct val="200000"/>
              </a:lnSpc>
            </a:pPr>
            <a:r>
              <a:rPr lang="ar-EG" sz="1600" dirty="0" smtClean="0">
                <a:solidFill>
                  <a:srgbClr val="2D3956"/>
                </a:solidFill>
                <a:latin typeface="Alexandria" pitchFamily="2" charset="-78"/>
                <a:cs typeface="Alexandria" pitchFamily="2" charset="-78"/>
              </a:rPr>
              <a:t>-أن يكون الاختراع جديدا </a:t>
            </a:r>
          </a:p>
          <a:p>
            <a:pPr algn="r" rtl="1">
              <a:lnSpc>
                <a:spcPct val="200000"/>
              </a:lnSpc>
            </a:pPr>
            <a:r>
              <a:rPr lang="ar-EG" sz="1600" dirty="0" smtClean="0">
                <a:solidFill>
                  <a:srgbClr val="2D3956"/>
                </a:solidFill>
                <a:latin typeface="Alexandria" pitchFamily="2" charset="-78"/>
                <a:cs typeface="Alexandria" pitchFamily="2" charset="-78"/>
              </a:rPr>
              <a:t>-أن ينطوي على خطوة إبداعية </a:t>
            </a:r>
          </a:p>
          <a:p>
            <a:pPr algn="r" rtl="1">
              <a:lnSpc>
                <a:spcPct val="200000"/>
              </a:lnSpc>
            </a:pPr>
            <a:r>
              <a:rPr lang="ar-EG" sz="1600" dirty="0" smtClean="0">
                <a:solidFill>
                  <a:srgbClr val="2D3956"/>
                </a:solidFill>
                <a:latin typeface="Alexandria" pitchFamily="2" charset="-78"/>
                <a:cs typeface="Alexandria" pitchFamily="2" charset="-78"/>
              </a:rPr>
              <a:t>-أن يكون قابلا للتطبيق الصناعي </a:t>
            </a:r>
            <a:endParaRPr lang="ar-EG" sz="1600" dirty="0">
              <a:solidFill>
                <a:srgbClr val="2D3956"/>
              </a:solidFill>
              <a:latin typeface="Alexandria" pitchFamily="2" charset="-78"/>
              <a:cs typeface="Alexandria" pitchFamily="2" charset="-78"/>
            </a:endParaRPr>
          </a:p>
          <a:p>
            <a:pPr algn="r" rtl="1">
              <a:lnSpc>
                <a:spcPct val="200000"/>
              </a:lnSpc>
            </a:pPr>
            <a:r>
              <a:rPr lang="ar-EG" sz="1600" dirty="0" smtClean="0">
                <a:solidFill>
                  <a:srgbClr val="2D3956"/>
                </a:solidFill>
                <a:latin typeface="Alexandria" pitchFamily="2" charset="-78"/>
                <a:cs typeface="Alexandria" pitchFamily="2" charset="-78"/>
              </a:rPr>
              <a:t>ونتناول ذلك فيما يلي:</a:t>
            </a:r>
          </a:p>
          <a:p>
            <a:pPr algn="r" rtl="1">
              <a:lnSpc>
                <a:spcPct val="200000"/>
              </a:lnSpc>
            </a:pPr>
            <a:endParaRPr lang="ar-EG" sz="1600" dirty="0" smtClean="0">
              <a:solidFill>
                <a:srgbClr val="2D3956"/>
              </a:solidFill>
              <a:latin typeface="Alexandria" pitchFamily="2" charset="-78"/>
              <a:cs typeface="Alexandria" pitchFamily="2" charset="-78"/>
            </a:endParaRPr>
          </a:p>
          <a:p>
            <a:pPr algn="r" rtl="1">
              <a:lnSpc>
                <a:spcPct val="200000"/>
              </a:lnSpc>
            </a:pPr>
            <a:r>
              <a:rPr lang="ar-EG" b="1" dirty="0" smtClean="0">
                <a:solidFill>
                  <a:srgbClr val="2D3956"/>
                </a:solidFill>
                <a:latin typeface="Alexandria" pitchFamily="2" charset="-78"/>
                <a:cs typeface="Alexandria" pitchFamily="2" charset="-78"/>
              </a:rPr>
              <a:t> </a:t>
            </a:r>
          </a:p>
          <a:p>
            <a:pPr algn="just" rtl="1">
              <a:lnSpc>
                <a:spcPct val="200000"/>
              </a:lnSpc>
            </a:pPr>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صورة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29970" y="1258778"/>
            <a:ext cx="3429000" cy="3429000"/>
          </a:xfrm>
          <a:prstGeom prst="rect">
            <a:avLst/>
          </a:prstGeom>
        </p:spPr>
      </p:pic>
      <p:sp>
        <p:nvSpPr>
          <p:cNvPr id="6" name="مستطيل 5"/>
          <p:cNvSpPr/>
          <p:nvPr/>
        </p:nvSpPr>
        <p:spPr>
          <a:xfrm>
            <a:off x="1333000" y="4507606"/>
            <a:ext cx="3148847" cy="79474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solidFill>
                  <a:prstClr val="black"/>
                </a:solidFill>
              </a:rPr>
              <a:t>Photo</a:t>
            </a:r>
            <a:r>
              <a:rPr lang="en-US" dirty="0" smtClean="0">
                <a:solidFill>
                  <a:prstClr val="black"/>
                </a:solidFill>
              </a:rPr>
              <a:t>: https</a:t>
            </a:r>
            <a:r>
              <a:rPr lang="en-US" dirty="0">
                <a:solidFill>
                  <a:prstClr val="black"/>
                </a:solidFill>
              </a:rPr>
              <a:t>://www.pngwing.com/ar/free-png-zgriz/download </a:t>
            </a:r>
          </a:p>
        </p:txBody>
      </p:sp>
    </p:spTree>
    <p:extLst>
      <p:ext uri="{BB962C8B-B14F-4D97-AF65-F5344CB8AC3E}">
        <p14:creationId xmlns:p14="http://schemas.microsoft.com/office/powerpoint/2010/main" val="3718750658"/>
      </p:ext>
    </p:extLst>
  </p:cSld>
  <p:clrMapOvr>
    <a:masterClrMapping/>
  </p:clrMapOvr>
  <mc:AlternateContent xmlns:mc="http://schemas.openxmlformats.org/markup-compatibility/2006" xmlns:p14="http://schemas.microsoft.com/office/powerpoint/2010/main">
    <mc:Choice Requires="p14">
      <p:transition spd="slow" p14:dur="2000" advTm="151776"/>
    </mc:Choice>
    <mc:Fallback xmlns="">
      <p:transition spd="slow" advTm="151776"/>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5878532"/>
          </a:xfrm>
          <a:prstGeom prst="rect">
            <a:avLst/>
          </a:prstGeom>
          <a:noFill/>
        </p:spPr>
        <p:txBody>
          <a:bodyPr wrap="square" rtlCol="0">
            <a:spAutoFit/>
          </a:bodyPr>
          <a:lstStyle/>
          <a:p>
            <a:pPr algn="ctr" rtl="1"/>
            <a:r>
              <a:rPr lang="ar-EG" sz="2000" b="1" u="sng" dirty="0">
                <a:solidFill>
                  <a:srgbClr val="2D3956"/>
                </a:solidFill>
                <a:latin typeface="Alexandria" pitchFamily="2" charset="-78"/>
                <a:cs typeface="Alexandria" pitchFamily="2" charset="-78"/>
              </a:rPr>
              <a:t>-أن يكون الاختراع جديدا </a:t>
            </a:r>
            <a:endParaRPr lang="ar-EG" sz="2000" b="1" u="sng" dirty="0" smtClean="0">
              <a:solidFill>
                <a:srgbClr val="2D3956"/>
              </a:solidFill>
              <a:latin typeface="Alexandria" pitchFamily="2" charset="-78"/>
              <a:cs typeface="Alexandria" pitchFamily="2" charset="-78"/>
            </a:endParaRPr>
          </a:p>
          <a:p>
            <a:pPr algn="r" rtl="1"/>
            <a:endParaRPr lang="ar-EG" sz="2000" b="1" u="sng" dirty="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يجب أن يكون الاختراع جديدا لكي يستحق المخترع منح البراءة، ويكون الاختراع جديدا إذا لم يُكشف عنه قبل تقديم طلب البراءة.</a:t>
            </a:r>
          </a:p>
          <a:p>
            <a:pPr algn="just" rtl="1">
              <a:lnSpc>
                <a:spcPct val="200000"/>
              </a:lnSpc>
            </a:pPr>
            <a:r>
              <a:rPr lang="ar-EG" sz="1600" dirty="0" smtClean="0">
                <a:solidFill>
                  <a:srgbClr val="2D3956"/>
                </a:solidFill>
                <a:latin typeface="Alexandria" pitchFamily="2" charset="-78"/>
                <a:cs typeface="Alexandria" pitchFamily="2" charset="-78"/>
              </a:rPr>
              <a:t>وهذا يعني أنه يجب ألا يكون قد قدم أحد طلب للحصول على براءة عن الاختراع أو سبق الحصول على البراءة فعلا أو جرى استعماله أو نشره.</a:t>
            </a:r>
          </a:p>
          <a:p>
            <a:pPr algn="r" rtl="1"/>
            <a:endParaRPr lang="ar-EG" sz="1600" dirty="0" smtClean="0">
              <a:solidFill>
                <a:srgbClr val="2D3956"/>
              </a:solidFill>
              <a:latin typeface="Alexandria" pitchFamily="2" charset="-78"/>
              <a:cs typeface="Alexandria" pitchFamily="2" charset="-78"/>
            </a:endParaRPr>
          </a:p>
          <a:p>
            <a:pPr algn="r"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9286" y="2171276"/>
            <a:ext cx="1182687" cy="1554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5644056"/>
      </p:ext>
    </p:extLst>
  </p:cSld>
  <p:clrMapOvr>
    <a:masterClrMapping/>
  </p:clrMapOvr>
  <mc:AlternateContent xmlns:mc="http://schemas.openxmlformats.org/markup-compatibility/2006" xmlns:p14="http://schemas.microsoft.com/office/powerpoint/2010/main">
    <mc:Choice Requires="p14">
      <p:transition spd="slow" p14:dur="2000" advTm="135773"/>
    </mc:Choice>
    <mc:Fallback xmlns="">
      <p:transition spd="slow" advTm="135773"/>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5509200"/>
          </a:xfrm>
          <a:prstGeom prst="rect">
            <a:avLst/>
          </a:prstGeom>
          <a:noFill/>
        </p:spPr>
        <p:txBody>
          <a:bodyPr wrap="square" rtlCol="0">
            <a:spAutoFit/>
          </a:bodyPr>
          <a:lstStyle/>
          <a:p>
            <a:pPr algn="just" rtl="1">
              <a:lnSpc>
                <a:spcPct val="200000"/>
              </a:lnSpc>
            </a:pPr>
            <a:r>
              <a:rPr lang="ar-EG" sz="1600" dirty="0" smtClean="0">
                <a:solidFill>
                  <a:srgbClr val="2D3956"/>
                </a:solidFill>
                <a:latin typeface="Alexandria" pitchFamily="2" charset="-78"/>
                <a:cs typeface="Alexandria" pitchFamily="2" charset="-78"/>
              </a:rPr>
              <a:t>والحكمة من وراء ذلك إنه لو حدث وكان الاختراع قد جرى الكشف عنه قبل تقديم طلب البراءة، وبالتالي أصبح الجمهور يستعمله، فلن يفيد منح المخترع احتكار مؤقت باستغلاله على النحو الذي أشرنا إليه من قبل.</a:t>
            </a:r>
          </a:p>
          <a:p>
            <a:pPr algn="r" rtl="1"/>
            <a:endParaRPr lang="ar-EG" sz="1600" dirty="0" smtClean="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فضلا عن أنه طالما جرى الكشف عنه فقد أصبح من حق الجمهور استعماله دون إذن من المبتكر ولا أحد يستطيع منع الجمهور من ذلك لأن استعمال للاختراع لا يمثل في هذه الحالة أي اعتداء على حقوق المخترع.</a:t>
            </a:r>
            <a:endParaRPr lang="ar-EG" sz="1600" dirty="0">
              <a:solidFill>
                <a:srgbClr val="2D3956"/>
              </a:solidFill>
              <a:latin typeface="Alexandria" pitchFamily="2" charset="-78"/>
              <a:cs typeface="Alexandria" pitchFamily="2" charset="-78"/>
            </a:endParaRPr>
          </a:p>
          <a:p>
            <a:pPr algn="r" rtl="1"/>
            <a:endParaRPr lang="ar-EG" sz="1600" dirty="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 </a:t>
            </a:r>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6891" y="1155869"/>
            <a:ext cx="3425825" cy="3432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1346" y="4529820"/>
            <a:ext cx="3236913" cy="1042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79665436"/>
      </p:ext>
    </p:extLst>
  </p:cSld>
  <p:clrMapOvr>
    <a:masterClrMapping/>
  </p:clrMapOvr>
  <mc:AlternateContent xmlns:mc="http://schemas.openxmlformats.org/markup-compatibility/2006" xmlns:p14="http://schemas.microsoft.com/office/powerpoint/2010/main">
    <mc:Choice Requires="p14">
      <p:transition spd="slow" p14:dur="2000" advTm="141829"/>
    </mc:Choice>
    <mc:Fallback xmlns="">
      <p:transition spd="slow" advTm="141829"/>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785652"/>
          </a:xfrm>
          <a:prstGeom prst="rect">
            <a:avLst/>
          </a:prstGeom>
          <a:noFill/>
        </p:spPr>
        <p:txBody>
          <a:bodyPr wrap="square" rtlCol="0">
            <a:spAutoFit/>
          </a:bodyPr>
          <a:lstStyle/>
          <a:p>
            <a:pPr algn="just" rtl="1">
              <a:lnSpc>
                <a:spcPct val="150000"/>
              </a:lnSpc>
            </a:pPr>
            <a:r>
              <a:rPr lang="ar-EG" sz="1600" dirty="0" smtClean="0">
                <a:solidFill>
                  <a:srgbClr val="2D3956"/>
                </a:solidFill>
                <a:latin typeface="Alexandria" pitchFamily="2" charset="-78"/>
                <a:cs typeface="Alexandria" pitchFamily="2" charset="-78"/>
              </a:rPr>
              <a:t>والجدة المقصودة هنا هي الجدة المطلقة وهو المأخوذ به في غالبية التشريعات المقارنة، مصر، السعودية، فرنسا وغير ذلك.</a:t>
            </a:r>
          </a:p>
          <a:p>
            <a:pPr algn="just" rtl="1">
              <a:lnSpc>
                <a:spcPct val="150000"/>
              </a:lnSpc>
            </a:pPr>
            <a:endParaRPr lang="ar-EG" sz="1600" dirty="0">
              <a:solidFill>
                <a:srgbClr val="2D3956"/>
              </a:solidFill>
              <a:latin typeface="Alexandria" pitchFamily="2" charset="-78"/>
              <a:cs typeface="Alexandria" pitchFamily="2" charset="-78"/>
            </a:endParaRPr>
          </a:p>
          <a:p>
            <a:pPr algn="just" rtl="1">
              <a:lnSpc>
                <a:spcPct val="150000"/>
              </a:lnSpc>
            </a:pPr>
            <a:r>
              <a:rPr lang="ar-EG" sz="1600" dirty="0" smtClean="0">
                <a:solidFill>
                  <a:srgbClr val="2D3956"/>
                </a:solidFill>
                <a:latin typeface="Alexandria" pitchFamily="2" charset="-78"/>
                <a:cs typeface="Alexandria" pitchFamily="2" charset="-78"/>
              </a:rPr>
              <a:t>وتعني عدم نشر الاختراع بأي طريقة أو في أي زمان أو مكان، طالما كان النشر قبل طلب البراءة.</a:t>
            </a:r>
          </a:p>
          <a:p>
            <a:pPr algn="just" rtl="1">
              <a:lnSpc>
                <a:spcPct val="150000"/>
              </a:lnSpc>
            </a:pPr>
            <a:endParaRPr lang="ar-EG" sz="1600" dirty="0">
              <a:solidFill>
                <a:srgbClr val="2D3956"/>
              </a:solidFill>
              <a:latin typeface="Alexandria" pitchFamily="2" charset="-78"/>
              <a:cs typeface="Alexandria" pitchFamily="2" charset="-78"/>
            </a:endParaRPr>
          </a:p>
          <a:p>
            <a:pPr algn="just" rtl="1">
              <a:lnSpc>
                <a:spcPct val="150000"/>
              </a:lnSpc>
            </a:pPr>
            <a:r>
              <a:rPr lang="ar-EG" sz="1600" dirty="0" smtClean="0">
                <a:solidFill>
                  <a:srgbClr val="2D3956"/>
                </a:solidFill>
                <a:latin typeface="Alexandria" pitchFamily="2" charset="-78"/>
                <a:cs typeface="Alexandria" pitchFamily="2" charset="-78"/>
              </a:rPr>
              <a:t>ويختلف ذلك عن الجدة النسبية التي تحصر عملية الكشف عن الاختراع، والتي لا يتحقق معها شرط الجدة، في اسلوب معين أو مكان معين، كالنشر داخل البلاد وليس خارجها.</a:t>
            </a:r>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3001" y="1622738"/>
            <a:ext cx="2838928" cy="27689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95353883"/>
      </p:ext>
    </p:extLst>
  </p:cSld>
  <p:clrMapOvr>
    <a:masterClrMapping/>
  </p:clrMapOvr>
  <mc:AlternateContent xmlns:mc="http://schemas.openxmlformats.org/markup-compatibility/2006" xmlns:p14="http://schemas.microsoft.com/office/powerpoint/2010/main">
    <mc:Choice Requires="p14">
      <p:transition spd="slow" p14:dur="2000" advTm="142581"/>
    </mc:Choice>
    <mc:Fallback xmlns="">
      <p:transition spd="slow" advTm="142581"/>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4524315"/>
          </a:xfrm>
          <a:prstGeom prst="rect">
            <a:avLst/>
          </a:prstGeom>
          <a:noFill/>
        </p:spPr>
        <p:txBody>
          <a:bodyPr wrap="square" rtlCol="0">
            <a:spAutoFit/>
          </a:bodyPr>
          <a:lstStyle/>
          <a:p>
            <a:pPr algn="just" rtl="1">
              <a:lnSpc>
                <a:spcPct val="200000"/>
              </a:lnSpc>
            </a:pPr>
            <a:endParaRPr lang="ar-EG" sz="1600" dirty="0" smtClean="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ومع ذلك يجب أن يكون الإفصاح عن الاختراع الذي لا يتحقق معه شرط الجدة من الوضوح بحيث يمكن ذوي الخبرة من الوقوف على سر الاختراع واستعماله واستغلاله.</a:t>
            </a:r>
            <a:endParaRPr lang="ar-EG" sz="1600" dirty="0">
              <a:solidFill>
                <a:srgbClr val="2D3956"/>
              </a:solidFill>
              <a:latin typeface="Alexandria" pitchFamily="2" charset="-78"/>
              <a:cs typeface="Alexandria" pitchFamily="2" charset="-78"/>
            </a:endParaRPr>
          </a:p>
          <a:p>
            <a:pPr algn="ctr" rtl="1">
              <a:lnSpc>
                <a:spcPct val="200000"/>
              </a:lnSpc>
            </a:pPr>
            <a:endParaRPr lang="ar-EG" sz="1600" dirty="0">
              <a:solidFill>
                <a:srgbClr val="2D3956"/>
              </a:solidFill>
              <a:latin typeface="Alexandria" pitchFamily="2" charset="-78"/>
              <a:cs typeface="Alexandria" pitchFamily="2" charset="-78"/>
            </a:endParaRPr>
          </a:p>
          <a:p>
            <a:pPr algn="r" rtl="1"/>
            <a:endParaRPr lang="ar-EG" sz="1600" dirty="0">
              <a:solidFill>
                <a:srgbClr val="2D3956"/>
              </a:solidFill>
              <a:latin typeface="Alexandria" pitchFamily="2" charset="-78"/>
              <a:cs typeface="Alexandria" pitchFamily="2" charset="-78"/>
            </a:endParaRPr>
          </a:p>
          <a:p>
            <a:pPr algn="r" rtl="1"/>
            <a:endParaRPr lang="ar-EG" sz="1600" dirty="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 </a:t>
            </a:r>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19630" y="2314710"/>
            <a:ext cx="1931883" cy="2099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72961863"/>
      </p:ext>
    </p:extLst>
  </p:cSld>
  <p:clrMapOvr>
    <a:masterClrMapping/>
  </p:clrMapOvr>
  <mc:AlternateContent xmlns:mc="http://schemas.openxmlformats.org/markup-compatibility/2006" xmlns:p14="http://schemas.microsoft.com/office/powerpoint/2010/main">
    <mc:Choice Requires="p14">
      <p:transition spd="slow" p14:dur="2000" advTm="138274"/>
    </mc:Choice>
    <mc:Fallback xmlns="">
      <p:transition spd="slow" advTm="138274"/>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4154984"/>
          </a:xfrm>
          <a:prstGeom prst="rect">
            <a:avLst/>
          </a:prstGeom>
          <a:noFill/>
        </p:spPr>
        <p:txBody>
          <a:bodyPr wrap="square" rtlCol="0">
            <a:spAutoFit/>
          </a:bodyPr>
          <a:lstStyle/>
          <a:p>
            <a:pPr algn="ctr" rtl="1"/>
            <a:endParaRPr lang="ar-EG" sz="2000" b="1" u="sng" dirty="0" smtClean="0">
              <a:solidFill>
                <a:srgbClr val="2D3956"/>
              </a:solidFill>
              <a:latin typeface="Alexandria" pitchFamily="2" charset="-78"/>
              <a:cs typeface="Alexandria" pitchFamily="2" charset="-78"/>
            </a:endParaRPr>
          </a:p>
          <a:p>
            <a:pPr algn="ctr" rtl="1"/>
            <a:endParaRPr lang="ar-EG" sz="2000" b="1" u="sng" dirty="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فإذا اقتصر الكشف على مجرد ذكر فكرة إجمالية عن الاختراع أو كان غير واضح فإنه لا ينتفي معه شرط الجدة المطلوب لمنح براة الاختراع.</a:t>
            </a:r>
            <a:endParaRPr lang="ar-EG" sz="1600" dirty="0">
              <a:solidFill>
                <a:srgbClr val="2D3956"/>
              </a:solidFill>
              <a:latin typeface="Alexandria" pitchFamily="2" charset="-78"/>
              <a:cs typeface="Alexandria" pitchFamily="2" charset="-78"/>
            </a:endParaRPr>
          </a:p>
          <a:p>
            <a:pPr algn="ctr" rtl="1">
              <a:lnSpc>
                <a:spcPct val="200000"/>
              </a:lnSpc>
            </a:pPr>
            <a:endParaRPr lang="ar-EG" sz="1600" dirty="0">
              <a:solidFill>
                <a:srgbClr val="2D3956"/>
              </a:solidFill>
              <a:latin typeface="Alexandria" pitchFamily="2" charset="-78"/>
              <a:cs typeface="Alexandria" pitchFamily="2" charset="-78"/>
            </a:endParaRPr>
          </a:p>
          <a:p>
            <a:pPr algn="r" rtl="1"/>
            <a:endParaRPr lang="ar-EG" sz="1600" dirty="0">
              <a:solidFill>
                <a:srgbClr val="2D3956"/>
              </a:solidFill>
              <a:latin typeface="Alexandria" pitchFamily="2" charset="-78"/>
              <a:cs typeface="Alexandria" pitchFamily="2" charset="-78"/>
            </a:endParaRPr>
          </a:p>
          <a:p>
            <a:pPr algn="r" rtl="1"/>
            <a:endParaRPr lang="ar-EG" sz="1600" dirty="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 </a:t>
            </a:r>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6505" y="2022028"/>
            <a:ext cx="2116137" cy="1622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30972041"/>
      </p:ext>
    </p:extLst>
  </p:cSld>
  <p:clrMapOvr>
    <a:masterClrMapping/>
  </p:clrMapOvr>
  <mc:AlternateContent xmlns:mc="http://schemas.openxmlformats.org/markup-compatibility/2006" xmlns:p14="http://schemas.microsoft.com/office/powerpoint/2010/main">
    <mc:Choice Requires="p14">
      <p:transition spd="slow" p14:dur="2000" advTm="43198"/>
    </mc:Choice>
    <mc:Fallback xmlns="">
      <p:transition spd="slow" advTm="43198"/>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539430"/>
          </a:xfrm>
          <a:prstGeom prst="rect">
            <a:avLst/>
          </a:prstGeom>
          <a:noFill/>
        </p:spPr>
        <p:txBody>
          <a:bodyPr wrap="square" rtlCol="0">
            <a:spAutoFit/>
          </a:bodyPr>
          <a:lstStyle/>
          <a:p>
            <a:pPr algn="ctr" rtl="1">
              <a:lnSpc>
                <a:spcPct val="200000"/>
              </a:lnSpc>
            </a:pPr>
            <a:endParaRPr lang="ar-EG" sz="1600" dirty="0" smtClean="0">
              <a:solidFill>
                <a:srgbClr val="2D3956"/>
              </a:solidFill>
              <a:latin typeface="Alexandria" pitchFamily="2" charset="-78"/>
              <a:cs typeface="Alexandria" pitchFamily="2" charset="-78"/>
            </a:endParaRPr>
          </a:p>
          <a:p>
            <a:pPr algn="just" rtl="1">
              <a:lnSpc>
                <a:spcPct val="200000"/>
              </a:lnSpc>
            </a:pPr>
            <a:r>
              <a:rPr lang="ar-EG" sz="1600" dirty="0" smtClean="0">
                <a:solidFill>
                  <a:srgbClr val="2D3956"/>
                </a:solidFill>
                <a:latin typeface="Alexandria" pitchFamily="2" charset="-78"/>
                <a:cs typeface="Alexandria" pitchFamily="2" charset="-78"/>
              </a:rPr>
              <a:t>كما لا يمنع من الكشف عن جزء منه تقديم طلب البراءة عن الجزء الذي لم يتم الإفصاح عنه، والأمر يعود إلى تقدير محكمة الموضوع.</a:t>
            </a:r>
            <a:endParaRPr lang="ar-EG" sz="1600" dirty="0">
              <a:solidFill>
                <a:srgbClr val="2D3956"/>
              </a:solidFill>
              <a:latin typeface="Alexandria" pitchFamily="2" charset="-78"/>
              <a:cs typeface="Alexandria" pitchFamily="2" charset="-78"/>
            </a:endParaRPr>
          </a:p>
          <a:p>
            <a:pPr algn="r" rtl="1"/>
            <a:endParaRPr lang="ar-EG" sz="1600" dirty="0">
              <a:solidFill>
                <a:srgbClr val="2D3956"/>
              </a:solidFill>
              <a:latin typeface="Alexandria" pitchFamily="2" charset="-78"/>
              <a:cs typeface="Alexandria" pitchFamily="2" charset="-78"/>
            </a:endParaRPr>
          </a:p>
          <a:p>
            <a:pPr algn="r" rtl="1"/>
            <a:endParaRPr lang="ar-EG" sz="1600" dirty="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 </a:t>
            </a:r>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6891" y="1155868"/>
            <a:ext cx="3432175" cy="3425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6891" y="4444139"/>
            <a:ext cx="3683000" cy="1042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03834778"/>
      </p:ext>
    </p:extLst>
  </p:cSld>
  <p:clrMapOvr>
    <a:masterClrMapping/>
  </p:clrMapOvr>
  <mc:AlternateContent xmlns:mc="http://schemas.openxmlformats.org/markup-compatibility/2006" xmlns:p14="http://schemas.microsoft.com/office/powerpoint/2010/main">
    <mc:Choice Requires="p14">
      <p:transition spd="slow" p14:dur="2000" advTm="63382"/>
    </mc:Choice>
    <mc:Fallback xmlns="">
      <p:transition spd="slow" advTm="63382"/>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5509200"/>
          </a:xfrm>
          <a:prstGeom prst="rect">
            <a:avLst/>
          </a:prstGeom>
          <a:noFill/>
        </p:spPr>
        <p:txBody>
          <a:bodyPr wrap="square" rtlCol="0">
            <a:spAutoFit/>
          </a:bodyPr>
          <a:lstStyle/>
          <a:p>
            <a:pPr algn="just" rtl="1">
              <a:lnSpc>
                <a:spcPct val="200000"/>
              </a:lnSpc>
            </a:pPr>
            <a:r>
              <a:rPr lang="ar-EG" sz="1600" dirty="0" smtClean="0">
                <a:solidFill>
                  <a:srgbClr val="2D3956"/>
                </a:solidFill>
                <a:latin typeface="Alexandria" pitchFamily="2" charset="-78"/>
                <a:cs typeface="Alexandria" pitchFamily="2" charset="-78"/>
              </a:rPr>
              <a:t>وهناك عدد من الأساليب التي يجرى الكشف بها عن الاختراع ولا يتحقق معها شرط الجدة المطلوب للحصول على البراءة، ومنها:</a:t>
            </a:r>
          </a:p>
          <a:p>
            <a:pPr algn="r" rtl="1">
              <a:lnSpc>
                <a:spcPct val="200000"/>
              </a:lnSpc>
            </a:pPr>
            <a:r>
              <a:rPr lang="ar-EG" sz="1600" b="1" u="sng" dirty="0" smtClean="0">
                <a:solidFill>
                  <a:srgbClr val="2D3956"/>
                </a:solidFill>
                <a:latin typeface="Alexandria" pitchFamily="2" charset="-78"/>
                <a:cs typeface="Alexandria" pitchFamily="2" charset="-78"/>
              </a:rPr>
              <a:t>-الوصف الكتابي: </a:t>
            </a:r>
          </a:p>
          <a:p>
            <a:pPr algn="just" rtl="1">
              <a:lnSpc>
                <a:spcPct val="200000"/>
              </a:lnSpc>
            </a:pPr>
            <a:r>
              <a:rPr lang="ar-EG" sz="1600" dirty="0" smtClean="0">
                <a:solidFill>
                  <a:srgbClr val="2D3956"/>
                </a:solidFill>
                <a:latin typeface="Alexandria" pitchFamily="2" charset="-78"/>
                <a:cs typeface="Alexandria" pitchFamily="2" charset="-78"/>
              </a:rPr>
              <a:t>ويتحقق ذلك عندما يجرى وصف الاختراع بصورة كافية من خلال الكتابة، سواء كان ذلك من خلال كتاب أو مقال أو أطروحة جامعية أو غير ذلك.</a:t>
            </a:r>
          </a:p>
          <a:p>
            <a:pPr algn="r" rtl="1">
              <a:lnSpc>
                <a:spcPct val="200000"/>
              </a:lnSpc>
            </a:pPr>
            <a:endParaRPr lang="ar-EG" sz="1600" dirty="0">
              <a:solidFill>
                <a:srgbClr val="2D3956"/>
              </a:solidFill>
              <a:latin typeface="Alexandria" pitchFamily="2" charset="-78"/>
              <a:cs typeface="Alexandria" pitchFamily="2" charset="-78"/>
            </a:endParaRPr>
          </a:p>
          <a:p>
            <a:pPr algn="r" rtl="1"/>
            <a:endParaRPr lang="ar-EG" sz="1600" dirty="0">
              <a:solidFill>
                <a:srgbClr val="2D3956"/>
              </a:solidFill>
              <a:latin typeface="Alexandria" pitchFamily="2" charset="-78"/>
              <a:cs typeface="Alexandria" pitchFamily="2" charset="-78"/>
            </a:endParaRPr>
          </a:p>
          <a:p>
            <a:pPr algn="r" rtl="1"/>
            <a:endParaRPr lang="ar-EG" sz="1600" dirty="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 </a:t>
            </a:r>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4009" y="2125014"/>
            <a:ext cx="2117077" cy="16213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23131827"/>
      </p:ext>
    </p:extLst>
  </p:cSld>
  <p:clrMapOvr>
    <a:masterClrMapping/>
  </p:clrMapOvr>
  <mc:AlternateContent xmlns:mc="http://schemas.openxmlformats.org/markup-compatibility/2006" xmlns:p14="http://schemas.microsoft.com/office/powerpoint/2010/main">
    <mc:Choice Requires="p14">
      <p:transition spd="slow" p14:dur="2000" advTm="84913"/>
    </mc:Choice>
    <mc:Fallback xmlns="">
      <p:transition spd="slow" advTm="84913"/>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994012"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4031873"/>
          </a:xfrm>
          <a:prstGeom prst="rect">
            <a:avLst/>
          </a:prstGeom>
          <a:noFill/>
        </p:spPr>
        <p:txBody>
          <a:bodyPr wrap="square" rtlCol="0">
            <a:spAutoFit/>
          </a:bodyPr>
          <a:lstStyle/>
          <a:p>
            <a:pPr algn="just" rtl="1">
              <a:lnSpc>
                <a:spcPct val="150000"/>
              </a:lnSpc>
            </a:pPr>
            <a:r>
              <a:rPr lang="ar-EG" sz="1600" b="1" u="sng" dirty="0" smtClean="0">
                <a:solidFill>
                  <a:srgbClr val="2D3956"/>
                </a:solidFill>
                <a:latin typeface="Alexandria" pitchFamily="2" charset="-78"/>
                <a:cs typeface="Alexandria" pitchFamily="2" charset="-78"/>
              </a:rPr>
              <a:t>-الوصف الشفوي:</a:t>
            </a:r>
          </a:p>
          <a:p>
            <a:pPr algn="just" rtl="1">
              <a:lnSpc>
                <a:spcPct val="150000"/>
              </a:lnSpc>
            </a:pPr>
            <a:endParaRPr lang="ar-EG" sz="1600" dirty="0">
              <a:solidFill>
                <a:srgbClr val="2D3956"/>
              </a:solidFill>
              <a:latin typeface="Alexandria" pitchFamily="2" charset="-78"/>
              <a:cs typeface="Alexandria" pitchFamily="2" charset="-78"/>
            </a:endParaRPr>
          </a:p>
          <a:p>
            <a:pPr algn="just" rtl="1">
              <a:lnSpc>
                <a:spcPct val="150000"/>
              </a:lnSpc>
            </a:pPr>
            <a:r>
              <a:rPr lang="ar-EG" sz="1600" dirty="0" smtClean="0">
                <a:solidFill>
                  <a:srgbClr val="2D3956"/>
                </a:solidFill>
                <a:latin typeface="Alexandria" pitchFamily="2" charset="-78"/>
                <a:cs typeface="Alexandria" pitchFamily="2" charset="-78"/>
              </a:rPr>
              <a:t>والأمثلة على ذلك كثيرة منها الكشف عن الاختراع في ندوة أو محاضرة أو مؤتمر أو غير ذلك.</a:t>
            </a:r>
          </a:p>
          <a:p>
            <a:pPr algn="just" rtl="1">
              <a:lnSpc>
                <a:spcPct val="150000"/>
              </a:lnSpc>
            </a:pPr>
            <a:endParaRPr lang="ar-EG" sz="1600" dirty="0">
              <a:solidFill>
                <a:srgbClr val="2D3956"/>
              </a:solidFill>
              <a:latin typeface="Alexandria" pitchFamily="2" charset="-78"/>
              <a:cs typeface="Alexandria" pitchFamily="2" charset="-78"/>
            </a:endParaRPr>
          </a:p>
          <a:p>
            <a:pPr algn="just" rtl="1">
              <a:lnSpc>
                <a:spcPct val="150000"/>
              </a:lnSpc>
            </a:pPr>
            <a:r>
              <a:rPr lang="ar-EG" sz="1600" b="1" u="sng" dirty="0" smtClean="0">
                <a:solidFill>
                  <a:srgbClr val="2D3956"/>
                </a:solidFill>
                <a:latin typeface="Alexandria" pitchFamily="2" charset="-78"/>
                <a:cs typeface="Alexandria" pitchFamily="2" charset="-78"/>
              </a:rPr>
              <a:t>-استعمال الاختراع: </a:t>
            </a:r>
          </a:p>
          <a:p>
            <a:pPr algn="just" rtl="1">
              <a:lnSpc>
                <a:spcPct val="150000"/>
              </a:lnSpc>
            </a:pPr>
            <a:endParaRPr lang="ar-EG" sz="1600" dirty="0" smtClean="0">
              <a:solidFill>
                <a:srgbClr val="2D3956"/>
              </a:solidFill>
              <a:latin typeface="Alexandria" pitchFamily="2" charset="-78"/>
              <a:cs typeface="Alexandria" pitchFamily="2" charset="-78"/>
            </a:endParaRPr>
          </a:p>
          <a:p>
            <a:pPr algn="just" rtl="1">
              <a:lnSpc>
                <a:spcPct val="150000"/>
              </a:lnSpc>
            </a:pPr>
            <a:r>
              <a:rPr lang="ar-EG" sz="1600" dirty="0" smtClean="0">
                <a:solidFill>
                  <a:srgbClr val="2D3956"/>
                </a:solidFill>
                <a:latin typeface="Alexandria" pitchFamily="2" charset="-78"/>
                <a:cs typeface="Alexandria" pitchFamily="2" charset="-78"/>
              </a:rPr>
              <a:t>الاستعمال يعني تنفيذ الفكرة الابداعية في مجال الصناعة وتجسيدها بحيث يكون من الميسور لذوي الخبرة معرفة سر الاختراع.</a:t>
            </a:r>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3001" y="1367443"/>
            <a:ext cx="3135968" cy="2612129"/>
          </a:xfrm>
          <a:prstGeom prst="rect">
            <a:avLst/>
          </a:prstGeom>
        </p:spPr>
      </p:pic>
      <p:sp>
        <p:nvSpPr>
          <p:cNvPr id="6" name="مستطيل 5"/>
          <p:cNvSpPr/>
          <p:nvPr/>
        </p:nvSpPr>
        <p:spPr>
          <a:xfrm>
            <a:off x="1171978" y="4610637"/>
            <a:ext cx="3837904" cy="75985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US" dirty="0" smtClean="0">
                <a:solidFill>
                  <a:prstClr val="black"/>
                </a:solidFill>
              </a:rPr>
              <a:t>Photo by</a:t>
            </a:r>
            <a:r>
              <a:rPr lang="en-US" dirty="0">
                <a:solidFill>
                  <a:prstClr val="black"/>
                </a:solidFill>
              </a:rPr>
              <a:t>: Arthur </a:t>
            </a:r>
            <a:r>
              <a:rPr lang="en-US" dirty="0" err="1" smtClean="0">
                <a:solidFill>
                  <a:prstClr val="black"/>
                </a:solidFill>
              </a:rPr>
              <a:t>Shlain</a:t>
            </a:r>
            <a:r>
              <a:rPr lang="en-US" dirty="0" smtClean="0">
                <a:solidFill>
                  <a:prstClr val="black"/>
                </a:solidFill>
              </a:rPr>
              <a:t>. </a:t>
            </a:r>
            <a:r>
              <a:rPr lang="en-US" dirty="0">
                <a:solidFill>
                  <a:prstClr val="black"/>
                </a:solidFill>
              </a:rPr>
              <a:t>License: https://creativecommons.org/licenses/by/3.0/deed.en</a:t>
            </a:r>
          </a:p>
        </p:txBody>
      </p:sp>
    </p:spTree>
    <p:extLst>
      <p:ext uri="{BB962C8B-B14F-4D97-AF65-F5344CB8AC3E}">
        <p14:creationId xmlns:p14="http://schemas.microsoft.com/office/powerpoint/2010/main" val="1792070535"/>
      </p:ext>
    </p:extLst>
  </p:cSld>
  <p:clrMapOvr>
    <a:masterClrMapping/>
  </p:clrMapOvr>
  <mc:AlternateContent xmlns:mc="http://schemas.openxmlformats.org/markup-compatibility/2006" xmlns:p14="http://schemas.microsoft.com/office/powerpoint/2010/main">
    <mc:Choice Requires="p14">
      <p:transition spd="slow" p14:dur="2000" advTm="94231"/>
    </mc:Choice>
    <mc:Fallback xmlns="">
      <p:transition spd="slow" advTm="94231"/>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2800767"/>
          </a:xfrm>
          <a:prstGeom prst="rect">
            <a:avLst/>
          </a:prstGeom>
          <a:noFill/>
        </p:spPr>
        <p:txBody>
          <a:bodyPr wrap="square" rtlCol="0">
            <a:spAutoFit/>
          </a:bodyPr>
          <a:lstStyle/>
          <a:p>
            <a:pPr algn="just" rtl="1">
              <a:lnSpc>
                <a:spcPct val="200000"/>
              </a:lnSpc>
            </a:pPr>
            <a:r>
              <a:rPr lang="ar-EG" sz="1600" b="1" u="sng" dirty="0" smtClean="0">
                <a:solidFill>
                  <a:srgbClr val="2D3956"/>
                </a:solidFill>
                <a:latin typeface="Alexandria" pitchFamily="2" charset="-78"/>
                <a:cs typeface="Alexandria" pitchFamily="2" charset="-78"/>
              </a:rPr>
              <a:t>-تقديم طلب براءة أو الحصول عليها فعلا:</a:t>
            </a:r>
          </a:p>
          <a:p>
            <a:pPr algn="just" rtl="1">
              <a:lnSpc>
                <a:spcPct val="200000"/>
              </a:lnSpc>
            </a:pPr>
            <a:r>
              <a:rPr lang="ar-EG" sz="1600" dirty="0" smtClean="0">
                <a:solidFill>
                  <a:srgbClr val="2D3956"/>
                </a:solidFill>
                <a:latin typeface="Alexandria" pitchFamily="2" charset="-78"/>
                <a:cs typeface="Alexandria" pitchFamily="2" charset="-78"/>
              </a:rPr>
              <a:t>فقد يحدث أن يكون قد تم تقديم طلب للحصول على براءة اختراع عن ذات الفكرة الإبداعية أو يكون قد حصل شخص على براءة اختراع فعلا عنها.</a:t>
            </a:r>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9300" y="1155869"/>
            <a:ext cx="3425825" cy="3432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18212" y="4588044"/>
            <a:ext cx="3236913" cy="1042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09803440"/>
      </p:ext>
    </p:extLst>
  </p:cSld>
  <p:clrMapOvr>
    <a:masterClrMapping/>
  </p:clrMapOvr>
  <mc:AlternateContent xmlns:mc="http://schemas.openxmlformats.org/markup-compatibility/2006" xmlns:p14="http://schemas.microsoft.com/office/powerpoint/2010/main">
    <mc:Choice Requires="p14">
      <p:transition spd="slow" p14:dur="2000" advTm="136442"/>
    </mc:Choice>
    <mc:Fallback xmlns="">
      <p:transition spd="slow" advTm="136442"/>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293209"/>
          </a:xfrm>
          <a:prstGeom prst="rect">
            <a:avLst/>
          </a:prstGeom>
          <a:noFill/>
        </p:spPr>
        <p:txBody>
          <a:bodyPr wrap="square" rtlCol="0">
            <a:spAutoFit/>
          </a:bodyPr>
          <a:lstStyle/>
          <a:p>
            <a:pPr algn="just" rtl="1">
              <a:lnSpc>
                <a:spcPct val="200000"/>
              </a:lnSpc>
            </a:pPr>
            <a:r>
              <a:rPr lang="ar-EG" sz="1600" dirty="0" smtClean="0">
                <a:solidFill>
                  <a:srgbClr val="2D3956"/>
                </a:solidFill>
                <a:latin typeface="Alexandria" pitchFamily="2" charset="-78"/>
                <a:cs typeface="Alexandria" pitchFamily="2" charset="-78"/>
              </a:rPr>
              <a:t>ويثور  تساؤل بخصوص الحالة التي يحدث فيها الكشف عن الاختراع دون رضا المخترع، كما لو نتج ذلك عن الغش أو الاستيلاء على الفكرة بصورة غير مشروعة أو غير ذلك، فهل ينتفي هنا شرط الجدة بحيث لا يصح تقديم طلب البراءة عن الاختراع من صاحبه الحقيقي؟</a:t>
            </a:r>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3001" y="2138772"/>
            <a:ext cx="2232025" cy="2206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21221793"/>
      </p:ext>
    </p:extLst>
  </p:cSld>
  <p:clrMapOvr>
    <a:masterClrMapping/>
  </p:clrMapOvr>
  <mc:AlternateContent xmlns:mc="http://schemas.openxmlformats.org/markup-compatibility/2006" xmlns:p14="http://schemas.microsoft.com/office/powerpoint/2010/main">
    <mc:Choice Requires="p14">
      <p:transition spd="slow" p14:dur="2000" advTm="77518"/>
    </mc:Choice>
    <mc:Fallback xmlns="">
      <p:transition spd="slow" advTm="77518"/>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2800767"/>
          </a:xfrm>
          <a:prstGeom prst="rect">
            <a:avLst/>
          </a:prstGeom>
          <a:noFill/>
        </p:spPr>
        <p:txBody>
          <a:bodyPr wrap="square" rtlCol="0">
            <a:spAutoFit/>
          </a:bodyPr>
          <a:lstStyle/>
          <a:p>
            <a:pPr algn="just" rtl="1">
              <a:lnSpc>
                <a:spcPct val="200000"/>
              </a:lnSpc>
            </a:pPr>
            <a:r>
              <a:rPr lang="ar-EG" sz="1600" dirty="0" smtClean="0">
                <a:solidFill>
                  <a:srgbClr val="2D3956"/>
                </a:solidFill>
                <a:latin typeface="Alexandria" pitchFamily="2" charset="-78"/>
                <a:cs typeface="Alexandria" pitchFamily="2" charset="-78"/>
              </a:rPr>
              <a:t>قد نصت اللائحة التنفيذية لنظام براءات الاختراع السعودي في المادة 31 على الحكم الخاص بذلك، وهو عدم الاعتداد بهذا الكشف إذا حدث في الأشهر الستة السابقة لتاريخ الطلب.</a:t>
            </a:r>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6891" y="1155869"/>
            <a:ext cx="3956050" cy="4449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38550525"/>
      </p:ext>
    </p:extLst>
  </p:cSld>
  <p:clrMapOvr>
    <a:masterClrMapping/>
  </p:clrMapOvr>
  <mc:AlternateContent xmlns:mc="http://schemas.openxmlformats.org/markup-compatibility/2006" xmlns:p14="http://schemas.microsoft.com/office/powerpoint/2010/main">
    <mc:Choice Requires="p14">
      <p:transition spd="slow" p14:dur="2000" advTm="96889"/>
    </mc:Choice>
    <mc:Fallback xmlns="">
      <p:transition spd="slow" advTm="96889"/>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539430"/>
          </a:xfrm>
          <a:prstGeom prst="rect">
            <a:avLst/>
          </a:prstGeom>
          <a:noFill/>
        </p:spPr>
        <p:txBody>
          <a:bodyPr wrap="square" rtlCol="0">
            <a:spAutoFit/>
          </a:bodyPr>
          <a:lstStyle/>
          <a:p>
            <a:pPr algn="just" rtl="1">
              <a:lnSpc>
                <a:spcPct val="200000"/>
              </a:lnSpc>
            </a:pPr>
            <a:r>
              <a:rPr lang="ar-EG" sz="1600" dirty="0" smtClean="0">
                <a:solidFill>
                  <a:srgbClr val="2D3956"/>
                </a:solidFill>
                <a:latin typeface="Alexandria" pitchFamily="2" charset="-78"/>
                <a:cs typeface="Alexandria" pitchFamily="2" charset="-78"/>
              </a:rPr>
              <a:t>ولم يتناول التشريع المصري هذه المسألة، لذا اختلف الفقه في الحكم الخاص  بهذه الحالة، فهناك من يري أن الكشف في هذه الحالة ينتفي معه شرط الجدة، وفي المقابل ذهب رأي آخر إلى أن الكشف بتلك الطرق المذكورة لا يمنع صاحب الاختراع من طلب الحصول على البراءة.</a:t>
            </a: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9985" y="1968572"/>
            <a:ext cx="2232385" cy="22084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87353636"/>
      </p:ext>
    </p:extLst>
  </p:cSld>
  <p:clrMapOvr>
    <a:masterClrMapping/>
  </p:clrMapOvr>
  <mc:AlternateContent xmlns:mc="http://schemas.openxmlformats.org/markup-compatibility/2006" xmlns:p14="http://schemas.microsoft.com/office/powerpoint/2010/main">
    <mc:Choice Requires="p14">
      <p:transition spd="slow" p14:dur="2000" advTm="52557"/>
    </mc:Choice>
    <mc:Fallback xmlns="">
      <p:transition spd="slow" advTm="52557"/>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785652"/>
          </a:xfrm>
          <a:prstGeom prst="rect">
            <a:avLst/>
          </a:prstGeom>
          <a:noFill/>
        </p:spPr>
        <p:txBody>
          <a:bodyPr wrap="square" rtlCol="0">
            <a:spAutoFit/>
          </a:bodyPr>
          <a:lstStyle/>
          <a:p>
            <a:pPr algn="just" rtl="1"/>
            <a:r>
              <a:rPr lang="ar-EG" sz="1600" dirty="0" smtClean="0">
                <a:solidFill>
                  <a:srgbClr val="2D3956"/>
                </a:solidFill>
                <a:latin typeface="Alexandria" pitchFamily="2" charset="-78"/>
                <a:cs typeface="Alexandria" pitchFamily="2" charset="-78"/>
              </a:rPr>
              <a:t>ومع ذلك يمكن تقديم طلب وطني للحصول على براءة الاختراع في إحدى الدول الأعضاء في اتفاقية باريس للملكية الصناعية، ومنها مصر والسعودية، ثم التقديم على طلب آخر تابع في إحدى الدول الأخرى أعضاء الاتفاقية، خلال 12 شهر من تاريخ إيداع الطلب الأول، حيث يعتد بتاريخ الطلب الأول.</a:t>
            </a:r>
          </a:p>
          <a:p>
            <a:pPr algn="just" rtl="1"/>
            <a:endParaRPr lang="ar-EG" sz="1600" dirty="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وهذا يعني أنه يمكن للشخص مقدم الطلب الوطني أن يطالب في أي دولة من الدول الأعضاء في الاتفاقية بأن يعتد بتاريخ الطلب الأول، دون أن يفقد الاختراع شرط الجدة نتيجة الافصاح عنه من خلال هذا الطلب.</a:t>
            </a:r>
          </a:p>
          <a:p>
            <a:pPr algn="just" rtl="1"/>
            <a:endParaRPr lang="ar-EG" sz="1600" dirty="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وهو ما يعرف بمبدأ الأولوية أو الأسبقية. </a:t>
            </a:r>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9922" y="1155869"/>
            <a:ext cx="3432175" cy="3425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9922" y="4332936"/>
            <a:ext cx="3683000" cy="1042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2546975"/>
      </p:ext>
    </p:extLst>
  </p:cSld>
  <p:clrMapOvr>
    <a:masterClrMapping/>
  </p:clrMapOvr>
  <mc:AlternateContent xmlns:mc="http://schemas.openxmlformats.org/markup-compatibility/2006" xmlns:p14="http://schemas.microsoft.com/office/powerpoint/2010/main">
    <mc:Choice Requires="p14">
      <p:transition spd="slow" p14:dur="2000" advTm="165837"/>
    </mc:Choice>
    <mc:Fallback xmlns="">
      <p:transition spd="slow" advTm="165837"/>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539430"/>
          </a:xfrm>
          <a:prstGeom prst="rect">
            <a:avLst/>
          </a:prstGeom>
          <a:noFill/>
        </p:spPr>
        <p:txBody>
          <a:bodyPr wrap="square" rtlCol="0">
            <a:spAutoFit/>
          </a:bodyPr>
          <a:lstStyle/>
          <a:p>
            <a:pPr algn="just" rtl="1"/>
            <a:r>
              <a:rPr lang="ar-EG" sz="1600" b="1" u="sng" dirty="0" smtClean="0">
                <a:solidFill>
                  <a:srgbClr val="2D3956"/>
                </a:solidFill>
                <a:latin typeface="Alexandria" pitchFamily="2" charset="-78"/>
                <a:cs typeface="Alexandria" pitchFamily="2" charset="-78"/>
              </a:rPr>
              <a:t>مثال على الحالة السابقة:</a:t>
            </a:r>
          </a:p>
          <a:p>
            <a:pPr algn="just" rtl="1"/>
            <a:endParaRPr lang="ar-EG" sz="1600" dirty="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إذا تقدم مواطن مصري بطلب للحصول على براءة اختراع في مصر، فإنه يجوز له التقديم بطلب تابع له في المملكة العربية السعودية أو أي دولة من الدول الأعضاء في اتفاقية باريس للملكية الصناعية، مع المطالبة بالأسبقية أو الأولوية، اي يعتد بتاريخ الطلب الأول.</a:t>
            </a:r>
          </a:p>
          <a:p>
            <a:pPr algn="just" rtl="1"/>
            <a:endParaRPr lang="ar-EG" sz="1600" dirty="0">
              <a:solidFill>
                <a:srgbClr val="2D3956"/>
              </a:solidFill>
              <a:latin typeface="Alexandria" pitchFamily="2" charset="-78"/>
              <a:cs typeface="Alexandria" pitchFamily="2" charset="-78"/>
            </a:endParaRPr>
          </a:p>
          <a:p>
            <a:pPr algn="just" rtl="1"/>
            <a:r>
              <a:rPr lang="ar-EG" sz="1600" dirty="0" smtClean="0">
                <a:solidFill>
                  <a:srgbClr val="2D3956"/>
                </a:solidFill>
                <a:latin typeface="Alexandria" pitchFamily="2" charset="-78"/>
                <a:cs typeface="Alexandria" pitchFamily="2" charset="-78"/>
              </a:rPr>
              <a:t>بحيث لا يفقد الاختراع شرط الجدة في هذه الحالة لمجرد تقديم طلب عنه، بشرط تقديم الطلب التابع خلال فترة لا تتجاوز  12 شهر من تاريخ الطلب الأول.</a:t>
            </a:r>
          </a:p>
          <a:p>
            <a:pPr algn="just" rtl="1"/>
            <a:endParaRPr lang="ar-EG" sz="1600" dirty="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a:p>
            <a:pPr algn="just" rtl="1"/>
            <a:endParaRPr lang="ar-EG" sz="1600" dirty="0" smtClean="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صورة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78455" y="1426203"/>
            <a:ext cx="3429000" cy="3429000"/>
          </a:xfrm>
          <a:prstGeom prst="rect">
            <a:avLst/>
          </a:prstGeom>
        </p:spPr>
      </p:pic>
      <p:sp>
        <p:nvSpPr>
          <p:cNvPr id="6" name="مستطيل 5"/>
          <p:cNvSpPr/>
          <p:nvPr/>
        </p:nvSpPr>
        <p:spPr>
          <a:xfrm>
            <a:off x="1255727" y="4726546"/>
            <a:ext cx="3670479" cy="84626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Photo: https://www.pngwing.com/ar/free-png-zfqnl/download</a:t>
            </a:r>
          </a:p>
        </p:txBody>
      </p:sp>
    </p:spTree>
    <p:extLst>
      <p:ext uri="{BB962C8B-B14F-4D97-AF65-F5344CB8AC3E}">
        <p14:creationId xmlns:p14="http://schemas.microsoft.com/office/powerpoint/2010/main" val="59478946"/>
      </p:ext>
    </p:extLst>
  </p:cSld>
  <p:clrMapOvr>
    <a:masterClrMapping/>
  </p:clrMapOvr>
  <mc:AlternateContent xmlns:mc="http://schemas.openxmlformats.org/markup-compatibility/2006" xmlns:p14="http://schemas.microsoft.com/office/powerpoint/2010/main">
    <mc:Choice Requires="p14">
      <p:transition spd="slow" p14:dur="2000" advTm="97428"/>
    </mc:Choice>
    <mc:Fallback xmlns="">
      <p:transition spd="slow" advTm="97428"/>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293209"/>
          </a:xfrm>
          <a:prstGeom prst="rect">
            <a:avLst/>
          </a:prstGeom>
          <a:noFill/>
        </p:spPr>
        <p:txBody>
          <a:bodyPr wrap="square" rtlCol="0">
            <a:spAutoFit/>
          </a:bodyPr>
          <a:lstStyle/>
          <a:p>
            <a:pPr lvl="0" algn="just" rtl="1">
              <a:lnSpc>
                <a:spcPct val="200000"/>
              </a:lnSpc>
            </a:pPr>
            <a:r>
              <a:rPr lang="ar-EG" sz="1600" dirty="0" smtClean="0">
                <a:solidFill>
                  <a:srgbClr val="2D3956"/>
                </a:solidFill>
                <a:latin typeface="Alexandria" pitchFamily="2" charset="-78"/>
                <a:cs typeface="Alexandria" pitchFamily="2" charset="-78"/>
              </a:rPr>
              <a:t>وهناك </a:t>
            </a:r>
            <a:r>
              <a:rPr lang="ar-EG" sz="1600" b="1" u="sng" dirty="0" smtClean="0">
                <a:solidFill>
                  <a:srgbClr val="2D3956"/>
                </a:solidFill>
                <a:latin typeface="Alexandria" pitchFamily="2" charset="-78"/>
                <a:cs typeface="Alexandria" pitchFamily="2" charset="-78"/>
              </a:rPr>
              <a:t>حالة أخرى ، وفقا لاتفاقية باريس </a:t>
            </a:r>
            <a:r>
              <a:rPr lang="ar-EG" sz="1600" dirty="0" smtClean="0">
                <a:solidFill>
                  <a:srgbClr val="2D3956"/>
                </a:solidFill>
                <a:latin typeface="Alexandria" pitchFamily="2" charset="-78"/>
                <a:cs typeface="Alexandria" pitchFamily="2" charset="-78"/>
              </a:rPr>
              <a:t>لا يفقد معها الاختراع شرط الجدة المطلوب للحصول على البراءة، وهي حالة الكشف عن الاختراع في المعارض الدولية (في إحدى الدول الأعضاء في اتفاقية باريس)، وذلك إذا تم إيداع الطلب خلال 12 شهر من تاريخ اختتام المعرض.</a:t>
            </a:r>
            <a:endParaRPr lang="ar-EG" sz="1600" dirty="0">
              <a:solidFill>
                <a:srgbClr val="2D3956"/>
              </a:solidFill>
              <a:latin typeface="Alexandria" pitchFamily="2" charset="-78"/>
              <a:cs typeface="Alexandria" pitchFamily="2" charset="-78"/>
            </a:endParaRPr>
          </a:p>
          <a:p>
            <a:pPr lvl="0"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9136" y="1155869"/>
            <a:ext cx="3425825" cy="3432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9136" y="4588044"/>
            <a:ext cx="3236913" cy="1042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75938037"/>
      </p:ext>
    </p:extLst>
  </p:cSld>
  <p:clrMapOvr>
    <a:masterClrMapping/>
  </p:clrMapOvr>
  <mc:AlternateContent xmlns:mc="http://schemas.openxmlformats.org/markup-compatibility/2006" xmlns:p14="http://schemas.microsoft.com/office/powerpoint/2010/main">
    <mc:Choice Requires="p14">
      <p:transition spd="slow" p14:dur="2000" advTm="94073"/>
    </mc:Choice>
    <mc:Fallback xmlns="">
      <p:transition spd="slow" advTm="94073"/>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3046988"/>
          </a:xfrm>
          <a:prstGeom prst="rect">
            <a:avLst/>
          </a:prstGeom>
          <a:noFill/>
        </p:spPr>
        <p:txBody>
          <a:bodyPr wrap="square" rtlCol="0">
            <a:spAutoFit/>
          </a:bodyPr>
          <a:lstStyle/>
          <a:p>
            <a:pPr lvl="0" algn="just" rtl="1">
              <a:lnSpc>
                <a:spcPct val="200000"/>
              </a:lnSpc>
            </a:pPr>
            <a:endParaRPr lang="ar-EG" sz="1600" dirty="0" smtClean="0">
              <a:solidFill>
                <a:srgbClr val="2D3956"/>
              </a:solidFill>
              <a:latin typeface="Alexandria" pitchFamily="2" charset="-78"/>
              <a:cs typeface="Alexandria" pitchFamily="2" charset="-78"/>
            </a:endParaRPr>
          </a:p>
          <a:p>
            <a:pPr lvl="0" algn="just" rtl="1">
              <a:lnSpc>
                <a:spcPct val="250000"/>
              </a:lnSpc>
            </a:pPr>
            <a:r>
              <a:rPr lang="ar-EG" sz="1600" dirty="0" smtClean="0">
                <a:solidFill>
                  <a:srgbClr val="2D3956"/>
                </a:solidFill>
                <a:latin typeface="Alexandria" pitchFamily="2" charset="-78"/>
                <a:cs typeface="Alexandria" pitchFamily="2" charset="-78"/>
              </a:rPr>
              <a:t>وهو </a:t>
            </a:r>
            <a:r>
              <a:rPr lang="ar-EG" sz="1600" dirty="0">
                <a:solidFill>
                  <a:srgbClr val="2D3956"/>
                </a:solidFill>
                <a:latin typeface="Alexandria" pitchFamily="2" charset="-78"/>
                <a:cs typeface="Alexandria" pitchFamily="2" charset="-78"/>
              </a:rPr>
              <a:t>الحكم المنصوص عليه في المادة 31 من اللائحة التنفيذية لنظام براءات الاختراع </a:t>
            </a:r>
            <a:r>
              <a:rPr lang="ar-EG" sz="1600" dirty="0" smtClean="0">
                <a:solidFill>
                  <a:srgbClr val="2D3956"/>
                </a:solidFill>
                <a:latin typeface="Alexandria" pitchFamily="2" charset="-78"/>
                <a:cs typeface="Alexandria" pitchFamily="2" charset="-78"/>
              </a:rPr>
              <a:t>السعودي.</a:t>
            </a:r>
            <a:endParaRPr lang="ar-EG" sz="1600" dirty="0">
              <a:solidFill>
                <a:srgbClr val="2D3956"/>
              </a:solidFill>
              <a:latin typeface="Alexandria" pitchFamily="2" charset="-78"/>
              <a:cs typeface="Alexandria" pitchFamily="2" charset="-78"/>
            </a:endParaRPr>
          </a:p>
          <a:p>
            <a:pPr algn="just" rtl="1">
              <a:lnSpc>
                <a:spcPct val="200000"/>
              </a:lnSpc>
            </a:pPr>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3979" y="2137893"/>
            <a:ext cx="1783185" cy="17831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18141163"/>
      </p:ext>
    </p:extLst>
  </p:cSld>
  <p:clrMapOvr>
    <a:masterClrMapping/>
  </p:clrMapOvr>
  <mc:AlternateContent xmlns:mc="http://schemas.openxmlformats.org/markup-compatibility/2006" xmlns:p14="http://schemas.microsoft.com/office/powerpoint/2010/main">
    <mc:Choice Requires="p14">
      <p:transition spd="slow" p14:dur="2000" advTm="64824"/>
    </mc:Choice>
    <mc:Fallback xmlns="">
      <p:transition spd="slow" advTm="64824"/>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4061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Rectangle: Rounded Corners 24"/>
          <p:cNvSpPr/>
          <p:nvPr/>
        </p:nvSpPr>
        <p:spPr>
          <a:xfrm>
            <a:off x="1006891" y="1155869"/>
            <a:ext cx="9345750" cy="44169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4" name="TextBox 23"/>
          <p:cNvSpPr txBox="1"/>
          <p:nvPr/>
        </p:nvSpPr>
        <p:spPr>
          <a:xfrm>
            <a:off x="5009881" y="1426203"/>
            <a:ext cx="5228823" cy="4770537"/>
          </a:xfrm>
          <a:prstGeom prst="rect">
            <a:avLst/>
          </a:prstGeom>
          <a:noFill/>
        </p:spPr>
        <p:txBody>
          <a:bodyPr wrap="square" rtlCol="0">
            <a:spAutoFit/>
          </a:bodyPr>
          <a:lstStyle/>
          <a:p>
            <a:pPr algn="ctr" rtl="1">
              <a:lnSpc>
                <a:spcPct val="200000"/>
              </a:lnSpc>
            </a:pPr>
            <a:endParaRPr lang="ar-EG" sz="1600" dirty="0" smtClean="0">
              <a:solidFill>
                <a:srgbClr val="2D3956"/>
              </a:solidFill>
              <a:latin typeface="Alexandria" pitchFamily="2" charset="-78"/>
              <a:cs typeface="Alexandria" pitchFamily="2" charset="-78"/>
            </a:endParaRPr>
          </a:p>
          <a:p>
            <a:pPr algn="just" rtl="1">
              <a:lnSpc>
                <a:spcPct val="200000"/>
              </a:lnSpc>
            </a:pPr>
            <a:r>
              <a:rPr lang="ar-EG" sz="1600" b="1" dirty="0" smtClean="0">
                <a:solidFill>
                  <a:srgbClr val="2D3956"/>
                </a:solidFill>
                <a:latin typeface="Alexandria" pitchFamily="2" charset="-78"/>
                <a:cs typeface="Alexandria" pitchFamily="2" charset="-78"/>
              </a:rPr>
              <a:t>وقد نص </a:t>
            </a:r>
            <a:r>
              <a:rPr lang="ar-EG" sz="1600" b="1" dirty="0">
                <a:solidFill>
                  <a:srgbClr val="2D3956"/>
                </a:solidFill>
                <a:latin typeface="Alexandria" pitchFamily="2" charset="-78"/>
                <a:cs typeface="Alexandria" pitchFamily="2" charset="-78"/>
              </a:rPr>
              <a:t>أيضا قانون حماية حقوق الملكية الفكرية في المادة 3 : ..... </a:t>
            </a:r>
            <a:r>
              <a:rPr lang="ar-EG" sz="1600" dirty="0">
                <a:solidFill>
                  <a:srgbClr val="2D3956"/>
                </a:solidFill>
                <a:latin typeface="Alexandria" pitchFamily="2" charset="-78"/>
                <a:cs typeface="Alexandria" pitchFamily="2" charset="-78"/>
              </a:rPr>
              <a:t>ولا يعد إفصاحا في حكم البند السابق الكشف عن الاختراع في المعارض الوطنية أو الدولية خلال الستة أشهر السابقة على تاريخ التقدم بطلب البراءة.</a:t>
            </a:r>
          </a:p>
          <a:p>
            <a:pPr algn="just" rtl="1">
              <a:lnSpc>
                <a:spcPct val="200000"/>
              </a:lnSpc>
            </a:pPr>
            <a:endParaRPr lang="ar-EG" sz="1600" dirty="0">
              <a:solidFill>
                <a:srgbClr val="2D3956"/>
              </a:solidFill>
              <a:latin typeface="Alexandria" pitchFamily="2" charset="-78"/>
              <a:cs typeface="Alexandria" pitchFamily="2" charset="-78"/>
            </a:endParaRPr>
          </a:p>
          <a:p>
            <a:pPr algn="just" rtl="1">
              <a:lnSpc>
                <a:spcPct val="200000"/>
              </a:lnSpc>
            </a:pPr>
            <a:endParaRPr lang="ar-EG" sz="1600" dirty="0">
              <a:solidFill>
                <a:srgbClr val="2D3956"/>
              </a:solidFill>
              <a:latin typeface="Alexandria" pitchFamily="2" charset="-78"/>
              <a:cs typeface="Alexandria" pitchFamily="2" charset="-78"/>
            </a:endParaRPr>
          </a:p>
          <a:p>
            <a:pPr algn="just" rtl="1">
              <a:lnSpc>
                <a:spcPct val="200000"/>
              </a:lnSpc>
            </a:pPr>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a:p>
            <a:pPr algn="just" rtl="1"/>
            <a:endParaRPr lang="ar-EG" sz="1600" dirty="0">
              <a:solidFill>
                <a:srgbClr val="2D3956"/>
              </a:solidFill>
              <a:latin typeface="Alexandria" pitchFamily="2" charset="-78"/>
              <a:cs typeface="Alexandria" pitchFamily="2"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1452" y="2031883"/>
            <a:ext cx="1785937" cy="1779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71243416"/>
      </p:ext>
    </p:extLst>
  </p:cSld>
  <p:clrMapOvr>
    <a:masterClrMapping/>
  </p:clrMapOvr>
  <mc:AlternateContent xmlns:mc="http://schemas.openxmlformats.org/markup-compatibility/2006" xmlns:p14="http://schemas.microsoft.com/office/powerpoint/2010/main">
    <mc:Choice Requires="p14">
      <p:transition spd="slow" p14:dur="2000" advTm="419753"/>
    </mc:Choice>
    <mc:Fallback xmlns="">
      <p:transition spd="slow" advTm="419753"/>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Alexandria" pitchFamily="2" charset="-78"/>
                <a:cs typeface="Alexandria" pitchFamily="2" charset="-78"/>
              </a:rPr>
              <a:t>Thank You</a:t>
            </a:r>
          </a:p>
        </p:txBody>
      </p:sp>
      <p:pic>
        <p:nvPicPr>
          <p:cNvPr id="13" name="Graphic 12"/>
          <p:cNvPicPr>
            <a:picLocks noChangeAspect="1"/>
          </p:cNvPicPr>
          <p:nvPr/>
        </p:nvPicPr>
        <p:blipFill>
          <a:blip r:embed="rId3">
            <a:extLst>
              <a:ext uri="{96DAC541-7B7A-43D3-8B79-37D633B846F1}">
                <asvg:svgBlip xmlns="" xmlns:asvg="http://schemas.microsoft.com/office/drawing/2016/SVG/main" r:embed="rId6"/>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3128"/>
    </mc:Choice>
    <mc:Fallback xmlns="">
      <p:transition spd="slow" advTm="113128"/>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6db7cd22101bcde5f0fc0fdfcd39d38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c4b46c46b8c072ae2bc074314154909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6225ADC-BB38-456D-AA0E-A35A91E43FDB}">
  <ds:schemaRefs>
    <ds:schemaRef ds:uri="http://schemas.microsoft.com/office/infopath/2007/PartnerControls"/>
    <ds:schemaRef ds:uri="http://schemas.microsoft.com/office/2006/documentManagement/types"/>
    <ds:schemaRef ds:uri="http://schemas.openxmlformats.org/package/2006/metadata/core-properties"/>
    <ds:schemaRef ds:uri="http://schemas.microsoft.com/office/2006/metadata/properties"/>
    <ds:schemaRef ds:uri="http://www.w3.org/XML/1998/namespace"/>
    <ds:schemaRef ds:uri="http://purl.org/dc/terms/"/>
    <ds:schemaRef ds:uri="http://purl.org/dc/elements/1.1/"/>
    <ds:schemaRef ds:uri="49100919-8a76-4266-be0c-7dc583902cb4"/>
    <ds:schemaRef ds:uri="d13aca44-ef33-4cf4-9980-7f0b00e6eeb9"/>
    <ds:schemaRef ds:uri="http://purl.org/dc/dcmitype/"/>
  </ds:schemaRefs>
</ds:datastoreItem>
</file>

<file path=customXml/itemProps2.xml><?xml version="1.0" encoding="utf-8"?>
<ds:datastoreItem xmlns:ds="http://schemas.openxmlformats.org/officeDocument/2006/customXml" ds:itemID="{DDE59052-EB7A-431B-A90A-A07E9357AD2A}">
  <ds:schemaRefs>
    <ds:schemaRef ds:uri="http://schemas.microsoft.com/sharepoint/v3/contenttype/forms"/>
  </ds:schemaRefs>
</ds:datastoreItem>
</file>

<file path=customXml/itemProps3.xml><?xml version="1.0" encoding="utf-8"?>
<ds:datastoreItem xmlns:ds="http://schemas.openxmlformats.org/officeDocument/2006/customXml" ds:itemID="{56FD2E8F-179F-49DA-86C9-AEACB3C3E196}"/>
</file>

<file path=docProps/app.xml><?xml version="1.0" encoding="utf-8"?>
<Properties xmlns="http://schemas.openxmlformats.org/officeDocument/2006/extended-properties" xmlns:vt="http://schemas.openxmlformats.org/officeDocument/2006/docPropsVTypes">
  <TotalTime>5072</TotalTime>
  <Words>2072</Words>
  <Application>Microsoft Office PowerPoint</Application>
  <PresentationFormat>Widescreen</PresentationFormat>
  <Paragraphs>264</Paragraphs>
  <Slides>44</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Alexandria</vt:lpstr>
      <vt:lpstr>Arial</vt:lpstr>
      <vt:lpstr>Calibri</vt:lpstr>
      <vt:lpstr>Calibri Light</vt:lpstr>
      <vt:lpstr>Roboto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ALSAAD</cp:lastModifiedBy>
  <cp:revision>386</cp:revision>
  <dcterms:created xsi:type="dcterms:W3CDTF">2023-04-29T09:08:00Z</dcterms:created>
  <dcterms:modified xsi:type="dcterms:W3CDTF">2025-02-18T20:19:44Z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