
<file path=[Content_Types].xml><?xml version="1.0" encoding="utf-8"?>
<Types xmlns="http://schemas.openxmlformats.org/package/2006/content-types">
  <Default Extension="emf" ContentType="image/x-emf"/>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495" r:id="rId3"/>
    <p:sldId id="496" r:id="rId4"/>
    <p:sldId id="497" r:id="rId5"/>
    <p:sldId id="499" r:id="rId6"/>
    <p:sldId id="498" r:id="rId7"/>
    <p:sldId id="500" r:id="rId8"/>
    <p:sldId id="501" r:id="rId9"/>
    <p:sldId id="502" r:id="rId10"/>
    <p:sldId id="503" r:id="rId11"/>
    <p:sldId id="504" r:id="rId12"/>
    <p:sldId id="505" r:id="rId13"/>
    <p:sldId id="506" r:id="rId14"/>
    <p:sldId id="507" r:id="rId15"/>
    <p:sldId id="320"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ohamed Ayman" initials="MA" lastIdx="1" clrIdx="0">
    <p:extLst>
      <p:ext uri="{19B8F6BF-5375-455C-9EA6-DF929625EA0E}">
        <p15:presenceInfo xmlns:p15="http://schemas.microsoft.com/office/powerpoint/2012/main" userId="3c46430ac7311ab5"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15" autoAdjust="0"/>
    <p:restoredTop sz="94291" autoAdjust="0"/>
  </p:normalViewPr>
  <p:slideViewPr>
    <p:cSldViewPr snapToGrid="0">
      <p:cViewPr varScale="1">
        <p:scale>
          <a:sx n="89" d="100"/>
          <a:sy n="89" d="100"/>
        </p:scale>
        <p:origin x="68" y="22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5832CC-4DA0-4AD9-9894-18BFCB26D631}" type="datetimeFigureOut">
              <a:rPr lang="en-US" smtClean="0"/>
              <a:t>8/15/2022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4679D9-7245-4ABA-A3DC-E616523FB705}" type="slidenum">
              <a:rPr lang="en-US" smtClean="0"/>
              <a:t>‹#›</a:t>
            </a:fld>
            <a:endParaRPr lang="en-US"/>
          </a:p>
        </p:txBody>
      </p:sp>
    </p:spTree>
    <p:extLst>
      <p:ext uri="{BB962C8B-B14F-4D97-AF65-F5344CB8AC3E}">
        <p14:creationId xmlns:p14="http://schemas.microsoft.com/office/powerpoint/2010/main" val="5748494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6387127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4214549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9078318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5579620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7285087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7960164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932443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25524336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30677839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59751757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58526502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05604549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40128686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8/15/2022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8/15/2022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8/15/2022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8/15/2022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8/15/2022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8/15/2022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8/15/2022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530031"/>
            <a:ext cx="6714451" cy="1961378"/>
          </a:xfrm>
          <a:prstGeom prst="rect">
            <a:avLst/>
          </a:prstGeom>
        </p:spPr>
      </p:pic>
      <p:pic>
        <p:nvPicPr>
          <p:cNvPr id="13" name="Picture 12"/>
          <p:cNvPicPr>
            <a:picLocks noChangeAspect="1"/>
          </p:cNvPicPr>
          <p:nvPr/>
        </p:nvPicPr>
        <p:blipFill>
          <a:blip r:embed="rId6"/>
          <a:stretch>
            <a:fillRect/>
          </a:stretch>
        </p:blipFill>
        <p:spPr>
          <a:xfrm>
            <a:off x="6318308" y="3084310"/>
            <a:ext cx="5882401" cy="1034667"/>
          </a:xfrm>
          <a:prstGeom prst="rect">
            <a:avLst/>
          </a:prstGeom>
        </p:spPr>
      </p:pic>
      <p:sp>
        <p:nvSpPr>
          <p:cNvPr id="14" name="TextBox 13"/>
          <p:cNvSpPr txBox="1"/>
          <p:nvPr/>
        </p:nvSpPr>
        <p:spPr>
          <a:xfrm>
            <a:off x="187133" y="903966"/>
            <a:ext cx="5708227" cy="1754326"/>
          </a:xfrm>
          <a:prstGeom prst="rect">
            <a:avLst/>
          </a:prstGeom>
          <a:noFill/>
        </p:spPr>
        <p:txBody>
          <a:bodyPr wrap="square" rtlCol="0">
            <a:spAutoFit/>
          </a:bodyPr>
          <a:lstStyle/>
          <a:p>
            <a:r>
              <a:rPr lang="en-US" sz="2800" dirty="0">
                <a:solidFill>
                  <a:schemeClr val="bg1"/>
                </a:solidFill>
                <a:cs typeface="Tajawal Medium" panose="00000600000000000000" pitchFamily="2" charset="-78"/>
              </a:rPr>
              <a:t>Managing People and Organizations</a:t>
            </a:r>
          </a:p>
          <a:p>
            <a:r>
              <a:rPr lang="en-US" sz="2000" dirty="0">
                <a:solidFill>
                  <a:srgbClr val="24A9E1"/>
                </a:solidFill>
                <a:latin typeface="Tajawal Medium" panose="00000600000000000000" pitchFamily="2" charset="-78"/>
                <a:cs typeface="Tajawal Medium" panose="00000600000000000000" pitchFamily="2" charset="-78"/>
              </a:rPr>
              <a:t>Prepared by Dr. Ayman El-</a:t>
            </a:r>
            <a:r>
              <a:rPr lang="en-US" sz="2000" dirty="0" err="1">
                <a:solidFill>
                  <a:srgbClr val="24A9E1"/>
                </a:solidFill>
                <a:latin typeface="Tajawal Medium" panose="00000600000000000000" pitchFamily="2" charset="-78"/>
                <a:cs typeface="Tajawal Medium" panose="00000600000000000000" pitchFamily="2" charset="-78"/>
              </a:rPr>
              <a:t>Moesrawy</a:t>
            </a:r>
            <a:endParaRPr lang="en-US" sz="2000" dirty="0">
              <a:solidFill>
                <a:srgbClr val="24A9E1"/>
              </a:solidFill>
              <a:latin typeface="Tajawal Medium" panose="00000600000000000000" pitchFamily="2" charset="-78"/>
              <a:cs typeface="Tajawal Medium" panose="00000600000000000000" pitchFamily="2" charset="-78"/>
            </a:endParaRPr>
          </a:p>
          <a:p>
            <a:endParaRPr lang="en-US" sz="2000" dirty="0">
              <a:solidFill>
                <a:schemeClr val="bg1"/>
              </a:solidFill>
              <a:latin typeface="Tajawal Medium" panose="00000600000000000000" pitchFamily="2" charset="-78"/>
              <a:cs typeface="Tajawal Medium" panose="00000600000000000000" pitchFamily="2" charset="-78"/>
            </a:endParaRPr>
          </a:p>
          <a:p>
            <a:r>
              <a:rPr lang="en-US" sz="2000" dirty="0">
                <a:solidFill>
                  <a:schemeClr val="bg1"/>
                </a:solidFill>
                <a:latin typeface="Tajawal Medium" panose="00000600000000000000" pitchFamily="2" charset="-78"/>
                <a:cs typeface="Tajawal Medium" panose="00000600000000000000" pitchFamily="2" charset="-78"/>
              </a:rPr>
              <a:t>Lecture 6</a:t>
            </a:r>
          </a:p>
          <a:p>
            <a:endParaRPr lang="en-US" sz="2000" dirty="0">
              <a:solidFill>
                <a:srgbClr val="24A9E1"/>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448294" y="3165552"/>
            <a:ext cx="5708823"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 Motivating Behavior</a:t>
            </a:r>
          </a:p>
          <a:p>
            <a:pPr algn="ctr"/>
            <a:r>
              <a:rPr lang="en-US" sz="2800" dirty="0">
                <a:solidFill>
                  <a:schemeClr val="bg1"/>
                </a:solidFill>
                <a:latin typeface="Tajawal Medium" panose="00000600000000000000" pitchFamily="2" charset="-78"/>
                <a:cs typeface="Tajawal Medium" panose="00000600000000000000" pitchFamily="2" charset="-78"/>
              </a:rPr>
              <a:t>Part 2 </a:t>
            </a:r>
          </a:p>
        </p:txBody>
      </p:sp>
      <p:sp>
        <p:nvSpPr>
          <p:cNvPr id="15" name="TextBox 14">
            <a:extLst>
              <a:ext uri="{FF2B5EF4-FFF2-40B4-BE49-F238E27FC236}">
                <a16:creationId xmlns:a16="http://schemas.microsoft.com/office/drawing/2014/main" id="{2C2C532D-5EEB-4911-B57F-FB3E04E9519E}"/>
              </a:ext>
            </a:extLst>
          </p:cNvPr>
          <p:cNvSpPr txBox="1"/>
          <p:nvPr/>
        </p:nvSpPr>
        <p:spPr>
          <a:xfrm>
            <a:off x="266156" y="616610"/>
            <a:ext cx="6182138" cy="369332"/>
          </a:xfrm>
          <a:prstGeom prst="rect">
            <a:avLst/>
          </a:prstGeom>
          <a:noFill/>
        </p:spPr>
        <p:txBody>
          <a:bodyPr wrap="square">
            <a:spAutoFit/>
          </a:bodyPr>
          <a:lstStyle/>
          <a:p>
            <a:r>
              <a:rPr lang="en-US" sz="1800" dirty="0">
                <a:solidFill>
                  <a:srgbClr val="24A9E1"/>
                </a:solidFill>
                <a:latin typeface="Tajawal Medium" panose="00000600000000000000" pitchFamily="2" charset="-78"/>
                <a:cs typeface="Tajawal Medium" panose="00000600000000000000" pitchFamily="2" charset="-78"/>
              </a:rPr>
              <a:t>MGM603</a:t>
            </a:r>
            <a:endParaRPr lang="en-US" dirty="0"/>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526297" cy="1610200"/>
          </a:xfrm>
          <a:prstGeom prst="rect">
            <a:avLst/>
          </a:prstGeom>
        </p:spPr>
      </p:pic>
      <p:sp>
        <p:nvSpPr>
          <p:cNvPr id="9" name="TextBox 8"/>
          <p:cNvSpPr txBox="1"/>
          <p:nvPr/>
        </p:nvSpPr>
        <p:spPr>
          <a:xfrm>
            <a:off x="2032268" y="1341605"/>
            <a:ext cx="9649980" cy="861774"/>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Process-Based Perspectives on Motivation</a:t>
            </a:r>
          </a:p>
          <a:p>
            <a:r>
              <a:rPr lang="en-US" sz="2000" b="1" dirty="0">
                <a:solidFill>
                  <a:srgbClr val="C1510A"/>
                </a:solidFill>
                <a:effectLst/>
                <a:latin typeface="Times New Roman" panose="02020603050405020304" pitchFamily="18" charset="0"/>
                <a:cs typeface="Times New Roman" panose="02020603050405020304" pitchFamily="18" charset="0"/>
              </a:rPr>
              <a:t>1- The Equity Theory of Motivation</a:t>
            </a:r>
            <a:endParaRPr lang="en-US" sz="2000" b="1" u="sng" dirty="0">
              <a:solidFill>
                <a:srgbClr val="002060"/>
              </a:solidFill>
              <a:latin typeface="Times New Roman" panose="02020603050405020304" pitchFamily="18" charset="0"/>
              <a:cs typeface="Times New Roman" panose="02020603050405020304" pitchFamily="18" charset="0"/>
            </a:endParaRP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1331301976"/>
              </p:ext>
            </p:extLst>
          </p:nvPr>
        </p:nvGraphicFramePr>
        <p:xfrm>
          <a:off x="1784069" y="2200096"/>
          <a:ext cx="10036869" cy="3538095"/>
        </p:xfrm>
        <a:graphic>
          <a:graphicData uri="http://schemas.openxmlformats.org/drawingml/2006/table">
            <a:tbl>
              <a:tblPr firstRow="1" bandRow="1">
                <a:tableStyleId>{5C22544A-7EE6-4342-B048-85BDC9FD1C3A}</a:tableStyleId>
              </a:tblPr>
              <a:tblGrid>
                <a:gridCol w="1858805">
                  <a:extLst>
                    <a:ext uri="{9D8B030D-6E8A-4147-A177-3AD203B41FA5}">
                      <a16:colId xmlns:a16="http://schemas.microsoft.com/office/drawing/2014/main" val="3966072766"/>
                    </a:ext>
                  </a:extLst>
                </a:gridCol>
                <a:gridCol w="8178064">
                  <a:extLst>
                    <a:ext uri="{9D8B030D-6E8A-4147-A177-3AD203B41FA5}">
                      <a16:colId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Equity theory </a:t>
                      </a:r>
                    </a:p>
                  </a:txBody>
                  <a:tcPr>
                    <a:noFill/>
                  </a:tcPr>
                </a:tc>
                <a:tc>
                  <a:txBody>
                    <a:bodyPr/>
                    <a:lstStyle/>
                    <a:p>
                      <a:pPr marL="0" indent="0" algn="just">
                        <a:buFont typeface="Wingdings" panose="05000000000000000000" pitchFamily="2" charset="2"/>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 Equity theory:</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Focuses on people’s desire to be treated with what they perceive as equity and to avoid perceived inequity</a:t>
                      </a:r>
                    </a:p>
                    <a:p>
                      <a:pPr marL="0" indent="0" algn="just">
                        <a:buFont typeface="Wingdings" panose="05000000000000000000" pitchFamily="2" charset="2"/>
                        <a:buNone/>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The equity theory of motivation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is based on the relatively simple premise that people in organizations want to be treated fairly</a:t>
                      </a: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The theory defines equity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as the belief that we are being treated fairly in relation to others and </a:t>
                      </a:r>
                      <a:r>
                        <a:rPr lang="en-US" sz="2000" b="1" i="0" u="sng" kern="1200" dirty="0">
                          <a:solidFill>
                            <a:schemeClr val="tx1"/>
                          </a:solidFill>
                          <a:latin typeface="Times New Roman" panose="02020603050405020304" pitchFamily="18" charset="0"/>
                          <a:ea typeface="+mn-ea"/>
                          <a:cs typeface="Times New Roman" panose="02020603050405020304" pitchFamily="18" charset="0"/>
                        </a:rPr>
                        <a:t>inequity</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as the belief that we are being treated unfairly compared with others.</a:t>
                      </a: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sp>
        <p:nvSpPr>
          <p:cNvPr id="15" name="Rectangle 14">
            <a:extLst>
              <a:ext uri="{FF2B5EF4-FFF2-40B4-BE49-F238E27FC236}">
                <a16:creationId xmlns:a16="http://schemas.microsoft.com/office/drawing/2014/main" id="{0EA4AE72-4604-4DBE-9726-B4207EC3CE42}"/>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sp>
        <p:nvSpPr>
          <p:cNvPr id="16" name="TextBox 15">
            <a:extLst>
              <a:ext uri="{FF2B5EF4-FFF2-40B4-BE49-F238E27FC236}">
                <a16:creationId xmlns:a16="http://schemas.microsoft.com/office/drawing/2014/main" id="{61592483-CF26-4C39-A475-2BB3D51F9518}"/>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Tree>
    <p:extLst>
      <p:ext uri="{BB962C8B-B14F-4D97-AF65-F5344CB8AC3E}">
        <p14:creationId xmlns:p14="http://schemas.microsoft.com/office/powerpoint/2010/main" val="7111556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861774"/>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Process-Based Perspectives on Motivation</a:t>
            </a:r>
          </a:p>
          <a:p>
            <a:r>
              <a:rPr lang="en-US" sz="2000" b="1" dirty="0">
                <a:solidFill>
                  <a:srgbClr val="C1510A"/>
                </a:solidFill>
                <a:effectLst/>
                <a:latin typeface="Times New Roman" panose="02020603050405020304" pitchFamily="18" charset="0"/>
                <a:cs typeface="Times New Roman" panose="02020603050405020304" pitchFamily="18" charset="0"/>
              </a:rPr>
              <a:t>1- The Equity Theory of Motivation</a:t>
            </a:r>
            <a:endParaRPr lang="en-US" sz="2000" b="1" u="sng" dirty="0">
              <a:solidFill>
                <a:srgbClr val="002060"/>
              </a:solidFill>
              <a:latin typeface="Times New Roman" panose="02020603050405020304" pitchFamily="18" charset="0"/>
              <a:cs typeface="Times New Roman" panose="02020603050405020304" pitchFamily="18" charset="0"/>
            </a:endParaRP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4116118831"/>
              </p:ext>
            </p:extLst>
          </p:nvPr>
        </p:nvGraphicFramePr>
        <p:xfrm>
          <a:off x="1784069" y="2200096"/>
          <a:ext cx="10116383" cy="3962400"/>
        </p:xfrm>
        <a:graphic>
          <a:graphicData uri="http://schemas.openxmlformats.org/drawingml/2006/table">
            <a:tbl>
              <a:tblPr firstRow="1" bandRow="1">
                <a:tableStyleId>{5C22544A-7EE6-4342-B048-85BDC9FD1C3A}</a:tableStyleId>
              </a:tblPr>
              <a:tblGrid>
                <a:gridCol w="1595235">
                  <a:extLst>
                    <a:ext uri="{9D8B030D-6E8A-4147-A177-3AD203B41FA5}">
                      <a16:colId xmlns:a16="http://schemas.microsoft.com/office/drawing/2014/main" val="3966072766"/>
                    </a:ext>
                  </a:extLst>
                </a:gridCol>
                <a:gridCol w="8521148">
                  <a:extLst>
                    <a:ext uri="{9D8B030D-6E8A-4147-A177-3AD203B41FA5}">
                      <a16:colId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b="1" i="0" u="none" kern="1200" dirty="0">
                          <a:solidFill>
                            <a:srgbClr val="0A1F61"/>
                          </a:solidFill>
                          <a:latin typeface="Times New Roman" panose="02020603050405020304" pitchFamily="18" charset="0"/>
                          <a:ea typeface="+mn-ea"/>
                          <a:cs typeface="Times New Roman" panose="02020603050405020304" pitchFamily="18" charset="0"/>
                        </a:rPr>
                        <a:t>Forming Equity Perceptions</a:t>
                      </a:r>
                    </a:p>
                  </a:txBody>
                  <a:tcPr>
                    <a:noFill/>
                  </a:tcPr>
                </a:tc>
                <a:tc>
                  <a:txBody>
                    <a:bodyPr/>
                    <a:lstStyle/>
                    <a:p>
                      <a:pPr marL="0" indent="0" algn="just">
                        <a:buFont typeface="Wingdings" panose="05000000000000000000" pitchFamily="2" charset="2"/>
                        <a:buNone/>
                      </a:pPr>
                      <a:r>
                        <a:rPr lang="en-US" sz="1800" b="1" i="0" u="sng" kern="1200" dirty="0">
                          <a:solidFill>
                            <a:srgbClr val="0A1F61"/>
                          </a:solidFill>
                          <a:latin typeface="Times New Roman" panose="02020603050405020304" pitchFamily="18" charset="0"/>
                          <a:ea typeface="+mn-ea"/>
                          <a:cs typeface="Times New Roman" panose="02020603050405020304" pitchFamily="18" charset="0"/>
                        </a:rPr>
                        <a:t>People in organizations form perceptions of the equity of their treatment through a four-step process: </a:t>
                      </a:r>
                    </a:p>
                    <a:p>
                      <a:pPr marL="0" indent="0" algn="just">
                        <a:buFont typeface="Wingdings" panose="05000000000000000000" pitchFamily="2" charset="2"/>
                        <a:buNone/>
                      </a:pPr>
                      <a:endParaRPr lang="en-US" sz="1800" b="1" i="0" u="sng" kern="1200" dirty="0">
                        <a:solidFill>
                          <a:schemeClr val="tx1"/>
                        </a:solidFill>
                        <a:latin typeface="Times New Roman" panose="02020603050405020304" pitchFamily="18" charset="0"/>
                        <a:ea typeface="+mn-ea"/>
                        <a:cs typeface="Times New Roman" panose="02020603050405020304" pitchFamily="18" charset="0"/>
                      </a:endParaRPr>
                    </a:p>
                    <a:p>
                      <a:pPr marL="457200" indent="-457200" algn="just">
                        <a:buFont typeface="+mj-lt"/>
                        <a:buAutoNum type="arabicPeriod"/>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First,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they </a:t>
                      </a:r>
                      <a:r>
                        <a:rPr lang="en-US" sz="1800" b="0" i="0" u="none" kern="1200" dirty="0">
                          <a:solidFill>
                            <a:srgbClr val="0A1F61"/>
                          </a:solidFill>
                          <a:latin typeface="Times New Roman" panose="02020603050405020304" pitchFamily="18" charset="0"/>
                          <a:ea typeface="+mn-ea"/>
                          <a:cs typeface="Times New Roman" panose="02020603050405020304" pitchFamily="18" charset="0"/>
                        </a:rPr>
                        <a:t>evaluate how they are being treated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by the firm.</a:t>
                      </a:r>
                    </a:p>
                    <a:p>
                      <a:pPr marL="457200" indent="-457200" algn="just">
                        <a:buFont typeface="+mj-lt"/>
                        <a:buAutoNum type="arabicPeriod"/>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Second</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 they form </a:t>
                      </a:r>
                      <a:r>
                        <a:rPr lang="en-US" sz="1800" b="0" i="0" u="none" kern="1200" dirty="0">
                          <a:solidFill>
                            <a:srgbClr val="0A1F61"/>
                          </a:solidFill>
                          <a:latin typeface="Times New Roman" panose="02020603050405020304" pitchFamily="18" charset="0"/>
                          <a:ea typeface="+mn-ea"/>
                          <a:cs typeface="Times New Roman" panose="02020603050405020304" pitchFamily="18" charset="0"/>
                        </a:rPr>
                        <a:t>a perception of how a “comparison-other</a:t>
                      </a:r>
                      <a:r>
                        <a:rPr lang="en-US" sz="1800" b="1" i="0" u="sng" kern="1200" dirty="0">
                          <a:solidFill>
                            <a:schemeClr val="tx1"/>
                          </a:solidFill>
                          <a:latin typeface="Times New Roman" panose="02020603050405020304" pitchFamily="18" charset="0"/>
                          <a:ea typeface="+mn-ea"/>
                          <a:cs typeface="Times New Roman" panose="02020603050405020304" pitchFamily="18" charset="0"/>
                        </a:rPr>
                        <a:t>”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is being treated. The comparison-other might be a person in the same workgroup, someone in another part of the organization, or even a composite of several people scattered throughout the organization</a:t>
                      </a:r>
                    </a:p>
                    <a:p>
                      <a:pPr marL="457200" indent="-457200" algn="just">
                        <a:buFont typeface="+mj-lt"/>
                        <a:buAutoNum type="arabicPeriod"/>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Third</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 they </a:t>
                      </a:r>
                      <a:r>
                        <a:rPr lang="en-US" sz="1800" b="0" i="0" u="none" kern="1200" dirty="0">
                          <a:solidFill>
                            <a:srgbClr val="0A1F61"/>
                          </a:solidFill>
                          <a:latin typeface="Times New Roman" panose="02020603050405020304" pitchFamily="18" charset="0"/>
                          <a:ea typeface="+mn-ea"/>
                          <a:cs typeface="Times New Roman" panose="02020603050405020304" pitchFamily="18" charset="0"/>
                        </a:rPr>
                        <a:t>compare their own circumstances with those of the comparison-other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and then use this comparison as the basis for forming an impression of either equity or inequity. </a:t>
                      </a:r>
                    </a:p>
                    <a:p>
                      <a:pPr marL="457200" indent="-457200" algn="just">
                        <a:buFont typeface="+mj-lt"/>
                        <a:buAutoNum type="arabicPeriod"/>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Fourth</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 depending on </a:t>
                      </a:r>
                      <a:r>
                        <a:rPr lang="en-US" sz="1800" b="0" i="0" u="none" kern="1200" dirty="0">
                          <a:solidFill>
                            <a:srgbClr val="0A1F61"/>
                          </a:solidFill>
                          <a:latin typeface="Times New Roman" panose="02020603050405020304" pitchFamily="18" charset="0"/>
                          <a:ea typeface="+mn-ea"/>
                          <a:cs typeface="Times New Roman" panose="02020603050405020304" pitchFamily="18" charset="0"/>
                        </a:rPr>
                        <a:t>the strength of this feeling,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the person may choose to pursue one or more of the alternatives</a:t>
                      </a:r>
                    </a:p>
                    <a:p>
                      <a:pPr marL="457200" indent="-457200" algn="just">
                        <a:buFont typeface="+mj-lt"/>
                        <a:buAutoNum type="arabicPeriod"/>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sp>
        <p:nvSpPr>
          <p:cNvPr id="15" name="Rectangle 14">
            <a:extLst>
              <a:ext uri="{FF2B5EF4-FFF2-40B4-BE49-F238E27FC236}">
                <a16:creationId xmlns:a16="http://schemas.microsoft.com/office/drawing/2014/main" id="{0E0D6D66-FF5B-4F4C-8A2D-77796D877F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sp>
        <p:nvSpPr>
          <p:cNvPr id="16" name="TextBox 15">
            <a:extLst>
              <a:ext uri="{FF2B5EF4-FFF2-40B4-BE49-F238E27FC236}">
                <a16:creationId xmlns:a16="http://schemas.microsoft.com/office/drawing/2014/main" id="{6E18EC4F-2DB7-475E-8FD4-5C000114DEC8}"/>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Tree>
    <p:extLst>
      <p:ext uri="{BB962C8B-B14F-4D97-AF65-F5344CB8AC3E}">
        <p14:creationId xmlns:p14="http://schemas.microsoft.com/office/powerpoint/2010/main" val="20581773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861774"/>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Process-Based Perspectives on Motivation</a:t>
            </a:r>
          </a:p>
          <a:p>
            <a:r>
              <a:rPr lang="en-US" sz="2000" b="1" dirty="0">
                <a:solidFill>
                  <a:srgbClr val="C1510A"/>
                </a:solidFill>
                <a:effectLst/>
                <a:latin typeface="Times New Roman" panose="02020603050405020304" pitchFamily="18" charset="0"/>
                <a:cs typeface="Times New Roman" panose="02020603050405020304" pitchFamily="18" charset="0"/>
              </a:rPr>
              <a:t>1- The Equity Theory of Motivation</a:t>
            </a:r>
            <a:endParaRPr lang="en-US" sz="2000" b="1" u="sng" dirty="0">
              <a:solidFill>
                <a:srgbClr val="002060"/>
              </a:solidFill>
              <a:latin typeface="Times New Roman" panose="02020603050405020304" pitchFamily="18" charset="0"/>
              <a:cs typeface="Times New Roman" panose="02020603050405020304" pitchFamily="18" charset="0"/>
            </a:endParaRP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511144636"/>
              </p:ext>
            </p:extLst>
          </p:nvPr>
        </p:nvGraphicFramePr>
        <p:xfrm>
          <a:off x="1784069" y="2200096"/>
          <a:ext cx="9985899" cy="3749040"/>
        </p:xfrm>
        <a:graphic>
          <a:graphicData uri="http://schemas.openxmlformats.org/drawingml/2006/table">
            <a:tbl>
              <a:tblPr firstRow="1" bandRow="1">
                <a:tableStyleId>{5C22544A-7EE6-4342-B048-85BDC9FD1C3A}</a:tableStyleId>
              </a:tblPr>
              <a:tblGrid>
                <a:gridCol w="1849366">
                  <a:extLst>
                    <a:ext uri="{9D8B030D-6E8A-4147-A177-3AD203B41FA5}">
                      <a16:colId xmlns:a16="http://schemas.microsoft.com/office/drawing/2014/main" val="3966072766"/>
                    </a:ext>
                  </a:extLst>
                </a:gridCol>
                <a:gridCol w="8136533">
                  <a:extLst>
                    <a:ext uri="{9D8B030D-6E8A-4147-A177-3AD203B41FA5}">
                      <a16:colId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b="1" i="0" u="none" kern="1200" dirty="0">
                          <a:solidFill>
                            <a:srgbClr val="0A1F61"/>
                          </a:solidFill>
                          <a:latin typeface="Times New Roman" panose="02020603050405020304" pitchFamily="18" charset="0"/>
                          <a:ea typeface="+mn-ea"/>
                          <a:cs typeface="Times New Roman" panose="02020603050405020304" pitchFamily="18" charset="0"/>
                        </a:rPr>
                        <a:t>Forming Equity Perceptions</a:t>
                      </a:r>
                    </a:p>
                  </a:txBody>
                  <a:tcPr>
                    <a:noFill/>
                  </a:tcPr>
                </a:tc>
                <a:tc>
                  <a:txBody>
                    <a:bodyPr/>
                    <a:lstStyle/>
                    <a:p>
                      <a:pPr marL="342900" indent="-342900" algn="just">
                        <a:buFont typeface="Wingdings" panose="05000000000000000000" pitchFamily="2" charset="2"/>
                        <a:buChar char="§"/>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 </a:t>
                      </a:r>
                      <a:r>
                        <a:rPr lang="en-US" sz="2000" b="1" i="0" u="sng" kern="1200" dirty="0">
                          <a:solidFill>
                            <a:schemeClr val="tx1"/>
                          </a:solidFill>
                          <a:latin typeface="Times New Roman" panose="02020603050405020304" pitchFamily="18" charset="0"/>
                          <a:ea typeface="+mn-ea"/>
                          <a:cs typeface="Times New Roman" panose="02020603050405020304" pitchFamily="18" charset="0"/>
                        </a:rPr>
                        <a:t>Equity theory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describes the equity comparison process in terms of an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input-to-outcome ratio.</a:t>
                      </a: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514350" indent="-514350" algn="just">
                        <a:buFont typeface="+mj-lt"/>
                        <a:buAutoNum type="romanLcPeriod"/>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a:t>
                      </a:r>
                      <a:r>
                        <a:rPr lang="en-US" sz="2000" b="1" i="0" u="sng" kern="1200" dirty="0">
                          <a:solidFill>
                            <a:schemeClr val="tx1"/>
                          </a:solidFill>
                          <a:latin typeface="Times New Roman" panose="02020603050405020304" pitchFamily="18" charset="0"/>
                          <a:ea typeface="+mn-ea"/>
                          <a:cs typeface="Times New Roman" panose="02020603050405020304" pitchFamily="18" charset="0"/>
                        </a:rPr>
                        <a:t>Inputs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are an individual’s contributions to the organization—such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factors as education, experience, effort, and loyalty. </a:t>
                      </a:r>
                    </a:p>
                    <a:p>
                      <a:pPr marL="514350" indent="-514350" algn="just">
                        <a:buFont typeface="+mj-lt"/>
                        <a:buAutoNum type="romanLcPeriod"/>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514350" indent="-514350" algn="just">
                        <a:buFont typeface="+mj-lt"/>
                        <a:buAutoNum type="romanLcPeriod"/>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Outcomes</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are what the person receives in return—</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pay, recognition, social relationships, intrinsic rewards, and similar things</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The equity comparison thus takes the following form:</a:t>
                      </a: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pic>
        <p:nvPicPr>
          <p:cNvPr id="13" name="Picture 12">
            <a:extLst>
              <a:ext uri="{FF2B5EF4-FFF2-40B4-BE49-F238E27FC236}">
                <a16:creationId xmlns:a16="http://schemas.microsoft.com/office/drawing/2014/main" id="{9997B4FA-A5A0-475C-AD72-D4AC0952F41F}"/>
              </a:ext>
            </a:extLst>
          </p:cNvPr>
          <p:cNvPicPr>
            <a:picLocks noChangeAspect="1"/>
          </p:cNvPicPr>
          <p:nvPr/>
        </p:nvPicPr>
        <p:blipFill>
          <a:blip r:embed="rId7"/>
          <a:stretch>
            <a:fillRect/>
          </a:stretch>
        </p:blipFill>
        <p:spPr>
          <a:xfrm>
            <a:off x="4749227" y="5153618"/>
            <a:ext cx="6455156" cy="710721"/>
          </a:xfrm>
          <a:prstGeom prst="rect">
            <a:avLst/>
          </a:prstGeom>
          <a:ln>
            <a:solidFill>
              <a:schemeClr val="accent1"/>
            </a:solidFill>
          </a:ln>
        </p:spPr>
      </p:pic>
      <p:sp>
        <p:nvSpPr>
          <p:cNvPr id="17" name="TextBox 16">
            <a:extLst>
              <a:ext uri="{FF2B5EF4-FFF2-40B4-BE49-F238E27FC236}">
                <a16:creationId xmlns:a16="http://schemas.microsoft.com/office/drawing/2014/main" id="{AE3FC164-6E12-44F8-B16A-5F7230B4E1CB}"/>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8" name="Rectangle 17">
            <a:extLst>
              <a:ext uri="{FF2B5EF4-FFF2-40B4-BE49-F238E27FC236}">
                <a16:creationId xmlns:a16="http://schemas.microsoft.com/office/drawing/2014/main" id="{31265EAC-A4F3-40F6-AFE8-107B5C84EB19}"/>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spTree>
    <p:extLst>
      <p:ext uri="{BB962C8B-B14F-4D97-AF65-F5344CB8AC3E}">
        <p14:creationId xmlns:p14="http://schemas.microsoft.com/office/powerpoint/2010/main" val="35088653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265107" cy="1610200"/>
          </a:xfrm>
          <a:prstGeom prst="rect">
            <a:avLst/>
          </a:prstGeom>
        </p:spPr>
      </p:pic>
      <p:sp>
        <p:nvSpPr>
          <p:cNvPr id="9" name="TextBox 8"/>
          <p:cNvSpPr txBox="1"/>
          <p:nvPr/>
        </p:nvSpPr>
        <p:spPr>
          <a:xfrm>
            <a:off x="1944216" y="1307544"/>
            <a:ext cx="5493947" cy="1169551"/>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Process-Based Perspectives on Motivation</a:t>
            </a:r>
          </a:p>
          <a:p>
            <a:r>
              <a:rPr lang="en-US" sz="2000" b="1" dirty="0">
                <a:solidFill>
                  <a:srgbClr val="C1510A"/>
                </a:solidFill>
                <a:effectLst/>
                <a:latin typeface="Times New Roman" panose="02020603050405020304" pitchFamily="18" charset="0"/>
                <a:cs typeface="Times New Roman" panose="02020603050405020304" pitchFamily="18" charset="0"/>
              </a:rPr>
              <a:t>1- The Equity Theory of Motivation</a:t>
            </a:r>
          </a:p>
          <a:p>
            <a:endParaRPr lang="en-US" sz="2000" b="1" u="sng" dirty="0">
              <a:solidFill>
                <a:srgbClr val="002060"/>
              </a:solidFill>
              <a:latin typeface="Times New Roman" panose="02020603050405020304" pitchFamily="18" charset="0"/>
              <a:cs typeface="Times New Roman" panose="02020603050405020304" pitchFamily="18" charset="0"/>
            </a:endParaRPr>
          </a:p>
        </p:txBody>
      </p:sp>
      <p:pic>
        <p:nvPicPr>
          <p:cNvPr id="12" name="Picture 11">
            <a:extLst>
              <a:ext uri="{FF2B5EF4-FFF2-40B4-BE49-F238E27FC236}">
                <a16:creationId xmlns:a16="http://schemas.microsoft.com/office/drawing/2014/main" id="{5E6DC23D-9E9F-452B-8AFD-FA4BF50E01C2}"/>
              </a:ext>
            </a:extLst>
          </p:cNvPr>
          <p:cNvPicPr>
            <a:picLocks noChangeAspect="1"/>
          </p:cNvPicPr>
          <p:nvPr/>
        </p:nvPicPr>
        <p:blipFill>
          <a:blip r:embed="rId7"/>
          <a:stretch>
            <a:fillRect/>
          </a:stretch>
        </p:blipFill>
        <p:spPr>
          <a:xfrm>
            <a:off x="6553200" y="2269825"/>
            <a:ext cx="5519475" cy="3519955"/>
          </a:xfrm>
          <a:prstGeom prst="rect">
            <a:avLst/>
          </a:prstGeom>
        </p:spPr>
      </p:pic>
      <p:sp>
        <p:nvSpPr>
          <p:cNvPr id="16" name="TextBox 15">
            <a:extLst>
              <a:ext uri="{FF2B5EF4-FFF2-40B4-BE49-F238E27FC236}">
                <a16:creationId xmlns:a16="http://schemas.microsoft.com/office/drawing/2014/main" id="{435B3C09-DECD-4530-8EFA-508F52E8582C}"/>
              </a:ext>
            </a:extLst>
          </p:cNvPr>
          <p:cNvSpPr txBox="1"/>
          <p:nvPr/>
        </p:nvSpPr>
        <p:spPr>
          <a:xfrm>
            <a:off x="1874164" y="2269825"/>
            <a:ext cx="4526636" cy="3139321"/>
          </a:xfrm>
          <a:prstGeom prst="rect">
            <a:avLst/>
          </a:prstGeom>
          <a:noFill/>
        </p:spPr>
        <p:txBody>
          <a:bodyPr wrap="square">
            <a:spAutoFit/>
          </a:bodyPr>
          <a:lstStyle/>
          <a:p>
            <a:r>
              <a:rPr lang="en-US" b="1" dirty="0">
                <a:latin typeface="Times New Roman" panose="02020603050405020304" pitchFamily="18" charset="0"/>
                <a:cs typeface="Times New Roman" panose="02020603050405020304" pitchFamily="18" charset="0"/>
              </a:rPr>
              <a:t>Figure 5.4.</a:t>
            </a:r>
          </a:p>
          <a:p>
            <a:r>
              <a:rPr lang="en-US" b="1" dirty="0">
                <a:latin typeface="Times New Roman" panose="02020603050405020304" pitchFamily="18" charset="0"/>
                <a:cs typeface="Times New Roman" panose="02020603050405020304" pitchFamily="18" charset="0"/>
              </a:rPr>
              <a:t>Responses to Perceptions of Equity and Inequity</a:t>
            </a:r>
          </a:p>
          <a:p>
            <a:endParaRPr lang="en-US" dirty="0"/>
          </a:p>
          <a:p>
            <a:pPr algn="just"/>
            <a:r>
              <a:rPr lang="en-US" i="1" dirty="0">
                <a:latin typeface="Times New Roman" panose="02020603050405020304" pitchFamily="18" charset="0"/>
                <a:cs typeface="Times New Roman" panose="02020603050405020304" pitchFamily="18" charset="0"/>
              </a:rPr>
              <a:t>People form equity perceptions by comparing their situation with that of someone else’s. If they perceive equity, they are motivated to maintain the current situation. If they perceive inequity, they are motivated to use one or more of the strategies shown here to reduce the inequity. ALTER</a:t>
            </a:r>
          </a:p>
        </p:txBody>
      </p:sp>
      <p:sp>
        <p:nvSpPr>
          <p:cNvPr id="15" name="Rectangle 14">
            <a:extLst>
              <a:ext uri="{FF2B5EF4-FFF2-40B4-BE49-F238E27FC236}">
                <a16:creationId xmlns:a16="http://schemas.microsoft.com/office/drawing/2014/main" id="{28370B0F-EFEE-43D3-8FD5-E5C390CDD43E}"/>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sp>
        <p:nvSpPr>
          <p:cNvPr id="18" name="TextBox 17">
            <a:extLst>
              <a:ext uri="{FF2B5EF4-FFF2-40B4-BE49-F238E27FC236}">
                <a16:creationId xmlns:a16="http://schemas.microsoft.com/office/drawing/2014/main" id="{80CE29ED-BE4D-4D72-ABD8-AC0198469992}"/>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Tree>
    <p:extLst>
      <p:ext uri="{BB962C8B-B14F-4D97-AF65-F5344CB8AC3E}">
        <p14:creationId xmlns:p14="http://schemas.microsoft.com/office/powerpoint/2010/main" val="6614266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861774"/>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Process-Based Perspectives on Motivation</a:t>
            </a:r>
          </a:p>
          <a:p>
            <a:r>
              <a:rPr lang="en-US" sz="2000" b="1" dirty="0">
                <a:solidFill>
                  <a:srgbClr val="C1510A"/>
                </a:solidFill>
                <a:effectLst/>
                <a:latin typeface="Times New Roman" panose="02020603050405020304" pitchFamily="18" charset="0"/>
                <a:cs typeface="Times New Roman" panose="02020603050405020304" pitchFamily="18" charset="0"/>
              </a:rPr>
              <a:t>1- The Equity Theory of Motivation</a:t>
            </a:r>
            <a:endParaRPr lang="en-US" sz="2000" b="1" u="sng" dirty="0">
              <a:solidFill>
                <a:srgbClr val="002060"/>
              </a:solidFill>
              <a:latin typeface="Times New Roman" panose="02020603050405020304" pitchFamily="18" charset="0"/>
              <a:cs typeface="Times New Roman" panose="02020603050405020304" pitchFamily="18" charset="0"/>
            </a:endParaRPr>
          </a:p>
        </p:txBody>
      </p:sp>
      <p:pic>
        <p:nvPicPr>
          <p:cNvPr id="10" name="Picture 9">
            <a:extLst>
              <a:ext uri="{FF2B5EF4-FFF2-40B4-BE49-F238E27FC236}">
                <a16:creationId xmlns:a16="http://schemas.microsoft.com/office/drawing/2014/main" id="{868EF53F-C390-4131-BF72-0CA013A169DA}"/>
              </a:ext>
            </a:extLst>
          </p:cNvPr>
          <p:cNvPicPr>
            <a:picLocks noChangeAspect="1"/>
          </p:cNvPicPr>
          <p:nvPr/>
        </p:nvPicPr>
        <p:blipFill>
          <a:blip r:embed="rId7"/>
          <a:stretch>
            <a:fillRect/>
          </a:stretch>
        </p:blipFill>
        <p:spPr>
          <a:xfrm>
            <a:off x="7406735" y="2140355"/>
            <a:ext cx="4492187" cy="3695907"/>
          </a:xfrm>
          <a:prstGeom prst="rect">
            <a:avLst/>
          </a:prstGeom>
        </p:spPr>
      </p:pic>
      <p:sp>
        <p:nvSpPr>
          <p:cNvPr id="15" name="TextBox 14">
            <a:extLst>
              <a:ext uri="{FF2B5EF4-FFF2-40B4-BE49-F238E27FC236}">
                <a16:creationId xmlns:a16="http://schemas.microsoft.com/office/drawing/2014/main" id="{D4DA0D5D-E0DE-4BD5-BA41-8EA44292632B}"/>
              </a:ext>
            </a:extLst>
          </p:cNvPr>
          <p:cNvSpPr txBox="1"/>
          <p:nvPr/>
        </p:nvSpPr>
        <p:spPr>
          <a:xfrm>
            <a:off x="2040015" y="2510452"/>
            <a:ext cx="5200870" cy="3139321"/>
          </a:xfrm>
          <a:prstGeom prst="rect">
            <a:avLst/>
          </a:prstGeom>
          <a:solidFill>
            <a:srgbClr val="FF9518"/>
          </a:solidFill>
        </p:spPr>
        <p:txBody>
          <a:bodyPr wrap="square">
            <a:spAutoFit/>
          </a:bodyPr>
          <a:lstStyle/>
          <a:p>
            <a:pPr algn="just"/>
            <a:r>
              <a:rPr lang="en-US" i="1" dirty="0">
                <a:latin typeface="Times New Roman" panose="02020603050405020304" pitchFamily="18" charset="0"/>
                <a:cs typeface="Times New Roman" panose="02020603050405020304" pitchFamily="18" charset="0"/>
              </a:rPr>
              <a:t>A key element of equity theory is that people in organizations compare their situations with that of other people. Take these two people, for instance. Each one has an education and experience, and contributes his time, talent, and effort to the company. In return, each gets pay, benefits, others rewards, and various forms of recognition. But if the man standing feels that the man sitting and reviewing his email is being treated better than he is, then he may decide to reduce his contributions to the organization or look for a new job somewhere else.</a:t>
            </a:r>
          </a:p>
        </p:txBody>
      </p:sp>
      <p:sp>
        <p:nvSpPr>
          <p:cNvPr id="16" name="Rectangle 15">
            <a:extLst>
              <a:ext uri="{FF2B5EF4-FFF2-40B4-BE49-F238E27FC236}">
                <a16:creationId xmlns:a16="http://schemas.microsoft.com/office/drawing/2014/main" id="{FE68A809-79BE-4C3A-85E4-BA098D86A13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sp>
        <p:nvSpPr>
          <p:cNvPr id="17" name="TextBox 16">
            <a:extLst>
              <a:ext uri="{FF2B5EF4-FFF2-40B4-BE49-F238E27FC236}">
                <a16:creationId xmlns:a16="http://schemas.microsoft.com/office/drawing/2014/main" id="{77FBD769-01B0-4A1D-838A-9BAA451610A1}"/>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Tree>
    <p:extLst>
      <p:ext uri="{BB962C8B-B14F-4D97-AF65-F5344CB8AC3E}">
        <p14:creationId xmlns:p14="http://schemas.microsoft.com/office/powerpoint/2010/main" val="24213763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4" y="0"/>
            <a:ext cx="10076627" cy="1610200"/>
          </a:xfrm>
          <a:prstGeom prst="rect">
            <a:avLst/>
          </a:prstGeom>
        </p:spPr>
      </p:pic>
      <p:sp>
        <p:nvSpPr>
          <p:cNvPr id="9" name="TextBox 8"/>
          <p:cNvSpPr txBox="1"/>
          <p:nvPr/>
        </p:nvSpPr>
        <p:spPr>
          <a:xfrm>
            <a:off x="2032268" y="1341605"/>
            <a:ext cx="9649980" cy="861774"/>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Process-Based Perspectives on Motivation</a:t>
            </a:r>
          </a:p>
          <a:p>
            <a:r>
              <a:rPr lang="en-US" sz="2000" b="1" dirty="0">
                <a:solidFill>
                  <a:srgbClr val="C1510A"/>
                </a:solidFill>
                <a:latin typeface="Times New Roman" panose="02020603050405020304" pitchFamily="18" charset="0"/>
                <a:cs typeface="Times New Roman" panose="02020603050405020304" pitchFamily="18" charset="0"/>
              </a:rPr>
              <a:t>2</a:t>
            </a:r>
            <a:r>
              <a:rPr lang="en-US" sz="2000" b="1" dirty="0">
                <a:solidFill>
                  <a:srgbClr val="C1510A"/>
                </a:solidFill>
                <a:effectLst/>
                <a:latin typeface="Times New Roman" panose="02020603050405020304" pitchFamily="18" charset="0"/>
                <a:cs typeface="Times New Roman" panose="02020603050405020304" pitchFamily="18" charset="0"/>
              </a:rPr>
              <a:t>- The Expectancy Theory of Motivation</a:t>
            </a:r>
            <a:endParaRPr lang="en-US" sz="2000" b="1" u="sng" dirty="0">
              <a:solidFill>
                <a:srgbClr val="002060"/>
              </a:solidFill>
              <a:latin typeface="Times New Roman" panose="02020603050405020304" pitchFamily="18" charset="0"/>
              <a:cs typeface="Times New Roman" panose="02020603050405020304" pitchFamily="18" charset="0"/>
            </a:endParaRP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1940824398"/>
              </p:ext>
            </p:extLst>
          </p:nvPr>
        </p:nvGraphicFramePr>
        <p:xfrm>
          <a:off x="1784069" y="2200096"/>
          <a:ext cx="10076627" cy="3538095"/>
        </p:xfrm>
        <a:graphic>
          <a:graphicData uri="http://schemas.openxmlformats.org/drawingml/2006/table">
            <a:tbl>
              <a:tblPr firstRow="1" bandRow="1">
                <a:tableStyleId>{5C22544A-7EE6-4342-B048-85BDC9FD1C3A}</a:tableStyleId>
              </a:tblPr>
              <a:tblGrid>
                <a:gridCol w="1866169">
                  <a:extLst>
                    <a:ext uri="{9D8B030D-6E8A-4147-A177-3AD203B41FA5}">
                      <a16:colId xmlns:a16="http://schemas.microsoft.com/office/drawing/2014/main" val="3966072766"/>
                    </a:ext>
                  </a:extLst>
                </a:gridCol>
                <a:gridCol w="8210458">
                  <a:extLst>
                    <a:ext uri="{9D8B030D-6E8A-4147-A177-3AD203B41FA5}">
                      <a16:colId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b="1" i="0" u="none" kern="1200" dirty="0">
                          <a:solidFill>
                            <a:srgbClr val="0A1F61"/>
                          </a:solidFill>
                          <a:latin typeface="Times New Roman" panose="02020603050405020304" pitchFamily="18" charset="0"/>
                          <a:ea typeface="+mn-ea"/>
                          <a:cs typeface="Times New Roman" panose="02020603050405020304" pitchFamily="18" charset="0"/>
                        </a:rPr>
                        <a:t>The Basic Expectancy Model </a:t>
                      </a:r>
                    </a:p>
                  </a:txBody>
                  <a:tcPr>
                    <a:noFill/>
                  </a:tcPr>
                </a:tc>
                <a:tc>
                  <a:txBody>
                    <a:bodyPr/>
                    <a:lstStyle/>
                    <a:p>
                      <a:pPr marL="0" indent="0" algn="just">
                        <a:buFont typeface="Wingdings" panose="05000000000000000000" pitchFamily="2" charset="2"/>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The Expectancy Theory of Motivation: </a:t>
                      </a:r>
                      <a:r>
                        <a:rPr lang="en-US" sz="2000" b="0" i="1" u="none" kern="1200" dirty="0">
                          <a:solidFill>
                            <a:schemeClr val="tx1"/>
                          </a:solidFill>
                          <a:effectLst/>
                          <a:latin typeface="Times New Roman" panose="02020603050405020304" pitchFamily="18" charset="0"/>
                          <a:ea typeface="+mn-ea"/>
                          <a:cs typeface="Times New Roman" panose="02020603050405020304" pitchFamily="18" charset="0"/>
                        </a:rPr>
                        <a:t>Suggests that people are motivated by how much they want something and the likelihood they perceive of getting it</a:t>
                      </a:r>
                    </a:p>
                    <a:p>
                      <a:pPr marL="0" indent="0" algn="just">
                        <a:buFont typeface="Wingdings" panose="05000000000000000000" pitchFamily="2" charset="2"/>
                        <a:buNone/>
                      </a:pPr>
                      <a:endParaRPr lang="en-US" sz="2000" b="0" i="1" u="none" kern="1200" dirty="0">
                        <a:solidFill>
                          <a:schemeClr val="tx1"/>
                        </a:solidFill>
                        <a:effectLst/>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a:t>
                      </a:r>
                      <a:r>
                        <a:rPr lang="en-US" sz="2000" b="1" i="0" u="sng" kern="1200" dirty="0">
                          <a:solidFill>
                            <a:schemeClr val="tx1"/>
                          </a:solidFill>
                          <a:latin typeface="Times New Roman" panose="02020603050405020304" pitchFamily="18" charset="0"/>
                          <a:ea typeface="+mn-ea"/>
                          <a:cs typeface="Times New Roman" panose="02020603050405020304" pitchFamily="18" charset="0"/>
                        </a:rPr>
                        <a:t>Expectancy theory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is a more encompassing model of motivation than equity theory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expectancy theory is also known as </a:t>
                      </a:r>
                      <a:r>
                        <a:rPr lang="en-US" sz="2000" b="1" i="1" u="none" kern="1200" dirty="0">
                          <a:solidFill>
                            <a:schemeClr val="tx1"/>
                          </a:solidFill>
                          <a:latin typeface="Times New Roman" panose="02020603050405020304" pitchFamily="18" charset="0"/>
                          <a:ea typeface="+mn-ea"/>
                          <a:cs typeface="Times New Roman" panose="02020603050405020304" pitchFamily="18" charset="0"/>
                        </a:rPr>
                        <a:t>VIE theory</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 for valence–instrumentality–expectancy). </a:t>
                      </a: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Over the years since its original formulation, the theory’s scope and complexity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have continued to grow</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a:t>
                      </a: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grpSp>
        <p:nvGrpSpPr>
          <p:cNvPr id="13" name="Group 12">
            <a:extLst>
              <a:ext uri="{FF2B5EF4-FFF2-40B4-BE49-F238E27FC236}">
                <a16:creationId xmlns:a16="http://schemas.microsoft.com/office/drawing/2014/main" id="{B713B55B-A6D6-432F-B708-2D7BB1F214BD}"/>
              </a:ext>
            </a:extLst>
          </p:cNvPr>
          <p:cNvGrpSpPr/>
          <p:nvPr/>
        </p:nvGrpSpPr>
        <p:grpSpPr>
          <a:xfrm>
            <a:off x="130614" y="576828"/>
            <a:ext cx="5591289" cy="536288"/>
            <a:chOff x="130614" y="576828"/>
            <a:chExt cx="5591289" cy="536288"/>
          </a:xfrm>
        </p:grpSpPr>
        <p:sp>
          <p:nvSpPr>
            <p:cNvPr id="14" name="TextBox 13">
              <a:extLst>
                <a:ext uri="{FF2B5EF4-FFF2-40B4-BE49-F238E27FC236}">
                  <a16:creationId xmlns:a16="http://schemas.microsoft.com/office/drawing/2014/main" id="{13AE38E3-0EA1-4987-823F-45D6400D4FDE}"/>
                </a:ext>
              </a:extLst>
            </p:cNvPr>
            <p:cNvSpPr txBox="1"/>
            <p:nvPr/>
          </p:nvSpPr>
          <p:spPr>
            <a:xfrm>
              <a:off x="2449853" y="576828"/>
              <a:ext cx="3272050"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a:t>
              </a:r>
            </a:p>
          </p:txBody>
        </p:sp>
        <p:sp>
          <p:nvSpPr>
            <p:cNvPr id="15" name="Rectangle 14">
              <a:extLst>
                <a:ext uri="{FF2B5EF4-FFF2-40B4-BE49-F238E27FC236}">
                  <a16:creationId xmlns:a16="http://schemas.microsoft.com/office/drawing/2014/main" id="{8F9C86D5-47B5-47A4-8927-09D3E8DF955D}"/>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
        <p:nvSpPr>
          <p:cNvPr id="16" name="TextBox 15">
            <a:extLst>
              <a:ext uri="{FF2B5EF4-FFF2-40B4-BE49-F238E27FC236}">
                <a16:creationId xmlns:a16="http://schemas.microsoft.com/office/drawing/2014/main" id="{3A2DBE8B-D4EF-4F51-A879-29B20B21D958}"/>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Tree>
    <p:extLst>
      <p:ext uri="{BB962C8B-B14F-4D97-AF65-F5344CB8AC3E}">
        <p14:creationId xmlns:p14="http://schemas.microsoft.com/office/powerpoint/2010/main" val="20636611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861774"/>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Process-Based Perspectives on Motivation</a:t>
            </a:r>
          </a:p>
          <a:p>
            <a:r>
              <a:rPr lang="en-US" sz="2000" b="1" dirty="0">
                <a:solidFill>
                  <a:srgbClr val="C1510A"/>
                </a:solidFill>
                <a:latin typeface="Times New Roman" panose="02020603050405020304" pitchFamily="18" charset="0"/>
                <a:cs typeface="Times New Roman" panose="02020603050405020304" pitchFamily="18" charset="0"/>
              </a:rPr>
              <a:t>2</a:t>
            </a:r>
            <a:r>
              <a:rPr lang="en-US" sz="2000" b="1" dirty="0">
                <a:solidFill>
                  <a:srgbClr val="C1510A"/>
                </a:solidFill>
                <a:effectLst/>
                <a:latin typeface="Times New Roman" panose="02020603050405020304" pitchFamily="18" charset="0"/>
                <a:cs typeface="Times New Roman" panose="02020603050405020304" pitchFamily="18" charset="0"/>
              </a:rPr>
              <a:t>- The Expectancy Theory of Motivation</a:t>
            </a:r>
            <a:endParaRPr lang="en-US" sz="2000" b="1" u="sng" dirty="0">
              <a:solidFill>
                <a:srgbClr val="002060"/>
              </a:solidFill>
              <a:latin typeface="Times New Roman" panose="02020603050405020304" pitchFamily="18" charset="0"/>
              <a:cs typeface="Times New Roman" panose="02020603050405020304" pitchFamily="18" charset="0"/>
            </a:endParaRPr>
          </a:p>
        </p:txBody>
      </p:sp>
      <p:pic>
        <p:nvPicPr>
          <p:cNvPr id="10" name="Picture 9">
            <a:extLst>
              <a:ext uri="{FF2B5EF4-FFF2-40B4-BE49-F238E27FC236}">
                <a16:creationId xmlns:a16="http://schemas.microsoft.com/office/drawing/2014/main" id="{E7CDF338-9317-4907-8913-F93720C9EA75}"/>
              </a:ext>
            </a:extLst>
          </p:cNvPr>
          <p:cNvPicPr>
            <a:picLocks noChangeAspect="1"/>
          </p:cNvPicPr>
          <p:nvPr/>
        </p:nvPicPr>
        <p:blipFill>
          <a:blip r:embed="rId7"/>
          <a:stretch>
            <a:fillRect/>
          </a:stretch>
        </p:blipFill>
        <p:spPr>
          <a:xfrm>
            <a:off x="2032268" y="2260018"/>
            <a:ext cx="9351349" cy="1940319"/>
          </a:xfrm>
          <a:prstGeom prst="rect">
            <a:avLst/>
          </a:prstGeom>
        </p:spPr>
      </p:pic>
      <p:sp>
        <p:nvSpPr>
          <p:cNvPr id="14" name="TextBox 13">
            <a:extLst>
              <a:ext uri="{FF2B5EF4-FFF2-40B4-BE49-F238E27FC236}">
                <a16:creationId xmlns:a16="http://schemas.microsoft.com/office/drawing/2014/main" id="{C6380266-72BE-45DB-8B63-47052EC1504C}"/>
              </a:ext>
            </a:extLst>
          </p:cNvPr>
          <p:cNvSpPr txBox="1"/>
          <p:nvPr/>
        </p:nvSpPr>
        <p:spPr>
          <a:xfrm>
            <a:off x="2032268" y="4200337"/>
            <a:ext cx="9902228" cy="1754326"/>
          </a:xfrm>
          <a:prstGeom prst="rect">
            <a:avLst/>
          </a:prstGeom>
          <a:noFill/>
        </p:spPr>
        <p:txBody>
          <a:bodyPr wrap="square">
            <a:spAutoFit/>
          </a:bodyPr>
          <a:lstStyle/>
          <a:p>
            <a:pPr algn="just"/>
            <a:r>
              <a:rPr lang="en-US" b="1" dirty="0">
                <a:latin typeface="Times New Roman" panose="02020603050405020304" pitchFamily="18" charset="0"/>
                <a:cs typeface="Times New Roman" panose="02020603050405020304" pitchFamily="18" charset="0"/>
              </a:rPr>
              <a:t>Figure 5.5.</a:t>
            </a:r>
          </a:p>
          <a:p>
            <a:pPr algn="just"/>
            <a:r>
              <a:rPr lang="en-US" b="1" dirty="0">
                <a:latin typeface="Times New Roman" panose="02020603050405020304" pitchFamily="18" charset="0"/>
                <a:cs typeface="Times New Roman" panose="02020603050405020304" pitchFamily="18" charset="0"/>
              </a:rPr>
              <a:t>The Expectancy Theory of Motivation</a:t>
            </a:r>
          </a:p>
          <a:p>
            <a:pPr algn="just"/>
            <a:r>
              <a:rPr lang="en-US" i="1" dirty="0">
                <a:latin typeface="Times New Roman" panose="02020603050405020304" pitchFamily="18" charset="0"/>
                <a:cs typeface="Times New Roman" panose="02020603050405020304" pitchFamily="18" charset="0"/>
              </a:rPr>
              <a:t>The expectancy theory is the most complex model of employee motivation in organizations. As shown here, the key components of expectancy theory are </a:t>
            </a:r>
            <a:r>
              <a:rPr lang="en-US" b="1" i="1" u="sng" dirty="0">
                <a:solidFill>
                  <a:srgbClr val="0A1F61"/>
                </a:solidFill>
                <a:latin typeface="Times New Roman" panose="02020603050405020304" pitchFamily="18" charset="0"/>
                <a:cs typeface="Times New Roman" panose="02020603050405020304" pitchFamily="18" charset="0"/>
              </a:rPr>
              <a:t>effort-to-performance expectancy</a:t>
            </a:r>
            <a:r>
              <a:rPr lang="en-US" i="1" dirty="0">
                <a:latin typeface="Times New Roman" panose="02020603050405020304" pitchFamily="18" charset="0"/>
                <a:cs typeface="Times New Roman" panose="02020603050405020304" pitchFamily="18" charset="0"/>
              </a:rPr>
              <a:t>, </a:t>
            </a:r>
            <a:r>
              <a:rPr lang="en-US" b="1" i="1" dirty="0">
                <a:solidFill>
                  <a:srgbClr val="0A1F61"/>
                </a:solidFill>
                <a:latin typeface="Times New Roman" panose="02020603050405020304" pitchFamily="18" charset="0"/>
                <a:cs typeface="Times New Roman" panose="02020603050405020304" pitchFamily="18" charset="0"/>
              </a:rPr>
              <a:t>performance-to-outcome instrumentality</a:t>
            </a:r>
            <a:r>
              <a:rPr lang="en-US" i="1" dirty="0">
                <a:solidFill>
                  <a:srgbClr val="0A1F61"/>
                </a:solidFill>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 and </a:t>
            </a:r>
            <a:r>
              <a:rPr lang="en-US" b="1" i="1" dirty="0">
                <a:solidFill>
                  <a:srgbClr val="0A1F61"/>
                </a:solidFill>
                <a:latin typeface="Times New Roman" panose="02020603050405020304" pitchFamily="18" charset="0"/>
                <a:cs typeface="Times New Roman" panose="02020603050405020304" pitchFamily="18" charset="0"/>
              </a:rPr>
              <a:t>outcomes, </a:t>
            </a:r>
            <a:r>
              <a:rPr lang="en-US" i="1" dirty="0">
                <a:latin typeface="Times New Roman" panose="02020603050405020304" pitchFamily="18" charset="0"/>
                <a:cs typeface="Times New Roman" panose="02020603050405020304" pitchFamily="18" charset="0"/>
              </a:rPr>
              <a:t>each of which has an associated </a:t>
            </a:r>
            <a:r>
              <a:rPr lang="en-US" b="1" i="1" dirty="0">
                <a:latin typeface="Times New Roman" panose="02020603050405020304" pitchFamily="18" charset="0"/>
                <a:cs typeface="Times New Roman" panose="02020603050405020304" pitchFamily="18" charset="0"/>
              </a:rPr>
              <a:t>valence</a:t>
            </a:r>
            <a:r>
              <a:rPr lang="en-US" i="1" dirty="0">
                <a:latin typeface="Times New Roman" panose="02020603050405020304" pitchFamily="18" charset="0"/>
                <a:cs typeface="Times New Roman" panose="02020603050405020304" pitchFamily="18" charset="0"/>
              </a:rPr>
              <a:t>. These components interact with effort, the environment, and the ability to </a:t>
            </a:r>
            <a:r>
              <a:rPr lang="en-US" b="1" i="1" u="sng" dirty="0">
                <a:latin typeface="Times New Roman" panose="02020603050405020304" pitchFamily="18" charset="0"/>
                <a:cs typeface="Times New Roman" panose="02020603050405020304" pitchFamily="18" charset="0"/>
              </a:rPr>
              <a:t>determine an individual’s performance.</a:t>
            </a:r>
          </a:p>
        </p:txBody>
      </p:sp>
      <p:sp>
        <p:nvSpPr>
          <p:cNvPr id="16" name="Rectangle 15">
            <a:extLst>
              <a:ext uri="{FF2B5EF4-FFF2-40B4-BE49-F238E27FC236}">
                <a16:creationId xmlns:a16="http://schemas.microsoft.com/office/drawing/2014/main" id="{573847C8-5C59-4879-9323-898CC62FF025}"/>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sp>
        <p:nvSpPr>
          <p:cNvPr id="17" name="TextBox 16">
            <a:extLst>
              <a:ext uri="{FF2B5EF4-FFF2-40B4-BE49-F238E27FC236}">
                <a16:creationId xmlns:a16="http://schemas.microsoft.com/office/drawing/2014/main" id="{A43A235B-D760-4B9D-84F0-2D4261C08FBF}"/>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Tree>
    <p:extLst>
      <p:ext uri="{BB962C8B-B14F-4D97-AF65-F5344CB8AC3E}">
        <p14:creationId xmlns:p14="http://schemas.microsoft.com/office/powerpoint/2010/main" val="3030410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861774"/>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Process-Based Perspectives on Motivation</a:t>
            </a:r>
          </a:p>
          <a:p>
            <a:r>
              <a:rPr lang="en-US" sz="2000" b="1" dirty="0">
                <a:solidFill>
                  <a:srgbClr val="C1510A"/>
                </a:solidFill>
                <a:latin typeface="Times New Roman" panose="02020603050405020304" pitchFamily="18" charset="0"/>
                <a:cs typeface="Times New Roman" panose="02020603050405020304" pitchFamily="18" charset="0"/>
              </a:rPr>
              <a:t>2</a:t>
            </a:r>
            <a:r>
              <a:rPr lang="en-US" sz="2000" b="1" dirty="0">
                <a:solidFill>
                  <a:srgbClr val="C1510A"/>
                </a:solidFill>
                <a:effectLst/>
                <a:latin typeface="Times New Roman" panose="02020603050405020304" pitchFamily="18" charset="0"/>
                <a:cs typeface="Times New Roman" panose="02020603050405020304" pitchFamily="18" charset="0"/>
              </a:rPr>
              <a:t>- The Expectancy Theory of Motivation</a:t>
            </a:r>
            <a:endParaRPr lang="en-US" sz="2000" b="1" u="sng" dirty="0">
              <a:solidFill>
                <a:srgbClr val="002060"/>
              </a:solidFill>
              <a:latin typeface="Times New Roman" panose="02020603050405020304" pitchFamily="18" charset="0"/>
              <a:cs typeface="Times New Roman" panose="02020603050405020304" pitchFamily="18" charset="0"/>
            </a:endParaRP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743030390"/>
              </p:ext>
            </p:extLst>
          </p:nvPr>
        </p:nvGraphicFramePr>
        <p:xfrm>
          <a:off x="1782246" y="2098240"/>
          <a:ext cx="10150023" cy="3688080"/>
        </p:xfrm>
        <a:graphic>
          <a:graphicData uri="http://schemas.openxmlformats.org/drawingml/2006/table">
            <a:tbl>
              <a:tblPr firstRow="1" bandRow="1">
                <a:tableStyleId>{5C22544A-7EE6-4342-B048-85BDC9FD1C3A}</a:tableStyleId>
              </a:tblPr>
              <a:tblGrid>
                <a:gridCol w="1954867">
                  <a:extLst>
                    <a:ext uri="{9D8B030D-6E8A-4147-A177-3AD203B41FA5}">
                      <a16:colId xmlns:a16="http://schemas.microsoft.com/office/drawing/2014/main" val="3966072766"/>
                    </a:ext>
                  </a:extLst>
                </a:gridCol>
                <a:gridCol w="8195156">
                  <a:extLst>
                    <a:ext uri="{9D8B030D-6E8A-4147-A177-3AD203B41FA5}">
                      <a16:colId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b="1" i="0" u="none" kern="1200" dirty="0">
                          <a:solidFill>
                            <a:srgbClr val="0A1F61"/>
                          </a:solidFill>
                          <a:latin typeface="Times New Roman" panose="02020603050405020304" pitchFamily="18" charset="0"/>
                          <a:ea typeface="+mn-ea"/>
                          <a:cs typeface="Times New Roman" panose="02020603050405020304" pitchFamily="18" charset="0"/>
                        </a:rPr>
                        <a:t>1- Effort-to-Performance Expectancy</a:t>
                      </a:r>
                    </a:p>
                  </a:txBody>
                  <a:tcPr>
                    <a:noFill/>
                  </a:tcPr>
                </a:tc>
                <a:tc>
                  <a:txBody>
                    <a:bodyPr/>
                    <a:lstStyle/>
                    <a:p>
                      <a:pPr marL="0" indent="0" algn="just">
                        <a:buFont typeface="Wingdings" panose="05000000000000000000" pitchFamily="2" charset="2"/>
                        <a:buNone/>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Effort-to-performance expectancy </a:t>
                      </a:r>
                      <a:r>
                        <a:rPr lang="en-US" sz="1800" b="0" i="1" u="sng" kern="1200" dirty="0">
                          <a:solidFill>
                            <a:schemeClr val="tx1"/>
                          </a:solidFill>
                          <a:effectLst/>
                          <a:latin typeface="Times New Roman" panose="02020603050405020304" pitchFamily="18" charset="0"/>
                          <a:ea typeface="+mn-ea"/>
                          <a:cs typeface="Times New Roman" panose="02020603050405020304" pitchFamily="18" charset="0"/>
                        </a:rPr>
                        <a:t>is a person’s perception of the probability that effort will lead to successful performance.</a:t>
                      </a: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If we believe our effort will lead to higher performance, this expectancy is very strong, perhaps approaching a probability of 1.0, where 1.0 equals absolute certainty that the outcome will occur. </a:t>
                      </a:r>
                      <a:endParaRPr lang="ar-EG" sz="18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endParaRPr lang="ar-EG" sz="18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If we believe our performance will be the same no matter how much effort we make, our expectancy is very low—perhaps as low as 0, meaning that there is no probability that the outcome will occur.</a:t>
                      </a:r>
                      <a:endParaRPr lang="ar-EG" sz="1800" b="0" i="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a:buFont typeface="Wingdings" panose="05000000000000000000" pitchFamily="2" charset="2"/>
                        <a:buNone/>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 </a:t>
                      </a:r>
                      <a:r>
                        <a:rPr lang="en-US" sz="1800" b="1" i="1" u="sng" kern="1200" dirty="0">
                          <a:solidFill>
                            <a:srgbClr val="C00000"/>
                          </a:solidFill>
                          <a:latin typeface="Times New Roman" panose="02020603050405020304" pitchFamily="18" charset="0"/>
                          <a:ea typeface="+mn-ea"/>
                          <a:cs typeface="Times New Roman" panose="02020603050405020304" pitchFamily="18" charset="0"/>
                        </a:rPr>
                        <a:t>Ex. </a:t>
                      </a:r>
                      <a:r>
                        <a:rPr lang="ar-EG" sz="1800" b="1" i="1" u="sng" kern="1200" dirty="0">
                          <a:solidFill>
                            <a:srgbClr val="C00000"/>
                          </a:solidFill>
                          <a:latin typeface="Times New Roman" panose="02020603050405020304" pitchFamily="18" charset="0"/>
                          <a:ea typeface="+mn-ea"/>
                          <a:cs typeface="Times New Roman" panose="02020603050405020304" pitchFamily="18" charset="0"/>
                        </a:rPr>
                        <a:t> </a:t>
                      </a:r>
                      <a:r>
                        <a:rPr lang="en-US" sz="1800" b="0" i="1" u="none" kern="1200" dirty="0">
                          <a:solidFill>
                            <a:schemeClr val="tx1"/>
                          </a:solidFill>
                          <a:latin typeface="Times New Roman" panose="02020603050405020304" pitchFamily="18" charset="0"/>
                          <a:ea typeface="+mn-ea"/>
                          <a:cs typeface="Times New Roman" panose="02020603050405020304" pitchFamily="18" charset="0"/>
                        </a:rPr>
                        <a:t>Alex Morgan, a star soccer player who believes that when she puts maximum effort, she has a great chance of scoring higher than any opponent,</a:t>
                      </a:r>
                      <a:endParaRPr lang="ar-EG" sz="1800" b="0" i="1"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a:buFont typeface="Wingdings" panose="05000000000000000000" pitchFamily="2" charset="2"/>
                        <a:buNone/>
                      </a:pPr>
                      <a:r>
                        <a:rPr lang="en-US" sz="1800" b="0" i="1" u="none" kern="1200" dirty="0">
                          <a:solidFill>
                            <a:schemeClr val="tx1"/>
                          </a:solidFill>
                          <a:latin typeface="Times New Roman" panose="02020603050405020304" pitchFamily="18" charset="0"/>
                          <a:ea typeface="+mn-ea"/>
                          <a:cs typeface="Times New Roman" panose="02020603050405020304" pitchFamily="18" charset="0"/>
                        </a:rPr>
                        <a:t> </a:t>
                      </a:r>
                      <a:r>
                        <a:rPr lang="en-US" sz="1800" b="0" i="1" u="none" kern="1200" dirty="0">
                          <a:solidFill>
                            <a:srgbClr val="0A1F61"/>
                          </a:solidFill>
                          <a:latin typeface="Times New Roman" panose="02020603050405020304" pitchFamily="18" charset="0"/>
                          <a:ea typeface="+mn-ea"/>
                          <a:cs typeface="Times New Roman" panose="02020603050405020304" pitchFamily="18" charset="0"/>
                        </a:rPr>
                        <a:t>clearly sees a link between her effort and performance. </a:t>
                      </a:r>
                    </a:p>
                  </a:txBody>
                  <a:tcPr>
                    <a:noFill/>
                  </a:tcPr>
                </a:tc>
                <a:extLst>
                  <a:ext uri="{0D108BD9-81ED-4DB2-BD59-A6C34878D82A}">
                    <a16:rowId xmlns:a16="http://schemas.microsoft.com/office/drawing/2014/main" val="1693150349"/>
                  </a:ext>
                </a:extLst>
              </a:tr>
            </a:tbl>
          </a:graphicData>
        </a:graphic>
      </p:graphicFrame>
      <p:sp>
        <p:nvSpPr>
          <p:cNvPr id="15" name="Rectangle 14">
            <a:extLst>
              <a:ext uri="{FF2B5EF4-FFF2-40B4-BE49-F238E27FC236}">
                <a16:creationId xmlns:a16="http://schemas.microsoft.com/office/drawing/2014/main" id="{F96DDD88-9CFE-4D9C-9B11-E939F91EADC0}"/>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sp>
        <p:nvSpPr>
          <p:cNvPr id="16" name="TextBox 15">
            <a:extLst>
              <a:ext uri="{FF2B5EF4-FFF2-40B4-BE49-F238E27FC236}">
                <a16:creationId xmlns:a16="http://schemas.microsoft.com/office/drawing/2014/main" id="{C9FE1134-30D1-4EAA-B5B1-5A7CA6C38780}"/>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Tree>
    <p:extLst>
      <p:ext uri="{BB962C8B-B14F-4D97-AF65-F5344CB8AC3E}">
        <p14:creationId xmlns:p14="http://schemas.microsoft.com/office/powerpoint/2010/main" val="40285016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861774"/>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Process-Based Perspectives on Motivation</a:t>
            </a:r>
          </a:p>
          <a:p>
            <a:r>
              <a:rPr lang="en-US" sz="2000" b="1" dirty="0">
                <a:solidFill>
                  <a:srgbClr val="C1510A"/>
                </a:solidFill>
                <a:latin typeface="Times New Roman" panose="02020603050405020304" pitchFamily="18" charset="0"/>
                <a:cs typeface="Times New Roman" panose="02020603050405020304" pitchFamily="18" charset="0"/>
              </a:rPr>
              <a:t>2</a:t>
            </a:r>
            <a:r>
              <a:rPr lang="en-US" sz="2000" b="1" dirty="0">
                <a:solidFill>
                  <a:srgbClr val="C1510A"/>
                </a:solidFill>
                <a:effectLst/>
                <a:latin typeface="Times New Roman" panose="02020603050405020304" pitchFamily="18" charset="0"/>
                <a:cs typeface="Times New Roman" panose="02020603050405020304" pitchFamily="18" charset="0"/>
              </a:rPr>
              <a:t>- The Expectancy Theory of Motivation</a:t>
            </a:r>
            <a:endParaRPr lang="en-US" sz="2000" b="1" u="sng" dirty="0">
              <a:solidFill>
                <a:srgbClr val="002060"/>
              </a:solidFill>
              <a:latin typeface="Times New Roman" panose="02020603050405020304" pitchFamily="18" charset="0"/>
              <a:cs typeface="Times New Roman" panose="02020603050405020304" pitchFamily="18" charset="0"/>
            </a:endParaRP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4171290721"/>
              </p:ext>
            </p:extLst>
          </p:nvPr>
        </p:nvGraphicFramePr>
        <p:xfrm>
          <a:off x="1752684" y="2113061"/>
          <a:ext cx="10209148" cy="3931920"/>
        </p:xfrm>
        <a:graphic>
          <a:graphicData uri="http://schemas.openxmlformats.org/drawingml/2006/table">
            <a:tbl>
              <a:tblPr firstRow="1" bandRow="1">
                <a:tableStyleId>{5C22544A-7EE6-4342-B048-85BDC9FD1C3A}</a:tableStyleId>
              </a:tblPr>
              <a:tblGrid>
                <a:gridCol w="1653125">
                  <a:extLst>
                    <a:ext uri="{9D8B030D-6E8A-4147-A177-3AD203B41FA5}">
                      <a16:colId xmlns:a16="http://schemas.microsoft.com/office/drawing/2014/main" val="3966072766"/>
                    </a:ext>
                  </a:extLst>
                </a:gridCol>
                <a:gridCol w="8556023">
                  <a:extLst>
                    <a:ext uri="{9D8B030D-6E8A-4147-A177-3AD203B41FA5}">
                      <a16:colId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b="1" i="0" u="none" kern="1200" dirty="0">
                          <a:solidFill>
                            <a:srgbClr val="0A1F61"/>
                          </a:solidFill>
                          <a:latin typeface="Times New Roman" panose="02020603050405020304" pitchFamily="18" charset="0"/>
                          <a:ea typeface="+mn-ea"/>
                          <a:cs typeface="Times New Roman" panose="02020603050405020304" pitchFamily="18" charset="0"/>
                        </a:rPr>
                        <a:t>2- Performance-to-Outcome Expectancy</a:t>
                      </a:r>
                    </a:p>
                  </a:txBody>
                  <a:tcPr>
                    <a:noFill/>
                  </a:tcPr>
                </a:tc>
                <a:tc>
                  <a:txBody>
                    <a:bodyPr/>
                    <a:lstStyle/>
                    <a:p>
                      <a:pPr marL="0" indent="0" algn="just">
                        <a:buFont typeface="Wingdings" panose="05000000000000000000" pitchFamily="2" charset="2"/>
                        <a:buNone/>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Performance-to-Outcome Expectancy </a:t>
                      </a:r>
                      <a:r>
                        <a:rPr lang="en-US" sz="1800" b="0" i="1" u="sng" kern="1200" dirty="0">
                          <a:solidFill>
                            <a:schemeClr val="tx1"/>
                          </a:solidFill>
                          <a:latin typeface="Times New Roman" panose="02020603050405020304" pitchFamily="18" charset="0"/>
                          <a:ea typeface="+mn-ea"/>
                          <a:cs typeface="Times New Roman" panose="02020603050405020304" pitchFamily="18" charset="0"/>
                        </a:rPr>
                        <a:t>the individual’s perception of the probability that performance will lead to certain outcomes.</a:t>
                      </a:r>
                      <a:endParaRPr lang="ar-EG" sz="1800" b="0" i="1" u="sng" kern="1200" dirty="0">
                        <a:solidFill>
                          <a:schemeClr val="tx1"/>
                        </a:solidFill>
                        <a:latin typeface="Times New Roman" panose="02020603050405020304" pitchFamily="18" charset="0"/>
                        <a:ea typeface="+mn-ea"/>
                        <a:cs typeface="Times New Roman" panose="02020603050405020304" pitchFamily="18" charset="0"/>
                      </a:endParaRPr>
                    </a:p>
                    <a:p>
                      <a:pPr marL="0" indent="0" algn="just">
                        <a:buFont typeface="Wingdings" panose="05000000000000000000" pitchFamily="2" charset="2"/>
                        <a:buNone/>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If a person thinks a high performer </a:t>
                      </a:r>
                      <a:r>
                        <a:rPr lang="en-US" sz="1800" b="1" i="1" u="none" kern="1200" dirty="0">
                          <a:solidFill>
                            <a:schemeClr val="tx1"/>
                          </a:solidFill>
                          <a:latin typeface="Times New Roman" panose="02020603050405020304" pitchFamily="18" charset="0"/>
                          <a:ea typeface="+mn-ea"/>
                          <a:cs typeface="Times New Roman" panose="02020603050405020304" pitchFamily="18" charset="0"/>
                        </a:rPr>
                        <a:t>is certain to get a pay raise</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 this expectancy is close to 1.0. At the other extreme, a person who believes raises are entirely independent of performance has an expectancy close to 0. Finally, if a person thinks performance has some bearing on the prospects for a pay raise, his or her expectancy is somewhere between 1.0 and 0. </a:t>
                      </a:r>
                      <a:endParaRPr lang="ar-EG" sz="18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1800" b="1" i="1" u="sng" kern="1200" dirty="0">
                          <a:solidFill>
                            <a:srgbClr val="C00000"/>
                          </a:solidFill>
                          <a:latin typeface="Times New Roman" panose="02020603050405020304" pitchFamily="18" charset="0"/>
                          <a:ea typeface="+mn-ea"/>
                          <a:cs typeface="Times New Roman" panose="02020603050405020304" pitchFamily="18" charset="0"/>
                        </a:rPr>
                        <a:t>Ex</a:t>
                      </a:r>
                      <a:r>
                        <a:rPr lang="en-US" sz="1800" b="0" i="1" u="none" kern="1200" dirty="0">
                          <a:solidFill>
                            <a:srgbClr val="C00000"/>
                          </a:solidFill>
                          <a:latin typeface="Times New Roman" panose="02020603050405020304" pitchFamily="18" charset="0"/>
                          <a:ea typeface="+mn-ea"/>
                          <a:cs typeface="Times New Roman" panose="02020603050405020304" pitchFamily="18" charset="0"/>
                        </a:rPr>
                        <a:t> </a:t>
                      </a:r>
                      <a:r>
                        <a:rPr lang="en-US" sz="1800" b="0" i="1" u="none" kern="1200" dirty="0">
                          <a:solidFill>
                            <a:schemeClr val="tx1"/>
                          </a:solidFill>
                          <a:latin typeface="Times New Roman" panose="02020603050405020304" pitchFamily="18" charset="0"/>
                          <a:ea typeface="+mn-ea"/>
                          <a:cs typeface="Times New Roman" panose="02020603050405020304" pitchFamily="18" charset="0"/>
                        </a:rPr>
                        <a:t>Green Bay Packers quarterback Aaron Rodgers may believe that if he plays aggressively all the time (</a:t>
                      </a:r>
                      <a:r>
                        <a:rPr lang="en-US" sz="1800" b="0" i="1" u="none" kern="1200" dirty="0">
                          <a:solidFill>
                            <a:srgbClr val="0A1F61"/>
                          </a:solidFill>
                          <a:latin typeface="Times New Roman" panose="02020603050405020304" pitchFamily="18" charset="0"/>
                          <a:ea typeface="+mn-ea"/>
                          <a:cs typeface="Times New Roman" panose="02020603050405020304" pitchFamily="18" charset="0"/>
                        </a:rPr>
                        <a:t>performance</a:t>
                      </a:r>
                      <a:r>
                        <a:rPr lang="en-US" sz="1800" b="0" i="1" u="none" kern="1200" dirty="0">
                          <a:solidFill>
                            <a:schemeClr val="tx1"/>
                          </a:solidFill>
                          <a:latin typeface="Times New Roman" panose="02020603050405020304" pitchFamily="18" charset="0"/>
                          <a:ea typeface="+mn-ea"/>
                          <a:cs typeface="Times New Roman" panose="02020603050405020304" pitchFamily="18" charset="0"/>
                        </a:rPr>
                        <a:t>), he has a great chance of leading his team to the </a:t>
                      </a:r>
                      <a:r>
                        <a:rPr lang="en-US" sz="1800" b="0" i="1" u="none" kern="1200" dirty="0">
                          <a:solidFill>
                            <a:srgbClr val="0A1F61"/>
                          </a:solidFill>
                          <a:latin typeface="Times New Roman" panose="02020603050405020304" pitchFamily="18" charset="0"/>
                          <a:ea typeface="+mn-ea"/>
                          <a:cs typeface="Times New Roman" panose="02020603050405020304" pitchFamily="18" charset="0"/>
                        </a:rPr>
                        <a:t>playoffs</a:t>
                      </a:r>
                      <a:r>
                        <a:rPr lang="en-US" sz="1800" b="0" i="1" u="none" kern="1200" dirty="0">
                          <a:solidFill>
                            <a:schemeClr val="tx1"/>
                          </a:solidFill>
                          <a:latin typeface="Times New Roman" panose="02020603050405020304" pitchFamily="18" charset="0"/>
                          <a:ea typeface="+mn-ea"/>
                          <a:cs typeface="Times New Roman" panose="02020603050405020304" pitchFamily="18" charset="0"/>
                        </a:rPr>
                        <a:t>. Playing aggressively may win him </a:t>
                      </a:r>
                      <a:r>
                        <a:rPr lang="en-US" sz="1800" b="0" i="1" u="none" kern="1200" dirty="0">
                          <a:solidFill>
                            <a:srgbClr val="0A1F61"/>
                          </a:solidFill>
                          <a:latin typeface="Times New Roman" panose="02020603050405020304" pitchFamily="18" charset="0"/>
                          <a:ea typeface="+mn-ea"/>
                          <a:cs typeface="Times New Roman" panose="02020603050405020304" pitchFamily="18" charset="0"/>
                        </a:rPr>
                        <a:t>individual honors </a:t>
                      </a:r>
                      <a:r>
                        <a:rPr lang="en-US" sz="1800" b="0" i="1" u="none" kern="1200" dirty="0">
                          <a:solidFill>
                            <a:schemeClr val="tx1"/>
                          </a:solidFill>
                          <a:latin typeface="Times New Roman" panose="02020603050405020304" pitchFamily="18" charset="0"/>
                          <a:ea typeface="+mn-ea"/>
                          <a:cs typeface="Times New Roman" panose="02020603050405020304" pitchFamily="18" charset="0"/>
                        </a:rPr>
                        <a:t>like the Most Valuable Player </a:t>
                      </a:r>
                      <a:r>
                        <a:rPr lang="en-US" sz="1800" b="0" i="1" u="none" kern="1200" dirty="0">
                          <a:solidFill>
                            <a:srgbClr val="0A1F61"/>
                          </a:solidFill>
                          <a:latin typeface="Times New Roman" panose="02020603050405020304" pitchFamily="18" charset="0"/>
                          <a:ea typeface="+mn-ea"/>
                          <a:cs typeface="Times New Roman" panose="02020603050405020304" pitchFamily="18" charset="0"/>
                        </a:rPr>
                        <a:t>award</a:t>
                      </a:r>
                      <a:r>
                        <a:rPr lang="en-US" sz="1800" b="0" i="1" u="none" kern="1200" dirty="0">
                          <a:solidFill>
                            <a:schemeClr val="tx1"/>
                          </a:solidFill>
                          <a:latin typeface="Times New Roman" panose="02020603050405020304" pitchFamily="18" charset="0"/>
                          <a:ea typeface="+mn-ea"/>
                          <a:cs typeface="Times New Roman" panose="02020603050405020304" pitchFamily="18" charset="0"/>
                        </a:rPr>
                        <a:t>, but </a:t>
                      </a:r>
                      <a:r>
                        <a:rPr lang="en-US" sz="1800" b="0" i="1" u="sng" kern="1200" dirty="0">
                          <a:solidFill>
                            <a:schemeClr val="tx1"/>
                          </a:solidFill>
                          <a:latin typeface="Times New Roman" panose="02020603050405020304" pitchFamily="18" charset="0"/>
                          <a:ea typeface="+mn-ea"/>
                          <a:cs typeface="Times New Roman" panose="02020603050405020304" pitchFamily="18" charset="0"/>
                        </a:rPr>
                        <a:t>he may also experience more physical trauma and throw more interceptions. </a:t>
                      </a:r>
                    </a:p>
                  </a:txBody>
                  <a:tcPr>
                    <a:noFill/>
                  </a:tcPr>
                </a:tc>
                <a:extLst>
                  <a:ext uri="{0D108BD9-81ED-4DB2-BD59-A6C34878D82A}">
                    <a16:rowId xmlns:a16="http://schemas.microsoft.com/office/drawing/2014/main" val="1693150349"/>
                  </a:ext>
                </a:extLst>
              </a:tr>
            </a:tbl>
          </a:graphicData>
        </a:graphic>
      </p:graphicFrame>
      <p:sp>
        <p:nvSpPr>
          <p:cNvPr id="15" name="Rectangle 14">
            <a:extLst>
              <a:ext uri="{FF2B5EF4-FFF2-40B4-BE49-F238E27FC236}">
                <a16:creationId xmlns:a16="http://schemas.microsoft.com/office/drawing/2014/main" id="{749B3D8A-8CFB-43C5-9C08-1316F50C80BD}"/>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sp>
        <p:nvSpPr>
          <p:cNvPr id="16" name="TextBox 15">
            <a:extLst>
              <a:ext uri="{FF2B5EF4-FFF2-40B4-BE49-F238E27FC236}">
                <a16:creationId xmlns:a16="http://schemas.microsoft.com/office/drawing/2014/main" id="{54A09B14-392B-4F14-9763-DF4A3556D6C0}"/>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Tree>
    <p:extLst>
      <p:ext uri="{BB962C8B-B14F-4D97-AF65-F5344CB8AC3E}">
        <p14:creationId xmlns:p14="http://schemas.microsoft.com/office/powerpoint/2010/main" val="35088616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861774"/>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Process-Based Perspectives on Motivation</a:t>
            </a:r>
          </a:p>
          <a:p>
            <a:r>
              <a:rPr lang="en-US" sz="2000" b="1" dirty="0">
                <a:solidFill>
                  <a:srgbClr val="C1510A"/>
                </a:solidFill>
                <a:latin typeface="Times New Roman" panose="02020603050405020304" pitchFamily="18" charset="0"/>
                <a:cs typeface="Times New Roman" panose="02020603050405020304" pitchFamily="18" charset="0"/>
              </a:rPr>
              <a:t>2</a:t>
            </a:r>
            <a:r>
              <a:rPr lang="en-US" sz="2000" b="1" dirty="0">
                <a:solidFill>
                  <a:srgbClr val="C1510A"/>
                </a:solidFill>
                <a:effectLst/>
                <a:latin typeface="Times New Roman" panose="02020603050405020304" pitchFamily="18" charset="0"/>
                <a:cs typeface="Times New Roman" panose="02020603050405020304" pitchFamily="18" charset="0"/>
              </a:rPr>
              <a:t>- The Expectancy Theory of Motivation</a:t>
            </a:r>
            <a:endParaRPr lang="en-US" sz="2000" b="1" u="sng" dirty="0">
              <a:solidFill>
                <a:srgbClr val="002060"/>
              </a:solidFill>
              <a:latin typeface="Times New Roman" panose="02020603050405020304" pitchFamily="18" charset="0"/>
              <a:cs typeface="Times New Roman" panose="02020603050405020304" pitchFamily="18" charset="0"/>
            </a:endParaRP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1969356065"/>
              </p:ext>
            </p:extLst>
          </p:nvPr>
        </p:nvGraphicFramePr>
        <p:xfrm>
          <a:off x="1784069" y="2200096"/>
          <a:ext cx="9898179" cy="3538095"/>
        </p:xfrm>
        <a:graphic>
          <a:graphicData uri="http://schemas.openxmlformats.org/drawingml/2006/table">
            <a:tbl>
              <a:tblPr firstRow="1" bandRow="1">
                <a:tableStyleId>{5C22544A-7EE6-4342-B048-85BDC9FD1C3A}</a:tableStyleId>
              </a:tblPr>
              <a:tblGrid>
                <a:gridCol w="1621265">
                  <a:extLst>
                    <a:ext uri="{9D8B030D-6E8A-4147-A177-3AD203B41FA5}">
                      <a16:colId xmlns:a16="http://schemas.microsoft.com/office/drawing/2014/main" val="3966072766"/>
                    </a:ext>
                  </a:extLst>
                </a:gridCol>
                <a:gridCol w="8276914">
                  <a:extLst>
                    <a:ext uri="{9D8B030D-6E8A-4147-A177-3AD203B41FA5}">
                      <a16:colId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b="1" i="0" u="none" kern="1200" dirty="0">
                          <a:solidFill>
                            <a:srgbClr val="0A1F61"/>
                          </a:solidFill>
                          <a:latin typeface="Times New Roman" panose="02020603050405020304" pitchFamily="18" charset="0"/>
                          <a:ea typeface="+mn-ea"/>
                          <a:cs typeface="Times New Roman" panose="02020603050405020304" pitchFamily="18" charset="0"/>
                        </a:rPr>
                        <a:t>3- Outcomes and Valences</a:t>
                      </a:r>
                    </a:p>
                  </a:txBody>
                  <a:tcPr>
                    <a:noFill/>
                  </a:tcPr>
                </a:tc>
                <a:tc>
                  <a:txBody>
                    <a:bodyPr/>
                    <a:lstStyle/>
                    <a:p>
                      <a:pPr marL="342900" indent="-342900" algn="just">
                        <a:buFont typeface="Wingdings" panose="05000000000000000000" pitchFamily="2" charset="2"/>
                        <a:buChar char="§"/>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An outcome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is anything that might potentially </a:t>
                      </a:r>
                      <a:r>
                        <a:rPr lang="en-US" sz="1800" b="0" i="0" u="none" kern="1200" dirty="0">
                          <a:solidFill>
                            <a:srgbClr val="0A1F61"/>
                          </a:solidFill>
                          <a:latin typeface="Times New Roman" panose="02020603050405020304" pitchFamily="18" charset="0"/>
                          <a:ea typeface="+mn-ea"/>
                          <a:cs typeface="Times New Roman" panose="02020603050405020304" pitchFamily="18" charset="0"/>
                        </a:rPr>
                        <a:t>result from performance.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High-level performance conceivably might produce such outcomes as </a:t>
                      </a:r>
                      <a:r>
                        <a:rPr lang="en-US" sz="1800" b="0" i="0" u="none" kern="1200" dirty="0">
                          <a:solidFill>
                            <a:srgbClr val="0A1F61"/>
                          </a:solidFill>
                          <a:latin typeface="Times New Roman" panose="02020603050405020304" pitchFamily="18" charset="0"/>
                          <a:ea typeface="+mn-ea"/>
                          <a:cs typeface="Times New Roman" panose="02020603050405020304" pitchFamily="18" charset="0"/>
                        </a:rPr>
                        <a:t>a pay raise, a promotion, recognition from the boss, stress, fatigue, or less time to rest, among others.. </a:t>
                      </a:r>
                    </a:p>
                    <a:p>
                      <a:pPr marL="342900" indent="-342900" algn="just">
                        <a:buFont typeface="Wingdings" panose="05000000000000000000" pitchFamily="2" charset="2"/>
                        <a:buChar char="§"/>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The valence of an outcome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is the relative attractiveness or unattractiveness—the value—of that outcome to the person. Pay raises, promotions, and recognition might all have positive valences, whereas</a:t>
                      </a:r>
                      <a:r>
                        <a:rPr lang="en-US" sz="1800" b="0" i="0" u="none" kern="1200" dirty="0">
                          <a:solidFill>
                            <a:srgbClr val="0A1F61"/>
                          </a:solidFill>
                          <a:latin typeface="Times New Roman" panose="02020603050405020304" pitchFamily="18" charset="0"/>
                          <a:ea typeface="+mn-ea"/>
                          <a:cs typeface="Times New Roman" panose="02020603050405020304" pitchFamily="18" charset="0"/>
                        </a:rPr>
                        <a:t>, stress, and less time to rest might all have negative valences.</a:t>
                      </a:r>
                    </a:p>
                  </a:txBody>
                  <a:tcPr>
                    <a:noFill/>
                  </a:tcPr>
                </a:tc>
                <a:extLst>
                  <a:ext uri="{0D108BD9-81ED-4DB2-BD59-A6C34878D82A}">
                    <a16:rowId xmlns:a16="http://schemas.microsoft.com/office/drawing/2014/main" val="1693150349"/>
                  </a:ext>
                </a:extLst>
              </a:tr>
            </a:tbl>
          </a:graphicData>
        </a:graphic>
      </p:graphicFrame>
      <p:sp>
        <p:nvSpPr>
          <p:cNvPr id="15" name="Rectangle 14">
            <a:extLst>
              <a:ext uri="{FF2B5EF4-FFF2-40B4-BE49-F238E27FC236}">
                <a16:creationId xmlns:a16="http://schemas.microsoft.com/office/drawing/2014/main" id="{406725C2-169B-4982-8EFD-ADA729424904}"/>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sp>
        <p:nvSpPr>
          <p:cNvPr id="16" name="TextBox 15">
            <a:extLst>
              <a:ext uri="{FF2B5EF4-FFF2-40B4-BE49-F238E27FC236}">
                <a16:creationId xmlns:a16="http://schemas.microsoft.com/office/drawing/2014/main" id="{CFF9F5A5-999F-4892-B255-FAEF2936ADA2}"/>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Tree>
    <p:extLst>
      <p:ext uri="{BB962C8B-B14F-4D97-AF65-F5344CB8AC3E}">
        <p14:creationId xmlns:p14="http://schemas.microsoft.com/office/powerpoint/2010/main" val="1960112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861774"/>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Process-Based Perspectives on Motivation</a:t>
            </a:r>
          </a:p>
          <a:p>
            <a:r>
              <a:rPr lang="en-US" sz="2000" b="1" dirty="0">
                <a:solidFill>
                  <a:srgbClr val="C1510A"/>
                </a:solidFill>
                <a:latin typeface="Times New Roman" panose="02020603050405020304" pitchFamily="18" charset="0"/>
                <a:cs typeface="Times New Roman" panose="02020603050405020304" pitchFamily="18" charset="0"/>
              </a:rPr>
              <a:t>2</a:t>
            </a:r>
            <a:r>
              <a:rPr lang="en-US" sz="2000" b="1" dirty="0">
                <a:solidFill>
                  <a:srgbClr val="C1510A"/>
                </a:solidFill>
                <a:effectLst/>
                <a:latin typeface="Times New Roman" panose="02020603050405020304" pitchFamily="18" charset="0"/>
                <a:cs typeface="Times New Roman" panose="02020603050405020304" pitchFamily="18" charset="0"/>
              </a:rPr>
              <a:t>- The Expectancy Theory of Motivation</a:t>
            </a:r>
            <a:endParaRPr lang="en-US" sz="2000" b="1" u="sng" dirty="0">
              <a:solidFill>
                <a:srgbClr val="00206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F10DD977-10DC-4E14-95DB-D25CA2320ECC}"/>
              </a:ext>
            </a:extLst>
          </p:cNvPr>
          <p:cNvSpPr txBox="1"/>
          <p:nvPr/>
        </p:nvSpPr>
        <p:spPr>
          <a:xfrm>
            <a:off x="1874165" y="2093862"/>
            <a:ext cx="10018644" cy="3970318"/>
          </a:xfrm>
          <a:prstGeom prst="rect">
            <a:avLst/>
          </a:prstGeom>
          <a:noFill/>
        </p:spPr>
        <p:txBody>
          <a:bodyPr wrap="square">
            <a:spAutoFit/>
          </a:bodyPr>
          <a:lstStyle/>
          <a:p>
            <a:pPr marL="0" indent="0" algn="just">
              <a:buFontTx/>
              <a:buNone/>
            </a:pPr>
            <a:r>
              <a:rPr lang="en-US" sz="1800" b="1" i="0" u="sng" kern="1200" dirty="0">
                <a:latin typeface="Times New Roman" panose="02020603050405020304" pitchFamily="18" charset="0"/>
                <a:ea typeface="+mn-ea"/>
                <a:cs typeface="Times New Roman" panose="02020603050405020304" pitchFamily="18" charset="0"/>
              </a:rPr>
              <a:t>The basic expectancy framework suggests that three conditions must be met before motivated behavior occurs:</a:t>
            </a:r>
          </a:p>
          <a:p>
            <a:pPr marL="0" indent="0" algn="just">
              <a:buFontTx/>
              <a:buNone/>
            </a:pPr>
            <a:endParaRPr lang="en-US" sz="1800" b="1" i="0" u="sng" kern="1200" dirty="0">
              <a:solidFill>
                <a:schemeClr val="tx1"/>
              </a:solidFill>
              <a:latin typeface="Times New Roman" panose="02020603050405020304" pitchFamily="18" charset="0"/>
              <a:ea typeface="+mn-ea"/>
              <a:cs typeface="Times New Roman" panose="02020603050405020304" pitchFamily="18" charset="0"/>
            </a:endParaRPr>
          </a:p>
          <a:p>
            <a:pPr marL="457200" indent="-457200" algn="just">
              <a:buFont typeface="+mj-lt"/>
              <a:buAutoNum type="arabicPeriod"/>
            </a:pPr>
            <a:r>
              <a:rPr lang="en-US" sz="1800" b="1" i="0" u="sng" kern="1200" dirty="0">
                <a:latin typeface="Times New Roman" panose="02020603050405020304" pitchFamily="18" charset="0"/>
                <a:ea typeface="+mn-ea"/>
                <a:cs typeface="Times New Roman" panose="02020603050405020304" pitchFamily="18" charset="0"/>
              </a:rPr>
              <a:t> First</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 the effort-to-performance expectancy must </a:t>
            </a:r>
            <a:r>
              <a:rPr lang="en-US" sz="1800" b="0" i="0" u="none" kern="1200" dirty="0">
                <a:solidFill>
                  <a:srgbClr val="0A1F61"/>
                </a:solidFill>
                <a:latin typeface="Times New Roman" panose="02020603050405020304" pitchFamily="18" charset="0"/>
                <a:ea typeface="+mn-ea"/>
                <a:cs typeface="Times New Roman" panose="02020603050405020304" pitchFamily="18" charset="0"/>
              </a:rPr>
              <a:t>be well above zero</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 That is, the worker must reasonably expect that exerting effort will produce high levels of performance.</a:t>
            </a:r>
          </a:p>
          <a:p>
            <a:pPr marL="457200" indent="-457200" algn="just">
              <a:buFont typeface="+mj-lt"/>
              <a:buAutoNum type="arabicPeriod"/>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457200" indent="-457200" algn="just">
              <a:buFont typeface="+mj-lt"/>
              <a:buAutoNum type="arabicPeriod"/>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 </a:t>
            </a:r>
            <a:r>
              <a:rPr lang="en-US" sz="1800" b="1" i="0" u="sng" kern="1200" dirty="0">
                <a:solidFill>
                  <a:schemeClr val="tx1"/>
                </a:solidFill>
                <a:latin typeface="Times New Roman" panose="02020603050405020304" pitchFamily="18" charset="0"/>
                <a:ea typeface="+mn-ea"/>
                <a:cs typeface="Times New Roman" panose="02020603050405020304" pitchFamily="18" charset="0"/>
              </a:rPr>
              <a:t>Second</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 the performance-to-outcome expectancies </a:t>
            </a:r>
            <a:r>
              <a:rPr lang="en-US" sz="1800" b="0" i="0" u="none" kern="1200" dirty="0">
                <a:solidFill>
                  <a:srgbClr val="0A1F61"/>
                </a:solidFill>
                <a:latin typeface="Times New Roman" panose="02020603050405020304" pitchFamily="18" charset="0"/>
                <a:ea typeface="+mn-ea"/>
                <a:cs typeface="Times New Roman" panose="02020603050405020304" pitchFamily="18" charset="0"/>
              </a:rPr>
              <a:t>must be well above zero</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 In other words, the person must believe that </a:t>
            </a:r>
            <a:r>
              <a:rPr lang="en-US" sz="1800" b="0" i="0" u="none" kern="1200" dirty="0">
                <a:solidFill>
                  <a:srgbClr val="0A1F61"/>
                </a:solidFill>
                <a:latin typeface="Times New Roman" panose="02020603050405020304" pitchFamily="18" charset="0"/>
                <a:ea typeface="+mn-ea"/>
                <a:cs typeface="Times New Roman" panose="02020603050405020304" pitchFamily="18" charset="0"/>
              </a:rPr>
              <a:t>performance will realistically result in valued outcomes</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 </a:t>
            </a:r>
          </a:p>
          <a:p>
            <a:pPr marL="457200" indent="-457200" algn="just">
              <a:buFont typeface="+mj-lt"/>
              <a:buAutoNum type="arabicPeriod"/>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457200" indent="-457200" algn="just">
              <a:buFont typeface="+mj-lt"/>
              <a:buAutoNum type="arabicPeriod"/>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Third</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 the sum of all the valences </a:t>
            </a:r>
            <a:r>
              <a:rPr lang="en-US" dirty="0">
                <a:solidFill>
                  <a:srgbClr val="0A1F61"/>
                </a:solidFill>
                <a:latin typeface="Times New Roman" panose="02020603050405020304" pitchFamily="18" charset="0"/>
                <a:cs typeface="Times New Roman" panose="02020603050405020304" pitchFamily="18" charset="0"/>
              </a:rPr>
              <a:t>must</a:t>
            </a:r>
            <a:r>
              <a:rPr lang="en-US" sz="1800" b="0" i="0" u="none" kern="1200" dirty="0">
                <a:solidFill>
                  <a:srgbClr val="0A1F61"/>
                </a:solidFill>
                <a:latin typeface="Times New Roman" panose="02020603050405020304" pitchFamily="18" charset="0"/>
                <a:ea typeface="+mn-ea"/>
                <a:cs typeface="Times New Roman" panose="02020603050405020304" pitchFamily="18" charset="0"/>
              </a:rPr>
              <a:t> be well above zero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as long as the positives outweigh the negatives.</a:t>
            </a:r>
          </a:p>
          <a:p>
            <a:pPr marL="0" indent="0" algn="just">
              <a:buFont typeface="+mj-lt"/>
              <a:buNone/>
            </a:pPr>
            <a:r>
              <a:rPr lang="en-US" sz="1800" b="1" i="0" u="none" kern="1200" dirty="0">
                <a:solidFill>
                  <a:srgbClr val="C00000"/>
                </a:solidFill>
                <a:latin typeface="Times New Roman" panose="02020603050405020304" pitchFamily="18" charset="0"/>
                <a:ea typeface="+mn-ea"/>
                <a:cs typeface="Times New Roman" panose="02020603050405020304" pitchFamily="18" charset="0"/>
              </a:rPr>
              <a:t>For example, </a:t>
            </a:r>
            <a:r>
              <a:rPr lang="en-US" sz="1800" b="0" i="1" u="none" kern="1200" dirty="0">
                <a:solidFill>
                  <a:schemeClr val="tx1"/>
                </a:solidFill>
                <a:latin typeface="Times New Roman" panose="02020603050405020304" pitchFamily="18" charset="0"/>
                <a:ea typeface="+mn-ea"/>
                <a:cs typeface="Times New Roman" panose="02020603050405020304" pitchFamily="18" charset="0"/>
              </a:rPr>
              <a:t>stress and fatigue may have moderately negative valences, but if pay, promotion, and recognition have very high positive valences, the overall valence of the set of outcomes associated with performance will still be positive</a:t>
            </a:r>
            <a:r>
              <a:rPr lang="en-US" sz="1800" b="1" i="1" u="none" kern="1200" dirty="0">
                <a:solidFill>
                  <a:schemeClr val="tx1"/>
                </a:solidFill>
                <a:latin typeface="Times New Roman" panose="02020603050405020304" pitchFamily="18" charset="0"/>
                <a:ea typeface="+mn-ea"/>
                <a:cs typeface="Times New Roman" panose="02020603050405020304" pitchFamily="18" charset="0"/>
              </a:rPr>
              <a:t>.</a:t>
            </a:r>
            <a:endParaRPr lang="en-US" sz="1800" b="0" i="1" u="none" kern="1200" dirty="0">
              <a:solidFill>
                <a:schemeClr val="tx1"/>
              </a:solidFill>
              <a:latin typeface="Times New Roman" panose="02020603050405020304" pitchFamily="18" charset="0"/>
              <a:ea typeface="+mn-ea"/>
              <a:cs typeface="Times New Roman" panose="02020603050405020304" pitchFamily="18" charset="0"/>
            </a:endParaRPr>
          </a:p>
        </p:txBody>
      </p:sp>
      <p:sp>
        <p:nvSpPr>
          <p:cNvPr id="16" name="Rectangle 15">
            <a:extLst>
              <a:ext uri="{FF2B5EF4-FFF2-40B4-BE49-F238E27FC236}">
                <a16:creationId xmlns:a16="http://schemas.microsoft.com/office/drawing/2014/main" id="{02363830-CE45-4241-9FF1-C4C696F19A13}"/>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sp>
        <p:nvSpPr>
          <p:cNvPr id="17" name="TextBox 16">
            <a:extLst>
              <a:ext uri="{FF2B5EF4-FFF2-40B4-BE49-F238E27FC236}">
                <a16:creationId xmlns:a16="http://schemas.microsoft.com/office/drawing/2014/main" id="{4BE14911-AE80-492C-AB7C-2CED694210C1}"/>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Tree>
    <p:extLst>
      <p:ext uri="{BB962C8B-B14F-4D97-AF65-F5344CB8AC3E}">
        <p14:creationId xmlns:p14="http://schemas.microsoft.com/office/powerpoint/2010/main" val="3872011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380523" cy="1610200"/>
          </a:xfrm>
          <a:prstGeom prst="rect">
            <a:avLst/>
          </a:prstGeom>
        </p:spPr>
      </p:pic>
      <p:sp>
        <p:nvSpPr>
          <p:cNvPr id="9" name="TextBox 8"/>
          <p:cNvSpPr txBox="1"/>
          <p:nvPr/>
        </p:nvSpPr>
        <p:spPr>
          <a:xfrm>
            <a:off x="2032268" y="1341605"/>
            <a:ext cx="9649980" cy="861774"/>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Process-Based Perspectives on Motivation</a:t>
            </a:r>
          </a:p>
          <a:p>
            <a:r>
              <a:rPr lang="en-US" sz="2000" b="1" dirty="0">
                <a:solidFill>
                  <a:srgbClr val="C1510A"/>
                </a:solidFill>
                <a:latin typeface="Times New Roman" panose="02020603050405020304" pitchFamily="18" charset="0"/>
                <a:cs typeface="Times New Roman" panose="02020603050405020304" pitchFamily="18" charset="0"/>
              </a:rPr>
              <a:t>2</a:t>
            </a:r>
            <a:r>
              <a:rPr lang="en-US" sz="2000" b="1" dirty="0">
                <a:solidFill>
                  <a:srgbClr val="C1510A"/>
                </a:solidFill>
                <a:effectLst/>
                <a:latin typeface="Times New Roman" panose="02020603050405020304" pitchFamily="18" charset="0"/>
                <a:cs typeface="Times New Roman" panose="02020603050405020304" pitchFamily="18" charset="0"/>
              </a:rPr>
              <a:t>- The Expectancy Theory of Motivation</a:t>
            </a:r>
            <a:endParaRPr lang="en-US" sz="2000" b="1" u="sng" dirty="0">
              <a:solidFill>
                <a:srgbClr val="002060"/>
              </a:solidFill>
              <a:latin typeface="Times New Roman" panose="02020603050405020304" pitchFamily="18" charset="0"/>
              <a:cs typeface="Times New Roman" panose="02020603050405020304" pitchFamily="18" charset="0"/>
            </a:endParaRPr>
          </a:p>
        </p:txBody>
      </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102219870"/>
              </p:ext>
            </p:extLst>
          </p:nvPr>
        </p:nvGraphicFramePr>
        <p:xfrm>
          <a:off x="1874165" y="2200096"/>
          <a:ext cx="10059927" cy="3538095"/>
        </p:xfrm>
        <a:graphic>
          <a:graphicData uri="http://schemas.openxmlformats.org/drawingml/2006/table">
            <a:tbl>
              <a:tblPr firstRow="1" bandRow="1">
                <a:tableStyleId>{5C22544A-7EE6-4342-B048-85BDC9FD1C3A}</a:tableStyleId>
              </a:tblPr>
              <a:tblGrid>
                <a:gridCol w="2135127">
                  <a:extLst>
                    <a:ext uri="{9D8B030D-6E8A-4147-A177-3AD203B41FA5}">
                      <a16:colId xmlns:a16="http://schemas.microsoft.com/office/drawing/2014/main" val="3966072766"/>
                    </a:ext>
                  </a:extLst>
                </a:gridCol>
                <a:gridCol w="7924800">
                  <a:extLst>
                    <a:ext uri="{9D8B030D-6E8A-4147-A177-3AD203B41FA5}">
                      <a16:colId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2- </a:t>
                      </a:r>
                      <a:r>
                        <a:rPr lang="en-US" sz="2000" b="1" i="0" u="none" kern="1200" dirty="0">
                          <a:solidFill>
                            <a:srgbClr val="0A1F61"/>
                          </a:solidFill>
                          <a:latin typeface="Times New Roman" panose="02020603050405020304" pitchFamily="18" charset="0"/>
                          <a:ea typeface="+mn-ea"/>
                          <a:cs typeface="Times New Roman" panose="02020603050405020304" pitchFamily="18" charset="0"/>
                        </a:rPr>
                        <a:t>The Porter–Lawler Model</a:t>
                      </a:r>
                    </a:p>
                  </a:txBody>
                  <a:tcPr>
                    <a:noFill/>
                  </a:tcPr>
                </a:tc>
                <a:tc>
                  <a:txBody>
                    <a:bodyPr/>
                    <a:lstStyle/>
                    <a:p>
                      <a:pPr marL="342900" indent="-342900" algn="just">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The Porter–Lawler model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appears in Figure 5.6. Some of its features are quite different from the original version of expectancy theory</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a:t>
                      </a: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For example, the extended model includes </a:t>
                      </a:r>
                      <a:r>
                        <a:rPr lang="en-US" sz="2000" b="1" i="1" u="sng" kern="1200" dirty="0">
                          <a:solidFill>
                            <a:schemeClr val="tx1"/>
                          </a:solidFill>
                          <a:latin typeface="Times New Roman" panose="02020603050405020304" pitchFamily="18" charset="0"/>
                          <a:ea typeface="+mn-ea"/>
                          <a:cs typeface="Times New Roman" panose="02020603050405020304" pitchFamily="18" charset="0"/>
                        </a:rPr>
                        <a:t>abilities, traits, and role perceptions.</a:t>
                      </a: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At the beginning of the motivational cycle, effort is a function of the value of the potential reward for the employee (its valence) and the perceived effort-reward probability (an expectancy).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Effort then combines with </a:t>
                      </a:r>
                      <a:r>
                        <a:rPr lang="en-US" sz="2000" b="0" i="1" u="sng" kern="1200" dirty="0">
                          <a:solidFill>
                            <a:srgbClr val="0A1F61"/>
                          </a:solidFill>
                          <a:latin typeface="Times New Roman" panose="02020603050405020304" pitchFamily="18" charset="0"/>
                          <a:ea typeface="+mn-ea"/>
                          <a:cs typeface="Times New Roman" panose="02020603050405020304" pitchFamily="18" charset="0"/>
                        </a:rPr>
                        <a:t>abilities, traits, and role perceptions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to determine actual performance.</a:t>
                      </a:r>
                    </a:p>
                  </a:txBody>
                  <a:tcPr>
                    <a:noFill/>
                  </a:tcPr>
                </a:tc>
                <a:extLst>
                  <a:ext uri="{0D108BD9-81ED-4DB2-BD59-A6C34878D82A}">
                    <a16:rowId xmlns:a16="http://schemas.microsoft.com/office/drawing/2014/main" val="1693150349"/>
                  </a:ext>
                </a:extLst>
              </a:tr>
            </a:tbl>
          </a:graphicData>
        </a:graphic>
      </p:graphicFrame>
      <p:sp>
        <p:nvSpPr>
          <p:cNvPr id="15" name="Rectangle 14">
            <a:extLst>
              <a:ext uri="{FF2B5EF4-FFF2-40B4-BE49-F238E27FC236}">
                <a16:creationId xmlns:a16="http://schemas.microsoft.com/office/drawing/2014/main" id="{86105FC6-B6C3-4DF5-B25E-06D11DEFDD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sp>
        <p:nvSpPr>
          <p:cNvPr id="16" name="TextBox 15">
            <a:extLst>
              <a:ext uri="{FF2B5EF4-FFF2-40B4-BE49-F238E27FC236}">
                <a16:creationId xmlns:a16="http://schemas.microsoft.com/office/drawing/2014/main" id="{537AEC72-E662-41B0-A521-675BB56DA2C7}"/>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Tree>
    <p:extLst>
      <p:ext uri="{BB962C8B-B14F-4D97-AF65-F5344CB8AC3E}">
        <p14:creationId xmlns:p14="http://schemas.microsoft.com/office/powerpoint/2010/main" val="26333504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861774"/>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Process-Based Perspectives on Motivation</a:t>
            </a:r>
          </a:p>
          <a:p>
            <a:r>
              <a:rPr lang="en-US" sz="2000" b="1" dirty="0">
                <a:solidFill>
                  <a:srgbClr val="C1510A"/>
                </a:solidFill>
                <a:latin typeface="Times New Roman" panose="02020603050405020304" pitchFamily="18" charset="0"/>
                <a:cs typeface="Times New Roman" panose="02020603050405020304" pitchFamily="18" charset="0"/>
              </a:rPr>
              <a:t>2</a:t>
            </a:r>
            <a:r>
              <a:rPr lang="en-US" sz="2000" b="1" dirty="0">
                <a:solidFill>
                  <a:srgbClr val="C1510A"/>
                </a:solidFill>
                <a:effectLst/>
                <a:latin typeface="Times New Roman" panose="02020603050405020304" pitchFamily="18" charset="0"/>
                <a:cs typeface="Times New Roman" panose="02020603050405020304" pitchFamily="18" charset="0"/>
              </a:rPr>
              <a:t>- The Expectancy Theory of Motivation</a:t>
            </a:r>
            <a:endParaRPr lang="en-US" sz="2000" b="1" u="sng" dirty="0">
              <a:solidFill>
                <a:srgbClr val="002060"/>
              </a:solidFill>
              <a:latin typeface="Times New Roman" panose="02020603050405020304" pitchFamily="18" charset="0"/>
              <a:cs typeface="Times New Roman" panose="02020603050405020304" pitchFamily="18" charset="0"/>
            </a:endParaRPr>
          </a:p>
        </p:txBody>
      </p:sp>
      <p:pic>
        <p:nvPicPr>
          <p:cNvPr id="10" name="Picture 9">
            <a:extLst>
              <a:ext uri="{FF2B5EF4-FFF2-40B4-BE49-F238E27FC236}">
                <a16:creationId xmlns:a16="http://schemas.microsoft.com/office/drawing/2014/main" id="{7A7D3ED1-0941-4185-A21A-CF1DDC650F86}"/>
              </a:ext>
            </a:extLst>
          </p:cNvPr>
          <p:cNvPicPr>
            <a:picLocks noChangeAspect="1"/>
          </p:cNvPicPr>
          <p:nvPr/>
        </p:nvPicPr>
        <p:blipFill>
          <a:blip r:embed="rId7"/>
          <a:stretch>
            <a:fillRect/>
          </a:stretch>
        </p:blipFill>
        <p:spPr>
          <a:xfrm>
            <a:off x="2216441" y="2210618"/>
            <a:ext cx="8870222" cy="2084811"/>
          </a:xfrm>
          <a:prstGeom prst="rect">
            <a:avLst/>
          </a:prstGeom>
        </p:spPr>
      </p:pic>
      <p:sp>
        <p:nvSpPr>
          <p:cNvPr id="14" name="TextBox 13">
            <a:extLst>
              <a:ext uri="{FF2B5EF4-FFF2-40B4-BE49-F238E27FC236}">
                <a16:creationId xmlns:a16="http://schemas.microsoft.com/office/drawing/2014/main" id="{F182E301-01C1-4ECA-A5F6-190F00AF4A55}"/>
              </a:ext>
            </a:extLst>
          </p:cNvPr>
          <p:cNvSpPr txBox="1"/>
          <p:nvPr/>
        </p:nvSpPr>
        <p:spPr>
          <a:xfrm>
            <a:off x="1874165" y="4295429"/>
            <a:ext cx="9872756" cy="1754326"/>
          </a:xfrm>
          <a:prstGeom prst="rect">
            <a:avLst/>
          </a:prstGeom>
          <a:noFill/>
        </p:spPr>
        <p:txBody>
          <a:bodyPr wrap="square">
            <a:spAutoFit/>
          </a:bodyPr>
          <a:lstStyle/>
          <a:p>
            <a:pPr algn="just"/>
            <a:r>
              <a:rPr lang="en-US" b="1" dirty="0">
                <a:latin typeface="Times New Roman" panose="02020603050405020304" pitchFamily="18" charset="0"/>
                <a:cs typeface="Times New Roman" panose="02020603050405020304" pitchFamily="18" charset="0"/>
              </a:rPr>
              <a:t>Figure 5.6. The Porter-Lawler Model</a:t>
            </a:r>
          </a:p>
          <a:p>
            <a:pPr algn="just"/>
            <a:r>
              <a:rPr lang="en-US" i="1" dirty="0">
                <a:latin typeface="Times New Roman" panose="02020603050405020304" pitchFamily="18" charset="0"/>
                <a:cs typeface="Times New Roman" panose="02020603050405020304" pitchFamily="18" charset="0"/>
              </a:rPr>
              <a:t>The Porter and Lawler expectancy model provides </a:t>
            </a:r>
            <a:r>
              <a:rPr lang="en-US" b="1" i="1" dirty="0">
                <a:solidFill>
                  <a:srgbClr val="0A1F61"/>
                </a:solidFill>
                <a:latin typeface="Times New Roman" panose="02020603050405020304" pitchFamily="18" charset="0"/>
                <a:cs typeface="Times New Roman" panose="02020603050405020304" pitchFamily="18" charset="0"/>
              </a:rPr>
              <a:t>interesting insights into the relationships between satisfaction and performance.</a:t>
            </a:r>
            <a:r>
              <a:rPr lang="en-US" i="1" dirty="0">
                <a:latin typeface="Times New Roman" panose="02020603050405020304" pitchFamily="18" charset="0"/>
                <a:cs typeface="Times New Roman" panose="02020603050405020304" pitchFamily="18" charset="0"/>
              </a:rPr>
              <a:t> As illustrated here, this model predicts that satisfaction is determined by </a:t>
            </a:r>
            <a:r>
              <a:rPr lang="en-US" i="1" dirty="0">
                <a:solidFill>
                  <a:srgbClr val="0A1F61"/>
                </a:solidFill>
                <a:latin typeface="Times New Roman" panose="02020603050405020304" pitchFamily="18" charset="0"/>
                <a:cs typeface="Times New Roman" panose="02020603050405020304" pitchFamily="18" charset="0"/>
              </a:rPr>
              <a:t>the perceived equity of intrinsic and extrinsic rewards for performance</a:t>
            </a:r>
            <a:r>
              <a:rPr lang="en-US" i="1" dirty="0">
                <a:latin typeface="Times New Roman" panose="02020603050405020304" pitchFamily="18" charset="0"/>
                <a:cs typeface="Times New Roman" panose="02020603050405020304" pitchFamily="18" charset="0"/>
              </a:rPr>
              <a:t>. That is, rather than satisfaction causing performance, which many people might predict, this model argues that it is actually performance that eventually leads to satisfaction.</a:t>
            </a:r>
          </a:p>
        </p:txBody>
      </p:sp>
      <p:sp>
        <p:nvSpPr>
          <p:cNvPr id="16" name="Rectangle 15">
            <a:extLst>
              <a:ext uri="{FF2B5EF4-FFF2-40B4-BE49-F238E27FC236}">
                <a16:creationId xmlns:a16="http://schemas.microsoft.com/office/drawing/2014/main" id="{183CC846-B385-4CA9-A515-1AE3CCD8E719}"/>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sp>
        <p:nvSpPr>
          <p:cNvPr id="17" name="TextBox 16">
            <a:extLst>
              <a:ext uri="{FF2B5EF4-FFF2-40B4-BE49-F238E27FC236}">
                <a16:creationId xmlns:a16="http://schemas.microsoft.com/office/drawing/2014/main" id="{A0AE33C6-58CE-4E17-8BD3-73B2DA4A2B43}"/>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Tree>
    <p:extLst>
      <p:ext uri="{BB962C8B-B14F-4D97-AF65-F5344CB8AC3E}">
        <p14:creationId xmlns:p14="http://schemas.microsoft.com/office/powerpoint/2010/main" val="16814776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39757"/>
            <a:ext cx="9533101" cy="1610200"/>
          </a:xfrm>
          <a:prstGeom prst="rect">
            <a:avLst/>
          </a:prstGeom>
        </p:spPr>
      </p:pic>
      <p:sp>
        <p:nvSpPr>
          <p:cNvPr id="13" name="TextBox 12">
            <a:extLst>
              <a:ext uri="{FF2B5EF4-FFF2-40B4-BE49-F238E27FC236}">
                <a16:creationId xmlns:a16="http://schemas.microsoft.com/office/drawing/2014/main" id="{3E73060D-F137-47E6-BE33-ECA29C518487}"/>
              </a:ext>
            </a:extLst>
          </p:cNvPr>
          <p:cNvSpPr txBox="1"/>
          <p:nvPr/>
        </p:nvSpPr>
        <p:spPr>
          <a:xfrm>
            <a:off x="183595" y="2451594"/>
            <a:ext cx="11836099" cy="1446550"/>
          </a:xfrm>
          <a:prstGeom prst="rect">
            <a:avLst/>
          </a:prstGeom>
          <a:noFill/>
        </p:spPr>
        <p:txBody>
          <a:bodyPr wrap="square" rtlCol="0">
            <a:spAutoFit/>
          </a:bodyPr>
          <a:lstStyle/>
          <a:p>
            <a:pPr algn="ctr"/>
            <a:r>
              <a:rPr lang="en-US" sz="8800" i="1" dirty="0">
                <a:solidFill>
                  <a:srgbClr val="002060"/>
                </a:solidFill>
                <a:latin typeface="Times New Roman" panose="02020603050405020304" pitchFamily="18" charset="0"/>
                <a:cs typeface="Times New Roman" panose="02020603050405020304" pitchFamily="18" charset="0"/>
              </a:rPr>
              <a:t>Thanks</a:t>
            </a:r>
          </a:p>
        </p:txBody>
      </p:sp>
    </p:spTree>
    <p:extLst>
      <p:ext uri="{BB962C8B-B14F-4D97-AF65-F5344CB8AC3E}">
        <p14:creationId xmlns:p14="http://schemas.microsoft.com/office/powerpoint/2010/main" val="22870491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8100</TotalTime>
  <Words>1591</Words>
  <Application>Microsoft Office PowerPoint</Application>
  <PresentationFormat>Widescreen</PresentationFormat>
  <Paragraphs>129</Paragraphs>
  <Slides>15</Slides>
  <Notes>13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15</vt:i4>
      </vt:variant>
    </vt:vector>
  </HeadingPairs>
  <TitlesOfParts>
    <vt:vector size="22" baseType="lpstr">
      <vt:lpstr>Arial</vt:lpstr>
      <vt:lpstr>Calibri</vt:lpstr>
      <vt:lpstr>Calibri Light</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ayman ali</cp:lastModifiedBy>
  <cp:revision>792</cp:revision>
  <dcterms:created xsi:type="dcterms:W3CDTF">2021-08-03T13:03:26Z</dcterms:created>
  <dcterms:modified xsi:type="dcterms:W3CDTF">2022-08-15T15:46:31Z</dcterms:modified>
</cp:coreProperties>
</file>