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419" r:id="rId2"/>
    <p:sldId id="257" r:id="rId3"/>
    <p:sldId id="258" r:id="rId4"/>
    <p:sldId id="259" r:id="rId5"/>
    <p:sldId id="260" r:id="rId6"/>
    <p:sldId id="261" r:id="rId7"/>
    <p:sldId id="262" r:id="rId8"/>
    <p:sldId id="263" r:id="rId9"/>
    <p:sldId id="264" r:id="rId10"/>
    <p:sldId id="429" r:id="rId11"/>
    <p:sldId id="265" r:id="rId12"/>
    <p:sldId id="267" r:id="rId13"/>
    <p:sldId id="268" r:id="rId14"/>
    <p:sldId id="269" r:id="rId15"/>
    <p:sldId id="431"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420" r:id="rId31"/>
    <p:sldId id="285" r:id="rId32"/>
    <p:sldId id="286" r:id="rId33"/>
    <p:sldId id="434" r:id="rId34"/>
    <p:sldId id="287" r:id="rId35"/>
    <p:sldId id="288" r:id="rId36"/>
    <p:sldId id="289" r:id="rId37"/>
    <p:sldId id="435" r:id="rId38"/>
    <p:sldId id="290" r:id="rId39"/>
    <p:sldId id="418" r:id="rId40"/>
    <p:sldId id="436" r:id="rId41"/>
    <p:sldId id="416" r:id="rId42"/>
    <p:sldId id="421" r:id="rId43"/>
    <p:sldId id="452" r:id="rId44"/>
    <p:sldId id="422" r:id="rId45"/>
    <p:sldId id="453" r:id="rId46"/>
    <p:sldId id="437" r:id="rId47"/>
    <p:sldId id="424" r:id="rId48"/>
    <p:sldId id="439" r:id="rId49"/>
    <p:sldId id="440" r:id="rId50"/>
    <p:sldId id="425" r:id="rId51"/>
    <p:sldId id="441" r:id="rId52"/>
    <p:sldId id="426" r:id="rId53"/>
    <p:sldId id="444" r:id="rId54"/>
    <p:sldId id="445" r:id="rId55"/>
    <p:sldId id="446" r:id="rId56"/>
    <p:sldId id="447" r:id="rId57"/>
    <p:sldId id="448" r:id="rId58"/>
    <p:sldId id="449" r:id="rId59"/>
    <p:sldId id="450" r:id="rId60"/>
    <p:sldId id="451"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257"/>
            <p14:sldId id="258"/>
            <p14:sldId id="259"/>
            <p14:sldId id="260"/>
            <p14:sldId id="261"/>
            <p14:sldId id="262"/>
            <p14:sldId id="263"/>
            <p14:sldId id="264"/>
            <p14:sldId id="429"/>
            <p14:sldId id="265"/>
            <p14:sldId id="267"/>
            <p14:sldId id="268"/>
            <p14:sldId id="269"/>
            <p14:sldId id="431"/>
            <p14:sldId id="270"/>
            <p14:sldId id="271"/>
            <p14:sldId id="272"/>
            <p14:sldId id="273"/>
            <p14:sldId id="274"/>
            <p14:sldId id="275"/>
            <p14:sldId id="276"/>
            <p14:sldId id="277"/>
            <p14:sldId id="278"/>
            <p14:sldId id="279"/>
            <p14:sldId id="280"/>
            <p14:sldId id="281"/>
            <p14:sldId id="282"/>
            <p14:sldId id="283"/>
            <p14:sldId id="420"/>
            <p14:sldId id="285"/>
            <p14:sldId id="286"/>
            <p14:sldId id="434"/>
            <p14:sldId id="287"/>
            <p14:sldId id="288"/>
            <p14:sldId id="289"/>
            <p14:sldId id="435"/>
            <p14:sldId id="290"/>
            <p14:sldId id="418"/>
            <p14:sldId id="436"/>
            <p14:sldId id="416"/>
            <p14:sldId id="421"/>
            <p14:sldId id="452"/>
            <p14:sldId id="422"/>
            <p14:sldId id="453"/>
            <p14:sldId id="437"/>
            <p14:sldId id="424"/>
            <p14:sldId id="439"/>
            <p14:sldId id="440"/>
            <p14:sldId id="425"/>
            <p14:sldId id="441"/>
            <p14:sldId id="426"/>
            <p14:sldId id="444"/>
            <p14:sldId id="445"/>
            <p14:sldId id="446"/>
            <p14:sldId id="447"/>
            <p14:sldId id="448"/>
            <p14:sldId id="449"/>
            <p14:sldId id="450"/>
            <p14:sldId id="45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138C9F-53D4-4E6D-A9D0-948E22A2E6E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19B61D1-6CD4-4612-A931-601F544880A7}">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مكونات التسويق الإستراتيجية</a:t>
          </a:r>
          <a:endParaRPr lang="en-US" dirty="0">
            <a:solidFill>
              <a:schemeClr val="bg1"/>
            </a:solidFill>
          </a:endParaRPr>
        </a:p>
      </dgm:t>
    </dgm:pt>
    <dgm:pt modelId="{EE4EF008-D66A-483D-98CE-3B8300252D8B}" type="parTrans" cxnId="{6B240ECC-0204-437E-9798-4B9B76A8E3BB}">
      <dgm:prSet/>
      <dgm:spPr/>
      <dgm:t>
        <a:bodyPr/>
        <a:lstStyle/>
        <a:p>
          <a:endParaRPr lang="en-US"/>
        </a:p>
      </dgm:t>
    </dgm:pt>
    <dgm:pt modelId="{C0B7296C-2B67-4F29-9E66-C71FBF177147}" type="sibTrans" cxnId="{6B240ECC-0204-437E-9798-4B9B76A8E3BB}">
      <dgm:prSet/>
      <dgm:spPr/>
      <dgm:t>
        <a:bodyPr/>
        <a:lstStyle/>
        <a:p>
          <a:endParaRPr lang="en-US"/>
        </a:p>
      </dgm:t>
    </dgm:pt>
    <dgm:pt modelId="{C5711D7A-B1D7-4ACC-9B57-A8409C4D5752}">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المزيج التسويقي</a:t>
          </a:r>
          <a:endParaRPr lang="en-US" dirty="0">
            <a:solidFill>
              <a:schemeClr val="bg1"/>
            </a:solidFill>
          </a:endParaRPr>
        </a:p>
      </dgm:t>
    </dgm:pt>
    <dgm:pt modelId="{7CAD7315-80B3-4B68-8132-B5CEB321E2A3}" type="parTrans" cxnId="{75410931-9C24-498D-9487-34BA07767B15}">
      <dgm:prSet/>
      <dgm:spPr/>
      <dgm:t>
        <a:bodyPr/>
        <a:lstStyle/>
        <a:p>
          <a:pPr rtl="1"/>
          <a:endParaRPr lang="en-US">
            <a:solidFill>
              <a:schemeClr val="bg1"/>
            </a:solidFill>
          </a:endParaRPr>
        </a:p>
      </dgm:t>
    </dgm:pt>
    <dgm:pt modelId="{F518BD3B-3A83-4F92-93A9-25E599BDBF2E}" type="sibTrans" cxnId="{75410931-9C24-498D-9487-34BA07767B15}">
      <dgm:prSet/>
      <dgm:spPr/>
      <dgm:t>
        <a:bodyPr/>
        <a:lstStyle/>
        <a:p>
          <a:endParaRPr lang="en-US"/>
        </a:p>
      </dgm:t>
    </dgm:pt>
    <dgm:pt modelId="{16722B34-EB79-48E7-8AD9-80BB0A631FC7}">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خطة التسويق</a:t>
          </a:r>
          <a:endParaRPr lang="en-US" dirty="0">
            <a:solidFill>
              <a:schemeClr val="bg1"/>
            </a:solidFill>
          </a:endParaRPr>
        </a:p>
      </dgm:t>
    </dgm:pt>
    <dgm:pt modelId="{FD21436A-01FE-4F36-804A-317E762E8FFC}" type="parTrans" cxnId="{9465D8EB-AFFE-431F-BDA8-351BA939F415}">
      <dgm:prSet/>
      <dgm:spPr/>
      <dgm:t>
        <a:bodyPr/>
        <a:lstStyle/>
        <a:p>
          <a:pPr rtl="1"/>
          <a:endParaRPr lang="en-US">
            <a:solidFill>
              <a:schemeClr val="bg1"/>
            </a:solidFill>
          </a:endParaRPr>
        </a:p>
      </dgm:t>
    </dgm:pt>
    <dgm:pt modelId="{C3905037-724C-44CE-B3D2-4B582BB2B4E5}" type="sibTrans" cxnId="{9465D8EB-AFFE-431F-BDA8-351BA939F415}">
      <dgm:prSet/>
      <dgm:spPr/>
      <dgm:t>
        <a:bodyPr/>
        <a:lstStyle/>
        <a:p>
          <a:endParaRPr lang="en-US"/>
        </a:p>
      </dgm:t>
    </dgm:pt>
    <dgm:pt modelId="{72BBAA01-71FD-4EF5-B35F-E6083B206AD2}">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الاعتبارات التشغيلية</a:t>
          </a:r>
          <a:endParaRPr lang="en-US" dirty="0">
            <a:solidFill>
              <a:schemeClr val="bg1"/>
            </a:solidFill>
          </a:endParaRPr>
        </a:p>
      </dgm:t>
    </dgm:pt>
    <dgm:pt modelId="{9C05D3BE-2553-4635-AC0B-77E84D988529}" type="parTrans" cxnId="{316CB382-FD7E-4C4D-82D9-62F70D6CA497}">
      <dgm:prSet/>
      <dgm:spPr/>
      <dgm:t>
        <a:bodyPr/>
        <a:lstStyle/>
        <a:p>
          <a:pPr rtl="1"/>
          <a:endParaRPr lang="en-US">
            <a:solidFill>
              <a:schemeClr val="bg1"/>
            </a:solidFill>
          </a:endParaRPr>
        </a:p>
      </dgm:t>
    </dgm:pt>
    <dgm:pt modelId="{AFD8A652-2BFB-4F47-A191-A2F28CC4C533}" type="sibTrans" cxnId="{316CB382-FD7E-4C4D-82D9-62F70D6CA497}">
      <dgm:prSet/>
      <dgm:spPr/>
      <dgm:t>
        <a:bodyPr/>
        <a:lstStyle/>
        <a:p>
          <a:endParaRPr lang="en-US"/>
        </a:p>
      </dgm:t>
    </dgm:pt>
    <dgm:pt modelId="{5AB4D893-F75C-45DB-8408-C20E74F72637}" type="pres">
      <dgm:prSet presAssocID="{5B138C9F-53D4-4E6D-A9D0-948E22A2E6EB}" presName="hierChild1" presStyleCnt="0">
        <dgm:presLayoutVars>
          <dgm:orgChart val="1"/>
          <dgm:chPref val="1"/>
          <dgm:dir/>
          <dgm:animOne val="branch"/>
          <dgm:animLvl val="lvl"/>
          <dgm:resizeHandles/>
        </dgm:presLayoutVars>
      </dgm:prSet>
      <dgm:spPr/>
    </dgm:pt>
    <dgm:pt modelId="{EB1C6AF0-3780-4A26-A7A9-EB02536BDA58}" type="pres">
      <dgm:prSet presAssocID="{319B61D1-6CD4-4612-A931-601F544880A7}" presName="hierRoot1" presStyleCnt="0">
        <dgm:presLayoutVars>
          <dgm:hierBranch val="init"/>
        </dgm:presLayoutVars>
      </dgm:prSet>
      <dgm:spPr/>
    </dgm:pt>
    <dgm:pt modelId="{66C63EA8-AB1A-4A40-A8EF-3182C11FECE9}" type="pres">
      <dgm:prSet presAssocID="{319B61D1-6CD4-4612-A931-601F544880A7}" presName="rootComposite1" presStyleCnt="0"/>
      <dgm:spPr/>
    </dgm:pt>
    <dgm:pt modelId="{E82CAD7D-45FB-488A-A77C-D11A907A2E70}" type="pres">
      <dgm:prSet presAssocID="{319B61D1-6CD4-4612-A931-601F544880A7}" presName="rootText1" presStyleLbl="node0" presStyleIdx="0" presStyleCnt="1">
        <dgm:presLayoutVars>
          <dgm:chPref val="3"/>
        </dgm:presLayoutVars>
      </dgm:prSet>
      <dgm:spPr/>
    </dgm:pt>
    <dgm:pt modelId="{6240690E-0165-4143-92DD-991FD809B7F0}" type="pres">
      <dgm:prSet presAssocID="{319B61D1-6CD4-4612-A931-601F544880A7}" presName="rootConnector1" presStyleLbl="node1" presStyleIdx="0" presStyleCnt="0"/>
      <dgm:spPr/>
    </dgm:pt>
    <dgm:pt modelId="{6B44EEED-3B17-4687-8C74-3B58E1569969}" type="pres">
      <dgm:prSet presAssocID="{319B61D1-6CD4-4612-A931-601F544880A7}" presName="hierChild2" presStyleCnt="0"/>
      <dgm:spPr/>
    </dgm:pt>
    <dgm:pt modelId="{7720C7F8-E4C6-487A-BE11-69B7ED3ECF67}" type="pres">
      <dgm:prSet presAssocID="{7CAD7315-80B3-4B68-8132-B5CEB321E2A3}" presName="Name37" presStyleLbl="parChTrans1D2" presStyleIdx="0" presStyleCnt="3"/>
      <dgm:spPr/>
    </dgm:pt>
    <dgm:pt modelId="{1E1D5A07-7C71-48D4-9D0C-A0BA1F878E37}" type="pres">
      <dgm:prSet presAssocID="{C5711D7A-B1D7-4ACC-9B57-A8409C4D5752}" presName="hierRoot2" presStyleCnt="0">
        <dgm:presLayoutVars>
          <dgm:hierBranch val="init"/>
        </dgm:presLayoutVars>
      </dgm:prSet>
      <dgm:spPr/>
    </dgm:pt>
    <dgm:pt modelId="{0F251CE4-73E2-416B-86CB-F2363DE82569}" type="pres">
      <dgm:prSet presAssocID="{C5711D7A-B1D7-4ACC-9B57-A8409C4D5752}" presName="rootComposite" presStyleCnt="0"/>
      <dgm:spPr/>
    </dgm:pt>
    <dgm:pt modelId="{39E82240-9688-4D4C-8563-A53A906F04C4}" type="pres">
      <dgm:prSet presAssocID="{C5711D7A-B1D7-4ACC-9B57-A8409C4D5752}" presName="rootText" presStyleLbl="node2" presStyleIdx="0" presStyleCnt="3">
        <dgm:presLayoutVars>
          <dgm:chPref val="3"/>
        </dgm:presLayoutVars>
      </dgm:prSet>
      <dgm:spPr/>
    </dgm:pt>
    <dgm:pt modelId="{9D306411-0469-4457-A797-E8929BFA2800}" type="pres">
      <dgm:prSet presAssocID="{C5711D7A-B1D7-4ACC-9B57-A8409C4D5752}" presName="rootConnector" presStyleLbl="node2" presStyleIdx="0" presStyleCnt="3"/>
      <dgm:spPr/>
    </dgm:pt>
    <dgm:pt modelId="{33D9E82C-99F9-4FEB-B459-03C0906AD9F8}" type="pres">
      <dgm:prSet presAssocID="{C5711D7A-B1D7-4ACC-9B57-A8409C4D5752}" presName="hierChild4" presStyleCnt="0"/>
      <dgm:spPr/>
    </dgm:pt>
    <dgm:pt modelId="{9CF30A80-148B-4F07-B050-003FE97EAF86}" type="pres">
      <dgm:prSet presAssocID="{C5711D7A-B1D7-4ACC-9B57-A8409C4D5752}" presName="hierChild5" presStyleCnt="0"/>
      <dgm:spPr/>
    </dgm:pt>
    <dgm:pt modelId="{114BF958-8E96-482B-922C-BF786924866D}" type="pres">
      <dgm:prSet presAssocID="{FD21436A-01FE-4F36-804A-317E762E8FFC}" presName="Name37" presStyleLbl="parChTrans1D2" presStyleIdx="1" presStyleCnt="3"/>
      <dgm:spPr/>
    </dgm:pt>
    <dgm:pt modelId="{7FCB0E2E-1CF9-40A5-B675-CF0B8EC6EB59}" type="pres">
      <dgm:prSet presAssocID="{16722B34-EB79-48E7-8AD9-80BB0A631FC7}" presName="hierRoot2" presStyleCnt="0">
        <dgm:presLayoutVars>
          <dgm:hierBranch val="init"/>
        </dgm:presLayoutVars>
      </dgm:prSet>
      <dgm:spPr/>
    </dgm:pt>
    <dgm:pt modelId="{6FA90C32-B48F-4CC9-AE98-D5C577CF589C}" type="pres">
      <dgm:prSet presAssocID="{16722B34-EB79-48E7-8AD9-80BB0A631FC7}" presName="rootComposite" presStyleCnt="0"/>
      <dgm:spPr/>
    </dgm:pt>
    <dgm:pt modelId="{3CEDE441-2E50-42A9-B726-39B8E2C9AC50}" type="pres">
      <dgm:prSet presAssocID="{16722B34-EB79-48E7-8AD9-80BB0A631FC7}" presName="rootText" presStyleLbl="node2" presStyleIdx="1" presStyleCnt="3">
        <dgm:presLayoutVars>
          <dgm:chPref val="3"/>
        </dgm:presLayoutVars>
      </dgm:prSet>
      <dgm:spPr/>
    </dgm:pt>
    <dgm:pt modelId="{72F60DA0-79EB-49B7-8730-7F0FB4208D7B}" type="pres">
      <dgm:prSet presAssocID="{16722B34-EB79-48E7-8AD9-80BB0A631FC7}" presName="rootConnector" presStyleLbl="node2" presStyleIdx="1" presStyleCnt="3"/>
      <dgm:spPr/>
    </dgm:pt>
    <dgm:pt modelId="{8CC08759-D68F-473B-956D-5DB4440B0B0B}" type="pres">
      <dgm:prSet presAssocID="{16722B34-EB79-48E7-8AD9-80BB0A631FC7}" presName="hierChild4" presStyleCnt="0"/>
      <dgm:spPr/>
    </dgm:pt>
    <dgm:pt modelId="{F0F0EAF4-603B-4678-A04A-C6003AD88423}" type="pres">
      <dgm:prSet presAssocID="{16722B34-EB79-48E7-8AD9-80BB0A631FC7}" presName="hierChild5" presStyleCnt="0"/>
      <dgm:spPr/>
    </dgm:pt>
    <dgm:pt modelId="{C389B6F3-DAF1-465E-9726-3B4E14D976C5}" type="pres">
      <dgm:prSet presAssocID="{9C05D3BE-2553-4635-AC0B-77E84D988529}" presName="Name37" presStyleLbl="parChTrans1D2" presStyleIdx="2" presStyleCnt="3"/>
      <dgm:spPr/>
    </dgm:pt>
    <dgm:pt modelId="{C7659FD1-C73F-4C43-BD13-C1E41D1226E9}" type="pres">
      <dgm:prSet presAssocID="{72BBAA01-71FD-4EF5-B35F-E6083B206AD2}" presName="hierRoot2" presStyleCnt="0">
        <dgm:presLayoutVars>
          <dgm:hierBranch val="init"/>
        </dgm:presLayoutVars>
      </dgm:prSet>
      <dgm:spPr/>
    </dgm:pt>
    <dgm:pt modelId="{C6177AAC-9D18-4219-8177-AD7162260045}" type="pres">
      <dgm:prSet presAssocID="{72BBAA01-71FD-4EF5-B35F-E6083B206AD2}" presName="rootComposite" presStyleCnt="0"/>
      <dgm:spPr/>
    </dgm:pt>
    <dgm:pt modelId="{5471A9EF-04B8-44E4-B920-F5E3C8533022}" type="pres">
      <dgm:prSet presAssocID="{72BBAA01-71FD-4EF5-B35F-E6083B206AD2}" presName="rootText" presStyleLbl="node2" presStyleIdx="2" presStyleCnt="3">
        <dgm:presLayoutVars>
          <dgm:chPref val="3"/>
        </dgm:presLayoutVars>
      </dgm:prSet>
      <dgm:spPr/>
    </dgm:pt>
    <dgm:pt modelId="{A2A539BF-F710-4946-BBD5-EC863E6FA155}" type="pres">
      <dgm:prSet presAssocID="{72BBAA01-71FD-4EF5-B35F-E6083B206AD2}" presName="rootConnector" presStyleLbl="node2" presStyleIdx="2" presStyleCnt="3"/>
      <dgm:spPr/>
    </dgm:pt>
    <dgm:pt modelId="{D012B76F-C64E-4923-A8F0-C51530781293}" type="pres">
      <dgm:prSet presAssocID="{72BBAA01-71FD-4EF5-B35F-E6083B206AD2}" presName="hierChild4" presStyleCnt="0"/>
      <dgm:spPr/>
    </dgm:pt>
    <dgm:pt modelId="{93D4BE86-10A4-4974-8DBD-AA650C5685FF}" type="pres">
      <dgm:prSet presAssocID="{72BBAA01-71FD-4EF5-B35F-E6083B206AD2}" presName="hierChild5" presStyleCnt="0"/>
      <dgm:spPr/>
    </dgm:pt>
    <dgm:pt modelId="{01D38124-CE3B-45FB-854D-10B47F84435F}" type="pres">
      <dgm:prSet presAssocID="{319B61D1-6CD4-4612-A931-601F544880A7}" presName="hierChild3" presStyleCnt="0"/>
      <dgm:spPr/>
    </dgm:pt>
  </dgm:ptLst>
  <dgm:cxnLst>
    <dgm:cxn modelId="{BC64F323-310C-4689-975B-F026700DC669}" type="presOf" srcId="{9C05D3BE-2553-4635-AC0B-77E84D988529}" destId="{C389B6F3-DAF1-465E-9726-3B4E14D976C5}" srcOrd="0" destOrd="0" presId="urn:microsoft.com/office/officeart/2005/8/layout/orgChart1"/>
    <dgm:cxn modelId="{57B29E24-522F-469E-9EA8-54EBC6B27D0B}" type="presOf" srcId="{FD21436A-01FE-4F36-804A-317E762E8FFC}" destId="{114BF958-8E96-482B-922C-BF786924866D}" srcOrd="0" destOrd="0" presId="urn:microsoft.com/office/officeart/2005/8/layout/orgChart1"/>
    <dgm:cxn modelId="{C2E6342B-7DE6-4482-A6DA-4A94A642C2F5}" type="presOf" srcId="{319B61D1-6CD4-4612-A931-601F544880A7}" destId="{6240690E-0165-4143-92DD-991FD809B7F0}" srcOrd="1" destOrd="0" presId="urn:microsoft.com/office/officeart/2005/8/layout/orgChart1"/>
    <dgm:cxn modelId="{E7DDAA2F-ABBD-4BB0-80E0-F3C74618F5CC}" type="presOf" srcId="{16722B34-EB79-48E7-8AD9-80BB0A631FC7}" destId="{3CEDE441-2E50-42A9-B726-39B8E2C9AC50}" srcOrd="0" destOrd="0" presId="urn:microsoft.com/office/officeart/2005/8/layout/orgChart1"/>
    <dgm:cxn modelId="{75410931-9C24-498D-9487-34BA07767B15}" srcId="{319B61D1-6CD4-4612-A931-601F544880A7}" destId="{C5711D7A-B1D7-4ACC-9B57-A8409C4D5752}" srcOrd="0" destOrd="0" parTransId="{7CAD7315-80B3-4B68-8132-B5CEB321E2A3}" sibTransId="{F518BD3B-3A83-4F92-93A9-25E599BDBF2E}"/>
    <dgm:cxn modelId="{55BD296F-3ECC-495C-B942-FB9DF9CCBFBE}" type="presOf" srcId="{C5711D7A-B1D7-4ACC-9B57-A8409C4D5752}" destId="{39E82240-9688-4D4C-8563-A53A906F04C4}" srcOrd="0" destOrd="0" presId="urn:microsoft.com/office/officeart/2005/8/layout/orgChart1"/>
    <dgm:cxn modelId="{CD13CE53-2CA4-4F72-B03F-C42DC26135E4}" type="presOf" srcId="{319B61D1-6CD4-4612-A931-601F544880A7}" destId="{E82CAD7D-45FB-488A-A77C-D11A907A2E70}" srcOrd="0" destOrd="0" presId="urn:microsoft.com/office/officeart/2005/8/layout/orgChart1"/>
    <dgm:cxn modelId="{9867E553-E607-47C6-A7E8-0475CB27242D}" type="presOf" srcId="{72BBAA01-71FD-4EF5-B35F-E6083B206AD2}" destId="{5471A9EF-04B8-44E4-B920-F5E3C8533022}" srcOrd="0" destOrd="0" presId="urn:microsoft.com/office/officeart/2005/8/layout/orgChart1"/>
    <dgm:cxn modelId="{9158F77F-0E89-4671-9394-72BE161681EC}" type="presOf" srcId="{C5711D7A-B1D7-4ACC-9B57-A8409C4D5752}" destId="{9D306411-0469-4457-A797-E8929BFA2800}" srcOrd="1" destOrd="0" presId="urn:microsoft.com/office/officeart/2005/8/layout/orgChart1"/>
    <dgm:cxn modelId="{316CB382-FD7E-4C4D-82D9-62F70D6CA497}" srcId="{319B61D1-6CD4-4612-A931-601F544880A7}" destId="{72BBAA01-71FD-4EF5-B35F-E6083B206AD2}" srcOrd="2" destOrd="0" parTransId="{9C05D3BE-2553-4635-AC0B-77E84D988529}" sibTransId="{AFD8A652-2BFB-4F47-A191-A2F28CC4C533}"/>
    <dgm:cxn modelId="{183F0D88-D681-45C1-96C8-60011B309FA0}" type="presOf" srcId="{72BBAA01-71FD-4EF5-B35F-E6083B206AD2}" destId="{A2A539BF-F710-4946-BBD5-EC863E6FA155}" srcOrd="1" destOrd="0" presId="urn:microsoft.com/office/officeart/2005/8/layout/orgChart1"/>
    <dgm:cxn modelId="{98BA9A96-B375-4252-9A91-4B6393F659FF}" type="presOf" srcId="{16722B34-EB79-48E7-8AD9-80BB0A631FC7}" destId="{72F60DA0-79EB-49B7-8730-7F0FB4208D7B}" srcOrd="1" destOrd="0" presId="urn:microsoft.com/office/officeart/2005/8/layout/orgChart1"/>
    <dgm:cxn modelId="{6B240ECC-0204-437E-9798-4B9B76A8E3BB}" srcId="{5B138C9F-53D4-4E6D-A9D0-948E22A2E6EB}" destId="{319B61D1-6CD4-4612-A931-601F544880A7}" srcOrd="0" destOrd="0" parTransId="{EE4EF008-D66A-483D-98CE-3B8300252D8B}" sibTransId="{C0B7296C-2B67-4F29-9E66-C71FBF177147}"/>
    <dgm:cxn modelId="{3EAACDDD-A136-4773-B317-B79359ADC454}" type="presOf" srcId="{5B138C9F-53D4-4E6D-A9D0-948E22A2E6EB}" destId="{5AB4D893-F75C-45DB-8408-C20E74F72637}" srcOrd="0" destOrd="0" presId="urn:microsoft.com/office/officeart/2005/8/layout/orgChart1"/>
    <dgm:cxn modelId="{9465D8EB-AFFE-431F-BDA8-351BA939F415}" srcId="{319B61D1-6CD4-4612-A931-601F544880A7}" destId="{16722B34-EB79-48E7-8AD9-80BB0A631FC7}" srcOrd="1" destOrd="0" parTransId="{FD21436A-01FE-4F36-804A-317E762E8FFC}" sibTransId="{C3905037-724C-44CE-B3D2-4B582BB2B4E5}"/>
    <dgm:cxn modelId="{BEB5D7F7-7561-4FE3-9155-7A14517EBF43}" type="presOf" srcId="{7CAD7315-80B3-4B68-8132-B5CEB321E2A3}" destId="{7720C7F8-E4C6-487A-BE11-69B7ED3ECF67}" srcOrd="0" destOrd="0" presId="urn:microsoft.com/office/officeart/2005/8/layout/orgChart1"/>
    <dgm:cxn modelId="{E115B326-99EB-4CA6-9355-2D75CC43A643}" type="presParOf" srcId="{5AB4D893-F75C-45DB-8408-C20E74F72637}" destId="{EB1C6AF0-3780-4A26-A7A9-EB02536BDA58}" srcOrd="0" destOrd="0" presId="urn:microsoft.com/office/officeart/2005/8/layout/orgChart1"/>
    <dgm:cxn modelId="{2A3C1969-739C-4A78-AD0F-00373DBFF016}" type="presParOf" srcId="{EB1C6AF0-3780-4A26-A7A9-EB02536BDA58}" destId="{66C63EA8-AB1A-4A40-A8EF-3182C11FECE9}" srcOrd="0" destOrd="0" presId="urn:microsoft.com/office/officeart/2005/8/layout/orgChart1"/>
    <dgm:cxn modelId="{55A52DAD-9258-406E-A668-EC4D0B5D19C1}" type="presParOf" srcId="{66C63EA8-AB1A-4A40-A8EF-3182C11FECE9}" destId="{E82CAD7D-45FB-488A-A77C-D11A907A2E70}" srcOrd="0" destOrd="0" presId="urn:microsoft.com/office/officeart/2005/8/layout/orgChart1"/>
    <dgm:cxn modelId="{50DFA8B2-92C7-4AA7-A75C-7AD778717F8D}" type="presParOf" srcId="{66C63EA8-AB1A-4A40-A8EF-3182C11FECE9}" destId="{6240690E-0165-4143-92DD-991FD809B7F0}" srcOrd="1" destOrd="0" presId="urn:microsoft.com/office/officeart/2005/8/layout/orgChart1"/>
    <dgm:cxn modelId="{14B9DBD4-632A-4BA8-B193-F04F610797A1}" type="presParOf" srcId="{EB1C6AF0-3780-4A26-A7A9-EB02536BDA58}" destId="{6B44EEED-3B17-4687-8C74-3B58E1569969}" srcOrd="1" destOrd="0" presId="urn:microsoft.com/office/officeart/2005/8/layout/orgChart1"/>
    <dgm:cxn modelId="{5C572292-5D82-429A-A50C-86A54ED92A71}" type="presParOf" srcId="{6B44EEED-3B17-4687-8C74-3B58E1569969}" destId="{7720C7F8-E4C6-487A-BE11-69B7ED3ECF67}" srcOrd="0" destOrd="0" presId="urn:microsoft.com/office/officeart/2005/8/layout/orgChart1"/>
    <dgm:cxn modelId="{4FAF6DF9-559A-47C6-8CE6-93A10848919D}" type="presParOf" srcId="{6B44EEED-3B17-4687-8C74-3B58E1569969}" destId="{1E1D5A07-7C71-48D4-9D0C-A0BA1F878E37}" srcOrd="1" destOrd="0" presId="urn:microsoft.com/office/officeart/2005/8/layout/orgChart1"/>
    <dgm:cxn modelId="{144FC017-00D9-4F2A-9BC7-42A9D0FD188E}" type="presParOf" srcId="{1E1D5A07-7C71-48D4-9D0C-A0BA1F878E37}" destId="{0F251CE4-73E2-416B-86CB-F2363DE82569}" srcOrd="0" destOrd="0" presId="urn:microsoft.com/office/officeart/2005/8/layout/orgChart1"/>
    <dgm:cxn modelId="{D0860BAD-1B07-410D-ADEB-45D6FF50F456}" type="presParOf" srcId="{0F251CE4-73E2-416B-86CB-F2363DE82569}" destId="{39E82240-9688-4D4C-8563-A53A906F04C4}" srcOrd="0" destOrd="0" presId="urn:microsoft.com/office/officeart/2005/8/layout/orgChart1"/>
    <dgm:cxn modelId="{DACD57EC-2F32-46EB-90A3-BD67DF092AAC}" type="presParOf" srcId="{0F251CE4-73E2-416B-86CB-F2363DE82569}" destId="{9D306411-0469-4457-A797-E8929BFA2800}" srcOrd="1" destOrd="0" presId="urn:microsoft.com/office/officeart/2005/8/layout/orgChart1"/>
    <dgm:cxn modelId="{A9339E31-236E-4036-A417-589F41030A3C}" type="presParOf" srcId="{1E1D5A07-7C71-48D4-9D0C-A0BA1F878E37}" destId="{33D9E82C-99F9-4FEB-B459-03C0906AD9F8}" srcOrd="1" destOrd="0" presId="urn:microsoft.com/office/officeart/2005/8/layout/orgChart1"/>
    <dgm:cxn modelId="{348E519A-6BF3-4CD5-BC86-011C01F4032D}" type="presParOf" srcId="{1E1D5A07-7C71-48D4-9D0C-A0BA1F878E37}" destId="{9CF30A80-148B-4F07-B050-003FE97EAF86}" srcOrd="2" destOrd="0" presId="urn:microsoft.com/office/officeart/2005/8/layout/orgChart1"/>
    <dgm:cxn modelId="{545F7985-A49F-4BB4-AFC7-0A2A0FD09E81}" type="presParOf" srcId="{6B44EEED-3B17-4687-8C74-3B58E1569969}" destId="{114BF958-8E96-482B-922C-BF786924866D}" srcOrd="2" destOrd="0" presId="urn:microsoft.com/office/officeart/2005/8/layout/orgChart1"/>
    <dgm:cxn modelId="{475CE5B5-71A7-4AC6-8007-937FF5D98022}" type="presParOf" srcId="{6B44EEED-3B17-4687-8C74-3B58E1569969}" destId="{7FCB0E2E-1CF9-40A5-B675-CF0B8EC6EB59}" srcOrd="3" destOrd="0" presId="urn:microsoft.com/office/officeart/2005/8/layout/orgChart1"/>
    <dgm:cxn modelId="{2CD36660-EA60-4500-8434-E5F2C28F6A81}" type="presParOf" srcId="{7FCB0E2E-1CF9-40A5-B675-CF0B8EC6EB59}" destId="{6FA90C32-B48F-4CC9-AE98-D5C577CF589C}" srcOrd="0" destOrd="0" presId="urn:microsoft.com/office/officeart/2005/8/layout/orgChart1"/>
    <dgm:cxn modelId="{AE939584-6744-4C26-A1A6-71294B5885D1}" type="presParOf" srcId="{6FA90C32-B48F-4CC9-AE98-D5C577CF589C}" destId="{3CEDE441-2E50-42A9-B726-39B8E2C9AC50}" srcOrd="0" destOrd="0" presId="urn:microsoft.com/office/officeart/2005/8/layout/orgChart1"/>
    <dgm:cxn modelId="{862B0124-83B8-4ED2-927D-BF21A01BF180}" type="presParOf" srcId="{6FA90C32-B48F-4CC9-AE98-D5C577CF589C}" destId="{72F60DA0-79EB-49B7-8730-7F0FB4208D7B}" srcOrd="1" destOrd="0" presId="urn:microsoft.com/office/officeart/2005/8/layout/orgChart1"/>
    <dgm:cxn modelId="{09793CBF-2938-4E88-A962-F90CD7416F6F}" type="presParOf" srcId="{7FCB0E2E-1CF9-40A5-B675-CF0B8EC6EB59}" destId="{8CC08759-D68F-473B-956D-5DB4440B0B0B}" srcOrd="1" destOrd="0" presId="urn:microsoft.com/office/officeart/2005/8/layout/orgChart1"/>
    <dgm:cxn modelId="{C1213622-4911-4633-B3CB-E82DB2404C6D}" type="presParOf" srcId="{7FCB0E2E-1CF9-40A5-B675-CF0B8EC6EB59}" destId="{F0F0EAF4-603B-4678-A04A-C6003AD88423}" srcOrd="2" destOrd="0" presId="urn:microsoft.com/office/officeart/2005/8/layout/orgChart1"/>
    <dgm:cxn modelId="{82708CB3-0E05-45C8-A6D3-4F2858F8EFC0}" type="presParOf" srcId="{6B44EEED-3B17-4687-8C74-3B58E1569969}" destId="{C389B6F3-DAF1-465E-9726-3B4E14D976C5}" srcOrd="4" destOrd="0" presId="urn:microsoft.com/office/officeart/2005/8/layout/orgChart1"/>
    <dgm:cxn modelId="{8C5BC01F-BB1F-46C5-8B51-5E51654DF0F8}" type="presParOf" srcId="{6B44EEED-3B17-4687-8C74-3B58E1569969}" destId="{C7659FD1-C73F-4C43-BD13-C1E41D1226E9}" srcOrd="5" destOrd="0" presId="urn:microsoft.com/office/officeart/2005/8/layout/orgChart1"/>
    <dgm:cxn modelId="{95B3C832-4E5A-4CA3-A8B3-B6C70E5E4EC5}" type="presParOf" srcId="{C7659FD1-C73F-4C43-BD13-C1E41D1226E9}" destId="{C6177AAC-9D18-4219-8177-AD7162260045}" srcOrd="0" destOrd="0" presId="urn:microsoft.com/office/officeart/2005/8/layout/orgChart1"/>
    <dgm:cxn modelId="{F6BF42C0-7944-465F-9DA7-AF2084B2C31A}" type="presParOf" srcId="{C6177AAC-9D18-4219-8177-AD7162260045}" destId="{5471A9EF-04B8-44E4-B920-F5E3C8533022}" srcOrd="0" destOrd="0" presId="urn:microsoft.com/office/officeart/2005/8/layout/orgChart1"/>
    <dgm:cxn modelId="{1FA2ACE0-5EFD-4660-BB7D-EE180AA75767}" type="presParOf" srcId="{C6177AAC-9D18-4219-8177-AD7162260045}" destId="{A2A539BF-F710-4946-BBD5-EC863E6FA155}" srcOrd="1" destOrd="0" presId="urn:microsoft.com/office/officeart/2005/8/layout/orgChart1"/>
    <dgm:cxn modelId="{BDC3C751-3DCA-4748-BC34-B8751066B941}" type="presParOf" srcId="{C7659FD1-C73F-4C43-BD13-C1E41D1226E9}" destId="{D012B76F-C64E-4923-A8F0-C51530781293}" srcOrd="1" destOrd="0" presId="urn:microsoft.com/office/officeart/2005/8/layout/orgChart1"/>
    <dgm:cxn modelId="{5FA39922-1D60-4175-B8CF-AD7BA0373AB7}" type="presParOf" srcId="{C7659FD1-C73F-4C43-BD13-C1E41D1226E9}" destId="{93D4BE86-10A4-4974-8DBD-AA650C5685FF}" srcOrd="2" destOrd="0" presId="urn:microsoft.com/office/officeart/2005/8/layout/orgChart1"/>
    <dgm:cxn modelId="{642A549A-D6B0-4DE4-9658-384CE81D995A}" type="presParOf" srcId="{EB1C6AF0-3780-4A26-A7A9-EB02536BDA58}" destId="{01D38124-CE3B-45FB-854D-10B47F84435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569A55-9853-47BF-B6E7-662BCE1E1BF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8848789-F573-4DE5-A83C-0939D510EAE9}">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الميزانية</a:t>
          </a:r>
          <a:endParaRPr lang="en-US" dirty="0">
            <a:solidFill>
              <a:schemeClr val="bg1"/>
            </a:solidFill>
          </a:endParaRPr>
        </a:p>
      </dgm:t>
    </dgm:pt>
    <dgm:pt modelId="{8ADF2A8D-5138-48D7-965C-CFC800FFEAB8}" type="parTrans" cxnId="{88BC339C-4678-4A74-9096-5E0EF277EA2E}">
      <dgm:prSet/>
      <dgm:spPr/>
      <dgm:t>
        <a:bodyPr/>
        <a:lstStyle/>
        <a:p>
          <a:endParaRPr lang="en-US"/>
        </a:p>
      </dgm:t>
    </dgm:pt>
    <dgm:pt modelId="{0A992BE2-9428-4C72-9C70-9EB3EB6FCAD8}" type="sibTrans" cxnId="{88BC339C-4678-4A74-9096-5E0EF277EA2E}">
      <dgm:prSet/>
      <dgm:spPr/>
      <dgm:t>
        <a:bodyPr/>
        <a:lstStyle/>
        <a:p>
          <a:endParaRPr lang="en-US"/>
        </a:p>
      </dgm:t>
    </dgm:pt>
    <dgm:pt modelId="{23EEF119-ADB1-46A3-8D91-DC649565E6E1}">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تقييم النتائج</a:t>
          </a:r>
          <a:endParaRPr lang="en-US" dirty="0">
            <a:solidFill>
              <a:schemeClr val="bg1"/>
            </a:solidFill>
          </a:endParaRPr>
        </a:p>
      </dgm:t>
    </dgm:pt>
    <dgm:pt modelId="{7708427E-31E5-43F6-AB1C-6FAF798C37DA}" type="parTrans" cxnId="{DF52F980-267D-4D3C-B248-7A6982DD13F6}">
      <dgm:prSet/>
      <dgm:spPr/>
      <dgm:t>
        <a:bodyPr/>
        <a:lstStyle/>
        <a:p>
          <a:endParaRPr lang="en-US"/>
        </a:p>
      </dgm:t>
    </dgm:pt>
    <dgm:pt modelId="{C64932A4-95CB-485E-A940-D445AF26E753}" type="sibTrans" cxnId="{DF52F980-267D-4D3C-B248-7A6982DD13F6}">
      <dgm:prSet/>
      <dgm:spPr/>
      <dgm:t>
        <a:bodyPr/>
        <a:lstStyle/>
        <a:p>
          <a:endParaRPr lang="en-US"/>
        </a:p>
      </dgm:t>
    </dgm:pt>
    <dgm:pt modelId="{01333CD4-B570-45C2-BD7C-149E9806C0CF}">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مفاتيح التسويق الناجح</a:t>
          </a:r>
          <a:endParaRPr lang="en-US" dirty="0">
            <a:solidFill>
              <a:schemeClr val="bg1"/>
            </a:solidFill>
          </a:endParaRPr>
        </a:p>
      </dgm:t>
    </dgm:pt>
    <dgm:pt modelId="{C5970295-E47A-4E55-A4BA-E3A813F508BF}" type="parTrans" cxnId="{6A015958-FA47-4596-876A-E0555C77C365}">
      <dgm:prSet/>
      <dgm:spPr/>
      <dgm:t>
        <a:bodyPr/>
        <a:lstStyle/>
        <a:p>
          <a:endParaRPr lang="en-US"/>
        </a:p>
      </dgm:t>
    </dgm:pt>
    <dgm:pt modelId="{02531A4B-5318-43C4-929E-46B5FE4414CB}" type="sibTrans" cxnId="{6A015958-FA47-4596-876A-E0555C77C365}">
      <dgm:prSet/>
      <dgm:spPr/>
      <dgm:t>
        <a:bodyPr/>
        <a:lstStyle/>
        <a:p>
          <a:endParaRPr lang="en-US"/>
        </a:p>
      </dgm:t>
    </dgm:pt>
    <dgm:pt modelId="{75CF55BA-0A5A-4F7E-A65B-2F67299E464B}" type="pres">
      <dgm:prSet presAssocID="{53569A55-9853-47BF-B6E7-662BCE1E1BFC}" presName="linear" presStyleCnt="0">
        <dgm:presLayoutVars>
          <dgm:dir/>
          <dgm:animLvl val="lvl"/>
          <dgm:resizeHandles val="exact"/>
        </dgm:presLayoutVars>
      </dgm:prSet>
      <dgm:spPr/>
    </dgm:pt>
    <dgm:pt modelId="{1F0A3859-B2A0-4D18-948F-4F051469DFEE}" type="pres">
      <dgm:prSet presAssocID="{B8848789-F573-4DE5-A83C-0939D510EAE9}" presName="parentLin" presStyleCnt="0"/>
      <dgm:spPr/>
    </dgm:pt>
    <dgm:pt modelId="{E1AD8E89-DE7E-41CE-B8BD-2CDC04CD4504}" type="pres">
      <dgm:prSet presAssocID="{B8848789-F573-4DE5-A83C-0939D510EAE9}" presName="parentLeftMargin" presStyleLbl="node1" presStyleIdx="0" presStyleCnt="3"/>
      <dgm:spPr/>
    </dgm:pt>
    <dgm:pt modelId="{CD6966F7-0BB2-4DCD-9FDA-E21AF0B545B2}" type="pres">
      <dgm:prSet presAssocID="{B8848789-F573-4DE5-A83C-0939D510EAE9}" presName="parentText" presStyleLbl="node1" presStyleIdx="0" presStyleCnt="3">
        <dgm:presLayoutVars>
          <dgm:chMax val="0"/>
          <dgm:bulletEnabled val="1"/>
        </dgm:presLayoutVars>
      </dgm:prSet>
      <dgm:spPr/>
    </dgm:pt>
    <dgm:pt modelId="{E0AA7D0A-F3D1-43DC-8EB2-4CA90665334D}" type="pres">
      <dgm:prSet presAssocID="{B8848789-F573-4DE5-A83C-0939D510EAE9}" presName="negativeSpace" presStyleCnt="0"/>
      <dgm:spPr/>
    </dgm:pt>
    <dgm:pt modelId="{EC1EB3AE-BF47-4238-9BAA-D80CE9C5730B}" type="pres">
      <dgm:prSet presAssocID="{B8848789-F573-4DE5-A83C-0939D510EAE9}" presName="childText" presStyleLbl="conFgAcc1" presStyleIdx="0" presStyleCnt="3">
        <dgm:presLayoutVars>
          <dgm:bulletEnabled val="1"/>
        </dgm:presLayoutVars>
      </dgm:prSet>
      <dgm:spPr/>
    </dgm:pt>
    <dgm:pt modelId="{7D098946-9BC1-40AF-8F03-049E401D0861}" type="pres">
      <dgm:prSet presAssocID="{0A992BE2-9428-4C72-9C70-9EB3EB6FCAD8}" presName="spaceBetweenRectangles" presStyleCnt="0"/>
      <dgm:spPr/>
    </dgm:pt>
    <dgm:pt modelId="{FA9BA81E-A54B-4B13-97DF-D2D22F971FC6}" type="pres">
      <dgm:prSet presAssocID="{23EEF119-ADB1-46A3-8D91-DC649565E6E1}" presName="parentLin" presStyleCnt="0"/>
      <dgm:spPr/>
    </dgm:pt>
    <dgm:pt modelId="{B40C189A-6208-46D4-A2F4-0D00EA914200}" type="pres">
      <dgm:prSet presAssocID="{23EEF119-ADB1-46A3-8D91-DC649565E6E1}" presName="parentLeftMargin" presStyleLbl="node1" presStyleIdx="0" presStyleCnt="3"/>
      <dgm:spPr/>
    </dgm:pt>
    <dgm:pt modelId="{465DBB7F-534C-49EF-8C52-255C0C19C402}" type="pres">
      <dgm:prSet presAssocID="{23EEF119-ADB1-46A3-8D91-DC649565E6E1}" presName="parentText" presStyleLbl="node1" presStyleIdx="1" presStyleCnt="3">
        <dgm:presLayoutVars>
          <dgm:chMax val="0"/>
          <dgm:bulletEnabled val="1"/>
        </dgm:presLayoutVars>
      </dgm:prSet>
      <dgm:spPr/>
    </dgm:pt>
    <dgm:pt modelId="{ECF1B83A-32FC-4314-891A-14E40328BD5D}" type="pres">
      <dgm:prSet presAssocID="{23EEF119-ADB1-46A3-8D91-DC649565E6E1}" presName="negativeSpace" presStyleCnt="0"/>
      <dgm:spPr/>
    </dgm:pt>
    <dgm:pt modelId="{8173324D-9E2C-4E20-8803-B71254A75DA3}" type="pres">
      <dgm:prSet presAssocID="{23EEF119-ADB1-46A3-8D91-DC649565E6E1}" presName="childText" presStyleLbl="conFgAcc1" presStyleIdx="1" presStyleCnt="3">
        <dgm:presLayoutVars>
          <dgm:bulletEnabled val="1"/>
        </dgm:presLayoutVars>
      </dgm:prSet>
      <dgm:spPr/>
    </dgm:pt>
    <dgm:pt modelId="{66100AC6-376D-4082-9488-78AC4F89E5F3}" type="pres">
      <dgm:prSet presAssocID="{C64932A4-95CB-485E-A940-D445AF26E753}" presName="spaceBetweenRectangles" presStyleCnt="0"/>
      <dgm:spPr/>
    </dgm:pt>
    <dgm:pt modelId="{85979B2F-6A59-473D-916C-B13A16CEB47B}" type="pres">
      <dgm:prSet presAssocID="{01333CD4-B570-45C2-BD7C-149E9806C0CF}" presName="parentLin" presStyleCnt="0"/>
      <dgm:spPr/>
    </dgm:pt>
    <dgm:pt modelId="{62A0C068-5B25-4778-B5E3-6CAAD1C2FF1D}" type="pres">
      <dgm:prSet presAssocID="{01333CD4-B570-45C2-BD7C-149E9806C0CF}" presName="parentLeftMargin" presStyleLbl="node1" presStyleIdx="1" presStyleCnt="3"/>
      <dgm:spPr/>
    </dgm:pt>
    <dgm:pt modelId="{91BC8C7C-97B8-4B6C-937A-AF9EE318EA5A}" type="pres">
      <dgm:prSet presAssocID="{01333CD4-B570-45C2-BD7C-149E9806C0CF}" presName="parentText" presStyleLbl="node1" presStyleIdx="2" presStyleCnt="3">
        <dgm:presLayoutVars>
          <dgm:chMax val="0"/>
          <dgm:bulletEnabled val="1"/>
        </dgm:presLayoutVars>
      </dgm:prSet>
      <dgm:spPr/>
    </dgm:pt>
    <dgm:pt modelId="{66BEF77C-4FBB-4DE9-8172-B52E5F33E258}" type="pres">
      <dgm:prSet presAssocID="{01333CD4-B570-45C2-BD7C-149E9806C0CF}" presName="negativeSpace" presStyleCnt="0"/>
      <dgm:spPr/>
    </dgm:pt>
    <dgm:pt modelId="{47277875-E986-4D79-9CC0-037551CD2639}" type="pres">
      <dgm:prSet presAssocID="{01333CD4-B570-45C2-BD7C-149E9806C0CF}" presName="childText" presStyleLbl="conFgAcc1" presStyleIdx="2" presStyleCnt="3">
        <dgm:presLayoutVars>
          <dgm:bulletEnabled val="1"/>
        </dgm:presLayoutVars>
      </dgm:prSet>
      <dgm:spPr/>
    </dgm:pt>
  </dgm:ptLst>
  <dgm:cxnLst>
    <dgm:cxn modelId="{DA849418-667E-4259-9C9E-D78255129B26}" type="presOf" srcId="{23EEF119-ADB1-46A3-8D91-DC649565E6E1}" destId="{465DBB7F-534C-49EF-8C52-255C0C19C402}" srcOrd="1" destOrd="0" presId="urn:microsoft.com/office/officeart/2005/8/layout/list1"/>
    <dgm:cxn modelId="{ED9A6429-7B53-47D3-8884-1892F4CC2CAC}" type="presOf" srcId="{23EEF119-ADB1-46A3-8D91-DC649565E6E1}" destId="{B40C189A-6208-46D4-A2F4-0D00EA914200}" srcOrd="0" destOrd="0" presId="urn:microsoft.com/office/officeart/2005/8/layout/list1"/>
    <dgm:cxn modelId="{6A015958-FA47-4596-876A-E0555C77C365}" srcId="{53569A55-9853-47BF-B6E7-662BCE1E1BFC}" destId="{01333CD4-B570-45C2-BD7C-149E9806C0CF}" srcOrd="2" destOrd="0" parTransId="{C5970295-E47A-4E55-A4BA-E3A813F508BF}" sibTransId="{02531A4B-5318-43C4-929E-46B5FE4414CB}"/>
    <dgm:cxn modelId="{DF52F980-267D-4D3C-B248-7A6982DD13F6}" srcId="{53569A55-9853-47BF-B6E7-662BCE1E1BFC}" destId="{23EEF119-ADB1-46A3-8D91-DC649565E6E1}" srcOrd="1" destOrd="0" parTransId="{7708427E-31E5-43F6-AB1C-6FAF798C37DA}" sibTransId="{C64932A4-95CB-485E-A940-D445AF26E753}"/>
    <dgm:cxn modelId="{FA65B991-A008-481C-9947-F32851C040FC}" type="presOf" srcId="{B8848789-F573-4DE5-A83C-0939D510EAE9}" destId="{CD6966F7-0BB2-4DCD-9FDA-E21AF0B545B2}" srcOrd="1" destOrd="0" presId="urn:microsoft.com/office/officeart/2005/8/layout/list1"/>
    <dgm:cxn modelId="{97974197-CEED-495B-991F-3C0B7E8B8EF1}" type="presOf" srcId="{B8848789-F573-4DE5-A83C-0939D510EAE9}" destId="{E1AD8E89-DE7E-41CE-B8BD-2CDC04CD4504}" srcOrd="0" destOrd="0" presId="urn:microsoft.com/office/officeart/2005/8/layout/list1"/>
    <dgm:cxn modelId="{88BC339C-4678-4A74-9096-5E0EF277EA2E}" srcId="{53569A55-9853-47BF-B6E7-662BCE1E1BFC}" destId="{B8848789-F573-4DE5-A83C-0939D510EAE9}" srcOrd="0" destOrd="0" parTransId="{8ADF2A8D-5138-48D7-965C-CFC800FFEAB8}" sibTransId="{0A992BE2-9428-4C72-9C70-9EB3EB6FCAD8}"/>
    <dgm:cxn modelId="{1DB96C9E-65E3-41CC-B20B-FB4FAD4BEA2A}" type="presOf" srcId="{01333CD4-B570-45C2-BD7C-149E9806C0CF}" destId="{62A0C068-5B25-4778-B5E3-6CAAD1C2FF1D}" srcOrd="0" destOrd="0" presId="urn:microsoft.com/office/officeart/2005/8/layout/list1"/>
    <dgm:cxn modelId="{3A7465B1-5D8D-4AEA-BA04-AE72C12EDF8B}" type="presOf" srcId="{01333CD4-B570-45C2-BD7C-149E9806C0CF}" destId="{91BC8C7C-97B8-4B6C-937A-AF9EE318EA5A}" srcOrd="1" destOrd="0" presId="urn:microsoft.com/office/officeart/2005/8/layout/list1"/>
    <dgm:cxn modelId="{F05016BB-4C5B-4032-AF8B-A519815F3879}" type="presOf" srcId="{53569A55-9853-47BF-B6E7-662BCE1E1BFC}" destId="{75CF55BA-0A5A-4F7E-A65B-2F67299E464B}" srcOrd="0" destOrd="0" presId="urn:microsoft.com/office/officeart/2005/8/layout/list1"/>
    <dgm:cxn modelId="{7E0D36F9-6594-4F1E-BA56-F6D2491D595F}" type="presParOf" srcId="{75CF55BA-0A5A-4F7E-A65B-2F67299E464B}" destId="{1F0A3859-B2A0-4D18-948F-4F051469DFEE}" srcOrd="0" destOrd="0" presId="urn:microsoft.com/office/officeart/2005/8/layout/list1"/>
    <dgm:cxn modelId="{C8D2950F-014A-4383-A905-25CE7AFB375E}" type="presParOf" srcId="{1F0A3859-B2A0-4D18-948F-4F051469DFEE}" destId="{E1AD8E89-DE7E-41CE-B8BD-2CDC04CD4504}" srcOrd="0" destOrd="0" presId="urn:microsoft.com/office/officeart/2005/8/layout/list1"/>
    <dgm:cxn modelId="{8B824E25-02F4-4BEA-B1EF-5DE32129BC77}" type="presParOf" srcId="{1F0A3859-B2A0-4D18-948F-4F051469DFEE}" destId="{CD6966F7-0BB2-4DCD-9FDA-E21AF0B545B2}" srcOrd="1" destOrd="0" presId="urn:microsoft.com/office/officeart/2005/8/layout/list1"/>
    <dgm:cxn modelId="{BE5C9A40-09D4-4AA8-AB52-F92848C0EBDC}" type="presParOf" srcId="{75CF55BA-0A5A-4F7E-A65B-2F67299E464B}" destId="{E0AA7D0A-F3D1-43DC-8EB2-4CA90665334D}" srcOrd="1" destOrd="0" presId="urn:microsoft.com/office/officeart/2005/8/layout/list1"/>
    <dgm:cxn modelId="{B04CA33C-DD0B-4C47-8AEF-405B3E73CC86}" type="presParOf" srcId="{75CF55BA-0A5A-4F7E-A65B-2F67299E464B}" destId="{EC1EB3AE-BF47-4238-9BAA-D80CE9C5730B}" srcOrd="2" destOrd="0" presId="urn:microsoft.com/office/officeart/2005/8/layout/list1"/>
    <dgm:cxn modelId="{D7987A7C-C0C8-4E48-8BB2-99157EC23659}" type="presParOf" srcId="{75CF55BA-0A5A-4F7E-A65B-2F67299E464B}" destId="{7D098946-9BC1-40AF-8F03-049E401D0861}" srcOrd="3" destOrd="0" presId="urn:microsoft.com/office/officeart/2005/8/layout/list1"/>
    <dgm:cxn modelId="{8419249A-21B4-4A42-AD3E-285B202B5D7F}" type="presParOf" srcId="{75CF55BA-0A5A-4F7E-A65B-2F67299E464B}" destId="{FA9BA81E-A54B-4B13-97DF-D2D22F971FC6}" srcOrd="4" destOrd="0" presId="urn:microsoft.com/office/officeart/2005/8/layout/list1"/>
    <dgm:cxn modelId="{C578605F-2CF7-486F-A122-CDB18FF50AE4}" type="presParOf" srcId="{FA9BA81E-A54B-4B13-97DF-D2D22F971FC6}" destId="{B40C189A-6208-46D4-A2F4-0D00EA914200}" srcOrd="0" destOrd="0" presId="urn:microsoft.com/office/officeart/2005/8/layout/list1"/>
    <dgm:cxn modelId="{669ACF8E-0B29-4F4A-961F-4D24389A4C68}" type="presParOf" srcId="{FA9BA81E-A54B-4B13-97DF-D2D22F971FC6}" destId="{465DBB7F-534C-49EF-8C52-255C0C19C402}" srcOrd="1" destOrd="0" presId="urn:microsoft.com/office/officeart/2005/8/layout/list1"/>
    <dgm:cxn modelId="{D66F855A-AF82-410F-B607-7F83C923BF7F}" type="presParOf" srcId="{75CF55BA-0A5A-4F7E-A65B-2F67299E464B}" destId="{ECF1B83A-32FC-4314-891A-14E40328BD5D}" srcOrd="5" destOrd="0" presId="urn:microsoft.com/office/officeart/2005/8/layout/list1"/>
    <dgm:cxn modelId="{00396ACC-56C3-49EB-906F-D71710F263A0}" type="presParOf" srcId="{75CF55BA-0A5A-4F7E-A65B-2F67299E464B}" destId="{8173324D-9E2C-4E20-8803-B71254A75DA3}" srcOrd="6" destOrd="0" presId="urn:microsoft.com/office/officeart/2005/8/layout/list1"/>
    <dgm:cxn modelId="{EA4D18B3-1E14-4A22-BFF9-D3E655DF2A1C}" type="presParOf" srcId="{75CF55BA-0A5A-4F7E-A65B-2F67299E464B}" destId="{66100AC6-376D-4082-9488-78AC4F89E5F3}" srcOrd="7" destOrd="0" presId="urn:microsoft.com/office/officeart/2005/8/layout/list1"/>
    <dgm:cxn modelId="{4FF6842F-F2FD-4E68-B3CE-CD376AB1A9FE}" type="presParOf" srcId="{75CF55BA-0A5A-4F7E-A65B-2F67299E464B}" destId="{85979B2F-6A59-473D-916C-B13A16CEB47B}" srcOrd="8" destOrd="0" presId="urn:microsoft.com/office/officeart/2005/8/layout/list1"/>
    <dgm:cxn modelId="{5FC0B058-BBE6-494E-91DB-90D10CAD09B3}" type="presParOf" srcId="{85979B2F-6A59-473D-916C-B13A16CEB47B}" destId="{62A0C068-5B25-4778-B5E3-6CAAD1C2FF1D}" srcOrd="0" destOrd="0" presId="urn:microsoft.com/office/officeart/2005/8/layout/list1"/>
    <dgm:cxn modelId="{4B006052-5274-4F43-87CA-4080A8805BE7}" type="presParOf" srcId="{85979B2F-6A59-473D-916C-B13A16CEB47B}" destId="{91BC8C7C-97B8-4B6C-937A-AF9EE318EA5A}" srcOrd="1" destOrd="0" presId="urn:microsoft.com/office/officeart/2005/8/layout/list1"/>
    <dgm:cxn modelId="{763D3FBF-1607-4688-B3D6-DB540F15DE76}" type="presParOf" srcId="{75CF55BA-0A5A-4F7E-A65B-2F67299E464B}" destId="{66BEF77C-4FBB-4DE9-8172-B52E5F33E258}" srcOrd="9" destOrd="0" presId="urn:microsoft.com/office/officeart/2005/8/layout/list1"/>
    <dgm:cxn modelId="{ED18A75D-54B4-4DCD-9733-545552D3CE04}" type="presParOf" srcId="{75CF55BA-0A5A-4F7E-A65B-2F67299E464B}" destId="{47277875-E986-4D79-9CC0-037551CD2639}"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B138C9F-53D4-4E6D-A9D0-948E22A2E6E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19B61D1-6CD4-4612-A931-601F544880A7}">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تعريف السوق</a:t>
          </a:r>
          <a:endParaRPr lang="en-US" dirty="0">
            <a:solidFill>
              <a:schemeClr val="bg1"/>
            </a:solidFill>
          </a:endParaRPr>
        </a:p>
      </dgm:t>
    </dgm:pt>
    <dgm:pt modelId="{EE4EF008-D66A-483D-98CE-3B8300252D8B}" type="parTrans" cxnId="{6B240ECC-0204-437E-9798-4B9B76A8E3BB}">
      <dgm:prSet/>
      <dgm:spPr/>
      <dgm:t>
        <a:bodyPr/>
        <a:lstStyle/>
        <a:p>
          <a:endParaRPr lang="en-US"/>
        </a:p>
      </dgm:t>
    </dgm:pt>
    <dgm:pt modelId="{C0B7296C-2B67-4F29-9E66-C71FBF177147}" type="sibTrans" cxnId="{6B240ECC-0204-437E-9798-4B9B76A8E3BB}">
      <dgm:prSet/>
      <dgm:spPr/>
      <dgm:t>
        <a:bodyPr/>
        <a:lstStyle/>
        <a:p>
          <a:endParaRPr lang="en-US"/>
        </a:p>
      </dgm:t>
    </dgm:pt>
    <dgm:pt modelId="{C5711D7A-B1D7-4ACC-9B57-A8409C4D5752}">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السوق نظام اقتصادي</a:t>
          </a:r>
          <a:endParaRPr lang="en-US" dirty="0">
            <a:solidFill>
              <a:schemeClr val="bg1"/>
            </a:solidFill>
          </a:endParaRPr>
        </a:p>
      </dgm:t>
    </dgm:pt>
    <dgm:pt modelId="{7CAD7315-80B3-4B68-8132-B5CEB321E2A3}" type="parTrans" cxnId="{75410931-9C24-498D-9487-34BA07767B15}">
      <dgm:prSet/>
      <dgm:spPr/>
      <dgm:t>
        <a:bodyPr/>
        <a:lstStyle/>
        <a:p>
          <a:pPr rtl="1"/>
          <a:endParaRPr lang="en-US">
            <a:solidFill>
              <a:schemeClr val="bg1"/>
            </a:solidFill>
          </a:endParaRPr>
        </a:p>
      </dgm:t>
    </dgm:pt>
    <dgm:pt modelId="{F518BD3B-3A83-4F92-93A9-25E599BDBF2E}" type="sibTrans" cxnId="{75410931-9C24-498D-9487-34BA07767B15}">
      <dgm:prSet/>
      <dgm:spPr/>
      <dgm:t>
        <a:bodyPr/>
        <a:lstStyle/>
        <a:p>
          <a:endParaRPr lang="en-US"/>
        </a:p>
      </dgm:t>
    </dgm:pt>
    <dgm:pt modelId="{16722B34-EB79-48E7-8AD9-80BB0A631FC7}">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السوق مكان</a:t>
          </a:r>
          <a:r>
            <a:rPr lang="ar-EG" b="1" spc="29" dirty="0">
              <a:solidFill>
                <a:schemeClr val="bg1"/>
              </a:solidFill>
              <a:latin typeface="Sakkal Majalla" panose="02000000000000000000" pitchFamily="2" charset="-78"/>
              <a:cs typeface="Sakkal Majalla" panose="02000000000000000000" pitchFamily="2" charset="-78"/>
            </a:rPr>
            <a:t> </a:t>
          </a:r>
          <a:endParaRPr lang="en-US" dirty="0">
            <a:solidFill>
              <a:schemeClr val="bg1"/>
            </a:solidFill>
          </a:endParaRPr>
        </a:p>
      </dgm:t>
    </dgm:pt>
    <dgm:pt modelId="{FD21436A-01FE-4F36-804A-317E762E8FFC}" type="parTrans" cxnId="{9465D8EB-AFFE-431F-BDA8-351BA939F415}">
      <dgm:prSet/>
      <dgm:spPr/>
      <dgm:t>
        <a:bodyPr/>
        <a:lstStyle/>
        <a:p>
          <a:pPr rtl="1"/>
          <a:endParaRPr lang="en-US">
            <a:solidFill>
              <a:schemeClr val="bg1"/>
            </a:solidFill>
          </a:endParaRPr>
        </a:p>
      </dgm:t>
    </dgm:pt>
    <dgm:pt modelId="{C3905037-724C-44CE-B3D2-4B582BB2B4E5}" type="sibTrans" cxnId="{9465D8EB-AFFE-431F-BDA8-351BA939F415}">
      <dgm:prSet/>
      <dgm:spPr/>
      <dgm:t>
        <a:bodyPr/>
        <a:lstStyle/>
        <a:p>
          <a:endParaRPr lang="en-US"/>
        </a:p>
      </dgm:t>
    </dgm:pt>
    <dgm:pt modelId="{72BBAA01-71FD-4EF5-B35F-E6083B206AD2}">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السوق هو الناس</a:t>
          </a:r>
          <a:endParaRPr lang="en-US" dirty="0">
            <a:solidFill>
              <a:schemeClr val="bg1"/>
            </a:solidFill>
          </a:endParaRPr>
        </a:p>
      </dgm:t>
    </dgm:pt>
    <dgm:pt modelId="{9C05D3BE-2553-4635-AC0B-77E84D988529}" type="parTrans" cxnId="{316CB382-FD7E-4C4D-82D9-62F70D6CA497}">
      <dgm:prSet/>
      <dgm:spPr/>
      <dgm:t>
        <a:bodyPr/>
        <a:lstStyle/>
        <a:p>
          <a:pPr rtl="1"/>
          <a:endParaRPr lang="en-US">
            <a:solidFill>
              <a:schemeClr val="bg1"/>
            </a:solidFill>
          </a:endParaRPr>
        </a:p>
      </dgm:t>
    </dgm:pt>
    <dgm:pt modelId="{AFD8A652-2BFB-4F47-A191-A2F28CC4C533}" type="sibTrans" cxnId="{316CB382-FD7E-4C4D-82D9-62F70D6CA497}">
      <dgm:prSet/>
      <dgm:spPr/>
      <dgm:t>
        <a:bodyPr/>
        <a:lstStyle/>
        <a:p>
          <a:endParaRPr lang="en-US"/>
        </a:p>
      </dgm:t>
    </dgm:pt>
    <dgm:pt modelId="{5AB4D893-F75C-45DB-8408-C20E74F72637}" type="pres">
      <dgm:prSet presAssocID="{5B138C9F-53D4-4E6D-A9D0-948E22A2E6EB}" presName="hierChild1" presStyleCnt="0">
        <dgm:presLayoutVars>
          <dgm:orgChart val="1"/>
          <dgm:chPref val="1"/>
          <dgm:dir/>
          <dgm:animOne val="branch"/>
          <dgm:animLvl val="lvl"/>
          <dgm:resizeHandles/>
        </dgm:presLayoutVars>
      </dgm:prSet>
      <dgm:spPr/>
    </dgm:pt>
    <dgm:pt modelId="{EB1C6AF0-3780-4A26-A7A9-EB02536BDA58}" type="pres">
      <dgm:prSet presAssocID="{319B61D1-6CD4-4612-A931-601F544880A7}" presName="hierRoot1" presStyleCnt="0">
        <dgm:presLayoutVars>
          <dgm:hierBranch val="init"/>
        </dgm:presLayoutVars>
      </dgm:prSet>
      <dgm:spPr/>
    </dgm:pt>
    <dgm:pt modelId="{66C63EA8-AB1A-4A40-A8EF-3182C11FECE9}" type="pres">
      <dgm:prSet presAssocID="{319B61D1-6CD4-4612-A931-601F544880A7}" presName="rootComposite1" presStyleCnt="0"/>
      <dgm:spPr/>
    </dgm:pt>
    <dgm:pt modelId="{E82CAD7D-45FB-488A-A77C-D11A907A2E70}" type="pres">
      <dgm:prSet presAssocID="{319B61D1-6CD4-4612-A931-601F544880A7}" presName="rootText1" presStyleLbl="node0" presStyleIdx="0" presStyleCnt="1">
        <dgm:presLayoutVars>
          <dgm:chPref val="3"/>
        </dgm:presLayoutVars>
      </dgm:prSet>
      <dgm:spPr/>
    </dgm:pt>
    <dgm:pt modelId="{6240690E-0165-4143-92DD-991FD809B7F0}" type="pres">
      <dgm:prSet presAssocID="{319B61D1-6CD4-4612-A931-601F544880A7}" presName="rootConnector1" presStyleLbl="node1" presStyleIdx="0" presStyleCnt="0"/>
      <dgm:spPr/>
    </dgm:pt>
    <dgm:pt modelId="{6B44EEED-3B17-4687-8C74-3B58E1569969}" type="pres">
      <dgm:prSet presAssocID="{319B61D1-6CD4-4612-A931-601F544880A7}" presName="hierChild2" presStyleCnt="0"/>
      <dgm:spPr/>
    </dgm:pt>
    <dgm:pt modelId="{7720C7F8-E4C6-487A-BE11-69B7ED3ECF67}" type="pres">
      <dgm:prSet presAssocID="{7CAD7315-80B3-4B68-8132-B5CEB321E2A3}" presName="Name37" presStyleLbl="parChTrans1D2" presStyleIdx="0" presStyleCnt="3"/>
      <dgm:spPr/>
    </dgm:pt>
    <dgm:pt modelId="{1E1D5A07-7C71-48D4-9D0C-A0BA1F878E37}" type="pres">
      <dgm:prSet presAssocID="{C5711D7A-B1D7-4ACC-9B57-A8409C4D5752}" presName="hierRoot2" presStyleCnt="0">
        <dgm:presLayoutVars>
          <dgm:hierBranch val="init"/>
        </dgm:presLayoutVars>
      </dgm:prSet>
      <dgm:spPr/>
    </dgm:pt>
    <dgm:pt modelId="{0F251CE4-73E2-416B-86CB-F2363DE82569}" type="pres">
      <dgm:prSet presAssocID="{C5711D7A-B1D7-4ACC-9B57-A8409C4D5752}" presName="rootComposite" presStyleCnt="0"/>
      <dgm:spPr/>
    </dgm:pt>
    <dgm:pt modelId="{39E82240-9688-4D4C-8563-A53A906F04C4}" type="pres">
      <dgm:prSet presAssocID="{C5711D7A-B1D7-4ACC-9B57-A8409C4D5752}" presName="rootText" presStyleLbl="node2" presStyleIdx="0" presStyleCnt="3">
        <dgm:presLayoutVars>
          <dgm:chPref val="3"/>
        </dgm:presLayoutVars>
      </dgm:prSet>
      <dgm:spPr/>
    </dgm:pt>
    <dgm:pt modelId="{9D306411-0469-4457-A797-E8929BFA2800}" type="pres">
      <dgm:prSet presAssocID="{C5711D7A-B1D7-4ACC-9B57-A8409C4D5752}" presName="rootConnector" presStyleLbl="node2" presStyleIdx="0" presStyleCnt="3"/>
      <dgm:spPr/>
    </dgm:pt>
    <dgm:pt modelId="{33D9E82C-99F9-4FEB-B459-03C0906AD9F8}" type="pres">
      <dgm:prSet presAssocID="{C5711D7A-B1D7-4ACC-9B57-A8409C4D5752}" presName="hierChild4" presStyleCnt="0"/>
      <dgm:spPr/>
    </dgm:pt>
    <dgm:pt modelId="{9CF30A80-148B-4F07-B050-003FE97EAF86}" type="pres">
      <dgm:prSet presAssocID="{C5711D7A-B1D7-4ACC-9B57-A8409C4D5752}" presName="hierChild5" presStyleCnt="0"/>
      <dgm:spPr/>
    </dgm:pt>
    <dgm:pt modelId="{114BF958-8E96-482B-922C-BF786924866D}" type="pres">
      <dgm:prSet presAssocID="{FD21436A-01FE-4F36-804A-317E762E8FFC}" presName="Name37" presStyleLbl="parChTrans1D2" presStyleIdx="1" presStyleCnt="3"/>
      <dgm:spPr/>
    </dgm:pt>
    <dgm:pt modelId="{7FCB0E2E-1CF9-40A5-B675-CF0B8EC6EB59}" type="pres">
      <dgm:prSet presAssocID="{16722B34-EB79-48E7-8AD9-80BB0A631FC7}" presName="hierRoot2" presStyleCnt="0">
        <dgm:presLayoutVars>
          <dgm:hierBranch val="init"/>
        </dgm:presLayoutVars>
      </dgm:prSet>
      <dgm:spPr/>
    </dgm:pt>
    <dgm:pt modelId="{6FA90C32-B48F-4CC9-AE98-D5C577CF589C}" type="pres">
      <dgm:prSet presAssocID="{16722B34-EB79-48E7-8AD9-80BB0A631FC7}" presName="rootComposite" presStyleCnt="0"/>
      <dgm:spPr/>
    </dgm:pt>
    <dgm:pt modelId="{3CEDE441-2E50-42A9-B726-39B8E2C9AC50}" type="pres">
      <dgm:prSet presAssocID="{16722B34-EB79-48E7-8AD9-80BB0A631FC7}" presName="rootText" presStyleLbl="node2" presStyleIdx="1" presStyleCnt="3">
        <dgm:presLayoutVars>
          <dgm:chPref val="3"/>
        </dgm:presLayoutVars>
      </dgm:prSet>
      <dgm:spPr/>
    </dgm:pt>
    <dgm:pt modelId="{72F60DA0-79EB-49B7-8730-7F0FB4208D7B}" type="pres">
      <dgm:prSet presAssocID="{16722B34-EB79-48E7-8AD9-80BB0A631FC7}" presName="rootConnector" presStyleLbl="node2" presStyleIdx="1" presStyleCnt="3"/>
      <dgm:spPr/>
    </dgm:pt>
    <dgm:pt modelId="{8CC08759-D68F-473B-956D-5DB4440B0B0B}" type="pres">
      <dgm:prSet presAssocID="{16722B34-EB79-48E7-8AD9-80BB0A631FC7}" presName="hierChild4" presStyleCnt="0"/>
      <dgm:spPr/>
    </dgm:pt>
    <dgm:pt modelId="{F0F0EAF4-603B-4678-A04A-C6003AD88423}" type="pres">
      <dgm:prSet presAssocID="{16722B34-EB79-48E7-8AD9-80BB0A631FC7}" presName="hierChild5" presStyleCnt="0"/>
      <dgm:spPr/>
    </dgm:pt>
    <dgm:pt modelId="{C389B6F3-DAF1-465E-9726-3B4E14D976C5}" type="pres">
      <dgm:prSet presAssocID="{9C05D3BE-2553-4635-AC0B-77E84D988529}" presName="Name37" presStyleLbl="parChTrans1D2" presStyleIdx="2" presStyleCnt="3"/>
      <dgm:spPr/>
    </dgm:pt>
    <dgm:pt modelId="{C7659FD1-C73F-4C43-BD13-C1E41D1226E9}" type="pres">
      <dgm:prSet presAssocID="{72BBAA01-71FD-4EF5-B35F-E6083B206AD2}" presName="hierRoot2" presStyleCnt="0">
        <dgm:presLayoutVars>
          <dgm:hierBranch val="init"/>
        </dgm:presLayoutVars>
      </dgm:prSet>
      <dgm:spPr/>
    </dgm:pt>
    <dgm:pt modelId="{C6177AAC-9D18-4219-8177-AD7162260045}" type="pres">
      <dgm:prSet presAssocID="{72BBAA01-71FD-4EF5-B35F-E6083B206AD2}" presName="rootComposite" presStyleCnt="0"/>
      <dgm:spPr/>
    </dgm:pt>
    <dgm:pt modelId="{5471A9EF-04B8-44E4-B920-F5E3C8533022}" type="pres">
      <dgm:prSet presAssocID="{72BBAA01-71FD-4EF5-B35F-E6083B206AD2}" presName="rootText" presStyleLbl="node2" presStyleIdx="2" presStyleCnt="3">
        <dgm:presLayoutVars>
          <dgm:chPref val="3"/>
        </dgm:presLayoutVars>
      </dgm:prSet>
      <dgm:spPr/>
    </dgm:pt>
    <dgm:pt modelId="{A2A539BF-F710-4946-BBD5-EC863E6FA155}" type="pres">
      <dgm:prSet presAssocID="{72BBAA01-71FD-4EF5-B35F-E6083B206AD2}" presName="rootConnector" presStyleLbl="node2" presStyleIdx="2" presStyleCnt="3"/>
      <dgm:spPr/>
    </dgm:pt>
    <dgm:pt modelId="{D012B76F-C64E-4923-A8F0-C51530781293}" type="pres">
      <dgm:prSet presAssocID="{72BBAA01-71FD-4EF5-B35F-E6083B206AD2}" presName="hierChild4" presStyleCnt="0"/>
      <dgm:spPr/>
    </dgm:pt>
    <dgm:pt modelId="{93D4BE86-10A4-4974-8DBD-AA650C5685FF}" type="pres">
      <dgm:prSet presAssocID="{72BBAA01-71FD-4EF5-B35F-E6083B206AD2}" presName="hierChild5" presStyleCnt="0"/>
      <dgm:spPr/>
    </dgm:pt>
    <dgm:pt modelId="{01D38124-CE3B-45FB-854D-10B47F84435F}" type="pres">
      <dgm:prSet presAssocID="{319B61D1-6CD4-4612-A931-601F544880A7}" presName="hierChild3" presStyleCnt="0"/>
      <dgm:spPr/>
    </dgm:pt>
  </dgm:ptLst>
  <dgm:cxnLst>
    <dgm:cxn modelId="{BC64F323-310C-4689-975B-F026700DC669}" type="presOf" srcId="{9C05D3BE-2553-4635-AC0B-77E84D988529}" destId="{C389B6F3-DAF1-465E-9726-3B4E14D976C5}" srcOrd="0" destOrd="0" presId="urn:microsoft.com/office/officeart/2005/8/layout/orgChart1"/>
    <dgm:cxn modelId="{57B29E24-522F-469E-9EA8-54EBC6B27D0B}" type="presOf" srcId="{FD21436A-01FE-4F36-804A-317E762E8FFC}" destId="{114BF958-8E96-482B-922C-BF786924866D}" srcOrd="0" destOrd="0" presId="urn:microsoft.com/office/officeart/2005/8/layout/orgChart1"/>
    <dgm:cxn modelId="{C2E6342B-7DE6-4482-A6DA-4A94A642C2F5}" type="presOf" srcId="{319B61D1-6CD4-4612-A931-601F544880A7}" destId="{6240690E-0165-4143-92DD-991FD809B7F0}" srcOrd="1" destOrd="0" presId="urn:microsoft.com/office/officeart/2005/8/layout/orgChart1"/>
    <dgm:cxn modelId="{E7DDAA2F-ABBD-4BB0-80E0-F3C74618F5CC}" type="presOf" srcId="{16722B34-EB79-48E7-8AD9-80BB0A631FC7}" destId="{3CEDE441-2E50-42A9-B726-39B8E2C9AC50}" srcOrd="0" destOrd="0" presId="urn:microsoft.com/office/officeart/2005/8/layout/orgChart1"/>
    <dgm:cxn modelId="{75410931-9C24-498D-9487-34BA07767B15}" srcId="{319B61D1-6CD4-4612-A931-601F544880A7}" destId="{C5711D7A-B1D7-4ACC-9B57-A8409C4D5752}" srcOrd="0" destOrd="0" parTransId="{7CAD7315-80B3-4B68-8132-B5CEB321E2A3}" sibTransId="{F518BD3B-3A83-4F92-93A9-25E599BDBF2E}"/>
    <dgm:cxn modelId="{55BD296F-3ECC-495C-B942-FB9DF9CCBFBE}" type="presOf" srcId="{C5711D7A-B1D7-4ACC-9B57-A8409C4D5752}" destId="{39E82240-9688-4D4C-8563-A53A906F04C4}" srcOrd="0" destOrd="0" presId="urn:microsoft.com/office/officeart/2005/8/layout/orgChart1"/>
    <dgm:cxn modelId="{CD13CE53-2CA4-4F72-B03F-C42DC26135E4}" type="presOf" srcId="{319B61D1-6CD4-4612-A931-601F544880A7}" destId="{E82CAD7D-45FB-488A-A77C-D11A907A2E70}" srcOrd="0" destOrd="0" presId="urn:microsoft.com/office/officeart/2005/8/layout/orgChart1"/>
    <dgm:cxn modelId="{9867E553-E607-47C6-A7E8-0475CB27242D}" type="presOf" srcId="{72BBAA01-71FD-4EF5-B35F-E6083B206AD2}" destId="{5471A9EF-04B8-44E4-B920-F5E3C8533022}" srcOrd="0" destOrd="0" presId="urn:microsoft.com/office/officeart/2005/8/layout/orgChart1"/>
    <dgm:cxn modelId="{9158F77F-0E89-4671-9394-72BE161681EC}" type="presOf" srcId="{C5711D7A-B1D7-4ACC-9B57-A8409C4D5752}" destId="{9D306411-0469-4457-A797-E8929BFA2800}" srcOrd="1" destOrd="0" presId="urn:microsoft.com/office/officeart/2005/8/layout/orgChart1"/>
    <dgm:cxn modelId="{316CB382-FD7E-4C4D-82D9-62F70D6CA497}" srcId="{319B61D1-6CD4-4612-A931-601F544880A7}" destId="{72BBAA01-71FD-4EF5-B35F-E6083B206AD2}" srcOrd="2" destOrd="0" parTransId="{9C05D3BE-2553-4635-AC0B-77E84D988529}" sibTransId="{AFD8A652-2BFB-4F47-A191-A2F28CC4C533}"/>
    <dgm:cxn modelId="{183F0D88-D681-45C1-96C8-60011B309FA0}" type="presOf" srcId="{72BBAA01-71FD-4EF5-B35F-E6083B206AD2}" destId="{A2A539BF-F710-4946-BBD5-EC863E6FA155}" srcOrd="1" destOrd="0" presId="urn:microsoft.com/office/officeart/2005/8/layout/orgChart1"/>
    <dgm:cxn modelId="{98BA9A96-B375-4252-9A91-4B6393F659FF}" type="presOf" srcId="{16722B34-EB79-48E7-8AD9-80BB0A631FC7}" destId="{72F60DA0-79EB-49B7-8730-7F0FB4208D7B}" srcOrd="1" destOrd="0" presId="urn:microsoft.com/office/officeart/2005/8/layout/orgChart1"/>
    <dgm:cxn modelId="{6B240ECC-0204-437E-9798-4B9B76A8E3BB}" srcId="{5B138C9F-53D4-4E6D-A9D0-948E22A2E6EB}" destId="{319B61D1-6CD4-4612-A931-601F544880A7}" srcOrd="0" destOrd="0" parTransId="{EE4EF008-D66A-483D-98CE-3B8300252D8B}" sibTransId="{C0B7296C-2B67-4F29-9E66-C71FBF177147}"/>
    <dgm:cxn modelId="{3EAACDDD-A136-4773-B317-B79359ADC454}" type="presOf" srcId="{5B138C9F-53D4-4E6D-A9D0-948E22A2E6EB}" destId="{5AB4D893-F75C-45DB-8408-C20E74F72637}" srcOrd="0" destOrd="0" presId="urn:microsoft.com/office/officeart/2005/8/layout/orgChart1"/>
    <dgm:cxn modelId="{9465D8EB-AFFE-431F-BDA8-351BA939F415}" srcId="{319B61D1-6CD4-4612-A931-601F544880A7}" destId="{16722B34-EB79-48E7-8AD9-80BB0A631FC7}" srcOrd="1" destOrd="0" parTransId="{FD21436A-01FE-4F36-804A-317E762E8FFC}" sibTransId="{C3905037-724C-44CE-B3D2-4B582BB2B4E5}"/>
    <dgm:cxn modelId="{BEB5D7F7-7561-4FE3-9155-7A14517EBF43}" type="presOf" srcId="{7CAD7315-80B3-4B68-8132-B5CEB321E2A3}" destId="{7720C7F8-E4C6-487A-BE11-69B7ED3ECF67}" srcOrd="0" destOrd="0" presId="urn:microsoft.com/office/officeart/2005/8/layout/orgChart1"/>
    <dgm:cxn modelId="{E115B326-99EB-4CA6-9355-2D75CC43A643}" type="presParOf" srcId="{5AB4D893-F75C-45DB-8408-C20E74F72637}" destId="{EB1C6AF0-3780-4A26-A7A9-EB02536BDA58}" srcOrd="0" destOrd="0" presId="urn:microsoft.com/office/officeart/2005/8/layout/orgChart1"/>
    <dgm:cxn modelId="{2A3C1969-739C-4A78-AD0F-00373DBFF016}" type="presParOf" srcId="{EB1C6AF0-3780-4A26-A7A9-EB02536BDA58}" destId="{66C63EA8-AB1A-4A40-A8EF-3182C11FECE9}" srcOrd="0" destOrd="0" presId="urn:microsoft.com/office/officeart/2005/8/layout/orgChart1"/>
    <dgm:cxn modelId="{55A52DAD-9258-406E-A668-EC4D0B5D19C1}" type="presParOf" srcId="{66C63EA8-AB1A-4A40-A8EF-3182C11FECE9}" destId="{E82CAD7D-45FB-488A-A77C-D11A907A2E70}" srcOrd="0" destOrd="0" presId="urn:microsoft.com/office/officeart/2005/8/layout/orgChart1"/>
    <dgm:cxn modelId="{50DFA8B2-92C7-4AA7-A75C-7AD778717F8D}" type="presParOf" srcId="{66C63EA8-AB1A-4A40-A8EF-3182C11FECE9}" destId="{6240690E-0165-4143-92DD-991FD809B7F0}" srcOrd="1" destOrd="0" presId="urn:microsoft.com/office/officeart/2005/8/layout/orgChart1"/>
    <dgm:cxn modelId="{14B9DBD4-632A-4BA8-B193-F04F610797A1}" type="presParOf" srcId="{EB1C6AF0-3780-4A26-A7A9-EB02536BDA58}" destId="{6B44EEED-3B17-4687-8C74-3B58E1569969}" srcOrd="1" destOrd="0" presId="urn:microsoft.com/office/officeart/2005/8/layout/orgChart1"/>
    <dgm:cxn modelId="{5C572292-5D82-429A-A50C-86A54ED92A71}" type="presParOf" srcId="{6B44EEED-3B17-4687-8C74-3B58E1569969}" destId="{7720C7F8-E4C6-487A-BE11-69B7ED3ECF67}" srcOrd="0" destOrd="0" presId="urn:microsoft.com/office/officeart/2005/8/layout/orgChart1"/>
    <dgm:cxn modelId="{4FAF6DF9-559A-47C6-8CE6-93A10848919D}" type="presParOf" srcId="{6B44EEED-3B17-4687-8C74-3B58E1569969}" destId="{1E1D5A07-7C71-48D4-9D0C-A0BA1F878E37}" srcOrd="1" destOrd="0" presId="urn:microsoft.com/office/officeart/2005/8/layout/orgChart1"/>
    <dgm:cxn modelId="{144FC017-00D9-4F2A-9BC7-42A9D0FD188E}" type="presParOf" srcId="{1E1D5A07-7C71-48D4-9D0C-A0BA1F878E37}" destId="{0F251CE4-73E2-416B-86CB-F2363DE82569}" srcOrd="0" destOrd="0" presId="urn:microsoft.com/office/officeart/2005/8/layout/orgChart1"/>
    <dgm:cxn modelId="{D0860BAD-1B07-410D-ADEB-45D6FF50F456}" type="presParOf" srcId="{0F251CE4-73E2-416B-86CB-F2363DE82569}" destId="{39E82240-9688-4D4C-8563-A53A906F04C4}" srcOrd="0" destOrd="0" presId="urn:microsoft.com/office/officeart/2005/8/layout/orgChart1"/>
    <dgm:cxn modelId="{DACD57EC-2F32-46EB-90A3-BD67DF092AAC}" type="presParOf" srcId="{0F251CE4-73E2-416B-86CB-F2363DE82569}" destId="{9D306411-0469-4457-A797-E8929BFA2800}" srcOrd="1" destOrd="0" presId="urn:microsoft.com/office/officeart/2005/8/layout/orgChart1"/>
    <dgm:cxn modelId="{A9339E31-236E-4036-A417-589F41030A3C}" type="presParOf" srcId="{1E1D5A07-7C71-48D4-9D0C-A0BA1F878E37}" destId="{33D9E82C-99F9-4FEB-B459-03C0906AD9F8}" srcOrd="1" destOrd="0" presId="urn:microsoft.com/office/officeart/2005/8/layout/orgChart1"/>
    <dgm:cxn modelId="{348E519A-6BF3-4CD5-BC86-011C01F4032D}" type="presParOf" srcId="{1E1D5A07-7C71-48D4-9D0C-A0BA1F878E37}" destId="{9CF30A80-148B-4F07-B050-003FE97EAF86}" srcOrd="2" destOrd="0" presId="urn:microsoft.com/office/officeart/2005/8/layout/orgChart1"/>
    <dgm:cxn modelId="{545F7985-A49F-4BB4-AFC7-0A2A0FD09E81}" type="presParOf" srcId="{6B44EEED-3B17-4687-8C74-3B58E1569969}" destId="{114BF958-8E96-482B-922C-BF786924866D}" srcOrd="2" destOrd="0" presId="urn:microsoft.com/office/officeart/2005/8/layout/orgChart1"/>
    <dgm:cxn modelId="{475CE5B5-71A7-4AC6-8007-937FF5D98022}" type="presParOf" srcId="{6B44EEED-3B17-4687-8C74-3B58E1569969}" destId="{7FCB0E2E-1CF9-40A5-B675-CF0B8EC6EB59}" srcOrd="3" destOrd="0" presId="urn:microsoft.com/office/officeart/2005/8/layout/orgChart1"/>
    <dgm:cxn modelId="{2CD36660-EA60-4500-8434-E5F2C28F6A81}" type="presParOf" srcId="{7FCB0E2E-1CF9-40A5-B675-CF0B8EC6EB59}" destId="{6FA90C32-B48F-4CC9-AE98-D5C577CF589C}" srcOrd="0" destOrd="0" presId="urn:microsoft.com/office/officeart/2005/8/layout/orgChart1"/>
    <dgm:cxn modelId="{AE939584-6744-4C26-A1A6-71294B5885D1}" type="presParOf" srcId="{6FA90C32-B48F-4CC9-AE98-D5C577CF589C}" destId="{3CEDE441-2E50-42A9-B726-39B8E2C9AC50}" srcOrd="0" destOrd="0" presId="urn:microsoft.com/office/officeart/2005/8/layout/orgChart1"/>
    <dgm:cxn modelId="{862B0124-83B8-4ED2-927D-BF21A01BF180}" type="presParOf" srcId="{6FA90C32-B48F-4CC9-AE98-D5C577CF589C}" destId="{72F60DA0-79EB-49B7-8730-7F0FB4208D7B}" srcOrd="1" destOrd="0" presId="urn:microsoft.com/office/officeart/2005/8/layout/orgChart1"/>
    <dgm:cxn modelId="{09793CBF-2938-4E88-A962-F90CD7416F6F}" type="presParOf" srcId="{7FCB0E2E-1CF9-40A5-B675-CF0B8EC6EB59}" destId="{8CC08759-D68F-473B-956D-5DB4440B0B0B}" srcOrd="1" destOrd="0" presId="urn:microsoft.com/office/officeart/2005/8/layout/orgChart1"/>
    <dgm:cxn modelId="{C1213622-4911-4633-B3CB-E82DB2404C6D}" type="presParOf" srcId="{7FCB0E2E-1CF9-40A5-B675-CF0B8EC6EB59}" destId="{F0F0EAF4-603B-4678-A04A-C6003AD88423}" srcOrd="2" destOrd="0" presId="urn:microsoft.com/office/officeart/2005/8/layout/orgChart1"/>
    <dgm:cxn modelId="{82708CB3-0E05-45C8-A6D3-4F2858F8EFC0}" type="presParOf" srcId="{6B44EEED-3B17-4687-8C74-3B58E1569969}" destId="{C389B6F3-DAF1-465E-9726-3B4E14D976C5}" srcOrd="4" destOrd="0" presId="urn:microsoft.com/office/officeart/2005/8/layout/orgChart1"/>
    <dgm:cxn modelId="{8C5BC01F-BB1F-46C5-8B51-5E51654DF0F8}" type="presParOf" srcId="{6B44EEED-3B17-4687-8C74-3B58E1569969}" destId="{C7659FD1-C73F-4C43-BD13-C1E41D1226E9}" srcOrd="5" destOrd="0" presId="urn:microsoft.com/office/officeart/2005/8/layout/orgChart1"/>
    <dgm:cxn modelId="{95B3C832-4E5A-4CA3-A8B3-B6C70E5E4EC5}" type="presParOf" srcId="{C7659FD1-C73F-4C43-BD13-C1E41D1226E9}" destId="{C6177AAC-9D18-4219-8177-AD7162260045}" srcOrd="0" destOrd="0" presId="urn:microsoft.com/office/officeart/2005/8/layout/orgChart1"/>
    <dgm:cxn modelId="{F6BF42C0-7944-465F-9DA7-AF2084B2C31A}" type="presParOf" srcId="{C6177AAC-9D18-4219-8177-AD7162260045}" destId="{5471A9EF-04B8-44E4-B920-F5E3C8533022}" srcOrd="0" destOrd="0" presId="urn:microsoft.com/office/officeart/2005/8/layout/orgChart1"/>
    <dgm:cxn modelId="{1FA2ACE0-5EFD-4660-BB7D-EE180AA75767}" type="presParOf" srcId="{C6177AAC-9D18-4219-8177-AD7162260045}" destId="{A2A539BF-F710-4946-BBD5-EC863E6FA155}" srcOrd="1" destOrd="0" presId="urn:microsoft.com/office/officeart/2005/8/layout/orgChart1"/>
    <dgm:cxn modelId="{BDC3C751-3DCA-4748-BC34-B8751066B941}" type="presParOf" srcId="{C7659FD1-C73F-4C43-BD13-C1E41D1226E9}" destId="{D012B76F-C64E-4923-A8F0-C51530781293}" srcOrd="1" destOrd="0" presId="urn:microsoft.com/office/officeart/2005/8/layout/orgChart1"/>
    <dgm:cxn modelId="{5FA39922-1D60-4175-B8CF-AD7BA0373AB7}" type="presParOf" srcId="{C7659FD1-C73F-4C43-BD13-C1E41D1226E9}" destId="{93D4BE86-10A4-4974-8DBD-AA650C5685FF}" srcOrd="2" destOrd="0" presId="urn:microsoft.com/office/officeart/2005/8/layout/orgChart1"/>
    <dgm:cxn modelId="{642A549A-D6B0-4DE4-9658-384CE81D995A}" type="presParOf" srcId="{EB1C6AF0-3780-4A26-A7A9-EB02536BDA58}" destId="{01D38124-CE3B-45FB-854D-10B47F84435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B138C9F-53D4-4E6D-A9D0-948E22A2E6E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19B61D1-6CD4-4612-A931-601F544880A7}">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أنواع السوق</a:t>
          </a:r>
          <a:endParaRPr lang="en-US" dirty="0">
            <a:solidFill>
              <a:schemeClr val="bg1"/>
            </a:solidFill>
          </a:endParaRPr>
        </a:p>
      </dgm:t>
    </dgm:pt>
    <dgm:pt modelId="{EE4EF008-D66A-483D-98CE-3B8300252D8B}" type="parTrans" cxnId="{6B240ECC-0204-437E-9798-4B9B76A8E3BB}">
      <dgm:prSet/>
      <dgm:spPr/>
      <dgm:t>
        <a:bodyPr/>
        <a:lstStyle/>
        <a:p>
          <a:endParaRPr lang="en-US"/>
        </a:p>
      </dgm:t>
    </dgm:pt>
    <dgm:pt modelId="{C0B7296C-2B67-4F29-9E66-C71FBF177147}" type="sibTrans" cxnId="{6B240ECC-0204-437E-9798-4B9B76A8E3BB}">
      <dgm:prSet/>
      <dgm:spPr/>
      <dgm:t>
        <a:bodyPr/>
        <a:lstStyle/>
        <a:p>
          <a:endParaRPr lang="en-US"/>
        </a:p>
      </dgm:t>
    </dgm:pt>
    <dgm:pt modelId="{C5711D7A-B1D7-4ACC-9B57-A8409C4D5752}">
      <dgm:prSet phldrT="[Text]"/>
      <dgm:spPr/>
      <dgm:t>
        <a:bodyPr/>
        <a:lstStyle/>
        <a:p>
          <a:pPr rtl="1"/>
          <a:r>
            <a:rPr lang="ar-EG" b="0" i="0" u="none" strike="noStrike" baseline="0" dirty="0">
              <a:solidFill>
                <a:schemeClr val="bg1"/>
              </a:solidFill>
              <a:latin typeface="Sakkal Majalla" panose="02000000000000000000" pitchFamily="2" charset="-78"/>
              <a:cs typeface="Sakkal Majalla" panose="02000000000000000000" pitchFamily="2" charset="-78"/>
            </a:rPr>
            <a:t> أسواق البيع بالتجزئة</a:t>
          </a:r>
          <a:endParaRPr lang="en-US" dirty="0">
            <a:solidFill>
              <a:schemeClr val="bg1"/>
            </a:solidFill>
          </a:endParaRPr>
        </a:p>
      </dgm:t>
    </dgm:pt>
    <dgm:pt modelId="{7CAD7315-80B3-4B68-8132-B5CEB321E2A3}" type="parTrans" cxnId="{75410931-9C24-498D-9487-34BA07767B15}">
      <dgm:prSet/>
      <dgm:spPr/>
      <dgm:t>
        <a:bodyPr/>
        <a:lstStyle/>
        <a:p>
          <a:pPr rtl="1"/>
          <a:endParaRPr lang="en-US">
            <a:solidFill>
              <a:schemeClr val="bg1"/>
            </a:solidFill>
          </a:endParaRPr>
        </a:p>
      </dgm:t>
    </dgm:pt>
    <dgm:pt modelId="{F518BD3B-3A83-4F92-93A9-25E599BDBF2E}" type="sibTrans" cxnId="{75410931-9C24-498D-9487-34BA07767B15}">
      <dgm:prSet/>
      <dgm:spPr/>
      <dgm:t>
        <a:bodyPr/>
        <a:lstStyle/>
        <a:p>
          <a:endParaRPr lang="en-US"/>
        </a:p>
      </dgm:t>
    </dgm:pt>
    <dgm:pt modelId="{16722B34-EB79-48E7-8AD9-80BB0A631FC7}">
      <dgm:prSet phldrT="[Text]"/>
      <dgm:spPr/>
      <dgm:t>
        <a:bodyPr/>
        <a:lstStyle/>
        <a:p>
          <a:pPr rtl="1"/>
          <a:r>
            <a:rPr lang="ar-EG" b="0" i="0" u="none" strike="noStrike" baseline="0" dirty="0">
              <a:solidFill>
                <a:schemeClr val="bg1"/>
              </a:solidFill>
              <a:latin typeface="Sakkal Majalla" panose="02000000000000000000" pitchFamily="2" charset="-78"/>
              <a:cs typeface="Sakkal Majalla" panose="02000000000000000000" pitchFamily="2" charset="-78"/>
            </a:rPr>
            <a:t>الأسواق الصناعية</a:t>
          </a:r>
          <a:endParaRPr lang="en-US" dirty="0">
            <a:solidFill>
              <a:schemeClr val="bg1"/>
            </a:solidFill>
          </a:endParaRPr>
        </a:p>
      </dgm:t>
    </dgm:pt>
    <dgm:pt modelId="{FD21436A-01FE-4F36-804A-317E762E8FFC}" type="parTrans" cxnId="{9465D8EB-AFFE-431F-BDA8-351BA939F415}">
      <dgm:prSet/>
      <dgm:spPr/>
      <dgm:t>
        <a:bodyPr/>
        <a:lstStyle/>
        <a:p>
          <a:pPr rtl="1"/>
          <a:endParaRPr lang="en-US">
            <a:solidFill>
              <a:schemeClr val="bg1"/>
            </a:solidFill>
          </a:endParaRPr>
        </a:p>
      </dgm:t>
    </dgm:pt>
    <dgm:pt modelId="{C3905037-724C-44CE-B3D2-4B582BB2B4E5}" type="sibTrans" cxnId="{9465D8EB-AFFE-431F-BDA8-351BA939F415}">
      <dgm:prSet/>
      <dgm:spPr/>
      <dgm:t>
        <a:bodyPr/>
        <a:lstStyle/>
        <a:p>
          <a:endParaRPr lang="en-US"/>
        </a:p>
      </dgm:t>
    </dgm:pt>
    <dgm:pt modelId="{72BBAA01-71FD-4EF5-B35F-E6083B206AD2}">
      <dgm:prSet phldrT="[Text]"/>
      <dgm:spPr/>
      <dgm:t>
        <a:bodyPr/>
        <a:lstStyle/>
        <a:p>
          <a:pPr rtl="1"/>
          <a:r>
            <a:rPr lang="ar-EG" b="0" i="0" u="none" strike="noStrike" baseline="0" dirty="0">
              <a:solidFill>
                <a:schemeClr val="bg1"/>
              </a:solidFill>
              <a:latin typeface="Sakkal Majalla" panose="02000000000000000000" pitchFamily="2" charset="-78"/>
              <a:cs typeface="Sakkal Majalla" panose="02000000000000000000" pitchFamily="2" charset="-78"/>
            </a:rPr>
            <a:t> الأسواق الاستهلاكية</a:t>
          </a:r>
        </a:p>
      </dgm:t>
    </dgm:pt>
    <dgm:pt modelId="{9C05D3BE-2553-4635-AC0B-77E84D988529}" type="parTrans" cxnId="{316CB382-FD7E-4C4D-82D9-62F70D6CA497}">
      <dgm:prSet/>
      <dgm:spPr/>
      <dgm:t>
        <a:bodyPr/>
        <a:lstStyle/>
        <a:p>
          <a:pPr rtl="1"/>
          <a:endParaRPr lang="en-US">
            <a:solidFill>
              <a:schemeClr val="bg1"/>
            </a:solidFill>
          </a:endParaRPr>
        </a:p>
      </dgm:t>
    </dgm:pt>
    <dgm:pt modelId="{AFD8A652-2BFB-4F47-A191-A2F28CC4C533}" type="sibTrans" cxnId="{316CB382-FD7E-4C4D-82D9-62F70D6CA497}">
      <dgm:prSet/>
      <dgm:spPr/>
      <dgm:t>
        <a:bodyPr/>
        <a:lstStyle/>
        <a:p>
          <a:endParaRPr lang="en-US"/>
        </a:p>
      </dgm:t>
    </dgm:pt>
    <dgm:pt modelId="{1E531805-5289-4754-B7B3-4C944126070E}">
      <dgm:prSet/>
      <dgm:spPr/>
      <dgm:t>
        <a:bodyPr/>
        <a:lstStyle/>
        <a:p>
          <a:pPr rtl="1"/>
          <a:r>
            <a:rPr lang="ar-EG" b="0" i="0" u="none" strike="noStrike" baseline="0" dirty="0">
              <a:solidFill>
                <a:schemeClr val="bg1"/>
              </a:solidFill>
              <a:latin typeface="Sakkal Majalla" panose="02000000000000000000" pitchFamily="2" charset="-78"/>
              <a:cs typeface="Sakkal Majalla" panose="02000000000000000000" pitchFamily="2" charset="-78"/>
            </a:rPr>
            <a:t> الأسواق المؤسساتية </a:t>
          </a:r>
        </a:p>
      </dgm:t>
    </dgm:pt>
    <dgm:pt modelId="{9F648C91-E332-4268-BC31-AD9C592C425D}" type="parTrans" cxnId="{9CCE8D85-4C83-4448-9D44-272E1B21EA94}">
      <dgm:prSet/>
      <dgm:spPr/>
      <dgm:t>
        <a:bodyPr/>
        <a:lstStyle/>
        <a:p>
          <a:pPr rtl="1"/>
          <a:endParaRPr lang="en-US">
            <a:solidFill>
              <a:schemeClr val="bg1"/>
            </a:solidFill>
          </a:endParaRPr>
        </a:p>
      </dgm:t>
    </dgm:pt>
    <dgm:pt modelId="{47614800-8086-4B71-8EAE-116E222C0C3E}" type="sibTrans" cxnId="{9CCE8D85-4C83-4448-9D44-272E1B21EA94}">
      <dgm:prSet/>
      <dgm:spPr/>
      <dgm:t>
        <a:bodyPr/>
        <a:lstStyle/>
        <a:p>
          <a:endParaRPr lang="en-US"/>
        </a:p>
      </dgm:t>
    </dgm:pt>
    <dgm:pt modelId="{5AB4D893-F75C-45DB-8408-C20E74F72637}" type="pres">
      <dgm:prSet presAssocID="{5B138C9F-53D4-4E6D-A9D0-948E22A2E6EB}" presName="hierChild1" presStyleCnt="0">
        <dgm:presLayoutVars>
          <dgm:orgChart val="1"/>
          <dgm:chPref val="1"/>
          <dgm:dir/>
          <dgm:animOne val="branch"/>
          <dgm:animLvl val="lvl"/>
          <dgm:resizeHandles/>
        </dgm:presLayoutVars>
      </dgm:prSet>
      <dgm:spPr/>
    </dgm:pt>
    <dgm:pt modelId="{EB1C6AF0-3780-4A26-A7A9-EB02536BDA58}" type="pres">
      <dgm:prSet presAssocID="{319B61D1-6CD4-4612-A931-601F544880A7}" presName="hierRoot1" presStyleCnt="0">
        <dgm:presLayoutVars>
          <dgm:hierBranch val="init"/>
        </dgm:presLayoutVars>
      </dgm:prSet>
      <dgm:spPr/>
    </dgm:pt>
    <dgm:pt modelId="{66C63EA8-AB1A-4A40-A8EF-3182C11FECE9}" type="pres">
      <dgm:prSet presAssocID="{319B61D1-6CD4-4612-A931-601F544880A7}" presName="rootComposite1" presStyleCnt="0"/>
      <dgm:spPr/>
    </dgm:pt>
    <dgm:pt modelId="{E82CAD7D-45FB-488A-A77C-D11A907A2E70}" type="pres">
      <dgm:prSet presAssocID="{319B61D1-6CD4-4612-A931-601F544880A7}" presName="rootText1" presStyleLbl="node0" presStyleIdx="0" presStyleCnt="1">
        <dgm:presLayoutVars>
          <dgm:chPref val="3"/>
        </dgm:presLayoutVars>
      </dgm:prSet>
      <dgm:spPr/>
    </dgm:pt>
    <dgm:pt modelId="{6240690E-0165-4143-92DD-991FD809B7F0}" type="pres">
      <dgm:prSet presAssocID="{319B61D1-6CD4-4612-A931-601F544880A7}" presName="rootConnector1" presStyleLbl="node1" presStyleIdx="0" presStyleCnt="0"/>
      <dgm:spPr/>
    </dgm:pt>
    <dgm:pt modelId="{6B44EEED-3B17-4687-8C74-3B58E1569969}" type="pres">
      <dgm:prSet presAssocID="{319B61D1-6CD4-4612-A931-601F544880A7}" presName="hierChild2" presStyleCnt="0"/>
      <dgm:spPr/>
    </dgm:pt>
    <dgm:pt modelId="{7720C7F8-E4C6-487A-BE11-69B7ED3ECF67}" type="pres">
      <dgm:prSet presAssocID="{7CAD7315-80B3-4B68-8132-B5CEB321E2A3}" presName="Name37" presStyleLbl="parChTrans1D2" presStyleIdx="0" presStyleCnt="4"/>
      <dgm:spPr/>
    </dgm:pt>
    <dgm:pt modelId="{1E1D5A07-7C71-48D4-9D0C-A0BA1F878E37}" type="pres">
      <dgm:prSet presAssocID="{C5711D7A-B1D7-4ACC-9B57-A8409C4D5752}" presName="hierRoot2" presStyleCnt="0">
        <dgm:presLayoutVars>
          <dgm:hierBranch val="init"/>
        </dgm:presLayoutVars>
      </dgm:prSet>
      <dgm:spPr/>
    </dgm:pt>
    <dgm:pt modelId="{0F251CE4-73E2-416B-86CB-F2363DE82569}" type="pres">
      <dgm:prSet presAssocID="{C5711D7A-B1D7-4ACC-9B57-A8409C4D5752}" presName="rootComposite" presStyleCnt="0"/>
      <dgm:spPr/>
    </dgm:pt>
    <dgm:pt modelId="{39E82240-9688-4D4C-8563-A53A906F04C4}" type="pres">
      <dgm:prSet presAssocID="{C5711D7A-B1D7-4ACC-9B57-A8409C4D5752}" presName="rootText" presStyleLbl="node2" presStyleIdx="0" presStyleCnt="4">
        <dgm:presLayoutVars>
          <dgm:chPref val="3"/>
        </dgm:presLayoutVars>
      </dgm:prSet>
      <dgm:spPr/>
    </dgm:pt>
    <dgm:pt modelId="{9D306411-0469-4457-A797-E8929BFA2800}" type="pres">
      <dgm:prSet presAssocID="{C5711D7A-B1D7-4ACC-9B57-A8409C4D5752}" presName="rootConnector" presStyleLbl="node2" presStyleIdx="0" presStyleCnt="4"/>
      <dgm:spPr/>
    </dgm:pt>
    <dgm:pt modelId="{33D9E82C-99F9-4FEB-B459-03C0906AD9F8}" type="pres">
      <dgm:prSet presAssocID="{C5711D7A-B1D7-4ACC-9B57-A8409C4D5752}" presName="hierChild4" presStyleCnt="0"/>
      <dgm:spPr/>
    </dgm:pt>
    <dgm:pt modelId="{9CF30A80-148B-4F07-B050-003FE97EAF86}" type="pres">
      <dgm:prSet presAssocID="{C5711D7A-B1D7-4ACC-9B57-A8409C4D5752}" presName="hierChild5" presStyleCnt="0"/>
      <dgm:spPr/>
    </dgm:pt>
    <dgm:pt modelId="{68B31A8E-CB1B-4D77-8EE4-60BF5F0B0CF4}" type="pres">
      <dgm:prSet presAssocID="{9F648C91-E332-4268-BC31-AD9C592C425D}" presName="Name37" presStyleLbl="parChTrans1D2" presStyleIdx="1" presStyleCnt="4"/>
      <dgm:spPr/>
    </dgm:pt>
    <dgm:pt modelId="{E74EB03B-E381-464F-AABC-DF695B1ABF71}" type="pres">
      <dgm:prSet presAssocID="{1E531805-5289-4754-B7B3-4C944126070E}" presName="hierRoot2" presStyleCnt="0">
        <dgm:presLayoutVars>
          <dgm:hierBranch val="init"/>
        </dgm:presLayoutVars>
      </dgm:prSet>
      <dgm:spPr/>
    </dgm:pt>
    <dgm:pt modelId="{4E315952-2050-4295-89EA-CE363D4B8BB6}" type="pres">
      <dgm:prSet presAssocID="{1E531805-5289-4754-B7B3-4C944126070E}" presName="rootComposite" presStyleCnt="0"/>
      <dgm:spPr/>
    </dgm:pt>
    <dgm:pt modelId="{115046BD-803D-481C-A576-E85E93F581BB}" type="pres">
      <dgm:prSet presAssocID="{1E531805-5289-4754-B7B3-4C944126070E}" presName="rootText" presStyleLbl="node2" presStyleIdx="1" presStyleCnt="4">
        <dgm:presLayoutVars>
          <dgm:chPref val="3"/>
        </dgm:presLayoutVars>
      </dgm:prSet>
      <dgm:spPr/>
    </dgm:pt>
    <dgm:pt modelId="{201F5E94-DC98-4270-AAC0-D8DB5EEA77BC}" type="pres">
      <dgm:prSet presAssocID="{1E531805-5289-4754-B7B3-4C944126070E}" presName="rootConnector" presStyleLbl="node2" presStyleIdx="1" presStyleCnt="4"/>
      <dgm:spPr/>
    </dgm:pt>
    <dgm:pt modelId="{1773E80B-D344-47E6-918A-A348143C5FE4}" type="pres">
      <dgm:prSet presAssocID="{1E531805-5289-4754-B7B3-4C944126070E}" presName="hierChild4" presStyleCnt="0"/>
      <dgm:spPr/>
    </dgm:pt>
    <dgm:pt modelId="{140B50DB-BDD3-4C24-8413-74CF9F9B4A74}" type="pres">
      <dgm:prSet presAssocID="{1E531805-5289-4754-B7B3-4C944126070E}" presName="hierChild5" presStyleCnt="0"/>
      <dgm:spPr/>
    </dgm:pt>
    <dgm:pt modelId="{114BF958-8E96-482B-922C-BF786924866D}" type="pres">
      <dgm:prSet presAssocID="{FD21436A-01FE-4F36-804A-317E762E8FFC}" presName="Name37" presStyleLbl="parChTrans1D2" presStyleIdx="2" presStyleCnt="4"/>
      <dgm:spPr/>
    </dgm:pt>
    <dgm:pt modelId="{7FCB0E2E-1CF9-40A5-B675-CF0B8EC6EB59}" type="pres">
      <dgm:prSet presAssocID="{16722B34-EB79-48E7-8AD9-80BB0A631FC7}" presName="hierRoot2" presStyleCnt="0">
        <dgm:presLayoutVars>
          <dgm:hierBranch val="init"/>
        </dgm:presLayoutVars>
      </dgm:prSet>
      <dgm:spPr/>
    </dgm:pt>
    <dgm:pt modelId="{6FA90C32-B48F-4CC9-AE98-D5C577CF589C}" type="pres">
      <dgm:prSet presAssocID="{16722B34-EB79-48E7-8AD9-80BB0A631FC7}" presName="rootComposite" presStyleCnt="0"/>
      <dgm:spPr/>
    </dgm:pt>
    <dgm:pt modelId="{3CEDE441-2E50-42A9-B726-39B8E2C9AC50}" type="pres">
      <dgm:prSet presAssocID="{16722B34-EB79-48E7-8AD9-80BB0A631FC7}" presName="rootText" presStyleLbl="node2" presStyleIdx="2" presStyleCnt="4">
        <dgm:presLayoutVars>
          <dgm:chPref val="3"/>
        </dgm:presLayoutVars>
      </dgm:prSet>
      <dgm:spPr/>
    </dgm:pt>
    <dgm:pt modelId="{72F60DA0-79EB-49B7-8730-7F0FB4208D7B}" type="pres">
      <dgm:prSet presAssocID="{16722B34-EB79-48E7-8AD9-80BB0A631FC7}" presName="rootConnector" presStyleLbl="node2" presStyleIdx="2" presStyleCnt="4"/>
      <dgm:spPr/>
    </dgm:pt>
    <dgm:pt modelId="{8CC08759-D68F-473B-956D-5DB4440B0B0B}" type="pres">
      <dgm:prSet presAssocID="{16722B34-EB79-48E7-8AD9-80BB0A631FC7}" presName="hierChild4" presStyleCnt="0"/>
      <dgm:spPr/>
    </dgm:pt>
    <dgm:pt modelId="{F0F0EAF4-603B-4678-A04A-C6003AD88423}" type="pres">
      <dgm:prSet presAssocID="{16722B34-EB79-48E7-8AD9-80BB0A631FC7}" presName="hierChild5" presStyleCnt="0"/>
      <dgm:spPr/>
    </dgm:pt>
    <dgm:pt modelId="{C389B6F3-DAF1-465E-9726-3B4E14D976C5}" type="pres">
      <dgm:prSet presAssocID="{9C05D3BE-2553-4635-AC0B-77E84D988529}" presName="Name37" presStyleLbl="parChTrans1D2" presStyleIdx="3" presStyleCnt="4"/>
      <dgm:spPr/>
    </dgm:pt>
    <dgm:pt modelId="{C7659FD1-C73F-4C43-BD13-C1E41D1226E9}" type="pres">
      <dgm:prSet presAssocID="{72BBAA01-71FD-4EF5-B35F-E6083B206AD2}" presName="hierRoot2" presStyleCnt="0">
        <dgm:presLayoutVars>
          <dgm:hierBranch val="init"/>
        </dgm:presLayoutVars>
      </dgm:prSet>
      <dgm:spPr/>
    </dgm:pt>
    <dgm:pt modelId="{C6177AAC-9D18-4219-8177-AD7162260045}" type="pres">
      <dgm:prSet presAssocID="{72BBAA01-71FD-4EF5-B35F-E6083B206AD2}" presName="rootComposite" presStyleCnt="0"/>
      <dgm:spPr/>
    </dgm:pt>
    <dgm:pt modelId="{5471A9EF-04B8-44E4-B920-F5E3C8533022}" type="pres">
      <dgm:prSet presAssocID="{72BBAA01-71FD-4EF5-B35F-E6083B206AD2}" presName="rootText" presStyleLbl="node2" presStyleIdx="3" presStyleCnt="4">
        <dgm:presLayoutVars>
          <dgm:chPref val="3"/>
        </dgm:presLayoutVars>
      </dgm:prSet>
      <dgm:spPr/>
    </dgm:pt>
    <dgm:pt modelId="{A2A539BF-F710-4946-BBD5-EC863E6FA155}" type="pres">
      <dgm:prSet presAssocID="{72BBAA01-71FD-4EF5-B35F-E6083B206AD2}" presName="rootConnector" presStyleLbl="node2" presStyleIdx="3" presStyleCnt="4"/>
      <dgm:spPr/>
    </dgm:pt>
    <dgm:pt modelId="{D012B76F-C64E-4923-A8F0-C51530781293}" type="pres">
      <dgm:prSet presAssocID="{72BBAA01-71FD-4EF5-B35F-E6083B206AD2}" presName="hierChild4" presStyleCnt="0"/>
      <dgm:spPr/>
    </dgm:pt>
    <dgm:pt modelId="{93D4BE86-10A4-4974-8DBD-AA650C5685FF}" type="pres">
      <dgm:prSet presAssocID="{72BBAA01-71FD-4EF5-B35F-E6083B206AD2}" presName="hierChild5" presStyleCnt="0"/>
      <dgm:spPr/>
    </dgm:pt>
    <dgm:pt modelId="{01D38124-CE3B-45FB-854D-10B47F84435F}" type="pres">
      <dgm:prSet presAssocID="{319B61D1-6CD4-4612-A931-601F544880A7}" presName="hierChild3" presStyleCnt="0"/>
      <dgm:spPr/>
    </dgm:pt>
  </dgm:ptLst>
  <dgm:cxnLst>
    <dgm:cxn modelId="{BC64F323-310C-4689-975B-F026700DC669}" type="presOf" srcId="{9C05D3BE-2553-4635-AC0B-77E84D988529}" destId="{C389B6F3-DAF1-465E-9726-3B4E14D976C5}" srcOrd="0" destOrd="0" presId="urn:microsoft.com/office/officeart/2005/8/layout/orgChart1"/>
    <dgm:cxn modelId="{57B29E24-522F-469E-9EA8-54EBC6B27D0B}" type="presOf" srcId="{FD21436A-01FE-4F36-804A-317E762E8FFC}" destId="{114BF958-8E96-482B-922C-BF786924866D}" srcOrd="0" destOrd="0" presId="urn:microsoft.com/office/officeart/2005/8/layout/orgChart1"/>
    <dgm:cxn modelId="{C2E6342B-7DE6-4482-A6DA-4A94A642C2F5}" type="presOf" srcId="{319B61D1-6CD4-4612-A931-601F544880A7}" destId="{6240690E-0165-4143-92DD-991FD809B7F0}" srcOrd="1" destOrd="0" presId="urn:microsoft.com/office/officeart/2005/8/layout/orgChart1"/>
    <dgm:cxn modelId="{E7DDAA2F-ABBD-4BB0-80E0-F3C74618F5CC}" type="presOf" srcId="{16722B34-EB79-48E7-8AD9-80BB0A631FC7}" destId="{3CEDE441-2E50-42A9-B726-39B8E2C9AC50}" srcOrd="0" destOrd="0" presId="urn:microsoft.com/office/officeart/2005/8/layout/orgChart1"/>
    <dgm:cxn modelId="{75410931-9C24-498D-9487-34BA07767B15}" srcId="{319B61D1-6CD4-4612-A931-601F544880A7}" destId="{C5711D7A-B1D7-4ACC-9B57-A8409C4D5752}" srcOrd="0" destOrd="0" parTransId="{7CAD7315-80B3-4B68-8132-B5CEB321E2A3}" sibTransId="{F518BD3B-3A83-4F92-93A9-25E599BDBF2E}"/>
    <dgm:cxn modelId="{55BD296F-3ECC-495C-B942-FB9DF9CCBFBE}" type="presOf" srcId="{C5711D7A-B1D7-4ACC-9B57-A8409C4D5752}" destId="{39E82240-9688-4D4C-8563-A53A906F04C4}" srcOrd="0" destOrd="0" presId="urn:microsoft.com/office/officeart/2005/8/layout/orgChart1"/>
    <dgm:cxn modelId="{CD13CE53-2CA4-4F72-B03F-C42DC26135E4}" type="presOf" srcId="{319B61D1-6CD4-4612-A931-601F544880A7}" destId="{E82CAD7D-45FB-488A-A77C-D11A907A2E70}" srcOrd="0" destOrd="0" presId="urn:microsoft.com/office/officeart/2005/8/layout/orgChart1"/>
    <dgm:cxn modelId="{9867E553-E607-47C6-A7E8-0475CB27242D}" type="presOf" srcId="{72BBAA01-71FD-4EF5-B35F-E6083B206AD2}" destId="{5471A9EF-04B8-44E4-B920-F5E3C8533022}" srcOrd="0" destOrd="0" presId="urn:microsoft.com/office/officeart/2005/8/layout/orgChart1"/>
    <dgm:cxn modelId="{9158F77F-0E89-4671-9394-72BE161681EC}" type="presOf" srcId="{C5711D7A-B1D7-4ACC-9B57-A8409C4D5752}" destId="{9D306411-0469-4457-A797-E8929BFA2800}" srcOrd="1" destOrd="0" presId="urn:microsoft.com/office/officeart/2005/8/layout/orgChart1"/>
    <dgm:cxn modelId="{316CB382-FD7E-4C4D-82D9-62F70D6CA497}" srcId="{319B61D1-6CD4-4612-A931-601F544880A7}" destId="{72BBAA01-71FD-4EF5-B35F-E6083B206AD2}" srcOrd="3" destOrd="0" parTransId="{9C05D3BE-2553-4635-AC0B-77E84D988529}" sibTransId="{AFD8A652-2BFB-4F47-A191-A2F28CC4C533}"/>
    <dgm:cxn modelId="{9CCE8D85-4C83-4448-9D44-272E1B21EA94}" srcId="{319B61D1-6CD4-4612-A931-601F544880A7}" destId="{1E531805-5289-4754-B7B3-4C944126070E}" srcOrd="1" destOrd="0" parTransId="{9F648C91-E332-4268-BC31-AD9C592C425D}" sibTransId="{47614800-8086-4B71-8EAE-116E222C0C3E}"/>
    <dgm:cxn modelId="{183F0D88-D681-45C1-96C8-60011B309FA0}" type="presOf" srcId="{72BBAA01-71FD-4EF5-B35F-E6083B206AD2}" destId="{A2A539BF-F710-4946-BBD5-EC863E6FA155}" srcOrd="1" destOrd="0" presId="urn:microsoft.com/office/officeart/2005/8/layout/orgChart1"/>
    <dgm:cxn modelId="{98BA9A96-B375-4252-9A91-4B6393F659FF}" type="presOf" srcId="{16722B34-EB79-48E7-8AD9-80BB0A631FC7}" destId="{72F60DA0-79EB-49B7-8730-7F0FB4208D7B}" srcOrd="1" destOrd="0" presId="urn:microsoft.com/office/officeart/2005/8/layout/orgChart1"/>
    <dgm:cxn modelId="{25019B9F-6C55-4D54-AD84-8C162DB4B281}" type="presOf" srcId="{9F648C91-E332-4268-BC31-AD9C592C425D}" destId="{68B31A8E-CB1B-4D77-8EE4-60BF5F0B0CF4}" srcOrd="0" destOrd="0" presId="urn:microsoft.com/office/officeart/2005/8/layout/orgChart1"/>
    <dgm:cxn modelId="{C5FB28BD-EBFC-43BF-8D4B-247A59AF60FF}" type="presOf" srcId="{1E531805-5289-4754-B7B3-4C944126070E}" destId="{115046BD-803D-481C-A576-E85E93F581BB}" srcOrd="0" destOrd="0" presId="urn:microsoft.com/office/officeart/2005/8/layout/orgChart1"/>
    <dgm:cxn modelId="{6B240ECC-0204-437E-9798-4B9B76A8E3BB}" srcId="{5B138C9F-53D4-4E6D-A9D0-948E22A2E6EB}" destId="{319B61D1-6CD4-4612-A931-601F544880A7}" srcOrd="0" destOrd="0" parTransId="{EE4EF008-D66A-483D-98CE-3B8300252D8B}" sibTransId="{C0B7296C-2B67-4F29-9E66-C71FBF177147}"/>
    <dgm:cxn modelId="{FA9D54D5-5E1F-45DF-AECB-C1C8C36D9FB4}" type="presOf" srcId="{1E531805-5289-4754-B7B3-4C944126070E}" destId="{201F5E94-DC98-4270-AAC0-D8DB5EEA77BC}" srcOrd="1" destOrd="0" presId="urn:microsoft.com/office/officeart/2005/8/layout/orgChart1"/>
    <dgm:cxn modelId="{3EAACDDD-A136-4773-B317-B79359ADC454}" type="presOf" srcId="{5B138C9F-53D4-4E6D-A9D0-948E22A2E6EB}" destId="{5AB4D893-F75C-45DB-8408-C20E74F72637}" srcOrd="0" destOrd="0" presId="urn:microsoft.com/office/officeart/2005/8/layout/orgChart1"/>
    <dgm:cxn modelId="{9465D8EB-AFFE-431F-BDA8-351BA939F415}" srcId="{319B61D1-6CD4-4612-A931-601F544880A7}" destId="{16722B34-EB79-48E7-8AD9-80BB0A631FC7}" srcOrd="2" destOrd="0" parTransId="{FD21436A-01FE-4F36-804A-317E762E8FFC}" sibTransId="{C3905037-724C-44CE-B3D2-4B582BB2B4E5}"/>
    <dgm:cxn modelId="{BEB5D7F7-7561-4FE3-9155-7A14517EBF43}" type="presOf" srcId="{7CAD7315-80B3-4B68-8132-B5CEB321E2A3}" destId="{7720C7F8-E4C6-487A-BE11-69B7ED3ECF67}" srcOrd="0" destOrd="0" presId="urn:microsoft.com/office/officeart/2005/8/layout/orgChart1"/>
    <dgm:cxn modelId="{E115B326-99EB-4CA6-9355-2D75CC43A643}" type="presParOf" srcId="{5AB4D893-F75C-45DB-8408-C20E74F72637}" destId="{EB1C6AF0-3780-4A26-A7A9-EB02536BDA58}" srcOrd="0" destOrd="0" presId="urn:microsoft.com/office/officeart/2005/8/layout/orgChart1"/>
    <dgm:cxn modelId="{2A3C1969-739C-4A78-AD0F-00373DBFF016}" type="presParOf" srcId="{EB1C6AF0-3780-4A26-A7A9-EB02536BDA58}" destId="{66C63EA8-AB1A-4A40-A8EF-3182C11FECE9}" srcOrd="0" destOrd="0" presId="urn:microsoft.com/office/officeart/2005/8/layout/orgChart1"/>
    <dgm:cxn modelId="{55A52DAD-9258-406E-A668-EC4D0B5D19C1}" type="presParOf" srcId="{66C63EA8-AB1A-4A40-A8EF-3182C11FECE9}" destId="{E82CAD7D-45FB-488A-A77C-D11A907A2E70}" srcOrd="0" destOrd="0" presId="urn:microsoft.com/office/officeart/2005/8/layout/orgChart1"/>
    <dgm:cxn modelId="{50DFA8B2-92C7-4AA7-A75C-7AD778717F8D}" type="presParOf" srcId="{66C63EA8-AB1A-4A40-A8EF-3182C11FECE9}" destId="{6240690E-0165-4143-92DD-991FD809B7F0}" srcOrd="1" destOrd="0" presId="urn:microsoft.com/office/officeart/2005/8/layout/orgChart1"/>
    <dgm:cxn modelId="{14B9DBD4-632A-4BA8-B193-F04F610797A1}" type="presParOf" srcId="{EB1C6AF0-3780-4A26-A7A9-EB02536BDA58}" destId="{6B44EEED-3B17-4687-8C74-3B58E1569969}" srcOrd="1" destOrd="0" presId="urn:microsoft.com/office/officeart/2005/8/layout/orgChart1"/>
    <dgm:cxn modelId="{5C572292-5D82-429A-A50C-86A54ED92A71}" type="presParOf" srcId="{6B44EEED-3B17-4687-8C74-3B58E1569969}" destId="{7720C7F8-E4C6-487A-BE11-69B7ED3ECF67}" srcOrd="0" destOrd="0" presId="urn:microsoft.com/office/officeart/2005/8/layout/orgChart1"/>
    <dgm:cxn modelId="{4FAF6DF9-559A-47C6-8CE6-93A10848919D}" type="presParOf" srcId="{6B44EEED-3B17-4687-8C74-3B58E1569969}" destId="{1E1D5A07-7C71-48D4-9D0C-A0BA1F878E37}" srcOrd="1" destOrd="0" presId="urn:microsoft.com/office/officeart/2005/8/layout/orgChart1"/>
    <dgm:cxn modelId="{144FC017-00D9-4F2A-9BC7-42A9D0FD188E}" type="presParOf" srcId="{1E1D5A07-7C71-48D4-9D0C-A0BA1F878E37}" destId="{0F251CE4-73E2-416B-86CB-F2363DE82569}" srcOrd="0" destOrd="0" presId="urn:microsoft.com/office/officeart/2005/8/layout/orgChart1"/>
    <dgm:cxn modelId="{D0860BAD-1B07-410D-ADEB-45D6FF50F456}" type="presParOf" srcId="{0F251CE4-73E2-416B-86CB-F2363DE82569}" destId="{39E82240-9688-4D4C-8563-A53A906F04C4}" srcOrd="0" destOrd="0" presId="urn:microsoft.com/office/officeart/2005/8/layout/orgChart1"/>
    <dgm:cxn modelId="{DACD57EC-2F32-46EB-90A3-BD67DF092AAC}" type="presParOf" srcId="{0F251CE4-73E2-416B-86CB-F2363DE82569}" destId="{9D306411-0469-4457-A797-E8929BFA2800}" srcOrd="1" destOrd="0" presId="urn:microsoft.com/office/officeart/2005/8/layout/orgChart1"/>
    <dgm:cxn modelId="{A9339E31-236E-4036-A417-589F41030A3C}" type="presParOf" srcId="{1E1D5A07-7C71-48D4-9D0C-A0BA1F878E37}" destId="{33D9E82C-99F9-4FEB-B459-03C0906AD9F8}" srcOrd="1" destOrd="0" presId="urn:microsoft.com/office/officeart/2005/8/layout/orgChart1"/>
    <dgm:cxn modelId="{348E519A-6BF3-4CD5-BC86-011C01F4032D}" type="presParOf" srcId="{1E1D5A07-7C71-48D4-9D0C-A0BA1F878E37}" destId="{9CF30A80-148B-4F07-B050-003FE97EAF86}" srcOrd="2" destOrd="0" presId="urn:microsoft.com/office/officeart/2005/8/layout/orgChart1"/>
    <dgm:cxn modelId="{03CA936E-F40F-47BC-A1D9-644B540E59E5}" type="presParOf" srcId="{6B44EEED-3B17-4687-8C74-3B58E1569969}" destId="{68B31A8E-CB1B-4D77-8EE4-60BF5F0B0CF4}" srcOrd="2" destOrd="0" presId="urn:microsoft.com/office/officeart/2005/8/layout/orgChart1"/>
    <dgm:cxn modelId="{FE32B794-47B7-46AF-887B-0DA92D5D4574}" type="presParOf" srcId="{6B44EEED-3B17-4687-8C74-3B58E1569969}" destId="{E74EB03B-E381-464F-AABC-DF695B1ABF71}" srcOrd="3" destOrd="0" presId="urn:microsoft.com/office/officeart/2005/8/layout/orgChart1"/>
    <dgm:cxn modelId="{0879E724-B75B-4C25-896A-23E3B8924E98}" type="presParOf" srcId="{E74EB03B-E381-464F-AABC-DF695B1ABF71}" destId="{4E315952-2050-4295-89EA-CE363D4B8BB6}" srcOrd="0" destOrd="0" presId="urn:microsoft.com/office/officeart/2005/8/layout/orgChart1"/>
    <dgm:cxn modelId="{EFCAEDEA-1A8E-4680-9EE2-B1E4A890BA75}" type="presParOf" srcId="{4E315952-2050-4295-89EA-CE363D4B8BB6}" destId="{115046BD-803D-481C-A576-E85E93F581BB}" srcOrd="0" destOrd="0" presId="urn:microsoft.com/office/officeart/2005/8/layout/orgChart1"/>
    <dgm:cxn modelId="{BA56A796-FDAB-4B72-BD2A-250581ADEEDA}" type="presParOf" srcId="{4E315952-2050-4295-89EA-CE363D4B8BB6}" destId="{201F5E94-DC98-4270-AAC0-D8DB5EEA77BC}" srcOrd="1" destOrd="0" presId="urn:microsoft.com/office/officeart/2005/8/layout/orgChart1"/>
    <dgm:cxn modelId="{357A2281-440D-43F6-94D3-D5C3E9BBD88C}" type="presParOf" srcId="{E74EB03B-E381-464F-AABC-DF695B1ABF71}" destId="{1773E80B-D344-47E6-918A-A348143C5FE4}" srcOrd="1" destOrd="0" presId="urn:microsoft.com/office/officeart/2005/8/layout/orgChart1"/>
    <dgm:cxn modelId="{2D2F15F9-189A-40DF-9121-4EBC29E03D22}" type="presParOf" srcId="{E74EB03B-E381-464F-AABC-DF695B1ABF71}" destId="{140B50DB-BDD3-4C24-8413-74CF9F9B4A74}" srcOrd="2" destOrd="0" presId="urn:microsoft.com/office/officeart/2005/8/layout/orgChart1"/>
    <dgm:cxn modelId="{545F7985-A49F-4BB4-AFC7-0A2A0FD09E81}" type="presParOf" srcId="{6B44EEED-3B17-4687-8C74-3B58E1569969}" destId="{114BF958-8E96-482B-922C-BF786924866D}" srcOrd="4" destOrd="0" presId="urn:microsoft.com/office/officeart/2005/8/layout/orgChart1"/>
    <dgm:cxn modelId="{475CE5B5-71A7-4AC6-8007-937FF5D98022}" type="presParOf" srcId="{6B44EEED-3B17-4687-8C74-3B58E1569969}" destId="{7FCB0E2E-1CF9-40A5-B675-CF0B8EC6EB59}" srcOrd="5" destOrd="0" presId="urn:microsoft.com/office/officeart/2005/8/layout/orgChart1"/>
    <dgm:cxn modelId="{2CD36660-EA60-4500-8434-E5F2C28F6A81}" type="presParOf" srcId="{7FCB0E2E-1CF9-40A5-B675-CF0B8EC6EB59}" destId="{6FA90C32-B48F-4CC9-AE98-D5C577CF589C}" srcOrd="0" destOrd="0" presId="urn:microsoft.com/office/officeart/2005/8/layout/orgChart1"/>
    <dgm:cxn modelId="{AE939584-6744-4C26-A1A6-71294B5885D1}" type="presParOf" srcId="{6FA90C32-B48F-4CC9-AE98-D5C577CF589C}" destId="{3CEDE441-2E50-42A9-B726-39B8E2C9AC50}" srcOrd="0" destOrd="0" presId="urn:microsoft.com/office/officeart/2005/8/layout/orgChart1"/>
    <dgm:cxn modelId="{862B0124-83B8-4ED2-927D-BF21A01BF180}" type="presParOf" srcId="{6FA90C32-B48F-4CC9-AE98-D5C577CF589C}" destId="{72F60DA0-79EB-49B7-8730-7F0FB4208D7B}" srcOrd="1" destOrd="0" presId="urn:microsoft.com/office/officeart/2005/8/layout/orgChart1"/>
    <dgm:cxn modelId="{09793CBF-2938-4E88-A962-F90CD7416F6F}" type="presParOf" srcId="{7FCB0E2E-1CF9-40A5-B675-CF0B8EC6EB59}" destId="{8CC08759-D68F-473B-956D-5DB4440B0B0B}" srcOrd="1" destOrd="0" presId="urn:microsoft.com/office/officeart/2005/8/layout/orgChart1"/>
    <dgm:cxn modelId="{C1213622-4911-4633-B3CB-E82DB2404C6D}" type="presParOf" srcId="{7FCB0E2E-1CF9-40A5-B675-CF0B8EC6EB59}" destId="{F0F0EAF4-603B-4678-A04A-C6003AD88423}" srcOrd="2" destOrd="0" presId="urn:microsoft.com/office/officeart/2005/8/layout/orgChart1"/>
    <dgm:cxn modelId="{82708CB3-0E05-45C8-A6D3-4F2858F8EFC0}" type="presParOf" srcId="{6B44EEED-3B17-4687-8C74-3B58E1569969}" destId="{C389B6F3-DAF1-465E-9726-3B4E14D976C5}" srcOrd="6" destOrd="0" presId="urn:microsoft.com/office/officeart/2005/8/layout/orgChart1"/>
    <dgm:cxn modelId="{8C5BC01F-BB1F-46C5-8B51-5E51654DF0F8}" type="presParOf" srcId="{6B44EEED-3B17-4687-8C74-3B58E1569969}" destId="{C7659FD1-C73F-4C43-BD13-C1E41D1226E9}" srcOrd="7" destOrd="0" presId="urn:microsoft.com/office/officeart/2005/8/layout/orgChart1"/>
    <dgm:cxn modelId="{95B3C832-4E5A-4CA3-A8B3-B6C70E5E4EC5}" type="presParOf" srcId="{C7659FD1-C73F-4C43-BD13-C1E41D1226E9}" destId="{C6177AAC-9D18-4219-8177-AD7162260045}" srcOrd="0" destOrd="0" presId="urn:microsoft.com/office/officeart/2005/8/layout/orgChart1"/>
    <dgm:cxn modelId="{F6BF42C0-7944-465F-9DA7-AF2084B2C31A}" type="presParOf" srcId="{C6177AAC-9D18-4219-8177-AD7162260045}" destId="{5471A9EF-04B8-44E4-B920-F5E3C8533022}" srcOrd="0" destOrd="0" presId="urn:microsoft.com/office/officeart/2005/8/layout/orgChart1"/>
    <dgm:cxn modelId="{1FA2ACE0-5EFD-4660-BB7D-EE180AA75767}" type="presParOf" srcId="{C6177AAC-9D18-4219-8177-AD7162260045}" destId="{A2A539BF-F710-4946-BBD5-EC863E6FA155}" srcOrd="1" destOrd="0" presId="urn:microsoft.com/office/officeart/2005/8/layout/orgChart1"/>
    <dgm:cxn modelId="{BDC3C751-3DCA-4748-BC34-B8751066B941}" type="presParOf" srcId="{C7659FD1-C73F-4C43-BD13-C1E41D1226E9}" destId="{D012B76F-C64E-4923-A8F0-C51530781293}" srcOrd="1" destOrd="0" presId="urn:microsoft.com/office/officeart/2005/8/layout/orgChart1"/>
    <dgm:cxn modelId="{5FA39922-1D60-4175-B8CF-AD7BA0373AB7}" type="presParOf" srcId="{C7659FD1-C73F-4C43-BD13-C1E41D1226E9}" destId="{93D4BE86-10A4-4974-8DBD-AA650C5685FF}" srcOrd="2" destOrd="0" presId="urn:microsoft.com/office/officeart/2005/8/layout/orgChart1"/>
    <dgm:cxn modelId="{642A549A-D6B0-4DE4-9658-384CE81D995A}" type="presParOf" srcId="{EB1C6AF0-3780-4A26-A7A9-EB02536BDA58}" destId="{01D38124-CE3B-45FB-854D-10B47F84435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138C9F-53D4-4E6D-A9D0-948E22A2E6E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19B61D1-6CD4-4612-A931-601F544880A7}">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التعامل مع السوق</a:t>
          </a:r>
          <a:endParaRPr lang="en-US" dirty="0">
            <a:solidFill>
              <a:schemeClr val="bg1"/>
            </a:solidFill>
          </a:endParaRPr>
        </a:p>
      </dgm:t>
    </dgm:pt>
    <dgm:pt modelId="{EE4EF008-D66A-483D-98CE-3B8300252D8B}" type="parTrans" cxnId="{6B240ECC-0204-437E-9798-4B9B76A8E3BB}">
      <dgm:prSet/>
      <dgm:spPr/>
      <dgm:t>
        <a:bodyPr/>
        <a:lstStyle/>
        <a:p>
          <a:endParaRPr lang="en-US"/>
        </a:p>
      </dgm:t>
    </dgm:pt>
    <dgm:pt modelId="{C0B7296C-2B67-4F29-9E66-C71FBF177147}" type="sibTrans" cxnId="{6B240ECC-0204-437E-9798-4B9B76A8E3BB}">
      <dgm:prSet/>
      <dgm:spPr/>
      <dgm:t>
        <a:bodyPr/>
        <a:lstStyle/>
        <a:p>
          <a:endParaRPr lang="en-US"/>
        </a:p>
      </dgm:t>
    </dgm:pt>
    <dgm:pt modelId="{16722B34-EB79-48E7-8AD9-80BB0A631FC7}">
      <dgm:prSet phldrT="[Text]"/>
      <dgm:spPr/>
      <dgm:t>
        <a:bodyPr/>
        <a:lstStyle/>
        <a:p>
          <a:pPr rtl="1"/>
          <a:r>
            <a:rPr lang="ar-EG" b="1" spc="27" dirty="0">
              <a:solidFill>
                <a:schemeClr val="bg1"/>
              </a:solidFill>
              <a:latin typeface="Sakkal Majalla" panose="02000000000000000000" pitchFamily="2" charset="-78"/>
              <a:cs typeface="Sakkal Majalla" panose="02000000000000000000" pitchFamily="2" charset="-78"/>
            </a:rPr>
            <a:t> </a:t>
          </a:r>
          <a:r>
            <a:rPr lang="ar-EG" b="1" i="0" u="none" strike="noStrike" baseline="0" dirty="0">
              <a:solidFill>
                <a:schemeClr val="bg1"/>
              </a:solidFill>
              <a:latin typeface="Sakkal Majalla" panose="02000000000000000000" pitchFamily="2" charset="-78"/>
              <a:cs typeface="Sakkal Majalla" panose="02000000000000000000" pitchFamily="2" charset="-78"/>
            </a:rPr>
            <a:t>تمييز المنتجات</a:t>
          </a:r>
          <a:endParaRPr lang="en-US" dirty="0">
            <a:solidFill>
              <a:schemeClr val="bg1"/>
            </a:solidFill>
          </a:endParaRPr>
        </a:p>
      </dgm:t>
    </dgm:pt>
    <dgm:pt modelId="{FD21436A-01FE-4F36-804A-317E762E8FFC}" type="parTrans" cxnId="{9465D8EB-AFFE-431F-BDA8-351BA939F415}">
      <dgm:prSet/>
      <dgm:spPr/>
      <dgm:t>
        <a:bodyPr/>
        <a:lstStyle/>
        <a:p>
          <a:pPr rtl="1"/>
          <a:endParaRPr lang="en-US">
            <a:solidFill>
              <a:schemeClr val="bg1"/>
            </a:solidFill>
          </a:endParaRPr>
        </a:p>
      </dgm:t>
    </dgm:pt>
    <dgm:pt modelId="{C3905037-724C-44CE-B3D2-4B582BB2B4E5}" type="sibTrans" cxnId="{9465D8EB-AFFE-431F-BDA8-351BA939F415}">
      <dgm:prSet/>
      <dgm:spPr/>
      <dgm:t>
        <a:bodyPr/>
        <a:lstStyle/>
        <a:p>
          <a:endParaRPr lang="en-US"/>
        </a:p>
      </dgm:t>
    </dgm:pt>
    <dgm:pt modelId="{72BBAA01-71FD-4EF5-B35F-E6083B206AD2}">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التسويق الموحد </a:t>
          </a:r>
          <a:r>
            <a:rPr lang="ar-EG" b="0" i="0" u="none" strike="noStrike" baseline="0" dirty="0">
              <a:solidFill>
                <a:schemeClr val="bg1"/>
              </a:solidFill>
              <a:latin typeface="Sakkal Majalla" panose="02000000000000000000" pitchFamily="2" charset="-78"/>
              <a:cs typeface="Sakkal Majalla" panose="02000000000000000000" pitchFamily="2" charset="-78"/>
            </a:rPr>
            <a:t>(</a:t>
          </a:r>
          <a:r>
            <a:rPr lang="ar-EG" b="1" i="0" u="none" strike="noStrike" baseline="0" dirty="0">
              <a:solidFill>
                <a:schemeClr val="bg1"/>
              </a:solidFill>
              <a:latin typeface="Sakkal Majalla" panose="02000000000000000000" pitchFamily="2" charset="-78"/>
              <a:cs typeface="Sakkal Majalla" panose="02000000000000000000" pitchFamily="2" charset="-78"/>
            </a:rPr>
            <a:t>التسويق غير المتمايز</a:t>
          </a:r>
          <a:r>
            <a:rPr lang="ar-EG" dirty="0">
              <a:solidFill>
                <a:schemeClr val="bg1"/>
              </a:solidFill>
              <a:latin typeface="Sakkal Majalla" panose="02000000000000000000" pitchFamily="2" charset="-78"/>
              <a:cs typeface="Sakkal Majalla" panose="02000000000000000000" pitchFamily="2" charset="-78"/>
            </a:rPr>
            <a:t>)</a:t>
          </a:r>
          <a:endParaRPr lang="ar-EG" b="0" i="0" u="none" strike="noStrike" baseline="0" dirty="0">
            <a:solidFill>
              <a:schemeClr val="bg1"/>
            </a:solidFill>
            <a:latin typeface="Sakkal Majalla" panose="02000000000000000000" pitchFamily="2" charset="-78"/>
            <a:cs typeface="Sakkal Majalla" panose="02000000000000000000" pitchFamily="2" charset="-78"/>
          </a:endParaRPr>
        </a:p>
      </dgm:t>
    </dgm:pt>
    <dgm:pt modelId="{9C05D3BE-2553-4635-AC0B-77E84D988529}" type="parTrans" cxnId="{316CB382-FD7E-4C4D-82D9-62F70D6CA497}">
      <dgm:prSet/>
      <dgm:spPr/>
      <dgm:t>
        <a:bodyPr/>
        <a:lstStyle/>
        <a:p>
          <a:pPr rtl="1"/>
          <a:endParaRPr lang="en-US">
            <a:solidFill>
              <a:schemeClr val="bg1"/>
            </a:solidFill>
          </a:endParaRPr>
        </a:p>
      </dgm:t>
    </dgm:pt>
    <dgm:pt modelId="{AFD8A652-2BFB-4F47-A191-A2F28CC4C533}" type="sibTrans" cxnId="{316CB382-FD7E-4C4D-82D9-62F70D6CA497}">
      <dgm:prSet/>
      <dgm:spPr/>
      <dgm:t>
        <a:bodyPr/>
        <a:lstStyle/>
        <a:p>
          <a:endParaRPr lang="en-US"/>
        </a:p>
      </dgm:t>
    </dgm:pt>
    <dgm:pt modelId="{5AB4D893-F75C-45DB-8408-C20E74F72637}" type="pres">
      <dgm:prSet presAssocID="{5B138C9F-53D4-4E6D-A9D0-948E22A2E6EB}" presName="hierChild1" presStyleCnt="0">
        <dgm:presLayoutVars>
          <dgm:orgChart val="1"/>
          <dgm:chPref val="1"/>
          <dgm:dir/>
          <dgm:animOne val="branch"/>
          <dgm:animLvl val="lvl"/>
          <dgm:resizeHandles/>
        </dgm:presLayoutVars>
      </dgm:prSet>
      <dgm:spPr/>
    </dgm:pt>
    <dgm:pt modelId="{EB1C6AF0-3780-4A26-A7A9-EB02536BDA58}" type="pres">
      <dgm:prSet presAssocID="{319B61D1-6CD4-4612-A931-601F544880A7}" presName="hierRoot1" presStyleCnt="0">
        <dgm:presLayoutVars>
          <dgm:hierBranch val="init"/>
        </dgm:presLayoutVars>
      </dgm:prSet>
      <dgm:spPr/>
    </dgm:pt>
    <dgm:pt modelId="{66C63EA8-AB1A-4A40-A8EF-3182C11FECE9}" type="pres">
      <dgm:prSet presAssocID="{319B61D1-6CD4-4612-A931-601F544880A7}" presName="rootComposite1" presStyleCnt="0"/>
      <dgm:spPr/>
    </dgm:pt>
    <dgm:pt modelId="{E82CAD7D-45FB-488A-A77C-D11A907A2E70}" type="pres">
      <dgm:prSet presAssocID="{319B61D1-6CD4-4612-A931-601F544880A7}" presName="rootText1" presStyleLbl="node0" presStyleIdx="0" presStyleCnt="1">
        <dgm:presLayoutVars>
          <dgm:chPref val="3"/>
        </dgm:presLayoutVars>
      </dgm:prSet>
      <dgm:spPr/>
    </dgm:pt>
    <dgm:pt modelId="{6240690E-0165-4143-92DD-991FD809B7F0}" type="pres">
      <dgm:prSet presAssocID="{319B61D1-6CD4-4612-A931-601F544880A7}" presName="rootConnector1" presStyleLbl="node1" presStyleIdx="0" presStyleCnt="0"/>
      <dgm:spPr/>
    </dgm:pt>
    <dgm:pt modelId="{6B44EEED-3B17-4687-8C74-3B58E1569969}" type="pres">
      <dgm:prSet presAssocID="{319B61D1-6CD4-4612-A931-601F544880A7}" presName="hierChild2" presStyleCnt="0"/>
      <dgm:spPr/>
    </dgm:pt>
    <dgm:pt modelId="{114BF958-8E96-482B-922C-BF786924866D}" type="pres">
      <dgm:prSet presAssocID="{FD21436A-01FE-4F36-804A-317E762E8FFC}" presName="Name37" presStyleLbl="parChTrans1D2" presStyleIdx="0" presStyleCnt="2"/>
      <dgm:spPr/>
    </dgm:pt>
    <dgm:pt modelId="{7FCB0E2E-1CF9-40A5-B675-CF0B8EC6EB59}" type="pres">
      <dgm:prSet presAssocID="{16722B34-EB79-48E7-8AD9-80BB0A631FC7}" presName="hierRoot2" presStyleCnt="0">
        <dgm:presLayoutVars>
          <dgm:hierBranch val="init"/>
        </dgm:presLayoutVars>
      </dgm:prSet>
      <dgm:spPr/>
    </dgm:pt>
    <dgm:pt modelId="{6FA90C32-B48F-4CC9-AE98-D5C577CF589C}" type="pres">
      <dgm:prSet presAssocID="{16722B34-EB79-48E7-8AD9-80BB0A631FC7}" presName="rootComposite" presStyleCnt="0"/>
      <dgm:spPr/>
    </dgm:pt>
    <dgm:pt modelId="{3CEDE441-2E50-42A9-B726-39B8E2C9AC50}" type="pres">
      <dgm:prSet presAssocID="{16722B34-EB79-48E7-8AD9-80BB0A631FC7}" presName="rootText" presStyleLbl="node2" presStyleIdx="0" presStyleCnt="2">
        <dgm:presLayoutVars>
          <dgm:chPref val="3"/>
        </dgm:presLayoutVars>
      </dgm:prSet>
      <dgm:spPr/>
    </dgm:pt>
    <dgm:pt modelId="{72F60DA0-79EB-49B7-8730-7F0FB4208D7B}" type="pres">
      <dgm:prSet presAssocID="{16722B34-EB79-48E7-8AD9-80BB0A631FC7}" presName="rootConnector" presStyleLbl="node2" presStyleIdx="0" presStyleCnt="2"/>
      <dgm:spPr/>
    </dgm:pt>
    <dgm:pt modelId="{8CC08759-D68F-473B-956D-5DB4440B0B0B}" type="pres">
      <dgm:prSet presAssocID="{16722B34-EB79-48E7-8AD9-80BB0A631FC7}" presName="hierChild4" presStyleCnt="0"/>
      <dgm:spPr/>
    </dgm:pt>
    <dgm:pt modelId="{F0F0EAF4-603B-4678-A04A-C6003AD88423}" type="pres">
      <dgm:prSet presAssocID="{16722B34-EB79-48E7-8AD9-80BB0A631FC7}" presName="hierChild5" presStyleCnt="0"/>
      <dgm:spPr/>
    </dgm:pt>
    <dgm:pt modelId="{C389B6F3-DAF1-465E-9726-3B4E14D976C5}" type="pres">
      <dgm:prSet presAssocID="{9C05D3BE-2553-4635-AC0B-77E84D988529}" presName="Name37" presStyleLbl="parChTrans1D2" presStyleIdx="1" presStyleCnt="2"/>
      <dgm:spPr/>
    </dgm:pt>
    <dgm:pt modelId="{C7659FD1-C73F-4C43-BD13-C1E41D1226E9}" type="pres">
      <dgm:prSet presAssocID="{72BBAA01-71FD-4EF5-B35F-E6083B206AD2}" presName="hierRoot2" presStyleCnt="0">
        <dgm:presLayoutVars>
          <dgm:hierBranch val="init"/>
        </dgm:presLayoutVars>
      </dgm:prSet>
      <dgm:spPr/>
    </dgm:pt>
    <dgm:pt modelId="{C6177AAC-9D18-4219-8177-AD7162260045}" type="pres">
      <dgm:prSet presAssocID="{72BBAA01-71FD-4EF5-B35F-E6083B206AD2}" presName="rootComposite" presStyleCnt="0"/>
      <dgm:spPr/>
    </dgm:pt>
    <dgm:pt modelId="{5471A9EF-04B8-44E4-B920-F5E3C8533022}" type="pres">
      <dgm:prSet presAssocID="{72BBAA01-71FD-4EF5-B35F-E6083B206AD2}" presName="rootText" presStyleLbl="node2" presStyleIdx="1" presStyleCnt="2">
        <dgm:presLayoutVars>
          <dgm:chPref val="3"/>
        </dgm:presLayoutVars>
      </dgm:prSet>
      <dgm:spPr/>
    </dgm:pt>
    <dgm:pt modelId="{A2A539BF-F710-4946-BBD5-EC863E6FA155}" type="pres">
      <dgm:prSet presAssocID="{72BBAA01-71FD-4EF5-B35F-E6083B206AD2}" presName="rootConnector" presStyleLbl="node2" presStyleIdx="1" presStyleCnt="2"/>
      <dgm:spPr/>
    </dgm:pt>
    <dgm:pt modelId="{D012B76F-C64E-4923-A8F0-C51530781293}" type="pres">
      <dgm:prSet presAssocID="{72BBAA01-71FD-4EF5-B35F-E6083B206AD2}" presName="hierChild4" presStyleCnt="0"/>
      <dgm:spPr/>
    </dgm:pt>
    <dgm:pt modelId="{93D4BE86-10A4-4974-8DBD-AA650C5685FF}" type="pres">
      <dgm:prSet presAssocID="{72BBAA01-71FD-4EF5-B35F-E6083B206AD2}" presName="hierChild5" presStyleCnt="0"/>
      <dgm:spPr/>
    </dgm:pt>
    <dgm:pt modelId="{01D38124-CE3B-45FB-854D-10B47F84435F}" type="pres">
      <dgm:prSet presAssocID="{319B61D1-6CD4-4612-A931-601F544880A7}" presName="hierChild3" presStyleCnt="0"/>
      <dgm:spPr/>
    </dgm:pt>
  </dgm:ptLst>
  <dgm:cxnLst>
    <dgm:cxn modelId="{BC64F323-310C-4689-975B-F026700DC669}" type="presOf" srcId="{9C05D3BE-2553-4635-AC0B-77E84D988529}" destId="{C389B6F3-DAF1-465E-9726-3B4E14D976C5}" srcOrd="0" destOrd="0" presId="urn:microsoft.com/office/officeart/2005/8/layout/orgChart1"/>
    <dgm:cxn modelId="{57B29E24-522F-469E-9EA8-54EBC6B27D0B}" type="presOf" srcId="{FD21436A-01FE-4F36-804A-317E762E8FFC}" destId="{114BF958-8E96-482B-922C-BF786924866D}" srcOrd="0" destOrd="0" presId="urn:microsoft.com/office/officeart/2005/8/layout/orgChart1"/>
    <dgm:cxn modelId="{C2E6342B-7DE6-4482-A6DA-4A94A642C2F5}" type="presOf" srcId="{319B61D1-6CD4-4612-A931-601F544880A7}" destId="{6240690E-0165-4143-92DD-991FD809B7F0}" srcOrd="1" destOrd="0" presId="urn:microsoft.com/office/officeart/2005/8/layout/orgChart1"/>
    <dgm:cxn modelId="{E7DDAA2F-ABBD-4BB0-80E0-F3C74618F5CC}" type="presOf" srcId="{16722B34-EB79-48E7-8AD9-80BB0A631FC7}" destId="{3CEDE441-2E50-42A9-B726-39B8E2C9AC50}" srcOrd="0" destOrd="0" presId="urn:microsoft.com/office/officeart/2005/8/layout/orgChart1"/>
    <dgm:cxn modelId="{CD13CE53-2CA4-4F72-B03F-C42DC26135E4}" type="presOf" srcId="{319B61D1-6CD4-4612-A931-601F544880A7}" destId="{E82CAD7D-45FB-488A-A77C-D11A907A2E70}" srcOrd="0" destOrd="0" presId="urn:microsoft.com/office/officeart/2005/8/layout/orgChart1"/>
    <dgm:cxn modelId="{9867E553-E607-47C6-A7E8-0475CB27242D}" type="presOf" srcId="{72BBAA01-71FD-4EF5-B35F-E6083B206AD2}" destId="{5471A9EF-04B8-44E4-B920-F5E3C8533022}" srcOrd="0" destOrd="0" presId="urn:microsoft.com/office/officeart/2005/8/layout/orgChart1"/>
    <dgm:cxn modelId="{316CB382-FD7E-4C4D-82D9-62F70D6CA497}" srcId="{319B61D1-6CD4-4612-A931-601F544880A7}" destId="{72BBAA01-71FD-4EF5-B35F-E6083B206AD2}" srcOrd="1" destOrd="0" parTransId="{9C05D3BE-2553-4635-AC0B-77E84D988529}" sibTransId="{AFD8A652-2BFB-4F47-A191-A2F28CC4C533}"/>
    <dgm:cxn modelId="{183F0D88-D681-45C1-96C8-60011B309FA0}" type="presOf" srcId="{72BBAA01-71FD-4EF5-B35F-E6083B206AD2}" destId="{A2A539BF-F710-4946-BBD5-EC863E6FA155}" srcOrd="1" destOrd="0" presId="urn:microsoft.com/office/officeart/2005/8/layout/orgChart1"/>
    <dgm:cxn modelId="{98BA9A96-B375-4252-9A91-4B6393F659FF}" type="presOf" srcId="{16722B34-EB79-48E7-8AD9-80BB0A631FC7}" destId="{72F60DA0-79EB-49B7-8730-7F0FB4208D7B}" srcOrd="1" destOrd="0" presId="urn:microsoft.com/office/officeart/2005/8/layout/orgChart1"/>
    <dgm:cxn modelId="{6B240ECC-0204-437E-9798-4B9B76A8E3BB}" srcId="{5B138C9F-53D4-4E6D-A9D0-948E22A2E6EB}" destId="{319B61D1-6CD4-4612-A931-601F544880A7}" srcOrd="0" destOrd="0" parTransId="{EE4EF008-D66A-483D-98CE-3B8300252D8B}" sibTransId="{C0B7296C-2B67-4F29-9E66-C71FBF177147}"/>
    <dgm:cxn modelId="{3EAACDDD-A136-4773-B317-B79359ADC454}" type="presOf" srcId="{5B138C9F-53D4-4E6D-A9D0-948E22A2E6EB}" destId="{5AB4D893-F75C-45DB-8408-C20E74F72637}" srcOrd="0" destOrd="0" presId="urn:microsoft.com/office/officeart/2005/8/layout/orgChart1"/>
    <dgm:cxn modelId="{9465D8EB-AFFE-431F-BDA8-351BA939F415}" srcId="{319B61D1-6CD4-4612-A931-601F544880A7}" destId="{16722B34-EB79-48E7-8AD9-80BB0A631FC7}" srcOrd="0" destOrd="0" parTransId="{FD21436A-01FE-4F36-804A-317E762E8FFC}" sibTransId="{C3905037-724C-44CE-B3D2-4B582BB2B4E5}"/>
    <dgm:cxn modelId="{E115B326-99EB-4CA6-9355-2D75CC43A643}" type="presParOf" srcId="{5AB4D893-F75C-45DB-8408-C20E74F72637}" destId="{EB1C6AF0-3780-4A26-A7A9-EB02536BDA58}" srcOrd="0" destOrd="0" presId="urn:microsoft.com/office/officeart/2005/8/layout/orgChart1"/>
    <dgm:cxn modelId="{2A3C1969-739C-4A78-AD0F-00373DBFF016}" type="presParOf" srcId="{EB1C6AF0-3780-4A26-A7A9-EB02536BDA58}" destId="{66C63EA8-AB1A-4A40-A8EF-3182C11FECE9}" srcOrd="0" destOrd="0" presId="urn:microsoft.com/office/officeart/2005/8/layout/orgChart1"/>
    <dgm:cxn modelId="{55A52DAD-9258-406E-A668-EC4D0B5D19C1}" type="presParOf" srcId="{66C63EA8-AB1A-4A40-A8EF-3182C11FECE9}" destId="{E82CAD7D-45FB-488A-A77C-D11A907A2E70}" srcOrd="0" destOrd="0" presId="urn:microsoft.com/office/officeart/2005/8/layout/orgChart1"/>
    <dgm:cxn modelId="{50DFA8B2-92C7-4AA7-A75C-7AD778717F8D}" type="presParOf" srcId="{66C63EA8-AB1A-4A40-A8EF-3182C11FECE9}" destId="{6240690E-0165-4143-92DD-991FD809B7F0}" srcOrd="1" destOrd="0" presId="urn:microsoft.com/office/officeart/2005/8/layout/orgChart1"/>
    <dgm:cxn modelId="{14B9DBD4-632A-4BA8-B193-F04F610797A1}" type="presParOf" srcId="{EB1C6AF0-3780-4A26-A7A9-EB02536BDA58}" destId="{6B44EEED-3B17-4687-8C74-3B58E1569969}" srcOrd="1" destOrd="0" presId="urn:microsoft.com/office/officeart/2005/8/layout/orgChart1"/>
    <dgm:cxn modelId="{545F7985-A49F-4BB4-AFC7-0A2A0FD09E81}" type="presParOf" srcId="{6B44EEED-3B17-4687-8C74-3B58E1569969}" destId="{114BF958-8E96-482B-922C-BF786924866D}" srcOrd="0" destOrd="0" presId="urn:microsoft.com/office/officeart/2005/8/layout/orgChart1"/>
    <dgm:cxn modelId="{475CE5B5-71A7-4AC6-8007-937FF5D98022}" type="presParOf" srcId="{6B44EEED-3B17-4687-8C74-3B58E1569969}" destId="{7FCB0E2E-1CF9-40A5-B675-CF0B8EC6EB59}" srcOrd="1" destOrd="0" presId="urn:microsoft.com/office/officeart/2005/8/layout/orgChart1"/>
    <dgm:cxn modelId="{2CD36660-EA60-4500-8434-E5F2C28F6A81}" type="presParOf" srcId="{7FCB0E2E-1CF9-40A5-B675-CF0B8EC6EB59}" destId="{6FA90C32-B48F-4CC9-AE98-D5C577CF589C}" srcOrd="0" destOrd="0" presId="urn:microsoft.com/office/officeart/2005/8/layout/orgChart1"/>
    <dgm:cxn modelId="{AE939584-6744-4C26-A1A6-71294B5885D1}" type="presParOf" srcId="{6FA90C32-B48F-4CC9-AE98-D5C577CF589C}" destId="{3CEDE441-2E50-42A9-B726-39B8E2C9AC50}" srcOrd="0" destOrd="0" presId="urn:microsoft.com/office/officeart/2005/8/layout/orgChart1"/>
    <dgm:cxn modelId="{862B0124-83B8-4ED2-927D-BF21A01BF180}" type="presParOf" srcId="{6FA90C32-B48F-4CC9-AE98-D5C577CF589C}" destId="{72F60DA0-79EB-49B7-8730-7F0FB4208D7B}" srcOrd="1" destOrd="0" presId="urn:microsoft.com/office/officeart/2005/8/layout/orgChart1"/>
    <dgm:cxn modelId="{09793CBF-2938-4E88-A962-F90CD7416F6F}" type="presParOf" srcId="{7FCB0E2E-1CF9-40A5-B675-CF0B8EC6EB59}" destId="{8CC08759-D68F-473B-956D-5DB4440B0B0B}" srcOrd="1" destOrd="0" presId="urn:microsoft.com/office/officeart/2005/8/layout/orgChart1"/>
    <dgm:cxn modelId="{C1213622-4911-4633-B3CB-E82DB2404C6D}" type="presParOf" srcId="{7FCB0E2E-1CF9-40A5-B675-CF0B8EC6EB59}" destId="{F0F0EAF4-603B-4678-A04A-C6003AD88423}" srcOrd="2" destOrd="0" presId="urn:microsoft.com/office/officeart/2005/8/layout/orgChart1"/>
    <dgm:cxn modelId="{82708CB3-0E05-45C8-A6D3-4F2858F8EFC0}" type="presParOf" srcId="{6B44EEED-3B17-4687-8C74-3B58E1569969}" destId="{C389B6F3-DAF1-465E-9726-3B4E14D976C5}" srcOrd="2" destOrd="0" presId="urn:microsoft.com/office/officeart/2005/8/layout/orgChart1"/>
    <dgm:cxn modelId="{8C5BC01F-BB1F-46C5-8B51-5E51654DF0F8}" type="presParOf" srcId="{6B44EEED-3B17-4687-8C74-3B58E1569969}" destId="{C7659FD1-C73F-4C43-BD13-C1E41D1226E9}" srcOrd="3" destOrd="0" presId="urn:microsoft.com/office/officeart/2005/8/layout/orgChart1"/>
    <dgm:cxn modelId="{95B3C832-4E5A-4CA3-A8B3-B6C70E5E4EC5}" type="presParOf" srcId="{C7659FD1-C73F-4C43-BD13-C1E41D1226E9}" destId="{C6177AAC-9D18-4219-8177-AD7162260045}" srcOrd="0" destOrd="0" presId="urn:microsoft.com/office/officeart/2005/8/layout/orgChart1"/>
    <dgm:cxn modelId="{F6BF42C0-7944-465F-9DA7-AF2084B2C31A}" type="presParOf" srcId="{C6177AAC-9D18-4219-8177-AD7162260045}" destId="{5471A9EF-04B8-44E4-B920-F5E3C8533022}" srcOrd="0" destOrd="0" presId="urn:microsoft.com/office/officeart/2005/8/layout/orgChart1"/>
    <dgm:cxn modelId="{1FA2ACE0-5EFD-4660-BB7D-EE180AA75767}" type="presParOf" srcId="{C6177AAC-9D18-4219-8177-AD7162260045}" destId="{A2A539BF-F710-4946-BBD5-EC863E6FA155}" srcOrd="1" destOrd="0" presId="urn:microsoft.com/office/officeart/2005/8/layout/orgChart1"/>
    <dgm:cxn modelId="{BDC3C751-3DCA-4748-BC34-B8751066B941}" type="presParOf" srcId="{C7659FD1-C73F-4C43-BD13-C1E41D1226E9}" destId="{D012B76F-C64E-4923-A8F0-C51530781293}" srcOrd="1" destOrd="0" presId="urn:microsoft.com/office/officeart/2005/8/layout/orgChart1"/>
    <dgm:cxn modelId="{5FA39922-1D60-4175-B8CF-AD7BA0373AB7}" type="presParOf" srcId="{C7659FD1-C73F-4C43-BD13-C1E41D1226E9}" destId="{93D4BE86-10A4-4974-8DBD-AA650C5685FF}" srcOrd="2" destOrd="0" presId="urn:microsoft.com/office/officeart/2005/8/layout/orgChart1"/>
    <dgm:cxn modelId="{642A549A-D6B0-4DE4-9658-384CE81D995A}" type="presParOf" srcId="{EB1C6AF0-3780-4A26-A7A9-EB02536BDA58}" destId="{01D38124-CE3B-45FB-854D-10B47F84435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B138C9F-53D4-4E6D-A9D0-948E22A2E6E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19B61D1-6CD4-4612-A931-601F544880A7}">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تجزئة السوق</a:t>
          </a:r>
          <a:endParaRPr lang="en-US" dirty="0">
            <a:solidFill>
              <a:schemeClr val="bg1"/>
            </a:solidFill>
          </a:endParaRPr>
        </a:p>
      </dgm:t>
    </dgm:pt>
    <dgm:pt modelId="{EE4EF008-D66A-483D-98CE-3B8300252D8B}" type="parTrans" cxnId="{6B240ECC-0204-437E-9798-4B9B76A8E3BB}">
      <dgm:prSet/>
      <dgm:spPr/>
      <dgm:t>
        <a:bodyPr/>
        <a:lstStyle/>
        <a:p>
          <a:endParaRPr lang="en-US"/>
        </a:p>
      </dgm:t>
    </dgm:pt>
    <dgm:pt modelId="{C0B7296C-2B67-4F29-9E66-C71FBF177147}" type="sibTrans" cxnId="{6B240ECC-0204-437E-9798-4B9B76A8E3BB}">
      <dgm:prSet/>
      <dgm:spPr/>
      <dgm:t>
        <a:bodyPr/>
        <a:lstStyle/>
        <a:p>
          <a:endParaRPr lang="en-US"/>
        </a:p>
      </dgm:t>
    </dgm:pt>
    <dgm:pt modelId="{16722B34-EB79-48E7-8AD9-80BB0A631FC7}">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أسس التجزئة</a:t>
          </a:r>
          <a:endParaRPr lang="en-US" dirty="0">
            <a:solidFill>
              <a:schemeClr val="bg1"/>
            </a:solidFill>
          </a:endParaRPr>
        </a:p>
      </dgm:t>
    </dgm:pt>
    <dgm:pt modelId="{FD21436A-01FE-4F36-804A-317E762E8FFC}" type="parTrans" cxnId="{9465D8EB-AFFE-431F-BDA8-351BA939F415}">
      <dgm:prSet/>
      <dgm:spPr/>
      <dgm:t>
        <a:bodyPr/>
        <a:lstStyle/>
        <a:p>
          <a:pPr rtl="1"/>
          <a:endParaRPr lang="en-US">
            <a:solidFill>
              <a:schemeClr val="bg1"/>
            </a:solidFill>
          </a:endParaRPr>
        </a:p>
      </dgm:t>
    </dgm:pt>
    <dgm:pt modelId="{C3905037-724C-44CE-B3D2-4B582BB2B4E5}" type="sibTrans" cxnId="{9465D8EB-AFFE-431F-BDA8-351BA939F415}">
      <dgm:prSet/>
      <dgm:spPr/>
      <dgm:t>
        <a:bodyPr/>
        <a:lstStyle/>
        <a:p>
          <a:endParaRPr lang="en-US"/>
        </a:p>
      </dgm:t>
    </dgm:pt>
    <dgm:pt modelId="{72BBAA01-71FD-4EF5-B35F-E6083B206AD2}">
      <dgm:prSet phldrT="[Text]"/>
      <dgm:spPr/>
      <dgm:t>
        <a:bodyPr/>
        <a:lstStyle/>
        <a:p>
          <a:pPr rtl="1"/>
          <a:r>
            <a:rPr lang="ar-EG" b="1" i="0" u="none" strike="noStrike" baseline="0" dirty="0">
              <a:solidFill>
                <a:schemeClr val="bg1"/>
              </a:solidFill>
              <a:latin typeface="Sakkal Majalla" panose="02000000000000000000" pitchFamily="2" charset="-78"/>
              <a:cs typeface="Sakkal Majalla" panose="02000000000000000000" pitchFamily="2" charset="-78"/>
            </a:rPr>
            <a:t> استراتيجيات تجزئة السوق</a:t>
          </a:r>
          <a:endParaRPr lang="ar-EG" b="0" i="0" u="none" strike="noStrike" baseline="0" dirty="0">
            <a:solidFill>
              <a:schemeClr val="bg1"/>
            </a:solidFill>
            <a:latin typeface="Sakkal Majalla" panose="02000000000000000000" pitchFamily="2" charset="-78"/>
            <a:cs typeface="Sakkal Majalla" panose="02000000000000000000" pitchFamily="2" charset="-78"/>
          </a:endParaRPr>
        </a:p>
      </dgm:t>
    </dgm:pt>
    <dgm:pt modelId="{9C05D3BE-2553-4635-AC0B-77E84D988529}" type="parTrans" cxnId="{316CB382-FD7E-4C4D-82D9-62F70D6CA497}">
      <dgm:prSet/>
      <dgm:spPr/>
      <dgm:t>
        <a:bodyPr/>
        <a:lstStyle/>
        <a:p>
          <a:pPr rtl="1"/>
          <a:endParaRPr lang="en-US">
            <a:solidFill>
              <a:schemeClr val="bg1"/>
            </a:solidFill>
          </a:endParaRPr>
        </a:p>
      </dgm:t>
    </dgm:pt>
    <dgm:pt modelId="{AFD8A652-2BFB-4F47-A191-A2F28CC4C533}" type="sibTrans" cxnId="{316CB382-FD7E-4C4D-82D9-62F70D6CA497}">
      <dgm:prSet/>
      <dgm:spPr/>
      <dgm:t>
        <a:bodyPr/>
        <a:lstStyle/>
        <a:p>
          <a:endParaRPr lang="en-US"/>
        </a:p>
      </dgm:t>
    </dgm:pt>
    <dgm:pt modelId="{5AB4D893-F75C-45DB-8408-C20E74F72637}" type="pres">
      <dgm:prSet presAssocID="{5B138C9F-53D4-4E6D-A9D0-948E22A2E6EB}" presName="hierChild1" presStyleCnt="0">
        <dgm:presLayoutVars>
          <dgm:orgChart val="1"/>
          <dgm:chPref val="1"/>
          <dgm:dir/>
          <dgm:animOne val="branch"/>
          <dgm:animLvl val="lvl"/>
          <dgm:resizeHandles/>
        </dgm:presLayoutVars>
      </dgm:prSet>
      <dgm:spPr/>
    </dgm:pt>
    <dgm:pt modelId="{EB1C6AF0-3780-4A26-A7A9-EB02536BDA58}" type="pres">
      <dgm:prSet presAssocID="{319B61D1-6CD4-4612-A931-601F544880A7}" presName="hierRoot1" presStyleCnt="0">
        <dgm:presLayoutVars>
          <dgm:hierBranch val="init"/>
        </dgm:presLayoutVars>
      </dgm:prSet>
      <dgm:spPr/>
    </dgm:pt>
    <dgm:pt modelId="{66C63EA8-AB1A-4A40-A8EF-3182C11FECE9}" type="pres">
      <dgm:prSet presAssocID="{319B61D1-6CD4-4612-A931-601F544880A7}" presName="rootComposite1" presStyleCnt="0"/>
      <dgm:spPr/>
    </dgm:pt>
    <dgm:pt modelId="{E82CAD7D-45FB-488A-A77C-D11A907A2E70}" type="pres">
      <dgm:prSet presAssocID="{319B61D1-6CD4-4612-A931-601F544880A7}" presName="rootText1" presStyleLbl="node0" presStyleIdx="0" presStyleCnt="1">
        <dgm:presLayoutVars>
          <dgm:chPref val="3"/>
        </dgm:presLayoutVars>
      </dgm:prSet>
      <dgm:spPr/>
    </dgm:pt>
    <dgm:pt modelId="{6240690E-0165-4143-92DD-991FD809B7F0}" type="pres">
      <dgm:prSet presAssocID="{319B61D1-6CD4-4612-A931-601F544880A7}" presName="rootConnector1" presStyleLbl="node1" presStyleIdx="0" presStyleCnt="0"/>
      <dgm:spPr/>
    </dgm:pt>
    <dgm:pt modelId="{6B44EEED-3B17-4687-8C74-3B58E1569969}" type="pres">
      <dgm:prSet presAssocID="{319B61D1-6CD4-4612-A931-601F544880A7}" presName="hierChild2" presStyleCnt="0"/>
      <dgm:spPr/>
    </dgm:pt>
    <dgm:pt modelId="{114BF958-8E96-482B-922C-BF786924866D}" type="pres">
      <dgm:prSet presAssocID="{FD21436A-01FE-4F36-804A-317E762E8FFC}" presName="Name37" presStyleLbl="parChTrans1D2" presStyleIdx="0" presStyleCnt="2"/>
      <dgm:spPr/>
    </dgm:pt>
    <dgm:pt modelId="{7FCB0E2E-1CF9-40A5-B675-CF0B8EC6EB59}" type="pres">
      <dgm:prSet presAssocID="{16722B34-EB79-48E7-8AD9-80BB0A631FC7}" presName="hierRoot2" presStyleCnt="0">
        <dgm:presLayoutVars>
          <dgm:hierBranch val="init"/>
        </dgm:presLayoutVars>
      </dgm:prSet>
      <dgm:spPr/>
    </dgm:pt>
    <dgm:pt modelId="{6FA90C32-B48F-4CC9-AE98-D5C577CF589C}" type="pres">
      <dgm:prSet presAssocID="{16722B34-EB79-48E7-8AD9-80BB0A631FC7}" presName="rootComposite" presStyleCnt="0"/>
      <dgm:spPr/>
    </dgm:pt>
    <dgm:pt modelId="{3CEDE441-2E50-42A9-B726-39B8E2C9AC50}" type="pres">
      <dgm:prSet presAssocID="{16722B34-EB79-48E7-8AD9-80BB0A631FC7}" presName="rootText" presStyleLbl="node2" presStyleIdx="0" presStyleCnt="2">
        <dgm:presLayoutVars>
          <dgm:chPref val="3"/>
        </dgm:presLayoutVars>
      </dgm:prSet>
      <dgm:spPr/>
    </dgm:pt>
    <dgm:pt modelId="{72F60DA0-79EB-49B7-8730-7F0FB4208D7B}" type="pres">
      <dgm:prSet presAssocID="{16722B34-EB79-48E7-8AD9-80BB0A631FC7}" presName="rootConnector" presStyleLbl="node2" presStyleIdx="0" presStyleCnt="2"/>
      <dgm:spPr/>
    </dgm:pt>
    <dgm:pt modelId="{8CC08759-D68F-473B-956D-5DB4440B0B0B}" type="pres">
      <dgm:prSet presAssocID="{16722B34-EB79-48E7-8AD9-80BB0A631FC7}" presName="hierChild4" presStyleCnt="0"/>
      <dgm:spPr/>
    </dgm:pt>
    <dgm:pt modelId="{F0F0EAF4-603B-4678-A04A-C6003AD88423}" type="pres">
      <dgm:prSet presAssocID="{16722B34-EB79-48E7-8AD9-80BB0A631FC7}" presName="hierChild5" presStyleCnt="0"/>
      <dgm:spPr/>
    </dgm:pt>
    <dgm:pt modelId="{C389B6F3-DAF1-465E-9726-3B4E14D976C5}" type="pres">
      <dgm:prSet presAssocID="{9C05D3BE-2553-4635-AC0B-77E84D988529}" presName="Name37" presStyleLbl="parChTrans1D2" presStyleIdx="1" presStyleCnt="2"/>
      <dgm:spPr/>
    </dgm:pt>
    <dgm:pt modelId="{C7659FD1-C73F-4C43-BD13-C1E41D1226E9}" type="pres">
      <dgm:prSet presAssocID="{72BBAA01-71FD-4EF5-B35F-E6083B206AD2}" presName="hierRoot2" presStyleCnt="0">
        <dgm:presLayoutVars>
          <dgm:hierBranch val="init"/>
        </dgm:presLayoutVars>
      </dgm:prSet>
      <dgm:spPr/>
    </dgm:pt>
    <dgm:pt modelId="{C6177AAC-9D18-4219-8177-AD7162260045}" type="pres">
      <dgm:prSet presAssocID="{72BBAA01-71FD-4EF5-B35F-E6083B206AD2}" presName="rootComposite" presStyleCnt="0"/>
      <dgm:spPr/>
    </dgm:pt>
    <dgm:pt modelId="{5471A9EF-04B8-44E4-B920-F5E3C8533022}" type="pres">
      <dgm:prSet presAssocID="{72BBAA01-71FD-4EF5-B35F-E6083B206AD2}" presName="rootText" presStyleLbl="node2" presStyleIdx="1" presStyleCnt="2">
        <dgm:presLayoutVars>
          <dgm:chPref val="3"/>
        </dgm:presLayoutVars>
      </dgm:prSet>
      <dgm:spPr/>
    </dgm:pt>
    <dgm:pt modelId="{A2A539BF-F710-4946-BBD5-EC863E6FA155}" type="pres">
      <dgm:prSet presAssocID="{72BBAA01-71FD-4EF5-B35F-E6083B206AD2}" presName="rootConnector" presStyleLbl="node2" presStyleIdx="1" presStyleCnt="2"/>
      <dgm:spPr/>
    </dgm:pt>
    <dgm:pt modelId="{D012B76F-C64E-4923-A8F0-C51530781293}" type="pres">
      <dgm:prSet presAssocID="{72BBAA01-71FD-4EF5-B35F-E6083B206AD2}" presName="hierChild4" presStyleCnt="0"/>
      <dgm:spPr/>
    </dgm:pt>
    <dgm:pt modelId="{93D4BE86-10A4-4974-8DBD-AA650C5685FF}" type="pres">
      <dgm:prSet presAssocID="{72BBAA01-71FD-4EF5-B35F-E6083B206AD2}" presName="hierChild5" presStyleCnt="0"/>
      <dgm:spPr/>
    </dgm:pt>
    <dgm:pt modelId="{01D38124-CE3B-45FB-854D-10B47F84435F}" type="pres">
      <dgm:prSet presAssocID="{319B61D1-6CD4-4612-A931-601F544880A7}" presName="hierChild3" presStyleCnt="0"/>
      <dgm:spPr/>
    </dgm:pt>
  </dgm:ptLst>
  <dgm:cxnLst>
    <dgm:cxn modelId="{BC64F323-310C-4689-975B-F026700DC669}" type="presOf" srcId="{9C05D3BE-2553-4635-AC0B-77E84D988529}" destId="{C389B6F3-DAF1-465E-9726-3B4E14D976C5}" srcOrd="0" destOrd="0" presId="urn:microsoft.com/office/officeart/2005/8/layout/orgChart1"/>
    <dgm:cxn modelId="{57B29E24-522F-469E-9EA8-54EBC6B27D0B}" type="presOf" srcId="{FD21436A-01FE-4F36-804A-317E762E8FFC}" destId="{114BF958-8E96-482B-922C-BF786924866D}" srcOrd="0" destOrd="0" presId="urn:microsoft.com/office/officeart/2005/8/layout/orgChart1"/>
    <dgm:cxn modelId="{C2E6342B-7DE6-4482-A6DA-4A94A642C2F5}" type="presOf" srcId="{319B61D1-6CD4-4612-A931-601F544880A7}" destId="{6240690E-0165-4143-92DD-991FD809B7F0}" srcOrd="1" destOrd="0" presId="urn:microsoft.com/office/officeart/2005/8/layout/orgChart1"/>
    <dgm:cxn modelId="{E7DDAA2F-ABBD-4BB0-80E0-F3C74618F5CC}" type="presOf" srcId="{16722B34-EB79-48E7-8AD9-80BB0A631FC7}" destId="{3CEDE441-2E50-42A9-B726-39B8E2C9AC50}" srcOrd="0" destOrd="0" presId="urn:microsoft.com/office/officeart/2005/8/layout/orgChart1"/>
    <dgm:cxn modelId="{CD13CE53-2CA4-4F72-B03F-C42DC26135E4}" type="presOf" srcId="{319B61D1-6CD4-4612-A931-601F544880A7}" destId="{E82CAD7D-45FB-488A-A77C-D11A907A2E70}" srcOrd="0" destOrd="0" presId="urn:microsoft.com/office/officeart/2005/8/layout/orgChart1"/>
    <dgm:cxn modelId="{9867E553-E607-47C6-A7E8-0475CB27242D}" type="presOf" srcId="{72BBAA01-71FD-4EF5-B35F-E6083B206AD2}" destId="{5471A9EF-04B8-44E4-B920-F5E3C8533022}" srcOrd="0" destOrd="0" presId="urn:microsoft.com/office/officeart/2005/8/layout/orgChart1"/>
    <dgm:cxn modelId="{316CB382-FD7E-4C4D-82D9-62F70D6CA497}" srcId="{319B61D1-6CD4-4612-A931-601F544880A7}" destId="{72BBAA01-71FD-4EF5-B35F-E6083B206AD2}" srcOrd="1" destOrd="0" parTransId="{9C05D3BE-2553-4635-AC0B-77E84D988529}" sibTransId="{AFD8A652-2BFB-4F47-A191-A2F28CC4C533}"/>
    <dgm:cxn modelId="{183F0D88-D681-45C1-96C8-60011B309FA0}" type="presOf" srcId="{72BBAA01-71FD-4EF5-B35F-E6083B206AD2}" destId="{A2A539BF-F710-4946-BBD5-EC863E6FA155}" srcOrd="1" destOrd="0" presId="urn:microsoft.com/office/officeart/2005/8/layout/orgChart1"/>
    <dgm:cxn modelId="{98BA9A96-B375-4252-9A91-4B6393F659FF}" type="presOf" srcId="{16722B34-EB79-48E7-8AD9-80BB0A631FC7}" destId="{72F60DA0-79EB-49B7-8730-7F0FB4208D7B}" srcOrd="1" destOrd="0" presId="urn:microsoft.com/office/officeart/2005/8/layout/orgChart1"/>
    <dgm:cxn modelId="{6B240ECC-0204-437E-9798-4B9B76A8E3BB}" srcId="{5B138C9F-53D4-4E6D-A9D0-948E22A2E6EB}" destId="{319B61D1-6CD4-4612-A931-601F544880A7}" srcOrd="0" destOrd="0" parTransId="{EE4EF008-D66A-483D-98CE-3B8300252D8B}" sibTransId="{C0B7296C-2B67-4F29-9E66-C71FBF177147}"/>
    <dgm:cxn modelId="{3EAACDDD-A136-4773-B317-B79359ADC454}" type="presOf" srcId="{5B138C9F-53D4-4E6D-A9D0-948E22A2E6EB}" destId="{5AB4D893-F75C-45DB-8408-C20E74F72637}" srcOrd="0" destOrd="0" presId="urn:microsoft.com/office/officeart/2005/8/layout/orgChart1"/>
    <dgm:cxn modelId="{9465D8EB-AFFE-431F-BDA8-351BA939F415}" srcId="{319B61D1-6CD4-4612-A931-601F544880A7}" destId="{16722B34-EB79-48E7-8AD9-80BB0A631FC7}" srcOrd="0" destOrd="0" parTransId="{FD21436A-01FE-4F36-804A-317E762E8FFC}" sibTransId="{C3905037-724C-44CE-B3D2-4B582BB2B4E5}"/>
    <dgm:cxn modelId="{E115B326-99EB-4CA6-9355-2D75CC43A643}" type="presParOf" srcId="{5AB4D893-F75C-45DB-8408-C20E74F72637}" destId="{EB1C6AF0-3780-4A26-A7A9-EB02536BDA58}" srcOrd="0" destOrd="0" presId="urn:microsoft.com/office/officeart/2005/8/layout/orgChart1"/>
    <dgm:cxn modelId="{2A3C1969-739C-4A78-AD0F-00373DBFF016}" type="presParOf" srcId="{EB1C6AF0-3780-4A26-A7A9-EB02536BDA58}" destId="{66C63EA8-AB1A-4A40-A8EF-3182C11FECE9}" srcOrd="0" destOrd="0" presId="urn:microsoft.com/office/officeart/2005/8/layout/orgChart1"/>
    <dgm:cxn modelId="{55A52DAD-9258-406E-A668-EC4D0B5D19C1}" type="presParOf" srcId="{66C63EA8-AB1A-4A40-A8EF-3182C11FECE9}" destId="{E82CAD7D-45FB-488A-A77C-D11A907A2E70}" srcOrd="0" destOrd="0" presId="urn:microsoft.com/office/officeart/2005/8/layout/orgChart1"/>
    <dgm:cxn modelId="{50DFA8B2-92C7-4AA7-A75C-7AD778717F8D}" type="presParOf" srcId="{66C63EA8-AB1A-4A40-A8EF-3182C11FECE9}" destId="{6240690E-0165-4143-92DD-991FD809B7F0}" srcOrd="1" destOrd="0" presId="urn:microsoft.com/office/officeart/2005/8/layout/orgChart1"/>
    <dgm:cxn modelId="{14B9DBD4-632A-4BA8-B193-F04F610797A1}" type="presParOf" srcId="{EB1C6AF0-3780-4A26-A7A9-EB02536BDA58}" destId="{6B44EEED-3B17-4687-8C74-3B58E1569969}" srcOrd="1" destOrd="0" presId="urn:microsoft.com/office/officeart/2005/8/layout/orgChart1"/>
    <dgm:cxn modelId="{545F7985-A49F-4BB4-AFC7-0A2A0FD09E81}" type="presParOf" srcId="{6B44EEED-3B17-4687-8C74-3B58E1569969}" destId="{114BF958-8E96-482B-922C-BF786924866D}" srcOrd="0" destOrd="0" presId="urn:microsoft.com/office/officeart/2005/8/layout/orgChart1"/>
    <dgm:cxn modelId="{475CE5B5-71A7-4AC6-8007-937FF5D98022}" type="presParOf" srcId="{6B44EEED-3B17-4687-8C74-3B58E1569969}" destId="{7FCB0E2E-1CF9-40A5-B675-CF0B8EC6EB59}" srcOrd="1" destOrd="0" presId="urn:microsoft.com/office/officeart/2005/8/layout/orgChart1"/>
    <dgm:cxn modelId="{2CD36660-EA60-4500-8434-E5F2C28F6A81}" type="presParOf" srcId="{7FCB0E2E-1CF9-40A5-B675-CF0B8EC6EB59}" destId="{6FA90C32-B48F-4CC9-AE98-D5C577CF589C}" srcOrd="0" destOrd="0" presId="urn:microsoft.com/office/officeart/2005/8/layout/orgChart1"/>
    <dgm:cxn modelId="{AE939584-6744-4C26-A1A6-71294B5885D1}" type="presParOf" srcId="{6FA90C32-B48F-4CC9-AE98-D5C577CF589C}" destId="{3CEDE441-2E50-42A9-B726-39B8E2C9AC50}" srcOrd="0" destOrd="0" presId="urn:microsoft.com/office/officeart/2005/8/layout/orgChart1"/>
    <dgm:cxn modelId="{862B0124-83B8-4ED2-927D-BF21A01BF180}" type="presParOf" srcId="{6FA90C32-B48F-4CC9-AE98-D5C577CF589C}" destId="{72F60DA0-79EB-49B7-8730-7F0FB4208D7B}" srcOrd="1" destOrd="0" presId="urn:microsoft.com/office/officeart/2005/8/layout/orgChart1"/>
    <dgm:cxn modelId="{09793CBF-2938-4E88-A962-F90CD7416F6F}" type="presParOf" srcId="{7FCB0E2E-1CF9-40A5-B675-CF0B8EC6EB59}" destId="{8CC08759-D68F-473B-956D-5DB4440B0B0B}" srcOrd="1" destOrd="0" presId="urn:microsoft.com/office/officeart/2005/8/layout/orgChart1"/>
    <dgm:cxn modelId="{C1213622-4911-4633-B3CB-E82DB2404C6D}" type="presParOf" srcId="{7FCB0E2E-1CF9-40A5-B675-CF0B8EC6EB59}" destId="{F0F0EAF4-603B-4678-A04A-C6003AD88423}" srcOrd="2" destOrd="0" presId="urn:microsoft.com/office/officeart/2005/8/layout/orgChart1"/>
    <dgm:cxn modelId="{82708CB3-0E05-45C8-A6D3-4F2858F8EFC0}" type="presParOf" srcId="{6B44EEED-3B17-4687-8C74-3B58E1569969}" destId="{C389B6F3-DAF1-465E-9726-3B4E14D976C5}" srcOrd="2" destOrd="0" presId="urn:microsoft.com/office/officeart/2005/8/layout/orgChart1"/>
    <dgm:cxn modelId="{8C5BC01F-BB1F-46C5-8B51-5E51654DF0F8}" type="presParOf" srcId="{6B44EEED-3B17-4687-8C74-3B58E1569969}" destId="{C7659FD1-C73F-4C43-BD13-C1E41D1226E9}" srcOrd="3" destOrd="0" presId="urn:microsoft.com/office/officeart/2005/8/layout/orgChart1"/>
    <dgm:cxn modelId="{95B3C832-4E5A-4CA3-A8B3-B6C70E5E4EC5}" type="presParOf" srcId="{C7659FD1-C73F-4C43-BD13-C1E41D1226E9}" destId="{C6177AAC-9D18-4219-8177-AD7162260045}" srcOrd="0" destOrd="0" presId="urn:microsoft.com/office/officeart/2005/8/layout/orgChart1"/>
    <dgm:cxn modelId="{F6BF42C0-7944-465F-9DA7-AF2084B2C31A}" type="presParOf" srcId="{C6177AAC-9D18-4219-8177-AD7162260045}" destId="{5471A9EF-04B8-44E4-B920-F5E3C8533022}" srcOrd="0" destOrd="0" presId="urn:microsoft.com/office/officeart/2005/8/layout/orgChart1"/>
    <dgm:cxn modelId="{1FA2ACE0-5EFD-4660-BB7D-EE180AA75767}" type="presParOf" srcId="{C6177AAC-9D18-4219-8177-AD7162260045}" destId="{A2A539BF-F710-4946-BBD5-EC863E6FA155}" srcOrd="1" destOrd="0" presId="urn:microsoft.com/office/officeart/2005/8/layout/orgChart1"/>
    <dgm:cxn modelId="{BDC3C751-3DCA-4748-BC34-B8751066B941}" type="presParOf" srcId="{C7659FD1-C73F-4C43-BD13-C1E41D1226E9}" destId="{D012B76F-C64E-4923-A8F0-C51530781293}" srcOrd="1" destOrd="0" presId="urn:microsoft.com/office/officeart/2005/8/layout/orgChart1"/>
    <dgm:cxn modelId="{5FA39922-1D60-4175-B8CF-AD7BA0373AB7}" type="presParOf" srcId="{C7659FD1-C73F-4C43-BD13-C1E41D1226E9}" destId="{93D4BE86-10A4-4974-8DBD-AA650C5685FF}" srcOrd="2" destOrd="0" presId="urn:microsoft.com/office/officeart/2005/8/layout/orgChart1"/>
    <dgm:cxn modelId="{642A549A-D6B0-4DE4-9658-384CE81D995A}" type="presParOf" srcId="{EB1C6AF0-3780-4A26-A7A9-EB02536BDA58}" destId="{01D38124-CE3B-45FB-854D-10B47F84435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B138C9F-53D4-4E6D-A9D0-948E22A2E6E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19B61D1-6CD4-4612-A931-601F544880A7}">
      <dgm:prSet phldrT="[Text]"/>
      <dgm:spPr/>
      <dgm:t>
        <a:bodyPr/>
        <a:lstStyle/>
        <a:p>
          <a:pPr rtl="1"/>
          <a:r>
            <a:rPr lang="ar-EG" b="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3. </a:t>
          </a:r>
          <a:r>
            <a:rPr lang="ar-EG" b="0" i="0" u="none" strike="noStrike" baseline="0" dirty="0">
              <a:solidFill>
                <a:schemeClr val="bg1"/>
              </a:solidFill>
              <a:latin typeface="Sakkal Majalla" panose="02000000000000000000" pitchFamily="2" charset="-78"/>
              <a:cs typeface="Sakkal Majalla" panose="02000000000000000000" pitchFamily="2" charset="-78"/>
            </a:rPr>
            <a:t>تجزئة المستهلكين</a:t>
          </a:r>
          <a:endParaRPr lang="en-US" b="0" dirty="0">
            <a:solidFill>
              <a:schemeClr val="bg1"/>
            </a:solidFill>
          </a:endParaRPr>
        </a:p>
      </dgm:t>
    </dgm:pt>
    <dgm:pt modelId="{EE4EF008-D66A-483D-98CE-3B8300252D8B}" type="parTrans" cxnId="{6B240ECC-0204-437E-9798-4B9B76A8E3BB}">
      <dgm:prSet/>
      <dgm:spPr/>
      <dgm:t>
        <a:bodyPr/>
        <a:lstStyle/>
        <a:p>
          <a:endParaRPr lang="en-US"/>
        </a:p>
      </dgm:t>
    </dgm:pt>
    <dgm:pt modelId="{C0B7296C-2B67-4F29-9E66-C71FBF177147}" type="sibTrans" cxnId="{6B240ECC-0204-437E-9798-4B9B76A8E3BB}">
      <dgm:prSet/>
      <dgm:spPr/>
      <dgm:t>
        <a:bodyPr/>
        <a:lstStyle/>
        <a:p>
          <a:endParaRPr lang="en-US"/>
        </a:p>
      </dgm:t>
    </dgm:pt>
    <dgm:pt modelId="{16722B34-EB79-48E7-8AD9-80BB0A631FC7}">
      <dgm:prSet phldrT="[Text]"/>
      <dgm:spPr/>
      <dgm:t>
        <a:bodyPr/>
        <a:lstStyle/>
        <a:p>
          <a:pPr rtl="1"/>
          <a:r>
            <a:rPr lang="ar-EG" b="0" i="0" u="none" strike="noStrike" baseline="0" dirty="0">
              <a:solidFill>
                <a:schemeClr val="bg1"/>
              </a:solidFill>
              <a:latin typeface="Sakkal Majalla" panose="02000000000000000000" pitchFamily="2" charset="-78"/>
              <a:cs typeface="Sakkal Majalla" panose="02000000000000000000" pitchFamily="2" charset="-78"/>
            </a:rPr>
            <a:t>د.  التجزئة النفسية</a:t>
          </a:r>
          <a:endParaRPr lang="en-US" b="0" dirty="0">
            <a:solidFill>
              <a:schemeClr val="bg1"/>
            </a:solidFill>
          </a:endParaRPr>
        </a:p>
      </dgm:t>
    </dgm:pt>
    <dgm:pt modelId="{FD21436A-01FE-4F36-804A-317E762E8FFC}" type="parTrans" cxnId="{9465D8EB-AFFE-431F-BDA8-351BA939F415}">
      <dgm:prSet/>
      <dgm:spPr/>
      <dgm:t>
        <a:bodyPr/>
        <a:lstStyle/>
        <a:p>
          <a:pPr rtl="1"/>
          <a:endParaRPr lang="en-US" b="0">
            <a:solidFill>
              <a:schemeClr val="bg1"/>
            </a:solidFill>
          </a:endParaRPr>
        </a:p>
      </dgm:t>
    </dgm:pt>
    <dgm:pt modelId="{C3905037-724C-44CE-B3D2-4B582BB2B4E5}" type="sibTrans" cxnId="{9465D8EB-AFFE-431F-BDA8-351BA939F415}">
      <dgm:prSet/>
      <dgm:spPr/>
      <dgm:t>
        <a:bodyPr/>
        <a:lstStyle/>
        <a:p>
          <a:endParaRPr lang="en-US"/>
        </a:p>
      </dgm:t>
    </dgm:pt>
    <dgm:pt modelId="{72BBAA01-71FD-4EF5-B35F-E6083B206AD2}">
      <dgm:prSet phldrT="[Text]"/>
      <dgm:spPr/>
      <dgm:t>
        <a:bodyPr/>
        <a:lstStyle/>
        <a:p>
          <a:pPr rtl="1"/>
          <a:r>
            <a:rPr lang="ar-EG" b="0" i="0" u="none" strike="noStrike" baseline="0" dirty="0">
              <a:solidFill>
                <a:schemeClr val="bg1"/>
              </a:solidFill>
              <a:latin typeface="Sakkal Majalla" panose="02000000000000000000" pitchFamily="2" charset="-78"/>
              <a:cs typeface="Sakkal Majalla" panose="02000000000000000000" pitchFamily="2" charset="-78"/>
            </a:rPr>
            <a:t>أ.  التجزئة الجغرافية.</a:t>
          </a:r>
        </a:p>
      </dgm:t>
    </dgm:pt>
    <dgm:pt modelId="{9C05D3BE-2553-4635-AC0B-77E84D988529}" type="parTrans" cxnId="{316CB382-FD7E-4C4D-82D9-62F70D6CA497}">
      <dgm:prSet/>
      <dgm:spPr/>
      <dgm:t>
        <a:bodyPr/>
        <a:lstStyle/>
        <a:p>
          <a:pPr rtl="1"/>
          <a:endParaRPr lang="en-US" b="0">
            <a:solidFill>
              <a:schemeClr val="bg1"/>
            </a:solidFill>
          </a:endParaRPr>
        </a:p>
      </dgm:t>
    </dgm:pt>
    <dgm:pt modelId="{AFD8A652-2BFB-4F47-A191-A2F28CC4C533}" type="sibTrans" cxnId="{316CB382-FD7E-4C4D-82D9-62F70D6CA497}">
      <dgm:prSet/>
      <dgm:spPr/>
      <dgm:t>
        <a:bodyPr/>
        <a:lstStyle/>
        <a:p>
          <a:endParaRPr lang="en-US"/>
        </a:p>
      </dgm:t>
    </dgm:pt>
    <dgm:pt modelId="{DB00E9D7-BE2D-479B-BCA7-C3BCBB681F08}">
      <dgm:prSet/>
      <dgm:spPr/>
      <dgm:t>
        <a:bodyPr/>
        <a:lstStyle/>
        <a:p>
          <a:pPr rtl="1"/>
          <a:r>
            <a:rPr lang="ar-EG" b="0" i="0" u="none" strike="noStrike" baseline="0">
              <a:solidFill>
                <a:schemeClr val="bg1"/>
              </a:solidFill>
              <a:latin typeface="Sakkal Majalla" panose="02000000000000000000" pitchFamily="2" charset="-78"/>
              <a:cs typeface="Sakkal Majalla" panose="02000000000000000000" pitchFamily="2" charset="-78"/>
            </a:rPr>
            <a:t>ب.  التجزئة السكانية</a:t>
          </a:r>
          <a:endParaRPr lang="en-US" b="0" dirty="0">
            <a:solidFill>
              <a:schemeClr val="bg1"/>
            </a:solidFill>
            <a:latin typeface="Sakkal Majalla" panose="02000000000000000000" pitchFamily="2" charset="-78"/>
            <a:cs typeface="Sakkal Majalla" panose="02000000000000000000" pitchFamily="2" charset="-78"/>
          </a:endParaRPr>
        </a:p>
      </dgm:t>
    </dgm:pt>
    <dgm:pt modelId="{4BB3A05A-44BF-4E77-9237-9FC7D5545333}" type="parTrans" cxnId="{F200412A-8C40-43BB-A2D8-FAAC4C324F4C}">
      <dgm:prSet/>
      <dgm:spPr/>
      <dgm:t>
        <a:bodyPr/>
        <a:lstStyle/>
        <a:p>
          <a:endParaRPr lang="en-US" b="0">
            <a:solidFill>
              <a:schemeClr val="bg1"/>
            </a:solidFill>
          </a:endParaRPr>
        </a:p>
      </dgm:t>
    </dgm:pt>
    <dgm:pt modelId="{6B77C7E4-8BAC-4F5F-A7DA-CD21BCEDB174}" type="sibTrans" cxnId="{F200412A-8C40-43BB-A2D8-FAAC4C324F4C}">
      <dgm:prSet/>
      <dgm:spPr/>
      <dgm:t>
        <a:bodyPr/>
        <a:lstStyle/>
        <a:p>
          <a:endParaRPr lang="en-US"/>
        </a:p>
      </dgm:t>
    </dgm:pt>
    <dgm:pt modelId="{4BBAB7BB-9485-4CF5-8EB6-738BFA84B576}">
      <dgm:prSet/>
      <dgm:spPr/>
      <dgm:t>
        <a:bodyPr/>
        <a:lstStyle/>
        <a:p>
          <a:pPr rtl="1"/>
          <a:r>
            <a:rPr lang="ar-EG" b="0" i="0" u="none" strike="noStrike" baseline="0" dirty="0">
              <a:solidFill>
                <a:schemeClr val="bg1"/>
              </a:solidFill>
              <a:latin typeface="Cairo-Bold"/>
            </a:rPr>
            <a:t>ج. تجزئة الاستعمال</a:t>
          </a:r>
          <a:endParaRPr lang="en-US" b="0" dirty="0">
            <a:solidFill>
              <a:schemeClr val="bg1"/>
            </a:solidFill>
            <a:latin typeface="Sakkal Majalla" panose="02000000000000000000" pitchFamily="2" charset="-78"/>
            <a:cs typeface="Sakkal Majalla" panose="02000000000000000000" pitchFamily="2" charset="-78"/>
          </a:endParaRPr>
        </a:p>
      </dgm:t>
    </dgm:pt>
    <dgm:pt modelId="{925FBE8D-F37E-4B5D-A4F7-9C48664C6CD0}" type="parTrans" cxnId="{5A4A649B-ECBA-4956-9BB2-02B72AC74760}">
      <dgm:prSet/>
      <dgm:spPr/>
      <dgm:t>
        <a:bodyPr/>
        <a:lstStyle/>
        <a:p>
          <a:endParaRPr lang="en-US" b="0">
            <a:solidFill>
              <a:schemeClr val="bg1"/>
            </a:solidFill>
          </a:endParaRPr>
        </a:p>
      </dgm:t>
    </dgm:pt>
    <dgm:pt modelId="{B9A70729-BE93-4751-A0AC-19751856CBBE}" type="sibTrans" cxnId="{5A4A649B-ECBA-4956-9BB2-02B72AC74760}">
      <dgm:prSet/>
      <dgm:spPr/>
      <dgm:t>
        <a:bodyPr/>
        <a:lstStyle/>
        <a:p>
          <a:endParaRPr lang="en-US"/>
        </a:p>
      </dgm:t>
    </dgm:pt>
    <dgm:pt modelId="{5AB4D893-F75C-45DB-8408-C20E74F72637}" type="pres">
      <dgm:prSet presAssocID="{5B138C9F-53D4-4E6D-A9D0-948E22A2E6EB}" presName="hierChild1" presStyleCnt="0">
        <dgm:presLayoutVars>
          <dgm:orgChart val="1"/>
          <dgm:chPref val="1"/>
          <dgm:dir/>
          <dgm:animOne val="branch"/>
          <dgm:animLvl val="lvl"/>
          <dgm:resizeHandles/>
        </dgm:presLayoutVars>
      </dgm:prSet>
      <dgm:spPr/>
    </dgm:pt>
    <dgm:pt modelId="{EB1C6AF0-3780-4A26-A7A9-EB02536BDA58}" type="pres">
      <dgm:prSet presAssocID="{319B61D1-6CD4-4612-A931-601F544880A7}" presName="hierRoot1" presStyleCnt="0">
        <dgm:presLayoutVars>
          <dgm:hierBranch val="init"/>
        </dgm:presLayoutVars>
      </dgm:prSet>
      <dgm:spPr/>
    </dgm:pt>
    <dgm:pt modelId="{66C63EA8-AB1A-4A40-A8EF-3182C11FECE9}" type="pres">
      <dgm:prSet presAssocID="{319B61D1-6CD4-4612-A931-601F544880A7}" presName="rootComposite1" presStyleCnt="0"/>
      <dgm:spPr/>
    </dgm:pt>
    <dgm:pt modelId="{E82CAD7D-45FB-488A-A77C-D11A907A2E70}" type="pres">
      <dgm:prSet presAssocID="{319B61D1-6CD4-4612-A931-601F544880A7}" presName="rootText1" presStyleLbl="node0" presStyleIdx="0" presStyleCnt="1">
        <dgm:presLayoutVars>
          <dgm:chPref val="3"/>
        </dgm:presLayoutVars>
      </dgm:prSet>
      <dgm:spPr/>
    </dgm:pt>
    <dgm:pt modelId="{6240690E-0165-4143-92DD-991FD809B7F0}" type="pres">
      <dgm:prSet presAssocID="{319B61D1-6CD4-4612-A931-601F544880A7}" presName="rootConnector1" presStyleLbl="node1" presStyleIdx="0" presStyleCnt="0"/>
      <dgm:spPr/>
    </dgm:pt>
    <dgm:pt modelId="{6B44EEED-3B17-4687-8C74-3B58E1569969}" type="pres">
      <dgm:prSet presAssocID="{319B61D1-6CD4-4612-A931-601F544880A7}" presName="hierChild2" presStyleCnt="0"/>
      <dgm:spPr/>
    </dgm:pt>
    <dgm:pt modelId="{114BF958-8E96-482B-922C-BF786924866D}" type="pres">
      <dgm:prSet presAssocID="{FD21436A-01FE-4F36-804A-317E762E8FFC}" presName="Name37" presStyleLbl="parChTrans1D2" presStyleIdx="0" presStyleCnt="4"/>
      <dgm:spPr/>
    </dgm:pt>
    <dgm:pt modelId="{7FCB0E2E-1CF9-40A5-B675-CF0B8EC6EB59}" type="pres">
      <dgm:prSet presAssocID="{16722B34-EB79-48E7-8AD9-80BB0A631FC7}" presName="hierRoot2" presStyleCnt="0">
        <dgm:presLayoutVars>
          <dgm:hierBranch val="init"/>
        </dgm:presLayoutVars>
      </dgm:prSet>
      <dgm:spPr/>
    </dgm:pt>
    <dgm:pt modelId="{6FA90C32-B48F-4CC9-AE98-D5C577CF589C}" type="pres">
      <dgm:prSet presAssocID="{16722B34-EB79-48E7-8AD9-80BB0A631FC7}" presName="rootComposite" presStyleCnt="0"/>
      <dgm:spPr/>
    </dgm:pt>
    <dgm:pt modelId="{3CEDE441-2E50-42A9-B726-39B8E2C9AC50}" type="pres">
      <dgm:prSet presAssocID="{16722B34-EB79-48E7-8AD9-80BB0A631FC7}" presName="rootText" presStyleLbl="node2" presStyleIdx="0" presStyleCnt="4">
        <dgm:presLayoutVars>
          <dgm:chPref val="3"/>
        </dgm:presLayoutVars>
      </dgm:prSet>
      <dgm:spPr/>
    </dgm:pt>
    <dgm:pt modelId="{72F60DA0-79EB-49B7-8730-7F0FB4208D7B}" type="pres">
      <dgm:prSet presAssocID="{16722B34-EB79-48E7-8AD9-80BB0A631FC7}" presName="rootConnector" presStyleLbl="node2" presStyleIdx="0" presStyleCnt="4"/>
      <dgm:spPr/>
    </dgm:pt>
    <dgm:pt modelId="{8CC08759-D68F-473B-956D-5DB4440B0B0B}" type="pres">
      <dgm:prSet presAssocID="{16722B34-EB79-48E7-8AD9-80BB0A631FC7}" presName="hierChild4" presStyleCnt="0"/>
      <dgm:spPr/>
    </dgm:pt>
    <dgm:pt modelId="{F0F0EAF4-603B-4678-A04A-C6003AD88423}" type="pres">
      <dgm:prSet presAssocID="{16722B34-EB79-48E7-8AD9-80BB0A631FC7}" presName="hierChild5" presStyleCnt="0"/>
      <dgm:spPr/>
    </dgm:pt>
    <dgm:pt modelId="{5AEDE837-86B6-460B-990C-C6C35A50DD8F}" type="pres">
      <dgm:prSet presAssocID="{925FBE8D-F37E-4B5D-A4F7-9C48664C6CD0}" presName="Name37" presStyleLbl="parChTrans1D2" presStyleIdx="1" presStyleCnt="4"/>
      <dgm:spPr/>
    </dgm:pt>
    <dgm:pt modelId="{DE8CE3FF-394D-4678-A84B-9E338C45A526}" type="pres">
      <dgm:prSet presAssocID="{4BBAB7BB-9485-4CF5-8EB6-738BFA84B576}" presName="hierRoot2" presStyleCnt="0">
        <dgm:presLayoutVars>
          <dgm:hierBranch val="init"/>
        </dgm:presLayoutVars>
      </dgm:prSet>
      <dgm:spPr/>
    </dgm:pt>
    <dgm:pt modelId="{530B7F72-9CBA-490C-8C6F-EEA304608506}" type="pres">
      <dgm:prSet presAssocID="{4BBAB7BB-9485-4CF5-8EB6-738BFA84B576}" presName="rootComposite" presStyleCnt="0"/>
      <dgm:spPr/>
    </dgm:pt>
    <dgm:pt modelId="{65F9F7D8-FE66-44CC-A88B-6E64E086A3EF}" type="pres">
      <dgm:prSet presAssocID="{4BBAB7BB-9485-4CF5-8EB6-738BFA84B576}" presName="rootText" presStyleLbl="node2" presStyleIdx="1" presStyleCnt="4">
        <dgm:presLayoutVars>
          <dgm:chPref val="3"/>
        </dgm:presLayoutVars>
      </dgm:prSet>
      <dgm:spPr/>
    </dgm:pt>
    <dgm:pt modelId="{0E320FD5-BCE4-488D-BC86-D093445388C5}" type="pres">
      <dgm:prSet presAssocID="{4BBAB7BB-9485-4CF5-8EB6-738BFA84B576}" presName="rootConnector" presStyleLbl="node2" presStyleIdx="1" presStyleCnt="4"/>
      <dgm:spPr/>
    </dgm:pt>
    <dgm:pt modelId="{050AB9FD-D969-4072-B149-A2E85C3A1959}" type="pres">
      <dgm:prSet presAssocID="{4BBAB7BB-9485-4CF5-8EB6-738BFA84B576}" presName="hierChild4" presStyleCnt="0"/>
      <dgm:spPr/>
    </dgm:pt>
    <dgm:pt modelId="{F2073105-013F-4FE9-809E-2B2A21781EA9}" type="pres">
      <dgm:prSet presAssocID="{4BBAB7BB-9485-4CF5-8EB6-738BFA84B576}" presName="hierChild5" presStyleCnt="0"/>
      <dgm:spPr/>
    </dgm:pt>
    <dgm:pt modelId="{C78E9D57-F723-44DF-8D96-8702137B0D08}" type="pres">
      <dgm:prSet presAssocID="{4BB3A05A-44BF-4E77-9237-9FC7D5545333}" presName="Name37" presStyleLbl="parChTrans1D2" presStyleIdx="2" presStyleCnt="4"/>
      <dgm:spPr/>
    </dgm:pt>
    <dgm:pt modelId="{26AE599F-9A27-4631-AE30-FDFEEE6D9F25}" type="pres">
      <dgm:prSet presAssocID="{DB00E9D7-BE2D-479B-BCA7-C3BCBB681F08}" presName="hierRoot2" presStyleCnt="0">
        <dgm:presLayoutVars>
          <dgm:hierBranch val="init"/>
        </dgm:presLayoutVars>
      </dgm:prSet>
      <dgm:spPr/>
    </dgm:pt>
    <dgm:pt modelId="{E8680BE2-BCC0-40E0-BB90-0724EED87F2B}" type="pres">
      <dgm:prSet presAssocID="{DB00E9D7-BE2D-479B-BCA7-C3BCBB681F08}" presName="rootComposite" presStyleCnt="0"/>
      <dgm:spPr/>
    </dgm:pt>
    <dgm:pt modelId="{8EE81E98-09DD-4014-8656-C32EB1D1C537}" type="pres">
      <dgm:prSet presAssocID="{DB00E9D7-BE2D-479B-BCA7-C3BCBB681F08}" presName="rootText" presStyleLbl="node2" presStyleIdx="2" presStyleCnt="4">
        <dgm:presLayoutVars>
          <dgm:chPref val="3"/>
        </dgm:presLayoutVars>
      </dgm:prSet>
      <dgm:spPr/>
    </dgm:pt>
    <dgm:pt modelId="{BBC06216-EE4B-4B93-9B4C-B5B8375F08D8}" type="pres">
      <dgm:prSet presAssocID="{DB00E9D7-BE2D-479B-BCA7-C3BCBB681F08}" presName="rootConnector" presStyleLbl="node2" presStyleIdx="2" presStyleCnt="4"/>
      <dgm:spPr/>
    </dgm:pt>
    <dgm:pt modelId="{8A63363E-B1D0-4D2E-9937-3686E5D813A1}" type="pres">
      <dgm:prSet presAssocID="{DB00E9D7-BE2D-479B-BCA7-C3BCBB681F08}" presName="hierChild4" presStyleCnt="0"/>
      <dgm:spPr/>
    </dgm:pt>
    <dgm:pt modelId="{BA9E42B3-6D0C-4D93-9BE7-0D65CD0C65BC}" type="pres">
      <dgm:prSet presAssocID="{DB00E9D7-BE2D-479B-BCA7-C3BCBB681F08}" presName="hierChild5" presStyleCnt="0"/>
      <dgm:spPr/>
    </dgm:pt>
    <dgm:pt modelId="{C389B6F3-DAF1-465E-9726-3B4E14D976C5}" type="pres">
      <dgm:prSet presAssocID="{9C05D3BE-2553-4635-AC0B-77E84D988529}" presName="Name37" presStyleLbl="parChTrans1D2" presStyleIdx="3" presStyleCnt="4"/>
      <dgm:spPr/>
    </dgm:pt>
    <dgm:pt modelId="{C7659FD1-C73F-4C43-BD13-C1E41D1226E9}" type="pres">
      <dgm:prSet presAssocID="{72BBAA01-71FD-4EF5-B35F-E6083B206AD2}" presName="hierRoot2" presStyleCnt="0">
        <dgm:presLayoutVars>
          <dgm:hierBranch val="init"/>
        </dgm:presLayoutVars>
      </dgm:prSet>
      <dgm:spPr/>
    </dgm:pt>
    <dgm:pt modelId="{C6177AAC-9D18-4219-8177-AD7162260045}" type="pres">
      <dgm:prSet presAssocID="{72BBAA01-71FD-4EF5-B35F-E6083B206AD2}" presName="rootComposite" presStyleCnt="0"/>
      <dgm:spPr/>
    </dgm:pt>
    <dgm:pt modelId="{5471A9EF-04B8-44E4-B920-F5E3C8533022}" type="pres">
      <dgm:prSet presAssocID="{72BBAA01-71FD-4EF5-B35F-E6083B206AD2}" presName="rootText" presStyleLbl="node2" presStyleIdx="3" presStyleCnt="4">
        <dgm:presLayoutVars>
          <dgm:chPref val="3"/>
        </dgm:presLayoutVars>
      </dgm:prSet>
      <dgm:spPr/>
    </dgm:pt>
    <dgm:pt modelId="{A2A539BF-F710-4946-BBD5-EC863E6FA155}" type="pres">
      <dgm:prSet presAssocID="{72BBAA01-71FD-4EF5-B35F-E6083B206AD2}" presName="rootConnector" presStyleLbl="node2" presStyleIdx="3" presStyleCnt="4"/>
      <dgm:spPr/>
    </dgm:pt>
    <dgm:pt modelId="{D012B76F-C64E-4923-A8F0-C51530781293}" type="pres">
      <dgm:prSet presAssocID="{72BBAA01-71FD-4EF5-B35F-E6083B206AD2}" presName="hierChild4" presStyleCnt="0"/>
      <dgm:spPr/>
    </dgm:pt>
    <dgm:pt modelId="{93D4BE86-10A4-4974-8DBD-AA650C5685FF}" type="pres">
      <dgm:prSet presAssocID="{72BBAA01-71FD-4EF5-B35F-E6083B206AD2}" presName="hierChild5" presStyleCnt="0"/>
      <dgm:spPr/>
    </dgm:pt>
    <dgm:pt modelId="{01D38124-CE3B-45FB-854D-10B47F84435F}" type="pres">
      <dgm:prSet presAssocID="{319B61D1-6CD4-4612-A931-601F544880A7}" presName="hierChild3" presStyleCnt="0"/>
      <dgm:spPr/>
    </dgm:pt>
  </dgm:ptLst>
  <dgm:cxnLst>
    <dgm:cxn modelId="{467FB413-4E54-48AB-A049-992F73578C19}" type="presOf" srcId="{4BBAB7BB-9485-4CF5-8EB6-738BFA84B576}" destId="{0E320FD5-BCE4-488D-BC86-D093445388C5}" srcOrd="1" destOrd="0" presId="urn:microsoft.com/office/officeart/2005/8/layout/orgChart1"/>
    <dgm:cxn modelId="{BC64F323-310C-4689-975B-F026700DC669}" type="presOf" srcId="{9C05D3BE-2553-4635-AC0B-77E84D988529}" destId="{C389B6F3-DAF1-465E-9726-3B4E14D976C5}" srcOrd="0" destOrd="0" presId="urn:microsoft.com/office/officeart/2005/8/layout/orgChart1"/>
    <dgm:cxn modelId="{57B29E24-522F-469E-9EA8-54EBC6B27D0B}" type="presOf" srcId="{FD21436A-01FE-4F36-804A-317E762E8FFC}" destId="{114BF958-8E96-482B-922C-BF786924866D}" srcOrd="0" destOrd="0" presId="urn:microsoft.com/office/officeart/2005/8/layout/orgChart1"/>
    <dgm:cxn modelId="{F200412A-8C40-43BB-A2D8-FAAC4C324F4C}" srcId="{319B61D1-6CD4-4612-A931-601F544880A7}" destId="{DB00E9D7-BE2D-479B-BCA7-C3BCBB681F08}" srcOrd="2" destOrd="0" parTransId="{4BB3A05A-44BF-4E77-9237-9FC7D5545333}" sibTransId="{6B77C7E4-8BAC-4F5F-A7DA-CD21BCEDB174}"/>
    <dgm:cxn modelId="{C2E6342B-7DE6-4482-A6DA-4A94A642C2F5}" type="presOf" srcId="{319B61D1-6CD4-4612-A931-601F544880A7}" destId="{6240690E-0165-4143-92DD-991FD809B7F0}" srcOrd="1" destOrd="0" presId="urn:microsoft.com/office/officeart/2005/8/layout/orgChart1"/>
    <dgm:cxn modelId="{E7DDAA2F-ABBD-4BB0-80E0-F3C74618F5CC}" type="presOf" srcId="{16722B34-EB79-48E7-8AD9-80BB0A631FC7}" destId="{3CEDE441-2E50-42A9-B726-39B8E2C9AC50}" srcOrd="0" destOrd="0" presId="urn:microsoft.com/office/officeart/2005/8/layout/orgChart1"/>
    <dgm:cxn modelId="{55663365-9DC7-486D-BB48-1B7FAFADD7AF}" type="presOf" srcId="{4BBAB7BB-9485-4CF5-8EB6-738BFA84B576}" destId="{65F9F7D8-FE66-44CC-A88B-6E64E086A3EF}" srcOrd="0" destOrd="0" presId="urn:microsoft.com/office/officeart/2005/8/layout/orgChart1"/>
    <dgm:cxn modelId="{CD13CE53-2CA4-4F72-B03F-C42DC26135E4}" type="presOf" srcId="{319B61D1-6CD4-4612-A931-601F544880A7}" destId="{E82CAD7D-45FB-488A-A77C-D11A907A2E70}" srcOrd="0" destOrd="0" presId="urn:microsoft.com/office/officeart/2005/8/layout/orgChart1"/>
    <dgm:cxn modelId="{9867E553-E607-47C6-A7E8-0475CB27242D}" type="presOf" srcId="{72BBAA01-71FD-4EF5-B35F-E6083B206AD2}" destId="{5471A9EF-04B8-44E4-B920-F5E3C8533022}" srcOrd="0" destOrd="0" presId="urn:microsoft.com/office/officeart/2005/8/layout/orgChart1"/>
    <dgm:cxn modelId="{316CB382-FD7E-4C4D-82D9-62F70D6CA497}" srcId="{319B61D1-6CD4-4612-A931-601F544880A7}" destId="{72BBAA01-71FD-4EF5-B35F-E6083B206AD2}" srcOrd="3" destOrd="0" parTransId="{9C05D3BE-2553-4635-AC0B-77E84D988529}" sibTransId="{AFD8A652-2BFB-4F47-A191-A2F28CC4C533}"/>
    <dgm:cxn modelId="{183F0D88-D681-45C1-96C8-60011B309FA0}" type="presOf" srcId="{72BBAA01-71FD-4EF5-B35F-E6083B206AD2}" destId="{A2A539BF-F710-4946-BBD5-EC863E6FA155}" srcOrd="1" destOrd="0" presId="urn:microsoft.com/office/officeart/2005/8/layout/orgChart1"/>
    <dgm:cxn modelId="{E8C7788E-FF47-4CDB-B2BA-C06B28A99F5A}" type="presOf" srcId="{DB00E9D7-BE2D-479B-BCA7-C3BCBB681F08}" destId="{8EE81E98-09DD-4014-8656-C32EB1D1C537}" srcOrd="0" destOrd="0" presId="urn:microsoft.com/office/officeart/2005/8/layout/orgChart1"/>
    <dgm:cxn modelId="{98BA9A96-B375-4252-9A91-4B6393F659FF}" type="presOf" srcId="{16722B34-EB79-48E7-8AD9-80BB0A631FC7}" destId="{72F60DA0-79EB-49B7-8730-7F0FB4208D7B}" srcOrd="1" destOrd="0" presId="urn:microsoft.com/office/officeart/2005/8/layout/orgChart1"/>
    <dgm:cxn modelId="{5A4A649B-ECBA-4956-9BB2-02B72AC74760}" srcId="{319B61D1-6CD4-4612-A931-601F544880A7}" destId="{4BBAB7BB-9485-4CF5-8EB6-738BFA84B576}" srcOrd="1" destOrd="0" parTransId="{925FBE8D-F37E-4B5D-A4F7-9C48664C6CD0}" sibTransId="{B9A70729-BE93-4751-A0AC-19751856CBBE}"/>
    <dgm:cxn modelId="{F3B961C3-E9CB-4895-A2F0-16C29A727C57}" type="presOf" srcId="{925FBE8D-F37E-4B5D-A4F7-9C48664C6CD0}" destId="{5AEDE837-86B6-460B-990C-C6C35A50DD8F}" srcOrd="0" destOrd="0" presId="urn:microsoft.com/office/officeart/2005/8/layout/orgChart1"/>
    <dgm:cxn modelId="{6B240ECC-0204-437E-9798-4B9B76A8E3BB}" srcId="{5B138C9F-53D4-4E6D-A9D0-948E22A2E6EB}" destId="{319B61D1-6CD4-4612-A931-601F544880A7}" srcOrd="0" destOrd="0" parTransId="{EE4EF008-D66A-483D-98CE-3B8300252D8B}" sibTransId="{C0B7296C-2B67-4F29-9E66-C71FBF177147}"/>
    <dgm:cxn modelId="{412CF8D3-62C6-4A7A-9D71-98244A70B33F}" type="presOf" srcId="{4BB3A05A-44BF-4E77-9237-9FC7D5545333}" destId="{C78E9D57-F723-44DF-8D96-8702137B0D08}" srcOrd="0" destOrd="0" presId="urn:microsoft.com/office/officeart/2005/8/layout/orgChart1"/>
    <dgm:cxn modelId="{3EAACDDD-A136-4773-B317-B79359ADC454}" type="presOf" srcId="{5B138C9F-53D4-4E6D-A9D0-948E22A2E6EB}" destId="{5AB4D893-F75C-45DB-8408-C20E74F72637}" srcOrd="0" destOrd="0" presId="urn:microsoft.com/office/officeart/2005/8/layout/orgChart1"/>
    <dgm:cxn modelId="{9465D8EB-AFFE-431F-BDA8-351BA939F415}" srcId="{319B61D1-6CD4-4612-A931-601F544880A7}" destId="{16722B34-EB79-48E7-8AD9-80BB0A631FC7}" srcOrd="0" destOrd="0" parTransId="{FD21436A-01FE-4F36-804A-317E762E8FFC}" sibTransId="{C3905037-724C-44CE-B3D2-4B582BB2B4E5}"/>
    <dgm:cxn modelId="{F57E8FFD-0FA1-4445-A9A8-AED559F9AB80}" type="presOf" srcId="{DB00E9D7-BE2D-479B-BCA7-C3BCBB681F08}" destId="{BBC06216-EE4B-4B93-9B4C-B5B8375F08D8}" srcOrd="1" destOrd="0" presId="urn:microsoft.com/office/officeart/2005/8/layout/orgChart1"/>
    <dgm:cxn modelId="{E115B326-99EB-4CA6-9355-2D75CC43A643}" type="presParOf" srcId="{5AB4D893-F75C-45DB-8408-C20E74F72637}" destId="{EB1C6AF0-3780-4A26-A7A9-EB02536BDA58}" srcOrd="0" destOrd="0" presId="urn:microsoft.com/office/officeart/2005/8/layout/orgChart1"/>
    <dgm:cxn modelId="{2A3C1969-739C-4A78-AD0F-00373DBFF016}" type="presParOf" srcId="{EB1C6AF0-3780-4A26-A7A9-EB02536BDA58}" destId="{66C63EA8-AB1A-4A40-A8EF-3182C11FECE9}" srcOrd="0" destOrd="0" presId="urn:microsoft.com/office/officeart/2005/8/layout/orgChart1"/>
    <dgm:cxn modelId="{55A52DAD-9258-406E-A668-EC4D0B5D19C1}" type="presParOf" srcId="{66C63EA8-AB1A-4A40-A8EF-3182C11FECE9}" destId="{E82CAD7D-45FB-488A-A77C-D11A907A2E70}" srcOrd="0" destOrd="0" presId="urn:microsoft.com/office/officeart/2005/8/layout/orgChart1"/>
    <dgm:cxn modelId="{50DFA8B2-92C7-4AA7-A75C-7AD778717F8D}" type="presParOf" srcId="{66C63EA8-AB1A-4A40-A8EF-3182C11FECE9}" destId="{6240690E-0165-4143-92DD-991FD809B7F0}" srcOrd="1" destOrd="0" presId="urn:microsoft.com/office/officeart/2005/8/layout/orgChart1"/>
    <dgm:cxn modelId="{14B9DBD4-632A-4BA8-B193-F04F610797A1}" type="presParOf" srcId="{EB1C6AF0-3780-4A26-A7A9-EB02536BDA58}" destId="{6B44EEED-3B17-4687-8C74-3B58E1569969}" srcOrd="1" destOrd="0" presId="urn:microsoft.com/office/officeart/2005/8/layout/orgChart1"/>
    <dgm:cxn modelId="{545F7985-A49F-4BB4-AFC7-0A2A0FD09E81}" type="presParOf" srcId="{6B44EEED-3B17-4687-8C74-3B58E1569969}" destId="{114BF958-8E96-482B-922C-BF786924866D}" srcOrd="0" destOrd="0" presId="urn:microsoft.com/office/officeart/2005/8/layout/orgChart1"/>
    <dgm:cxn modelId="{475CE5B5-71A7-4AC6-8007-937FF5D98022}" type="presParOf" srcId="{6B44EEED-3B17-4687-8C74-3B58E1569969}" destId="{7FCB0E2E-1CF9-40A5-B675-CF0B8EC6EB59}" srcOrd="1" destOrd="0" presId="urn:microsoft.com/office/officeart/2005/8/layout/orgChart1"/>
    <dgm:cxn modelId="{2CD36660-EA60-4500-8434-E5F2C28F6A81}" type="presParOf" srcId="{7FCB0E2E-1CF9-40A5-B675-CF0B8EC6EB59}" destId="{6FA90C32-B48F-4CC9-AE98-D5C577CF589C}" srcOrd="0" destOrd="0" presId="urn:microsoft.com/office/officeart/2005/8/layout/orgChart1"/>
    <dgm:cxn modelId="{AE939584-6744-4C26-A1A6-71294B5885D1}" type="presParOf" srcId="{6FA90C32-B48F-4CC9-AE98-D5C577CF589C}" destId="{3CEDE441-2E50-42A9-B726-39B8E2C9AC50}" srcOrd="0" destOrd="0" presId="urn:microsoft.com/office/officeart/2005/8/layout/orgChart1"/>
    <dgm:cxn modelId="{862B0124-83B8-4ED2-927D-BF21A01BF180}" type="presParOf" srcId="{6FA90C32-B48F-4CC9-AE98-D5C577CF589C}" destId="{72F60DA0-79EB-49B7-8730-7F0FB4208D7B}" srcOrd="1" destOrd="0" presId="urn:microsoft.com/office/officeart/2005/8/layout/orgChart1"/>
    <dgm:cxn modelId="{09793CBF-2938-4E88-A962-F90CD7416F6F}" type="presParOf" srcId="{7FCB0E2E-1CF9-40A5-B675-CF0B8EC6EB59}" destId="{8CC08759-D68F-473B-956D-5DB4440B0B0B}" srcOrd="1" destOrd="0" presId="urn:microsoft.com/office/officeart/2005/8/layout/orgChart1"/>
    <dgm:cxn modelId="{C1213622-4911-4633-B3CB-E82DB2404C6D}" type="presParOf" srcId="{7FCB0E2E-1CF9-40A5-B675-CF0B8EC6EB59}" destId="{F0F0EAF4-603B-4678-A04A-C6003AD88423}" srcOrd="2" destOrd="0" presId="urn:microsoft.com/office/officeart/2005/8/layout/orgChart1"/>
    <dgm:cxn modelId="{0109C470-E0DB-45F3-9C3F-5DFEA1C7EC67}" type="presParOf" srcId="{6B44EEED-3B17-4687-8C74-3B58E1569969}" destId="{5AEDE837-86B6-460B-990C-C6C35A50DD8F}" srcOrd="2" destOrd="0" presId="urn:microsoft.com/office/officeart/2005/8/layout/orgChart1"/>
    <dgm:cxn modelId="{15352E77-6428-4864-B581-3EF0B2AE3320}" type="presParOf" srcId="{6B44EEED-3B17-4687-8C74-3B58E1569969}" destId="{DE8CE3FF-394D-4678-A84B-9E338C45A526}" srcOrd="3" destOrd="0" presId="urn:microsoft.com/office/officeart/2005/8/layout/orgChart1"/>
    <dgm:cxn modelId="{938FDFC3-D20C-4594-B139-2A1B7189B503}" type="presParOf" srcId="{DE8CE3FF-394D-4678-A84B-9E338C45A526}" destId="{530B7F72-9CBA-490C-8C6F-EEA304608506}" srcOrd="0" destOrd="0" presId="urn:microsoft.com/office/officeart/2005/8/layout/orgChart1"/>
    <dgm:cxn modelId="{C9A27EA3-0F89-49DF-BE1B-C777F383AE38}" type="presParOf" srcId="{530B7F72-9CBA-490C-8C6F-EEA304608506}" destId="{65F9F7D8-FE66-44CC-A88B-6E64E086A3EF}" srcOrd="0" destOrd="0" presId="urn:microsoft.com/office/officeart/2005/8/layout/orgChart1"/>
    <dgm:cxn modelId="{8CD608F9-FC71-406F-819F-A162DC66AA08}" type="presParOf" srcId="{530B7F72-9CBA-490C-8C6F-EEA304608506}" destId="{0E320FD5-BCE4-488D-BC86-D093445388C5}" srcOrd="1" destOrd="0" presId="urn:microsoft.com/office/officeart/2005/8/layout/orgChart1"/>
    <dgm:cxn modelId="{21CD4586-8F62-48C8-B36D-CBA980DCFAAD}" type="presParOf" srcId="{DE8CE3FF-394D-4678-A84B-9E338C45A526}" destId="{050AB9FD-D969-4072-B149-A2E85C3A1959}" srcOrd="1" destOrd="0" presId="urn:microsoft.com/office/officeart/2005/8/layout/orgChart1"/>
    <dgm:cxn modelId="{7BA6B091-5D29-42E2-AB14-7A9D2B962577}" type="presParOf" srcId="{DE8CE3FF-394D-4678-A84B-9E338C45A526}" destId="{F2073105-013F-4FE9-809E-2B2A21781EA9}" srcOrd="2" destOrd="0" presId="urn:microsoft.com/office/officeart/2005/8/layout/orgChart1"/>
    <dgm:cxn modelId="{3BF0D7B0-8901-48DB-8131-EE2763D9C48B}" type="presParOf" srcId="{6B44EEED-3B17-4687-8C74-3B58E1569969}" destId="{C78E9D57-F723-44DF-8D96-8702137B0D08}" srcOrd="4" destOrd="0" presId="urn:microsoft.com/office/officeart/2005/8/layout/orgChart1"/>
    <dgm:cxn modelId="{BCBDFB82-6827-46A4-B7EB-ABF42ABA05E5}" type="presParOf" srcId="{6B44EEED-3B17-4687-8C74-3B58E1569969}" destId="{26AE599F-9A27-4631-AE30-FDFEEE6D9F25}" srcOrd="5" destOrd="0" presId="urn:microsoft.com/office/officeart/2005/8/layout/orgChart1"/>
    <dgm:cxn modelId="{595C06DC-CFB0-46B0-B3C2-08377461C0BF}" type="presParOf" srcId="{26AE599F-9A27-4631-AE30-FDFEEE6D9F25}" destId="{E8680BE2-BCC0-40E0-BB90-0724EED87F2B}" srcOrd="0" destOrd="0" presId="urn:microsoft.com/office/officeart/2005/8/layout/orgChart1"/>
    <dgm:cxn modelId="{EC493D06-6A88-44AC-AC31-BABAE5E621FF}" type="presParOf" srcId="{E8680BE2-BCC0-40E0-BB90-0724EED87F2B}" destId="{8EE81E98-09DD-4014-8656-C32EB1D1C537}" srcOrd="0" destOrd="0" presId="urn:microsoft.com/office/officeart/2005/8/layout/orgChart1"/>
    <dgm:cxn modelId="{F94B4078-D4F0-4B45-94F0-377F9A8CBDEC}" type="presParOf" srcId="{E8680BE2-BCC0-40E0-BB90-0724EED87F2B}" destId="{BBC06216-EE4B-4B93-9B4C-B5B8375F08D8}" srcOrd="1" destOrd="0" presId="urn:microsoft.com/office/officeart/2005/8/layout/orgChart1"/>
    <dgm:cxn modelId="{58FDA8B2-E8DB-43A1-BD53-A3689A3DE636}" type="presParOf" srcId="{26AE599F-9A27-4631-AE30-FDFEEE6D9F25}" destId="{8A63363E-B1D0-4D2E-9937-3686E5D813A1}" srcOrd="1" destOrd="0" presId="urn:microsoft.com/office/officeart/2005/8/layout/orgChart1"/>
    <dgm:cxn modelId="{550FB50F-00B6-4421-897D-550B24959BC1}" type="presParOf" srcId="{26AE599F-9A27-4631-AE30-FDFEEE6D9F25}" destId="{BA9E42B3-6D0C-4D93-9BE7-0D65CD0C65BC}" srcOrd="2" destOrd="0" presId="urn:microsoft.com/office/officeart/2005/8/layout/orgChart1"/>
    <dgm:cxn modelId="{82708CB3-0E05-45C8-A6D3-4F2858F8EFC0}" type="presParOf" srcId="{6B44EEED-3B17-4687-8C74-3B58E1569969}" destId="{C389B6F3-DAF1-465E-9726-3B4E14D976C5}" srcOrd="6" destOrd="0" presId="urn:microsoft.com/office/officeart/2005/8/layout/orgChart1"/>
    <dgm:cxn modelId="{8C5BC01F-BB1F-46C5-8B51-5E51654DF0F8}" type="presParOf" srcId="{6B44EEED-3B17-4687-8C74-3B58E1569969}" destId="{C7659FD1-C73F-4C43-BD13-C1E41D1226E9}" srcOrd="7" destOrd="0" presId="urn:microsoft.com/office/officeart/2005/8/layout/orgChart1"/>
    <dgm:cxn modelId="{95B3C832-4E5A-4CA3-A8B3-B6C70E5E4EC5}" type="presParOf" srcId="{C7659FD1-C73F-4C43-BD13-C1E41D1226E9}" destId="{C6177AAC-9D18-4219-8177-AD7162260045}" srcOrd="0" destOrd="0" presId="urn:microsoft.com/office/officeart/2005/8/layout/orgChart1"/>
    <dgm:cxn modelId="{F6BF42C0-7944-465F-9DA7-AF2084B2C31A}" type="presParOf" srcId="{C6177AAC-9D18-4219-8177-AD7162260045}" destId="{5471A9EF-04B8-44E4-B920-F5E3C8533022}" srcOrd="0" destOrd="0" presId="urn:microsoft.com/office/officeart/2005/8/layout/orgChart1"/>
    <dgm:cxn modelId="{1FA2ACE0-5EFD-4660-BB7D-EE180AA75767}" type="presParOf" srcId="{C6177AAC-9D18-4219-8177-AD7162260045}" destId="{A2A539BF-F710-4946-BBD5-EC863E6FA155}" srcOrd="1" destOrd="0" presId="urn:microsoft.com/office/officeart/2005/8/layout/orgChart1"/>
    <dgm:cxn modelId="{BDC3C751-3DCA-4748-BC34-B8751066B941}" type="presParOf" srcId="{C7659FD1-C73F-4C43-BD13-C1E41D1226E9}" destId="{D012B76F-C64E-4923-A8F0-C51530781293}" srcOrd="1" destOrd="0" presId="urn:microsoft.com/office/officeart/2005/8/layout/orgChart1"/>
    <dgm:cxn modelId="{5FA39922-1D60-4175-B8CF-AD7BA0373AB7}" type="presParOf" srcId="{C7659FD1-C73F-4C43-BD13-C1E41D1226E9}" destId="{93D4BE86-10A4-4974-8DBD-AA650C5685FF}" srcOrd="2" destOrd="0" presId="urn:microsoft.com/office/officeart/2005/8/layout/orgChart1"/>
    <dgm:cxn modelId="{642A549A-D6B0-4DE4-9658-384CE81D995A}" type="presParOf" srcId="{EB1C6AF0-3780-4A26-A7A9-EB02536BDA58}" destId="{01D38124-CE3B-45FB-854D-10B47F84435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9B6F3-DAF1-465E-9726-3B4E14D976C5}">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4BF958-8E96-482B-922C-BF786924866D}">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20C7F8-E4C6-487A-BE11-69B7ED3ECF67}">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2CAD7D-45FB-488A-A77C-D11A907A2E70}">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مكونات التسويق الإستراتيجية</a:t>
          </a:r>
          <a:endParaRPr lang="en-US" sz="3400" kern="1200" dirty="0">
            <a:solidFill>
              <a:schemeClr val="bg1"/>
            </a:solidFill>
          </a:endParaRPr>
        </a:p>
      </dsp:txBody>
      <dsp:txXfrm>
        <a:off x="2875855" y="1271678"/>
        <a:ext cx="2376289" cy="1188144"/>
      </dsp:txXfrm>
    </dsp:sp>
    <dsp:sp modelId="{39E82240-9688-4D4C-8563-A53A906F04C4}">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المزيج التسويقي</a:t>
          </a:r>
          <a:endParaRPr lang="en-US" sz="3400" kern="1200" dirty="0">
            <a:solidFill>
              <a:schemeClr val="bg1"/>
            </a:solidFill>
          </a:endParaRPr>
        </a:p>
      </dsp:txBody>
      <dsp:txXfrm>
        <a:off x="545" y="2958843"/>
        <a:ext cx="2376289" cy="1188144"/>
      </dsp:txXfrm>
    </dsp:sp>
    <dsp:sp modelId="{3CEDE441-2E50-42A9-B726-39B8E2C9AC50}">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خطة التسويق</a:t>
          </a:r>
          <a:endParaRPr lang="en-US" sz="3400" kern="1200" dirty="0">
            <a:solidFill>
              <a:schemeClr val="bg1"/>
            </a:solidFill>
          </a:endParaRPr>
        </a:p>
      </dsp:txBody>
      <dsp:txXfrm>
        <a:off x="2875855" y="2958843"/>
        <a:ext cx="2376289" cy="1188144"/>
      </dsp:txXfrm>
    </dsp:sp>
    <dsp:sp modelId="{5471A9EF-04B8-44E4-B920-F5E3C8533022}">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الاعتبارات التشغيلية</a:t>
          </a:r>
          <a:endParaRPr lang="en-US" sz="3400" kern="1200" dirty="0">
            <a:solidFill>
              <a:schemeClr val="bg1"/>
            </a:solidFill>
          </a:endParaRPr>
        </a:p>
      </dsp:txBody>
      <dsp:txXfrm>
        <a:off x="5751165" y="2958843"/>
        <a:ext cx="2376289" cy="11881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1EB3AE-BF47-4238-9BAA-D80CE9C5730B}">
      <dsp:nvSpPr>
        <dsp:cNvPr id="0" name=""/>
        <dsp:cNvSpPr/>
      </dsp:nvSpPr>
      <dsp:spPr>
        <a:xfrm>
          <a:off x="0" y="63555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6966F7-0BB2-4DCD-9FDA-E21AF0B545B2}">
      <dsp:nvSpPr>
        <dsp:cNvPr id="0" name=""/>
        <dsp:cNvSpPr/>
      </dsp:nvSpPr>
      <dsp:spPr>
        <a:xfrm>
          <a:off x="406400" y="30393"/>
          <a:ext cx="5689600" cy="121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822450" rtl="1">
            <a:lnSpc>
              <a:spcPct val="90000"/>
            </a:lnSpc>
            <a:spcBef>
              <a:spcPct val="0"/>
            </a:spcBef>
            <a:spcAft>
              <a:spcPct val="35000"/>
            </a:spcAft>
            <a:buNone/>
          </a:pPr>
          <a:r>
            <a:rPr lang="ar-EG" sz="4100" b="1" i="0" u="none" strike="noStrike" kern="1200" baseline="0" dirty="0">
              <a:solidFill>
                <a:schemeClr val="bg1"/>
              </a:solidFill>
              <a:latin typeface="Sakkal Majalla" panose="02000000000000000000" pitchFamily="2" charset="-78"/>
              <a:cs typeface="Sakkal Majalla" panose="02000000000000000000" pitchFamily="2" charset="-78"/>
            </a:rPr>
            <a:t>الميزانية</a:t>
          </a:r>
          <a:endParaRPr lang="en-US" sz="4100" kern="1200" dirty="0">
            <a:solidFill>
              <a:schemeClr val="bg1"/>
            </a:solidFill>
          </a:endParaRPr>
        </a:p>
      </dsp:txBody>
      <dsp:txXfrm>
        <a:off x="465483" y="89476"/>
        <a:ext cx="5571434" cy="1092154"/>
      </dsp:txXfrm>
    </dsp:sp>
    <dsp:sp modelId="{8173324D-9E2C-4E20-8803-B71254A75DA3}">
      <dsp:nvSpPr>
        <dsp:cNvPr id="0" name=""/>
        <dsp:cNvSpPr/>
      </dsp:nvSpPr>
      <dsp:spPr>
        <a:xfrm>
          <a:off x="0" y="249531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5DBB7F-534C-49EF-8C52-255C0C19C402}">
      <dsp:nvSpPr>
        <dsp:cNvPr id="0" name=""/>
        <dsp:cNvSpPr/>
      </dsp:nvSpPr>
      <dsp:spPr>
        <a:xfrm>
          <a:off x="406400" y="1890153"/>
          <a:ext cx="5689600" cy="121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822450" rtl="1">
            <a:lnSpc>
              <a:spcPct val="90000"/>
            </a:lnSpc>
            <a:spcBef>
              <a:spcPct val="0"/>
            </a:spcBef>
            <a:spcAft>
              <a:spcPct val="35000"/>
            </a:spcAft>
            <a:buNone/>
          </a:pPr>
          <a:r>
            <a:rPr lang="ar-EG" sz="4100" b="1" i="0" u="none" strike="noStrike" kern="1200" baseline="0" dirty="0">
              <a:solidFill>
                <a:schemeClr val="bg1"/>
              </a:solidFill>
              <a:latin typeface="Sakkal Majalla" panose="02000000000000000000" pitchFamily="2" charset="-78"/>
              <a:cs typeface="Sakkal Majalla" panose="02000000000000000000" pitchFamily="2" charset="-78"/>
            </a:rPr>
            <a:t>تقييم النتائج</a:t>
          </a:r>
          <a:endParaRPr lang="en-US" sz="4100" kern="1200" dirty="0">
            <a:solidFill>
              <a:schemeClr val="bg1"/>
            </a:solidFill>
          </a:endParaRPr>
        </a:p>
      </dsp:txBody>
      <dsp:txXfrm>
        <a:off x="465483" y="1949236"/>
        <a:ext cx="5571434" cy="1092154"/>
      </dsp:txXfrm>
    </dsp:sp>
    <dsp:sp modelId="{47277875-E986-4D79-9CC0-037551CD2639}">
      <dsp:nvSpPr>
        <dsp:cNvPr id="0" name=""/>
        <dsp:cNvSpPr/>
      </dsp:nvSpPr>
      <dsp:spPr>
        <a:xfrm>
          <a:off x="0" y="435507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BC8C7C-97B8-4B6C-937A-AF9EE318EA5A}">
      <dsp:nvSpPr>
        <dsp:cNvPr id="0" name=""/>
        <dsp:cNvSpPr/>
      </dsp:nvSpPr>
      <dsp:spPr>
        <a:xfrm>
          <a:off x="406400" y="3749913"/>
          <a:ext cx="5689600" cy="121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822450" rtl="1">
            <a:lnSpc>
              <a:spcPct val="90000"/>
            </a:lnSpc>
            <a:spcBef>
              <a:spcPct val="0"/>
            </a:spcBef>
            <a:spcAft>
              <a:spcPct val="35000"/>
            </a:spcAft>
            <a:buNone/>
          </a:pPr>
          <a:r>
            <a:rPr lang="ar-EG" sz="4100" b="1" i="0" u="none" strike="noStrike" kern="1200" baseline="0" dirty="0">
              <a:solidFill>
                <a:schemeClr val="bg1"/>
              </a:solidFill>
              <a:latin typeface="Sakkal Majalla" panose="02000000000000000000" pitchFamily="2" charset="-78"/>
              <a:cs typeface="Sakkal Majalla" panose="02000000000000000000" pitchFamily="2" charset="-78"/>
            </a:rPr>
            <a:t>مفاتيح التسويق الناجح</a:t>
          </a:r>
          <a:endParaRPr lang="en-US" sz="4100" kern="1200" dirty="0">
            <a:solidFill>
              <a:schemeClr val="bg1"/>
            </a:solidFill>
          </a:endParaRPr>
        </a:p>
      </dsp:txBody>
      <dsp:txXfrm>
        <a:off x="465483" y="3808996"/>
        <a:ext cx="5571434" cy="10921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9B6F3-DAF1-465E-9726-3B4E14D976C5}">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4BF958-8E96-482B-922C-BF786924866D}">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20C7F8-E4C6-487A-BE11-69B7ED3ECF67}">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2CAD7D-45FB-488A-A77C-D11A907A2E70}">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تعريف السوق</a:t>
          </a:r>
          <a:endParaRPr lang="en-US" sz="3400" kern="1200" dirty="0">
            <a:solidFill>
              <a:schemeClr val="bg1"/>
            </a:solidFill>
          </a:endParaRPr>
        </a:p>
      </dsp:txBody>
      <dsp:txXfrm>
        <a:off x="2875855" y="1271678"/>
        <a:ext cx="2376289" cy="1188144"/>
      </dsp:txXfrm>
    </dsp:sp>
    <dsp:sp modelId="{39E82240-9688-4D4C-8563-A53A906F04C4}">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السوق نظام اقتصادي</a:t>
          </a:r>
          <a:endParaRPr lang="en-US" sz="3400" kern="1200" dirty="0">
            <a:solidFill>
              <a:schemeClr val="bg1"/>
            </a:solidFill>
          </a:endParaRPr>
        </a:p>
      </dsp:txBody>
      <dsp:txXfrm>
        <a:off x="545" y="2958843"/>
        <a:ext cx="2376289" cy="1188144"/>
      </dsp:txXfrm>
    </dsp:sp>
    <dsp:sp modelId="{3CEDE441-2E50-42A9-B726-39B8E2C9AC50}">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السوق مكان</a:t>
          </a:r>
          <a:r>
            <a:rPr lang="ar-EG" sz="3400" b="1" kern="1200" spc="29" dirty="0">
              <a:solidFill>
                <a:schemeClr val="bg1"/>
              </a:solidFill>
              <a:latin typeface="Sakkal Majalla" panose="02000000000000000000" pitchFamily="2" charset="-78"/>
              <a:cs typeface="Sakkal Majalla" panose="02000000000000000000" pitchFamily="2" charset="-78"/>
            </a:rPr>
            <a:t> </a:t>
          </a:r>
          <a:endParaRPr lang="en-US" sz="3400" kern="1200" dirty="0">
            <a:solidFill>
              <a:schemeClr val="bg1"/>
            </a:solidFill>
          </a:endParaRPr>
        </a:p>
      </dsp:txBody>
      <dsp:txXfrm>
        <a:off x="2875855" y="2958843"/>
        <a:ext cx="2376289" cy="1188144"/>
      </dsp:txXfrm>
    </dsp:sp>
    <dsp:sp modelId="{5471A9EF-04B8-44E4-B920-F5E3C8533022}">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السوق هو الناس</a:t>
          </a:r>
          <a:endParaRPr lang="en-US" sz="3400" kern="1200" dirty="0">
            <a:solidFill>
              <a:schemeClr val="bg1"/>
            </a:solidFill>
          </a:endParaRPr>
        </a:p>
      </dsp:txBody>
      <dsp:txXfrm>
        <a:off x="5751165" y="2958843"/>
        <a:ext cx="2376289" cy="11881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9B6F3-DAF1-465E-9726-3B4E14D976C5}">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4BF958-8E96-482B-922C-BF786924866D}">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B31A8E-CB1B-4D77-8EE4-60BF5F0B0CF4}">
      <dsp:nvSpPr>
        <dsp:cNvPr id="0" name=""/>
        <dsp:cNvSpPr/>
      </dsp:nvSpPr>
      <dsp:spPr>
        <a:xfrm>
          <a:off x="3003016" y="252519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20C7F8-E4C6-487A-BE11-69B7ED3ECF67}">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2CAD7D-45FB-488A-A77C-D11A907A2E70}">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i="0" u="none" strike="noStrike" kern="1200" baseline="0" dirty="0">
              <a:solidFill>
                <a:schemeClr val="bg1"/>
              </a:solidFill>
              <a:latin typeface="Sakkal Majalla" panose="02000000000000000000" pitchFamily="2" charset="-78"/>
              <a:cs typeface="Sakkal Majalla" panose="02000000000000000000" pitchFamily="2" charset="-78"/>
            </a:rPr>
            <a:t>أنواع السوق</a:t>
          </a:r>
          <a:endParaRPr lang="en-US" sz="2500" kern="1200" dirty="0">
            <a:solidFill>
              <a:schemeClr val="bg1"/>
            </a:solidFill>
          </a:endParaRPr>
        </a:p>
      </dsp:txBody>
      <dsp:txXfrm>
        <a:off x="3187154" y="1648350"/>
        <a:ext cx="1753691" cy="876845"/>
      </dsp:txXfrm>
    </dsp:sp>
    <dsp:sp modelId="{39E82240-9688-4D4C-8563-A53A906F04C4}">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i="0" u="none" strike="noStrike" kern="1200" baseline="0" dirty="0">
              <a:solidFill>
                <a:schemeClr val="bg1"/>
              </a:solidFill>
              <a:latin typeface="Sakkal Majalla" panose="02000000000000000000" pitchFamily="2" charset="-78"/>
              <a:cs typeface="Sakkal Majalla" panose="02000000000000000000" pitchFamily="2" charset="-78"/>
            </a:rPr>
            <a:t> أسواق البيع بالتجزئة</a:t>
          </a:r>
          <a:endParaRPr lang="en-US" sz="2500" kern="1200" dirty="0">
            <a:solidFill>
              <a:schemeClr val="bg1"/>
            </a:solidFill>
          </a:endParaRPr>
        </a:p>
      </dsp:txBody>
      <dsp:txXfrm>
        <a:off x="4204" y="2893471"/>
        <a:ext cx="1753691" cy="876845"/>
      </dsp:txXfrm>
    </dsp:sp>
    <dsp:sp modelId="{115046BD-803D-481C-A576-E85E93F581BB}">
      <dsp:nvSpPr>
        <dsp:cNvPr id="0" name=""/>
        <dsp:cNvSpPr/>
      </dsp:nvSpPr>
      <dsp:spPr>
        <a:xfrm>
          <a:off x="2126170"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i="0" u="none" strike="noStrike" kern="1200" baseline="0" dirty="0">
              <a:solidFill>
                <a:schemeClr val="bg1"/>
              </a:solidFill>
              <a:latin typeface="Sakkal Majalla" panose="02000000000000000000" pitchFamily="2" charset="-78"/>
              <a:cs typeface="Sakkal Majalla" panose="02000000000000000000" pitchFamily="2" charset="-78"/>
            </a:rPr>
            <a:t> الأسواق المؤسساتية </a:t>
          </a:r>
        </a:p>
      </dsp:txBody>
      <dsp:txXfrm>
        <a:off x="2126170" y="2893471"/>
        <a:ext cx="1753691" cy="876845"/>
      </dsp:txXfrm>
    </dsp:sp>
    <dsp:sp modelId="{3CEDE441-2E50-42A9-B726-39B8E2C9AC50}">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i="0" u="none" strike="noStrike" kern="1200" baseline="0" dirty="0">
              <a:solidFill>
                <a:schemeClr val="bg1"/>
              </a:solidFill>
              <a:latin typeface="Sakkal Majalla" panose="02000000000000000000" pitchFamily="2" charset="-78"/>
              <a:cs typeface="Sakkal Majalla" panose="02000000000000000000" pitchFamily="2" charset="-78"/>
            </a:rPr>
            <a:t>الأسواق الصناعية</a:t>
          </a:r>
          <a:endParaRPr lang="en-US" sz="2500" kern="1200" dirty="0">
            <a:solidFill>
              <a:schemeClr val="bg1"/>
            </a:solidFill>
          </a:endParaRPr>
        </a:p>
      </dsp:txBody>
      <dsp:txXfrm>
        <a:off x="4248137" y="2893471"/>
        <a:ext cx="1753691" cy="876845"/>
      </dsp:txXfrm>
    </dsp:sp>
    <dsp:sp modelId="{5471A9EF-04B8-44E4-B920-F5E3C8533022}">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i="0" u="none" strike="noStrike" kern="1200" baseline="0" dirty="0">
              <a:solidFill>
                <a:schemeClr val="bg1"/>
              </a:solidFill>
              <a:latin typeface="Sakkal Majalla" panose="02000000000000000000" pitchFamily="2" charset="-78"/>
              <a:cs typeface="Sakkal Majalla" panose="02000000000000000000" pitchFamily="2" charset="-78"/>
            </a:rPr>
            <a:t> الأسواق الاستهلاكية</a:t>
          </a:r>
        </a:p>
      </dsp:txBody>
      <dsp:txXfrm>
        <a:off x="6370104" y="2893471"/>
        <a:ext cx="1753691" cy="8768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9B6F3-DAF1-465E-9726-3B4E14D976C5}">
      <dsp:nvSpPr>
        <dsp:cNvPr id="0" name=""/>
        <dsp:cNvSpPr/>
      </dsp:nvSpPr>
      <dsp:spPr>
        <a:xfrm>
          <a:off x="4064000" y="2323347"/>
          <a:ext cx="2224013" cy="771971"/>
        </a:xfrm>
        <a:custGeom>
          <a:avLst/>
          <a:gdLst/>
          <a:ahLst/>
          <a:cxnLst/>
          <a:rect l="0" t="0" r="0" b="0"/>
          <a:pathLst>
            <a:path>
              <a:moveTo>
                <a:pt x="0" y="0"/>
              </a:moveTo>
              <a:lnTo>
                <a:pt x="0" y="385985"/>
              </a:lnTo>
              <a:lnTo>
                <a:pt x="2224013" y="385985"/>
              </a:lnTo>
              <a:lnTo>
                <a:pt x="2224013"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4BF958-8E96-482B-922C-BF786924866D}">
      <dsp:nvSpPr>
        <dsp:cNvPr id="0" name=""/>
        <dsp:cNvSpPr/>
      </dsp:nvSpPr>
      <dsp:spPr>
        <a:xfrm>
          <a:off x="1839986" y="2323347"/>
          <a:ext cx="2224013" cy="771971"/>
        </a:xfrm>
        <a:custGeom>
          <a:avLst/>
          <a:gdLst/>
          <a:ahLst/>
          <a:cxnLst/>
          <a:rect l="0" t="0" r="0" b="0"/>
          <a:pathLst>
            <a:path>
              <a:moveTo>
                <a:pt x="2224013" y="0"/>
              </a:moveTo>
              <a:lnTo>
                <a:pt x="2224013" y="385985"/>
              </a:lnTo>
              <a:lnTo>
                <a:pt x="0" y="385985"/>
              </a:lnTo>
              <a:lnTo>
                <a:pt x="0"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2CAD7D-45FB-488A-A77C-D11A907A2E70}">
      <dsp:nvSpPr>
        <dsp:cNvPr id="0" name=""/>
        <dsp:cNvSpPr/>
      </dsp:nvSpPr>
      <dsp:spPr>
        <a:xfrm>
          <a:off x="2225972" y="485320"/>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rtl="1">
            <a:lnSpc>
              <a:spcPct val="90000"/>
            </a:lnSpc>
            <a:spcBef>
              <a:spcPct val="0"/>
            </a:spcBef>
            <a:spcAft>
              <a:spcPct val="35000"/>
            </a:spcAft>
            <a:buNone/>
          </a:pPr>
          <a:r>
            <a:rPr lang="ar-EG" sz="4500" b="1" i="0" u="none" strike="noStrike" kern="1200" baseline="0" dirty="0">
              <a:solidFill>
                <a:schemeClr val="bg1"/>
              </a:solidFill>
              <a:latin typeface="Sakkal Majalla" panose="02000000000000000000" pitchFamily="2" charset="-78"/>
              <a:cs typeface="Sakkal Majalla" panose="02000000000000000000" pitchFamily="2" charset="-78"/>
            </a:rPr>
            <a:t>التعامل مع السوق</a:t>
          </a:r>
          <a:endParaRPr lang="en-US" sz="4500" kern="1200" dirty="0">
            <a:solidFill>
              <a:schemeClr val="bg1"/>
            </a:solidFill>
          </a:endParaRPr>
        </a:p>
      </dsp:txBody>
      <dsp:txXfrm>
        <a:off x="2225972" y="485320"/>
        <a:ext cx="3676054" cy="1838027"/>
      </dsp:txXfrm>
    </dsp:sp>
    <dsp:sp modelId="{3CEDE441-2E50-42A9-B726-39B8E2C9AC50}">
      <dsp:nvSpPr>
        <dsp:cNvPr id="0" name=""/>
        <dsp:cNvSpPr/>
      </dsp:nvSpPr>
      <dsp:spPr>
        <a:xfrm>
          <a:off x="1959"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rtl="1">
            <a:lnSpc>
              <a:spcPct val="90000"/>
            </a:lnSpc>
            <a:spcBef>
              <a:spcPct val="0"/>
            </a:spcBef>
            <a:spcAft>
              <a:spcPct val="35000"/>
            </a:spcAft>
            <a:buNone/>
          </a:pPr>
          <a:r>
            <a:rPr lang="ar-EG" sz="4500" b="1" kern="1200" spc="27" dirty="0">
              <a:solidFill>
                <a:schemeClr val="bg1"/>
              </a:solidFill>
              <a:latin typeface="Sakkal Majalla" panose="02000000000000000000" pitchFamily="2" charset="-78"/>
              <a:cs typeface="Sakkal Majalla" panose="02000000000000000000" pitchFamily="2" charset="-78"/>
            </a:rPr>
            <a:t> </a:t>
          </a:r>
          <a:r>
            <a:rPr lang="ar-EG" sz="4500" b="1" i="0" u="none" strike="noStrike" kern="1200" baseline="0" dirty="0">
              <a:solidFill>
                <a:schemeClr val="bg1"/>
              </a:solidFill>
              <a:latin typeface="Sakkal Majalla" panose="02000000000000000000" pitchFamily="2" charset="-78"/>
              <a:cs typeface="Sakkal Majalla" panose="02000000000000000000" pitchFamily="2" charset="-78"/>
            </a:rPr>
            <a:t>تمييز المنتجات</a:t>
          </a:r>
          <a:endParaRPr lang="en-US" sz="4500" kern="1200" dirty="0">
            <a:solidFill>
              <a:schemeClr val="bg1"/>
            </a:solidFill>
          </a:endParaRPr>
        </a:p>
      </dsp:txBody>
      <dsp:txXfrm>
        <a:off x="1959" y="3095319"/>
        <a:ext cx="3676054" cy="1838027"/>
      </dsp:txXfrm>
    </dsp:sp>
    <dsp:sp modelId="{5471A9EF-04B8-44E4-B920-F5E3C8533022}">
      <dsp:nvSpPr>
        <dsp:cNvPr id="0" name=""/>
        <dsp:cNvSpPr/>
      </dsp:nvSpPr>
      <dsp:spPr>
        <a:xfrm>
          <a:off x="4449985"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rtl="1">
            <a:lnSpc>
              <a:spcPct val="90000"/>
            </a:lnSpc>
            <a:spcBef>
              <a:spcPct val="0"/>
            </a:spcBef>
            <a:spcAft>
              <a:spcPct val="35000"/>
            </a:spcAft>
            <a:buNone/>
          </a:pPr>
          <a:r>
            <a:rPr lang="ar-EG" sz="4500" b="1" i="0" u="none" strike="noStrike" kern="1200" baseline="0" dirty="0">
              <a:solidFill>
                <a:schemeClr val="bg1"/>
              </a:solidFill>
              <a:latin typeface="Sakkal Majalla" panose="02000000000000000000" pitchFamily="2" charset="-78"/>
              <a:cs typeface="Sakkal Majalla" panose="02000000000000000000" pitchFamily="2" charset="-78"/>
            </a:rPr>
            <a:t>التسويق الموحد </a:t>
          </a:r>
          <a:r>
            <a:rPr lang="ar-EG" sz="4500" b="0" i="0" u="none" strike="noStrike" kern="1200" baseline="0" dirty="0">
              <a:solidFill>
                <a:schemeClr val="bg1"/>
              </a:solidFill>
              <a:latin typeface="Sakkal Majalla" panose="02000000000000000000" pitchFamily="2" charset="-78"/>
              <a:cs typeface="Sakkal Majalla" panose="02000000000000000000" pitchFamily="2" charset="-78"/>
            </a:rPr>
            <a:t>(</a:t>
          </a:r>
          <a:r>
            <a:rPr lang="ar-EG" sz="4500" b="1" i="0" u="none" strike="noStrike" kern="1200" baseline="0" dirty="0">
              <a:solidFill>
                <a:schemeClr val="bg1"/>
              </a:solidFill>
              <a:latin typeface="Sakkal Majalla" panose="02000000000000000000" pitchFamily="2" charset="-78"/>
              <a:cs typeface="Sakkal Majalla" panose="02000000000000000000" pitchFamily="2" charset="-78"/>
            </a:rPr>
            <a:t>التسويق غير المتمايز</a:t>
          </a:r>
          <a:r>
            <a:rPr lang="ar-EG" sz="4500" kern="1200" dirty="0">
              <a:solidFill>
                <a:schemeClr val="bg1"/>
              </a:solidFill>
              <a:latin typeface="Sakkal Majalla" panose="02000000000000000000" pitchFamily="2" charset="-78"/>
              <a:cs typeface="Sakkal Majalla" panose="02000000000000000000" pitchFamily="2" charset="-78"/>
            </a:rPr>
            <a:t>)</a:t>
          </a:r>
          <a:endParaRPr lang="ar-EG" sz="4500" b="0" i="0" u="none" strike="noStrike" kern="1200" baseline="0" dirty="0">
            <a:solidFill>
              <a:schemeClr val="bg1"/>
            </a:solidFill>
            <a:latin typeface="Sakkal Majalla" panose="02000000000000000000" pitchFamily="2" charset="-78"/>
            <a:cs typeface="Sakkal Majalla" panose="02000000000000000000" pitchFamily="2" charset="-78"/>
          </a:endParaRPr>
        </a:p>
      </dsp:txBody>
      <dsp:txXfrm>
        <a:off x="4449985" y="3095319"/>
        <a:ext cx="3676054" cy="18380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9B6F3-DAF1-465E-9726-3B4E14D976C5}">
      <dsp:nvSpPr>
        <dsp:cNvPr id="0" name=""/>
        <dsp:cNvSpPr/>
      </dsp:nvSpPr>
      <dsp:spPr>
        <a:xfrm>
          <a:off x="4064000" y="2323347"/>
          <a:ext cx="2224013" cy="771971"/>
        </a:xfrm>
        <a:custGeom>
          <a:avLst/>
          <a:gdLst/>
          <a:ahLst/>
          <a:cxnLst/>
          <a:rect l="0" t="0" r="0" b="0"/>
          <a:pathLst>
            <a:path>
              <a:moveTo>
                <a:pt x="0" y="0"/>
              </a:moveTo>
              <a:lnTo>
                <a:pt x="0" y="385985"/>
              </a:lnTo>
              <a:lnTo>
                <a:pt x="2224013" y="385985"/>
              </a:lnTo>
              <a:lnTo>
                <a:pt x="2224013"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4BF958-8E96-482B-922C-BF786924866D}">
      <dsp:nvSpPr>
        <dsp:cNvPr id="0" name=""/>
        <dsp:cNvSpPr/>
      </dsp:nvSpPr>
      <dsp:spPr>
        <a:xfrm>
          <a:off x="1839986" y="2323347"/>
          <a:ext cx="2224013" cy="771971"/>
        </a:xfrm>
        <a:custGeom>
          <a:avLst/>
          <a:gdLst/>
          <a:ahLst/>
          <a:cxnLst/>
          <a:rect l="0" t="0" r="0" b="0"/>
          <a:pathLst>
            <a:path>
              <a:moveTo>
                <a:pt x="2224013" y="0"/>
              </a:moveTo>
              <a:lnTo>
                <a:pt x="2224013" y="385985"/>
              </a:lnTo>
              <a:lnTo>
                <a:pt x="0" y="385985"/>
              </a:lnTo>
              <a:lnTo>
                <a:pt x="0"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2CAD7D-45FB-488A-A77C-D11A907A2E70}">
      <dsp:nvSpPr>
        <dsp:cNvPr id="0" name=""/>
        <dsp:cNvSpPr/>
      </dsp:nvSpPr>
      <dsp:spPr>
        <a:xfrm>
          <a:off x="2225972" y="485320"/>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2400300" rtl="1">
            <a:lnSpc>
              <a:spcPct val="90000"/>
            </a:lnSpc>
            <a:spcBef>
              <a:spcPct val="0"/>
            </a:spcBef>
            <a:spcAft>
              <a:spcPct val="35000"/>
            </a:spcAft>
            <a:buNone/>
          </a:pPr>
          <a:r>
            <a:rPr lang="ar-EG" sz="5400" b="1" i="0" u="none" strike="noStrike" kern="1200" baseline="0" dirty="0">
              <a:solidFill>
                <a:schemeClr val="bg1"/>
              </a:solidFill>
              <a:latin typeface="Sakkal Majalla" panose="02000000000000000000" pitchFamily="2" charset="-78"/>
              <a:cs typeface="Sakkal Majalla" panose="02000000000000000000" pitchFamily="2" charset="-78"/>
            </a:rPr>
            <a:t>تجزئة السوق</a:t>
          </a:r>
          <a:endParaRPr lang="en-US" sz="5400" kern="1200" dirty="0">
            <a:solidFill>
              <a:schemeClr val="bg1"/>
            </a:solidFill>
          </a:endParaRPr>
        </a:p>
      </dsp:txBody>
      <dsp:txXfrm>
        <a:off x="2225972" y="485320"/>
        <a:ext cx="3676054" cy="1838027"/>
      </dsp:txXfrm>
    </dsp:sp>
    <dsp:sp modelId="{3CEDE441-2E50-42A9-B726-39B8E2C9AC50}">
      <dsp:nvSpPr>
        <dsp:cNvPr id="0" name=""/>
        <dsp:cNvSpPr/>
      </dsp:nvSpPr>
      <dsp:spPr>
        <a:xfrm>
          <a:off x="1959"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2400300" rtl="1">
            <a:lnSpc>
              <a:spcPct val="90000"/>
            </a:lnSpc>
            <a:spcBef>
              <a:spcPct val="0"/>
            </a:spcBef>
            <a:spcAft>
              <a:spcPct val="35000"/>
            </a:spcAft>
            <a:buNone/>
          </a:pPr>
          <a:r>
            <a:rPr lang="ar-EG" sz="5400" b="1" i="0" u="none" strike="noStrike" kern="1200" baseline="0" dirty="0">
              <a:solidFill>
                <a:schemeClr val="bg1"/>
              </a:solidFill>
              <a:latin typeface="Sakkal Majalla" panose="02000000000000000000" pitchFamily="2" charset="-78"/>
              <a:cs typeface="Sakkal Majalla" panose="02000000000000000000" pitchFamily="2" charset="-78"/>
            </a:rPr>
            <a:t>أسس التجزئة</a:t>
          </a:r>
          <a:endParaRPr lang="en-US" sz="5400" kern="1200" dirty="0">
            <a:solidFill>
              <a:schemeClr val="bg1"/>
            </a:solidFill>
          </a:endParaRPr>
        </a:p>
      </dsp:txBody>
      <dsp:txXfrm>
        <a:off x="1959" y="3095319"/>
        <a:ext cx="3676054" cy="1838027"/>
      </dsp:txXfrm>
    </dsp:sp>
    <dsp:sp modelId="{5471A9EF-04B8-44E4-B920-F5E3C8533022}">
      <dsp:nvSpPr>
        <dsp:cNvPr id="0" name=""/>
        <dsp:cNvSpPr/>
      </dsp:nvSpPr>
      <dsp:spPr>
        <a:xfrm>
          <a:off x="4449985"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2400300" rtl="1">
            <a:lnSpc>
              <a:spcPct val="90000"/>
            </a:lnSpc>
            <a:spcBef>
              <a:spcPct val="0"/>
            </a:spcBef>
            <a:spcAft>
              <a:spcPct val="35000"/>
            </a:spcAft>
            <a:buNone/>
          </a:pPr>
          <a:r>
            <a:rPr lang="ar-EG" sz="5400" b="1" i="0" u="none" strike="noStrike" kern="1200" baseline="0" dirty="0">
              <a:solidFill>
                <a:schemeClr val="bg1"/>
              </a:solidFill>
              <a:latin typeface="Sakkal Majalla" panose="02000000000000000000" pitchFamily="2" charset="-78"/>
              <a:cs typeface="Sakkal Majalla" panose="02000000000000000000" pitchFamily="2" charset="-78"/>
            </a:rPr>
            <a:t> استراتيجيات تجزئة السوق</a:t>
          </a:r>
          <a:endParaRPr lang="ar-EG" sz="5400" b="0" i="0" u="none" strike="noStrike" kern="1200" baseline="0" dirty="0">
            <a:solidFill>
              <a:schemeClr val="bg1"/>
            </a:solidFill>
            <a:latin typeface="Sakkal Majalla" panose="02000000000000000000" pitchFamily="2" charset="-78"/>
            <a:cs typeface="Sakkal Majalla" panose="02000000000000000000" pitchFamily="2" charset="-78"/>
          </a:endParaRPr>
        </a:p>
      </dsp:txBody>
      <dsp:txXfrm>
        <a:off x="4449985" y="3095319"/>
        <a:ext cx="3676054" cy="183802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9B6F3-DAF1-465E-9726-3B4E14D976C5}">
      <dsp:nvSpPr>
        <dsp:cNvPr id="0" name=""/>
        <dsp:cNvSpPr/>
      </dsp:nvSpPr>
      <dsp:spPr>
        <a:xfrm>
          <a:off x="4064000" y="252519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78E9D57-F723-44DF-8D96-8702137B0D08}">
      <dsp:nvSpPr>
        <dsp:cNvPr id="0" name=""/>
        <dsp:cNvSpPr/>
      </dsp:nvSpPr>
      <dsp:spPr>
        <a:xfrm>
          <a:off x="4064000" y="252519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EDE837-86B6-460B-990C-C6C35A50DD8F}">
      <dsp:nvSpPr>
        <dsp:cNvPr id="0" name=""/>
        <dsp:cNvSpPr/>
      </dsp:nvSpPr>
      <dsp:spPr>
        <a:xfrm>
          <a:off x="3003016" y="252519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4BF958-8E96-482B-922C-BF786924866D}">
      <dsp:nvSpPr>
        <dsp:cNvPr id="0" name=""/>
        <dsp:cNvSpPr/>
      </dsp:nvSpPr>
      <dsp:spPr>
        <a:xfrm>
          <a:off x="881050" y="252519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2CAD7D-45FB-488A-A77C-D11A907A2E70}">
      <dsp:nvSpPr>
        <dsp:cNvPr id="0" name=""/>
        <dsp:cNvSpPr/>
      </dsp:nvSpPr>
      <dsp:spPr>
        <a:xfrm>
          <a:off x="3187154" y="164835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3. </a:t>
          </a:r>
          <a:r>
            <a:rPr lang="ar-EG" sz="2500" b="0" i="0" u="none" strike="noStrike" kern="1200" baseline="0" dirty="0">
              <a:solidFill>
                <a:schemeClr val="bg1"/>
              </a:solidFill>
              <a:latin typeface="Sakkal Majalla" panose="02000000000000000000" pitchFamily="2" charset="-78"/>
              <a:cs typeface="Sakkal Majalla" panose="02000000000000000000" pitchFamily="2" charset="-78"/>
            </a:rPr>
            <a:t>تجزئة المستهلكين</a:t>
          </a:r>
          <a:endParaRPr lang="en-US" sz="2500" b="0" kern="1200" dirty="0">
            <a:solidFill>
              <a:schemeClr val="bg1"/>
            </a:solidFill>
          </a:endParaRPr>
        </a:p>
      </dsp:txBody>
      <dsp:txXfrm>
        <a:off x="3187154" y="1648350"/>
        <a:ext cx="1753691" cy="876845"/>
      </dsp:txXfrm>
    </dsp:sp>
    <dsp:sp modelId="{3CEDE441-2E50-42A9-B726-39B8E2C9AC50}">
      <dsp:nvSpPr>
        <dsp:cNvPr id="0" name=""/>
        <dsp:cNvSpPr/>
      </dsp:nvSpPr>
      <dsp:spPr>
        <a:xfrm>
          <a:off x="42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i="0" u="none" strike="noStrike" kern="1200" baseline="0" dirty="0">
              <a:solidFill>
                <a:schemeClr val="bg1"/>
              </a:solidFill>
              <a:latin typeface="Sakkal Majalla" panose="02000000000000000000" pitchFamily="2" charset="-78"/>
              <a:cs typeface="Sakkal Majalla" panose="02000000000000000000" pitchFamily="2" charset="-78"/>
            </a:rPr>
            <a:t>د.  التجزئة النفسية</a:t>
          </a:r>
          <a:endParaRPr lang="en-US" sz="2500" b="0" kern="1200" dirty="0">
            <a:solidFill>
              <a:schemeClr val="bg1"/>
            </a:solidFill>
          </a:endParaRPr>
        </a:p>
      </dsp:txBody>
      <dsp:txXfrm>
        <a:off x="4204" y="2893471"/>
        <a:ext cx="1753691" cy="876845"/>
      </dsp:txXfrm>
    </dsp:sp>
    <dsp:sp modelId="{65F9F7D8-FE66-44CC-A88B-6E64E086A3EF}">
      <dsp:nvSpPr>
        <dsp:cNvPr id="0" name=""/>
        <dsp:cNvSpPr/>
      </dsp:nvSpPr>
      <dsp:spPr>
        <a:xfrm>
          <a:off x="2126170"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i="0" u="none" strike="noStrike" kern="1200" baseline="0" dirty="0">
              <a:solidFill>
                <a:schemeClr val="bg1"/>
              </a:solidFill>
              <a:latin typeface="Cairo-Bold"/>
            </a:rPr>
            <a:t>ج. تجزئة الاستعمال</a:t>
          </a:r>
          <a:endParaRPr lang="en-US" sz="2500" b="0" kern="1200" dirty="0">
            <a:solidFill>
              <a:schemeClr val="bg1"/>
            </a:solidFill>
            <a:latin typeface="Sakkal Majalla" panose="02000000000000000000" pitchFamily="2" charset="-78"/>
            <a:cs typeface="Sakkal Majalla" panose="02000000000000000000" pitchFamily="2" charset="-78"/>
          </a:endParaRPr>
        </a:p>
      </dsp:txBody>
      <dsp:txXfrm>
        <a:off x="2126170" y="2893471"/>
        <a:ext cx="1753691" cy="876845"/>
      </dsp:txXfrm>
    </dsp:sp>
    <dsp:sp modelId="{8EE81E98-09DD-4014-8656-C32EB1D1C537}">
      <dsp:nvSpPr>
        <dsp:cNvPr id="0" name=""/>
        <dsp:cNvSpPr/>
      </dsp:nvSpPr>
      <dsp:spPr>
        <a:xfrm>
          <a:off x="4248137"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i="0" u="none" strike="noStrike" kern="1200" baseline="0">
              <a:solidFill>
                <a:schemeClr val="bg1"/>
              </a:solidFill>
              <a:latin typeface="Sakkal Majalla" panose="02000000000000000000" pitchFamily="2" charset="-78"/>
              <a:cs typeface="Sakkal Majalla" panose="02000000000000000000" pitchFamily="2" charset="-78"/>
            </a:rPr>
            <a:t>ب.  التجزئة السكانية</a:t>
          </a:r>
          <a:endParaRPr lang="en-US" sz="2500" b="0" kern="1200" dirty="0">
            <a:solidFill>
              <a:schemeClr val="bg1"/>
            </a:solidFill>
            <a:latin typeface="Sakkal Majalla" panose="02000000000000000000" pitchFamily="2" charset="-78"/>
            <a:cs typeface="Sakkal Majalla" panose="02000000000000000000" pitchFamily="2" charset="-78"/>
          </a:endParaRPr>
        </a:p>
      </dsp:txBody>
      <dsp:txXfrm>
        <a:off x="4248137" y="2893471"/>
        <a:ext cx="1753691" cy="876845"/>
      </dsp:txXfrm>
    </dsp:sp>
    <dsp:sp modelId="{5471A9EF-04B8-44E4-B920-F5E3C8533022}">
      <dsp:nvSpPr>
        <dsp:cNvPr id="0" name=""/>
        <dsp:cNvSpPr/>
      </dsp:nvSpPr>
      <dsp:spPr>
        <a:xfrm>
          <a:off x="6370104" y="289347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i="0" u="none" strike="noStrike" kern="1200" baseline="0" dirty="0">
              <a:solidFill>
                <a:schemeClr val="bg1"/>
              </a:solidFill>
              <a:latin typeface="Sakkal Majalla" panose="02000000000000000000" pitchFamily="2" charset="-78"/>
              <a:cs typeface="Sakkal Majalla" panose="02000000000000000000" pitchFamily="2" charset="-78"/>
            </a:rPr>
            <a:t>أ.  التجزئة الجغرافية.</a:t>
          </a:r>
        </a:p>
      </dsp:txBody>
      <dsp:txXfrm>
        <a:off x="6370104" y="2893471"/>
        <a:ext cx="1753691" cy="87684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88890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6.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5.sv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5.sv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7.sv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9.sv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1.sv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5.sv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8.gi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0.sv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2.svg"/><Relationship Id="rId4" Type="http://schemas.openxmlformats.org/officeDocument/2006/relationships/image" Target="../media/image41.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4.sv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7.sv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9.svg"/><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0.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4.svg"/><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6.svg"/><Relationship Id="rId4" Type="http://schemas.openxmlformats.org/officeDocument/2006/relationships/image" Target="../media/image55.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8.svg"/><Relationship Id="rId4" Type="http://schemas.openxmlformats.org/officeDocument/2006/relationships/image" Target="../media/image5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8.svg"/><Relationship Id="rId4" Type="http://schemas.openxmlformats.org/officeDocument/2006/relationships/image" Target="../media/image5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8.svg"/><Relationship Id="rId4" Type="http://schemas.openxmlformats.org/officeDocument/2006/relationships/image" Target="../media/image5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4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8.svg"/><Relationship Id="rId4" Type="http://schemas.openxmlformats.org/officeDocument/2006/relationships/image" Target="../media/image57.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5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5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png"/><Relationship Id="rId7" Type="http://schemas.openxmlformats.org/officeDocument/2006/relationships/diagramColors" Target="../diagrams/colors5.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5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6.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6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6.png"/><Relationship Id="rId7" Type="http://schemas.openxmlformats.org/officeDocument/2006/relationships/diagramColors" Target="../diagrams/colors7.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6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4.xml"/><Relationship Id="rId5" Type="http://schemas.openxmlformats.org/officeDocument/2006/relationships/image" Target="../media/image67.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الثانية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فهم</a:t>
            </a:r>
            <a:r>
              <a:rPr lang="ar-EG" sz="1800" b="1" i="0" u="none" strike="noStrike" baseline="0" dirty="0">
                <a:solidFill>
                  <a:srgbClr val="FFFFFF"/>
                </a:solidFill>
                <a:latin typeface="Cairo-Bold"/>
              </a:rPr>
              <a:t> </a:t>
            </a: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السوق والتعامل معه</a:t>
            </a:r>
            <a:endPar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6573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16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4"/>
            <a:stretch>
              <a:fillRect t="-59702" b="-54461"/>
            </a:stretch>
          </a:blipFill>
        </p:spPr>
      </p:sp>
      <p:sp>
        <p:nvSpPr>
          <p:cNvPr id="7" name="TextBox 7"/>
          <p:cNvSpPr txBox="1"/>
          <p:nvPr/>
        </p:nvSpPr>
        <p:spPr>
          <a:xfrm>
            <a:off x="7805400" y="1378719"/>
            <a:ext cx="3218286" cy="452047"/>
          </a:xfrm>
          <a:prstGeom prst="rect">
            <a:avLst/>
          </a:prstGeom>
        </p:spPr>
        <p:txBody>
          <a:bodyPr lIns="0" tIns="0" rIns="0" bIns="0" rtlCol="0" anchor="t">
            <a:spAutoFit/>
          </a:bodyPr>
          <a:lstStyle/>
          <a:p>
            <a:pPr algn="just" rtl="1">
              <a:lnSpc>
                <a:spcPts val="3081"/>
              </a:lnSpc>
            </a:pPr>
            <a:r>
              <a:rPr lang="en-US" sz="4000" b="1" dirty="0" err="1">
                <a:solidFill>
                  <a:srgbClr val="0070C0"/>
                </a:solidFill>
                <a:latin typeface="Sakkal Majalla" panose="02000000000000000000" pitchFamily="2" charset="-78"/>
                <a:cs typeface="Sakkal Majalla" panose="02000000000000000000" pitchFamily="2" charset="-78"/>
              </a:rPr>
              <a:t>عناصر</a:t>
            </a:r>
            <a:r>
              <a:rPr lang="en-US" sz="4000" b="1" dirty="0">
                <a:solidFill>
                  <a:srgbClr val="0070C0"/>
                </a:solidFill>
                <a:latin typeface="Sakkal Majalla" panose="02000000000000000000" pitchFamily="2" charset="-78"/>
                <a:cs typeface="Sakkal Majalla" panose="02000000000000000000" pitchFamily="2" charset="-78"/>
              </a:rPr>
              <a:t> </a:t>
            </a:r>
            <a:r>
              <a:rPr lang="en-US" sz="4000" b="1" dirty="0" err="1">
                <a:solidFill>
                  <a:srgbClr val="0070C0"/>
                </a:solidFill>
                <a:latin typeface="Sakkal Majalla" panose="02000000000000000000" pitchFamily="2" charset="-78"/>
                <a:cs typeface="Sakkal Majalla" panose="02000000000000000000" pitchFamily="2" charset="-78"/>
              </a:rPr>
              <a:t>المحاضرة</a:t>
            </a:r>
            <a:r>
              <a:rPr lang="en-US" sz="4000" b="1" dirty="0">
                <a:solidFill>
                  <a:srgbClr val="0070C0"/>
                </a:solidFill>
                <a:latin typeface="Sakkal Majalla" panose="02000000000000000000" pitchFamily="2" charset="-78"/>
                <a:cs typeface="Sakkal Majalla" panose="02000000000000000000" pitchFamily="2" charset="-78"/>
              </a:rPr>
              <a:t>:</a:t>
            </a:r>
          </a:p>
        </p:txBody>
      </p:sp>
      <p:sp>
        <p:nvSpPr>
          <p:cNvPr id="8" name="TextBox 8"/>
          <p:cNvSpPr txBox="1"/>
          <p:nvPr/>
        </p:nvSpPr>
        <p:spPr>
          <a:xfrm>
            <a:off x="5475922" y="2080671"/>
            <a:ext cx="5638864" cy="2756204"/>
          </a:xfrm>
          <a:prstGeom prst="rect">
            <a:avLst/>
          </a:prstGeom>
        </p:spPr>
        <p:txBody>
          <a:bodyPr lIns="0" tIns="0" rIns="0" bIns="0" rtlCol="0" anchor="t">
            <a:spAutoFit/>
          </a:bodyPr>
          <a:lstStyle/>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a:p>
            <a:pPr marL="337837" lvl="1" indent="-168918" algn="just" rtl="1">
              <a:lnSpc>
                <a:spcPts val="2397"/>
              </a:lnSpc>
            </a:pPr>
            <a:endParaRPr lang="en-US" sz="1866" dirty="0">
              <a:solidFill>
                <a:srgbClr val="0D0D0D"/>
              </a:solidFill>
              <a:cs typeface="Arimo Bold"/>
            </a:endParaRPr>
          </a:p>
        </p:txBody>
      </p:sp>
      <p:sp>
        <p:nvSpPr>
          <p:cNvPr id="9" name="Freeform 9"/>
          <p:cNvSpPr/>
          <p:nvPr/>
        </p:nvSpPr>
        <p:spPr>
          <a:xfrm>
            <a:off x="537805" y="648273"/>
            <a:ext cx="4036140" cy="5708827"/>
          </a:xfrm>
          <a:custGeom>
            <a:avLst/>
            <a:gdLst/>
            <a:ahLst/>
            <a:cxnLst/>
            <a:rect l="l" t="t" r="r" b="b"/>
            <a:pathLst>
              <a:path w="6054210" h="8563240">
                <a:moveTo>
                  <a:pt x="0" y="0"/>
                </a:moveTo>
                <a:lnTo>
                  <a:pt x="6054210" y="0"/>
                </a:lnTo>
                <a:lnTo>
                  <a:pt x="6054210" y="8563241"/>
                </a:lnTo>
                <a:lnTo>
                  <a:pt x="0" y="8563241"/>
                </a:lnTo>
                <a:lnTo>
                  <a:pt x="0" y="0"/>
                </a:lnTo>
                <a:close/>
              </a:path>
            </a:pathLst>
          </a:custGeom>
          <a:blipFill>
            <a:blip r:embed="rId5"/>
            <a:stretch>
              <a:fillRect/>
            </a:stretch>
          </a:blipFill>
        </p:spPr>
      </p:sp>
      <p:sp>
        <p:nvSpPr>
          <p:cNvPr id="10" name="TextBox 9">
            <a:extLst>
              <a:ext uri="{FF2B5EF4-FFF2-40B4-BE49-F238E27FC236}">
                <a16:creationId xmlns:a16="http://schemas.microsoft.com/office/drawing/2014/main" id="{A1ACA233-F4F8-4B7B-AAED-45764173C51A}"/>
              </a:ext>
            </a:extLst>
          </p:cNvPr>
          <p:cNvSpPr txBox="1"/>
          <p:nvPr/>
        </p:nvSpPr>
        <p:spPr>
          <a:xfrm>
            <a:off x="4959005" y="1843044"/>
            <a:ext cx="6174905" cy="4514056"/>
          </a:xfrm>
          <a:prstGeom prst="rect">
            <a:avLst/>
          </a:prstGeom>
        </p:spPr>
        <p:txBody>
          <a:bodyPr wrap="square" lIns="0" tIns="0" rIns="0" bIns="0" rtlCol="0" anchor="t">
            <a:spAutoFit/>
          </a:bodyPr>
          <a:lstStyle/>
          <a:p>
            <a:pPr marL="457200" indent="-457200" algn="just" rtl="1">
              <a:lnSpc>
                <a:spcPts val="4366"/>
              </a:lnSpc>
              <a:buFont typeface="Arial" panose="020B0604020202020204" pitchFamily="34" charset="0"/>
              <a:buChar char="•"/>
            </a:pPr>
            <a:r>
              <a:rPr lang="ar-EG" sz="3200" b="1" dirty="0">
                <a:solidFill>
                  <a:schemeClr val="accent1"/>
                </a:solidFill>
                <a:latin typeface="Sakkal Majalla" panose="02000000000000000000" pitchFamily="2" charset="-78"/>
                <a:cs typeface="Sakkal Majalla" panose="02000000000000000000" pitchFamily="2" charset="-78"/>
              </a:rPr>
              <a:t>مكونات التسويق الإستراتيجية</a:t>
            </a:r>
            <a:endParaRPr lang="en-US" sz="3200" b="1" dirty="0">
              <a:solidFill>
                <a:schemeClr val="accent1"/>
              </a:solidFill>
              <a:latin typeface="Sakkal Majalla" panose="02000000000000000000" pitchFamily="2" charset="-78"/>
              <a:cs typeface="Sakkal Majalla" panose="02000000000000000000" pitchFamily="2" charset="-78"/>
            </a:endParaRPr>
          </a:p>
          <a:p>
            <a:pPr marL="457223" indent="-457223" algn="just" rtl="1">
              <a:lnSpc>
                <a:spcPts val="4366"/>
              </a:lnSpc>
              <a:buFont typeface="Arial" panose="020B0604020202020204" pitchFamily="34" charset="0"/>
              <a:buChar char="•"/>
            </a:pPr>
            <a:r>
              <a:rPr lang="ar-EG" sz="3200" b="1" dirty="0">
                <a:solidFill>
                  <a:schemeClr val="accent1"/>
                </a:solidFill>
                <a:latin typeface="Sakkal Majalla" panose="02000000000000000000" pitchFamily="2" charset="-78"/>
                <a:cs typeface="Sakkal Majalla" panose="02000000000000000000" pitchFamily="2" charset="-78"/>
              </a:rPr>
              <a:t>الميزانية</a:t>
            </a:r>
          </a:p>
          <a:p>
            <a:pPr marL="457223" indent="-457223" algn="just" rtl="1">
              <a:lnSpc>
                <a:spcPts val="4366"/>
              </a:lnSpc>
              <a:buFont typeface="Arial" panose="020B0604020202020204" pitchFamily="34" charset="0"/>
              <a:buChar char="•"/>
            </a:pPr>
            <a:r>
              <a:rPr lang="ar-EG" sz="3200" b="1" dirty="0">
                <a:solidFill>
                  <a:schemeClr val="accent1"/>
                </a:solidFill>
                <a:latin typeface="Sakkal Majalla" panose="02000000000000000000" pitchFamily="2" charset="-78"/>
                <a:cs typeface="Sakkal Majalla" panose="02000000000000000000" pitchFamily="2" charset="-78"/>
              </a:rPr>
              <a:t>تقييم النتائج</a:t>
            </a:r>
          </a:p>
          <a:p>
            <a:pPr marL="457223" indent="-457223" algn="just" rtl="1">
              <a:lnSpc>
                <a:spcPts val="4366"/>
              </a:lnSpc>
              <a:buFont typeface="Arial" panose="020B0604020202020204" pitchFamily="34" charset="0"/>
              <a:buChar char="•"/>
            </a:pPr>
            <a:r>
              <a:rPr lang="ar-EG" sz="3200" b="1" dirty="0">
                <a:solidFill>
                  <a:schemeClr val="accent1"/>
                </a:solidFill>
                <a:latin typeface="Sakkal Majalla" panose="02000000000000000000" pitchFamily="2" charset="-78"/>
                <a:cs typeface="Sakkal Majalla" panose="02000000000000000000" pitchFamily="2" charset="-78"/>
              </a:rPr>
              <a:t>مفاتيح التسويق الناجح</a:t>
            </a:r>
          </a:p>
          <a:p>
            <a:pPr marL="457223" indent="-457223" algn="just" rtl="1">
              <a:lnSpc>
                <a:spcPts val="4366"/>
              </a:lnSpc>
              <a:buFont typeface="Arial" panose="020B0604020202020204" pitchFamily="34" charset="0"/>
              <a:buChar char="•"/>
            </a:pPr>
            <a:r>
              <a:rPr lang="ar-EG" sz="3200" b="1" dirty="0">
                <a:solidFill>
                  <a:schemeClr val="accent1"/>
                </a:solidFill>
                <a:latin typeface="Sakkal Majalla" panose="02000000000000000000" pitchFamily="2" charset="-78"/>
                <a:cs typeface="Sakkal Majalla" panose="02000000000000000000" pitchFamily="2" charset="-78"/>
              </a:rPr>
              <a:t>تعريف السوق</a:t>
            </a:r>
          </a:p>
          <a:p>
            <a:pPr marL="457223" indent="-457223" algn="just" rtl="1">
              <a:lnSpc>
                <a:spcPts val="4366"/>
              </a:lnSpc>
              <a:buFont typeface="Arial" panose="020B0604020202020204" pitchFamily="34" charset="0"/>
              <a:buChar char="•"/>
            </a:pPr>
            <a:r>
              <a:rPr lang="ar-EG" sz="3200" b="1" dirty="0">
                <a:solidFill>
                  <a:schemeClr val="accent1"/>
                </a:solidFill>
                <a:latin typeface="Sakkal Majalla" panose="02000000000000000000" pitchFamily="2" charset="-78"/>
                <a:cs typeface="Sakkal Majalla" panose="02000000000000000000" pitchFamily="2" charset="-78"/>
              </a:rPr>
              <a:t>أنواع السوق</a:t>
            </a:r>
          </a:p>
          <a:p>
            <a:pPr marL="457223" indent="-457223" algn="just" rtl="1">
              <a:lnSpc>
                <a:spcPts val="4366"/>
              </a:lnSpc>
              <a:buFont typeface="Arial" panose="020B0604020202020204" pitchFamily="34" charset="0"/>
              <a:buChar char="•"/>
            </a:pPr>
            <a:r>
              <a:rPr lang="ar-EG" sz="3200" b="1" dirty="0">
                <a:solidFill>
                  <a:schemeClr val="accent1"/>
                </a:solidFill>
                <a:latin typeface="Sakkal Majalla" panose="02000000000000000000" pitchFamily="2" charset="-78"/>
                <a:cs typeface="Sakkal Majalla" panose="02000000000000000000" pitchFamily="2" charset="-78"/>
              </a:rPr>
              <a:t>التعامل مع السوق</a:t>
            </a:r>
          </a:p>
          <a:p>
            <a:pPr marL="457223" indent="-457223" algn="just" rtl="1">
              <a:lnSpc>
                <a:spcPts val="4366"/>
              </a:lnSpc>
              <a:buFont typeface="Arial" panose="020B0604020202020204" pitchFamily="34" charset="0"/>
              <a:buChar char="•"/>
            </a:pPr>
            <a:r>
              <a:rPr lang="ar-EG" sz="3200" b="1" dirty="0">
                <a:solidFill>
                  <a:schemeClr val="accent1"/>
                </a:solidFill>
                <a:latin typeface="Sakkal Majalla" panose="02000000000000000000" pitchFamily="2" charset="-78"/>
                <a:cs typeface="Sakkal Majalla" panose="02000000000000000000" pitchFamily="2" charset="-78"/>
              </a:rPr>
              <a:t>تجزئة السوق</a:t>
            </a:r>
            <a:endParaRPr lang="en-US" sz="3200" b="1"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80432" y="4622935"/>
            <a:ext cx="3082849" cy="2235065"/>
          </a:xfrm>
          <a:custGeom>
            <a:avLst/>
            <a:gdLst/>
            <a:ahLst/>
            <a:cxnLst/>
            <a:rect l="l" t="t" r="r" b="b"/>
            <a:pathLst>
              <a:path w="4624273" h="3352598">
                <a:moveTo>
                  <a:pt x="0" y="0"/>
                </a:moveTo>
                <a:lnTo>
                  <a:pt x="4624272" y="0"/>
                </a:lnTo>
                <a:lnTo>
                  <a:pt x="4624272" y="3352598"/>
                </a:lnTo>
                <a:lnTo>
                  <a:pt x="0" y="3352598"/>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6400800" y="748522"/>
            <a:ext cx="4871148" cy="577081"/>
          </a:xfrm>
          <a:prstGeom prst="rect">
            <a:avLst/>
          </a:prstGeom>
        </p:spPr>
        <p:txBody>
          <a:bodyPr wrap="square" lIns="0" tIns="0" rIns="0" bIns="0" rtlCol="0" anchor="t">
            <a:spAutoFit/>
          </a:bodyPr>
          <a:lstStyle/>
          <a:p>
            <a:pPr algn="just" rtl="1">
              <a:lnSpc>
                <a:spcPts val="4366"/>
              </a:lnSpc>
            </a:pPr>
            <a:r>
              <a:rPr lang="ar-EG" sz="4000" b="1" i="0" u="none" strike="noStrike" baseline="0" dirty="0">
                <a:solidFill>
                  <a:srgbClr val="FF0000"/>
                </a:solidFill>
                <a:latin typeface="Sakkal Majalla" panose="02000000000000000000" pitchFamily="2" charset="-78"/>
                <a:cs typeface="Sakkal Majalla" panose="02000000000000000000" pitchFamily="2" charset="-78"/>
              </a:rPr>
              <a:t>مكونات التسويق الإستراتيجية</a:t>
            </a:r>
            <a:endParaRPr lang="en-US" sz="4000" b="1" dirty="0">
              <a:solidFill>
                <a:srgbClr val="FF0000"/>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2961097" y="1499651"/>
            <a:ext cx="8584810" cy="3939540"/>
          </a:xfrm>
          <a:prstGeom prst="rect">
            <a:avLst/>
          </a:prstGeom>
        </p:spPr>
        <p:txBody>
          <a:bodyPr lIns="0" tIns="0" rIns="0" bIns="0" rtlCol="0" anchor="t">
            <a:spAutoFit/>
          </a:bodyPr>
          <a:lstStyle/>
          <a:p>
            <a:pPr algn="just" rtl="1"/>
            <a:r>
              <a:rPr lang="ar-EG" sz="3200" b="0" i="0" u="none" strike="noStrike" baseline="0" dirty="0">
                <a:latin typeface="Sakkal Majalla" panose="02000000000000000000" pitchFamily="2" charset="-78"/>
                <a:cs typeface="Sakkal Majalla" panose="02000000000000000000" pitchFamily="2" charset="-78"/>
              </a:rPr>
              <a:t>تُعد دراسة الإدارة ومبادئها مُنطلقًا ضروريًا قبل دراسة أسس التسويق، فهي تمثل الإطار العام</a:t>
            </a:r>
            <a:r>
              <a:rPr lang="en-US" sz="3200" b="0" i="0" u="none" strike="noStrike" baseline="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لعملية التسويق، والرابط الأساسي بين</a:t>
            </a:r>
            <a:r>
              <a:rPr lang="en-US" sz="3200" b="0" i="0" u="none" strike="noStrike" baseline="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التسويق من جهة، والمجتمع والمستهلكين من جهة أخرى.</a:t>
            </a:r>
          </a:p>
          <a:p>
            <a:pPr algn="just" rtl="1"/>
            <a:r>
              <a:rPr lang="ar-EG" sz="3200" b="0" i="0" u="none" strike="noStrike" baseline="0" dirty="0">
                <a:latin typeface="Sakkal Majalla" panose="02000000000000000000" pitchFamily="2" charset="-78"/>
                <a:cs typeface="Sakkal Majalla" panose="02000000000000000000" pitchFamily="2" charset="-78"/>
              </a:rPr>
              <a:t>ورغم وجود أشكال متعددة لعملية التسويق، لكننا في هذا الكتاب سوف</a:t>
            </a:r>
            <a:r>
              <a:rPr lang="en-US" sz="320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نستعمل العملية الموضحة</a:t>
            </a:r>
            <a:r>
              <a:rPr lang="en-US" sz="3200" b="0" i="0" u="none" strike="noStrike" baseline="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في الرسم التوضيحي. وتبدأ عملية التسويق</a:t>
            </a:r>
            <a:r>
              <a:rPr lang="en-US" sz="3200" b="0" i="0" u="none" strike="noStrike" baseline="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كما هو موضح بالاعتبارات الإدارية الثلاث</a:t>
            </a:r>
            <a:r>
              <a:rPr lang="en-US" sz="3200" b="0" i="0" u="none" strike="noStrike" baseline="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المهمة، والأهداف، والإستراتيجية</a:t>
            </a:r>
            <a:r>
              <a:rPr lang="en-US" sz="3200" b="0" i="0" u="none" strike="noStrike" baseline="0" dirty="0">
                <a:latin typeface="Sakkal Majalla" panose="02000000000000000000" pitchFamily="2" charset="-78"/>
                <a:cs typeface="Sakkal Majalla" panose="02000000000000000000" pitchFamily="2" charset="-78"/>
              </a:rPr>
              <a:t>(</a:t>
            </a:r>
            <a:r>
              <a:rPr lang="en-US" sz="320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والتي تحدد مسار الشركة بأكملها. صحيح أن هذه الاعتبارات</a:t>
            </a:r>
            <a:r>
              <a:rPr lang="en-US" sz="3200" b="0" i="0" u="none" strike="noStrike" baseline="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هي اعتبارات</a:t>
            </a:r>
            <a:r>
              <a:rPr lang="en-US" sz="3200" b="0" i="0" u="none" strike="noStrike" baseline="0" dirty="0">
                <a:latin typeface="Sakkal Majalla" panose="02000000000000000000" pitchFamily="2" charset="-78"/>
                <a:cs typeface="Sakkal Majalla" panose="02000000000000000000" pitchFamily="2" charset="-78"/>
              </a:rPr>
              <a:t> </a:t>
            </a:r>
            <a:r>
              <a:rPr lang="ar-EG" sz="3200" b="0" i="0" u="none" strike="noStrike" baseline="0" dirty="0">
                <a:latin typeface="Sakkal Majalla" panose="02000000000000000000" pitchFamily="2" charset="-78"/>
                <a:cs typeface="Sakkal Majalla" panose="02000000000000000000" pitchFamily="2" charset="-78"/>
              </a:rPr>
              <a:t>إدارية محضة، لكننا سوف نتطرق إليها بإيجاز في الأقسام القادمة.</a:t>
            </a:r>
            <a:endParaRPr lang="en-US" sz="32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14663" y="1096298"/>
            <a:ext cx="8996879"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إذا تبنت شركة التسويق الموجه إلى المستهلك والذي أشرنا إليه سابقًا، فيجب أن تشمل هذه</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الفلسفة جميع أقسام الشركة، وكذلك المؤسسات التي تتعامل معها. ويمكن تصنيف هذه الأقسام</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والمؤسسات إلى مؤسسات تسويقية ومؤسسات غير تسويقية.</a:t>
            </a:r>
          </a:p>
          <a:p>
            <a:pPr algn="just" rtl="1"/>
            <a:r>
              <a:rPr lang="ar-EG" sz="2800" b="1" i="0" u="none" strike="noStrike" baseline="0" dirty="0">
                <a:latin typeface="Sakkal Majalla" panose="02000000000000000000" pitchFamily="2" charset="-78"/>
                <a:cs typeface="Sakkal Majalla" panose="02000000000000000000" pitchFamily="2" charset="-78"/>
              </a:rPr>
              <a:t>ويمكن للأقسام غير التسويقية أن تكون موجودة في داخل الشركة</a:t>
            </a:r>
            <a:r>
              <a:rPr lang="ar-EG" sz="2800" b="0" i="0" u="none" strike="noStrike" baseline="0" dirty="0">
                <a:latin typeface="Sakkal Majalla" panose="02000000000000000000" pitchFamily="2" charset="-78"/>
                <a:cs typeface="Sakkal Majalla" panose="02000000000000000000" pitchFamily="2" charset="-78"/>
              </a:rPr>
              <a:t> أو خارجها، ومن أمثلة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الأولى أقسام المحاسبة والتخطيط المالي والموارد البشرية والهندسة والإنتاج والبحث والتطوير،</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وغيرها من أقسام الشركة المختلفة. لذلك يجب على قسم التسويق الاطلاع دومًا على قدرات</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الأقسام الأخرى والتخطيط بناءً على قدراتها وإمكانياتها المُتاحة، كما أن إقامة العلاقات الودية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مع مدراء الأقسام الأخرى والحفاظ على تنسيق متناغم معها يُعد أمرًا ضروريًا لكل مسوّق. </a:t>
            </a:r>
          </a:p>
          <a:p>
            <a:pPr algn="just" rtl="1"/>
            <a:r>
              <a:rPr lang="ar-EG" sz="2800" b="1" i="0" u="none" strike="noStrike" baseline="0" dirty="0">
                <a:latin typeface="Sakkal Majalla" panose="02000000000000000000" pitchFamily="2" charset="-78"/>
                <a:cs typeface="Sakkal Majalla" panose="02000000000000000000" pitchFamily="2" charset="-78"/>
              </a:rPr>
              <a:t>أما</a:t>
            </a:r>
            <a:r>
              <a:rPr lang="en-US" sz="2800" b="1" i="0" u="none" strike="noStrike" baseline="0" dirty="0">
                <a:latin typeface="Sakkal Majalla" panose="02000000000000000000" pitchFamily="2" charset="-78"/>
                <a:cs typeface="Sakkal Majalla" panose="02000000000000000000" pitchFamily="2" charset="-78"/>
              </a:rPr>
              <a:t> </a:t>
            </a:r>
            <a:r>
              <a:rPr lang="ar-EG" sz="2800" b="1" i="0" u="none" strike="noStrike" baseline="0" dirty="0">
                <a:latin typeface="Sakkal Majalla" panose="02000000000000000000" pitchFamily="2" charset="-78"/>
                <a:cs typeface="Sakkal Majalla" panose="02000000000000000000" pitchFamily="2" charset="-78"/>
              </a:rPr>
              <a:t>المؤسسات غير التسويقية خارج الشركة </a:t>
            </a:r>
            <a:r>
              <a:rPr lang="ar-EG" sz="2800" b="0" i="0" u="none" strike="noStrike" baseline="0" dirty="0">
                <a:latin typeface="Sakkal Majalla" panose="02000000000000000000" pitchFamily="2" charset="-78"/>
                <a:cs typeface="Sakkal Majalla" panose="02000000000000000000" pitchFamily="2" charset="-78"/>
              </a:rPr>
              <a:t>فهي تلك المؤسسات التي تسهل عملية التسويق من خلال</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توفير خبرات وخدمات في مجالات لا ترتبط بالتسويق ارتباطًا مباشرًا، ومن أمثلتها المؤسسات</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المالية التي تقدّم القروض للمسوقين، والمؤسسات التشريعية التي تسن القوانين التي تنظم عملية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التسويق، ووسائل الإعلام التي تنقل أنشطة التسويق إلى الجمهور.</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20795" y="2518609"/>
            <a:ext cx="2249562" cy="2682041"/>
          </a:xfrm>
          <a:custGeom>
            <a:avLst/>
            <a:gdLst/>
            <a:ahLst/>
            <a:cxnLst/>
            <a:rect l="l" t="t" r="r" b="b"/>
            <a:pathLst>
              <a:path w="4090452" h="4876843">
                <a:moveTo>
                  <a:pt x="0" y="0"/>
                </a:moveTo>
                <a:lnTo>
                  <a:pt x="4090451" y="0"/>
                </a:lnTo>
                <a:lnTo>
                  <a:pt x="4090451" y="4876843"/>
                </a:lnTo>
                <a:lnTo>
                  <a:pt x="0" y="48768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8708" y="6373073"/>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B0303A26-8871-4BD4-BEFD-407BC5464DB6}"/>
              </a:ext>
            </a:extLst>
          </p:cNvPr>
          <p:cNvSpPr txBox="1"/>
          <p:nvPr/>
        </p:nvSpPr>
        <p:spPr>
          <a:xfrm>
            <a:off x="5726247" y="568263"/>
            <a:ext cx="6093618" cy="707886"/>
          </a:xfrm>
          <a:prstGeom prst="rect">
            <a:avLst/>
          </a:prstGeom>
          <a:noFill/>
        </p:spPr>
        <p:txBody>
          <a:bodyPr wrap="square">
            <a:spAutoFit/>
          </a:bodyPr>
          <a:lstStyle/>
          <a:p>
            <a:pPr algn="r" rtl="1"/>
            <a:r>
              <a:rPr lang="en-US" sz="4000" b="1" i="0" u="none" strike="noStrike" baseline="0" dirty="0">
                <a:solidFill>
                  <a:srgbClr val="4472C4"/>
                </a:solidFill>
                <a:latin typeface="Sakkal Majalla" panose="02000000000000000000" pitchFamily="2" charset="-78"/>
                <a:cs typeface="Sakkal Majalla" panose="02000000000000000000" pitchFamily="2" charset="-78"/>
              </a:rPr>
              <a:t>1</a:t>
            </a:r>
            <a:r>
              <a:rPr lang="ar-EG" sz="4000" b="1" i="0" u="none" strike="noStrike" baseline="0" dirty="0">
                <a:solidFill>
                  <a:srgbClr val="4472C4"/>
                </a:solidFill>
                <a:latin typeface="Sakkal Majalla" panose="02000000000000000000" pitchFamily="2" charset="-78"/>
                <a:cs typeface="Sakkal Majalla" panose="02000000000000000000" pitchFamily="2" charset="-78"/>
              </a:rPr>
              <a:t>. الاعتبارات التشغيلية</a:t>
            </a:r>
            <a:endParaRPr lang="en-US" sz="4000" dirty="0">
              <a:solidFill>
                <a:srgbClr val="4472C4"/>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25219" y="2099575"/>
            <a:ext cx="2979535" cy="3598835"/>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4342474" y="1736253"/>
            <a:ext cx="7487551" cy="4308872"/>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يمكن القول إن الأنشطة التي تُنفذ على مستوى الإدارة هي -إلى حد بعيد- ذاتها الأنشطة التي تُنفذ على مستوى التسويق، إلا أن الفرق الأساسي بينها يكمن في أن خطة التسويق تخضع مباشرة لتأثير الخطة الإدارية العامّة، وكذلك تأثير أقسام الشركة الأخرى، وهو ما يوجب على المسوقين متابعة الخطة الإدارية وأي تغييرات قد تطرأ عليها، وإجراء التغييرات اللازمة على الخطة التسويقية بما يتناسب مع هذه التغييرات.</a:t>
            </a:r>
          </a:p>
          <a:p>
            <a:pPr algn="just" rtl="1"/>
            <a:r>
              <a:rPr lang="ar-EG" sz="2800" b="0" i="0" u="none" strike="noStrike" baseline="0" dirty="0">
                <a:latin typeface="Sakkal Majalla" panose="02000000000000000000" pitchFamily="2" charset="-78"/>
                <a:cs typeface="Sakkal Majalla" panose="02000000000000000000" pitchFamily="2" charset="-78"/>
              </a:rPr>
              <a:t>وتسير خطة التسويق وفق خطوات محددة تقريبًا، فهي تبدأ من مهمة الشركة التي تعكس قِيَمها التي تؤمن بها. ما هي دلالة هذه المهمة؟ وكيف تعرف معنى النزاهة؟ وكيف تنظر إلى الناس الذين تخدمهم؟ إن كل شركة تحمل مهمة خاصة بها سواءً كانت مُعلنة أو ضمنية،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8096410" y="1076421"/>
            <a:ext cx="3218286" cy="577081"/>
          </a:xfrm>
          <a:prstGeom prst="rect">
            <a:avLst/>
          </a:prstGeom>
        </p:spPr>
        <p:txBody>
          <a:bodyPr lIns="0" tIns="0" rIns="0" bIns="0" rtlCol="0" anchor="t">
            <a:spAutoFit/>
          </a:bodyPr>
          <a:lstStyle/>
          <a:p>
            <a:pPr algn="just" rtl="1">
              <a:lnSpc>
                <a:spcPts val="4366"/>
              </a:lnSpc>
            </a:pPr>
            <a:r>
              <a:rPr lang="ar-EG" sz="4000" b="1"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خطة التسويق</a:t>
            </a:r>
            <a:endParaRPr lang="en-US" sz="4000" b="1"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262781" y="2005596"/>
            <a:ext cx="8748789" cy="3016210"/>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وقد تتضمن مهمة الشركة كلمات مثل «المساواة » و »العالمية » و »الربح » و »التضحية ». وبالتالي، فمهمة التسويق هي تعزيز مهمة الشركة وترجمتها إلى أنشطة تسويقية. فإذا كانت الشركة تركز مثلاً على التكنولوجيا، فسوف يكون التسويق موجهًا إلى الإنتاج، وإذا كان اهتمامها منصبًا على أرباح المساهمين أو رواتب الموظفين، فسوف يكون التسويق موجهًا إلى المبيعات، وأما إذا كانت تركز على القيمة أو الجودة، فسوف يكون التسويق موجهًا إلى المستهلك. وبمجرد صياغة المهمة، يمكن البدء بتحليل الوضع، وإرساء أسس واضحة للعملية والإستراتيجية التسويقيّة.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57850" y="2729433"/>
            <a:ext cx="2547081" cy="2292373"/>
          </a:xfrm>
          <a:custGeom>
            <a:avLst/>
            <a:gdLst/>
            <a:ahLst/>
            <a:cxnLst/>
            <a:rect l="l" t="t" r="r" b="b"/>
            <a:pathLst>
              <a:path w="3820622" h="3438560">
                <a:moveTo>
                  <a:pt x="0" y="0"/>
                </a:moveTo>
                <a:lnTo>
                  <a:pt x="3820622" y="0"/>
                </a:lnTo>
                <a:lnTo>
                  <a:pt x="3820622" y="3438560"/>
                </a:lnTo>
                <a:lnTo>
                  <a:pt x="0" y="34385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9" name="TextBox 9">
            <a:extLst>
              <a:ext uri="{FF2B5EF4-FFF2-40B4-BE49-F238E27FC236}">
                <a16:creationId xmlns:a16="http://schemas.microsoft.com/office/drawing/2014/main" id="{5CDEFC84-82D2-40A3-8901-957CDD7D4F06}"/>
              </a:ext>
            </a:extLst>
          </p:cNvPr>
          <p:cNvSpPr txBox="1"/>
          <p:nvPr/>
        </p:nvSpPr>
        <p:spPr>
          <a:xfrm>
            <a:off x="8096410" y="1076421"/>
            <a:ext cx="3218286" cy="577081"/>
          </a:xfrm>
          <a:prstGeom prst="rect">
            <a:avLst/>
          </a:prstGeom>
        </p:spPr>
        <p:txBody>
          <a:bodyPr lIns="0" tIns="0" rIns="0" bIns="0" rtlCol="0" anchor="t">
            <a:spAutoFit/>
          </a:bodyPr>
          <a:lstStyle/>
          <a:p>
            <a:pPr algn="just" rtl="1">
              <a:lnSpc>
                <a:spcPts val="4366"/>
              </a:lnSpc>
            </a:pPr>
            <a:r>
              <a:rPr lang="ar-EG" sz="4000" b="1"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خطة التسويق</a:t>
            </a:r>
            <a:endParaRPr lang="en-US" sz="4000" b="1"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470783" y="1155869"/>
            <a:ext cx="7411899"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ويساعد تحليل الوضع على تحديد العوامل والسلوكيات والتوجهات التي تؤثر مباشرة على خطة التسويق. ويجري جمع الكثير من هذه المعلومات إلى جانب معلومات إدارية أخرى، ولكن تركيز المسوقين ينصب على المعلومات المتعلقة بتوجهات الزبائن الحاليين والمحتملين. وتجدر الإشارة إلى أن هذه العملية مستمرة على الدوام، وهي تستهلك الكثير من الوقت والمال. </a:t>
            </a:r>
          </a:p>
          <a:p>
            <a:pPr algn="just" rtl="1"/>
            <a:r>
              <a:rPr lang="ar-EG" sz="2800" b="0" i="0" u="none" strike="noStrike" baseline="0" dirty="0">
                <a:latin typeface="Sakkal Majalla" panose="02000000000000000000" pitchFamily="2" charset="-78"/>
                <a:cs typeface="Sakkal Majalla" panose="02000000000000000000" pitchFamily="2" charset="-78"/>
              </a:rPr>
              <a:t>كذلك يساعد تحليل الوضع على إنتاج مجموعة من الأهداف التسويقية المرتبطة بأهداف الشركة. وتتضمن أهداف الشركة في العادة زيادة الأرباح، وخفض التكاليف، وتحسين النمو، وزيادة حصة الشركة في السوق، وتقليل المخاطر، وتحسين سمعة الشركة، وغير ذلك. وقد تُترجم جميع هذه الأهداف إلى أهداف تسويقية محددة مثل «طرح عدد من المنتجات الجديدة »، وهذا من شأنه زيادة الأرباح، وزيادة حصة الشركة في السوق، والدخول إلى أسواق جديدة.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00362" y="2057400"/>
            <a:ext cx="3970421" cy="2743200"/>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9" name="TextBox 9">
            <a:extLst>
              <a:ext uri="{FF2B5EF4-FFF2-40B4-BE49-F238E27FC236}">
                <a16:creationId xmlns:a16="http://schemas.microsoft.com/office/drawing/2014/main" id="{C75CB3A2-B82F-4485-83F3-D9A891143E0D}"/>
              </a:ext>
            </a:extLst>
          </p:cNvPr>
          <p:cNvSpPr txBox="1"/>
          <p:nvPr/>
        </p:nvSpPr>
        <p:spPr>
          <a:xfrm>
            <a:off x="8357177" y="680115"/>
            <a:ext cx="3218286" cy="577081"/>
          </a:xfrm>
          <a:prstGeom prst="rect">
            <a:avLst/>
          </a:prstGeom>
        </p:spPr>
        <p:txBody>
          <a:bodyPr lIns="0" tIns="0" rIns="0" bIns="0" rtlCol="0" anchor="t">
            <a:spAutoFit/>
          </a:bodyPr>
          <a:lstStyle/>
          <a:p>
            <a:pPr algn="just" rtl="1">
              <a:lnSpc>
                <a:spcPts val="4366"/>
              </a:lnSpc>
            </a:pPr>
            <a:r>
              <a:rPr lang="ar-EG" sz="4000" b="1"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خطة التسويق</a:t>
            </a:r>
            <a:endParaRPr lang="en-US" sz="4000" b="1"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48560" y="6378368"/>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0BA093B1-6AB6-4322-B9EE-A52141BC9FFB}"/>
              </a:ext>
            </a:extLst>
          </p:cNvPr>
          <p:cNvPicPr>
            <a:picLocks noChangeAspect="1"/>
          </p:cNvPicPr>
          <p:nvPr/>
        </p:nvPicPr>
        <p:blipFill rotWithShape="1">
          <a:blip r:embed="rId4"/>
          <a:srcRect b="5753"/>
          <a:stretch/>
        </p:blipFill>
        <p:spPr>
          <a:xfrm>
            <a:off x="2445720" y="617697"/>
            <a:ext cx="7984343" cy="6119050"/>
          </a:xfrm>
          <a:prstGeom prst="rect">
            <a:avLst/>
          </a:prstGeom>
        </p:spPr>
      </p:pic>
      <p:sp>
        <p:nvSpPr>
          <p:cNvPr id="12" name="TextBox 11">
            <a:extLst>
              <a:ext uri="{FF2B5EF4-FFF2-40B4-BE49-F238E27FC236}">
                <a16:creationId xmlns:a16="http://schemas.microsoft.com/office/drawing/2014/main" id="{15D41CD4-BF63-4682-A2DF-C42EFB018908}"/>
              </a:ext>
            </a:extLst>
          </p:cNvPr>
          <p:cNvSpPr txBox="1"/>
          <p:nvPr/>
        </p:nvSpPr>
        <p:spPr>
          <a:xfrm>
            <a:off x="6020525" y="5672288"/>
            <a:ext cx="4577584" cy="523220"/>
          </a:xfrm>
          <a:prstGeom prst="rect">
            <a:avLst/>
          </a:prstGeom>
          <a:noFill/>
        </p:spPr>
        <p:txBody>
          <a:bodyPr wrap="square">
            <a:spAutoFit/>
          </a:bodyPr>
          <a:lstStyle/>
          <a:p>
            <a:r>
              <a:rPr lang="ar-EG" sz="2800" b="1" i="0" u="none" strike="noStrike" baseline="0" dirty="0">
                <a:latin typeface="Sakkal Majalla" panose="02000000000000000000" pitchFamily="2" charset="-78"/>
                <a:cs typeface="Sakkal Majalla" panose="02000000000000000000" pitchFamily="2" charset="-78"/>
              </a:rPr>
              <a:t>الرسم التوضيحي : العملية التسويقية</a:t>
            </a:r>
            <a:endParaRPr lang="en-US" sz="2800" b="1" dirty="0">
              <a:latin typeface="Sakkal Majalla" panose="02000000000000000000" pitchFamily="2" charset="-78"/>
              <a:cs typeface="Sakkal Majalla" panose="020000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93873" y="1527339"/>
            <a:ext cx="8917669" cy="3877985"/>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يجب على المسوّق بعد تحديد الأهداف أن يعرف سُبل وآليات تحقيق هذه الأهداف، وأن يبن إستراتيجية تسويق عامّة يمكن ترجمتها إلى أنشطة قابلة للتنفيذ، وهذا هو دور المزيج التسويقي، الذي يشتمل على كلٍّ من </a:t>
            </a:r>
            <a:r>
              <a:rPr lang="ar-EG" sz="2800" b="1" i="0" u="none" strike="noStrike" baseline="0" dirty="0">
                <a:latin typeface="Sakkal Majalla" panose="02000000000000000000" pitchFamily="2" charset="-78"/>
                <a:cs typeface="Sakkal Majalla" panose="02000000000000000000" pitchFamily="2" charset="-78"/>
              </a:rPr>
              <a:t>المنتج، والتوزيع، والترويج، وأخيرًا السعر</a:t>
            </a:r>
            <a:r>
              <a:rPr lang="ar-EG" sz="2800" b="0" i="0" u="none" strike="noStrike" baseline="0" dirty="0">
                <a:latin typeface="Sakkal Majalla" panose="02000000000000000000" pitchFamily="2" charset="-78"/>
                <a:cs typeface="Sakkal Majalla" panose="02000000000000000000" pitchFamily="2" charset="-78"/>
              </a:rPr>
              <a:t>.</a:t>
            </a:r>
          </a:p>
          <a:p>
            <a:pPr algn="just" rtl="1"/>
            <a:r>
              <a:rPr lang="ar-EG" sz="2800" b="1" i="0" u="sng" strike="noStrike" baseline="0" dirty="0">
                <a:latin typeface="Sakkal Majalla" panose="02000000000000000000" pitchFamily="2" charset="-78"/>
                <a:cs typeface="Sakkal Majalla" panose="02000000000000000000" pitchFamily="2" charset="-78"/>
              </a:rPr>
              <a:t>1. المنتج</a:t>
            </a:r>
            <a:r>
              <a:rPr lang="ar-EG" sz="2800" b="0" i="0" u="none" strike="noStrike" baseline="0" dirty="0">
                <a:latin typeface="Sakkal Majalla" panose="02000000000000000000" pitchFamily="2" charset="-78"/>
                <a:cs typeface="Sakkal Majalla" panose="02000000000000000000" pitchFamily="2" charset="-78"/>
              </a:rPr>
              <a:t>، تُعد المنتجات والخدمات العنصر الرئيس في المزيج التسويقي، فهو العنصر الذي يحتاج إليه المستهلكون ويبحثون عنه، وهو الرابط الأساسي بين الشركة وزبائنها، لذلك يجب أن تكون الشركات مستعدة دومًا لتعديل منتجاتها وفق ما تقتضيه المنافسة والبيئة المحيطة. وفي الوضع المثالي، يجب أن تحقق جميع منتجات الشركة الأرباح، ولكن الواقع يختلف في كثير من الأحيان، وهو ما يضطر الشركة لاتخاذ قرارات صعبة بشأن مدة بقاء المنتج غير الناجح في السوق.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04800" y="1889986"/>
            <a:ext cx="2474113" cy="2984128"/>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3E4605C6-697F-43BF-950B-3E09B7DDD399}"/>
              </a:ext>
            </a:extLst>
          </p:cNvPr>
          <p:cNvSpPr txBox="1"/>
          <p:nvPr/>
        </p:nvSpPr>
        <p:spPr>
          <a:xfrm>
            <a:off x="5293518" y="775619"/>
            <a:ext cx="6100762"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المزيج التسويقي</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93873" y="1527339"/>
            <a:ext cx="8917669" cy="2585323"/>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2. التوزيع</a:t>
            </a:r>
            <a:r>
              <a:rPr lang="ar-EG" sz="2800" b="0" i="0" u="none" strike="noStrike" baseline="0" dirty="0">
                <a:latin typeface="Sakkal Majalla" panose="02000000000000000000" pitchFamily="2" charset="-78"/>
                <a:cs typeface="Sakkal Majalla" panose="02000000000000000000" pitchFamily="2" charset="-78"/>
              </a:rPr>
              <a:t>، ينقل التوزيع المنتج إلى المستهلك النهائي. ويتوجب على إدارة التسويق- في ظل وجود العديد من قنوات التوزيع- أن تفهم بوضوح طبيعة الموزعين، والتوجهات التي تؤثر على عملهم، ونظرة الزبائن إليهم.</a:t>
            </a:r>
          </a:p>
          <a:p>
            <a:pPr algn="just" rtl="1"/>
            <a:r>
              <a:rPr lang="ar-EG" sz="2800" b="1" i="0" u="sng" strike="noStrike" baseline="0" dirty="0">
                <a:latin typeface="Sakkal Majalla" panose="02000000000000000000" pitchFamily="2" charset="-78"/>
                <a:cs typeface="Sakkal Majalla" panose="02000000000000000000" pitchFamily="2" charset="-78"/>
              </a:rPr>
              <a:t>3. التواصل</a:t>
            </a:r>
            <a:r>
              <a:rPr lang="ar-EG" sz="2800" b="0" i="0" u="sng"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الترويج</a:t>
            </a:r>
            <a:r>
              <a:rPr lang="ar-EG" sz="2800" b="0" i="0" u="none" strike="noStrike" baseline="0" dirty="0">
                <a:latin typeface="Sakkal Majalla" panose="02000000000000000000" pitchFamily="2" charset="-78"/>
                <a:cs typeface="Sakkal Majalla" panose="02000000000000000000" pitchFamily="2" charset="-78"/>
              </a:rPr>
              <a:t>)، يجب على الشركة أن توصل مزايا منتجها إلى الموزعين والمستهلكين بطريقة مناسبة، وذلك من خلال الإعلانات، وحملات الترويج، ومندوبي المبيعات، وحملات العلاقات العامة، والتغليف الجيّد.</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04800" y="1889986"/>
            <a:ext cx="2474113" cy="2984128"/>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D4F1D8B6-DEEF-4338-9AC4-788F13E154DD}"/>
              </a:ext>
            </a:extLst>
          </p:cNvPr>
          <p:cNvSpPr txBox="1"/>
          <p:nvPr/>
        </p:nvSpPr>
        <p:spPr>
          <a:xfrm>
            <a:off x="5293518" y="775619"/>
            <a:ext cx="6100762"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المزيج التسويقي</a:t>
            </a:r>
            <a:endParaRPr lang="en-US" sz="4000"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559861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671888" y="1416734"/>
            <a:ext cx="8250850" cy="5170646"/>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4. السعر</a:t>
            </a:r>
            <a:r>
              <a:rPr lang="ar-EG" sz="2800" b="0" i="0" u="none" strike="noStrike" baseline="0" dirty="0">
                <a:latin typeface="Sakkal Majalla" panose="02000000000000000000" pitchFamily="2" charset="-78"/>
                <a:cs typeface="Sakkal Majalla" panose="02000000000000000000" pitchFamily="2" charset="-78"/>
              </a:rPr>
              <a:t>، يجب على المسوقين أن يختاروا سعرًا عادلاً من وجهة نظر المستهلكين، فالسعر هو العنصر الأساسي الذي يحكم به المستهلكون على المنتج أو الخدمة، كما أنه انعكاس لجميع أنشطة الشركة. ويُعد السعر أيضًا أداة تنافسية، إذ أنه أساس الموازنة بين منتجات الشركات المختلفة.</a:t>
            </a:r>
          </a:p>
          <a:p>
            <a:pPr algn="just" rtl="1"/>
            <a:r>
              <a:rPr lang="ar-EG" sz="2800" b="0" i="0" u="none" strike="noStrike" baseline="0" dirty="0">
                <a:latin typeface="Sakkal Majalla" panose="02000000000000000000" pitchFamily="2" charset="-78"/>
                <a:cs typeface="Sakkal Majalla" panose="02000000000000000000" pitchFamily="2" charset="-78"/>
              </a:rPr>
              <a:t>تتصف عناصر المزيج التسويقي بأنها متداخلة، وذلك يعني ضرورة التنسيق بين جميع هذه العناصر. ولنفترض أن شركة تمتلك منتجين (منتج فاخر ومنتج اقتصادي) وسعرين ( 6 دولار و 3 دولار) وقناتي ترويج (الإعلانات والخصومات) وقناتي توزيع (المتاجر العامة والمتاجر المتخصصة). تشكل هذه العناصر عند أخذها معًا 16 مزيجًا تسويقيًا مُحتماً. صحيح أن بعضها سوف يكون متناقضًا، مثل منتج فاخر بسعر منخفض، مع ذلك يجب على الشركة دراسة جميع هذه الخيارات.</a:t>
            </a:r>
          </a:p>
          <a:p>
            <a:pPr algn="just" rtl="1"/>
            <a:r>
              <a:rPr lang="ar-EG" sz="2800" b="0" i="0" u="none" strike="noStrike" baseline="0" dirty="0">
                <a:latin typeface="Sakkal Majalla" panose="02000000000000000000" pitchFamily="2" charset="-78"/>
                <a:cs typeface="Sakkal Majalla" panose="02000000000000000000" pitchFamily="2" charset="-78"/>
              </a:rPr>
              <a:t>وتزداد المعادلة تعقيدًا بوجود المنافسين، حينها يتوجب على الشركة العثور على المزيج المناسب بين المنتج، والسعر، والترويج، والتوزيع، بما يضمن لها التفوق على منافسيها.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D3B81FCB-9C8F-4201-8851-40495A91E25C}"/>
              </a:ext>
            </a:extLst>
          </p:cNvPr>
          <p:cNvSpPr/>
          <p:nvPr/>
        </p:nvSpPr>
        <p:spPr>
          <a:xfrm>
            <a:off x="541835" y="2193829"/>
            <a:ext cx="2860791" cy="1988685"/>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6C25F18A-E9A7-41FE-9A09-9CB2D674A960}"/>
              </a:ext>
            </a:extLst>
          </p:cNvPr>
          <p:cNvSpPr txBox="1"/>
          <p:nvPr/>
        </p:nvSpPr>
        <p:spPr>
          <a:xfrm>
            <a:off x="5293518" y="775619"/>
            <a:ext cx="6100762"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المزيج التسويقي</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297495" y="3429000"/>
            <a:ext cx="2071012" cy="1762243"/>
          </a:xfrm>
          <a:custGeom>
            <a:avLst/>
            <a:gdLst/>
            <a:ahLst/>
            <a:cxnLst/>
            <a:rect l="l" t="t" r="r" b="b"/>
            <a:pathLst>
              <a:path w="4271189" h="3634393">
                <a:moveTo>
                  <a:pt x="0" y="0"/>
                </a:moveTo>
                <a:lnTo>
                  <a:pt x="4271189" y="0"/>
                </a:lnTo>
                <a:lnTo>
                  <a:pt x="4271189" y="3634393"/>
                </a:lnTo>
                <a:lnTo>
                  <a:pt x="0" y="36343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85861" y="6335716"/>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03E50B7-C0CF-42B3-B5C5-25B821379E48}"/>
              </a:ext>
            </a:extLst>
          </p:cNvPr>
          <p:cNvSpPr txBox="1"/>
          <p:nvPr/>
        </p:nvSpPr>
        <p:spPr>
          <a:xfrm>
            <a:off x="5411391" y="738126"/>
            <a:ext cx="6107906" cy="707886"/>
          </a:xfrm>
          <a:prstGeom prst="rect">
            <a:avLst/>
          </a:prstGeom>
          <a:noFill/>
        </p:spPr>
        <p:txBody>
          <a:bodyPr wrap="square">
            <a:spAutoFit/>
          </a:bodyPr>
          <a:lstStyle/>
          <a:p>
            <a:pPr algn="r" rtl="1"/>
            <a:r>
              <a:rPr lang="ar-EG" sz="4000" b="1" i="0" u="none" strike="noStrike" baseline="0" dirty="0">
                <a:solidFill>
                  <a:srgbClr val="F04661"/>
                </a:solidFill>
                <a:latin typeface="Sakkal Majalla" panose="02000000000000000000" pitchFamily="2" charset="-78"/>
                <a:cs typeface="Sakkal Majalla" panose="02000000000000000000" pitchFamily="2" charset="-78"/>
              </a:rPr>
              <a:t>الميزانية</a:t>
            </a:r>
            <a:endParaRPr lang="en-US" sz="4000" dirty="0">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D235590-C9FD-4625-9A5E-DD2DC45DB144}"/>
              </a:ext>
            </a:extLst>
          </p:cNvPr>
          <p:cNvSpPr txBox="1"/>
          <p:nvPr/>
        </p:nvSpPr>
        <p:spPr>
          <a:xfrm>
            <a:off x="2406240" y="1285211"/>
            <a:ext cx="9605302" cy="5262979"/>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كما ذكرنا فإنه لا بُد من تقييم عناصر المزيج التسويقي في إطار إستراتيجية التسويق العامة، وهو ما يُوجب على الشركة تحديد ميزانية التسويق استنادًا إلى تكاليف الجهود التسويقية اللازمة للتأثير على المستهلكين. وتمثل ميزانية التسويق خطةً لتوزيع المصروفات على كل عنصر من عناصر المزيج التسويقي. على سبيل التوضيح، يجب على كل شركة أن تحدد ميزانية الإعلان، وذلك في إطار ميزانية التسويق العامّة، وأن توزع المصروفات على قنوات الإعلان المختلفة (مثل الصحف والمجلات وقنوات التلفزيون). كذلك يجب على الشركة -في إطار تحديد الميزانية- أن تحدد ميزانية ترويج المبيعات، وأن تخصص المبالغ اللازمة للخصومات، ونماذج المنتجات المجانية.</a:t>
            </a:r>
          </a:p>
          <a:p>
            <a:pPr algn="just" rtl="1"/>
            <a:r>
              <a:rPr lang="ar-EG" sz="2800" b="0" i="0" u="none" strike="noStrike" baseline="0" dirty="0">
                <a:latin typeface="Sakkal Majalla" panose="02000000000000000000" pitchFamily="2" charset="-78"/>
                <a:cs typeface="Sakkal Majalla" panose="02000000000000000000" pitchFamily="2" charset="-78"/>
              </a:rPr>
              <a:t>وذات الأمر ينطبق أيضًا على البيع الشخصي، وقنوات التوزيع، وآليات تطوير المنتج.</a:t>
            </a:r>
          </a:p>
          <a:p>
            <a:pPr algn="just" rtl="1"/>
            <a:r>
              <a:rPr lang="ar-EG" sz="2800" b="0" i="0" u="none" strike="noStrike" baseline="0" dirty="0">
                <a:latin typeface="Sakkal Majalla" panose="02000000000000000000" pitchFamily="2" charset="-78"/>
                <a:cs typeface="Sakkal Majalla" panose="02000000000000000000" pitchFamily="2" charset="-78"/>
              </a:rPr>
              <a:t>وفي هذا الصدد يطرح المسوقون كثيرًا أسئلة مثل: كم يجب أن ننفق؟ هل ما ننفقه لترويج منتجاتنا كافٍ أم أنه أكثر من الازم؟ وللإجابة عن هذه الأسئلة، لابدّ من طرح أسئلة أخرى: ما الذي نسعى إلى تحقيقه؟ ما هي أهدافنا؟ بعد ذلك يجب أن يتركز النقاش حول آليات تحقيق الأهداف وسُبل تجاوز العقبات، ولكن المسوقين يتجنبون هذه الخطوة أو يقفزون عنها في كثير من الأحيان.</a:t>
            </a:r>
            <a:endParaRPr lang="en-US" sz="28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97641" y="2277582"/>
            <a:ext cx="8295400" cy="2585323"/>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فعند طرح سؤال «هل ننفق ما فيه الكفاية؟ » تكون إجابات المسوقين عادةً عبارة عن موازنة مع ما ينفقه الآخرون. صحيح أن معرفة ما ينفقه الآخرون في ذات المجال مهم وخصوصًا إذا كانت الشركة متأخرة عن منافسيها، أو تعتقد أنها تنفق أكثر من اللازم، ولكن التفكير بهذه الطريقة يدفع الشركة إلى تبني ثقافة القطيع (وهي إتّباع نفس خطط واستراتيجيات الشركات المُنافسة)، كما أن ما يفعله المنافسون ليس صحيحًا بالضرورة.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1" y="2568869"/>
            <a:ext cx="3336779" cy="2294036"/>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6EB32FCD-1C20-41D6-9275-02BA42C56E7D}"/>
              </a:ext>
            </a:extLst>
          </p:cNvPr>
          <p:cNvSpPr txBox="1"/>
          <p:nvPr/>
        </p:nvSpPr>
        <p:spPr>
          <a:xfrm>
            <a:off x="5411391" y="738126"/>
            <a:ext cx="6107906" cy="707886"/>
          </a:xfrm>
          <a:prstGeom prst="rect">
            <a:avLst/>
          </a:prstGeom>
          <a:noFill/>
        </p:spPr>
        <p:txBody>
          <a:bodyPr wrap="square">
            <a:spAutoFit/>
          </a:bodyPr>
          <a:lstStyle/>
          <a:p>
            <a:pPr algn="r" rtl="1"/>
            <a:r>
              <a:rPr lang="ar-EG" sz="4000" b="1" i="0" u="none" strike="noStrike" baseline="0" dirty="0">
                <a:solidFill>
                  <a:srgbClr val="F04661"/>
                </a:solidFill>
                <a:latin typeface="Sakkal Majalla" panose="02000000000000000000" pitchFamily="2" charset="-78"/>
                <a:cs typeface="Sakkal Majalla" panose="02000000000000000000" pitchFamily="2" charset="-78"/>
              </a:rPr>
              <a:t>الميزانية</a:t>
            </a:r>
            <a:endParaRPr lang="en-US" sz="40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0" y="3031176"/>
            <a:ext cx="2896530" cy="1964374"/>
          </a:xfrm>
          <a:custGeom>
            <a:avLst/>
            <a:gdLst/>
            <a:ahLst/>
            <a:cxnLst/>
            <a:rect l="l" t="t" r="r" b="b"/>
            <a:pathLst>
              <a:path w="6067399" h="4114800">
                <a:moveTo>
                  <a:pt x="0" y="0"/>
                </a:moveTo>
                <a:lnTo>
                  <a:pt x="6067399" y="0"/>
                </a:lnTo>
                <a:lnTo>
                  <a:pt x="606739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8708" y="6470649"/>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896117" y="766524"/>
            <a:ext cx="9163462" cy="5581015"/>
          </a:xfrm>
          <a:prstGeom prst="rect">
            <a:avLst/>
          </a:prstGeom>
        </p:spPr>
        <p:txBody>
          <a:bodyPr wrap="square" lIns="0" tIns="0" rIns="0" bIns="0" rtlCol="0" anchor="t">
            <a:spAutoFit/>
          </a:bodyPr>
          <a:lstStyle/>
          <a:p>
            <a:pPr algn="just" rtl="1">
              <a:lnSpc>
                <a:spcPts val="3167"/>
              </a:lnSpc>
            </a:pPr>
            <a:r>
              <a:rPr lang="ar-EG" sz="4000" b="1" i="0" u="none" strike="noStrike" baseline="0" dirty="0">
                <a:solidFill>
                  <a:srgbClr val="F04661"/>
                </a:solidFill>
                <a:latin typeface="Sakkal Majalla" panose="02000000000000000000" pitchFamily="2" charset="-78"/>
                <a:cs typeface="Sakkal Majalla" panose="02000000000000000000" pitchFamily="2" charset="-78"/>
              </a:rPr>
              <a:t>تقييم النتائج</a:t>
            </a:r>
          </a:p>
          <a:p>
            <a:pPr algn="just" rtl="1"/>
            <a:r>
              <a:rPr lang="ar-EG" sz="2800" b="0" i="0" u="none" strike="noStrike" baseline="0" dirty="0">
                <a:latin typeface="Sakkal Majalla" panose="02000000000000000000" pitchFamily="2" charset="-78"/>
                <a:cs typeface="Sakkal Majalla" panose="02000000000000000000" pitchFamily="2" charset="-78"/>
              </a:rPr>
              <a:t>لا يوجد برنامج تسويقي مثالي تمامًا، ويجب على مديري التسويق توقع مواجهة العديد من المفاجآت خلال تنفيذ برامجهم التسويقية. ولكن للتأكد من سير البرامج وفق الخطة، يجب على الإداريين وضع ضوابط واضحة لتقييم النتائج، وإجراء التغييرات اللازمة عند الحاجة إليها. صحيح أن المفاجآت قد تقع، ولكن مسئولي التسويق الذين يضعون ضوابط صحيحة يستطيعون التعامل مع هذه المفاجآت بسرعة وفعالية.</a:t>
            </a:r>
          </a:p>
          <a:p>
            <a:pPr algn="just" rtl="1"/>
            <a:r>
              <a:rPr lang="ar-EG" sz="2800" b="1" i="0" u="sng" strike="noStrike" baseline="0" dirty="0">
                <a:latin typeface="Sakkal Majalla" panose="02000000000000000000" pitchFamily="2" charset="-78"/>
                <a:cs typeface="Sakkal Majalla" panose="02000000000000000000" pitchFamily="2" charset="-78"/>
              </a:rPr>
              <a:t>وتقتضي هذه الضوابط اتخاذ عدد من القرارات</a:t>
            </a:r>
          </a:p>
          <a:p>
            <a:pPr algn="just" rtl="1"/>
            <a:r>
              <a:rPr lang="ar-EG" sz="2800" b="1" i="0" u="sng" strike="noStrike" baseline="0" dirty="0">
                <a:latin typeface="Sakkal Majalla" panose="02000000000000000000" pitchFamily="2" charset="-78"/>
                <a:cs typeface="Sakkal Majalla" panose="02000000000000000000" pitchFamily="2" charset="-78"/>
              </a:rPr>
              <a:t>أولها</a:t>
            </a:r>
            <a:r>
              <a:rPr lang="ar-EG" sz="2800" b="0" i="0" u="none" strike="noStrike" baseline="0" dirty="0">
                <a:latin typeface="Sakkal Majalla" panose="02000000000000000000" pitchFamily="2" charset="-78"/>
                <a:cs typeface="Sakkal Majalla" panose="02000000000000000000" pitchFamily="2" charset="-78"/>
              </a:rPr>
              <a:t> تحديد الأقسام التي يجب مراقبتها، فقد تختار بعض الشركات مراقبة البرنامج التسويقي بأكمله، وقد تفضل شركات أخرى مراقبة جزء منه، مثل فريق المبيعات، أو برنامج الإعلانات. </a:t>
            </a:r>
          </a:p>
          <a:p>
            <a:pPr algn="just" rtl="1"/>
            <a:r>
              <a:rPr lang="ar-EG" sz="2800" b="1" i="0" u="sng" strike="noStrike" baseline="0" dirty="0">
                <a:latin typeface="Sakkal Majalla" panose="02000000000000000000" pitchFamily="2" charset="-78"/>
                <a:cs typeface="Sakkal Majalla" panose="02000000000000000000" pitchFamily="2" charset="-78"/>
              </a:rPr>
              <a:t>أما ثاني </a:t>
            </a:r>
            <a:r>
              <a:rPr lang="ar-EG" sz="2800" b="0" i="0" u="none" strike="noStrike" baseline="0" dirty="0">
                <a:latin typeface="Sakkal Majalla" panose="02000000000000000000" pitchFamily="2" charset="-78"/>
                <a:cs typeface="Sakkal Majalla" panose="02000000000000000000" pitchFamily="2" charset="-78"/>
              </a:rPr>
              <a:t>القرارات فيتعلق بتحديد معايير واضحة لقياس الأداء، مثل الحصة في السوق، أو الأرباح، أو المبيعات. </a:t>
            </a:r>
          </a:p>
          <a:p>
            <a:pPr algn="just" rtl="1"/>
            <a:r>
              <a:rPr lang="ar-EG" sz="2800" b="1" i="0" u="sng" strike="noStrike" baseline="0" dirty="0">
                <a:latin typeface="Sakkal Majalla" panose="02000000000000000000" pitchFamily="2" charset="-78"/>
                <a:cs typeface="Sakkal Majalla" panose="02000000000000000000" pitchFamily="2" charset="-78"/>
              </a:rPr>
              <a:t>وأما القرار الثالث </a:t>
            </a:r>
            <a:r>
              <a:rPr lang="ar-EG" sz="2800" b="0" i="0" u="none" strike="noStrike" baseline="0" dirty="0">
                <a:latin typeface="Sakkal Majalla" panose="02000000000000000000" pitchFamily="2" charset="-78"/>
                <a:cs typeface="Sakkal Majalla" panose="02000000000000000000" pitchFamily="2" charset="-78"/>
              </a:rPr>
              <a:t>فهو تحديد آليات جمع البيانات المستعملة في الموازنة بين الخطة والأداء الفعلي. </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13938" y="2642020"/>
            <a:ext cx="2896530" cy="1964374"/>
          </a:xfrm>
          <a:custGeom>
            <a:avLst/>
            <a:gdLst/>
            <a:ahLst/>
            <a:cxnLst/>
            <a:rect l="l" t="t" r="r" b="b"/>
            <a:pathLst>
              <a:path w="6067399" h="4114800">
                <a:moveTo>
                  <a:pt x="0" y="0"/>
                </a:moveTo>
                <a:lnTo>
                  <a:pt x="6067399" y="0"/>
                </a:lnTo>
                <a:lnTo>
                  <a:pt x="606739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4194586" y="2642020"/>
            <a:ext cx="7625279" cy="2154436"/>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وأما القرار الرابع </a:t>
            </a:r>
            <a:r>
              <a:rPr lang="ar-EG" sz="2800" b="0" i="0" u="none" strike="noStrike" baseline="0" dirty="0">
                <a:latin typeface="Sakkal Majalla" panose="02000000000000000000" pitchFamily="2" charset="-78"/>
                <a:cs typeface="Sakkal Majalla" panose="02000000000000000000" pitchFamily="2" charset="-78"/>
              </a:rPr>
              <a:t>والأخير فهو يتعلق بإجراء التغييرات اللازمة على البرنامج التسويقي عند اكتشاف اختلاف بين الخطة والأداء والنتائج. ويجب على مدير التسويق أن يبدأ من لحظة الشروع في تنفيذ الخطة بجمع المعلومات حول المبيعات والأرباح وردود أفعال الزبائن وردود أفعال المنافسين، وأن يحللها بهدف اكتشاف المشكلات والفرص المتاحة.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27A58100-6349-4823-8DFF-5B9FB8FCDC88}"/>
              </a:ext>
            </a:extLst>
          </p:cNvPr>
          <p:cNvSpPr txBox="1"/>
          <p:nvPr/>
        </p:nvSpPr>
        <p:spPr>
          <a:xfrm>
            <a:off x="5504260" y="1121715"/>
            <a:ext cx="6093618" cy="553998"/>
          </a:xfrm>
          <a:prstGeom prst="rect">
            <a:avLst/>
          </a:prstGeom>
          <a:noFill/>
        </p:spPr>
        <p:txBody>
          <a:bodyPr wrap="square">
            <a:spAutoFit/>
          </a:bodyPr>
          <a:lstStyle/>
          <a:p>
            <a:pPr algn="just" rtl="1">
              <a:lnSpc>
                <a:spcPts val="3167"/>
              </a:lnSpc>
            </a:pPr>
            <a:r>
              <a:rPr lang="ar-EG" sz="4000" b="1" i="0" u="none" strike="noStrike" baseline="0" dirty="0">
                <a:solidFill>
                  <a:srgbClr val="F04661"/>
                </a:solidFill>
                <a:latin typeface="Sakkal Majalla" panose="02000000000000000000" pitchFamily="2" charset="-78"/>
                <a:cs typeface="Sakkal Majalla" panose="02000000000000000000" pitchFamily="2" charset="-78"/>
              </a:rPr>
              <a:t>تقييم النتائج</a:t>
            </a:r>
          </a:p>
        </p:txBody>
      </p:sp>
    </p:spTree>
    <p:extLst>
      <p:ext uri="{BB962C8B-B14F-4D97-AF65-F5344CB8AC3E}">
        <p14:creationId xmlns:p14="http://schemas.microsoft.com/office/powerpoint/2010/main" val="39397609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48000" y="870175"/>
            <a:ext cx="8963569" cy="3870290"/>
          </a:xfrm>
          <a:prstGeom prst="rect">
            <a:avLst/>
          </a:prstGeom>
        </p:spPr>
        <p:txBody>
          <a:bodyPr lIns="0" tIns="0" rIns="0" bIns="0" rtlCol="0" anchor="t">
            <a:spAutoFit/>
          </a:bodyPr>
          <a:lstStyle/>
          <a:p>
            <a:pPr marL="273487" lvl="1" algn="just" rtl="1">
              <a:lnSpc>
                <a:spcPts val="3253"/>
              </a:lnSpc>
            </a:pPr>
            <a:r>
              <a:rPr lang="ar-EG" sz="4000" b="1" i="0" u="none" strike="noStrike" baseline="0" dirty="0">
                <a:solidFill>
                  <a:srgbClr val="F04661"/>
                </a:solidFill>
                <a:latin typeface="Sakkal Majalla" panose="02000000000000000000" pitchFamily="2" charset="-78"/>
                <a:cs typeface="Sakkal Majalla" panose="02000000000000000000" pitchFamily="2" charset="-78"/>
              </a:rPr>
              <a:t>مفاتيح التسويق الناجح</a:t>
            </a:r>
          </a:p>
          <a:p>
            <a:pPr algn="just" rtl="1"/>
            <a:r>
              <a:rPr lang="ar-EG" sz="2800" b="1" i="0" u="sng" strike="noStrike" baseline="0" dirty="0">
                <a:latin typeface="Sakkal Majalla" panose="02000000000000000000" pitchFamily="2" charset="-78"/>
                <a:cs typeface="Sakkal Majalla" panose="02000000000000000000" pitchFamily="2" charset="-78"/>
              </a:rPr>
              <a:t>المفتاح الأول:</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يجب على الشركة أن تجعل إرضاء الزبائن أولويتها الأولى، ولكن الشخص الوحيد الذي يعرف ما يريده الزبون هو الزبون نفسه، وإذا أدركت الشركة هذه الحقيقة فسوف تتمكن من تطوير عقلية تسويقية تستند إلى جمع البيانات عن الزبائن والتواصل معهم بصورة دائمة.</a:t>
            </a:r>
          </a:p>
          <a:p>
            <a:pPr algn="just" rtl="1"/>
            <a:r>
              <a:rPr lang="ar-EG" sz="2800" b="1" i="0" u="sng" strike="noStrike" baseline="0" dirty="0">
                <a:latin typeface="Sakkal Majalla" panose="02000000000000000000" pitchFamily="2" charset="-78"/>
                <a:cs typeface="Sakkal Majalla" panose="02000000000000000000" pitchFamily="2" charset="-78"/>
              </a:rPr>
              <a:t>المفتاح الثاني:</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يجب على الشركة أن تبني لنفسها صورة تعكس قيمها وتطلعاتها أمام موظفي الشركة أنفسهم، وأمام الزبائن، والوسطاء، والجمهور بصفة عامة. وقد استطاعت شركة فيليبس بتروليوم (</a:t>
            </a:r>
            <a:r>
              <a:rPr lang="en-US" sz="2800" b="0" i="0" u="none" strike="noStrike" baseline="0" dirty="0">
                <a:latin typeface="Sakkal Majalla" panose="02000000000000000000" pitchFamily="2" charset="-78"/>
                <a:cs typeface="Sakkal Majalla" panose="02000000000000000000" pitchFamily="2" charset="-78"/>
              </a:rPr>
              <a:t>Phillips Petroleum </a:t>
            </a:r>
            <a:r>
              <a:rPr lang="ar-EG" sz="2800" b="0" i="0" u="none" strike="noStrike" baseline="0" dirty="0">
                <a:latin typeface="Sakkal Majalla" panose="02000000000000000000" pitchFamily="2" charset="-78"/>
                <a:cs typeface="Sakkal Majalla" panose="02000000000000000000" pitchFamily="2" charset="-78"/>
              </a:rPr>
              <a:t>) فعل ذلك منذ سنوات عديدة، وذلك بفضل حملتهم الإعلانية التي تركز على الفوائد التي تقدمها الشركة للمجتمع.</a:t>
            </a:r>
            <a:endParaRPr lang="en-US" sz="2800" spc="26"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0" y="4090511"/>
            <a:ext cx="3048000" cy="27432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011724" y="1310386"/>
            <a:ext cx="7999845" cy="4739759"/>
          </a:xfrm>
          <a:prstGeom prst="rect">
            <a:avLst/>
          </a:prstGeom>
        </p:spPr>
        <p:txBody>
          <a:bodyPr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المفتاح الثالث</a:t>
            </a:r>
            <a:r>
              <a:rPr lang="ar-EG" sz="2800" b="1"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صحيحٌ أن التسويق يتطلب إستراتيجية عملٍ مختلفة عن باقي أقسام الشركة، إلا أنه يلعب دورًا محوريًا في عمل الشركة بأكملها، فهو بمثابة الواجهة التي يراها الزبائن، وإذا لم تعجبهم فسوف يبحثون عن طلبهم في مكانٍ آخر.</a:t>
            </a:r>
          </a:p>
          <a:p>
            <a:pPr algn="just" rtl="1"/>
            <a:r>
              <a:rPr lang="ar-EG" sz="2800" b="1" i="0" u="sng" strike="noStrike" baseline="0" dirty="0">
                <a:latin typeface="Sakkal Majalla" panose="02000000000000000000" pitchFamily="2" charset="-78"/>
                <a:cs typeface="Sakkal Majalla" panose="02000000000000000000" pitchFamily="2" charset="-78"/>
              </a:rPr>
              <a:t>المفتاح الرابع</a:t>
            </a:r>
            <a:r>
              <a:rPr lang="ar-EG" sz="2800" b="1"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يجب على الشركة أن تطور إستراتيجية فريدة ملائمة للظروف التي تعيشها، وأن تُكيّف مبادئ التسويق لتتوافق مع المنتجات التي تقدمها، فإستراتيجية التسويق التي تصلح لشركة قد لا تصلح لأخرى. باختصار، تقليد ما تفعله الشركات الأخرى بغير دراسةٍ ولا تمحيص يُعد إستراتيجية خطيرة.</a:t>
            </a:r>
          </a:p>
          <a:p>
            <a:pPr algn="just" rtl="1"/>
            <a:r>
              <a:rPr lang="ar-EG" sz="2800" b="1" i="0" u="sng" strike="noStrike" baseline="0" dirty="0">
                <a:latin typeface="Sakkal Majalla" panose="02000000000000000000" pitchFamily="2" charset="-78"/>
                <a:cs typeface="Sakkal Majalla" panose="02000000000000000000" pitchFamily="2" charset="-78"/>
              </a:rPr>
              <a:t>أخيرًا</a:t>
            </a:r>
            <a:r>
              <a:rPr lang="ar-EG" sz="2800" b="0" i="0" u="none" strike="noStrike" baseline="0" dirty="0">
                <a:latin typeface="Sakkal Majalla" panose="02000000000000000000" pitchFamily="2" charset="-78"/>
                <a:cs typeface="Sakkal Majalla" panose="02000000000000000000" pitchFamily="2" charset="-78"/>
              </a:rPr>
              <a:t>: التقدّم التكنولوجي هو ما يحدد آلية عمل التسويق في المستقبل، وبفضل الحاسوب، ازدادت قدرة كل من الشركات والزبائن على الوصول إلى المعلومات. لقد أصبح العالم سوقًا واحدًا، وباتت المعلومات تتغير بسرعة الضوء، وبالتالي فقد أصبحت المعرفة أهم ميزة تنافسية على الإطلاق.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85800" y="2853799"/>
            <a:ext cx="2386584" cy="2743200"/>
          </a:xfrm>
          <a:custGeom>
            <a:avLst/>
            <a:gdLst/>
            <a:ahLst/>
            <a:cxnLst/>
            <a:rect l="l" t="t" r="r" b="b"/>
            <a:pathLst>
              <a:path w="3579876" h="4114800">
                <a:moveTo>
                  <a:pt x="0" y="0"/>
                </a:moveTo>
                <a:lnTo>
                  <a:pt x="3579876" y="0"/>
                </a:lnTo>
                <a:lnTo>
                  <a:pt x="357987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2810254F-B485-4877-8031-25567F91C192}"/>
              </a:ext>
            </a:extLst>
          </p:cNvPr>
          <p:cNvSpPr txBox="1"/>
          <p:nvPr/>
        </p:nvSpPr>
        <p:spPr>
          <a:xfrm>
            <a:off x="5986735" y="787421"/>
            <a:ext cx="6115050" cy="579005"/>
          </a:xfrm>
          <a:prstGeom prst="rect">
            <a:avLst/>
          </a:prstGeom>
          <a:noFill/>
        </p:spPr>
        <p:txBody>
          <a:bodyPr wrap="square">
            <a:spAutoFit/>
          </a:bodyPr>
          <a:lstStyle/>
          <a:p>
            <a:pPr marL="273487" lvl="1" algn="just" rtl="1">
              <a:lnSpc>
                <a:spcPts val="3253"/>
              </a:lnSpc>
            </a:pPr>
            <a:r>
              <a:rPr lang="ar-EG" sz="4400" b="1" i="0" u="none" strike="noStrike" baseline="0" dirty="0">
                <a:solidFill>
                  <a:srgbClr val="F04661"/>
                </a:solidFill>
                <a:latin typeface="Sakkal Majalla" panose="02000000000000000000" pitchFamily="2" charset="-78"/>
                <a:cs typeface="Sakkal Majalla" panose="02000000000000000000" pitchFamily="2" charset="-78"/>
              </a:rPr>
              <a:t>مفاتيح التسويق الناجح</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645469" y="2881556"/>
            <a:ext cx="8328453" cy="1723549"/>
          </a:xfrm>
          <a:prstGeom prst="rect">
            <a:avLst/>
          </a:prstGeom>
        </p:spPr>
        <p:txBody>
          <a:bodyPr lIns="0" tIns="0" rIns="0" bIns="0" rtlCol="0" anchor="t">
            <a:spAutoFit/>
          </a:bodyPr>
          <a:lstStyle/>
          <a:p>
            <a:pPr algn="just" rtl="1"/>
            <a:r>
              <a:rPr lang="ar-EG" sz="2800" b="0" i="0" u="none" strike="noStrike" baseline="0" dirty="0">
                <a:latin typeface="NotoNaskhArabic"/>
              </a:rPr>
              <a:t>يمكن النظر إلى السوق من زوايا عديدة، وبالتالي يستحيل تعريفه بدقة. ولكن لابدّ من تعريف أساسي يعطينا فكرة عامة عن ماهيّة السوق، </a:t>
            </a:r>
            <a:r>
              <a:rPr lang="ar-EG" sz="2800" b="1" i="0" u="none" strike="noStrike" baseline="0" dirty="0">
                <a:latin typeface="NotoNaskhArabic"/>
              </a:rPr>
              <a:t>ويمكن القول إن السوق هو مجموعة من الزبائن المحتملين الذين يحملون حاجات ورغبات معينة، ولديهم القوة الشرائية لإشباعها.</a:t>
            </a:r>
            <a:endParaRPr lang="en-US" sz="2800" b="1"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430075" y="2750025"/>
            <a:ext cx="2997317" cy="1566098"/>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49553947-C217-43E6-B5BA-21973BA78DDD}"/>
              </a:ext>
            </a:extLst>
          </p:cNvPr>
          <p:cNvSpPr txBox="1"/>
          <p:nvPr/>
        </p:nvSpPr>
        <p:spPr>
          <a:xfrm>
            <a:off x="5525691" y="1671785"/>
            <a:ext cx="6107906" cy="707886"/>
          </a:xfrm>
          <a:prstGeom prst="rect">
            <a:avLst/>
          </a:prstGeom>
          <a:noFill/>
        </p:spPr>
        <p:txBody>
          <a:bodyPr wrap="square">
            <a:spAutoFit/>
          </a:bodyPr>
          <a:lstStyle/>
          <a:p>
            <a:pPr algn="r" rtl="1"/>
            <a:r>
              <a:rPr lang="ar-EG" sz="4000" b="1" i="0" u="none" strike="noStrike" baseline="0" dirty="0">
                <a:solidFill>
                  <a:srgbClr val="F04661"/>
                </a:solidFill>
                <a:latin typeface="Sakkal Majalla" panose="02000000000000000000" pitchFamily="2" charset="-78"/>
                <a:cs typeface="Sakkal Majalla" panose="02000000000000000000" pitchFamily="2" charset="-78"/>
              </a:rPr>
              <a:t>تعريف السوق</a:t>
            </a:r>
            <a:endParaRPr lang="en-US" sz="40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180432" y="2558770"/>
            <a:ext cx="2976632" cy="1972019"/>
          </a:xfrm>
          <a:custGeom>
            <a:avLst/>
            <a:gdLst/>
            <a:ahLst/>
            <a:cxnLst/>
            <a:rect l="l" t="t" r="r" b="b"/>
            <a:pathLst>
              <a:path w="5473912" h="3626467">
                <a:moveTo>
                  <a:pt x="0" y="0"/>
                </a:moveTo>
                <a:lnTo>
                  <a:pt x="5473912" y="0"/>
                </a:lnTo>
                <a:lnTo>
                  <a:pt x="5473912" y="3626467"/>
                </a:lnTo>
                <a:lnTo>
                  <a:pt x="0" y="3626467"/>
                </a:lnTo>
                <a:lnTo>
                  <a:pt x="0" y="0"/>
                </a:lnTo>
                <a:close/>
              </a:path>
            </a:pathLst>
          </a:custGeom>
          <a:blipFill>
            <a:blip r:embed="rId4"/>
            <a:stretch>
              <a:fillRect/>
            </a:stretch>
          </a:blipFill>
        </p:spPr>
      </p:sp>
      <p:sp>
        <p:nvSpPr>
          <p:cNvPr id="7" name="TextBox 7"/>
          <p:cNvSpPr txBox="1"/>
          <p:nvPr/>
        </p:nvSpPr>
        <p:spPr>
          <a:xfrm>
            <a:off x="0" y="6399524"/>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177763" y="1536655"/>
            <a:ext cx="8833779"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بما أن أي تبادل يتضمن شخصين فأكثر، فمن الطبيعي النظر إلى السوق على أنه عبارة عن أفراد أو مجموعات من الأفراد. ومن الواضح أنه بدون أفراد يشترون ويستهلكون البضائع والخدمات، فلن تكون هناك حاجة للتسويق.</a:t>
            </a:r>
          </a:p>
          <a:p>
            <a:pPr algn="just" rtl="1"/>
            <a:r>
              <a:rPr lang="ar-EG" sz="2800" b="0" i="0" u="none" strike="noStrike" baseline="0" dirty="0">
                <a:latin typeface="Sakkal Majalla" panose="02000000000000000000" pitchFamily="2" charset="-78"/>
                <a:cs typeface="Sakkal Majalla" panose="02000000000000000000" pitchFamily="2" charset="-78"/>
              </a:rPr>
              <a:t>ويشكل الناس سوقًا فقط إن كانت لديهم حاجات ظاهرية أو كامنة، أي أن الناس يجب أن يكونوا مدركين لحاجاتهم الحالية والمستقبلية. وفي حين أن التعرف على الحاجات الحالية قد يكون سهلًا ومباشرًا، إلا أن التعرف على الحاجات المستقبلية يُعد أمرًا أكثر تعقيدًا، فهو يجبر المسوق على تطوير منتجات جديدة لإشباع حاجات ليست موجودة بعد. وبالتالي، يُعد التعرف على الزبائن المستقبليين وفهم حاجاتهم أمرًا ضروريًا للغاية.</a:t>
            </a:r>
          </a:p>
          <a:p>
            <a:pPr algn="just" rtl="1"/>
            <a:r>
              <a:rPr lang="ar-EG" sz="2800" b="0" i="0" u="none" strike="noStrike" baseline="0" dirty="0">
                <a:latin typeface="Sakkal Majalla" panose="02000000000000000000" pitchFamily="2" charset="-78"/>
                <a:cs typeface="Sakkal Majalla" panose="02000000000000000000" pitchFamily="2" charset="-78"/>
              </a:rPr>
              <a:t>وعندما نتحدث عن السوق بوصفه مجموعة من الناس، فنحن لا نعني بذلك الأفراد المستهلكين فقط. ورغم أن الأفراد يمثلون أكبر وأهم الأسواق، إلا ان المؤسسات والشركات وغيرها من أنماط السلوك الجماعي المنظم تُعد أسواقًا أيضًا. وعليه يمكن القول </a:t>
            </a:r>
            <a:r>
              <a:rPr lang="ar-EG" sz="2800" b="1" i="0" u="sng" strike="noStrike" baseline="0" dirty="0">
                <a:latin typeface="Sakkal Majalla" panose="02000000000000000000" pitchFamily="2" charset="-78"/>
                <a:cs typeface="Sakkal Majalla" panose="02000000000000000000" pitchFamily="2" charset="-78"/>
              </a:rPr>
              <a:t>إن الأسواق تتشكل من الناس والشركات والمؤسسات.</a:t>
            </a:r>
            <a:endParaRPr lang="en-US" sz="2800" b="1" u="sng"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044D9576-758E-4DF0-8BFC-D809D072561B}"/>
              </a:ext>
            </a:extLst>
          </p:cNvPr>
          <p:cNvSpPr txBox="1"/>
          <p:nvPr/>
        </p:nvSpPr>
        <p:spPr>
          <a:xfrm>
            <a:off x="5532835" y="885830"/>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1. السوق هو الناس</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70586" y="2052716"/>
            <a:ext cx="2524829" cy="2211329"/>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sp>
      <p:sp>
        <p:nvSpPr>
          <p:cNvPr id="7" name="TextBox 7"/>
          <p:cNvSpPr txBox="1"/>
          <p:nvPr/>
        </p:nvSpPr>
        <p:spPr>
          <a:xfrm>
            <a:off x="-8709" y="6316760"/>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485571" y="825579"/>
            <a:ext cx="9525971" cy="5601533"/>
          </a:xfrm>
          <a:prstGeom prst="rect">
            <a:avLst/>
          </a:prstGeom>
        </p:spPr>
        <p:txBody>
          <a:bodyPr wrap="square" lIns="0" tIns="0" rIns="0" bIns="0" rtlCol="0" anchor="t">
            <a:spAutoFit/>
          </a:bodyPr>
          <a:lstStyle/>
          <a:p>
            <a:pPr lvl="1" algn="just" rtl="1"/>
            <a:r>
              <a:rPr lang="ar-EG" sz="2800" b="1" i="0" u="sng" strike="noStrike" baseline="0" dirty="0">
                <a:latin typeface="Sakkal Majalla" panose="02000000000000000000" pitchFamily="2" charset="-78"/>
                <a:cs typeface="Sakkal Majalla" panose="02000000000000000000" pitchFamily="2" charset="-78"/>
              </a:rPr>
              <a:t>مع ذلك، يجب أن تتوفر في الناس أو الشركات عدد من المعايير الأساسية حتى يشكلوا سوقًا:</a:t>
            </a:r>
          </a:p>
          <a:p>
            <a:pPr lvl="1" algn="just" rtl="1"/>
            <a:r>
              <a:rPr lang="ar-EG" sz="2800" b="0" i="0" u="none" strike="noStrike" baseline="0" dirty="0">
                <a:latin typeface="Sakkal Majalla" panose="02000000000000000000" pitchFamily="2" charset="-78"/>
                <a:cs typeface="Sakkal Majalla" panose="02000000000000000000" pitchFamily="2" charset="-78"/>
              </a:rPr>
              <a:t>•يجب أن يكون هناك حاجة حقيقية، سواءً كانت ظاهرة أو كامنة، للمنتج أو الخدمة.</a:t>
            </a:r>
          </a:p>
          <a:p>
            <a:pPr lvl="1" algn="just" rtl="1"/>
            <a:r>
              <a:rPr lang="ar-EG" sz="2800" b="0" i="0" u="none" strike="noStrike" baseline="0" dirty="0">
                <a:latin typeface="Sakkal Majalla" panose="02000000000000000000" pitchFamily="2" charset="-78"/>
                <a:cs typeface="Sakkal Majalla" panose="02000000000000000000" pitchFamily="2" charset="-78"/>
              </a:rPr>
              <a:t>•يجب أن يكون الفرد/الشركة قادرًا على الدفع لشراء المنتج بوسائل مقبولة لدى المسوّق.</a:t>
            </a:r>
          </a:p>
          <a:p>
            <a:pPr lvl="1" algn="just" rtl="1"/>
            <a:r>
              <a:rPr lang="ar-EG" sz="2800" b="0" i="0" u="none" strike="noStrike" baseline="0" dirty="0">
                <a:latin typeface="Sakkal Majalla" panose="02000000000000000000" pitchFamily="2" charset="-78"/>
                <a:cs typeface="Sakkal Majalla" panose="02000000000000000000" pitchFamily="2" charset="-78"/>
              </a:rPr>
              <a:t>•يجب أن يكون الفرد/الشركة مستعدًا لشراء المنتج.</a:t>
            </a:r>
          </a:p>
          <a:p>
            <a:pPr lvl="1" algn="just" rtl="1"/>
            <a:r>
              <a:rPr lang="ar-EG" sz="2800" b="0" i="0" u="none" strike="noStrike" baseline="0" dirty="0">
                <a:latin typeface="Sakkal Majalla" panose="02000000000000000000" pitchFamily="2" charset="-78"/>
                <a:cs typeface="Sakkal Majalla" panose="02000000000000000000" pitchFamily="2" charset="-78"/>
              </a:rPr>
              <a:t>•يجب أن يكون الفرد/الشركة يمتلك صلاحيات شراء المنتج.</a:t>
            </a:r>
          </a:p>
          <a:p>
            <a:pPr lvl="1" algn="just" rtl="1"/>
            <a:r>
              <a:rPr lang="ar-EG" sz="2800" b="0" i="0" u="none" strike="noStrike" baseline="0" dirty="0">
                <a:latin typeface="Sakkal Majalla" panose="02000000000000000000" pitchFamily="2" charset="-78"/>
                <a:cs typeface="Sakkal Majalla" panose="02000000000000000000" pitchFamily="2" charset="-78"/>
              </a:rPr>
              <a:t>•يجب أن يكون إجمالي عدد الأفراد/الشركات الذين تنطبق عليهم المعايير السابقة كبيرًا بما فيه الكفاية لتحقيق الربح للمسوّق.</a:t>
            </a:r>
          </a:p>
          <a:p>
            <a:pPr algn="just" rtl="1"/>
            <a:r>
              <a:rPr lang="ar-EG" sz="2800" b="0" i="0" u="none" strike="noStrike" baseline="0" dirty="0">
                <a:latin typeface="Sakkal Majalla" panose="02000000000000000000" pitchFamily="2" charset="-78"/>
                <a:cs typeface="Sakkal Majalla" panose="02000000000000000000" pitchFamily="2" charset="-78"/>
              </a:rPr>
              <a:t>يجب أن تنطبق جميع المعايير الخمسة السابقة على مجموع الأفراد أو الشركات حتى يشكلوا سوقًا، إذ أن غياب معيار واحد منها يلغي وجود السوق، ومثال ذلك صناعة الأدوية والمستحضرات الطبية، فهناك العديد من الأمراض الخطيرة التي مازالت بلادواء، والسبب في ذلك عدم وجود عدد كافٍ من الأشخاص المصابين لتبرير تكاليف البحث وإنتاج الدواء المناسب، وتحقيق الربح لشركات الأدوية. ورغم تحقق المعايير الأربع الأولى في هذه الحالة، إلا أن قاعدة المستهلكين الصغيرة حالت دون وجود السوق لهذا المُنتج.</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728663" y="2692271"/>
            <a:ext cx="11091202" cy="3016210"/>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ينظر العامّة إلى السوق عادةً باعتباره مكانًا تجري فيه المعاملات التجارية. وفي هذا السياق، يمكن إطلاق لفظ السوق على الأسواق العالمية، والدولية، والإقليمية، والولايات، والمدن، والأحياء، والمتاجر، وحتى المولات.</a:t>
            </a:r>
          </a:p>
          <a:p>
            <a:pPr algn="just" rtl="1"/>
            <a:r>
              <a:rPr lang="ar-EG" sz="2800" b="0" i="0" u="none" strike="noStrike" baseline="0" dirty="0">
                <a:latin typeface="Sakkal Majalla" panose="02000000000000000000" pitchFamily="2" charset="-78"/>
                <a:cs typeface="Sakkal Majalla" panose="02000000000000000000" pitchFamily="2" charset="-78"/>
              </a:rPr>
              <a:t>صحيح أن «الناس » يمثلون جزءًا مهمًا من السوق، ولكن «المكان » لا يقل أهمية أيضًا، فالشركات تنقل بضائعها إليه، والزبائن يتوجهون إليه لإجراء المعاملات التجارية. كما أن العديد من العوامل تتأثر بموقع السوق الجغرافي وتشمل هذه العوامل مزايا المنتج، وسعره، ومكان المنشآت، وتوزيع مندوبي المبيعات، والتصميم الترويجي وغير ذلك. أخيرًا، قد لا يشغل السوق موقعًا جغرافيًا بالضرورة، فقد يكون السوق عبارة عن كتالوج أو إعلان يسمح للمستهلكين بشراء المنتجات التي يرغبون بها دون الحاجة إلى الاستعانة بالوسطاء، أو إجراء المكالمات الهاتفية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5122170" y="500898"/>
            <a:ext cx="1864418" cy="1827173"/>
          </a:xfrm>
          <a:custGeom>
            <a:avLst/>
            <a:gdLst/>
            <a:ahLst/>
            <a:cxnLst/>
            <a:rect l="l" t="t" r="r" b="b"/>
            <a:pathLst>
              <a:path w="2170156" h="1825644">
                <a:moveTo>
                  <a:pt x="0" y="0"/>
                </a:moveTo>
                <a:lnTo>
                  <a:pt x="2170156" y="0"/>
                </a:lnTo>
                <a:lnTo>
                  <a:pt x="2170156" y="1825644"/>
                </a:lnTo>
                <a:lnTo>
                  <a:pt x="0" y="18256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TextBox 9"/>
          <p:cNvSpPr txBox="1"/>
          <p:nvPr/>
        </p:nvSpPr>
        <p:spPr>
          <a:xfrm>
            <a:off x="8864909" y="1731112"/>
            <a:ext cx="2709604" cy="519373"/>
          </a:xfrm>
          <a:prstGeom prst="rect">
            <a:avLst/>
          </a:prstGeom>
        </p:spPr>
        <p:txBody>
          <a:bodyPr wrap="square" lIns="0" tIns="0" rIns="0" bIns="0" rtlCol="0" anchor="t">
            <a:spAutoFit/>
          </a:bodyPr>
          <a:lstStyle/>
          <a:p>
            <a:pPr algn="ctr" rtl="1">
              <a:lnSpc>
                <a:spcPts val="3840"/>
              </a:lnSpc>
              <a:spcBef>
                <a:spcPct val="0"/>
              </a:spcBef>
            </a:pPr>
            <a:r>
              <a:rPr lang="ar-EG" sz="4000" b="1" spc="29"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السوق مكان</a:t>
            </a:r>
            <a:r>
              <a:rPr lang="ar-EG" sz="4000" b="1" spc="29" dirty="0">
                <a:solidFill>
                  <a:schemeClr val="accent1"/>
                </a:solidFill>
                <a:latin typeface="Sakkal Majalla" panose="02000000000000000000" pitchFamily="2" charset="-78"/>
                <a:cs typeface="Sakkal Majalla" panose="02000000000000000000" pitchFamily="2" charset="-78"/>
              </a:rPr>
              <a:t> </a:t>
            </a:r>
            <a:endParaRPr lang="en-US" sz="4000" b="1" spc="29"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27835" y="1757670"/>
            <a:ext cx="8383707" cy="4308872"/>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معظم الحالات، يتسم السوق بوجود نظام متغيّر من القوى الاقتصادية، ولعل من أبرزها:</a:t>
            </a:r>
          </a:p>
          <a:p>
            <a:pPr algn="just" rtl="1"/>
            <a:r>
              <a:rPr lang="ar-EG" sz="2800" b="1" i="0" u="none" strike="noStrike" baseline="0" dirty="0">
                <a:latin typeface="Sakkal Majalla" panose="02000000000000000000" pitchFamily="2" charset="-78"/>
                <a:cs typeface="Sakkal Majalla" panose="02000000000000000000" pitchFamily="2" charset="-78"/>
              </a:rPr>
              <a:t>العرض، والطلب، والمنافسة، وتدخل الحكومة</a:t>
            </a:r>
            <a:r>
              <a:rPr lang="ar-EG" sz="2800" b="0" i="0" u="none" strike="noStrike" baseline="0" dirty="0">
                <a:latin typeface="Sakkal Majalla" panose="02000000000000000000" pitchFamily="2" charset="-78"/>
                <a:cs typeface="Sakkal Majalla" panose="02000000000000000000" pitchFamily="2" charset="-78"/>
              </a:rPr>
              <a:t>. وتعكس بعض المصطلحات مثل «سوق المشترين » و »سوق البائعين » حالة القوة التفاوضية في السوق، فيما تعكس مصطلحات أخرى مثل «الاحتكار المطلق » و »احتكار القلة » و »المنافسة المثالية » حالة المنافسة في سوق معيّن، في حين ينتج عن مقدار الحرية الشخصية و مدى سيطرة الحكومة إمّا أسواق حرة، أو أسواق اشتراكية، أو غيرها من الأنظمة التجارية والاقتصادية.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وباختصار، </a:t>
            </a:r>
            <a:r>
              <a:rPr lang="ar-EG" sz="2800" b="1" i="0" u="none" strike="noStrike" baseline="0" dirty="0">
                <a:latin typeface="Sakkal Majalla" panose="02000000000000000000" pitchFamily="2" charset="-78"/>
                <a:cs typeface="Sakkal Majalla" panose="02000000000000000000" pitchFamily="2" charset="-78"/>
              </a:rPr>
              <a:t>يمكن القول إن التفاعل بين جميع هذه العوامل الاقتصادية هو ما يصنع السوق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44500" y="2311137"/>
            <a:ext cx="2767415" cy="2743200"/>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041F44F1-CA8C-49BA-9B40-C64A28AB5A41}"/>
              </a:ext>
            </a:extLst>
          </p:cNvPr>
          <p:cNvSpPr txBox="1"/>
          <p:nvPr/>
        </p:nvSpPr>
        <p:spPr>
          <a:xfrm>
            <a:off x="5726247" y="697857"/>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السوق نظام اقتصادي</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6" name="Picture 6"/>
          <p:cNvPicPr>
            <a:picLocks noChangeAspect="1"/>
          </p:cNvPicPr>
          <p:nvPr/>
        </p:nvPicPr>
        <p:blipFill>
          <a:blip r:embed="rId4"/>
          <a:srcRect/>
          <a:stretch>
            <a:fillRect/>
          </a:stretch>
        </p:blipFill>
        <p:spPr>
          <a:xfrm>
            <a:off x="516086" y="2289906"/>
            <a:ext cx="2917694" cy="2655102"/>
          </a:xfrm>
          <a:prstGeom prst="rect">
            <a:avLst/>
          </a:prstGeom>
        </p:spPr>
      </p:pic>
      <p:sp>
        <p:nvSpPr>
          <p:cNvPr id="7" name="TextBox 7"/>
          <p:cNvSpPr txBox="1"/>
          <p:nvPr/>
        </p:nvSpPr>
        <p:spPr>
          <a:xfrm>
            <a:off x="9325585" y="6316761"/>
            <a:ext cx="2494280" cy="307777"/>
          </a:xfrm>
          <a:prstGeom prst="rect">
            <a:avLst/>
          </a:prstGeom>
        </p:spPr>
        <p:txBody>
          <a:bodyPr lIns="0" tIns="0" rIns="0" bIns="0" rtlCol="0" anchor="t">
            <a:spAutoFit/>
          </a:bodyPr>
          <a:lstStyle/>
          <a:p>
            <a:pPr rtl="1">
              <a:lnSpc>
                <a:spcPts val="2400"/>
              </a:lnSpc>
            </a:pPr>
            <a:r>
              <a:rPr lang="en-US" sz="2000" spc="19">
                <a:solidFill>
                  <a:srgbClr val="000000"/>
                </a:solidFill>
                <a:latin typeface="Sakkal Majalla" panose="02000000000000000000" pitchFamily="2" charset="-78"/>
                <a:cs typeface="Sakkal Majalla" panose="02000000000000000000" pitchFamily="2" charset="-78"/>
              </a:rPr>
              <a:t>www.midocean.ae</a:t>
            </a:r>
          </a:p>
        </p:txBody>
      </p:sp>
      <p:sp>
        <p:nvSpPr>
          <p:cNvPr id="8" name="TextBox 8"/>
          <p:cNvSpPr txBox="1"/>
          <p:nvPr/>
        </p:nvSpPr>
        <p:spPr>
          <a:xfrm>
            <a:off x="3625485" y="1346430"/>
            <a:ext cx="8386085" cy="4308872"/>
          </a:xfrm>
          <a:prstGeom prst="rect">
            <a:avLst/>
          </a:prstGeom>
        </p:spPr>
        <p:txBody>
          <a:bodyPr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الآن وبعد أن عرّفنا السوق تعريفًا عامًا، سوف نناقش أبرز أنواع الأسواق ومواصفات كل منها، وهي:</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1( الأسواق الاستهلاكية )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2 ( الأسواق الصناعية )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3 ( الأسواق المؤسساتية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4 ( أسواق البيع بالتجزئة)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وتجدر الإشارة هنا إلى أن هذه التقسيمات ليست واضحة دومًا، ففي بعض المجالات، قد تكون الشركة في تصنيف مختلف كليًا، وقد ينطبق عليها أكثر من تصنيف، أو التصنيفات الأربع مجتمعة. وبالتالي، من المهم معرفة أكبر قدر ممكن من المعلومات حول هذه الأسواق والفرق بينها، وذلك لبناء الأنشطة التسويقية الملائمة لها.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9772288" y="768012"/>
            <a:ext cx="2047577" cy="519373"/>
          </a:xfrm>
          <a:prstGeom prst="rect">
            <a:avLst/>
          </a:prstGeom>
        </p:spPr>
        <p:txBody>
          <a:bodyPr lIns="0" tIns="0" rIns="0" bIns="0" rtlCol="0" anchor="t">
            <a:spAutoFit/>
          </a:bodyPr>
          <a:lstStyle/>
          <a:p>
            <a:pPr algn="ctr" rtl="1">
              <a:lnSpc>
                <a:spcPts val="3840"/>
              </a:lnSpc>
              <a:spcBef>
                <a:spcPct val="0"/>
              </a:spcBef>
            </a:pPr>
            <a:r>
              <a:rPr lang="ar-EG" sz="4000" b="1" i="0" u="none" strike="noStrike" baseline="0" dirty="0">
                <a:solidFill>
                  <a:srgbClr val="F04661"/>
                </a:solidFill>
                <a:latin typeface="Sakkal Majalla" panose="02000000000000000000" pitchFamily="2" charset="-78"/>
                <a:cs typeface="Sakkal Majalla" panose="02000000000000000000" pitchFamily="2" charset="-78"/>
              </a:rPr>
              <a:t>أنواع السوق</a:t>
            </a:r>
            <a:endParaRPr lang="en-US" sz="4000" b="1" spc="29"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357849" y="2136338"/>
            <a:ext cx="8568965" cy="2154436"/>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عندما نتحدث عن الأسواق الاستهلاكية، فنحن نقصد الأفراد والعائلات الذين يشترون ويستهلكون المنتجات والخدمات بصفة شخصية، أي أنهم ليسوا مهتمين بإعادة بيع المنتج أو استعماله لإنتاج منتج آخر. وبالنظر إلى آلاف المنتجات والخدمات التي تُطرح في السوق كل يوم، وزيادة قدرة المستهلكين على شراء هذه المنتجات، يمكن القول إن حجم وتعقيد نمو الأسواق الاستهلاكية مربك حقًا</a:t>
            </a:r>
            <a:r>
              <a:rPr lang="ar-EG" sz="2800" dirty="0">
                <a:latin typeface="Sakkal Majalla" panose="02000000000000000000" pitchFamily="2" charset="-78"/>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394172" y="2136338"/>
            <a:ext cx="2678361" cy="2743200"/>
          </a:xfrm>
          <a:custGeom>
            <a:avLst/>
            <a:gdLst/>
            <a:ahLst/>
            <a:cxnLst/>
            <a:rect l="l" t="t" r="r" b="b"/>
            <a:pathLst>
              <a:path w="4017541" h="4114800">
                <a:moveTo>
                  <a:pt x="0" y="0"/>
                </a:moveTo>
                <a:lnTo>
                  <a:pt x="4017541" y="0"/>
                </a:lnTo>
                <a:lnTo>
                  <a:pt x="4017541"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E995F76D-F445-417D-A631-1834D584F22C}"/>
              </a:ext>
            </a:extLst>
          </p:cNvPr>
          <p:cNvSpPr txBox="1"/>
          <p:nvPr/>
        </p:nvSpPr>
        <p:spPr>
          <a:xfrm>
            <a:off x="5833196" y="1271450"/>
            <a:ext cx="6093618" cy="707886"/>
          </a:xfrm>
          <a:prstGeom prst="rect">
            <a:avLst/>
          </a:prstGeom>
          <a:noFill/>
        </p:spPr>
        <p:txBody>
          <a:bodyPr wrap="square">
            <a:spAutoFit/>
          </a:bodyPr>
          <a:lstStyle/>
          <a:p>
            <a:pPr algn="r" rtl="1"/>
            <a:r>
              <a:rPr lang="ar-EG" sz="4000" b="1" dirty="0">
                <a:solidFill>
                  <a:schemeClr val="accent1"/>
                </a:solidFill>
                <a:latin typeface="Sakkal Majalla" panose="02000000000000000000" pitchFamily="2" charset="-78"/>
                <a:cs typeface="Sakkal Majalla" panose="02000000000000000000" pitchFamily="2" charset="-78"/>
              </a:rPr>
              <a:t>1.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الأسواق الاستهلاكية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887310" y="2196887"/>
            <a:ext cx="3196525" cy="2743200"/>
          </a:xfrm>
          <a:custGeom>
            <a:avLst/>
            <a:gdLst/>
            <a:ahLst/>
            <a:cxnLst/>
            <a:rect l="l" t="t" r="r" b="b"/>
            <a:pathLst>
              <a:path w="4794788" h="4114800">
                <a:moveTo>
                  <a:pt x="0" y="0"/>
                </a:moveTo>
                <a:lnTo>
                  <a:pt x="4794788" y="0"/>
                </a:lnTo>
                <a:lnTo>
                  <a:pt x="47947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4407207" y="1655816"/>
            <a:ext cx="7604362" cy="3877985"/>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تتكون الأسواق الصناعية من الشركات والأفراد الذين يعملون لديها، والذين يشترون المنتجات والخدمات لاستعمالها في شركاتهم الخاصة، أو لإنتاج منتجات أخرى. </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قد يشتري مصنع للحديد والصُلب في إطار عمله برامج حاسوب، وأقلام رصاص. وبالمثل أيضًا، قد يشتري مصنع ثلاجات صفائح من الحديد، وأسلاك، ورفوف، وغير ذلك مما يلزم لصناعة المنتج النهائي الخاص بالشركة، فهذا النوع من الشراء يحدث في السوق الصناعية. </a:t>
            </a:r>
          </a:p>
          <a:p>
            <a:pPr algn="just" rtl="1"/>
            <a:r>
              <a:rPr lang="ar-EG" sz="2800" b="0" i="0" u="none" strike="noStrike" baseline="0" dirty="0">
                <a:latin typeface="Sakkal Majalla" panose="02000000000000000000" pitchFamily="2" charset="-78"/>
                <a:cs typeface="Sakkal Majalla" panose="02000000000000000000" pitchFamily="2" charset="-78"/>
              </a:rPr>
              <a:t>وتؤكد التجارب أن الأسواق الصناعية تسير بشكل مختلف عن الأسواق الاستهلاكية وأن آليات الشراء فيها مختلفة أيضًا.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6889021" y="1213387"/>
            <a:ext cx="4873127" cy="442429"/>
          </a:xfrm>
          <a:prstGeom prst="rect">
            <a:avLst/>
          </a:prstGeom>
        </p:spPr>
        <p:txBody>
          <a:bodyPr lIns="0" tIns="0" rIns="0" bIns="0" rtlCol="0" anchor="t">
            <a:spAutoFit/>
          </a:bodyPr>
          <a:lstStyle/>
          <a:p>
            <a:pPr algn="r" rtl="1">
              <a:lnSpc>
                <a:spcPts val="3039"/>
              </a:lnSpc>
              <a:spcBef>
                <a:spcPct val="0"/>
              </a:spcBef>
            </a:pPr>
            <a:r>
              <a:rPr lang="ar-EG" sz="4000" b="1" spc="23"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الأسواق الصناعية</a:t>
            </a:r>
            <a:endParaRPr lang="en-US" sz="4000" b="1" spc="23"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563011" y="1920895"/>
            <a:ext cx="8562605" cy="3016210"/>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يتكون هذا السوق من المؤسسات، سواءً كانت ربحية أو غير ربحية، مثل المستشفيات، والمدارس، والوكالات الحكومية. وتختلف المؤسسات عن الشركات الاعتيادية في أن هدفها الأساسي ليس الربح أو زيادة الحصة السوقية، كما أنها تميل إلى إشباع حاجات غير ملموسة لدى فئات معينة، وأما الأرباح المتبقية بعد دفع جميع المصاريف فيُعاد وضعها في المؤسسة مرة أخرى. وبما أن هذه المؤسسات تعمل ضمن قوانين و أطر مختلفة، وتسعى لتحقيق أهداف متنوعة، فإن هذا يفرض على المسوقين أيضًا استعمال استراتيجيات مختلفة لتحقيق النجاح.</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19048" y="2545603"/>
            <a:ext cx="2738213" cy="2743200"/>
          </a:xfrm>
          <a:custGeom>
            <a:avLst/>
            <a:gdLst/>
            <a:ahLst/>
            <a:cxnLst/>
            <a:rect l="l" t="t" r="r" b="b"/>
            <a:pathLst>
              <a:path w="4107319" h="4114800">
                <a:moveTo>
                  <a:pt x="0" y="0"/>
                </a:moveTo>
                <a:lnTo>
                  <a:pt x="4107319" y="0"/>
                </a:lnTo>
                <a:lnTo>
                  <a:pt x="41073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1E376819-6E30-428D-B3CD-8AE872741AC1}"/>
              </a:ext>
            </a:extLst>
          </p:cNvPr>
          <p:cNvSpPr txBox="1"/>
          <p:nvPr/>
        </p:nvSpPr>
        <p:spPr>
          <a:xfrm>
            <a:off x="5711959" y="801926"/>
            <a:ext cx="6107906" cy="707886"/>
          </a:xfrm>
          <a:prstGeom prst="rect">
            <a:avLst/>
          </a:prstGeom>
          <a:noFill/>
        </p:spPr>
        <p:txBody>
          <a:bodyPr wrap="square">
            <a:spAutoFit/>
          </a:bodyPr>
          <a:lstStyle/>
          <a:p>
            <a:pPr algn="r"/>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الأسواق المؤسساتية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62102" y="2136338"/>
            <a:ext cx="8485422" cy="3016210"/>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يشمل هذا السوق جميع الوسطاء الذين يشترون منتجات نهائية أو شبه نهائية بهدف إعادة بيعها وتحقيق الربح. ويعمل في هذا السوق حوالي 383,000 تاجر جملة و 1,300,000 تاجر تجزئة في الولايات المتحدة فقط. </a:t>
            </a:r>
          </a:p>
          <a:p>
            <a:pPr algn="just" rtl="1"/>
            <a:r>
              <a:rPr lang="ar-EG" sz="2800" b="0" i="0" u="none" strike="noStrike" baseline="0" dirty="0">
                <a:latin typeface="Sakkal Majalla" panose="02000000000000000000" pitchFamily="2" charset="-78"/>
                <a:cs typeface="Sakkal Majalla" panose="02000000000000000000" pitchFamily="2" charset="-78"/>
              </a:rPr>
              <a:t>وباستثناء المنتجات التي يشتريها المستهلكون من المُنتِج مباشرة، تُباع جميع المنتجات الأخرى للمستهلكين عبر تجار التجزئة. وتتميز أسواق التجزئة بمواصفات فريدة، وهو ما يوجب التعامل معها بحذر، ويدرك المنتجون أن التسويق لتجار التجزئة لا يقل أهمية عن التسويق للمستهلكين.</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17962" y="2210378"/>
            <a:ext cx="2626178" cy="2511283"/>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p:cNvSpPr txBox="1"/>
          <p:nvPr/>
        </p:nvSpPr>
        <p:spPr>
          <a:xfrm>
            <a:off x="8004851" y="1381517"/>
            <a:ext cx="3617218" cy="490519"/>
          </a:xfrm>
          <a:prstGeom prst="rect">
            <a:avLst/>
          </a:prstGeom>
        </p:spPr>
        <p:txBody>
          <a:bodyPr lIns="0" tIns="0" rIns="0" bIns="0" rtlCol="0" anchor="t">
            <a:spAutoFit/>
          </a:bodyPr>
          <a:lstStyle/>
          <a:p>
            <a:pPr algn="r" rtl="1">
              <a:lnSpc>
                <a:spcPts val="3520"/>
              </a:lnSpc>
              <a:spcBef>
                <a:spcPct val="0"/>
              </a:spcBef>
            </a:pPr>
            <a:r>
              <a:rPr lang="ar-EG" sz="4000" b="1" spc="27" dirty="0">
                <a:solidFill>
                  <a:schemeClr val="accent1"/>
                </a:solidFill>
                <a:latin typeface="Sakkal Majalla" panose="02000000000000000000" pitchFamily="2" charset="-78"/>
                <a:cs typeface="Sakkal Majalla" panose="02000000000000000000" pitchFamily="2" charset="-78"/>
              </a:rPr>
              <a:t>4.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أسواق البيع بالتجزئة</a:t>
            </a:r>
            <a:endParaRPr lang="en-US" sz="4000" b="1" spc="27"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523322" y="1781658"/>
            <a:ext cx="7232398" cy="3447098"/>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يمتلك جميع أطراف التبادل بالعادة قدرة اختيار الطرف الآخر، إذ يُعد اختيار المنتجات عملية يومية لدى الزبائن، سواءً كانوا مستهلكين أو مصانع أو مؤسسات أو تُجّار تجزئة. في المقابل، يشير المنتجون إلى الزبائن المحتملين بعبارة «السوق المستهدف » إذ يجب على المُنتِج أن يسأل نفسه دومًا: بما أن منتجاتي ليست مرغوبة لدى الجميع، وبالنظر إلى نقاط القوة والضعف لديّ، ما هي الفئة التي يجب أن أستهدفها في السوق؟ </a:t>
            </a:r>
          </a:p>
          <a:p>
            <a:pPr algn="just" rtl="1"/>
            <a:r>
              <a:rPr lang="ar-EG" sz="2800" b="0" i="0" u="none" strike="noStrike" baseline="0" dirty="0">
                <a:latin typeface="Sakkal Majalla" panose="02000000000000000000" pitchFamily="2" charset="-78"/>
                <a:cs typeface="Sakkal Majalla" panose="02000000000000000000" pitchFamily="2" charset="-78"/>
              </a:rPr>
              <a:t>والخلاصة أن الشركات قد تتبنى التسويق الموحد، أو مبدأ تجزئة السوق، أو تعمل بخليط بين الطريقتين. وتوضح الأقسام التالية جميع هذه المفاهيم.</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333002" y="2367890"/>
            <a:ext cx="2678049" cy="27432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p:cNvSpPr txBox="1"/>
          <p:nvPr/>
        </p:nvSpPr>
        <p:spPr>
          <a:xfrm>
            <a:off x="7730714" y="1155869"/>
            <a:ext cx="4025007" cy="442429"/>
          </a:xfrm>
          <a:prstGeom prst="rect">
            <a:avLst/>
          </a:prstGeom>
        </p:spPr>
        <p:txBody>
          <a:bodyPr lIns="0" tIns="0" rIns="0" bIns="0" rtlCol="0" anchor="t">
            <a:spAutoFit/>
          </a:bodyPr>
          <a:lstStyle/>
          <a:p>
            <a:pPr algn="r">
              <a:lnSpc>
                <a:spcPts val="2959"/>
              </a:lnSpc>
              <a:spcBef>
                <a:spcPct val="0"/>
              </a:spcBef>
            </a:pPr>
            <a:r>
              <a:rPr lang="ar-EG" sz="4000" b="1" i="0" u="none" strike="noStrike" baseline="0" dirty="0">
                <a:solidFill>
                  <a:srgbClr val="F04661"/>
                </a:solidFill>
                <a:latin typeface="Sakkal Majalla" panose="02000000000000000000" pitchFamily="2" charset="-78"/>
                <a:cs typeface="Sakkal Majalla" panose="02000000000000000000" pitchFamily="2" charset="-78"/>
              </a:rPr>
              <a:t>التعامل مع السوق</a:t>
            </a:r>
            <a:endParaRPr lang="en-US" sz="4000" b="1" spc="23" dirty="0">
              <a:solidFill>
                <a:srgbClr val="0070C0"/>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28938" y="1634954"/>
            <a:ext cx="9082631"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يمكن القول إن مسوقًا يتعامل مع السوق بصورة موحدة عندما يتجاهل التباينات الواضحة في السوق، ويتبنى إستراتيجية تسويق تهدف لاستقطاب أكبر قدر ممكن من الزبائن. وفي الواقع، ينظر المُسوّق في هذه الحالة إلى السوق على أنه كتلة متجانسة من الزبائن أو العملاء المحتملين.</a:t>
            </a:r>
          </a:p>
          <a:p>
            <a:pPr algn="just" rtl="1"/>
            <a:r>
              <a:rPr lang="ar-EG" sz="2800" b="0" i="0" u="none" strike="noStrike" baseline="0" dirty="0">
                <a:latin typeface="Sakkal Majalla" panose="02000000000000000000" pitchFamily="2" charset="-78"/>
                <a:cs typeface="Sakkal Majalla" panose="02000000000000000000" pitchFamily="2" charset="-78"/>
              </a:rPr>
              <a:t>والحقيقة أن هذه الفرضية قد تكون خطيرة للغاية، فهناك احتمالية أن يعجز المُسوّق عن استقطاب أحد، أو أن تكون كمية المصادر أو التكاليف المهدرة في عملية التسويق هذه أكبر بكثير من إجمالي الربح العائد من المبيعات.</a:t>
            </a:r>
          </a:p>
          <a:p>
            <a:pPr algn="just" rtl="1"/>
            <a:r>
              <a:rPr lang="ar-EG" sz="2800" b="0" i="0" u="none" strike="noStrike" baseline="0" dirty="0">
                <a:latin typeface="Sakkal Majalla" panose="02000000000000000000" pitchFamily="2" charset="-78"/>
                <a:cs typeface="Sakkal Majalla" panose="02000000000000000000" pitchFamily="2" charset="-78"/>
              </a:rPr>
              <a:t>ولكن التعامل مع السوق بصورة موحدة قد يكون ملائمًا لبعض أنواع السلع الاستهلاكية الشائعة (مثل البنزين، والمشروبات، والخبز). فقط تجوّل في محل البقالة وسوف تلاحظ وجود المئات من المنتجات الغذائية التي ينظر إليها المستهلك على أنها منتجات متطابقة، ويعاملها المنتجون بذات الطريقة أيضًا.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37083" y="2382869"/>
            <a:ext cx="2591855" cy="2355348"/>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p:cNvSpPr txBox="1"/>
          <p:nvPr/>
        </p:nvSpPr>
        <p:spPr>
          <a:xfrm>
            <a:off x="3943350" y="913566"/>
            <a:ext cx="7814834" cy="596317"/>
          </a:xfrm>
          <a:prstGeom prst="rect">
            <a:avLst/>
          </a:prstGeom>
        </p:spPr>
        <p:txBody>
          <a:bodyPr wrap="square" lIns="0" tIns="0" rIns="0" bIns="0" rtlCol="0" anchor="t">
            <a:spAutoFit/>
          </a:bodyPr>
          <a:lstStyle/>
          <a:p>
            <a:pPr marL="777279" lvl="1" indent="-388639" algn="just" rtl="1">
              <a:lnSpc>
                <a:spcPts val="4622"/>
              </a:lnSpc>
              <a:buAutoNum type="arabicPeriod"/>
            </a:pPr>
            <a:r>
              <a:rPr lang="ar-EG" sz="4000" b="1" i="0" u="none" strike="noStrike" baseline="0" dirty="0">
                <a:solidFill>
                  <a:schemeClr val="accent1"/>
                </a:solidFill>
                <a:latin typeface="Sakkal Majalla" panose="02000000000000000000" pitchFamily="2" charset="-78"/>
                <a:cs typeface="Sakkal Majalla" panose="02000000000000000000" pitchFamily="2" charset="-78"/>
              </a:rPr>
              <a:t>التسويق الموحد </a:t>
            </a:r>
            <a:r>
              <a:rPr lang="ar-EG" sz="4000" b="0" i="0" u="none" strike="noStrike" baseline="0" dirty="0">
                <a:solidFill>
                  <a:schemeClr val="accent1"/>
                </a:solidFill>
                <a:latin typeface="Sakkal Majalla" panose="02000000000000000000" pitchFamily="2" charset="-78"/>
                <a:cs typeface="Sakkal Majalla" panose="02000000000000000000" pitchFamily="2" charset="-78"/>
              </a:rPr>
              <a:t>(</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التسويق غير المتمايز</a:t>
            </a:r>
            <a:r>
              <a:rPr lang="ar-EG" sz="4000" dirty="0">
                <a:solidFill>
                  <a:schemeClr val="accent1"/>
                </a:solidFill>
                <a:latin typeface="Sakkal Majalla" panose="02000000000000000000" pitchFamily="2" charset="-78"/>
                <a:cs typeface="Sakkal Majalla" panose="02000000000000000000" pitchFamily="2" charset="-78"/>
              </a:rPr>
              <a:t>)</a:t>
            </a:r>
            <a:endParaRPr lang="en-US" sz="4000" b="1"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pic>
        <p:nvPicPr>
          <p:cNvPr id="10" name="Picture 9">
            <a:extLst>
              <a:ext uri="{FF2B5EF4-FFF2-40B4-BE49-F238E27FC236}">
                <a16:creationId xmlns:a16="http://schemas.microsoft.com/office/drawing/2014/main" id="{B3A2639D-6AF7-49FC-B2AF-36700A739BE9}"/>
              </a:ext>
            </a:extLst>
          </p:cNvPr>
          <p:cNvPicPr>
            <a:picLocks noChangeAspect="1"/>
          </p:cNvPicPr>
          <p:nvPr/>
        </p:nvPicPr>
        <p:blipFill>
          <a:blip r:embed="rId4"/>
          <a:stretch>
            <a:fillRect/>
          </a:stretch>
        </p:blipFill>
        <p:spPr>
          <a:xfrm>
            <a:off x="816274" y="2163403"/>
            <a:ext cx="10225546" cy="2142854"/>
          </a:xfrm>
          <a:prstGeom prst="rect">
            <a:avLst/>
          </a:prstGeom>
        </p:spPr>
      </p:pic>
      <p:sp>
        <p:nvSpPr>
          <p:cNvPr id="12" name="TextBox 11">
            <a:extLst>
              <a:ext uri="{FF2B5EF4-FFF2-40B4-BE49-F238E27FC236}">
                <a16:creationId xmlns:a16="http://schemas.microsoft.com/office/drawing/2014/main" id="{B5867CFA-0FD5-4D5B-973C-D87F512CE5A7}"/>
              </a:ext>
            </a:extLst>
          </p:cNvPr>
          <p:cNvSpPr txBox="1"/>
          <p:nvPr/>
        </p:nvSpPr>
        <p:spPr>
          <a:xfrm>
            <a:off x="3231967" y="4360358"/>
            <a:ext cx="6093618" cy="523220"/>
          </a:xfrm>
          <a:prstGeom prst="rect">
            <a:avLst/>
          </a:prstGeom>
          <a:noFill/>
        </p:spPr>
        <p:txBody>
          <a:bodyPr wrap="square">
            <a:spAutoFit/>
          </a:bodyPr>
          <a:lstStyle/>
          <a:p>
            <a:pPr algn="ctr"/>
            <a:r>
              <a:rPr lang="ar-EG" sz="2800" b="1" i="0" u="none" strike="noStrike" baseline="0" dirty="0">
                <a:latin typeface="Sakkal Majalla" panose="02000000000000000000" pitchFamily="2" charset="-78"/>
                <a:cs typeface="Sakkal Majalla" panose="02000000000000000000" pitchFamily="2" charset="-78"/>
              </a:rPr>
              <a:t>الرسم التوضيحي : التعامل مع السوق.</a:t>
            </a:r>
            <a:endParaRPr lang="en-US" sz="2800" b="1"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2589526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3577815" y="1235172"/>
            <a:ext cx="8433727"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تنطوي معظم الأسواق الموحدة على قدر كبير من المنافسة، ولكن كيف يمكن لشركة أن تنافس في هذا الوضع الذي تتشابه فيه جميع المنتجات وتتنافس فيه مع الكثير من الشركات الأخرى؟ تكمن إجابة هذا السؤال في إستراتيجية تمييز المنتجات، وهي محاولة لتمييز المنتجات في نظر المستهلكين سواءً بصورة ملموسة أو غير ملموسة عن المنتجات المنافسة.</a:t>
            </a:r>
          </a:p>
          <a:p>
            <a:pPr algn="just" rtl="1"/>
            <a:r>
              <a:rPr lang="ar-EG" sz="2800" b="0" i="0" u="none" strike="noStrike" baseline="0" dirty="0">
                <a:latin typeface="Sakkal Majalla" panose="02000000000000000000" pitchFamily="2" charset="-78"/>
                <a:cs typeface="Sakkal Majalla" panose="02000000000000000000" pitchFamily="2" charset="-78"/>
              </a:rPr>
              <a:t>وقد تشمل هذه الإستراتيجية على سبيل المثال لا الحصر تحسين مزايا المنتج، وأداءه، ومدة عمله، ومكانه، وخدمات الصيانة. </a:t>
            </a:r>
          </a:p>
          <a:p>
            <a:pPr algn="just" rtl="1"/>
            <a:r>
              <a:rPr lang="ar-EG" sz="2800" b="0" i="0" u="none" strike="noStrike" baseline="0" dirty="0">
                <a:latin typeface="Sakkal Majalla" panose="02000000000000000000" pitchFamily="2" charset="-78"/>
                <a:cs typeface="Sakkal Majalla" panose="02000000000000000000" pitchFamily="2" charset="-78"/>
              </a:rPr>
              <a:t>وكانت شركة كرايسلر</a:t>
            </a:r>
            <a:r>
              <a:rPr lang="en-US" sz="2800" dirty="0">
                <a:latin typeface="Sakkal Majalla" panose="02000000000000000000" pitchFamily="2" charset="-78"/>
                <a:cs typeface="Sakkal Majalla" panose="02000000000000000000" pitchFamily="2" charset="-78"/>
              </a:rPr>
              <a:t>(Chrysler)</a:t>
            </a:r>
            <a:r>
              <a:rPr lang="ar-EG" sz="2800" b="0" i="0" u="none" strike="noStrike" baseline="0" dirty="0">
                <a:latin typeface="Sakkal Majalla" panose="02000000000000000000" pitchFamily="2" charset="-78"/>
                <a:cs typeface="Sakkal Majalla" panose="02000000000000000000" pitchFamily="2" charset="-78"/>
              </a:rPr>
              <a:t> للسيارات قد نجحت في تمييز منتجاتها من خلال عرض ضمانة لمدة 7 سنوات/ 70 ألف ميل على الموديلات الجديدة. </a:t>
            </a:r>
          </a:p>
          <a:p>
            <a:pPr algn="just" rtl="1"/>
            <a:r>
              <a:rPr lang="ar-EG" sz="2800" b="0" i="0" u="none" strike="noStrike" baseline="0" dirty="0">
                <a:latin typeface="Sakkal Majalla" panose="02000000000000000000" pitchFamily="2" charset="-78"/>
                <a:cs typeface="Sakkal Majalla" panose="02000000000000000000" pitchFamily="2" charset="-78"/>
              </a:rPr>
              <a:t>كذلك استطاعت شركة بيبسي أن تقنع العديد من الزبائن بأن طعم منتجاتها أفضل من طعم منتجات شركة كوكا كولا. ومن طرق تمييز المنتجات أيضًا عرض المنتجات بسعر منخفض، أو بأسعار مختلفة، كما تفعل شركة </a:t>
            </a:r>
            <a:r>
              <a:rPr lang="en-US" sz="2800" b="0" i="0" u="none" strike="noStrike" baseline="0" dirty="0">
                <a:latin typeface="Sakkal Majalla" panose="02000000000000000000" pitchFamily="2" charset="-78"/>
                <a:cs typeface="Sakkal Majalla" panose="02000000000000000000" pitchFamily="2" charset="-78"/>
              </a:rPr>
              <a:t>Timex </a:t>
            </a:r>
            <a:r>
              <a:rPr lang="ar-EG" sz="2800" b="0" i="0" u="none" strike="noStrike" baseline="0" dirty="0">
                <a:latin typeface="Sakkal Majalla" panose="02000000000000000000" pitchFamily="2" charset="-78"/>
                <a:cs typeface="Sakkal Majalla" panose="02000000000000000000" pitchFamily="2" charset="-78"/>
              </a:rPr>
              <a:t>للساعات.</a:t>
            </a:r>
          </a:p>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6959337" y="765948"/>
            <a:ext cx="4860528" cy="490519"/>
          </a:xfrm>
          <a:prstGeom prst="rect">
            <a:avLst/>
          </a:prstGeom>
        </p:spPr>
        <p:txBody>
          <a:bodyPr lIns="0" tIns="0" rIns="0" bIns="0" rtlCol="0" anchor="t">
            <a:spAutoFit/>
          </a:bodyPr>
          <a:lstStyle/>
          <a:p>
            <a:pPr algn="r" rtl="1">
              <a:lnSpc>
                <a:spcPts val="3520"/>
              </a:lnSpc>
              <a:spcBef>
                <a:spcPct val="0"/>
              </a:spcBef>
            </a:pPr>
            <a:r>
              <a:rPr lang="ar-EG" sz="4000" b="1" spc="27"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تمييز المنتجات</a:t>
            </a:r>
            <a:endParaRPr lang="en-US" sz="4000" b="1" spc="27" dirty="0">
              <a:solidFill>
                <a:schemeClr val="accent1"/>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E18E84CD-478A-47DD-992B-C384EDCC5D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657" y="2020033"/>
            <a:ext cx="3375158" cy="3375158"/>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99758" y="1984063"/>
            <a:ext cx="8862352"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ولكن بعض المنتجات في الحقيقة لا يوجد بينها أي اخت</a:t>
            </a:r>
            <a:r>
              <a:rPr lang="ar-EG" sz="2800" dirty="0">
                <a:latin typeface="Sakkal Majalla" panose="02000000000000000000" pitchFamily="2" charset="-78"/>
                <a:cs typeface="Sakkal Majalla" panose="02000000000000000000" pitchFamily="2" charset="-78"/>
              </a:rPr>
              <a:t>ل</a:t>
            </a:r>
            <a:r>
              <a:rPr lang="ar-EG" sz="2800" b="0" i="0" u="none" strike="noStrike" baseline="0" dirty="0">
                <a:latin typeface="Sakkal Majalla" panose="02000000000000000000" pitchFamily="2" charset="-78"/>
                <a:cs typeface="Sakkal Majalla" panose="02000000000000000000" pitchFamily="2" charset="-78"/>
              </a:rPr>
              <a:t>اف، وعليه فإن محاولة تمييزها بطرق ملموسة سوف تكون عديمة الجدوى، إضافة إلى إمكانية تقليد هذه المحاولات بسهولة.</a:t>
            </a:r>
          </a:p>
          <a:p>
            <a:pPr algn="just" rtl="1"/>
            <a:r>
              <a:rPr lang="ar-EG" sz="2800" b="0" i="0" u="none" strike="noStrike" baseline="0" dirty="0">
                <a:latin typeface="Sakkal Majalla" panose="02000000000000000000" pitchFamily="2" charset="-78"/>
                <a:cs typeface="Sakkal Majalla" panose="02000000000000000000" pitchFamily="2" charset="-78"/>
              </a:rPr>
              <a:t>في هذه الحالات، يُفضل تمييز المنتج بوسائل غير ملموسة، أي بوسائل لا ترتبط بالمنتج ارتباطًا مباشرًا.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تحاول شركات العصائر التركيز على المتعة التي يحصل عليها الزبون عند تجريبه لمنتجاتها، وقد لا تكون عصائر شركة سنابل </a:t>
            </a:r>
            <a:r>
              <a:rPr lang="en-US" sz="2800" b="0" i="0" u="none" strike="noStrike" baseline="0" dirty="0">
                <a:latin typeface="Sakkal Majalla" panose="02000000000000000000" pitchFamily="2" charset="-78"/>
                <a:cs typeface="Sakkal Majalla" panose="02000000000000000000" pitchFamily="2" charset="-78"/>
              </a:rPr>
              <a:t>Snapple </a:t>
            </a:r>
            <a:r>
              <a:rPr lang="ar-EG" sz="2800" b="0" i="0" u="none" strike="noStrike" baseline="0" dirty="0">
                <a:latin typeface="Sakkal Majalla" panose="02000000000000000000" pitchFamily="2" charset="-78"/>
                <a:cs typeface="Sakkal Majalla" panose="02000000000000000000" pitchFamily="2" charset="-78"/>
              </a:rPr>
              <a:t>الأمريكية الأفضل من ناحية الطعم أو السعرات الحرارية، ولكنها تميزت بإعلانات تلفزيونية مضحكة ظلت محفورة في ذاكرة الزبائن.</a:t>
            </a: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pic>
        <p:nvPicPr>
          <p:cNvPr id="12" name="Picture 11">
            <a:extLst>
              <a:ext uri="{FF2B5EF4-FFF2-40B4-BE49-F238E27FC236}">
                <a16:creationId xmlns:a16="http://schemas.microsoft.com/office/drawing/2014/main" id="{5E8D5945-84D6-4ED4-A10C-5FD87880BD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129" y="2573378"/>
            <a:ext cx="2857500" cy="1600200"/>
          </a:xfrm>
          <a:prstGeom prst="rect">
            <a:avLst/>
          </a:prstGeom>
        </p:spPr>
      </p:pic>
      <p:sp>
        <p:nvSpPr>
          <p:cNvPr id="11" name="TextBox 9">
            <a:extLst>
              <a:ext uri="{FF2B5EF4-FFF2-40B4-BE49-F238E27FC236}">
                <a16:creationId xmlns:a16="http://schemas.microsoft.com/office/drawing/2014/main" id="{FD04DB6A-F5CA-491F-9959-07D3A8A6F40E}"/>
              </a:ext>
            </a:extLst>
          </p:cNvPr>
          <p:cNvSpPr txBox="1"/>
          <p:nvPr/>
        </p:nvSpPr>
        <p:spPr>
          <a:xfrm>
            <a:off x="6959337" y="1320041"/>
            <a:ext cx="4860528" cy="490519"/>
          </a:xfrm>
          <a:prstGeom prst="rect">
            <a:avLst/>
          </a:prstGeom>
        </p:spPr>
        <p:txBody>
          <a:bodyPr lIns="0" tIns="0" rIns="0" bIns="0" rtlCol="0" anchor="t">
            <a:spAutoFit/>
          </a:bodyPr>
          <a:lstStyle/>
          <a:p>
            <a:pPr algn="r" rtl="1">
              <a:lnSpc>
                <a:spcPts val="3520"/>
              </a:lnSpc>
              <a:spcBef>
                <a:spcPct val="0"/>
              </a:spcBef>
            </a:pPr>
            <a:r>
              <a:rPr lang="ar-EG" sz="4000" b="1" spc="27"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تمييز المنتجات</a:t>
            </a:r>
            <a:endParaRPr lang="en-US" sz="4000" b="1" spc="27"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394236" y="1155869"/>
            <a:ext cx="10425629"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مع ذلك، ينطوي تمييز المنتجات على بعض المخاطر. </a:t>
            </a:r>
          </a:p>
          <a:p>
            <a:pPr algn="just" rtl="1"/>
            <a:r>
              <a:rPr lang="ar-EG" sz="2800" b="1" i="0" u="sng" strike="noStrike" baseline="0" dirty="0">
                <a:latin typeface="Sakkal Majalla" panose="02000000000000000000" pitchFamily="2" charset="-78"/>
                <a:cs typeface="Sakkal Majalla" panose="02000000000000000000" pitchFamily="2" charset="-78"/>
              </a:rPr>
              <a:t>أولًا</a:t>
            </a:r>
            <a:r>
              <a:rPr lang="ar-EG" sz="2800" b="0" i="0" u="none" strike="noStrike" baseline="0" dirty="0">
                <a:latin typeface="Sakkal Majalla" panose="02000000000000000000" pitchFamily="2" charset="-78"/>
                <a:cs typeface="Sakkal Majalla" panose="02000000000000000000" pitchFamily="2" charset="-78"/>
              </a:rPr>
              <a:t>، يجب على المسوق الذي يسعى إلى تمييز منتجه ألا ينشغل بذكر المزايا الإضافية عن المزايا الأساسية التي يبحث عنها الزبون في المنتج. </a:t>
            </a:r>
          </a:p>
          <a:p>
            <a:pPr algn="just" rtl="1"/>
            <a:r>
              <a:rPr lang="ar-EG" sz="2800" b="1" i="0" u="sng" strike="noStrike" baseline="0" dirty="0">
                <a:latin typeface="Sakkal Majalla" panose="02000000000000000000" pitchFamily="2" charset="-78"/>
                <a:cs typeface="Sakkal Majalla" panose="02000000000000000000" pitchFamily="2" charset="-78"/>
              </a:rPr>
              <a:t>ثانيًا</a:t>
            </a:r>
            <a:r>
              <a:rPr lang="ar-EG" sz="2800" b="0" i="0" u="none" strike="noStrike" baseline="0" dirty="0">
                <a:latin typeface="Sakkal Majalla" panose="02000000000000000000" pitchFamily="2" charset="-78"/>
                <a:cs typeface="Sakkal Majalla" panose="02000000000000000000" pitchFamily="2" charset="-78"/>
              </a:rPr>
              <a:t>، إن تسليط الضوء على مزايا بعيدة للغاية عن المعتاد قد لا يكون فعالًا. </a:t>
            </a:r>
          </a:p>
          <a:p>
            <a:pPr algn="just" rtl="1"/>
            <a:r>
              <a:rPr lang="ar-EG" sz="2800" b="1" i="0" u="sng" strike="noStrike" baseline="0" dirty="0">
                <a:latin typeface="Sakkal Majalla" panose="02000000000000000000" pitchFamily="2" charset="-78"/>
                <a:cs typeface="Sakkal Majalla" panose="02000000000000000000" pitchFamily="2" charset="-78"/>
              </a:rPr>
              <a:t>أخيرًا</a:t>
            </a:r>
            <a:r>
              <a:rPr lang="ar-EG" sz="2800" b="0" i="0" u="none" strike="noStrike" baseline="0" dirty="0">
                <a:latin typeface="Sakkal Majalla" panose="02000000000000000000" pitchFamily="2" charset="-78"/>
                <a:cs typeface="Sakkal Majalla" panose="02000000000000000000" pitchFamily="2" charset="-78"/>
              </a:rPr>
              <a:t>، يجب على المسوق أن يتجنب تمييز المنتج من خال مزايا غير مهمة أو مزايا قد يواجه الزبائن صعوبة في فهمها، ولهذا السبب باتت شركات السيارات تنأى عن ذكر التفاصيل التقنية في إعلاناتها فمعظم الزبائن لا يفهمونها أو لا يهتمون بها.</a:t>
            </a:r>
          </a:p>
          <a:p>
            <a:pPr algn="r" rtl="1"/>
            <a:r>
              <a:rPr lang="ar-EG" sz="2800" b="0" i="0" u="none" strike="noStrike" baseline="0" dirty="0">
                <a:latin typeface="Sakkal Majalla" panose="02000000000000000000" pitchFamily="2" charset="-78"/>
                <a:cs typeface="Sakkal Majalla" panose="02000000000000000000" pitchFamily="2" charset="-78"/>
              </a:rPr>
              <a:t>على الرغم من ذلك، هناك بديل آخر عن إستراتيجية تمييز المنتجات، وهو إستراتيجية تجزئة السوق.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229890" y="5357813"/>
            <a:ext cx="1672357" cy="1327433"/>
          </a:xfrm>
          <a:custGeom>
            <a:avLst/>
            <a:gdLst/>
            <a:ahLst/>
            <a:cxnLst/>
            <a:rect l="l" t="t" r="r" b="b"/>
            <a:pathLst>
              <a:path w="5184000" h="4114800">
                <a:moveTo>
                  <a:pt x="0" y="0"/>
                </a:moveTo>
                <a:lnTo>
                  <a:pt x="5184000" y="0"/>
                </a:lnTo>
                <a:lnTo>
                  <a:pt x="5184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a:extLst>
              <a:ext uri="{FF2B5EF4-FFF2-40B4-BE49-F238E27FC236}">
                <a16:creationId xmlns:a16="http://schemas.microsoft.com/office/drawing/2014/main" id="{B124E448-3CD6-43A4-BA67-B7898B36F4EC}"/>
              </a:ext>
            </a:extLst>
          </p:cNvPr>
          <p:cNvSpPr txBox="1"/>
          <p:nvPr/>
        </p:nvSpPr>
        <p:spPr>
          <a:xfrm>
            <a:off x="6959337" y="765948"/>
            <a:ext cx="4860528" cy="490519"/>
          </a:xfrm>
          <a:prstGeom prst="rect">
            <a:avLst/>
          </a:prstGeom>
        </p:spPr>
        <p:txBody>
          <a:bodyPr lIns="0" tIns="0" rIns="0" bIns="0" rtlCol="0" anchor="t">
            <a:spAutoFit/>
          </a:bodyPr>
          <a:lstStyle/>
          <a:p>
            <a:pPr algn="r" rtl="1">
              <a:lnSpc>
                <a:spcPts val="3520"/>
              </a:lnSpc>
              <a:spcBef>
                <a:spcPct val="0"/>
              </a:spcBef>
            </a:pPr>
            <a:r>
              <a:rPr lang="ar-EG" sz="4000" b="1" spc="27" dirty="0">
                <a:solidFill>
                  <a:schemeClr val="accent1"/>
                </a:solidFill>
                <a:latin typeface="Sakkal Majalla" panose="02000000000000000000" pitchFamily="2" charset="-78"/>
                <a:cs typeface="Sakkal Majalla" panose="02000000000000000000" pitchFamily="2" charset="-78"/>
              </a:rPr>
              <a:t>2.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تمييز المنتجات</a:t>
            </a:r>
            <a:endParaRPr lang="en-US" sz="4000" b="1" spc="27"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9890762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553968" y="1369458"/>
            <a:ext cx="9525970"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يُعد تمييز المنتجات إستراتيجية فعّالة لإبراز منتجات شركتك في مواجهة منتجات الشركات المنافسة، وتمييز منتجاتك عن بعضها أيضًا.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تميّز شركات المعكرونة منتجاتها من خال توفير أحجام ونكهات وأشكال مختلفة، والهدف من ذلك هو بيع المزيد من المنتجات، للمزيد من الأشخاص، بوتيرة أكبر.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في الواقع إن المشكلة التي تعالجها إستراتيجية تجزئة السوق ليست مشكلة المنافسة، وإنما وجود أنواع متعددة من الزبائن في السوق، وتلبية حاجاتهم المختلفة.</a:t>
            </a:r>
          </a:p>
          <a:p>
            <a:pPr algn="just" rtl="1"/>
            <a:r>
              <a:rPr lang="ar-EG" sz="2800" b="0" i="0" u="none" strike="noStrike" baseline="0" dirty="0">
                <a:latin typeface="Sakkal Majalla" panose="02000000000000000000" pitchFamily="2" charset="-78"/>
                <a:cs typeface="Sakkal Majalla" panose="02000000000000000000" pitchFamily="2" charset="-78"/>
              </a:rPr>
              <a:t>وتفترض إستراتيجية تجزئة السوق أن التعامل الفعّال مع الزبائن والشركات يقتضي إدراك الاختلافات بينهم والتعامل معهم على أساسها.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وتساعد إستراتيجية تجزئة السوق على تحسين عملية التبادل، إذ أنها تجعل الشركة أقدر على تلبية حاجات الزبائن بدقة.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حتى شركات العصائر باتت تدرك هذه الحقيقة، وهو ما دفعها إلى تقديم منتجات خالية من السكر، وأخرى خالية من الكافيين، وأخرى خالية من السكر والكافيين</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237581" y="2311672"/>
            <a:ext cx="2204325" cy="2204325"/>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12062" y="6386215"/>
            <a:ext cx="2494280" cy="307777"/>
          </a:xfrm>
          <a:prstGeom prst="rect">
            <a:avLst/>
          </a:prstGeom>
        </p:spPr>
        <p:txBody>
          <a:bodyPr lIns="0" tIns="0" rIns="0" bIns="0" rtlCol="0" anchor="t">
            <a:spAutoFit/>
          </a:bodyPr>
          <a:lstStyle/>
          <a:p>
            <a:pPr rtl="1">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F2320FDF-5E45-41D8-9C09-32DB8CE4C814}"/>
              </a:ext>
            </a:extLst>
          </p:cNvPr>
          <p:cNvSpPr txBox="1"/>
          <p:nvPr/>
        </p:nvSpPr>
        <p:spPr>
          <a:xfrm>
            <a:off x="5711959" y="770611"/>
            <a:ext cx="6107906" cy="707886"/>
          </a:xfrm>
          <a:prstGeom prst="rect">
            <a:avLst/>
          </a:prstGeom>
          <a:noFill/>
        </p:spPr>
        <p:txBody>
          <a:bodyPr wrap="square">
            <a:spAutoFit/>
          </a:bodyPr>
          <a:lstStyle/>
          <a:p>
            <a:pPr algn="r"/>
            <a:r>
              <a:rPr lang="ar-EG" sz="4000" b="1" i="0" u="none" strike="noStrike" baseline="0" dirty="0">
                <a:solidFill>
                  <a:srgbClr val="F04661"/>
                </a:solidFill>
                <a:latin typeface="Sakkal Majalla" panose="02000000000000000000" pitchFamily="2" charset="-78"/>
                <a:cs typeface="Sakkal Majalla" panose="02000000000000000000" pitchFamily="2" charset="-78"/>
              </a:rPr>
              <a:t>تجزئة السوق</a:t>
            </a:r>
            <a:endParaRPr lang="en-US" sz="40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942551" y="1146116"/>
            <a:ext cx="10068442"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وعلى الرغم من أن التعرف على أنواع الزبائن المُحتملين </a:t>
            </a:r>
            <a:r>
              <a:rPr lang="en-US" sz="2800" b="0" i="0" u="none" strike="noStrike" baseline="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السوق المُستهدف</a:t>
            </a:r>
            <a:r>
              <a:rPr lang="en-US" sz="2800" b="0" i="0" u="none" strike="noStrike" baseline="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قد يكون أمرًا سهلاً نسبيًا، إلا أن معظم الشركات لا تمتلك القدرة أو حتى الحاجة لتسويق منتجاتها لجميع أنواع الزبائن، ولذلك تكتفي بتحديد نوع واحد أو أكثر من الأسواق المستهدفة. </a:t>
            </a:r>
          </a:p>
          <a:p>
            <a:pPr algn="just" rtl="1"/>
            <a:r>
              <a:rPr lang="ar-EG" sz="2800" b="0" i="0" u="none" strike="noStrike" baseline="0" dirty="0">
                <a:latin typeface="Sakkal Majalla" panose="02000000000000000000" pitchFamily="2" charset="-78"/>
                <a:cs typeface="Sakkal Majalla" panose="02000000000000000000" pitchFamily="2" charset="-78"/>
              </a:rPr>
              <a:t>وفي الواقع، تُعد إستراتيجية تجزئة السوق عملية تجزئة وتجميع في ذات الوقت. ففي حين أن الإستراتيجية تتطلب تقسيم السوق إلى شرائح صغيرة ومتجانسة، إلا أنها تقتضي أيضًا إيجاد العوامل المشتركة بين هذه الشرائح وتجميعها مجددًا في شرائح تسويقية مربحة وأكبر حجمًا. </a:t>
            </a:r>
            <a:r>
              <a:rPr lang="ar-EG" sz="2800" b="1" i="0" u="none" strike="noStrike" baseline="0" dirty="0">
                <a:latin typeface="Sakkal Majalla" panose="02000000000000000000" pitchFamily="2" charset="-78"/>
                <a:cs typeface="Sakkal Majalla" panose="02000000000000000000" pitchFamily="2" charset="-78"/>
              </a:rPr>
              <a:t>وبالتالي، يمكن القول إن تجزئة السوق عبارة عن عملية مزدوجة تتضمن: </a:t>
            </a:r>
          </a:p>
          <a:p>
            <a:pPr algn="just" rtl="1"/>
            <a:r>
              <a:rPr lang="ar-EG" sz="2800" b="0" i="0" u="none" strike="noStrike" baseline="0" dirty="0">
                <a:latin typeface="Sakkal Majalla" panose="02000000000000000000" pitchFamily="2" charset="-78"/>
                <a:cs typeface="Sakkal Majalla" panose="02000000000000000000" pitchFamily="2" charset="-78"/>
              </a:rPr>
              <a:t> 1 تصنيف الزبائن في شرائح متجانسة </a:t>
            </a:r>
          </a:p>
          <a:p>
            <a:pPr algn="just" rtl="1"/>
            <a:r>
              <a:rPr lang="ar-EG" sz="2800" b="0" i="0" u="none" strike="noStrike" baseline="0" dirty="0">
                <a:latin typeface="Sakkal Majalla" panose="02000000000000000000" pitchFamily="2" charset="-78"/>
                <a:cs typeface="Sakkal Majalla" panose="02000000000000000000" pitchFamily="2" charset="-78"/>
              </a:rPr>
              <a:t> 2 ثم تحديد الشرائح التي تصلح لأن تكون أسواقًا مُستهدفة للشركة. </a:t>
            </a:r>
          </a:p>
          <a:p>
            <a:pPr algn="just" rtl="1"/>
            <a:r>
              <a:rPr lang="ar-EG" sz="2800" b="1" i="0" u="none" strike="noStrike" baseline="0" dirty="0">
                <a:latin typeface="Sakkal Majalla" panose="02000000000000000000" pitchFamily="2" charset="-78"/>
                <a:cs typeface="Sakkal Majalla" panose="02000000000000000000" pitchFamily="2" charset="-78"/>
              </a:rPr>
              <a:t>وخلاصة القول إن إستراتيجية تجزئة السوق تهدف إلى تحقيق أمرين:</a:t>
            </a:r>
          </a:p>
          <a:p>
            <a:pPr algn="just" rtl="1"/>
            <a:r>
              <a:rPr lang="ar-EG" sz="2800" b="0" i="0" u="none" strike="noStrike" baseline="0" dirty="0">
                <a:latin typeface="Sakkal Majalla" panose="02000000000000000000" pitchFamily="2" charset="-78"/>
                <a:cs typeface="Sakkal Majalla" panose="02000000000000000000" pitchFamily="2" charset="-78"/>
              </a:rPr>
              <a:t>•تقليل المخاطرة عند اختيار مكان ووقت وكيفية تسويق المنتج، وزبائنه المحتملين.</a:t>
            </a:r>
          </a:p>
          <a:p>
            <a:pPr algn="r" rtl="1"/>
            <a:r>
              <a:rPr lang="ar-EG" sz="2800" b="0" i="0" u="none" strike="noStrike" baseline="0" dirty="0">
                <a:latin typeface="Sakkal Majalla" panose="02000000000000000000" pitchFamily="2" charset="-78"/>
                <a:cs typeface="Sakkal Majalla" panose="02000000000000000000" pitchFamily="2" charset="-78"/>
              </a:rPr>
              <a:t>•زيادة فعالية التسويق من خ</a:t>
            </a:r>
            <a:r>
              <a:rPr lang="ar-EG" sz="2800" dirty="0">
                <a:latin typeface="Sakkal Majalla" panose="02000000000000000000" pitchFamily="2" charset="-78"/>
                <a:cs typeface="Sakkal Majalla" panose="02000000000000000000" pitchFamily="2" charset="-78"/>
              </a:rPr>
              <a:t>ل</a:t>
            </a:r>
            <a:r>
              <a:rPr lang="ar-EG" sz="2800" b="0" i="0" u="none" strike="noStrike" baseline="0" dirty="0">
                <a:latin typeface="Sakkal Majalla" panose="02000000000000000000" pitchFamily="2" charset="-78"/>
                <a:cs typeface="Sakkal Majalla" panose="02000000000000000000" pitchFamily="2" charset="-78"/>
              </a:rPr>
              <a:t>ال تركيز الجهود على شريحة معيّنة من الزبائن على نحو يتلاءم مع صفات هذه الشريحة.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8746" y="2784612"/>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332765" y="6439872"/>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DE1D9708-BB28-4B1E-A5A0-1CD82FB52621}"/>
              </a:ext>
            </a:extLst>
          </p:cNvPr>
          <p:cNvSpPr txBox="1"/>
          <p:nvPr/>
        </p:nvSpPr>
        <p:spPr>
          <a:xfrm>
            <a:off x="5711959" y="617697"/>
            <a:ext cx="6107906" cy="707886"/>
          </a:xfrm>
          <a:prstGeom prst="rect">
            <a:avLst/>
          </a:prstGeom>
          <a:noFill/>
        </p:spPr>
        <p:txBody>
          <a:bodyPr wrap="square">
            <a:spAutoFit/>
          </a:bodyPr>
          <a:lstStyle/>
          <a:p>
            <a:pPr algn="r"/>
            <a:r>
              <a:rPr lang="ar-EG" sz="4000" b="1" i="0" u="none" strike="noStrike" baseline="0" dirty="0">
                <a:solidFill>
                  <a:srgbClr val="F04661"/>
                </a:solidFill>
                <a:latin typeface="Sakkal Majalla" panose="02000000000000000000" pitchFamily="2" charset="-78"/>
                <a:cs typeface="Sakkal Majalla" panose="02000000000000000000" pitchFamily="2" charset="-78"/>
              </a:rPr>
              <a:t>تجزئة السوق</a:t>
            </a:r>
            <a:endParaRPr lang="en-US" sz="40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345642" y="1256467"/>
            <a:ext cx="8590890"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يمكن للشركات عند تجزئة السوق إتباع إستراتيجيتين مختلفتين: </a:t>
            </a:r>
            <a:r>
              <a:rPr lang="ar-EG" sz="2800" b="1" i="0" u="none" strike="noStrike" baseline="0" dirty="0">
                <a:latin typeface="Sakkal Majalla" panose="02000000000000000000" pitchFamily="2" charset="-78"/>
                <a:cs typeface="Sakkal Majalla" panose="02000000000000000000" pitchFamily="2" charset="-78"/>
              </a:rPr>
              <a:t>إستراتيجية التركيز، وإستراتيجية الشرائح المتعددة.</a:t>
            </a:r>
          </a:p>
          <a:p>
            <a:pPr algn="just" rtl="1"/>
            <a:r>
              <a:rPr lang="ar-EG" sz="2800" b="0" i="0" u="none" strike="noStrike" baseline="0" dirty="0">
                <a:latin typeface="Sakkal Majalla" panose="02000000000000000000" pitchFamily="2" charset="-78"/>
                <a:cs typeface="Sakkal Majalla" panose="02000000000000000000" pitchFamily="2" charset="-78"/>
              </a:rPr>
              <a:t>أما الشركات التي تتبنى إستراتيجية التركيز فتصب جهودها التسويقية على جزء واحد فقط من السوق، ولا تطور سوى مزيجًا تسويقيًا واحدًا. </a:t>
            </a:r>
          </a:p>
          <a:p>
            <a:pPr algn="just" rtl="1"/>
            <a:r>
              <a:rPr lang="ar-EG" sz="2800" b="0" i="0" u="none" strike="noStrike" baseline="0" dirty="0">
                <a:latin typeface="Sakkal Majalla" panose="02000000000000000000" pitchFamily="2" charset="-78"/>
                <a:cs typeface="Sakkal Majalla" panose="02000000000000000000" pitchFamily="2" charset="-78"/>
              </a:rPr>
              <a:t>فقد اختارت شركة روليكس </a:t>
            </a:r>
            <a:r>
              <a:rPr lang="en-US" sz="2800" b="0" i="0" u="none" strike="noStrike" baseline="0" dirty="0">
                <a:latin typeface="Sakkal Majalla" panose="02000000000000000000" pitchFamily="2" charset="-78"/>
                <a:cs typeface="Sakkal Majalla" panose="02000000000000000000" pitchFamily="2" charset="-78"/>
              </a:rPr>
              <a:t>Rolex</a:t>
            </a:r>
            <a:r>
              <a:rPr lang="ar-EG" sz="2800" b="0" i="0" u="none" strike="noStrike" baseline="0" dirty="0">
                <a:latin typeface="Sakkal Majalla" panose="02000000000000000000" pitchFamily="2" charset="-78"/>
                <a:cs typeface="Sakkal Majalla" panose="02000000000000000000" pitchFamily="2" charset="-78"/>
              </a:rPr>
              <a:t> للساعات، على سبيل المثال، التركيز على الساعات الفخمة فقط. </a:t>
            </a:r>
          </a:p>
          <a:p>
            <a:pPr algn="just" rtl="1"/>
            <a:r>
              <a:rPr lang="ar-EG" sz="2800" b="0" i="0" u="none" strike="noStrike" baseline="0" dirty="0">
                <a:latin typeface="Sakkal Majalla" panose="02000000000000000000" pitchFamily="2" charset="-78"/>
                <a:cs typeface="Sakkal Majalla" panose="02000000000000000000" pitchFamily="2" charset="-78"/>
              </a:rPr>
              <a:t>وتكتسب الشركة بهذه الإستراتيجية تفوقًا على الشركات الأخرى، إذ أنها تركز على تحليل احتياجات ورغبات شريحة واحدة فقط من السوق، ثم تصب جميع جهودها التسويقية عليها، وذلك على خاف الشركات الأخرى التي تستهدف هذه الشريحة من السوق ولكنها لا تركز جميع الجهود عليها. </a:t>
            </a:r>
          </a:p>
          <a:p>
            <a:pPr algn="just" rtl="1"/>
            <a:r>
              <a:rPr lang="ar-EG" sz="2800" b="0" i="0" u="none" strike="noStrike" baseline="0" dirty="0">
                <a:latin typeface="Sakkal Majalla" panose="02000000000000000000" pitchFamily="2" charset="-78"/>
                <a:cs typeface="Sakkal Majalla" panose="02000000000000000000" pitchFamily="2" charset="-78"/>
              </a:rPr>
              <a:t>ولكن المشكلة الأساسية في </a:t>
            </a:r>
            <a:r>
              <a:rPr lang="ar-EG" sz="2800" b="1" i="0" u="none" strike="noStrike" baseline="0" dirty="0">
                <a:latin typeface="Sakkal Majalla" panose="02000000000000000000" pitchFamily="2" charset="-78"/>
                <a:cs typeface="Sakkal Majalla" panose="02000000000000000000" pitchFamily="2" charset="-78"/>
              </a:rPr>
              <a:t>إستراتيجية التركيز </a:t>
            </a:r>
            <a:r>
              <a:rPr lang="ar-EG" sz="2800" b="0" i="0" u="none" strike="noStrike" baseline="0" dirty="0">
                <a:latin typeface="Sakkal Majalla" panose="02000000000000000000" pitchFamily="2" charset="-78"/>
                <a:cs typeface="Sakkal Majalla" panose="02000000000000000000" pitchFamily="2" charset="-78"/>
              </a:rPr>
              <a:t>هو ارتباط حجم الطلب بشريحة محددة فقط من السوق، وطالما أن الطلب في تلك الشريحة قوي ومستمر، فسوف يكون الوضع المالي للشركة قويًا أيضًا، أما إذا تراجع الطلب، فسوف يتراجع الوضع المالي للشركة كذلك.</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335852" y="6375257"/>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2AB237CB-E034-467A-8D6E-C8CC85AF0A6C}"/>
              </a:ext>
            </a:extLst>
          </p:cNvPr>
          <p:cNvSpPr txBox="1"/>
          <p:nvPr/>
        </p:nvSpPr>
        <p:spPr>
          <a:xfrm>
            <a:off x="5689997" y="617697"/>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1. استراتيجيات تجزئة السوق</a:t>
            </a:r>
            <a:endParaRPr lang="en-US" sz="4000" dirty="0">
              <a:solidFill>
                <a:schemeClr val="accent1"/>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B0F3D321-6118-4BB9-9BDA-B0277520E9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431" y="2457033"/>
            <a:ext cx="2857500" cy="16002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57600" y="2287141"/>
            <a:ext cx="8162265" cy="258532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المقابل، تركز الشركات -التي </a:t>
            </a:r>
            <a:r>
              <a:rPr lang="ar-EG" sz="2800" b="1" i="0" u="none" strike="noStrike" baseline="0" dirty="0">
                <a:latin typeface="Sakkal Majalla" panose="02000000000000000000" pitchFamily="2" charset="-78"/>
                <a:cs typeface="Sakkal Majalla" panose="02000000000000000000" pitchFamily="2" charset="-78"/>
              </a:rPr>
              <a:t>تتبنى إستراتيجية الشرائح المتعددة- </a:t>
            </a:r>
            <a:r>
              <a:rPr lang="ar-EG" sz="2800" b="0" i="0" u="none" strike="noStrike" baseline="0" dirty="0">
                <a:latin typeface="Sakkal Majalla" panose="02000000000000000000" pitchFamily="2" charset="-78"/>
                <a:cs typeface="Sakkal Majalla" panose="02000000000000000000" pitchFamily="2" charset="-78"/>
              </a:rPr>
              <a:t>جهودها التسويقية على شريحتين أو أكثر من السوق، وتبني مزيجًا تسويقيًا وبرامج تسويقية ملائمة لكل شريحة منها.</a:t>
            </a:r>
          </a:p>
          <a:p>
            <a:pPr algn="just" rtl="1"/>
            <a:r>
              <a:rPr lang="ar-EG" sz="2800" b="0" i="0" u="none" strike="noStrike" baseline="0" dirty="0">
                <a:latin typeface="Sakkal Majalla" panose="02000000000000000000" pitchFamily="2" charset="-78"/>
                <a:cs typeface="Sakkal Majalla" panose="02000000000000000000" pitchFamily="2" charset="-78"/>
              </a:rPr>
              <a:t>وتحقق الشركات عادةً في هذه الحالة ارتفاعًا إجماليًا في عدد المبيعات، وذلك لأنها تستهدف عددًا أكبر من الزبائن، لكنها قد تعاني من ارتفاع التكاليف بفعل الحاجة لأكثر من برنامج تسويقي.</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83416" y="2287141"/>
            <a:ext cx="2550025" cy="2649377"/>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ADEFC8B2-9FB8-4067-AD2B-46AB6387FE71}"/>
              </a:ext>
            </a:extLst>
          </p:cNvPr>
          <p:cNvSpPr txBox="1"/>
          <p:nvPr/>
        </p:nvSpPr>
        <p:spPr>
          <a:xfrm>
            <a:off x="5689997" y="617697"/>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1. استراتيجيات تجزئة السوق</a:t>
            </a:r>
            <a:endParaRPr lang="en-US" sz="4000"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0570955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3043238" y="1444603"/>
            <a:ext cx="8713829" cy="129266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هناك العديد من الطرق المختلفة لتجزئة السوق، وتختلف الطريقة المختارة من منتج لآخر.</a:t>
            </a:r>
          </a:p>
          <a:p>
            <a:pPr algn="just" rtl="1"/>
            <a:r>
              <a:rPr lang="ar-EG" sz="2800" b="0" i="0" u="none" strike="noStrike" baseline="0" dirty="0">
                <a:latin typeface="Sakkal Majalla" panose="02000000000000000000" pitchFamily="2" charset="-78"/>
                <a:cs typeface="Sakkal Majalla" panose="02000000000000000000" pitchFamily="2" charset="-78"/>
              </a:rPr>
              <a:t>وتجدر الإشارة هنا إلى أن التجزئة تُعد نشاطًا مستمرًا ومتواصلاً، وأن أسسها تتغير باستمرار بتغيّر الأسواق والمنتجات والظروف المحيطة.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4567272" y="965369"/>
            <a:ext cx="7252593" cy="442429"/>
          </a:xfrm>
          <a:prstGeom prst="rect">
            <a:avLst/>
          </a:prstGeom>
        </p:spPr>
        <p:txBody>
          <a:bodyPr lIns="0" tIns="0" rIns="0" bIns="0" rtlCol="0" anchor="t">
            <a:spAutoFit/>
          </a:bodyPr>
          <a:lstStyle/>
          <a:p>
            <a:pPr algn="r" rtl="1">
              <a:lnSpc>
                <a:spcPts val="3039"/>
              </a:lnSpc>
              <a:spcBef>
                <a:spcPct val="0"/>
              </a:spcBef>
            </a:pPr>
            <a:r>
              <a:rPr lang="ar-EG" sz="4000" b="1" i="0" u="none" strike="noStrike" baseline="0" dirty="0">
                <a:solidFill>
                  <a:schemeClr val="accent1"/>
                </a:solidFill>
                <a:latin typeface="Sakkal Majalla" panose="02000000000000000000" pitchFamily="2" charset="-78"/>
                <a:cs typeface="Sakkal Majalla" panose="02000000000000000000" pitchFamily="2" charset="-78"/>
              </a:rPr>
              <a:t>2.أسس التجزئة</a:t>
            </a:r>
            <a:endParaRPr lang="en-US" sz="4000" b="1" spc="23" dirty="0">
              <a:solidFill>
                <a:schemeClr val="accent1"/>
              </a:solidFill>
              <a:latin typeface="Sakkal Majalla" panose="02000000000000000000" pitchFamily="2" charset="-78"/>
              <a:cs typeface="Sakkal Majalla" panose="02000000000000000000" pitchFamily="2" charset="-78"/>
            </a:endParaRPr>
          </a:p>
        </p:txBody>
      </p:sp>
      <p:graphicFrame>
        <p:nvGraphicFramePr>
          <p:cNvPr id="10" name="Table 10">
            <a:extLst>
              <a:ext uri="{FF2B5EF4-FFF2-40B4-BE49-F238E27FC236}">
                <a16:creationId xmlns:a16="http://schemas.microsoft.com/office/drawing/2014/main" id="{1F2195E8-0BC4-49A6-8118-1AD2D6518C5F}"/>
              </a:ext>
            </a:extLst>
          </p:cNvPr>
          <p:cNvGraphicFramePr>
            <a:graphicFrameLocks noGrp="1"/>
          </p:cNvGraphicFramePr>
          <p:nvPr>
            <p:extLst>
              <p:ext uri="{D42A27DB-BD31-4B8C-83A1-F6EECF244321}">
                <p14:modId xmlns:p14="http://schemas.microsoft.com/office/powerpoint/2010/main" val="2678630947"/>
              </p:ext>
            </p:extLst>
          </p:nvPr>
        </p:nvGraphicFramePr>
        <p:xfrm>
          <a:off x="1333001" y="2774070"/>
          <a:ext cx="10320072" cy="2792869"/>
        </p:xfrm>
        <a:graphic>
          <a:graphicData uri="http://schemas.openxmlformats.org/drawingml/2006/table">
            <a:tbl>
              <a:tblPr firstRow="1" bandRow="1">
                <a:tableStyleId>{5C22544A-7EE6-4342-B048-85BDC9FD1C3A}</a:tableStyleId>
              </a:tblPr>
              <a:tblGrid>
                <a:gridCol w="3440024">
                  <a:extLst>
                    <a:ext uri="{9D8B030D-6E8A-4147-A177-3AD203B41FA5}">
                      <a16:colId xmlns:a16="http://schemas.microsoft.com/office/drawing/2014/main" val="3594740496"/>
                    </a:ext>
                  </a:extLst>
                </a:gridCol>
                <a:gridCol w="3440024">
                  <a:extLst>
                    <a:ext uri="{9D8B030D-6E8A-4147-A177-3AD203B41FA5}">
                      <a16:colId xmlns:a16="http://schemas.microsoft.com/office/drawing/2014/main" val="1619706671"/>
                    </a:ext>
                  </a:extLst>
                </a:gridCol>
                <a:gridCol w="3440024">
                  <a:extLst>
                    <a:ext uri="{9D8B030D-6E8A-4147-A177-3AD203B41FA5}">
                      <a16:colId xmlns:a16="http://schemas.microsoft.com/office/drawing/2014/main" val="2105373569"/>
                    </a:ext>
                  </a:extLst>
                </a:gridCol>
              </a:tblGrid>
              <a:tr h="470853">
                <a:tc>
                  <a:txBody>
                    <a:bodyPr/>
                    <a:lstStyle/>
                    <a:p>
                      <a:pPr algn="ctr" rtl="1"/>
                      <a:r>
                        <a:rPr lang="ar-EG" sz="2000" b="0" i="0" u="none" strike="noStrike" kern="1200" baseline="0" dirty="0">
                          <a:solidFill>
                            <a:schemeClr val="lt1"/>
                          </a:solidFill>
                          <a:latin typeface="+mn-lt"/>
                          <a:ea typeface="+mn-ea"/>
                          <a:cs typeface="+mn-cs"/>
                        </a:rPr>
                        <a:t>السوق الصناعي</a:t>
                      </a:r>
                      <a:endParaRPr lang="en-US" sz="2000" dirty="0"/>
                    </a:p>
                  </a:txBody>
                  <a:tcPr/>
                </a:tc>
                <a:tc>
                  <a:txBody>
                    <a:bodyPr/>
                    <a:lstStyle/>
                    <a:p>
                      <a:pPr algn="ctr" rtl="1"/>
                      <a:r>
                        <a:rPr lang="ar-EG" sz="2000" b="0" i="0" u="none" strike="noStrike" kern="1200" baseline="0" dirty="0">
                          <a:solidFill>
                            <a:schemeClr val="lt1"/>
                          </a:solidFill>
                          <a:latin typeface="+mn-lt"/>
                          <a:ea typeface="+mn-ea"/>
                          <a:cs typeface="+mn-cs"/>
                        </a:rPr>
                        <a:t>السوق الاستهلاكي</a:t>
                      </a:r>
                      <a:endParaRPr lang="en-US" sz="2000" dirty="0"/>
                    </a:p>
                  </a:txBody>
                  <a:tcPr/>
                </a:tc>
                <a:tc>
                  <a:txBody>
                    <a:bodyPr/>
                    <a:lstStyle/>
                    <a:p>
                      <a:pPr algn="ctr" rtl="1"/>
                      <a:r>
                        <a:rPr lang="ar-EG" sz="2000" b="0" i="0" u="none" strike="noStrike" kern="1200" baseline="0" dirty="0">
                          <a:solidFill>
                            <a:schemeClr val="lt1"/>
                          </a:solidFill>
                          <a:latin typeface="+mn-lt"/>
                          <a:ea typeface="+mn-ea"/>
                          <a:cs typeface="+mn-cs"/>
                        </a:rPr>
                        <a:t>أساس التصنيف</a:t>
                      </a:r>
                      <a:endParaRPr lang="en-US" sz="2000" dirty="0"/>
                    </a:p>
                  </a:txBody>
                  <a:tcPr/>
                </a:tc>
                <a:extLst>
                  <a:ext uri="{0D108BD9-81ED-4DB2-BD59-A6C34878D82A}">
                    <a16:rowId xmlns:a16="http://schemas.microsoft.com/office/drawing/2014/main" val="2908604300"/>
                  </a:ext>
                </a:extLst>
              </a:tr>
              <a:tr h="1161008">
                <a:tc>
                  <a:txBody>
                    <a:bodyPr/>
                    <a:lstStyle/>
                    <a:p>
                      <a:pPr algn="ctr" rtl="1"/>
                      <a:r>
                        <a:rPr lang="ar-EG" sz="2000" b="0" i="0" u="none" strike="noStrike" kern="1200" baseline="0" dirty="0">
                          <a:solidFill>
                            <a:schemeClr val="dk1"/>
                          </a:solidFill>
                          <a:latin typeface="+mn-lt"/>
                          <a:ea typeface="+mn-ea"/>
                          <a:cs typeface="+mn-cs"/>
                        </a:rPr>
                        <a:t>المجال، الموقع، الحجم، التقنية،</a:t>
                      </a:r>
                    </a:p>
                    <a:p>
                      <a:pPr algn="ctr" rtl="1"/>
                      <a:r>
                        <a:rPr lang="ar-EG" sz="2000" b="0" i="0" u="none" strike="noStrike" kern="1200" baseline="0" dirty="0">
                          <a:solidFill>
                            <a:schemeClr val="dk1"/>
                          </a:solidFill>
                          <a:latin typeface="+mn-lt"/>
                          <a:ea typeface="+mn-ea"/>
                          <a:cs typeface="+mn-cs"/>
                        </a:rPr>
                        <a:t>الأرباح، الجوانب القانونية، وضع الشراء</a:t>
                      </a:r>
                      <a:endParaRPr lang="en-US" sz="2000" dirty="0"/>
                    </a:p>
                  </a:txBody>
                  <a:tcPr/>
                </a:tc>
                <a:tc>
                  <a:txBody>
                    <a:bodyPr/>
                    <a:lstStyle/>
                    <a:p>
                      <a:pPr algn="ctr" rtl="1"/>
                      <a:r>
                        <a:rPr lang="ar-EG" sz="2000" b="0" i="0" u="none" strike="noStrike" kern="1200" baseline="0" dirty="0">
                          <a:solidFill>
                            <a:schemeClr val="dk1"/>
                          </a:solidFill>
                          <a:latin typeface="+mn-lt"/>
                          <a:ea typeface="+mn-ea"/>
                          <a:cs typeface="+mn-cs"/>
                        </a:rPr>
                        <a:t>المنطقة الجغرافية، الفئة العمرية،</a:t>
                      </a:r>
                    </a:p>
                    <a:p>
                      <a:pPr algn="ctr" rtl="1"/>
                      <a:r>
                        <a:rPr lang="ar-EG" sz="2000" b="0" i="0" u="none" strike="noStrike" kern="1200" baseline="0" dirty="0">
                          <a:solidFill>
                            <a:schemeClr val="dk1"/>
                          </a:solidFill>
                          <a:latin typeface="+mn-lt"/>
                          <a:ea typeface="+mn-ea"/>
                          <a:cs typeface="+mn-cs"/>
                        </a:rPr>
                        <a:t>النوع، العرق، الدخل، دورة</a:t>
                      </a:r>
                    </a:p>
                    <a:p>
                      <a:pPr algn="ctr" rtl="1"/>
                      <a:r>
                        <a:rPr lang="ar-EG" sz="2000" b="0" i="0" u="none" strike="noStrike" kern="1200" baseline="0" dirty="0">
                          <a:solidFill>
                            <a:schemeClr val="dk1"/>
                          </a:solidFill>
                          <a:latin typeface="+mn-lt"/>
                          <a:ea typeface="+mn-ea"/>
                          <a:cs typeface="+mn-cs"/>
                        </a:rPr>
                        <a:t>الحياة، الشخصية، نمط الحياة</a:t>
                      </a:r>
                      <a:endParaRPr lang="en-US" sz="2000" dirty="0"/>
                    </a:p>
                  </a:txBody>
                  <a:tcPr/>
                </a:tc>
                <a:tc>
                  <a:txBody>
                    <a:bodyPr/>
                    <a:lstStyle/>
                    <a:p>
                      <a:pPr algn="ctr" rtl="1"/>
                      <a:r>
                        <a:rPr lang="ar-EG" sz="2000" b="0" i="0" u="none" strike="noStrike" kern="1200" baseline="0" dirty="0">
                          <a:solidFill>
                            <a:schemeClr val="dk1"/>
                          </a:solidFill>
                          <a:latin typeface="+mn-lt"/>
                          <a:ea typeface="+mn-ea"/>
                          <a:cs typeface="+mn-cs"/>
                        </a:rPr>
                        <a:t>مواصفات الزبون أو الشركة</a:t>
                      </a:r>
                      <a:endParaRPr lang="en-US" sz="2000" dirty="0"/>
                    </a:p>
                  </a:txBody>
                  <a:tcPr/>
                </a:tc>
                <a:extLst>
                  <a:ext uri="{0D108BD9-81ED-4DB2-BD59-A6C34878D82A}">
                    <a16:rowId xmlns:a16="http://schemas.microsoft.com/office/drawing/2014/main" val="2646067011"/>
                  </a:ext>
                </a:extLst>
              </a:tr>
              <a:tr h="1161008">
                <a:tc>
                  <a:txBody>
                    <a:bodyPr/>
                    <a:lstStyle/>
                    <a:p>
                      <a:pPr algn="ctr" rtl="1"/>
                      <a:r>
                        <a:rPr lang="ar-EG" sz="2000" b="0" i="0" u="none" strike="noStrike" kern="1200" baseline="0" dirty="0">
                          <a:solidFill>
                            <a:schemeClr val="dk1"/>
                          </a:solidFill>
                          <a:latin typeface="+mn-lt"/>
                          <a:ea typeface="+mn-ea"/>
                          <a:cs typeface="+mn-cs"/>
                        </a:rPr>
                        <a:t>الحجم، الوتيرة، معايير الاختيار، آلية الشراء، الأهمية</a:t>
                      </a:r>
                      <a:endParaRPr lang="en-US" sz="2000" dirty="0"/>
                    </a:p>
                  </a:txBody>
                  <a:tcPr/>
                </a:tc>
                <a:tc>
                  <a:txBody>
                    <a:bodyPr/>
                    <a:lstStyle/>
                    <a:p>
                      <a:pPr algn="ctr" rtl="1"/>
                      <a:r>
                        <a:rPr lang="ar-EG" sz="2000" b="0" i="0" u="none" strike="noStrike" kern="1200" baseline="0" dirty="0">
                          <a:solidFill>
                            <a:schemeClr val="dk1"/>
                          </a:solidFill>
                          <a:latin typeface="+mn-lt"/>
                          <a:ea typeface="+mn-ea"/>
                          <a:cs typeface="+mn-cs"/>
                        </a:rPr>
                        <a:t>الغرض، الفوائد، طريقة الشراء،</a:t>
                      </a:r>
                    </a:p>
                    <a:p>
                      <a:pPr algn="ctr" rtl="1"/>
                      <a:r>
                        <a:rPr lang="ar-EG" sz="2000" b="0" i="0" u="none" strike="noStrike" kern="1200" baseline="0" dirty="0">
                          <a:solidFill>
                            <a:schemeClr val="dk1"/>
                          </a:solidFill>
                          <a:latin typeface="+mn-lt"/>
                          <a:ea typeface="+mn-ea"/>
                          <a:cs typeface="+mn-cs"/>
                        </a:rPr>
                        <a:t>معايير الاختيار، الولاء للعلامة</a:t>
                      </a:r>
                    </a:p>
                    <a:p>
                      <a:pPr algn="ctr" rtl="1"/>
                      <a:r>
                        <a:rPr lang="ar-EG" sz="2000" b="0" i="0" u="none" strike="noStrike" kern="1200" baseline="0" dirty="0">
                          <a:solidFill>
                            <a:schemeClr val="dk1"/>
                          </a:solidFill>
                          <a:latin typeface="+mn-lt"/>
                          <a:ea typeface="+mn-ea"/>
                          <a:cs typeface="+mn-cs"/>
                        </a:rPr>
                        <a:t>التجارية، الأهمية</a:t>
                      </a:r>
                      <a:endParaRPr lang="en-US" sz="2000" dirty="0"/>
                    </a:p>
                  </a:txBody>
                  <a:tcPr/>
                </a:tc>
                <a:tc>
                  <a:txBody>
                    <a:bodyPr/>
                    <a:lstStyle/>
                    <a:p>
                      <a:pPr algn="ctr" rtl="1"/>
                      <a:r>
                        <a:rPr lang="ar-EG" sz="2000" b="0" i="0" u="none" strike="noStrike" kern="1200" baseline="0" dirty="0">
                          <a:solidFill>
                            <a:schemeClr val="dk1"/>
                          </a:solidFill>
                          <a:latin typeface="+mn-lt"/>
                          <a:ea typeface="+mn-ea"/>
                          <a:cs typeface="+mn-cs"/>
                        </a:rPr>
                        <a:t>طبيعة الشراء</a:t>
                      </a:r>
                      <a:endParaRPr lang="en-US" sz="2000" dirty="0"/>
                    </a:p>
                  </a:txBody>
                  <a:tcPr/>
                </a:tc>
                <a:extLst>
                  <a:ext uri="{0D108BD9-81ED-4DB2-BD59-A6C34878D82A}">
                    <a16:rowId xmlns:a16="http://schemas.microsoft.com/office/drawing/2014/main" val="3954001432"/>
                  </a:ext>
                </a:extLst>
              </a:tr>
            </a:tbl>
          </a:graphicData>
        </a:graphic>
      </p:graphicFrame>
      <p:sp>
        <p:nvSpPr>
          <p:cNvPr id="12" name="TextBox 11">
            <a:extLst>
              <a:ext uri="{FF2B5EF4-FFF2-40B4-BE49-F238E27FC236}">
                <a16:creationId xmlns:a16="http://schemas.microsoft.com/office/drawing/2014/main" id="{C085F25B-4566-459E-969C-B955F5C449E0}"/>
              </a:ext>
            </a:extLst>
          </p:cNvPr>
          <p:cNvSpPr txBox="1"/>
          <p:nvPr/>
        </p:nvSpPr>
        <p:spPr>
          <a:xfrm>
            <a:off x="1800225" y="5552531"/>
            <a:ext cx="7525360" cy="954107"/>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ضوء هذه التقسيمات الأساسية، سوف نناقش أسس تقسيم المستهلكين، ثم نتطرق بعد ذلك إلى العوامل الداخلة في تقسيم الزبائن الصناعيين.</a:t>
            </a:r>
            <a:endParaRPr lang="en-US" sz="28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750975"/>
          </a:xfrm>
          <a:prstGeom prst="rect">
            <a:avLst/>
          </a:prstGeom>
          <a:noFill/>
        </p:spPr>
        <p:txBody>
          <a:bodyPr wrap="square" rtlCol="0">
            <a:spAutoFit/>
          </a:bodyPr>
          <a:lstStyle/>
          <a:p>
            <a:pPr algn="just" rtl="1">
              <a:lnSpc>
                <a:spcPct val="107000"/>
              </a:lnSpc>
              <a:spcBef>
                <a:spcPts val="1200"/>
              </a:spcBef>
            </a:pPr>
            <a:r>
              <a:rPr lang="ar-EG" sz="40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3. </a:t>
            </a:r>
            <a:r>
              <a:rPr lang="ar-EG" sz="4000" b="1" i="0" u="none" strike="noStrike" baseline="0" dirty="0">
                <a:solidFill>
                  <a:schemeClr val="accent1"/>
                </a:solidFill>
                <a:latin typeface="Sakkal Majalla" panose="02000000000000000000" pitchFamily="2" charset="-78"/>
                <a:cs typeface="Sakkal Majalla" panose="02000000000000000000" pitchFamily="2" charset="-78"/>
              </a:rPr>
              <a:t>تجزئة المستهلكين</a:t>
            </a:r>
            <a:endParaRPr lang="en-US" sz="40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80431" y="648273"/>
            <a:ext cx="4036140" cy="5708827"/>
          </a:xfrm>
          <a:prstGeom prst="rect">
            <a:avLst/>
          </a:prstGeom>
        </p:spPr>
      </p:pic>
      <p:sp>
        <p:nvSpPr>
          <p:cNvPr id="10" name="TextBox 9">
            <a:extLst>
              <a:ext uri="{FF2B5EF4-FFF2-40B4-BE49-F238E27FC236}">
                <a16:creationId xmlns:a16="http://schemas.microsoft.com/office/drawing/2014/main" id="{B5FC24E8-98E5-4083-94FF-32395CFF64E6}"/>
              </a:ext>
            </a:extLst>
          </p:cNvPr>
          <p:cNvSpPr txBox="1"/>
          <p:nvPr/>
        </p:nvSpPr>
        <p:spPr>
          <a:xfrm>
            <a:off x="5131315" y="1731958"/>
            <a:ext cx="6093618" cy="584775"/>
          </a:xfrm>
          <a:prstGeom prst="rect">
            <a:avLst/>
          </a:prstGeom>
          <a:noFill/>
        </p:spPr>
        <p:txBody>
          <a:bodyPr wrap="square">
            <a:spAutoFit/>
          </a:bodyPr>
          <a:lstStyle/>
          <a:p>
            <a:pPr algn="r" rtl="1"/>
            <a:r>
              <a:rPr lang="ar-EG" sz="3200" b="1" i="0" u="none" strike="noStrike" baseline="0" dirty="0">
                <a:solidFill>
                  <a:srgbClr val="00B0F0"/>
                </a:solidFill>
                <a:latin typeface="Sakkal Majalla" panose="02000000000000000000" pitchFamily="2" charset="-78"/>
                <a:cs typeface="Sakkal Majalla" panose="02000000000000000000" pitchFamily="2" charset="-78"/>
              </a:rPr>
              <a:t>أ.  التجزئة الجغرافية.</a:t>
            </a:r>
            <a:endParaRPr lang="en-US" sz="3200" dirty="0">
              <a:solidFill>
                <a:srgbClr val="00B0F0"/>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D1FB5956-9B70-4225-9A4E-D26C44AB364C}"/>
              </a:ext>
            </a:extLst>
          </p:cNvPr>
          <p:cNvSpPr txBox="1"/>
          <p:nvPr/>
        </p:nvSpPr>
        <p:spPr>
          <a:xfrm>
            <a:off x="3843338" y="2141441"/>
            <a:ext cx="7938965" cy="4401205"/>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تُعد الجغرافيا من أقدم وأشهر أسس تجزئة المستهلكين، وذلك يرجع إلى سهولة تحديد الأسواق بحسب موقعها الجغرافي، ووفرة البيانات المتاحة. مع ذلك، لا تمتلك العديد من الشركات الموارد الكافية للخروج من السوق المحلي أو الإقليمي، لذلك تركز على شريحة جغرافية واحدة.</a:t>
            </a:r>
          </a:p>
          <a:p>
            <a:pPr algn="just" rtl="1"/>
            <a:r>
              <a:rPr lang="ar-EG" sz="2800" b="0" i="0" u="none" strike="noStrike" baseline="0" dirty="0">
                <a:latin typeface="Sakkal Majalla" panose="02000000000000000000" pitchFamily="2" charset="-78"/>
                <a:cs typeface="Sakkal Majalla" panose="02000000000000000000" pitchFamily="2" charset="-78"/>
              </a:rPr>
              <a:t>وتُعد الأسواق المحلية والأجنبية أشهر أنواع الشرائح الجغرافية.</a:t>
            </a:r>
          </a:p>
          <a:p>
            <a:pPr algn="just" rtl="1"/>
            <a:r>
              <a:rPr lang="ar-EG" sz="2800" b="0" i="0" u="none" strike="noStrike" baseline="0" dirty="0">
                <a:latin typeface="Sakkal Majalla" panose="02000000000000000000" pitchFamily="2" charset="-78"/>
                <a:cs typeface="Sakkal Majalla" panose="02000000000000000000" pitchFamily="2" charset="-78"/>
              </a:rPr>
              <a:t>وترتبط بالموقع الجغرافي مواصفات ذاك الموقع مثل: (الطقس، والطبوغرافيا)، والعوامل الطبيعية مثل (الأنهار والجبال والقرب من البحار والمحيطات). وتُعد الرطوبة المرتفعة والمطر والجفاف والثلج والبرد جميعها عوامل قد تؤثر في عدد كبير من المنتجات. </a:t>
            </a:r>
          </a:p>
          <a:p>
            <a:pPr algn="just" rtl="1"/>
            <a:r>
              <a:rPr lang="ar-EG" sz="2800" b="0" i="0" u="none" strike="noStrike" baseline="0" dirty="0">
                <a:latin typeface="Sakkal Majalla" panose="02000000000000000000" pitchFamily="2" charset="-78"/>
                <a:cs typeface="Sakkal Majalla" panose="02000000000000000000" pitchFamily="2" charset="-78"/>
              </a:rPr>
              <a:t>فقد يساعد وجود الأنهار مثلاً على ظهور سوق لمعدات الصيّد.</a:t>
            </a:r>
          </a:p>
        </p:txBody>
      </p:sp>
    </p:spTree>
    <p:extLst>
      <p:ext uri="{BB962C8B-B14F-4D97-AF65-F5344CB8AC3E}">
        <p14:creationId xmlns:p14="http://schemas.microsoft.com/office/powerpoint/2010/main" val="16540794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4214813" y="1607052"/>
            <a:ext cx="7666012" cy="4401205"/>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كذلك قد تؤدي الكثافة السكانية إلى ظهور شرائح فريدة من المستهلكين، ففي المدن المزدحمة بالسكان مثل (القاهرة ودمشق وبغداد ) تظهر الحاجة لمنتجات معيّنة مثل (الأنظمة الأمنية، ومطاعم الوجبات السريعة، ووسائل النقل العام).</a:t>
            </a:r>
          </a:p>
          <a:p>
            <a:pPr algn="just" rtl="1"/>
            <a:r>
              <a:rPr lang="ar-EG" sz="2800" b="0" i="0" u="none" strike="noStrike" baseline="0" dirty="0">
                <a:latin typeface="Sakkal Majalla" panose="02000000000000000000" pitchFamily="2" charset="-78"/>
                <a:cs typeface="Sakkal Majalla" panose="02000000000000000000" pitchFamily="2" charset="-78"/>
              </a:rPr>
              <a:t>وتوفر التجزئة الجغرافية بعض المزايا المهمة، إذ أنها تساعد على الحد من الجهود التسويقية المهدرة، فالإعلانات وقنوات التوزيع وخدمات الصيانة جميعها موجهة إلى الزبون في المكان الصحيح. </a:t>
            </a:r>
          </a:p>
          <a:p>
            <a:pPr algn="just" rtl="1"/>
            <a:r>
              <a:rPr lang="ar-EG" sz="2800" b="0" i="0" u="none" strike="noStrike" baseline="0" dirty="0">
                <a:latin typeface="Sakkal Majalla" panose="02000000000000000000" pitchFamily="2" charset="-78"/>
                <a:cs typeface="Sakkal Majalla" panose="02000000000000000000" pitchFamily="2" charset="-78"/>
              </a:rPr>
              <a:t>علاوة على ذلك، تسهل التجزئة الجغرافية عمل الشركة، فهي تتيح تنظيم عمل جميع المنتجات ومندوبي المبيعات وقنوات التوزيع انطلاقًا من موقع مركزي محدد.</a:t>
            </a:r>
          </a:p>
        </p:txBody>
      </p:sp>
      <p:sp>
        <p:nvSpPr>
          <p:cNvPr id="7" name="TextBox 6">
            <a:extLst>
              <a:ext uri="{FF2B5EF4-FFF2-40B4-BE49-F238E27FC236}">
                <a16:creationId xmlns:a16="http://schemas.microsoft.com/office/drawing/2014/main" id="{1F04AF13-48AA-4520-B9AF-87DB8E611CB3}"/>
              </a:ext>
            </a:extLst>
          </p:cNvPr>
          <p:cNvSpPr txBox="1"/>
          <p:nvPr/>
        </p:nvSpPr>
        <p:spPr>
          <a:xfrm>
            <a:off x="5787207" y="965821"/>
            <a:ext cx="6093618" cy="584775"/>
          </a:xfrm>
          <a:prstGeom prst="rect">
            <a:avLst/>
          </a:prstGeom>
          <a:noFill/>
        </p:spPr>
        <p:txBody>
          <a:bodyPr wrap="square">
            <a:spAutoFit/>
          </a:bodyPr>
          <a:lstStyle/>
          <a:p>
            <a:pPr algn="r" rtl="1"/>
            <a:r>
              <a:rPr lang="ar-EG" sz="3200" b="1" i="0" u="none" strike="noStrike" baseline="0" dirty="0">
                <a:solidFill>
                  <a:srgbClr val="00B0F0"/>
                </a:solidFill>
                <a:latin typeface="Sakkal Majalla" panose="02000000000000000000" pitchFamily="2" charset="-78"/>
                <a:cs typeface="Sakkal Majalla" panose="02000000000000000000" pitchFamily="2" charset="-78"/>
              </a:rPr>
              <a:t>أ.  التجزئة الجغرافية.</a:t>
            </a:r>
            <a:endParaRPr lang="en-US" sz="32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9153195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4486275" y="1533652"/>
            <a:ext cx="7255192" cy="3108543"/>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المقابل، تنطوي التجزئة الجغرافية على عدد من العيوب البارزة، فهناك احتمال دومًا أن تكون اختيارات الزبائن غير مرتبطة بالموقع الجغرافي، وقد تطغى عوامل أخرى عليه، مثل الأصول العرقية ومستوى الدخل. </a:t>
            </a:r>
          </a:p>
          <a:p>
            <a:pPr algn="just" rtl="1"/>
            <a:r>
              <a:rPr lang="ar-EG" sz="2800" b="0" i="0" u="none" strike="noStrike" baseline="0" dirty="0">
                <a:latin typeface="Sakkal Majalla" panose="02000000000000000000" pitchFamily="2" charset="-78"/>
                <a:cs typeface="Sakkal Majalla" panose="02000000000000000000" pitchFamily="2" charset="-78"/>
              </a:rPr>
              <a:t>علاوة على ذلك، يمكن للشرائح الجغرافية أن تكون واسعةً أحيانًا وأن تضم العديد من الشرائح والتقسيمات الأصغر، كما يمكن للشريحة الجغرافية الواحدة أن تكون متناقضة للغاية إلى درجة يصعب معها اعتبارها سوقًا واحدًا يمكن استهدافه بشكل مُخصّص.</a:t>
            </a:r>
            <a:endParaRPr lang="en-US" sz="2800" dirty="0">
              <a:latin typeface="Sakkal Majalla" panose="02000000000000000000" pitchFamily="2" charset="-78"/>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24406" y="-1913198"/>
            <a:ext cx="7501168" cy="10609856"/>
          </a:xfrm>
          <a:prstGeom prst="rect">
            <a:avLst/>
          </a:prstGeom>
        </p:spPr>
      </p:pic>
      <p:sp>
        <p:nvSpPr>
          <p:cNvPr id="7" name="TextBox 6">
            <a:extLst>
              <a:ext uri="{FF2B5EF4-FFF2-40B4-BE49-F238E27FC236}">
                <a16:creationId xmlns:a16="http://schemas.microsoft.com/office/drawing/2014/main" id="{3DE09F95-A9B5-4150-A4E4-D9ABFD95F3FD}"/>
              </a:ext>
            </a:extLst>
          </p:cNvPr>
          <p:cNvSpPr txBox="1"/>
          <p:nvPr/>
        </p:nvSpPr>
        <p:spPr>
          <a:xfrm>
            <a:off x="5474215" y="948877"/>
            <a:ext cx="6093618" cy="584775"/>
          </a:xfrm>
          <a:prstGeom prst="rect">
            <a:avLst/>
          </a:prstGeom>
          <a:noFill/>
        </p:spPr>
        <p:txBody>
          <a:bodyPr wrap="square">
            <a:spAutoFit/>
          </a:bodyPr>
          <a:lstStyle/>
          <a:p>
            <a:pPr algn="r" rtl="1"/>
            <a:r>
              <a:rPr lang="ar-EG" sz="3200" b="1" i="0" u="none" strike="noStrike" baseline="0" dirty="0">
                <a:solidFill>
                  <a:srgbClr val="00B0F0"/>
                </a:solidFill>
                <a:latin typeface="Sakkal Majalla" panose="02000000000000000000" pitchFamily="2" charset="-78"/>
                <a:cs typeface="Sakkal Majalla" panose="02000000000000000000" pitchFamily="2" charset="-78"/>
              </a:rPr>
              <a:t>أ.  التجزئة الجغرافية.</a:t>
            </a:r>
            <a:endParaRPr lang="en-US" sz="32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8671337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16040" y="1727415"/>
            <a:ext cx="8403826"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لقد أثبتت التجربة أهمية الصفات الديموغرافية عند تجزئة المستهلكين، فقد كانت تجزئة المستهلكين بحسب الفئة العمرية مفيدة في تسويق العديد من المنتجات. </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يؤثر صغار السن (بين 5 إلى 13 سنة) على قرارات آبائهم الشرائية، إضافة إلى أنهم يتخذون قراراتهم الخاصة المتعلقة بشراء الألعاب، والوجبات الخفيفة، وألعاب الفيديو وغيرها، وهو ما حدث بالعديد من الشركات إلى تصميم جهود ترويجية تستهدف هذه الفئة العمرية بالتحديد. </a:t>
            </a:r>
          </a:p>
          <a:p>
            <a:pPr algn="just" rtl="1"/>
            <a:r>
              <a:rPr lang="ar-EG" sz="2800" b="0" i="0" u="none" strike="noStrike" baseline="0" dirty="0">
                <a:latin typeface="Sakkal Majalla" panose="02000000000000000000" pitchFamily="2" charset="-78"/>
                <a:cs typeface="Sakkal Majalla" panose="02000000000000000000" pitchFamily="2" charset="-78"/>
              </a:rPr>
              <a:t>ومؤخرًا أصبح سوق كبار السن ( 65 فما فوق) يحتل أهمية أكبر لدى الشركات التي تقدّم منتجات معينة، مثل المساكن ذات التكلفة المنخفضة، والرعاية الصحية.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71721" y="2313125"/>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2ECAD14E-C93C-4C81-8D5D-62AF020DB1A6}"/>
              </a:ext>
            </a:extLst>
          </p:cNvPr>
          <p:cNvSpPr txBox="1"/>
          <p:nvPr/>
        </p:nvSpPr>
        <p:spPr>
          <a:xfrm>
            <a:off x="5589985" y="84677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التجزئة السكانية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298013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16040" y="1727415"/>
            <a:ext cx="8403826" cy="3016210"/>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تاريخيًا، كان عُنصر النوع أساسًا جيدًا لتجزئة السوق، ورغم وجود منتجات مخصصة بوضوح لكل من الرجال والنساء، إلا أن الكثير من الحدود التقليدية تغيّرت، وهو ما يوجب على التسويق مواكبة هذه التغيّرات. </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أدى ظهور المرأة العاملة إلى تغيّر توزيع المسؤوليات وآليات إنفاق الدخل في الأسرة. كذلك تجدر الإشارة إلى ظهور شرائح أصغر حجمًا ضمن شريحتي الرجال والنساء، وبالتالي يمكن لتجزئة السوق على </a:t>
            </a:r>
            <a:r>
              <a:rPr lang="ar-EG" sz="2800" b="0" i="0" u="none" strike="noStrike" baseline="0">
                <a:latin typeface="Sakkal Majalla" panose="02000000000000000000" pitchFamily="2" charset="-78"/>
                <a:cs typeface="Sakkal Majalla" panose="02000000000000000000" pitchFamily="2" charset="-78"/>
              </a:rPr>
              <a:t>أساس النوع </a:t>
            </a:r>
            <a:r>
              <a:rPr lang="ar-EG" sz="2800" b="0" i="0" u="none" strike="noStrike" baseline="0" dirty="0">
                <a:latin typeface="Sakkal Majalla" panose="02000000000000000000" pitchFamily="2" charset="-78"/>
                <a:cs typeface="Sakkal Majalla" panose="02000000000000000000" pitchFamily="2" charset="-78"/>
              </a:rPr>
              <a:t>أن يكون مفيدًا إذا أخذت العوامل السلوكية والديموغرافية الأخرى في الحسبان.</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71721" y="2313125"/>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C6666671-7FA2-41A5-B08C-963244363A38}"/>
              </a:ext>
            </a:extLst>
          </p:cNvPr>
          <p:cNvSpPr txBox="1"/>
          <p:nvPr/>
        </p:nvSpPr>
        <p:spPr>
          <a:xfrm>
            <a:off x="5589985" y="84677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التجزئة السكانية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588475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57600" y="1934596"/>
            <a:ext cx="8162265" cy="3016210"/>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كذلك تُعد دورة حياة العائلة من العوامل الديموغرافية المرتبطة ارتباطًا وثيقًا بالنوع والفئة العمرية، إذ تشير الوقائع إلى أن العائلات تتبنى أنماطًا سلوكية متوقعة للغاية، وذلك بحسب بنية الأسرة (مثل عدد البالغين والأطفال). </a:t>
            </a:r>
          </a:p>
          <a:p>
            <a:pPr algn="just" rtl="1"/>
            <a:r>
              <a:rPr lang="ar-EG" sz="2800" b="0" i="0" u="none" strike="noStrike" baseline="0" dirty="0">
                <a:latin typeface="Sakkal Majalla" panose="02000000000000000000" pitchFamily="2" charset="-78"/>
                <a:cs typeface="Sakkal Majalla" panose="02000000000000000000" pitchFamily="2" charset="-78"/>
              </a:rPr>
              <a:t>على سبيل المثال، إذا كانت الأسرة مكونة من زوجين صغار السن وطفل وحيد، فسوف تكون حاجاتها الشرائية مختلفة عن أسرة مكونة من زوجين في الخمسينات من العمر، وقد غادر أطفالهم المنزل. وبالمثل، تختلف أنواع المنتجات التي يشتريها</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زوجان متزوجان حديثًا عن تلك التي يشتريها زوجان لديهم أطفالاً.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83416" y="2287141"/>
            <a:ext cx="2550025" cy="2649377"/>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6F849476-08E5-45FA-9334-6B7CCB6B1904}"/>
              </a:ext>
            </a:extLst>
          </p:cNvPr>
          <p:cNvSpPr txBox="1"/>
          <p:nvPr/>
        </p:nvSpPr>
        <p:spPr>
          <a:xfrm>
            <a:off x="5589985" y="84677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التجزئة السكانية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8742958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57600" y="1489420"/>
            <a:ext cx="8162265"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أما الدخل فهو يُعد الأساس الأكثر شيوعًا لتجزئة السوق، وذلك لأن الدخل يحدد مدى قدرة الزبون على تحمّل تكلفة شراء المنتج. </a:t>
            </a:r>
          </a:p>
          <a:p>
            <a:pPr algn="just" rtl="1"/>
            <a:r>
              <a:rPr lang="ar-EG" sz="2800" b="0" i="0" u="none" strike="noStrike" baseline="0" dirty="0">
                <a:latin typeface="Sakkal Majalla" panose="02000000000000000000" pitchFamily="2" charset="-78"/>
                <a:cs typeface="Sakkal Majalla" panose="02000000000000000000" pitchFamily="2" charset="-78"/>
              </a:rPr>
              <a:t>فعلى سبيل المثال، نستطيع أن نفترض أن الأفراد الذين يحصلون على الحد الأدنى من الأجور لا يستطيعون شراء سيارة رياضية بتكلفة 25,000 دولار بسهولة. </a:t>
            </a:r>
          </a:p>
          <a:p>
            <a:pPr algn="just" rtl="1"/>
            <a:r>
              <a:rPr lang="ar-EG" sz="2800" b="0" i="0" u="none" strike="noStrike" baseline="0" dirty="0">
                <a:latin typeface="Sakkal Majalla" panose="02000000000000000000" pitchFamily="2" charset="-78"/>
                <a:cs typeface="Sakkal Majalla" panose="02000000000000000000" pitchFamily="2" charset="-78"/>
              </a:rPr>
              <a:t>ويمكن القول إن الدخل يغدو أفضل أساس ومعيار لتجزئة السوق في ظل ارتفاع أسعار المنتجات، مع ذلك، قد لا يمثل الدخل عاملاً مهمًا في بعض المنتجات، مثل الخبز والسجائر وزيت المحركات. </a:t>
            </a:r>
          </a:p>
          <a:p>
            <a:pPr algn="just" rtl="1"/>
            <a:r>
              <a:rPr lang="ar-EG" sz="2800" b="0" i="0" u="none" strike="noStrike" baseline="0" dirty="0">
                <a:latin typeface="Sakkal Majalla" panose="02000000000000000000" pitchFamily="2" charset="-78"/>
                <a:cs typeface="Sakkal Majalla" panose="02000000000000000000" pitchFamily="2" charset="-78"/>
              </a:rPr>
              <a:t>كذلك قد يكون الدخل مفيدًا في دراسة بعض أنواع السلوكيات الشرائية، فعلى سبيل المثال، يميل الزبائن من فئة الدخل المتدني والمتوسط إلى استعمال القسائم الشرائية.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83416" y="2287141"/>
            <a:ext cx="2550025" cy="2649377"/>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5A81375C-0EFA-4BE8-8F52-23A967AD6E9A}"/>
              </a:ext>
            </a:extLst>
          </p:cNvPr>
          <p:cNvSpPr txBox="1"/>
          <p:nvPr/>
        </p:nvSpPr>
        <p:spPr>
          <a:xfrm>
            <a:off x="5589985" y="84677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التجزئة السكانية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9250029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564097" y="1200720"/>
            <a:ext cx="9432704"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هناك أيضًا العديد من العوامل الديموغرافية الأخرى التي قد تؤثر على سلوكيات المستهلكين، فالتعليم مثلاً يؤثر على اختيار المستهلكين للمنتجات، وكذلك على المواصفات المطلوبة فيها. </a:t>
            </a:r>
          </a:p>
          <a:p>
            <a:pPr algn="just" rtl="1"/>
            <a:r>
              <a:rPr lang="ar-EG" sz="2800" b="0" i="0" u="none" strike="noStrike" baseline="0" dirty="0">
                <a:latin typeface="Sakkal Majalla" panose="02000000000000000000" pitchFamily="2" charset="-78"/>
                <a:cs typeface="Sakkal Majalla" panose="02000000000000000000" pitchFamily="2" charset="-78"/>
              </a:rPr>
              <a:t>كذلك يُعد العمل عاملاً ديموغرافيًا مهمًا، فالأفراد الذين يعملون في أعمال شاقّة (مثل استخراج الفحم) قد يطلبون منتجات مختلفة كليًا عن أولئك الذين يعملون في مجال التدريس أو الخدمات المصرفية، رغم أن الدخل قد يكون متساويًا في الحالتين. </a:t>
            </a:r>
          </a:p>
          <a:p>
            <a:pPr algn="just" rtl="1"/>
            <a:r>
              <a:rPr lang="ar-EG" sz="2800" b="0" i="0" u="none" strike="noStrike" baseline="0" dirty="0">
                <a:latin typeface="Sakkal Majalla" panose="02000000000000000000" pitchFamily="2" charset="-78"/>
                <a:cs typeface="Sakkal Majalla" panose="02000000000000000000" pitchFamily="2" charset="-78"/>
              </a:rPr>
              <a:t>وأحيانًا تتطلب بعض الوظائف (مثل العمل في الجيش أو الشركات العالمية) التنقل من مكان إلى آخر، وهو ما يعني إمكانية اكتساب شخص (أو أسرة بأكملها)لعادات شرائية جديدة، والتعرف على مصادر أخرى للخدمات والمنتجات، وربما تفضيل علامات تجارية جديدة. </a:t>
            </a:r>
          </a:p>
          <a:p>
            <a:pPr algn="just" rtl="1"/>
            <a:r>
              <a:rPr lang="ar-EG" sz="2800" b="0" i="0" u="none" strike="noStrike" baseline="0" dirty="0">
                <a:latin typeface="Sakkal Majalla" panose="02000000000000000000" pitchFamily="2" charset="-78"/>
                <a:cs typeface="Sakkal Majalla" panose="02000000000000000000" pitchFamily="2" charset="-78"/>
              </a:rPr>
              <a:t>أخيرًا، ترتبط الأصول العرقية والقومية باختيارات المستهلكين للمنتجات ووسائل الإعلام، فقد أظهر الأفارقة الأمريكيون وجود اختيارات وأذواق معيّنة لديهم فيما يتعلق بالطعام، ووسائل المواصلات، ووسائل الترفية، وغير ذلك. </a:t>
            </a:r>
          </a:p>
          <a:p>
            <a:pPr algn="just" rtl="1"/>
            <a:r>
              <a:rPr lang="ar-EG" sz="2800" b="0" i="0" u="none" strike="noStrike" baseline="0" dirty="0">
                <a:latin typeface="Sakkal Majalla" panose="02000000000000000000" pitchFamily="2" charset="-78"/>
                <a:cs typeface="Sakkal Majalla" panose="02000000000000000000" pitchFamily="2" charset="-78"/>
              </a:rPr>
              <a:t>كما أن ذوي الأصول اللاتينية يفضلون الاستماع إلى الراديو ومشاهدة التلفاز على قراءة الصحف والمجلات للاطاع على آخر المنتجات.</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273724" y="1915666"/>
            <a:ext cx="2550025" cy="2649377"/>
          </a:xfrm>
          <a:custGeom>
            <a:avLst/>
            <a:gdLst/>
            <a:ahLst/>
            <a:cxnLst/>
            <a:rect l="l" t="t" r="r" b="b"/>
            <a:pathLst>
              <a:path w="3825038" h="3974065">
                <a:moveTo>
                  <a:pt x="0" y="0"/>
                </a:moveTo>
                <a:lnTo>
                  <a:pt x="3825038" y="0"/>
                </a:lnTo>
                <a:lnTo>
                  <a:pt x="3825038" y="3974065"/>
                </a:lnTo>
                <a:lnTo>
                  <a:pt x="0" y="3974065"/>
                </a:lnTo>
                <a:lnTo>
                  <a:pt x="0" y="0"/>
                </a:lnTo>
                <a:close/>
              </a:path>
            </a:pathLst>
          </a:custGeom>
          <a:blipFill>
            <a:blip r:embed="rId4"/>
            <a:stretch>
              <a:fillRect/>
            </a:stretch>
          </a:blipFill>
        </p:spPr>
      </p:sp>
      <p:sp>
        <p:nvSpPr>
          <p:cNvPr id="8" name="TextBox 8"/>
          <p:cNvSpPr txBox="1"/>
          <p:nvPr/>
        </p:nvSpPr>
        <p:spPr>
          <a:xfrm>
            <a:off x="-347053" y="6470697"/>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5941B7BE-6EF2-42B0-AC8C-E9F2179D655C}"/>
              </a:ext>
            </a:extLst>
          </p:cNvPr>
          <p:cNvSpPr txBox="1"/>
          <p:nvPr/>
        </p:nvSpPr>
        <p:spPr>
          <a:xfrm>
            <a:off x="5903183" y="617697"/>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التجزئة السكانية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7263556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59685" y="1155869"/>
            <a:ext cx="3582175" cy="5066727"/>
          </a:xfrm>
          <a:prstGeom prst="rect">
            <a:avLst/>
          </a:prstGeom>
        </p:spPr>
      </p:pic>
      <p:sp>
        <p:nvSpPr>
          <p:cNvPr id="10" name="TextBox 9">
            <a:extLst>
              <a:ext uri="{FF2B5EF4-FFF2-40B4-BE49-F238E27FC236}">
                <a16:creationId xmlns:a16="http://schemas.microsoft.com/office/drawing/2014/main" id="{B5FC24E8-98E5-4083-94FF-32395CFF64E6}"/>
              </a:ext>
            </a:extLst>
          </p:cNvPr>
          <p:cNvSpPr txBox="1"/>
          <p:nvPr/>
        </p:nvSpPr>
        <p:spPr>
          <a:xfrm>
            <a:off x="5645009" y="1155869"/>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Cairo-Bold"/>
              </a:rPr>
              <a:t>ج. تجزئة الاستعمال</a:t>
            </a:r>
            <a:endParaRPr lang="en-US" sz="4000" dirty="0">
              <a:solidFill>
                <a:srgbClr val="00B0F0"/>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D1FB5956-9B70-4225-9A4E-D26C44AB364C}"/>
              </a:ext>
            </a:extLst>
          </p:cNvPr>
          <p:cNvSpPr txBox="1"/>
          <p:nvPr/>
        </p:nvSpPr>
        <p:spPr>
          <a:xfrm>
            <a:off x="4121114" y="1874728"/>
            <a:ext cx="7938965" cy="3108543"/>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عام 1964 اقترح تويدت ( </a:t>
            </a:r>
            <a:r>
              <a:rPr lang="en-US" sz="2800" b="0" i="0" u="none" strike="noStrike" baseline="0" dirty="0" err="1">
                <a:latin typeface="Sakkal Majalla" panose="02000000000000000000" pitchFamily="2" charset="-78"/>
                <a:cs typeface="Sakkal Majalla" panose="02000000000000000000" pitchFamily="2" charset="-78"/>
              </a:rPr>
              <a:t>Twedt</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)التخلي عن التجزئة الديموغرافية وطرح فكرة الزبون الدائم أو المستهلك الشره لتكون أساسًا لتجزئة السوق. </a:t>
            </a:r>
          </a:p>
          <a:p>
            <a:pPr algn="just" rtl="1"/>
            <a:r>
              <a:rPr lang="ar-EG" sz="2800" b="0" i="0" u="none" strike="noStrike" baseline="0" dirty="0">
                <a:latin typeface="Sakkal Majalla" panose="02000000000000000000" pitchFamily="2" charset="-78"/>
                <a:cs typeface="Sakkal Majalla" panose="02000000000000000000" pitchFamily="2" charset="-78"/>
              </a:rPr>
              <a:t>وزعم تويدت أنه لابدّ من قياس الاستهلاك لدى الزبون، ودعا إلى تركيز الترويج على المستهلك الشره، وقد أصبحت هذه الطريقة شائعة للغاية، وخصوصًا في مجال صناعة المشروبات. ولقد أجريت الكثير من الأبحاث التي أثبتت أن معرفة العوامل المرتبطة بمعدلات الاستهلاك لدى الزبائن تساعد على تحسين الجهود التسويقية بصورة كبيرة. </a:t>
            </a:r>
          </a:p>
        </p:txBody>
      </p:sp>
    </p:spTree>
    <p:extLst>
      <p:ext uri="{BB962C8B-B14F-4D97-AF65-F5344CB8AC3E}">
        <p14:creationId xmlns:p14="http://schemas.microsoft.com/office/powerpoint/2010/main" val="21406552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59685" y="1155869"/>
            <a:ext cx="3582175" cy="5066727"/>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3893350" y="1647843"/>
            <a:ext cx="7938965" cy="3970318"/>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وقد تطورت من هذه الفكرة أربعة أسس أخرى لتجزئة السوق. </a:t>
            </a:r>
          </a:p>
          <a:p>
            <a:pPr algn="just" rtl="1"/>
            <a:r>
              <a:rPr lang="ar-EG" sz="2800" b="1" i="0" u="sng" strike="noStrike" baseline="0" dirty="0">
                <a:latin typeface="Sakkal Majalla" panose="02000000000000000000" pitchFamily="2" charset="-78"/>
                <a:cs typeface="Sakkal Majalla" panose="02000000000000000000" pitchFamily="2" charset="-78"/>
              </a:rPr>
              <a:t>الأساس الأول </a:t>
            </a:r>
            <a:r>
              <a:rPr lang="ar-EG" sz="2800" b="0" i="0" u="none" strike="noStrike" baseline="0" dirty="0">
                <a:latin typeface="Sakkal Majalla" panose="02000000000000000000" pitchFamily="2" charset="-78"/>
                <a:cs typeface="Sakkal Majalla" panose="02000000000000000000" pitchFamily="2" charset="-78"/>
              </a:rPr>
              <a:t>هو مناسبة أو غاية الشراء، فعلى سبيل المثال، يُعد تحديد سبب الرحلة الجوية أهم معيار لتصنيف الزبائن لدى شركات الطيران. </a:t>
            </a:r>
          </a:p>
          <a:p>
            <a:pPr algn="just" rtl="1"/>
            <a:r>
              <a:rPr lang="ar-EG" sz="2800" b="1" i="0" u="sng" strike="noStrike" baseline="0" dirty="0">
                <a:latin typeface="Sakkal Majalla" panose="02000000000000000000" pitchFamily="2" charset="-78"/>
                <a:cs typeface="Sakkal Majalla" panose="02000000000000000000" pitchFamily="2" charset="-78"/>
              </a:rPr>
              <a:t>أما الأساس الثاني </a:t>
            </a:r>
            <a:r>
              <a:rPr lang="ar-EG" sz="2800" b="0" i="0" u="none" strike="noStrike" baseline="0" dirty="0">
                <a:latin typeface="Sakkal Majalla" panose="02000000000000000000" pitchFamily="2" charset="-78"/>
                <a:cs typeface="Sakkal Majalla" panose="02000000000000000000" pitchFamily="2" charset="-78"/>
              </a:rPr>
              <a:t>فهو حالة المستخدم، فقد يكون المستخدم زبونًا سابقًا أو زبونًا للمرة الأولى، وقد يكون زبونًا لمرة واحدة أو زبونًا معتادًا، وهو ما يقتضي توظيف استراتيجيات التواصل الملائمة لكل حالة. وقد أصبحت شركات السيارات مدركة لأهمية تزويد المشترين الجدد بقدر كبير من المعلومات المساعدة، وذلك للتأكد من رضاهم عن عملية الشراء، مع ذلك، لا يوجد تقدير واضح حول مدى فعالية هذه المعلومات. </a:t>
            </a:r>
          </a:p>
        </p:txBody>
      </p:sp>
      <p:sp>
        <p:nvSpPr>
          <p:cNvPr id="7" name="TextBox 6">
            <a:extLst>
              <a:ext uri="{FF2B5EF4-FFF2-40B4-BE49-F238E27FC236}">
                <a16:creationId xmlns:a16="http://schemas.microsoft.com/office/drawing/2014/main" id="{A312BC98-3CBF-4062-A62A-6A2D780AECF3}"/>
              </a:ext>
            </a:extLst>
          </p:cNvPr>
          <p:cNvSpPr txBox="1"/>
          <p:nvPr/>
        </p:nvSpPr>
        <p:spPr>
          <a:xfrm>
            <a:off x="5645009" y="1155869"/>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Cairo-Bold"/>
              </a:rPr>
              <a:t>ج. تجزئة الاستعمال</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6861390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39264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59685" y="1155869"/>
            <a:ext cx="3582175" cy="5066727"/>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3941860" y="1443841"/>
            <a:ext cx="7938965" cy="3970318"/>
          </a:xfrm>
          <a:prstGeom prst="rect">
            <a:avLst/>
          </a:prstGeom>
          <a:noFill/>
        </p:spPr>
        <p:txBody>
          <a:bodyPr wrap="square">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وأما الأساس الثالث </a:t>
            </a:r>
            <a:r>
              <a:rPr lang="ar-EG" sz="2800" b="0" i="0" u="none" strike="noStrike" baseline="0" dirty="0">
                <a:latin typeface="Sakkal Majalla" panose="02000000000000000000" pitchFamily="2" charset="-78"/>
                <a:cs typeface="Sakkal Majalla" panose="02000000000000000000" pitchFamily="2" charset="-78"/>
              </a:rPr>
              <a:t>فهو الولاء، إذ يمكن للشركات أن تحاول تحديد الزبائن الذين يحملون ولاءً لها، وأن تحلل السمات المشتركة بين هؤلاء الأشخاص، وذلك لإيجاد السوق المثالي. مع ذلك، ما زال هناك قدر كبير من عدم اليقين حول كيفية قياس هذا الولاء قياسًا دقيقًا. </a:t>
            </a:r>
          </a:p>
          <a:p>
            <a:pPr algn="just" rtl="1"/>
            <a:r>
              <a:rPr lang="ar-EG" sz="2800" b="1" i="0" u="sng" strike="noStrike" baseline="0" dirty="0">
                <a:latin typeface="Sakkal Majalla" panose="02000000000000000000" pitchFamily="2" charset="-78"/>
                <a:cs typeface="Sakkal Majalla" panose="02000000000000000000" pitchFamily="2" charset="-78"/>
              </a:rPr>
              <a:t>وأما الأساس الأخير </a:t>
            </a:r>
            <a:r>
              <a:rPr lang="ar-EG" sz="2800" b="0" i="0" u="none" strike="noStrike" baseline="0" dirty="0">
                <a:latin typeface="Sakkal Majalla" panose="02000000000000000000" pitchFamily="2" charset="-78"/>
                <a:cs typeface="Sakkal Majalla" panose="02000000000000000000" pitchFamily="2" charset="-78"/>
              </a:rPr>
              <a:t>فهو مراحل الاستعداد، ويقسّم هذا الأساس الزبائن المحتملين إلى: غير واعٍ، وواعٍ، ومطلع، ومهتم، وراغب، وعازم على الشراء، وإذا كان مدير التسويق عارفًا ومُلمًّا بشريحة معينة من الزبائن المحتملين، فسوف يكون قادرًا على تصميم إستراتيجية تسويق للانتقال بهم عبر هذه المراحل المختلفة بسلاسة، ولكن هذه المراحل أيضًا تتسم بكونها مبهمة وصعبة القياس.</a:t>
            </a:r>
          </a:p>
        </p:txBody>
      </p:sp>
      <p:sp>
        <p:nvSpPr>
          <p:cNvPr id="7" name="TextBox 6">
            <a:extLst>
              <a:ext uri="{FF2B5EF4-FFF2-40B4-BE49-F238E27FC236}">
                <a16:creationId xmlns:a16="http://schemas.microsoft.com/office/drawing/2014/main" id="{48D652E1-6E7A-4E4A-A321-28FBC53C1249}"/>
              </a:ext>
            </a:extLst>
          </p:cNvPr>
          <p:cNvSpPr txBox="1"/>
          <p:nvPr/>
        </p:nvSpPr>
        <p:spPr>
          <a:xfrm>
            <a:off x="5738697" y="854971"/>
            <a:ext cx="6093618" cy="707886"/>
          </a:xfrm>
          <a:prstGeom prst="rect">
            <a:avLst/>
          </a:prstGeom>
          <a:noFill/>
        </p:spPr>
        <p:txBody>
          <a:bodyPr wrap="square">
            <a:spAutoFit/>
          </a:bodyPr>
          <a:lstStyle/>
          <a:p>
            <a:pPr algn="r" rtl="1"/>
            <a:r>
              <a:rPr lang="ar-EG" sz="4000" b="1" i="0" u="none" strike="noStrike" baseline="0" dirty="0">
                <a:solidFill>
                  <a:srgbClr val="00B0F0"/>
                </a:solidFill>
                <a:latin typeface="Cairo-Bold"/>
              </a:rPr>
              <a:t>ج. تجزئة الاستعمال</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5680844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4486275" y="1533652"/>
            <a:ext cx="7255192" cy="4401205"/>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تشير نتائج الأبحاث حول مفهوم تجزئة السوق إلى أن العوامل النفسية لا تقل أهمية عن</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العوامل الديموغرافية. على سبيل المثال، جزّأ فيليب موريس </a:t>
            </a:r>
            <a:r>
              <a:rPr lang="en-US" sz="2800" b="0" i="0" u="none" strike="noStrike" baseline="0" dirty="0">
                <a:latin typeface="Sakkal Majalla" panose="02000000000000000000" pitchFamily="2" charset="-78"/>
                <a:cs typeface="Sakkal Majalla" panose="02000000000000000000" pitchFamily="2" charset="-78"/>
              </a:rPr>
              <a:t>Philip Morris</a:t>
            </a:r>
            <a:r>
              <a:rPr lang="ar-EG" sz="2800" b="0" i="0" u="none" strike="noStrike" baseline="0" dirty="0">
                <a:latin typeface="Sakkal Majalla" panose="02000000000000000000" pitchFamily="2" charset="-78"/>
                <a:cs typeface="Sakkal Majalla" panose="02000000000000000000" pitchFamily="2" charset="-78"/>
              </a:rPr>
              <a:t> سوق شركات السجائر وفق أسس نفسية جذابة للزبائن على النحو التالي:</a:t>
            </a:r>
          </a:p>
          <a:p>
            <a:pPr algn="just" rtl="1"/>
            <a:r>
              <a:rPr lang="ar-EG" sz="2800" b="0" i="0" u="none" strike="noStrike" baseline="0" dirty="0">
                <a:latin typeface="Sakkal Majalla" panose="02000000000000000000" pitchFamily="2" charset="-78"/>
                <a:cs typeface="Sakkal Majalla" panose="02000000000000000000" pitchFamily="2" charset="-78"/>
              </a:rPr>
              <a:t>•مارلبورو: سجائر راعي البقر الأمريكي.</a:t>
            </a:r>
          </a:p>
          <a:p>
            <a:pPr algn="just" rtl="1"/>
            <a:r>
              <a:rPr lang="ar-EG" sz="2800" b="0" i="0" u="none" strike="noStrike" baseline="0" dirty="0">
                <a:latin typeface="Sakkal Majalla" panose="02000000000000000000" pitchFamily="2" charset="-78"/>
                <a:cs typeface="Sakkal Majalla" panose="02000000000000000000" pitchFamily="2" charset="-78"/>
              </a:rPr>
              <a:t>•بنسون وهيدجز: سجائر راقية لأصحاب الذوق الرفيع.</a:t>
            </a:r>
          </a:p>
          <a:p>
            <a:pPr algn="just" rtl="1"/>
            <a:r>
              <a:rPr lang="ar-EG" sz="2800" b="0" i="0" u="none" strike="noStrike" baseline="0" dirty="0">
                <a:latin typeface="Sakkal Majalla" panose="02000000000000000000" pitchFamily="2" charset="-78"/>
                <a:cs typeface="Sakkal Majalla" panose="02000000000000000000" pitchFamily="2" charset="-78"/>
              </a:rPr>
              <a:t>•بارليامنت: فلتر مخصص للمدخنين الذين يرغبون في تجنب الآثار المباشرة للسجائر.</a:t>
            </a:r>
          </a:p>
          <a:p>
            <a:pPr algn="just" rtl="1"/>
            <a:r>
              <a:rPr lang="ar-EG" sz="2800" b="0" i="0" u="none" strike="noStrike" baseline="0" dirty="0">
                <a:latin typeface="Sakkal Majalla" panose="02000000000000000000" pitchFamily="2" charset="-78"/>
                <a:cs typeface="Sakkal Majalla" panose="02000000000000000000" pitchFamily="2" charset="-78"/>
              </a:rPr>
              <a:t>•ميريت: نسبة منخفضة من القطران والنيكوتين.</a:t>
            </a:r>
          </a:p>
          <a:p>
            <a:pPr algn="just" rtl="1"/>
            <a:r>
              <a:rPr lang="ar-EG" sz="2800" b="0" i="0" u="none" strike="noStrike" baseline="0" dirty="0">
                <a:latin typeface="Sakkal Majalla" panose="02000000000000000000" pitchFamily="2" charset="-78"/>
                <a:cs typeface="Sakkal Majalla" panose="02000000000000000000" pitchFamily="2" charset="-78"/>
              </a:rPr>
              <a:t>•فيرجينيا سليمز: سجائر للسيدات.</a:t>
            </a:r>
            <a:endParaRPr lang="en-US" sz="2800" dirty="0">
              <a:latin typeface="Sakkal Majalla" panose="02000000000000000000" pitchFamily="2" charset="-78"/>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1570674"/>
            <a:ext cx="7501168" cy="10609856"/>
          </a:xfrm>
          <a:prstGeom prst="rect">
            <a:avLst/>
          </a:prstGeom>
        </p:spPr>
      </p:pic>
      <p:sp>
        <p:nvSpPr>
          <p:cNvPr id="10" name="TextBox 9">
            <a:extLst>
              <a:ext uri="{FF2B5EF4-FFF2-40B4-BE49-F238E27FC236}">
                <a16:creationId xmlns:a16="http://schemas.microsoft.com/office/drawing/2014/main" id="{1217EEF0-9596-4614-84DA-9EBBB900B198}"/>
              </a:ext>
            </a:extLst>
          </p:cNvPr>
          <p:cNvSpPr txBox="1"/>
          <p:nvPr/>
        </p:nvSpPr>
        <p:spPr>
          <a:xfrm>
            <a:off x="5050155" y="801926"/>
            <a:ext cx="6657974"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التجزئة النفسية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815079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4625633" y="2305615"/>
            <a:ext cx="7255192" cy="2246769"/>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وتشير التجارب إلى أن مواقف الزبائن المحتملين تجاه منتجات معيّنة قد تحدد شراءها أو عدمه. وبالتالي، إذا استطاعت الشركة عزل الزبائن الذين يحملون مواقف إيجابية متشابهة تجاه المُنتج، فسوف تحصل على شريحة عملاء مهمة. ويمكن تعريف مواقف الزبائن بأنها ميل الزبائن للتصرف بطرق معيّنة عند التعرّض لمحفزات محددة</a:t>
            </a:r>
            <a:endParaRPr lang="en-US" sz="2800" dirty="0">
              <a:latin typeface="Sakkal Majalla" panose="02000000000000000000" pitchFamily="2" charset="-78"/>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24406" y="-1913198"/>
            <a:ext cx="7501168" cy="10609856"/>
          </a:xfrm>
          <a:prstGeom prst="rect">
            <a:avLst/>
          </a:prstGeom>
        </p:spPr>
      </p:pic>
      <p:sp>
        <p:nvSpPr>
          <p:cNvPr id="7" name="TextBox 6">
            <a:extLst>
              <a:ext uri="{FF2B5EF4-FFF2-40B4-BE49-F238E27FC236}">
                <a16:creationId xmlns:a16="http://schemas.microsoft.com/office/drawing/2014/main" id="{F9CE7E33-D49F-4E50-A158-55A79D305428}"/>
              </a:ext>
            </a:extLst>
          </p:cNvPr>
          <p:cNvSpPr txBox="1"/>
          <p:nvPr/>
        </p:nvSpPr>
        <p:spPr>
          <a:xfrm>
            <a:off x="5050155" y="801926"/>
            <a:ext cx="6657974"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التجزئة النفسية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7905877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63465" y="1351907"/>
            <a:ext cx="8948077"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كذلك يمكن تعريف الشخصية بأنها السمات والسلوكيات التي تميّز الشخص على المدى البعيد، والتي يستجيب من خلالها للبيئة المحيطة. </a:t>
            </a:r>
          </a:p>
          <a:p>
            <a:pPr algn="just" rtl="1"/>
            <a:r>
              <a:rPr lang="ar-EG" sz="2800" b="0" i="0" u="none" strike="noStrike" baseline="0" dirty="0">
                <a:latin typeface="Sakkal Majalla" panose="02000000000000000000" pitchFamily="2" charset="-78"/>
                <a:cs typeface="Sakkal Majalla" panose="02000000000000000000" pitchFamily="2" charset="-78"/>
              </a:rPr>
              <a:t>وقد حاول المسوقون مبكرًا استعمال السمات الشخصية في تجزئة السوق، ولكن هذه الدراسات المبكرة فشلت في إثبات إمكانية استعمال السمات الشخصية أساسًا لعملية التجزئة. </a:t>
            </a:r>
          </a:p>
          <a:p>
            <a:pPr algn="just" rtl="1"/>
            <a:r>
              <a:rPr lang="ar-EG" sz="2800" b="0" i="0" u="none" strike="noStrike" baseline="0" dirty="0">
                <a:latin typeface="Sakkal Majalla" panose="02000000000000000000" pitchFamily="2" charset="-78"/>
                <a:cs typeface="Sakkal Majalla" panose="02000000000000000000" pitchFamily="2" charset="-78"/>
              </a:rPr>
              <a:t>مع ذلك، يشير المنطق السليم إلى أن استهلاك بعض المنتجات يجب أن يكون مرتبطًا بشخصية الزبون. فمن الملاحظ أن كبار السن يفضلون قيادة سيارات كبيرة الحجم، وأن الأغنياء ينفقون كثيرًا على السكن وغيرها من الأشياء التي تدل على النجاح والغنى، وأن الأشخاص المنفتحين يميلون إلى ارتداء الملابس المبهرجة أما الدوافع فترتبط بالمواقف ارتباطًا وثيقًا، وتُوصف بأنها محرّك السلوك. </a:t>
            </a:r>
          </a:p>
          <a:p>
            <a:pPr algn="just" rtl="1"/>
            <a:r>
              <a:rPr lang="ar-EG" sz="2800" b="1" i="0" u="none" strike="noStrike" baseline="0" dirty="0">
                <a:latin typeface="Sakkal Majalla" panose="02000000000000000000" pitchFamily="2" charset="-78"/>
                <a:cs typeface="Sakkal Majalla" panose="02000000000000000000" pitchFamily="2" charset="-78"/>
              </a:rPr>
              <a:t>ويمكن القول إن</a:t>
            </a:r>
            <a:r>
              <a:rPr lang="en-US" sz="2800" b="1" i="0" u="none" strike="noStrike" baseline="0" dirty="0">
                <a:latin typeface="Sakkal Majalla" panose="02000000000000000000" pitchFamily="2" charset="-78"/>
                <a:cs typeface="Sakkal Majalla" panose="02000000000000000000" pitchFamily="2" charset="-78"/>
              </a:rPr>
              <a:t> </a:t>
            </a:r>
            <a:r>
              <a:rPr lang="ar-EG" sz="2800" b="1" i="0" u="none" strike="noStrike" baseline="0" dirty="0">
                <a:latin typeface="Sakkal Majalla" panose="02000000000000000000" pitchFamily="2" charset="-78"/>
                <a:cs typeface="Sakkal Majalla" panose="02000000000000000000" pitchFamily="2" charset="-78"/>
              </a:rPr>
              <a:t>المواقف تتسم بالعموم والشمولية، وأن الدوافع تتسم بالتحديد والخصوصية. </a:t>
            </a:r>
            <a:endParaRPr lang="en-US" sz="2800" b="1"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38689" y="2390667"/>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32740" y="6368665"/>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51018D1B-515A-4EC5-8EBA-2A738BCB6DEA}"/>
              </a:ext>
            </a:extLst>
          </p:cNvPr>
          <p:cNvSpPr txBox="1"/>
          <p:nvPr/>
        </p:nvSpPr>
        <p:spPr>
          <a:xfrm>
            <a:off x="5050155" y="801926"/>
            <a:ext cx="6657974" cy="707886"/>
          </a:xfrm>
          <a:prstGeom prst="rect">
            <a:avLst/>
          </a:prstGeom>
          <a:noFill/>
        </p:spPr>
        <p:txBody>
          <a:bodyPr wrap="square">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د.  التجزئة النفسية</a:t>
            </a:r>
            <a:endParaRPr lang="en-US" sz="4000"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181657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53336" y="2393161"/>
            <a:ext cx="3286298" cy="2481155"/>
          </a:xfrm>
          <a:custGeom>
            <a:avLst/>
            <a:gdLst/>
            <a:ahLst/>
            <a:cxnLst/>
            <a:rect l="l" t="t" r="r" b="b"/>
            <a:pathLst>
              <a:path w="5755926" h="4345724">
                <a:moveTo>
                  <a:pt x="0" y="0"/>
                </a:moveTo>
                <a:lnTo>
                  <a:pt x="5755926" y="0"/>
                </a:lnTo>
                <a:lnTo>
                  <a:pt x="5755926" y="4345724"/>
                </a:lnTo>
                <a:lnTo>
                  <a:pt x="0" y="4345724"/>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3" name="TextBox 12">
            <a:extLst>
              <a:ext uri="{FF2B5EF4-FFF2-40B4-BE49-F238E27FC236}">
                <a16:creationId xmlns:a16="http://schemas.microsoft.com/office/drawing/2014/main" id="{342096F5-126E-432D-879C-AB73750D263D}"/>
              </a:ext>
            </a:extLst>
          </p:cNvPr>
          <p:cNvSpPr txBox="1"/>
          <p:nvPr/>
        </p:nvSpPr>
        <p:spPr>
          <a:xfrm>
            <a:off x="3625321" y="2921168"/>
            <a:ext cx="7615370" cy="1015663"/>
          </a:xfrm>
          <a:prstGeom prst="rect">
            <a:avLst/>
          </a:prstGeom>
          <a:noFill/>
        </p:spPr>
        <p:txBody>
          <a:bodyPr wrap="square">
            <a:spAutoFit/>
          </a:bodyPr>
          <a:lstStyle/>
          <a:p>
            <a:pPr algn="just" rtl="1"/>
            <a:r>
              <a:rPr lang="ar-EG" sz="6000" b="1" i="0" u="none" strike="noStrike" baseline="0" dirty="0">
                <a:solidFill>
                  <a:srgbClr val="FF0000"/>
                </a:solidFill>
                <a:latin typeface="Sakkal Majalla" panose="02000000000000000000" pitchFamily="2" charset="-78"/>
                <a:cs typeface="Sakkal Majalla" panose="02000000000000000000" pitchFamily="2" charset="-78"/>
              </a:rPr>
              <a:t>أهم ما جاء في المحاضرة</a:t>
            </a:r>
            <a:endParaRPr lang="en-US" sz="6000" b="1" dirty="0">
              <a:solidFill>
                <a:srgbClr val="FF000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336004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8" name="Diagram 7">
            <a:extLst>
              <a:ext uri="{FF2B5EF4-FFF2-40B4-BE49-F238E27FC236}">
                <a16:creationId xmlns:a16="http://schemas.microsoft.com/office/drawing/2014/main" id="{B4FFAF80-5793-4543-99DD-8A245C3155AD}"/>
              </a:ext>
            </a:extLst>
          </p:cNvPr>
          <p:cNvGraphicFramePr/>
          <p:nvPr>
            <p:extLst>
              <p:ext uri="{D42A27DB-BD31-4B8C-83A1-F6EECF244321}">
                <p14:modId xmlns:p14="http://schemas.microsoft.com/office/powerpoint/2010/main" val="296357358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160323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6" name="Diagram 5">
            <a:extLst>
              <a:ext uri="{FF2B5EF4-FFF2-40B4-BE49-F238E27FC236}">
                <a16:creationId xmlns:a16="http://schemas.microsoft.com/office/drawing/2014/main" id="{350E44FD-1BA6-46E1-BA50-1CBC5690C8B8}"/>
              </a:ext>
            </a:extLst>
          </p:cNvPr>
          <p:cNvGraphicFramePr/>
          <p:nvPr>
            <p:extLst>
              <p:ext uri="{D42A27DB-BD31-4B8C-83A1-F6EECF244321}">
                <p14:modId xmlns:p14="http://schemas.microsoft.com/office/powerpoint/2010/main" val="308798362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334558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8" name="Diagram 7">
            <a:extLst>
              <a:ext uri="{FF2B5EF4-FFF2-40B4-BE49-F238E27FC236}">
                <a16:creationId xmlns:a16="http://schemas.microsoft.com/office/drawing/2014/main" id="{B4FFAF80-5793-4543-99DD-8A245C3155AD}"/>
              </a:ext>
            </a:extLst>
          </p:cNvPr>
          <p:cNvGraphicFramePr/>
          <p:nvPr>
            <p:extLst>
              <p:ext uri="{D42A27DB-BD31-4B8C-83A1-F6EECF244321}">
                <p14:modId xmlns:p14="http://schemas.microsoft.com/office/powerpoint/2010/main" val="130313102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234586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8" name="Diagram 7">
            <a:extLst>
              <a:ext uri="{FF2B5EF4-FFF2-40B4-BE49-F238E27FC236}">
                <a16:creationId xmlns:a16="http://schemas.microsoft.com/office/drawing/2014/main" id="{B4FFAF80-5793-4543-99DD-8A245C3155AD}"/>
              </a:ext>
            </a:extLst>
          </p:cNvPr>
          <p:cNvGraphicFramePr/>
          <p:nvPr>
            <p:extLst>
              <p:ext uri="{D42A27DB-BD31-4B8C-83A1-F6EECF244321}">
                <p14:modId xmlns:p14="http://schemas.microsoft.com/office/powerpoint/2010/main" val="244531897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650235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8" name="Diagram 7">
            <a:extLst>
              <a:ext uri="{FF2B5EF4-FFF2-40B4-BE49-F238E27FC236}">
                <a16:creationId xmlns:a16="http://schemas.microsoft.com/office/drawing/2014/main" id="{B4FFAF80-5793-4543-99DD-8A245C3155AD}"/>
              </a:ext>
            </a:extLst>
          </p:cNvPr>
          <p:cNvGraphicFramePr/>
          <p:nvPr>
            <p:extLst>
              <p:ext uri="{D42A27DB-BD31-4B8C-83A1-F6EECF244321}">
                <p14:modId xmlns:p14="http://schemas.microsoft.com/office/powerpoint/2010/main" val="4114944413"/>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043812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8" name="Diagram 7">
            <a:extLst>
              <a:ext uri="{FF2B5EF4-FFF2-40B4-BE49-F238E27FC236}">
                <a16:creationId xmlns:a16="http://schemas.microsoft.com/office/drawing/2014/main" id="{B4FFAF80-5793-4543-99DD-8A245C3155AD}"/>
              </a:ext>
            </a:extLst>
          </p:cNvPr>
          <p:cNvGraphicFramePr/>
          <p:nvPr>
            <p:extLst>
              <p:ext uri="{D42A27DB-BD31-4B8C-83A1-F6EECF244321}">
                <p14:modId xmlns:p14="http://schemas.microsoft.com/office/powerpoint/2010/main" val="1198532648"/>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4888609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8" name="Diagram 7">
            <a:extLst>
              <a:ext uri="{FF2B5EF4-FFF2-40B4-BE49-F238E27FC236}">
                <a16:creationId xmlns:a16="http://schemas.microsoft.com/office/drawing/2014/main" id="{B4FFAF80-5793-4543-99DD-8A245C3155AD}"/>
              </a:ext>
            </a:extLst>
          </p:cNvPr>
          <p:cNvGraphicFramePr/>
          <p:nvPr>
            <p:extLst>
              <p:ext uri="{D42A27DB-BD31-4B8C-83A1-F6EECF244321}">
                <p14:modId xmlns:p14="http://schemas.microsoft.com/office/powerpoint/2010/main" val="402446830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616300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1260</TotalTime>
  <Words>6028</Words>
  <Application>Microsoft Office PowerPoint</Application>
  <PresentationFormat>Widescreen</PresentationFormat>
  <Paragraphs>320</Paragraphs>
  <Slides>61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61</vt:i4>
      </vt:variant>
    </vt:vector>
  </HeadingPairs>
  <TitlesOfParts>
    <vt:vector size="70" baseType="lpstr">
      <vt:lpstr>Arial</vt:lpstr>
      <vt:lpstr>Cairo-Bold</vt:lpstr>
      <vt:lpstr>Calibri</vt:lpstr>
      <vt:lpstr>Calibri Light</vt:lpstr>
      <vt:lpstr>NotoNaskhArabic</vt:lpstr>
      <vt:lpstr>Sakkal Majalla</vt:lpstr>
      <vt:lpstr>Times New Roman</vt:lpstr>
      <vt:lpstr>TT Rounds Condensed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85</cp:revision>
  <dcterms:created xsi:type="dcterms:W3CDTF">2023-04-29T09:08:23Z</dcterms:created>
  <dcterms:modified xsi:type="dcterms:W3CDTF">2024-06-08T16:01:47Z</dcterms:modified>
</cp:coreProperties>
</file>