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7" r:id="rId2"/>
    <p:sldId id="534" r:id="rId3"/>
    <p:sldId id="259" r:id="rId4"/>
    <p:sldId id="497" r:id="rId5"/>
    <p:sldId id="498" r:id="rId6"/>
    <p:sldId id="499" r:id="rId7"/>
    <p:sldId id="503" r:id="rId8"/>
    <p:sldId id="500" r:id="rId9"/>
    <p:sldId id="501" r:id="rId10"/>
    <p:sldId id="502" r:id="rId11"/>
    <p:sldId id="504" r:id="rId12"/>
    <p:sldId id="505" r:id="rId13"/>
    <p:sldId id="506" r:id="rId14"/>
    <p:sldId id="507" r:id="rId15"/>
    <p:sldId id="508" r:id="rId16"/>
    <p:sldId id="535" r:id="rId17"/>
    <p:sldId id="509" r:id="rId18"/>
    <p:sldId id="510" r:id="rId19"/>
    <p:sldId id="511" r:id="rId20"/>
    <p:sldId id="512" r:id="rId21"/>
    <p:sldId id="513" r:id="rId22"/>
    <p:sldId id="514" r:id="rId23"/>
    <p:sldId id="515" r:id="rId24"/>
    <p:sldId id="516" r:id="rId25"/>
    <p:sldId id="517" r:id="rId26"/>
    <p:sldId id="518" r:id="rId27"/>
    <p:sldId id="519" r:id="rId28"/>
    <p:sldId id="520" r:id="rId29"/>
    <p:sldId id="521" r:id="rId30"/>
    <p:sldId id="522" r:id="rId31"/>
    <p:sldId id="523" r:id="rId32"/>
    <p:sldId id="524" r:id="rId33"/>
    <p:sldId id="525" r:id="rId34"/>
    <p:sldId id="536" r:id="rId35"/>
    <p:sldId id="526" r:id="rId36"/>
    <p:sldId id="527" r:id="rId37"/>
    <p:sldId id="528" r:id="rId38"/>
    <p:sldId id="529" r:id="rId39"/>
    <p:sldId id="537" r:id="rId40"/>
    <p:sldId id="530" r:id="rId41"/>
    <p:sldId id="531" r:id="rId42"/>
    <p:sldId id="532" r:id="rId43"/>
    <p:sldId id="533" r:id="rId44"/>
    <p:sldId id="29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5839" autoAdjust="0"/>
  </p:normalViewPr>
  <p:slideViewPr>
    <p:cSldViewPr snapToGrid="0">
      <p:cViewPr varScale="1">
        <p:scale>
          <a:sx n="163" d="100"/>
          <a:sy n="163" d="100"/>
        </p:scale>
        <p:origin x="2466" y="120"/>
      </p:cViewPr>
      <p:guideLst/>
    </p:cSldViewPr>
  </p:slideViewPr>
  <p:outlineViewPr>
    <p:cViewPr>
      <p:scale>
        <a:sx n="33" d="100"/>
        <a:sy n="33" d="100"/>
      </p:scale>
      <p:origin x="0" y="0"/>
    </p:cViewPr>
    <p:sldLst>
      <p:sld r:id="rId1" collapse="1"/>
      <p:sld r:id="rId2" collapse="1"/>
      <p:sld r:id="rId3" collapse="1"/>
      <p:sld r:id="rId4"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_rels/viewProps.xml.rels><?xml version="1.0" encoding="UTF-8" standalone="yes"?>
<Relationships xmlns="http://schemas.openxmlformats.org/package/2006/relationships"><Relationship Id="rId3" Type="http://schemas.openxmlformats.org/officeDocument/2006/relationships/slide" Target="slides/slide16.xml"/><Relationship Id="rId2" Type="http://schemas.openxmlformats.org/officeDocument/2006/relationships/slide" Target="slides/slide2.xml"/><Relationship Id="rId1" Type="http://schemas.openxmlformats.org/officeDocument/2006/relationships/slide" Target="slides/slide1.xml"/><Relationship Id="rId4"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12/9/2022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a:t>
            </a:fld>
            <a:endParaRPr lang="en-US"/>
          </a:p>
        </p:txBody>
      </p:sp>
    </p:spTree>
    <p:extLst>
      <p:ext uri="{BB962C8B-B14F-4D97-AF65-F5344CB8AC3E}">
        <p14:creationId xmlns:p14="http://schemas.microsoft.com/office/powerpoint/2010/main" val="686158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2</a:t>
            </a:fld>
            <a:endParaRPr lang="en-US"/>
          </a:p>
        </p:txBody>
      </p:sp>
    </p:spTree>
    <p:extLst>
      <p:ext uri="{BB962C8B-B14F-4D97-AF65-F5344CB8AC3E}">
        <p14:creationId xmlns:p14="http://schemas.microsoft.com/office/powerpoint/2010/main" val="49490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16</a:t>
            </a:fld>
            <a:endParaRPr lang="en-US"/>
          </a:p>
        </p:txBody>
      </p:sp>
    </p:spTree>
    <p:extLst>
      <p:ext uri="{BB962C8B-B14F-4D97-AF65-F5344CB8AC3E}">
        <p14:creationId xmlns:p14="http://schemas.microsoft.com/office/powerpoint/2010/main" val="4446725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34</a:t>
            </a:fld>
            <a:endParaRPr lang="en-US"/>
          </a:p>
        </p:txBody>
      </p:sp>
    </p:spTree>
    <p:extLst>
      <p:ext uri="{BB962C8B-B14F-4D97-AF65-F5344CB8AC3E}">
        <p14:creationId xmlns:p14="http://schemas.microsoft.com/office/powerpoint/2010/main" val="2265642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hyperlink" Target="https://www.youtube.com/watch?v=gGE6pByReAc"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9C07DE4-9363-D5C9-2CB1-68EBC1BE00ED}"/>
              </a:ext>
            </a:extLst>
          </p:cNvPr>
          <p:cNvGrpSpPr/>
          <p:nvPr/>
        </p:nvGrpSpPr>
        <p:grpSpPr>
          <a:xfrm>
            <a:off x="-143929" y="0"/>
            <a:ext cx="12539036" cy="7093806"/>
            <a:chOff x="-143929" y="0"/>
            <a:chExt cx="12539036" cy="7093806"/>
          </a:xfrm>
        </p:grpSpPr>
        <p:pic>
          <p:nvPicPr>
            <p:cNvPr id="10" name="Picture 9"/>
            <p:cNvPicPr>
              <a:picLocks noChangeAspect="1"/>
            </p:cNvPicPr>
            <p:nvPr/>
          </p:nvPicPr>
          <p:blipFill>
            <a:blip r:embed="rId3"/>
            <a:stretch>
              <a:fillRect/>
            </a:stretch>
          </p:blipFill>
          <p:spPr>
            <a:xfrm>
              <a:off x="-143929" y="0"/>
              <a:ext cx="12335929" cy="7093806"/>
            </a:xfrm>
            <a:prstGeom prst="rect">
              <a:avLst/>
            </a:prstGeom>
          </p:spPr>
        </p:pic>
        <p:sp>
          <p:nvSpPr>
            <p:cNvPr id="11" name="Rectangle 10"/>
            <p:cNvSpPr/>
            <p:nvPr/>
          </p:nvSpPr>
          <p:spPr>
            <a:xfrm rot="10800000">
              <a:off x="-127932" y="0"/>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133371" y="0"/>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5317603" y="5613108"/>
              <a:ext cx="6934623" cy="954107"/>
            </a:xfrm>
            <a:prstGeom prst="rect">
              <a:avLst/>
            </a:prstGeom>
          </p:spPr>
        </p:pic>
        <p:sp>
          <p:nvSpPr>
            <p:cNvPr id="16" name="TextBox 15"/>
            <p:cNvSpPr txBox="1"/>
            <p:nvPr/>
          </p:nvSpPr>
          <p:spPr>
            <a:xfrm>
              <a:off x="5606971" y="5613108"/>
              <a:ext cx="6788136" cy="954107"/>
            </a:xfrm>
            <a:prstGeom prst="rect">
              <a:avLst/>
            </a:prstGeom>
            <a:noFill/>
          </p:spPr>
          <p:txBody>
            <a:bodyPr wrap="square" rtlCol="0">
              <a:spAutoFit/>
            </a:bodyPr>
            <a:lstStyle/>
            <a:p>
              <a:r>
                <a:rPr lang="en-US" sz="2800" dirty="0">
                  <a:solidFill>
                    <a:schemeClr val="bg1"/>
                  </a:solidFill>
                  <a:cs typeface="Tajawal Medium" panose="00000600000000000000"/>
                </a:rPr>
                <a:t>PMG 312 / Section VI - Advanced tools and techniques</a:t>
              </a:r>
            </a:p>
          </p:txBody>
        </p:sp>
        <p:pic>
          <p:nvPicPr>
            <p:cNvPr id="7" name="Picture 6">
              <a:extLst>
                <a:ext uri="{FF2B5EF4-FFF2-40B4-BE49-F238E27FC236}">
                  <a16:creationId xmlns:a16="http://schemas.microsoft.com/office/drawing/2014/main" id="{22D09923-3119-C384-4966-E0C2FE4BEC04}"/>
                </a:ext>
              </a:extLst>
            </p:cNvPr>
            <p:cNvPicPr>
              <a:picLocks noChangeAspect="1"/>
            </p:cNvPicPr>
            <p:nvPr/>
          </p:nvPicPr>
          <p:blipFill>
            <a:blip r:embed="rId7"/>
            <a:stretch>
              <a:fillRect/>
            </a:stretch>
          </p:blipFill>
          <p:spPr>
            <a:xfrm>
              <a:off x="-112889" y="3066242"/>
              <a:ext cx="6714451" cy="1389157"/>
            </a:xfrm>
            <a:prstGeom prst="rect">
              <a:avLst/>
            </a:prstGeom>
          </p:spPr>
        </p:pic>
        <p:sp>
          <p:nvSpPr>
            <p:cNvPr id="9" name="TextBox 8">
              <a:extLst>
                <a:ext uri="{FF2B5EF4-FFF2-40B4-BE49-F238E27FC236}">
                  <a16:creationId xmlns:a16="http://schemas.microsoft.com/office/drawing/2014/main" id="{A0A178CE-3E9E-1F74-6E49-C4367965BEFB}"/>
                </a:ext>
              </a:extLst>
            </p:cNvPr>
            <p:cNvSpPr txBox="1"/>
            <p:nvPr/>
          </p:nvSpPr>
          <p:spPr>
            <a:xfrm>
              <a:off x="0" y="3262765"/>
              <a:ext cx="6344686" cy="954107"/>
            </a:xfrm>
            <a:prstGeom prst="rect">
              <a:avLst/>
            </a:prstGeom>
            <a:noFill/>
          </p:spPr>
          <p:txBody>
            <a:bodyPr wrap="none" rtlCol="0">
              <a:spAutoFit/>
            </a:bodyPr>
            <a:lstStyle/>
            <a:p>
              <a:r>
                <a:rPr lang="en-US" sz="2800" dirty="0">
                  <a:solidFill>
                    <a:schemeClr val="bg1"/>
                  </a:solidFill>
                  <a:latin typeface="Arial" panose="020B0604020202020204" pitchFamily="34" charset="0"/>
                  <a:cs typeface="Arial" panose="020B0604020202020204" pitchFamily="34" charset="0"/>
                </a:rPr>
                <a:t>Project Management Technologies</a:t>
              </a:r>
            </a:p>
            <a:p>
              <a:r>
                <a:rPr lang="en-US" sz="2800" dirty="0">
                  <a:solidFill>
                    <a:srgbClr val="24A9E1"/>
                  </a:solidFill>
                  <a:latin typeface="Arial" panose="020B0604020202020204" pitchFamily="34" charset="0"/>
                  <a:cs typeface="Arial" panose="020B0604020202020204" pitchFamily="34" charset="0"/>
                </a:rPr>
                <a:t>Prepared by Lecturer Waseem Tabbaa</a:t>
              </a:r>
            </a:p>
          </p:txBody>
        </p:sp>
      </p:gr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9C07DE4-9363-D5C9-2CB1-68EBC1BE00ED}"/>
              </a:ext>
            </a:extLst>
          </p:cNvPr>
          <p:cNvGrpSpPr/>
          <p:nvPr/>
        </p:nvGrpSpPr>
        <p:grpSpPr>
          <a:xfrm>
            <a:off x="-143929" y="0"/>
            <a:ext cx="12502215" cy="7093806"/>
            <a:chOff x="-143929" y="0"/>
            <a:chExt cx="12502215" cy="7093806"/>
          </a:xfrm>
        </p:grpSpPr>
        <p:pic>
          <p:nvPicPr>
            <p:cNvPr id="10" name="Picture 9"/>
            <p:cNvPicPr>
              <a:picLocks noChangeAspect="1"/>
            </p:cNvPicPr>
            <p:nvPr/>
          </p:nvPicPr>
          <p:blipFill>
            <a:blip r:embed="rId3"/>
            <a:stretch>
              <a:fillRect/>
            </a:stretch>
          </p:blipFill>
          <p:spPr>
            <a:xfrm>
              <a:off x="-143929" y="0"/>
              <a:ext cx="12335929" cy="7093806"/>
            </a:xfrm>
            <a:prstGeom prst="rect">
              <a:avLst/>
            </a:prstGeom>
          </p:spPr>
        </p:pic>
        <p:sp>
          <p:nvSpPr>
            <p:cNvPr id="11" name="Rectangle 10"/>
            <p:cNvSpPr/>
            <p:nvPr/>
          </p:nvSpPr>
          <p:spPr>
            <a:xfrm rot="10800000">
              <a:off x="-127932" y="0"/>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133371" y="0"/>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5280782" y="4968908"/>
              <a:ext cx="6934623" cy="908094"/>
            </a:xfrm>
            <a:prstGeom prst="rect">
              <a:avLst/>
            </a:prstGeom>
          </p:spPr>
        </p:pic>
        <p:sp>
          <p:nvSpPr>
            <p:cNvPr id="16" name="TextBox 15"/>
            <p:cNvSpPr txBox="1"/>
            <p:nvPr/>
          </p:nvSpPr>
          <p:spPr>
            <a:xfrm>
              <a:off x="5570150" y="4492007"/>
              <a:ext cx="6788136" cy="1384995"/>
            </a:xfrm>
            <a:prstGeom prst="rect">
              <a:avLst/>
            </a:prstGeom>
            <a:noFill/>
          </p:spPr>
          <p:txBody>
            <a:bodyPr wrap="square" rtlCol="0">
              <a:spAutoFit/>
            </a:bodyPr>
            <a:lstStyle/>
            <a:p>
              <a:endParaRPr lang="en-US" sz="2800" dirty="0">
                <a:solidFill>
                  <a:schemeClr val="bg1"/>
                </a:solidFill>
                <a:cs typeface="Tajawal Medium" panose="00000600000000000000"/>
              </a:endParaRPr>
            </a:p>
            <a:p>
              <a:r>
                <a:rPr lang="en-US" sz="2800" dirty="0">
                  <a:solidFill>
                    <a:schemeClr val="bg1"/>
                  </a:solidFill>
                  <a:cs typeface="Tajawal Medium" panose="00000600000000000000"/>
                </a:rPr>
                <a:t>SVI - Advanced tools and techniques</a:t>
              </a:r>
            </a:p>
            <a:p>
              <a:r>
                <a:rPr lang="en-US" sz="2800" dirty="0">
                  <a:solidFill>
                    <a:schemeClr val="bg1"/>
                  </a:solidFill>
                  <a:cs typeface="Tajawal Medium" panose="00000600000000000000"/>
                </a:rPr>
                <a:t>Ch. 21 - Simulation modeling</a:t>
              </a:r>
            </a:p>
          </p:txBody>
        </p:sp>
      </p:grpSp>
    </p:spTree>
    <p:extLst>
      <p:ext uri="{BB962C8B-B14F-4D97-AF65-F5344CB8AC3E}">
        <p14:creationId xmlns:p14="http://schemas.microsoft.com/office/powerpoint/2010/main" val="4049815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0376"/>
            <a:ext cx="9533101" cy="106671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613499" y="312485"/>
            <a:ext cx="2064989"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Introduction</a:t>
            </a:r>
            <a:endParaRPr lang="en-US" sz="2800" dirty="0">
              <a:solidFill>
                <a:srgbClr val="FF9518"/>
              </a:solidFill>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graphicFrame>
        <p:nvGraphicFramePr>
          <p:cNvPr id="10" name="Table 9">
            <a:extLst>
              <a:ext uri="{FF2B5EF4-FFF2-40B4-BE49-F238E27FC236}">
                <a16:creationId xmlns:a16="http://schemas.microsoft.com/office/drawing/2014/main" id="{3FDFC7D8-7960-8E3D-37DB-B9F78F3ECC4E}"/>
              </a:ext>
            </a:extLst>
          </p:cNvPr>
          <p:cNvGraphicFramePr>
            <a:graphicFrameLocks noGrp="1"/>
          </p:cNvGraphicFramePr>
          <p:nvPr>
            <p:extLst>
              <p:ext uri="{D42A27DB-BD31-4B8C-83A1-F6EECF244321}">
                <p14:modId xmlns:p14="http://schemas.microsoft.com/office/powerpoint/2010/main" val="3207993324"/>
              </p:ext>
            </p:extLst>
          </p:nvPr>
        </p:nvGraphicFramePr>
        <p:xfrm>
          <a:off x="2658899" y="989987"/>
          <a:ext cx="5105400" cy="1714500"/>
        </p:xfrm>
        <a:graphic>
          <a:graphicData uri="http://schemas.openxmlformats.org/drawingml/2006/table">
            <a:tbl>
              <a:tblPr>
                <a:tableStyleId>{5C22544A-7EE6-4342-B048-85BDC9FD1C3A}</a:tableStyleId>
              </a:tblPr>
              <a:tblGrid>
                <a:gridCol w="5105400">
                  <a:extLst>
                    <a:ext uri="{9D8B030D-6E8A-4147-A177-3AD203B41FA5}">
                      <a16:colId xmlns:a16="http://schemas.microsoft.com/office/drawing/2014/main" val="1009439474"/>
                    </a:ext>
                  </a:extLst>
                </a:gridCol>
              </a:tblGrid>
              <a:tr h="190500">
                <a:tc>
                  <a:txBody>
                    <a:bodyPr/>
                    <a:lstStyle/>
                    <a:p>
                      <a:pPr algn="l" fontAlgn="b"/>
                      <a:r>
                        <a:rPr lang="en-US" sz="1100" b="1" u="none" strike="noStrike" dirty="0">
                          <a:effectLst/>
                        </a:rPr>
                        <a:t>Chapter 21 Simulation modeling ............................................................. 373</a:t>
                      </a:r>
                      <a:endParaRPr lang="en-US" sz="11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555475033"/>
                  </a:ext>
                </a:extLst>
              </a:tr>
              <a:tr h="190500">
                <a:tc>
                  <a:txBody>
                    <a:bodyPr/>
                    <a:lstStyle/>
                    <a:p>
                      <a:pPr algn="l" fontAlgn="b"/>
                      <a:r>
                        <a:rPr lang="en-US" sz="1100" u="none" strike="noStrike">
                          <a:effectLst/>
                        </a:rPr>
                        <a:t>Introduction to simulation modeling.......................................................... 373</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152023235"/>
                  </a:ext>
                </a:extLst>
              </a:tr>
              <a:tr h="190500">
                <a:tc>
                  <a:txBody>
                    <a:bodyPr/>
                    <a:lstStyle/>
                    <a:p>
                      <a:pPr algn="l" fontAlgn="b"/>
                      <a:r>
                        <a:rPr lang="en-US" sz="1100" u="none" strike="noStrike">
                          <a:effectLst/>
                        </a:rPr>
                        <a:t>Monte Carlo......................................................................................................374</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472133110"/>
                  </a:ext>
                </a:extLst>
              </a:tr>
              <a:tr h="190500">
                <a:tc>
                  <a:txBody>
                    <a:bodyPr/>
                    <a:lstStyle/>
                    <a:p>
                      <a:pPr algn="l" fontAlgn="b"/>
                      <a:r>
                        <a:rPr lang="en-US" sz="1100" u="none" strike="noStrike">
                          <a:effectLst/>
                        </a:rPr>
                        <a:t>How does Monte Carlo work? ................................................................. 375</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55999630"/>
                  </a:ext>
                </a:extLst>
              </a:tr>
              <a:tr h="190500">
                <a:tc>
                  <a:txBody>
                    <a:bodyPr/>
                    <a:lstStyle/>
                    <a:p>
                      <a:pPr algn="l" fontAlgn="b"/>
                      <a:r>
                        <a:rPr lang="en-US" sz="1100" u="none" strike="noStrike">
                          <a:effectLst/>
                        </a:rPr>
                        <a:t>Benefits of Monte Carlo ............................................................................ 379</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34497450"/>
                  </a:ext>
                </a:extLst>
              </a:tr>
              <a:tr h="190500">
                <a:tc>
                  <a:txBody>
                    <a:bodyPr/>
                    <a:lstStyle/>
                    <a:p>
                      <a:pPr algn="l" fontAlgn="b"/>
                      <a:r>
                        <a:rPr lang="en-US" sz="1100" u="none" strike="noStrike">
                          <a:effectLst/>
                        </a:rPr>
                        <a:t>Examples..................................................................................................... 379</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860541393"/>
                  </a:ext>
                </a:extLst>
              </a:tr>
              <a:tr h="190500">
                <a:tc>
                  <a:txBody>
                    <a:bodyPr/>
                    <a:lstStyle/>
                    <a:p>
                      <a:pPr algn="l" fontAlgn="b"/>
                      <a:r>
                        <a:rPr lang="en-US" sz="1100" u="none" strike="noStrike">
                          <a:effectLst/>
                        </a:rPr>
                        <a:t>Executing the model...................................................................................... 380</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212666134"/>
                  </a:ext>
                </a:extLst>
              </a:tr>
              <a:tr h="190500">
                <a:tc>
                  <a:txBody>
                    <a:bodyPr/>
                    <a:lstStyle/>
                    <a:p>
                      <a:pPr algn="l" fontAlgn="b"/>
                      <a:r>
                        <a:rPr lang="en-US" sz="1100" u="none" strike="noStrike">
                          <a:effectLst/>
                        </a:rPr>
                        <a:t>Summary......................................................................................................... 384</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257276103"/>
                  </a:ext>
                </a:extLst>
              </a:tr>
              <a:tr h="190500">
                <a:tc>
                  <a:txBody>
                    <a:bodyPr/>
                    <a:lstStyle/>
                    <a:p>
                      <a:pPr algn="l" fontAlgn="b"/>
                      <a:r>
                        <a:rPr lang="en-US" sz="1100" u="none" strike="noStrike" dirty="0">
                          <a:effectLst/>
                        </a:rPr>
                        <a:t>References ....................................................................................................... 385</a:t>
                      </a:r>
                      <a:endParaRPr lang="en-US"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53222248"/>
                  </a:ext>
                </a:extLst>
              </a:tr>
            </a:tbl>
          </a:graphicData>
        </a:graphic>
      </p:graphicFrame>
      <p:graphicFrame>
        <p:nvGraphicFramePr>
          <p:cNvPr id="11" name="Table 10">
            <a:extLst>
              <a:ext uri="{FF2B5EF4-FFF2-40B4-BE49-F238E27FC236}">
                <a16:creationId xmlns:a16="http://schemas.microsoft.com/office/drawing/2014/main" id="{BBC85764-E7F6-74D8-D52D-8B7055B5B45B}"/>
              </a:ext>
            </a:extLst>
          </p:cNvPr>
          <p:cNvGraphicFramePr>
            <a:graphicFrameLocks noGrp="1"/>
          </p:cNvGraphicFramePr>
          <p:nvPr>
            <p:extLst>
              <p:ext uri="{D42A27DB-BD31-4B8C-83A1-F6EECF244321}">
                <p14:modId xmlns:p14="http://schemas.microsoft.com/office/powerpoint/2010/main" val="1912093715"/>
              </p:ext>
            </p:extLst>
          </p:nvPr>
        </p:nvGraphicFramePr>
        <p:xfrm>
          <a:off x="2658899" y="2915955"/>
          <a:ext cx="5105400" cy="3238500"/>
        </p:xfrm>
        <a:graphic>
          <a:graphicData uri="http://schemas.openxmlformats.org/drawingml/2006/table">
            <a:tbl>
              <a:tblPr>
                <a:tableStyleId>{5C22544A-7EE6-4342-B048-85BDC9FD1C3A}</a:tableStyleId>
              </a:tblPr>
              <a:tblGrid>
                <a:gridCol w="5105400">
                  <a:extLst>
                    <a:ext uri="{9D8B030D-6E8A-4147-A177-3AD203B41FA5}">
                      <a16:colId xmlns:a16="http://schemas.microsoft.com/office/drawing/2014/main" val="1302014009"/>
                    </a:ext>
                  </a:extLst>
                </a:gridCol>
              </a:tblGrid>
              <a:tr h="190500">
                <a:tc>
                  <a:txBody>
                    <a:bodyPr/>
                    <a:lstStyle/>
                    <a:p>
                      <a:pPr algn="l" fontAlgn="b"/>
                      <a:r>
                        <a:rPr lang="en-US" sz="1100" b="1" u="none" strike="noStrike" dirty="0">
                          <a:effectLst/>
                        </a:rPr>
                        <a:t>Chapter 23 Team tools: RAM charts and staffing profile.................... 409</a:t>
                      </a:r>
                      <a:endParaRPr lang="en-US" sz="11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25321909"/>
                  </a:ext>
                </a:extLst>
              </a:tr>
              <a:tr h="190500">
                <a:tc>
                  <a:txBody>
                    <a:bodyPr/>
                    <a:lstStyle/>
                    <a:p>
                      <a:pPr algn="l" fontAlgn="b"/>
                      <a:r>
                        <a:rPr lang="en-US" sz="1100" u="none" strike="noStrike">
                          <a:effectLst/>
                        </a:rPr>
                        <a:t>Organizational definition ............................................................................. 409</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67789007"/>
                  </a:ext>
                </a:extLst>
              </a:tr>
              <a:tr h="190500">
                <a:tc>
                  <a:txBody>
                    <a:bodyPr/>
                    <a:lstStyle/>
                    <a:p>
                      <a:pPr algn="l" fontAlgn="b"/>
                      <a:r>
                        <a:rPr lang="en-US" sz="1100" u="none" strike="noStrike">
                          <a:effectLst/>
                        </a:rPr>
                        <a:t>Roles and responsibilities matrix .................................................................411</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82940679"/>
                  </a:ext>
                </a:extLst>
              </a:tr>
              <a:tr h="190500">
                <a:tc>
                  <a:txBody>
                    <a:bodyPr/>
                    <a:lstStyle/>
                    <a:p>
                      <a:pPr algn="l" fontAlgn="b"/>
                      <a:r>
                        <a:rPr lang="en-US" sz="1100" u="none" strike="noStrike">
                          <a:effectLst/>
                        </a:rPr>
                        <a:t>Tracking tools and techniques ..................................................................... 415</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57586437"/>
                  </a:ext>
                </a:extLst>
              </a:tr>
              <a:tr h="190500">
                <a:tc>
                  <a:txBody>
                    <a:bodyPr/>
                    <a:lstStyle/>
                    <a:p>
                      <a:pPr algn="l" fontAlgn="b"/>
                      <a:r>
                        <a:rPr lang="en-US" sz="1100" u="none" strike="noStrike" dirty="0">
                          <a:effectLst/>
                        </a:rPr>
                        <a:t>Project close-out ............................................................................................. 419</a:t>
                      </a:r>
                      <a:endParaRPr lang="en-US"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53864703"/>
                  </a:ext>
                </a:extLst>
              </a:tr>
              <a:tr h="190500">
                <a:tc>
                  <a:txBody>
                    <a:bodyPr/>
                    <a:lstStyle/>
                    <a:p>
                      <a:pPr algn="l" fontAlgn="b"/>
                      <a:r>
                        <a:rPr lang="en-US" sz="1100" u="none" strike="noStrike" dirty="0">
                          <a:effectLst/>
                        </a:rPr>
                        <a:t>Summary......................................................................................................... 420</a:t>
                      </a:r>
                      <a:endParaRPr lang="en-US"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50899991"/>
                  </a:ext>
                </a:extLst>
              </a:tr>
              <a:tr h="190500">
                <a:tc>
                  <a:txBody>
                    <a:bodyPr/>
                    <a:lstStyle/>
                    <a:p>
                      <a:pPr algn="l" fontAlgn="b"/>
                      <a:r>
                        <a:rPr lang="en-US" sz="1100" u="none" strike="noStrike">
                          <a:effectLst/>
                        </a:rPr>
                        <a:t>References ....................................................................................................... 422</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801616594"/>
                  </a:ext>
                </a:extLst>
              </a:tr>
              <a:tr h="190500">
                <a:tc>
                  <a:txBody>
                    <a:bodyPr/>
                    <a:lstStyle/>
                    <a:p>
                      <a:pPr algn="l" fontAlgn="b"/>
                      <a:r>
                        <a:rPr lang="en-US" sz="1100" b="1" u="none" strike="noStrike" dirty="0">
                          <a:effectLst/>
                        </a:rPr>
                        <a:t>Chapter 24 Enterprise project management office................................423</a:t>
                      </a:r>
                      <a:endParaRPr lang="en-US" sz="11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973734939"/>
                  </a:ext>
                </a:extLst>
              </a:tr>
              <a:tr h="190500">
                <a:tc>
                  <a:txBody>
                    <a:bodyPr/>
                    <a:lstStyle/>
                    <a:p>
                      <a:pPr algn="l" fontAlgn="b"/>
                      <a:r>
                        <a:rPr lang="en-US" sz="1100" u="none" strike="noStrike">
                          <a:effectLst/>
                        </a:rPr>
                        <a:t>Introduction .................................................................................................... 423</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821279166"/>
                  </a:ext>
                </a:extLst>
              </a:tr>
              <a:tr h="190500">
                <a:tc>
                  <a:txBody>
                    <a:bodyPr/>
                    <a:lstStyle/>
                    <a:p>
                      <a:pPr algn="l" fontAlgn="b"/>
                      <a:r>
                        <a:rPr lang="en-US" sz="1100" u="none" strike="noStrike">
                          <a:effectLst/>
                        </a:rPr>
                        <a:t>Project, program, and portfolio management ........................................... 426</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29162379"/>
                  </a:ext>
                </a:extLst>
              </a:tr>
              <a:tr h="190500">
                <a:tc>
                  <a:txBody>
                    <a:bodyPr/>
                    <a:lstStyle/>
                    <a:p>
                      <a:pPr algn="l" fontAlgn="b"/>
                      <a:r>
                        <a:rPr lang="en-US" sz="1100" u="none" strike="noStrike">
                          <a:effectLst/>
                        </a:rPr>
                        <a:t>Prioritize projects to align with strategic plans......................................... 428</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52542329"/>
                  </a:ext>
                </a:extLst>
              </a:tr>
              <a:tr h="190500">
                <a:tc>
                  <a:txBody>
                    <a:bodyPr/>
                    <a:lstStyle/>
                    <a:p>
                      <a:pPr algn="l" fontAlgn="b"/>
                      <a:r>
                        <a:rPr lang="en-US" sz="1100" u="none" strike="noStrike">
                          <a:effectLst/>
                        </a:rPr>
                        <a:t>Moving to the enterprise project management office (or the rough </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11073345"/>
                  </a:ext>
                </a:extLst>
              </a:tr>
              <a:tr h="190500">
                <a:tc>
                  <a:txBody>
                    <a:bodyPr/>
                    <a:lstStyle/>
                    <a:p>
                      <a:pPr algn="l" fontAlgn="b"/>
                      <a:r>
                        <a:rPr lang="en-US" sz="1100" u="none" strike="noStrike">
                          <a:effectLst/>
                        </a:rPr>
                        <a:t>road going from point “A” to point “B”)..................................................... 429</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75796065"/>
                  </a:ext>
                </a:extLst>
              </a:tr>
              <a:tr h="190500">
                <a:tc>
                  <a:txBody>
                    <a:bodyPr/>
                    <a:lstStyle/>
                    <a:p>
                      <a:pPr algn="l" fontAlgn="b"/>
                      <a:r>
                        <a:rPr lang="en-US" sz="1100" u="none" strike="noStrike">
                          <a:effectLst/>
                        </a:rPr>
                        <a:t>What is the organization maturity baseline? ........................................ 429</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863123849"/>
                  </a:ext>
                </a:extLst>
              </a:tr>
              <a:tr h="190500">
                <a:tc>
                  <a:txBody>
                    <a:bodyPr/>
                    <a:lstStyle/>
                    <a:p>
                      <a:pPr algn="l" fontAlgn="b"/>
                      <a:r>
                        <a:rPr lang="en-US" sz="1100" u="none" strike="noStrike">
                          <a:effectLst/>
                        </a:rPr>
                        <a:t>Steering committee ................................................................................... 431</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29372148"/>
                  </a:ext>
                </a:extLst>
              </a:tr>
              <a:tr h="190500">
                <a:tc>
                  <a:txBody>
                    <a:bodyPr/>
                    <a:lstStyle/>
                    <a:p>
                      <a:pPr algn="l" fontAlgn="b"/>
                      <a:r>
                        <a:rPr lang="en-US" sz="1100" u="none" strike="noStrike">
                          <a:effectLst/>
                        </a:rPr>
                        <a:t>Summary......................................................................................................... 432</a:t>
                      </a:r>
                      <a:endParaRPr lang="en-US"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64875469"/>
                  </a:ext>
                </a:extLst>
              </a:tr>
              <a:tr h="190500">
                <a:tc>
                  <a:txBody>
                    <a:bodyPr/>
                    <a:lstStyle/>
                    <a:p>
                      <a:pPr algn="l" fontAlgn="b"/>
                      <a:r>
                        <a:rPr lang="en-US" sz="1100" u="none" strike="noStrike" dirty="0">
                          <a:effectLst/>
                        </a:rPr>
                        <a:t>References ....................................................................................................... 432</a:t>
                      </a:r>
                      <a:endParaRPr lang="en-US"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131177943"/>
                  </a:ext>
                </a:extLst>
              </a:tr>
            </a:tbl>
          </a:graphicData>
        </a:graphic>
      </p:graphicFrame>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4" y="0"/>
            <a:ext cx="12199553" cy="1129192"/>
          </a:xfrm>
          <a:prstGeom prst="rect">
            <a:avLst/>
          </a:prstGeom>
        </p:spPr>
      </p:pic>
      <p:sp>
        <p:nvSpPr>
          <p:cNvPr id="7" name="TextBox 6"/>
          <p:cNvSpPr txBox="1"/>
          <p:nvPr/>
        </p:nvSpPr>
        <p:spPr>
          <a:xfrm>
            <a:off x="2913255" y="299511"/>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Introduction to simulation modeling</a:t>
            </a:r>
          </a:p>
        </p:txBody>
      </p:sp>
      <p:sp>
        <p:nvSpPr>
          <p:cNvPr id="8" name="TextBox 7"/>
          <p:cNvSpPr txBox="1"/>
          <p:nvPr/>
        </p:nvSpPr>
        <p:spPr>
          <a:xfrm>
            <a:off x="414801" y="299511"/>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10959"/>
            <a:ext cx="11947705" cy="532453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In project management circles, the use of simulation modeling is increasingly popular as a tool to identify similar information as identified with the PERT tool, but without requiring as much of a background in statistics.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PERT ignores the stochastic nature of activity completion times, which serves only to identify a completion time without consideration for what the penalty is to the project for not completing a project on time.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It also does not consider bottlenecks that could impact the project when one task is completed later than anticipated since the task may serve as input for another task.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situation can result in noncritical tasks moving to create another critical path.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Because of this dynamic characteristic, the use of simulation modeling is recommended to evaluate potential project variance. In an operational model, simulation modeling tends to be more easily understood and more content-rich.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As a result of this capability, it is the focus of this section.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goal here is to describe modeling and simulation as it pertains to the project model.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Specific mechanics and benefits will be shown in the examples. </a:t>
            </a:r>
          </a:p>
          <a:p>
            <a:pPr marL="285750" indent="-285750" algn="just">
              <a:buFont typeface="Wingdings" panose="05000000000000000000" pitchFamily="2" charset="2"/>
              <a:buChar char="q"/>
            </a:pPr>
            <a:r>
              <a:rPr lang="en-US" sz="1700" dirty="0">
                <a:solidFill>
                  <a:srgbClr val="0A1F61"/>
                </a:solidFill>
              </a:rPr>
              <a:t>The modeling methodology will be based on Monte </a:t>
            </a:r>
            <a:r>
              <a:rPr lang="en-US" sz="1700" dirty="0" err="1">
                <a:solidFill>
                  <a:srgbClr val="0A1F61"/>
                </a:solidFill>
              </a:rPr>
              <a:t>Carlotype</a:t>
            </a:r>
            <a:r>
              <a:rPr lang="en-US" sz="1700" dirty="0">
                <a:solidFill>
                  <a:srgbClr val="0A1F61"/>
                </a:solidFill>
              </a:rPr>
              <a:t> random value generation used to simulate variable performance for specific tasks.</a:t>
            </a:r>
          </a:p>
          <a:p>
            <a:pPr marL="285750" indent="-285750" algn="just">
              <a:buFont typeface="Wingdings" panose="05000000000000000000" pitchFamily="2" charset="2"/>
              <a:buChar char="q"/>
            </a:pPr>
            <a:r>
              <a:rPr lang="en-US" sz="1700" dirty="0">
                <a:solidFill>
                  <a:srgbClr val="0A1F61"/>
                </a:solidFill>
              </a:rPr>
              <a:t>Modeling and simulation is an analytic discipline that allows us to develop a level of understanding regarding the interaction of the parts of a system, or tasks within a project, as well as the system or rather the project as a whole. </a:t>
            </a:r>
          </a:p>
          <a:p>
            <a:pPr marL="285750" indent="-285750" algn="just">
              <a:buFont typeface="Wingdings" panose="05000000000000000000" pitchFamily="2" charset="2"/>
              <a:buChar char="q"/>
            </a:pPr>
            <a:r>
              <a:rPr lang="en-US" sz="1700" dirty="0">
                <a:solidFill>
                  <a:srgbClr val="0A1F61"/>
                </a:solidFill>
              </a:rPr>
              <a:t>From this descriptive modeling, an improved level of understanding is developed beyond that rarely achievable from any other discipline. </a:t>
            </a:r>
          </a:p>
          <a:p>
            <a:pPr marL="285750" indent="-285750" algn="just">
              <a:buFont typeface="Wingdings" panose="05000000000000000000" pitchFamily="2" charset="2"/>
              <a:buChar char="q"/>
            </a:pPr>
            <a:r>
              <a:rPr lang="en-US" sz="1700" dirty="0">
                <a:solidFill>
                  <a:srgbClr val="0A1F61"/>
                </a:solidFill>
              </a:rPr>
              <a:t>Model dynamics produced through this technology can then simulate project probabilistic outcomes by assigning variable time values to project activities.</a:t>
            </a:r>
          </a:p>
        </p:txBody>
      </p:sp>
    </p:spTree>
    <p:extLst>
      <p:ext uri="{BB962C8B-B14F-4D97-AF65-F5344CB8AC3E}">
        <p14:creationId xmlns:p14="http://schemas.microsoft.com/office/powerpoint/2010/main" val="22346686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862956"/>
          </a:xfrm>
          <a:prstGeom prst="rect">
            <a:avLst/>
          </a:prstGeom>
        </p:spPr>
      </p:pic>
      <p:sp>
        <p:nvSpPr>
          <p:cNvPr id="7" name="TextBox 6"/>
          <p:cNvSpPr txBox="1"/>
          <p:nvPr/>
        </p:nvSpPr>
        <p:spPr>
          <a:xfrm>
            <a:off x="3005310" y="219730"/>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Monte Carlo</a:t>
            </a:r>
          </a:p>
        </p:txBody>
      </p:sp>
      <p:sp>
        <p:nvSpPr>
          <p:cNvPr id="8" name="TextBox 7"/>
          <p:cNvSpPr txBox="1"/>
          <p:nvPr/>
        </p:nvSpPr>
        <p:spPr>
          <a:xfrm>
            <a:off x="451623" y="213184"/>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819996"/>
            <a:ext cx="11947705" cy="610936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Uncertainty is simulated using a computational algorithm tool such as Monte Carlo, which allows real-world phenomena to behave in variable forms.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the simplest terms, the Monte Carlo technique uses random numbers to describe these variable events.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this, the underlying model simulates the likelihood and impact of risk events such as predicting ranges of project cost or schedule.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Full Monte is an MS Project add-in software utility that uses the Monte Carlo technique to produce time and cost analysis of a project model.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There are also multiple MS Excel add-in software options that use this approach.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Other tools such as Excel, @ Risk, or Crystal Ball can also be used for similar types of analysis.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Customized software such as this is extremely helpful in gaining a better understanding of the uncertainty present within the project environment.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One of the outputs of simulation modeling is sensitivity analysis, which can be used in determining which risks have the most potential impact on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this mode, the model takes each task and sees what that variable’s effect is on project completion.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One form of sensitivity analysis comes in the form of a tornado diagram, which ranks the project activities in order of significance for, say, a critical path.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Therefore, it often explains when or during what period a task is on the critical path.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the case of the Full Monte software, it displays the optimistic and pessimistic duration times for each task.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format of this is a vertical bar histogram chart with the data category being the time range for a task.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 tornado diagram format is also created in this process.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diagrams help us provide an expanded view of potential project outcomes and show where attention should be focused.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Full Monte report format provides an optimistic and pessimistic time range for when a task or total project is active.</a:t>
            </a:r>
          </a:p>
        </p:txBody>
      </p:sp>
    </p:spTree>
    <p:extLst>
      <p:ext uri="{BB962C8B-B14F-4D97-AF65-F5344CB8AC3E}">
        <p14:creationId xmlns:p14="http://schemas.microsoft.com/office/powerpoint/2010/main" val="396146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043275"/>
          </a:xfrm>
          <a:prstGeom prst="rect">
            <a:avLst/>
          </a:prstGeom>
        </p:spPr>
      </p:pic>
      <p:sp>
        <p:nvSpPr>
          <p:cNvPr id="7" name="TextBox 6"/>
          <p:cNvSpPr txBox="1"/>
          <p:nvPr/>
        </p:nvSpPr>
        <p:spPr>
          <a:xfrm>
            <a:off x="2821200" y="305648"/>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927915"/>
            <a:ext cx="11947705" cy="5930085"/>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On the basis of defined probability distributions, the Monte Carlo technique provides an array of outcomes that could occur, resulting in a better schedule and cost overview when compared with a deterministic approach.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Monte Carlo defines uncertainty through a probability distribution specification for each project task.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From this, it can evaluate plan status by sampling each task with randomly generated values over thousands of cycles, and calculating values, again and again, using different random values from the probability functions.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The iterative analysis process results in a histogram distribution of possible outcomes.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Probability distributions for model components provide a realistic method for an improved understanding of real-world system behavior.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Different probability distribution options can be used as noted in Table 21.1.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Full Monte offers a range of these distributions that can be selected for this purpose.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From these options, it is possible to generate random time and cost events such that the frequency of occurrence of any particular value is proportional to its probability of occurrence.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Full Monte uses this data to simulate the probabilistic behavior of each task.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Then, it uses these values to compute the MS Project plan, except that it now also stores the results for each iteration as it repeats the entire process hundreds or even thousands of times. </a:t>
            </a:r>
          </a:p>
        </p:txBody>
      </p:sp>
    </p:spTree>
    <p:extLst>
      <p:ext uri="{BB962C8B-B14F-4D97-AF65-F5344CB8AC3E}">
        <p14:creationId xmlns:p14="http://schemas.microsoft.com/office/powerpoint/2010/main" val="3641884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5145255"/>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The end result of this is a repository of model results that reveals the probabilistic range of outcomes resulting from the iterations.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One typical way of displaying these results is in the form of a project completion histogram for time and/or cost.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 project finish histogram describes the probability of a project finishing at each time within the calculated range.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The corresponding project cost histogram calculates similar histogram data for the total cost of the project.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Data of this type can be used to evaluate the variability of the project time or cost outcomes.</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Depending upon which probability distribution shape is chosen, the required data entry is either a 2 or a 3 data value.</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On the basis of these data values and the defined probability distribution, it is possible to define the various characteristics of the task.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Once this is accomplished, a simulation can be executed based on random samples from those distributions.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Iteration is the term given for each time the model is sampled and the outcome recorded.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This generates a single value for the time and cost histogram.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Repeating this process generates a comprehensive view of what may happen as well as how likely it is to happen.</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34178358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AE74AFDB-DE46-FB04-7DAE-514369D5A40F}"/>
              </a:ext>
            </a:extLst>
          </p:cNvPr>
          <p:cNvPicPr>
            <a:picLocks noChangeAspect="1"/>
          </p:cNvPicPr>
          <p:nvPr/>
        </p:nvPicPr>
        <p:blipFill>
          <a:blip r:embed="rId4"/>
          <a:stretch>
            <a:fillRect/>
          </a:stretch>
        </p:blipFill>
        <p:spPr>
          <a:xfrm rot="5400000">
            <a:off x="3411427" y="-1353887"/>
            <a:ext cx="5395741" cy="11028036"/>
          </a:xfrm>
          <a:prstGeom prst="rect">
            <a:avLst/>
          </a:prstGeom>
        </p:spPr>
      </p:pic>
    </p:spTree>
    <p:extLst>
      <p:ext uri="{BB962C8B-B14F-4D97-AF65-F5344CB8AC3E}">
        <p14:creationId xmlns:p14="http://schemas.microsoft.com/office/powerpoint/2010/main" val="510855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CE670EA9-C32E-5916-2001-62982DB3CE80}"/>
              </a:ext>
            </a:extLst>
          </p:cNvPr>
          <p:cNvPicPr>
            <a:picLocks noChangeAspect="1"/>
          </p:cNvPicPr>
          <p:nvPr/>
        </p:nvPicPr>
        <p:blipFill>
          <a:blip r:embed="rId4"/>
          <a:stretch>
            <a:fillRect/>
          </a:stretch>
        </p:blipFill>
        <p:spPr>
          <a:xfrm rot="5400000">
            <a:off x="3422577" y="-1799770"/>
            <a:ext cx="5358136" cy="11942062"/>
          </a:xfrm>
          <a:prstGeom prst="rect">
            <a:avLst/>
          </a:prstGeom>
        </p:spPr>
      </p:pic>
    </p:spTree>
    <p:extLst>
      <p:ext uri="{BB962C8B-B14F-4D97-AF65-F5344CB8AC3E}">
        <p14:creationId xmlns:p14="http://schemas.microsoft.com/office/powerpoint/2010/main" val="1419313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4466C6E4-6645-508B-4C1E-E245146F164E}"/>
              </a:ext>
            </a:extLst>
          </p:cNvPr>
          <p:cNvPicPr>
            <a:picLocks noChangeAspect="1"/>
          </p:cNvPicPr>
          <p:nvPr/>
        </p:nvPicPr>
        <p:blipFill>
          <a:blip r:embed="rId4"/>
          <a:stretch>
            <a:fillRect/>
          </a:stretch>
        </p:blipFill>
        <p:spPr>
          <a:xfrm rot="5400000">
            <a:off x="3513772" y="-1527699"/>
            <a:ext cx="5405837" cy="11365564"/>
          </a:xfrm>
          <a:prstGeom prst="rect">
            <a:avLst/>
          </a:prstGeom>
        </p:spPr>
      </p:pic>
    </p:spTree>
    <p:extLst>
      <p:ext uri="{BB962C8B-B14F-4D97-AF65-F5344CB8AC3E}">
        <p14:creationId xmlns:p14="http://schemas.microsoft.com/office/powerpoint/2010/main" val="328788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Benefits of Monte Carlo</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5284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Monte Carlo simulation has many benefits over deterministic or “single-point estimate” analysis.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 sample of these benefits is listed as follows:</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reasonable probabilistic estimates of the true project length.</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a full probabilistic distribution showing the range of outcomes and how likely different potential outcomes are occurring.</a:t>
            </a:r>
          </a:p>
          <a:p>
            <a:pPr marL="800100" lvl="1" indent="-342900" algn="just">
              <a:lnSpc>
                <a:spcPct val="150000"/>
              </a:lnSpc>
              <a:buFont typeface="+mj-lt"/>
              <a:buAutoNum type="arabicParenR"/>
            </a:pPr>
            <a:r>
              <a:rPr lang="en-US" sz="1700" dirty="0">
                <a:solidFill>
                  <a:srgbClr val="0A1F61"/>
                </a:solidFill>
                <a:cs typeface="Tajawal ExtraBold" panose="00000800000000000000"/>
              </a:rPr>
              <a:t>Permits use of various distributional assumptions for activity times.</a:t>
            </a:r>
          </a:p>
          <a:p>
            <a:pPr marL="800100" lvl="1" indent="-342900" algn="just">
              <a:lnSpc>
                <a:spcPct val="150000"/>
              </a:lnSpc>
              <a:buFont typeface="+mj-lt"/>
              <a:buAutoNum type="arabicParenR"/>
            </a:pPr>
            <a:r>
              <a:rPr lang="en-US" sz="1700" dirty="0">
                <a:solidFill>
                  <a:srgbClr val="0A1F61"/>
                </a:solidFill>
                <a:cs typeface="Tajawal ExtraBold" panose="00000800000000000000"/>
              </a:rPr>
              <a:t>Does not require extensive historical data.</a:t>
            </a:r>
          </a:p>
          <a:p>
            <a:pPr marL="800100" lvl="1" indent="-342900" algn="just">
              <a:lnSpc>
                <a:spcPct val="150000"/>
              </a:lnSpc>
              <a:buFont typeface="+mj-lt"/>
              <a:buAutoNum type="arabicParenR"/>
            </a:pPr>
            <a:r>
              <a:rPr lang="en-US" sz="1700" dirty="0">
                <a:solidFill>
                  <a:srgbClr val="0A1F61"/>
                </a:solidFill>
                <a:cs typeface="Tajawal ExtraBold" panose="00000800000000000000"/>
              </a:rPr>
              <a:t>Does not require assumption on linearity, distribution, correlation, or volatilities.</a:t>
            </a:r>
          </a:p>
          <a:p>
            <a:pPr marL="800100" lvl="1" indent="-342900" algn="just">
              <a:lnSpc>
                <a:spcPct val="150000"/>
              </a:lnSpc>
              <a:buFont typeface="+mj-lt"/>
              <a:buAutoNum type="arabicParenR"/>
            </a:pPr>
            <a:r>
              <a:rPr lang="en-US" sz="1700" dirty="0">
                <a:solidFill>
                  <a:srgbClr val="0A1F61"/>
                </a:solidFill>
                <a:cs typeface="Tajawal ExtraBold" panose="00000800000000000000"/>
              </a:rPr>
              <a:t>Performs sensitivity analysis providing awareness regarding which inputs have the greatest effect on bottom-line results.</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a greater problem understanding by having the data behind an outcome such as which input most affected a specific outcome.</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488761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hlinkClick r:id="rId4"/>
              </a:rPr>
              <a:t>Examples - Executing the model</a:t>
            </a:r>
            <a:endParaRPr lang="en-US" sz="2800" dirty="0">
              <a:solidFill>
                <a:schemeClr val="bg1"/>
              </a:solidFill>
              <a:cs typeface="Tajawal Medium" panose="00000600000000000000" pitchFamily="2" charset="-78"/>
            </a:endParaRP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1057597"/>
          </a:xfrm>
          <a:prstGeom prst="rect">
            <a:avLst/>
          </a:prstGeom>
          <a:noFill/>
        </p:spPr>
        <p:txBody>
          <a:bodyPr wrap="square">
            <a:spAutoFit/>
          </a:bodyPr>
          <a:lstStyle/>
          <a:p>
            <a:pPr algn="ctr">
              <a:lnSpc>
                <a:spcPct val="200000"/>
              </a:lnSpc>
            </a:pPr>
            <a:r>
              <a:rPr lang="en-US" sz="1700" dirty="0">
                <a:solidFill>
                  <a:srgbClr val="0A1F61"/>
                </a:solidFill>
                <a:highlight>
                  <a:srgbClr val="FFFF00"/>
                </a:highlight>
                <a:cs typeface="Tajawal ExtraBold" panose="00000800000000000000"/>
              </a:rPr>
              <a:t>Please read the book on page 379 till 384</a:t>
            </a:r>
          </a:p>
          <a:p>
            <a:pPr algn="ctr">
              <a:lnSpc>
                <a:spcPct val="200000"/>
              </a:lnSpc>
            </a:pPr>
            <a:r>
              <a:rPr lang="en-US" sz="1700" dirty="0">
                <a:solidFill>
                  <a:srgbClr val="0A1F61"/>
                </a:solidFill>
                <a:highlight>
                  <a:srgbClr val="FFFF00"/>
                </a:highlight>
                <a:cs typeface="Tajawal ExtraBold" panose="00000800000000000000"/>
              </a:rPr>
              <a:t>Click on the slide title for video.</a:t>
            </a:r>
          </a:p>
        </p:txBody>
      </p:sp>
    </p:spTree>
    <p:extLst>
      <p:ext uri="{BB962C8B-B14F-4D97-AF65-F5344CB8AC3E}">
        <p14:creationId xmlns:p14="http://schemas.microsoft.com/office/powerpoint/2010/main" val="2149571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Summary</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53970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In project management, the area of simulation modeling has become increasingly popular as a tool to evaluate variability of project outcomes based on probability estimates for the various tasks.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output is somewhat similar to the preceding PERT theory, but without needing as much user statistical background to understand the results.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Modeling and simulation is a discipline that allows us to develop an increased level of understanding regarding the interaction of the parts of a system, tasks within a project, as well as the project as a whole.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Overall, simulation modeling tends to be more easily understood and more content-rich.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examples shown in this chapter have attempted to demonstrate the data requirements and core outputs of this process regardless of the brand utility used.</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all of these reasons, this chapter’s material represents a core plan analysis skill area for the PM.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next chapter will continue to broaden this general topic area by focusing on risk management mechanics.</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1917127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810072"/>
          </a:xfrm>
          <a:prstGeom prst="rect">
            <a:avLst/>
          </a:prstGeom>
        </p:spPr>
      </p:pic>
      <p:sp>
        <p:nvSpPr>
          <p:cNvPr id="7" name="TextBox 6"/>
          <p:cNvSpPr txBox="1"/>
          <p:nvPr/>
        </p:nvSpPr>
        <p:spPr>
          <a:xfrm>
            <a:off x="2821200" y="176771"/>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QUESTIONS</a:t>
            </a:r>
          </a:p>
        </p:txBody>
      </p:sp>
      <p:sp>
        <p:nvSpPr>
          <p:cNvPr id="8" name="TextBox 7"/>
          <p:cNvSpPr txBox="1"/>
          <p:nvPr/>
        </p:nvSpPr>
        <p:spPr>
          <a:xfrm>
            <a:off x="408665" y="114637"/>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648164"/>
            <a:ext cx="11947705" cy="632250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b="1" dirty="0">
                <a:solidFill>
                  <a:srgbClr val="0A1F61"/>
                </a:solidFill>
                <a:cs typeface="Tajawal ExtraBold" panose="00000800000000000000"/>
              </a:rPr>
              <a:t>Review questions</a:t>
            </a:r>
          </a:p>
          <a:p>
            <a:pPr marL="800100" lvl="1" indent="-342900" algn="just">
              <a:lnSpc>
                <a:spcPct val="150000"/>
              </a:lnSpc>
              <a:buFont typeface="+mj-lt"/>
              <a:buAutoNum type="arabicParenR"/>
            </a:pPr>
            <a:r>
              <a:rPr lang="en-US" sz="1700" dirty="0">
                <a:solidFill>
                  <a:srgbClr val="0A1F61"/>
                </a:solidFill>
                <a:cs typeface="Tajawal ExtraBold" panose="00000800000000000000"/>
              </a:rPr>
              <a:t>What is the basic purpose for choosing project plan simulation modeling?</a:t>
            </a:r>
          </a:p>
          <a:p>
            <a:pPr marL="800100" lvl="1" indent="-342900" algn="just">
              <a:lnSpc>
                <a:spcPct val="150000"/>
              </a:lnSpc>
              <a:buFont typeface="+mj-lt"/>
              <a:buAutoNum type="arabicParenR"/>
            </a:pPr>
            <a:r>
              <a:rPr lang="en-US" sz="1700" dirty="0">
                <a:solidFill>
                  <a:srgbClr val="0A1F61"/>
                </a:solidFill>
                <a:cs typeface="Tajawal ExtraBold" panose="00000800000000000000"/>
              </a:rPr>
              <a:t>Describe the Monte Carlo process.</a:t>
            </a:r>
          </a:p>
          <a:p>
            <a:pPr marL="800100" lvl="1" indent="-342900" algn="just">
              <a:lnSpc>
                <a:spcPct val="150000"/>
              </a:lnSpc>
              <a:buFont typeface="+mj-lt"/>
              <a:buAutoNum type="arabicParenR"/>
            </a:pPr>
            <a:r>
              <a:rPr lang="en-US" sz="1700" dirty="0">
                <a:solidFill>
                  <a:srgbClr val="0A1F61"/>
                </a:solidFill>
                <a:cs typeface="Tajawal ExtraBold" panose="00000800000000000000"/>
              </a:rPr>
              <a:t>What are the benefits of simulation modeling over the traditional PERT model.</a:t>
            </a:r>
          </a:p>
          <a:p>
            <a:pPr marL="285750" indent="-285750" algn="just">
              <a:lnSpc>
                <a:spcPct val="150000"/>
              </a:lnSpc>
              <a:buFont typeface="Wingdings" panose="05000000000000000000" pitchFamily="2" charset="2"/>
              <a:buChar char="q"/>
            </a:pPr>
            <a:r>
              <a:rPr lang="en-US" sz="1700" b="1" dirty="0">
                <a:solidFill>
                  <a:srgbClr val="0A1F61"/>
                </a:solidFill>
                <a:cs typeface="Tajawal ExtraBold" panose="00000800000000000000"/>
              </a:rPr>
              <a:t>In-class question</a:t>
            </a:r>
          </a:p>
          <a:p>
            <a:pPr marL="800100" lvl="1" indent="-342900" algn="just">
              <a:lnSpc>
                <a:spcPct val="150000"/>
              </a:lnSpc>
              <a:buFont typeface="+mj-lt"/>
              <a:buAutoNum type="arabicParenR"/>
            </a:pPr>
            <a:r>
              <a:rPr lang="en-US" sz="1700" dirty="0">
                <a:solidFill>
                  <a:srgbClr val="0A1F61"/>
                </a:solidFill>
                <a:cs typeface="Tajawal ExtraBold" panose="00000800000000000000"/>
              </a:rPr>
              <a:t>Use the Internet to identify and describe the functionality of two different project management software tools available for performing a Monte Carlo simulation.</a:t>
            </a:r>
            <a:endParaRPr lang="en-US" sz="1700" dirty="0">
              <a:solidFill>
                <a:srgbClr val="00B050"/>
              </a:solidFill>
              <a:cs typeface="Tajawal ExtraBold" panose="00000800000000000000"/>
            </a:endParaRPr>
          </a:p>
          <a:p>
            <a:pPr marL="342900" indent="-342900" algn="just">
              <a:lnSpc>
                <a:spcPct val="150000"/>
              </a:lnSpc>
              <a:buFont typeface="Wingdings" panose="05000000000000000000" pitchFamily="2" charset="2"/>
              <a:buChar char="q"/>
            </a:pPr>
            <a:r>
              <a:rPr lang="en-US" sz="1700" b="1" dirty="0">
                <a:solidFill>
                  <a:srgbClr val="0A1F61"/>
                </a:solidFill>
                <a:cs typeface="Tajawal ExtraBold" panose="00000800000000000000"/>
              </a:rPr>
              <a:t>EXERCISES</a:t>
            </a:r>
          </a:p>
          <a:p>
            <a:pPr marL="800100" lvl="1" indent="-342900" algn="just">
              <a:lnSpc>
                <a:spcPct val="150000"/>
              </a:lnSpc>
              <a:buFont typeface="+mj-lt"/>
              <a:buAutoNum type="arabicParenR"/>
            </a:pPr>
            <a:r>
              <a:rPr lang="en-US" sz="1700" dirty="0">
                <a:solidFill>
                  <a:srgbClr val="0A1F61"/>
                </a:solidFill>
                <a:cs typeface="Tajawal ExtraBold" panose="00000800000000000000"/>
              </a:rPr>
              <a:t>1. Figure 20.6 described variable time </a:t>
            </a:r>
            <a:r>
              <a:rPr lang="en-US" sz="1700" dirty="0" err="1">
                <a:solidFill>
                  <a:srgbClr val="0A1F61"/>
                </a:solidFill>
                <a:cs typeface="Tajawal ExtraBold" panose="00000800000000000000"/>
              </a:rPr>
              <a:t>macromechanics</a:t>
            </a:r>
            <a:r>
              <a:rPr lang="en-US" sz="1700" dirty="0">
                <a:solidFill>
                  <a:srgbClr val="0A1F61"/>
                </a:solidFill>
                <a:cs typeface="Tajawal ExtraBold" panose="00000800000000000000"/>
              </a:rPr>
              <a:t>. Refer to this figure and use the sample data to illustrate simulation. Specify a Beta distribution for each of the tasks and use Full Monte (Barbecana, Inc. 2012a) software or other simulation software of your choice for the execution process. From this process, produce a probabilistic schedule estimate for the project in the form of a histogram (similar to Figure 21.3).</a:t>
            </a:r>
          </a:p>
          <a:p>
            <a:pPr marL="800100" lvl="1" indent="-342900" algn="just">
              <a:lnSpc>
                <a:spcPct val="150000"/>
              </a:lnSpc>
              <a:buFont typeface="+mj-lt"/>
              <a:buAutoNum type="arabicParenR"/>
            </a:pPr>
            <a:r>
              <a:rPr lang="en-US" sz="1700" dirty="0">
                <a:solidFill>
                  <a:srgbClr val="0A1F61"/>
                </a:solidFill>
                <a:cs typeface="Tajawal ExtraBold" panose="00000800000000000000"/>
              </a:rPr>
              <a:t>2. The publisher’s website contains a file labeled C21 Student File. Use this data and your knowledge of Monte Carlo simulation to model this project. Produce a histogram of the project early time finish, histogram of the project cost, and a tornado chart. Use Full Monte (Barbecana, Inc. 2012a) software or another software tool of your choice. Draft a short report suitable for the management to describe what this model indicates for the project.</a:t>
            </a:r>
          </a:p>
        </p:txBody>
      </p:sp>
    </p:spTree>
    <p:extLst>
      <p:ext uri="{BB962C8B-B14F-4D97-AF65-F5344CB8AC3E}">
        <p14:creationId xmlns:p14="http://schemas.microsoft.com/office/powerpoint/2010/main" val="12162844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060938"/>
          </a:xfrm>
          <a:prstGeom prst="rect">
            <a:avLst/>
          </a:prstGeom>
        </p:spPr>
      </p:pic>
      <p:sp>
        <p:nvSpPr>
          <p:cNvPr id="7" name="TextBox 6"/>
          <p:cNvSpPr txBox="1"/>
          <p:nvPr/>
        </p:nvSpPr>
        <p:spPr>
          <a:xfrm>
            <a:off x="2829413" y="29067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References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927915"/>
            <a:ext cx="11947705" cy="5930085"/>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Barbecana, Inc. 2011a. Full Monte™ Software, http://barbecana.com/full-monte/.</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Barbecana, Inc. 2011b. Full Monte™ User Guide.</a:t>
            </a:r>
          </a:p>
          <a:p>
            <a:pPr marL="285750" indent="-285750" algn="just">
              <a:lnSpc>
                <a:spcPct val="150000"/>
              </a:lnSpc>
              <a:buFont typeface="Wingdings" panose="05000000000000000000" pitchFamily="2" charset="2"/>
              <a:buChar char="q"/>
            </a:pPr>
            <a:r>
              <a:rPr lang="en-US" sz="1700" dirty="0" err="1">
                <a:solidFill>
                  <a:srgbClr val="0A1F61"/>
                </a:solidFill>
                <a:cs typeface="Tajawal ExtraBold" panose="00000800000000000000"/>
              </a:rPr>
              <a:t>Benta</a:t>
            </a:r>
            <a:r>
              <a:rPr lang="en-US" sz="1700" dirty="0">
                <a:solidFill>
                  <a:srgbClr val="0A1F61"/>
                </a:solidFill>
                <a:cs typeface="Tajawal ExtraBold" panose="00000800000000000000"/>
              </a:rPr>
              <a:t>, D., I.M. </a:t>
            </a:r>
            <a:r>
              <a:rPr lang="en-US" sz="1700" dirty="0" err="1">
                <a:solidFill>
                  <a:srgbClr val="0A1F61"/>
                </a:solidFill>
                <a:cs typeface="Tajawal ExtraBold" panose="00000800000000000000"/>
              </a:rPr>
              <a:t>Podean</a:t>
            </a:r>
            <a:r>
              <a:rPr lang="en-US" sz="1700" dirty="0">
                <a:solidFill>
                  <a:srgbClr val="0A1F61"/>
                </a:solidFill>
                <a:cs typeface="Tajawal ExtraBold" panose="00000800000000000000"/>
              </a:rPr>
              <a:t> and C. </a:t>
            </a:r>
            <a:r>
              <a:rPr lang="en-US" sz="1700" dirty="0" err="1">
                <a:solidFill>
                  <a:srgbClr val="0A1F61"/>
                </a:solidFill>
                <a:cs typeface="Tajawal ExtraBold" panose="00000800000000000000"/>
              </a:rPr>
              <a:t>Mircean</a:t>
            </a:r>
            <a:r>
              <a:rPr lang="en-US" sz="1700" dirty="0">
                <a:solidFill>
                  <a:srgbClr val="0A1F61"/>
                </a:solidFill>
                <a:cs typeface="Tajawal ExtraBold" panose="00000800000000000000"/>
              </a:rPr>
              <a:t>. 2011. On best practices for risk management in complex projects, Informatics </a:t>
            </a:r>
            <a:r>
              <a:rPr lang="en-US" sz="1700" dirty="0" err="1">
                <a:solidFill>
                  <a:srgbClr val="0A1F61"/>
                </a:solidFill>
                <a:cs typeface="Tajawal ExtraBold" panose="00000800000000000000"/>
              </a:rPr>
              <a:t>Economica</a:t>
            </a:r>
            <a:r>
              <a:rPr lang="en-US" sz="1700" dirty="0">
                <a:solidFill>
                  <a:srgbClr val="0A1F61"/>
                </a:solidFill>
                <a:cs typeface="Tajawal ExtraBold" panose="00000800000000000000"/>
              </a:rPr>
              <a:t> 15(2):142–152.</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Liebig, H. and R. Hastings 2009. Reducing risk through mitigation strategies, Applied Clinical Trials 18(8):42–45.</a:t>
            </a:r>
          </a:p>
          <a:p>
            <a:pPr marL="285750" indent="-285750" algn="just">
              <a:lnSpc>
                <a:spcPct val="150000"/>
              </a:lnSpc>
              <a:buFont typeface="Wingdings" panose="05000000000000000000" pitchFamily="2" charset="2"/>
              <a:buChar char="q"/>
            </a:pPr>
            <a:r>
              <a:rPr lang="en-US" sz="1700" dirty="0" err="1">
                <a:solidFill>
                  <a:srgbClr val="0A1F61"/>
                </a:solidFill>
                <a:cs typeface="Tajawal ExtraBold" panose="00000800000000000000"/>
              </a:rPr>
              <a:t>Mocal</a:t>
            </a:r>
            <a:r>
              <a:rPr lang="en-US" sz="1700" dirty="0">
                <a:solidFill>
                  <a:srgbClr val="0A1F61"/>
                </a:solidFill>
                <a:cs typeface="Tajawal ExtraBold" panose="00000800000000000000"/>
              </a:rPr>
              <a:t>, T. 2008. Management Tip of the Week, www.Tenstep.com (accessed September 2011).</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Olson, D.L. and D. Wu 2011. Risk management models for supply chain: A scenario analysis of outsourcing to China, Supply Chain Management: An International Journal 16(6):401–408.</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Project Management Institute (PMI). 2008. PMBOK® Guide, 4th ed. Newtown Square, PA: Project Management Institute.</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Richardson, G.L. 2010. Project Management Theory and Practice, New York: CRC Press, Taylor &amp; Francis Group.</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Richey, J. and R. Smith. 2007. Making infrastructure decisions, Baseline Magazine November:70.</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Sheehan, N. 2010. A risk-based approach to strategy execution, Journal of Business Strategy 31(5):25–37.</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Smith, R. 2007. Don’t let risks sink your project, Baseline Magazine, July:67.</a:t>
            </a:r>
          </a:p>
          <a:p>
            <a:pPr marL="285750" indent="-285750" algn="just">
              <a:lnSpc>
                <a:spcPct val="150000"/>
              </a:lnSpc>
              <a:buFont typeface="Wingdings" panose="05000000000000000000" pitchFamily="2" charset="2"/>
              <a:buChar char="q"/>
            </a:pPr>
            <a:r>
              <a:rPr lang="en-US" sz="1700" dirty="0" err="1">
                <a:solidFill>
                  <a:srgbClr val="0A1F61"/>
                </a:solidFill>
                <a:cs typeface="Tajawal ExtraBold" panose="00000800000000000000"/>
              </a:rPr>
              <a:t>Virine</a:t>
            </a:r>
            <a:r>
              <a:rPr lang="en-US" sz="1700" dirty="0">
                <a:solidFill>
                  <a:srgbClr val="0A1F61"/>
                </a:solidFill>
                <a:cs typeface="Tajawal ExtraBold" panose="00000800000000000000"/>
              </a:rPr>
              <a:t>, L. and M. Trumper. 2007–2008. Quantitative risk analysis with Microsoft project, http://projectdecisions</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16688697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9C07DE4-9363-D5C9-2CB1-68EBC1BE00ED}"/>
              </a:ext>
            </a:extLst>
          </p:cNvPr>
          <p:cNvGrpSpPr/>
          <p:nvPr/>
        </p:nvGrpSpPr>
        <p:grpSpPr>
          <a:xfrm>
            <a:off x="-143929" y="0"/>
            <a:ext cx="12502215" cy="7093806"/>
            <a:chOff x="-143929" y="0"/>
            <a:chExt cx="12502215" cy="7093806"/>
          </a:xfrm>
        </p:grpSpPr>
        <p:pic>
          <p:nvPicPr>
            <p:cNvPr id="10" name="Picture 9"/>
            <p:cNvPicPr>
              <a:picLocks noChangeAspect="1"/>
            </p:cNvPicPr>
            <p:nvPr/>
          </p:nvPicPr>
          <p:blipFill>
            <a:blip r:embed="rId3"/>
            <a:stretch>
              <a:fillRect/>
            </a:stretch>
          </p:blipFill>
          <p:spPr>
            <a:xfrm>
              <a:off x="-143929" y="0"/>
              <a:ext cx="12335929" cy="7093806"/>
            </a:xfrm>
            <a:prstGeom prst="rect">
              <a:avLst/>
            </a:prstGeom>
          </p:spPr>
        </p:pic>
        <p:sp>
          <p:nvSpPr>
            <p:cNvPr id="11" name="Rectangle 10"/>
            <p:cNvSpPr/>
            <p:nvPr/>
          </p:nvSpPr>
          <p:spPr>
            <a:xfrm rot="10800000">
              <a:off x="-127932" y="0"/>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133371" y="0"/>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5280782" y="4968907"/>
              <a:ext cx="6934623" cy="1338981"/>
            </a:xfrm>
            <a:prstGeom prst="rect">
              <a:avLst/>
            </a:prstGeom>
          </p:spPr>
        </p:pic>
        <p:sp>
          <p:nvSpPr>
            <p:cNvPr id="16" name="TextBox 15"/>
            <p:cNvSpPr txBox="1"/>
            <p:nvPr/>
          </p:nvSpPr>
          <p:spPr>
            <a:xfrm>
              <a:off x="5570150" y="4492007"/>
              <a:ext cx="6788136" cy="1815882"/>
            </a:xfrm>
            <a:prstGeom prst="rect">
              <a:avLst/>
            </a:prstGeom>
            <a:noFill/>
          </p:spPr>
          <p:txBody>
            <a:bodyPr wrap="square" rtlCol="0">
              <a:spAutoFit/>
            </a:bodyPr>
            <a:lstStyle/>
            <a:p>
              <a:endParaRPr lang="en-US" sz="2800" dirty="0">
                <a:solidFill>
                  <a:schemeClr val="bg1"/>
                </a:solidFill>
                <a:cs typeface="Tajawal Medium" panose="00000600000000000000"/>
              </a:endParaRPr>
            </a:p>
            <a:p>
              <a:r>
                <a:rPr lang="en-US" sz="2800" dirty="0">
                  <a:solidFill>
                    <a:schemeClr val="bg1"/>
                  </a:solidFill>
                  <a:cs typeface="Tajawal Medium" panose="00000600000000000000"/>
                </a:rPr>
                <a:t>SVI - Advanced tools and techniques</a:t>
              </a:r>
            </a:p>
            <a:p>
              <a:r>
                <a:rPr lang="en-US" sz="2800" dirty="0">
                  <a:solidFill>
                    <a:schemeClr val="bg1"/>
                  </a:solidFill>
                  <a:cs typeface="Tajawal Medium" panose="00000600000000000000"/>
                </a:rPr>
                <a:t>Ch. 23 - Team tools: RAM charts and staffing profile</a:t>
              </a:r>
            </a:p>
          </p:txBody>
        </p:sp>
      </p:grpSp>
    </p:spTree>
    <p:extLst>
      <p:ext uri="{BB962C8B-B14F-4D97-AF65-F5344CB8AC3E}">
        <p14:creationId xmlns:p14="http://schemas.microsoft.com/office/powerpoint/2010/main" val="28390730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EA2B3B9F-1F12-81FC-371A-22778DDBBD8E}"/>
              </a:ext>
            </a:extLst>
          </p:cNvPr>
          <p:cNvPicPr>
            <a:picLocks noChangeAspect="1"/>
          </p:cNvPicPr>
          <p:nvPr/>
        </p:nvPicPr>
        <p:blipFill>
          <a:blip r:embed="rId4"/>
          <a:stretch>
            <a:fillRect/>
          </a:stretch>
        </p:blipFill>
        <p:spPr>
          <a:xfrm>
            <a:off x="1218114" y="1626282"/>
            <a:ext cx="10166611" cy="4479946"/>
          </a:xfrm>
          <a:prstGeom prst="rect">
            <a:avLst/>
          </a:prstGeom>
        </p:spPr>
      </p:pic>
    </p:spTree>
    <p:extLst>
      <p:ext uri="{BB962C8B-B14F-4D97-AF65-F5344CB8AC3E}">
        <p14:creationId xmlns:p14="http://schemas.microsoft.com/office/powerpoint/2010/main" val="3317228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B9A7C030-4934-A2FA-DEDE-818FF0BFF58E}"/>
              </a:ext>
            </a:extLst>
          </p:cNvPr>
          <p:cNvPicPr>
            <a:picLocks noChangeAspect="1"/>
          </p:cNvPicPr>
          <p:nvPr/>
        </p:nvPicPr>
        <p:blipFill>
          <a:blip r:embed="rId3"/>
          <a:stretch>
            <a:fillRect/>
          </a:stretch>
        </p:blipFill>
        <p:spPr>
          <a:xfrm>
            <a:off x="586682" y="914400"/>
            <a:ext cx="11423256" cy="5943601"/>
          </a:xfrm>
          <a:prstGeom prst="rect">
            <a:avLst/>
          </a:prstGeom>
        </p:spPr>
      </p:pic>
      <p:pic>
        <p:nvPicPr>
          <p:cNvPr id="6" name="Picture 5"/>
          <p:cNvPicPr>
            <a:picLocks noChangeAspect="1"/>
          </p:cNvPicPr>
          <p:nvPr/>
        </p:nvPicPr>
        <p:blipFill>
          <a:blip r:embed="rId4"/>
          <a:stretch>
            <a:fillRect/>
          </a:stretch>
        </p:blipFill>
        <p:spPr>
          <a:xfrm>
            <a:off x="-7553" y="0"/>
            <a:ext cx="11251658" cy="1018728"/>
          </a:xfrm>
          <a:prstGeom prst="rect">
            <a:avLst/>
          </a:prstGeom>
        </p:spPr>
      </p:pic>
      <p:sp>
        <p:nvSpPr>
          <p:cNvPr id="7" name="TextBox 6"/>
          <p:cNvSpPr txBox="1"/>
          <p:nvPr/>
        </p:nvSpPr>
        <p:spPr>
          <a:xfrm>
            <a:off x="2821200" y="305648"/>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4109303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FDD795C0-767B-7E8A-A1FA-9471628A448E}"/>
              </a:ext>
            </a:extLst>
          </p:cNvPr>
          <p:cNvPicPr>
            <a:picLocks noChangeAspect="1"/>
          </p:cNvPicPr>
          <p:nvPr/>
        </p:nvPicPr>
        <p:blipFill>
          <a:blip r:embed="rId4"/>
          <a:stretch>
            <a:fillRect/>
          </a:stretch>
        </p:blipFill>
        <p:spPr>
          <a:xfrm>
            <a:off x="798633" y="1195346"/>
            <a:ext cx="9198397" cy="5266824"/>
          </a:xfrm>
          <a:prstGeom prst="rect">
            <a:avLst/>
          </a:prstGeom>
        </p:spPr>
      </p:pic>
    </p:spTree>
    <p:extLst>
      <p:ext uri="{BB962C8B-B14F-4D97-AF65-F5344CB8AC3E}">
        <p14:creationId xmlns:p14="http://schemas.microsoft.com/office/powerpoint/2010/main" val="30559657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9F10AEA3-61CE-7ED4-880B-C97804DCBD73}"/>
              </a:ext>
            </a:extLst>
          </p:cNvPr>
          <p:cNvPicPr>
            <a:picLocks noChangeAspect="1"/>
          </p:cNvPicPr>
          <p:nvPr/>
        </p:nvPicPr>
        <p:blipFill>
          <a:blip r:embed="rId4"/>
          <a:stretch>
            <a:fillRect/>
          </a:stretch>
        </p:blipFill>
        <p:spPr>
          <a:xfrm>
            <a:off x="329769" y="1477109"/>
            <a:ext cx="11430399" cy="5017476"/>
          </a:xfrm>
          <a:prstGeom prst="rect">
            <a:avLst/>
          </a:prstGeom>
        </p:spPr>
      </p:pic>
    </p:spTree>
    <p:extLst>
      <p:ext uri="{BB962C8B-B14F-4D97-AF65-F5344CB8AC3E}">
        <p14:creationId xmlns:p14="http://schemas.microsoft.com/office/powerpoint/2010/main" val="15609483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E3BB32B3-E21A-2A44-8DE4-62BFF01061CF}"/>
              </a:ext>
            </a:extLst>
          </p:cNvPr>
          <p:cNvPicPr>
            <a:picLocks noChangeAspect="1"/>
          </p:cNvPicPr>
          <p:nvPr/>
        </p:nvPicPr>
        <p:blipFill>
          <a:blip r:embed="rId3"/>
          <a:stretch>
            <a:fillRect/>
          </a:stretch>
        </p:blipFill>
        <p:spPr>
          <a:xfrm rot="5400000">
            <a:off x="3000483" y="-1487671"/>
            <a:ext cx="5616210" cy="11075136"/>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3809711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F3CE8786-F171-3D52-EA73-C515D5143AC1}"/>
              </a:ext>
            </a:extLst>
          </p:cNvPr>
          <p:cNvPicPr>
            <a:picLocks noChangeAspect="1"/>
          </p:cNvPicPr>
          <p:nvPr/>
        </p:nvPicPr>
        <p:blipFill>
          <a:blip r:embed="rId3"/>
          <a:stretch>
            <a:fillRect/>
          </a:stretch>
        </p:blipFill>
        <p:spPr>
          <a:xfrm>
            <a:off x="130614" y="1465384"/>
            <a:ext cx="11942061" cy="5310553"/>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951680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2852E154-2529-C9BE-93C3-BD2D726611C0}"/>
              </a:ext>
            </a:extLst>
          </p:cNvPr>
          <p:cNvPicPr>
            <a:picLocks noChangeAspect="1"/>
          </p:cNvPicPr>
          <p:nvPr/>
        </p:nvPicPr>
        <p:blipFill>
          <a:blip r:embed="rId3"/>
          <a:stretch>
            <a:fillRect/>
          </a:stretch>
        </p:blipFill>
        <p:spPr>
          <a:xfrm>
            <a:off x="130614" y="1241791"/>
            <a:ext cx="11942061" cy="5616209"/>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24199880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A0717989-26E8-4A02-43B3-37F1B9691D34}"/>
              </a:ext>
            </a:extLst>
          </p:cNvPr>
          <p:cNvPicPr>
            <a:picLocks noChangeAspect="1"/>
          </p:cNvPicPr>
          <p:nvPr/>
        </p:nvPicPr>
        <p:blipFill>
          <a:blip r:embed="rId4"/>
          <a:stretch>
            <a:fillRect/>
          </a:stretch>
        </p:blipFill>
        <p:spPr>
          <a:xfrm>
            <a:off x="261392" y="1416818"/>
            <a:ext cx="11713560" cy="5343332"/>
          </a:xfrm>
          <a:prstGeom prst="rect">
            <a:avLst/>
          </a:prstGeom>
        </p:spPr>
      </p:pic>
    </p:spTree>
    <p:extLst>
      <p:ext uri="{BB962C8B-B14F-4D97-AF65-F5344CB8AC3E}">
        <p14:creationId xmlns:p14="http://schemas.microsoft.com/office/powerpoint/2010/main" val="30776804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41039C2E-A4D8-818A-8939-4518EF126759}"/>
              </a:ext>
            </a:extLst>
          </p:cNvPr>
          <p:cNvPicPr>
            <a:picLocks noChangeAspect="1"/>
          </p:cNvPicPr>
          <p:nvPr/>
        </p:nvPicPr>
        <p:blipFill>
          <a:blip r:embed="rId3"/>
          <a:stretch>
            <a:fillRect/>
          </a:stretch>
        </p:blipFill>
        <p:spPr>
          <a:xfrm>
            <a:off x="175847" y="1137138"/>
            <a:ext cx="11734800" cy="5626963"/>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21988864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1A337440-DC2D-4545-3BA0-72E48546A4AF}"/>
              </a:ext>
            </a:extLst>
          </p:cNvPr>
          <p:cNvPicPr>
            <a:picLocks noChangeAspect="1"/>
          </p:cNvPicPr>
          <p:nvPr/>
        </p:nvPicPr>
        <p:blipFill>
          <a:blip r:embed="rId4"/>
          <a:stretch>
            <a:fillRect/>
          </a:stretch>
        </p:blipFill>
        <p:spPr>
          <a:xfrm>
            <a:off x="182905" y="1416818"/>
            <a:ext cx="11889770" cy="4997158"/>
          </a:xfrm>
          <a:prstGeom prst="rect">
            <a:avLst/>
          </a:prstGeom>
        </p:spPr>
      </p:pic>
    </p:spTree>
    <p:extLst>
      <p:ext uri="{BB962C8B-B14F-4D97-AF65-F5344CB8AC3E}">
        <p14:creationId xmlns:p14="http://schemas.microsoft.com/office/powerpoint/2010/main" val="7970837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E6CFDB25-BC9C-2358-A52C-0A7F085F31F6}"/>
              </a:ext>
            </a:extLst>
          </p:cNvPr>
          <p:cNvPicPr>
            <a:picLocks noChangeAspect="1"/>
          </p:cNvPicPr>
          <p:nvPr/>
        </p:nvPicPr>
        <p:blipFill>
          <a:blip r:embed="rId3"/>
          <a:stretch>
            <a:fillRect/>
          </a:stretch>
        </p:blipFill>
        <p:spPr>
          <a:xfrm>
            <a:off x="130613" y="1315992"/>
            <a:ext cx="11942061" cy="5448223"/>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307137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FD40083C-54F8-CEF8-94A6-CF1E2224CC8B}"/>
              </a:ext>
            </a:extLst>
          </p:cNvPr>
          <p:cNvPicPr>
            <a:picLocks noChangeAspect="1"/>
          </p:cNvPicPr>
          <p:nvPr/>
        </p:nvPicPr>
        <p:blipFill>
          <a:blip r:embed="rId4"/>
          <a:stretch>
            <a:fillRect/>
          </a:stretch>
        </p:blipFill>
        <p:spPr>
          <a:xfrm>
            <a:off x="253415" y="1553308"/>
            <a:ext cx="11721707" cy="5093677"/>
          </a:xfrm>
          <a:prstGeom prst="rect">
            <a:avLst/>
          </a:prstGeom>
        </p:spPr>
      </p:pic>
    </p:spTree>
    <p:extLst>
      <p:ext uri="{BB962C8B-B14F-4D97-AF65-F5344CB8AC3E}">
        <p14:creationId xmlns:p14="http://schemas.microsoft.com/office/powerpoint/2010/main" val="21467352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3" name="Picture 2">
            <a:extLst>
              <a:ext uri="{FF2B5EF4-FFF2-40B4-BE49-F238E27FC236}">
                <a16:creationId xmlns:a16="http://schemas.microsoft.com/office/drawing/2014/main" id="{82251329-872E-B330-937A-B2171A75C7D9}"/>
              </a:ext>
            </a:extLst>
          </p:cNvPr>
          <p:cNvPicPr>
            <a:picLocks noChangeAspect="1"/>
          </p:cNvPicPr>
          <p:nvPr/>
        </p:nvPicPr>
        <p:blipFill>
          <a:blip r:embed="rId4"/>
          <a:stretch>
            <a:fillRect/>
          </a:stretch>
        </p:blipFill>
        <p:spPr>
          <a:xfrm>
            <a:off x="731979" y="1500554"/>
            <a:ext cx="11061435" cy="5246076"/>
          </a:xfrm>
          <a:prstGeom prst="rect">
            <a:avLst/>
          </a:prstGeom>
        </p:spPr>
      </p:pic>
    </p:spTree>
    <p:extLst>
      <p:ext uri="{BB962C8B-B14F-4D97-AF65-F5344CB8AC3E}">
        <p14:creationId xmlns:p14="http://schemas.microsoft.com/office/powerpoint/2010/main" val="36480336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EAD0BBA9-CBEE-9440-BBFA-5F4D5781A724}"/>
              </a:ext>
            </a:extLst>
          </p:cNvPr>
          <p:cNvPicPr>
            <a:picLocks noChangeAspect="1"/>
          </p:cNvPicPr>
          <p:nvPr/>
        </p:nvPicPr>
        <p:blipFill>
          <a:blip r:embed="rId3"/>
          <a:stretch>
            <a:fillRect/>
          </a:stretch>
        </p:blipFill>
        <p:spPr>
          <a:xfrm>
            <a:off x="183173" y="1148862"/>
            <a:ext cx="11889502" cy="5496305"/>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close-out</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21210316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Summary</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5284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This chapter addresses the importance of an organizational chart as it </a:t>
            </a:r>
            <a:r>
              <a:rPr lang="en-US" sz="1700" dirty="0">
                <a:solidFill>
                  <a:srgbClr val="0A1F61"/>
                </a:solidFill>
              </a:rPr>
              <a:t>provides all team members with an understanding of how each member fits into the overall project. </a:t>
            </a:r>
          </a:p>
          <a:p>
            <a:pPr marL="285750" indent="-285750" algn="just">
              <a:lnSpc>
                <a:spcPct val="150000"/>
              </a:lnSpc>
              <a:buFont typeface="Wingdings" panose="05000000000000000000" pitchFamily="2" charset="2"/>
              <a:buChar char="q"/>
            </a:pPr>
            <a:r>
              <a:rPr lang="en-US" sz="1700" dirty="0">
                <a:solidFill>
                  <a:srgbClr val="0A1F61"/>
                </a:solidFill>
              </a:rPr>
              <a:t>It also provides the internal and external team members with information regarding the different levels of authority individuals on the project team have. </a:t>
            </a:r>
          </a:p>
          <a:p>
            <a:pPr marL="285750" indent="-285750" algn="just">
              <a:lnSpc>
                <a:spcPct val="150000"/>
              </a:lnSpc>
              <a:buFont typeface="Wingdings" panose="05000000000000000000" pitchFamily="2" charset="2"/>
              <a:buChar char="q"/>
            </a:pPr>
            <a:r>
              <a:rPr lang="en-US" sz="1700" dirty="0">
                <a:solidFill>
                  <a:srgbClr val="0A1F61"/>
                </a:solidFill>
              </a:rPr>
              <a:t>Different roles and responsibilities tables were discussed as a means for the Project Manager and the team members to specifically identify different tasks that individuals have and which team members work together on specific tasks. </a:t>
            </a:r>
          </a:p>
          <a:p>
            <a:pPr marL="285750" indent="-285750" algn="just">
              <a:lnSpc>
                <a:spcPct val="150000"/>
              </a:lnSpc>
              <a:buFont typeface="Wingdings" panose="05000000000000000000" pitchFamily="2" charset="2"/>
              <a:buChar char="q"/>
            </a:pPr>
            <a:r>
              <a:rPr lang="en-US" sz="1700" dirty="0">
                <a:solidFill>
                  <a:srgbClr val="0A1F61"/>
                </a:solidFill>
              </a:rPr>
              <a:t>Tracking tools were also discussed to help a Project Manager and project team track the frequency of meetings, assignments, commitments and revised documentation. </a:t>
            </a:r>
          </a:p>
          <a:p>
            <a:pPr marL="285750" indent="-285750" algn="just">
              <a:lnSpc>
                <a:spcPct val="150000"/>
              </a:lnSpc>
              <a:buFont typeface="Wingdings" panose="05000000000000000000" pitchFamily="2" charset="2"/>
              <a:buChar char="q"/>
            </a:pPr>
            <a:r>
              <a:rPr lang="en-US" sz="1700" dirty="0">
                <a:solidFill>
                  <a:srgbClr val="0A1F61"/>
                </a:solidFill>
              </a:rPr>
              <a:t>A staff management plan also provides information to the Project Manager regarding which skill set is needed throughout the life cycle of a project for it to be successful. </a:t>
            </a:r>
          </a:p>
          <a:p>
            <a:pPr marL="285750" indent="-285750" algn="just">
              <a:lnSpc>
                <a:spcPct val="150000"/>
              </a:lnSpc>
              <a:buFont typeface="Wingdings" panose="05000000000000000000" pitchFamily="2" charset="2"/>
              <a:buChar char="q"/>
            </a:pPr>
            <a:r>
              <a:rPr lang="en-US" sz="1700" dirty="0">
                <a:solidFill>
                  <a:srgbClr val="0A1F61"/>
                </a:solidFill>
              </a:rPr>
              <a:t>Lastly, the area of project close-out was discussed identifying the tasks that the Project Manager and the team members need to complete prior to officially ending a project.</a:t>
            </a:r>
          </a:p>
        </p:txBody>
      </p:sp>
    </p:spTree>
    <p:extLst>
      <p:ext uri="{BB962C8B-B14F-4D97-AF65-F5344CB8AC3E}">
        <p14:creationId xmlns:p14="http://schemas.microsoft.com/office/powerpoint/2010/main" val="42054912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049215"/>
          </a:xfrm>
          <a:prstGeom prst="rect">
            <a:avLst/>
          </a:prstGeom>
        </p:spPr>
      </p:pic>
      <p:sp>
        <p:nvSpPr>
          <p:cNvPr id="7" name="TextBox 6"/>
          <p:cNvSpPr txBox="1"/>
          <p:nvPr/>
        </p:nvSpPr>
        <p:spPr>
          <a:xfrm>
            <a:off x="2795442" y="323707"/>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QUESTIONS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74727" y="1005705"/>
            <a:ext cx="11947705" cy="5847755"/>
          </a:xfrm>
          <a:prstGeom prst="rect">
            <a:avLst/>
          </a:prstGeom>
          <a:noFill/>
        </p:spPr>
        <p:txBody>
          <a:bodyPr wrap="square">
            <a:spAutoFit/>
          </a:bodyPr>
          <a:lstStyle/>
          <a:p>
            <a:pPr marL="285750" indent="-285750" algn="just">
              <a:buFont typeface="Wingdings" panose="05000000000000000000" pitchFamily="2" charset="2"/>
              <a:buChar char="q"/>
            </a:pPr>
            <a:r>
              <a:rPr lang="en-US" sz="1700" b="1" dirty="0">
                <a:solidFill>
                  <a:srgbClr val="0A1F61"/>
                </a:solidFill>
                <a:cs typeface="Tajawal ExtraBold" panose="00000800000000000000"/>
              </a:rPr>
              <a:t>Review questions</a:t>
            </a:r>
          </a:p>
          <a:p>
            <a:pPr marL="800100" lvl="1" indent="-342900" algn="just">
              <a:buFont typeface="+mj-lt"/>
              <a:buAutoNum type="arabicParenR"/>
            </a:pPr>
            <a:r>
              <a:rPr lang="en-US" sz="1700" dirty="0">
                <a:solidFill>
                  <a:srgbClr val="0A1F61"/>
                </a:solidFill>
                <a:cs typeface="Tajawal ExtraBold" panose="00000800000000000000"/>
              </a:rPr>
              <a:t>What is the purpose of an organization chart for a project?</a:t>
            </a:r>
          </a:p>
          <a:p>
            <a:pPr marL="800100" lvl="1" indent="-342900" algn="just">
              <a:buFont typeface="+mj-lt"/>
              <a:buAutoNum type="arabicParenR"/>
            </a:pPr>
            <a:r>
              <a:rPr lang="en-US" sz="1700" dirty="0">
                <a:solidFill>
                  <a:srgbClr val="0A1F61"/>
                </a:solidFill>
                <a:cs typeface="Tajawal ExtraBold" panose="00000800000000000000"/>
              </a:rPr>
              <a:t>Describe and differentiate between the RAM, RACI, and the individual responsibility sheet.</a:t>
            </a:r>
          </a:p>
          <a:p>
            <a:pPr marL="800100" lvl="1" indent="-342900" algn="just">
              <a:buFont typeface="+mj-lt"/>
              <a:buAutoNum type="arabicParenR"/>
            </a:pPr>
            <a:r>
              <a:rPr lang="en-US" sz="1700" dirty="0">
                <a:solidFill>
                  <a:srgbClr val="0A1F61"/>
                </a:solidFill>
                <a:cs typeface="Tajawal ExtraBold" panose="00000800000000000000"/>
              </a:rPr>
              <a:t>What is the staff management plan?</a:t>
            </a:r>
          </a:p>
          <a:p>
            <a:pPr marL="800100" lvl="1" indent="-342900" algn="just">
              <a:buFont typeface="+mj-lt"/>
              <a:buAutoNum type="arabicParenR"/>
            </a:pPr>
            <a:r>
              <a:rPr lang="en-US" sz="1700" dirty="0">
                <a:solidFill>
                  <a:srgbClr val="0A1F61"/>
                </a:solidFill>
                <a:cs typeface="Tajawal ExtraBold" panose="00000800000000000000"/>
              </a:rPr>
              <a:t>Explain the role of each of the different tracking documents:</a:t>
            </a:r>
          </a:p>
          <a:p>
            <a:pPr marL="1200150" lvl="2" indent="-285750" algn="just">
              <a:buFont typeface="Wingdings" panose="05000000000000000000" pitchFamily="2" charset="2"/>
              <a:buChar char="§"/>
            </a:pPr>
            <a:r>
              <a:rPr lang="en-US" sz="1700" dirty="0">
                <a:solidFill>
                  <a:srgbClr val="0A1F61"/>
                </a:solidFill>
                <a:cs typeface="Tajawal ExtraBold" panose="00000800000000000000"/>
              </a:rPr>
              <a:t>Commitment-tracking document</a:t>
            </a:r>
          </a:p>
          <a:p>
            <a:pPr marL="1200150" lvl="2" indent="-285750" algn="just">
              <a:buFont typeface="Wingdings" panose="05000000000000000000" pitchFamily="2" charset="2"/>
              <a:buChar char="§"/>
            </a:pPr>
            <a:r>
              <a:rPr lang="en-US" sz="1700" dirty="0">
                <a:solidFill>
                  <a:srgbClr val="0A1F61"/>
                </a:solidFill>
                <a:cs typeface="Tajawal ExtraBold" panose="00000800000000000000"/>
              </a:rPr>
              <a:t>Communication-tracking document</a:t>
            </a:r>
          </a:p>
          <a:p>
            <a:pPr marL="1200150" lvl="2" indent="-285750" algn="just">
              <a:buFont typeface="Wingdings" panose="05000000000000000000" pitchFamily="2" charset="2"/>
              <a:buChar char="§"/>
            </a:pPr>
            <a:r>
              <a:rPr lang="en-US" sz="1700" dirty="0">
                <a:solidFill>
                  <a:srgbClr val="0A1F61"/>
                </a:solidFill>
                <a:cs typeface="Tajawal ExtraBold" panose="00000800000000000000"/>
              </a:rPr>
              <a:t>Project description document</a:t>
            </a:r>
          </a:p>
          <a:p>
            <a:pPr marL="1200150" lvl="2" indent="-285750" algn="just">
              <a:buFont typeface="Wingdings" panose="05000000000000000000" pitchFamily="2" charset="2"/>
              <a:buChar char="§"/>
            </a:pPr>
            <a:r>
              <a:rPr lang="en-US" sz="1700" dirty="0">
                <a:solidFill>
                  <a:srgbClr val="0A1F61"/>
                </a:solidFill>
                <a:cs typeface="Tajawal ExtraBold" panose="00000800000000000000"/>
              </a:rPr>
              <a:t>Revision-tracking document</a:t>
            </a:r>
          </a:p>
          <a:p>
            <a:pPr marL="1200150" lvl="2" indent="-285750" algn="just">
              <a:buFont typeface="Wingdings" panose="05000000000000000000" pitchFamily="2" charset="2"/>
              <a:buChar char="§"/>
            </a:pPr>
            <a:r>
              <a:rPr lang="en-US" sz="1700" dirty="0">
                <a:solidFill>
                  <a:srgbClr val="0A1F61"/>
                </a:solidFill>
                <a:cs typeface="Tajawal ExtraBold" panose="00000800000000000000"/>
              </a:rPr>
              <a:t>Staffing profiles</a:t>
            </a:r>
          </a:p>
          <a:p>
            <a:pPr marL="1200150" lvl="2" indent="-285750" algn="just">
              <a:buFont typeface="Wingdings" panose="05000000000000000000" pitchFamily="2" charset="2"/>
              <a:buChar char="§"/>
            </a:pPr>
            <a:r>
              <a:rPr lang="en-US" sz="1700" dirty="0">
                <a:solidFill>
                  <a:srgbClr val="0A1F61"/>
                </a:solidFill>
                <a:cs typeface="Tajawal ExtraBold" panose="00000800000000000000"/>
              </a:rPr>
              <a:t>Velocity diagram</a:t>
            </a:r>
          </a:p>
          <a:p>
            <a:pPr marL="800100" lvl="1" indent="-342900" algn="just">
              <a:buFont typeface="+mj-lt"/>
              <a:buAutoNum type="arabicParenR"/>
            </a:pPr>
            <a:r>
              <a:rPr lang="en-US" sz="1700" dirty="0">
                <a:solidFill>
                  <a:srgbClr val="0A1F61"/>
                </a:solidFill>
                <a:cs typeface="Tajawal ExtraBold" panose="00000800000000000000"/>
              </a:rPr>
              <a:t>Summarize the project close-out activities.</a:t>
            </a:r>
          </a:p>
          <a:p>
            <a:pPr marL="285750" indent="-285750" algn="just">
              <a:buFont typeface="Wingdings" panose="05000000000000000000" pitchFamily="2" charset="2"/>
              <a:buChar char="q"/>
            </a:pPr>
            <a:r>
              <a:rPr lang="en-US" sz="1700" b="1" dirty="0">
                <a:solidFill>
                  <a:srgbClr val="0A1F61"/>
                </a:solidFill>
                <a:cs typeface="Tajawal ExtraBold" panose="00000800000000000000"/>
              </a:rPr>
              <a:t>In-class questions</a:t>
            </a:r>
          </a:p>
          <a:p>
            <a:pPr marL="800100" lvl="1" indent="-342900" algn="just">
              <a:buFont typeface="+mj-lt"/>
              <a:buAutoNum type="arabicParenR"/>
            </a:pPr>
            <a:r>
              <a:rPr lang="en-US" sz="1700" dirty="0">
                <a:solidFill>
                  <a:srgbClr val="0A1F61"/>
                </a:solidFill>
                <a:cs typeface="Tajawal ExtraBold" panose="00000800000000000000"/>
              </a:rPr>
              <a:t>Compare the organization charts for two companies and/or project teams. What differences can be found in the organizations?</a:t>
            </a:r>
          </a:p>
          <a:p>
            <a:pPr marL="800100" lvl="1" indent="-342900" algn="just">
              <a:buFont typeface="+mj-lt"/>
              <a:buAutoNum type="arabicParenR"/>
            </a:pPr>
            <a:r>
              <a:rPr lang="en-US" sz="1700" dirty="0">
                <a:solidFill>
                  <a:srgbClr val="0A1F61"/>
                </a:solidFill>
                <a:cs typeface="Tajawal ExtraBold" panose="00000800000000000000"/>
              </a:rPr>
              <a:t>Discuss other tracking documents outside of those discussed in this chapter that may be useful.</a:t>
            </a:r>
          </a:p>
          <a:p>
            <a:pPr marL="800100" lvl="1" indent="-342900" algn="just">
              <a:buFont typeface="+mj-lt"/>
              <a:buAutoNum type="arabicParenR"/>
            </a:pPr>
            <a:r>
              <a:rPr lang="en-US" sz="1700" dirty="0">
                <a:solidFill>
                  <a:srgbClr val="0A1F61"/>
                </a:solidFill>
                <a:cs typeface="Tajawal ExtraBold" panose="00000800000000000000"/>
              </a:rPr>
              <a:t>Identify templates available online for the development of a staff management plan.</a:t>
            </a:r>
          </a:p>
          <a:p>
            <a:pPr marL="285750" indent="-285750" algn="just">
              <a:buFont typeface="Wingdings" panose="05000000000000000000" pitchFamily="2" charset="2"/>
              <a:buChar char="q"/>
            </a:pPr>
            <a:r>
              <a:rPr lang="en-US" sz="1700" b="1" dirty="0">
                <a:solidFill>
                  <a:srgbClr val="0A1F61"/>
                </a:solidFill>
                <a:cs typeface="Tajawal ExtraBold" panose="00000800000000000000"/>
              </a:rPr>
              <a:t>EXERCISES</a:t>
            </a:r>
          </a:p>
          <a:p>
            <a:pPr marL="800100" lvl="1" indent="-342900" algn="just">
              <a:buFont typeface="+mj-lt"/>
              <a:buAutoNum type="arabicParenR"/>
            </a:pPr>
            <a:r>
              <a:rPr lang="en-US" sz="1700" dirty="0">
                <a:solidFill>
                  <a:srgbClr val="0A1F61"/>
                </a:solidFill>
                <a:cs typeface="Tajawal ExtraBold" panose="00000800000000000000"/>
              </a:rPr>
              <a:t>For your student team, develop an organization chart, RAM, RACI, and the individual responsibility sheet for each team member.</a:t>
            </a:r>
          </a:p>
          <a:p>
            <a:pPr marL="800100" lvl="1" indent="-342900" algn="just">
              <a:buFont typeface="+mj-lt"/>
              <a:buAutoNum type="arabicParenR"/>
            </a:pPr>
            <a:r>
              <a:rPr lang="en-US" sz="1700" dirty="0">
                <a:solidFill>
                  <a:srgbClr val="0A1F61"/>
                </a:solidFill>
                <a:cs typeface="Tajawal ExtraBold" panose="00000800000000000000"/>
              </a:rPr>
              <a:t>Using the car project described throughout the textbook, create documentation for each of the tracking documents discussed in this chapter.</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14101179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References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20138"/>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Backström, T. 2004. Collective learning: A new way over the ridge to a new organizational attractor. The Learning Organization 11(6):466–477.</a:t>
            </a:r>
          </a:p>
          <a:p>
            <a:pPr marL="285750" indent="-285750" algn="just">
              <a:lnSpc>
                <a:spcPct val="200000"/>
              </a:lnSpc>
              <a:buFont typeface="Wingdings" panose="05000000000000000000" pitchFamily="2" charset="2"/>
              <a:buChar char="q"/>
            </a:pPr>
            <a:r>
              <a:rPr lang="en-US" sz="1700" dirty="0" err="1">
                <a:solidFill>
                  <a:srgbClr val="0A1F61"/>
                </a:solidFill>
                <a:cs typeface="Tajawal ExtraBold" panose="00000800000000000000"/>
              </a:rPr>
              <a:t>Bourne</a:t>
            </a:r>
            <a:r>
              <a:rPr lang="en-US" sz="1700" dirty="0">
                <a:solidFill>
                  <a:srgbClr val="0A1F61"/>
                </a:solidFill>
                <a:cs typeface="Tajawal ExtraBold" panose="00000800000000000000"/>
              </a:rPr>
              <a:t>, L. and D.H.T. Walker. 2005. The paradox of project control. Team Performance Management 11(5–6):157–178.</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Jensen, J.A. 2004. An inquiry into the foundations of organizational learning and the learning organization. The Learning Organization 11(6):478–486.</a:t>
            </a:r>
          </a:p>
          <a:p>
            <a:pPr marL="285750" indent="-285750" algn="just">
              <a:lnSpc>
                <a:spcPct val="200000"/>
              </a:lnSpc>
              <a:buFont typeface="Wingdings" panose="05000000000000000000" pitchFamily="2" charset="2"/>
              <a:buChar char="q"/>
            </a:pPr>
            <a:r>
              <a:rPr lang="en-US" sz="1700" dirty="0" err="1">
                <a:solidFill>
                  <a:srgbClr val="0A1F61"/>
                </a:solidFill>
                <a:cs typeface="Tajawal ExtraBold" panose="00000800000000000000"/>
              </a:rPr>
              <a:t>Shetach</a:t>
            </a:r>
            <a:r>
              <a:rPr lang="en-US" sz="1700" dirty="0">
                <a:solidFill>
                  <a:srgbClr val="0A1F61"/>
                </a:solidFill>
                <a:cs typeface="Tajawal ExtraBold" panose="00000800000000000000"/>
              </a:rPr>
              <a:t>, A. 2010. Obstacles to successful management of projects and decision and tips for coping with them. Team Performance Management 16(7–8):329–342.</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van </a:t>
            </a:r>
            <a:r>
              <a:rPr lang="en-US" sz="1700" dirty="0" err="1">
                <a:solidFill>
                  <a:srgbClr val="0A1F61"/>
                </a:solidFill>
                <a:cs typeface="Tajawal ExtraBold" panose="00000800000000000000"/>
              </a:rPr>
              <a:t>Eijnatten</a:t>
            </a:r>
            <a:r>
              <a:rPr lang="en-US" sz="1700" dirty="0">
                <a:solidFill>
                  <a:srgbClr val="0A1F61"/>
                </a:solidFill>
                <a:cs typeface="Tajawal ExtraBold" panose="00000800000000000000"/>
              </a:rPr>
              <a:t>, F.M. 2004. Chaordic systems thinking: Some suggestions for a complexity framework to inform a learning organization. The Learning Organization 11(6):430–449.</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33811897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9C07DE4-9363-D5C9-2CB1-68EBC1BE00ED}"/>
              </a:ext>
            </a:extLst>
          </p:cNvPr>
          <p:cNvGrpSpPr/>
          <p:nvPr/>
        </p:nvGrpSpPr>
        <p:grpSpPr>
          <a:xfrm>
            <a:off x="-143929" y="0"/>
            <a:ext cx="12502215" cy="7093806"/>
            <a:chOff x="-143929" y="0"/>
            <a:chExt cx="12502215" cy="7093806"/>
          </a:xfrm>
        </p:grpSpPr>
        <p:pic>
          <p:nvPicPr>
            <p:cNvPr id="10" name="Picture 9"/>
            <p:cNvPicPr>
              <a:picLocks noChangeAspect="1"/>
            </p:cNvPicPr>
            <p:nvPr/>
          </p:nvPicPr>
          <p:blipFill>
            <a:blip r:embed="rId3"/>
            <a:stretch>
              <a:fillRect/>
            </a:stretch>
          </p:blipFill>
          <p:spPr>
            <a:xfrm>
              <a:off x="-143929" y="0"/>
              <a:ext cx="12335929" cy="7093806"/>
            </a:xfrm>
            <a:prstGeom prst="rect">
              <a:avLst/>
            </a:prstGeom>
          </p:spPr>
        </p:pic>
        <p:sp>
          <p:nvSpPr>
            <p:cNvPr id="11" name="Rectangle 10"/>
            <p:cNvSpPr/>
            <p:nvPr/>
          </p:nvSpPr>
          <p:spPr>
            <a:xfrm rot="10800000">
              <a:off x="-127932" y="0"/>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133371" y="0"/>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5280782" y="4968907"/>
              <a:ext cx="6934623" cy="1338981"/>
            </a:xfrm>
            <a:prstGeom prst="rect">
              <a:avLst/>
            </a:prstGeom>
          </p:spPr>
        </p:pic>
        <p:sp>
          <p:nvSpPr>
            <p:cNvPr id="16" name="TextBox 15"/>
            <p:cNvSpPr txBox="1"/>
            <p:nvPr/>
          </p:nvSpPr>
          <p:spPr>
            <a:xfrm>
              <a:off x="5570150" y="4492007"/>
              <a:ext cx="6788136" cy="1815882"/>
            </a:xfrm>
            <a:prstGeom prst="rect">
              <a:avLst/>
            </a:prstGeom>
            <a:noFill/>
          </p:spPr>
          <p:txBody>
            <a:bodyPr wrap="square" rtlCol="0">
              <a:spAutoFit/>
            </a:bodyPr>
            <a:lstStyle/>
            <a:p>
              <a:endParaRPr lang="en-US" sz="2800" dirty="0">
                <a:solidFill>
                  <a:schemeClr val="bg1"/>
                </a:solidFill>
                <a:cs typeface="Tajawal Medium" panose="00000600000000000000"/>
              </a:endParaRPr>
            </a:p>
            <a:p>
              <a:r>
                <a:rPr lang="en-US" sz="2800" dirty="0">
                  <a:solidFill>
                    <a:schemeClr val="bg1"/>
                  </a:solidFill>
                  <a:cs typeface="Tajawal Medium" panose="00000600000000000000"/>
                </a:rPr>
                <a:t>SVI - Advanced tools and techniques</a:t>
              </a:r>
            </a:p>
            <a:p>
              <a:r>
                <a:rPr lang="en-US" sz="2800" dirty="0">
                  <a:solidFill>
                    <a:schemeClr val="bg1"/>
                  </a:solidFill>
                  <a:cs typeface="Tajawal Medium" panose="00000600000000000000"/>
                </a:rPr>
                <a:t>Ch. 24 - Enterprise project management</a:t>
              </a:r>
            </a:p>
            <a:p>
              <a:r>
                <a:rPr lang="en-US" sz="2800" dirty="0">
                  <a:solidFill>
                    <a:schemeClr val="bg1"/>
                  </a:solidFill>
                  <a:cs typeface="Tajawal Medium" panose="00000600000000000000"/>
                </a:rPr>
                <a:t>Office - EPMO</a:t>
              </a:r>
            </a:p>
          </p:txBody>
        </p:sp>
      </p:grpSp>
    </p:spTree>
    <p:extLst>
      <p:ext uri="{BB962C8B-B14F-4D97-AF65-F5344CB8AC3E}">
        <p14:creationId xmlns:p14="http://schemas.microsoft.com/office/powerpoint/2010/main" val="6539723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EPMO - Introduction</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1138773"/>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EPMO is created to assist in decisions related to making sure the right organizational projects are done at the right time, with the right tools and templates, and that they contribute to the organization’s strategic plans.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fact is that most companies have a PMO-type organization that does not reach half of these lofty goals!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following list summarizes 16 common reasons why this organizational initiative may suffer from mediocre success:</a:t>
            </a:r>
            <a:endParaRPr lang="en-US" sz="1700" dirty="0">
              <a:solidFill>
                <a:srgbClr val="00B050"/>
              </a:solidFill>
              <a:cs typeface="Tajawal ExtraBold" panose="00000800000000000000"/>
            </a:endParaRPr>
          </a:p>
        </p:txBody>
      </p:sp>
      <p:graphicFrame>
        <p:nvGraphicFramePr>
          <p:cNvPr id="2" name="Table 1">
            <a:extLst>
              <a:ext uri="{FF2B5EF4-FFF2-40B4-BE49-F238E27FC236}">
                <a16:creationId xmlns:a16="http://schemas.microsoft.com/office/drawing/2014/main" id="{B9F22942-7168-D82D-5DF5-FA99296D9627}"/>
              </a:ext>
            </a:extLst>
          </p:cNvPr>
          <p:cNvGraphicFramePr>
            <a:graphicFrameLocks noGrp="1"/>
          </p:cNvGraphicFramePr>
          <p:nvPr>
            <p:extLst>
              <p:ext uri="{D42A27DB-BD31-4B8C-83A1-F6EECF244321}">
                <p14:modId xmlns:p14="http://schemas.microsoft.com/office/powerpoint/2010/main" val="3809497502"/>
              </p:ext>
            </p:extLst>
          </p:nvPr>
        </p:nvGraphicFramePr>
        <p:xfrm>
          <a:off x="301382" y="2582802"/>
          <a:ext cx="11638571" cy="4168424"/>
        </p:xfrm>
        <a:graphic>
          <a:graphicData uri="http://schemas.openxmlformats.org/drawingml/2006/table">
            <a:tbl>
              <a:tblPr/>
              <a:tblGrid>
                <a:gridCol w="709623">
                  <a:extLst>
                    <a:ext uri="{9D8B030D-6E8A-4147-A177-3AD203B41FA5}">
                      <a16:colId xmlns:a16="http://schemas.microsoft.com/office/drawing/2014/main" val="2109367898"/>
                    </a:ext>
                  </a:extLst>
                </a:gridCol>
                <a:gridCol w="1847979">
                  <a:extLst>
                    <a:ext uri="{9D8B030D-6E8A-4147-A177-3AD203B41FA5}">
                      <a16:colId xmlns:a16="http://schemas.microsoft.com/office/drawing/2014/main" val="425364587"/>
                    </a:ext>
                  </a:extLst>
                </a:gridCol>
                <a:gridCol w="9080969">
                  <a:extLst>
                    <a:ext uri="{9D8B030D-6E8A-4147-A177-3AD203B41FA5}">
                      <a16:colId xmlns:a16="http://schemas.microsoft.com/office/drawing/2014/main" val="1409001255"/>
                    </a:ext>
                  </a:extLst>
                </a:gridCol>
              </a:tblGrid>
              <a:tr h="1803724">
                <a:tc>
                  <a:txBody>
                    <a:bodyPr/>
                    <a:lstStyle/>
                    <a:p>
                      <a:pPr algn="ctr" fontAlgn="ctr"/>
                      <a:r>
                        <a:rPr lang="en-US" sz="1400" kern="1200" dirty="0">
                          <a:solidFill>
                            <a:srgbClr val="0A1F61"/>
                          </a:solidFill>
                          <a:latin typeface="+mn-lt"/>
                          <a:ea typeface="+mn-ea"/>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Authority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28600" indent="-228600" algn="l" fontAlgn="ctr">
                        <a:buFont typeface="Arial" panose="020B0604020202020204" pitchFamily="34" charset="0"/>
                        <a:buChar char="•"/>
                      </a:pPr>
                      <a:r>
                        <a:rPr lang="en-US" sz="1400" kern="1200" dirty="0">
                          <a:solidFill>
                            <a:srgbClr val="0A1F61"/>
                          </a:solidFill>
                          <a:latin typeface="+mn-lt"/>
                          <a:ea typeface="+mn-ea"/>
                        </a:rPr>
                        <a:t>Many PMO managers report to a functional manager who in turn reports to some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multi-layer reporting situation increases the challenge of proving the worth of the organization.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can be enhanced if the PMO reports directly to the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PMOs vary in size, responsibilities, and structure, but if they are embedded in a functional unit such as IT, the odds are that it is not a real EPMO because its focus is more limited to that organizational subgroup. </a:t>
                      </a:r>
                    </a:p>
                    <a:p>
                      <a:pPr marL="228600" indent="-228600" algn="l" fontAlgn="ctr">
                        <a:buFont typeface="Arial" panose="020B0604020202020204" pitchFamily="34" charset="0"/>
                        <a:buChar char="•"/>
                      </a:pPr>
                      <a:r>
                        <a:rPr lang="en-US" sz="1400" kern="1200" dirty="0">
                          <a:solidFill>
                            <a:srgbClr val="0A1F61"/>
                          </a:solidFill>
                          <a:latin typeface="+mn-lt"/>
                          <a:ea typeface="+mn-ea"/>
                        </a:rPr>
                        <a:t>Also, the EPMO organization will be perceived as “just some IT thing” and as a result, it will not be respected as having a more global role.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7242643"/>
                  </a:ext>
                </a:extLst>
              </a:tr>
              <a:tr h="1030700">
                <a:tc>
                  <a:txBody>
                    <a:bodyPr/>
                    <a:lstStyle/>
                    <a:p>
                      <a:pPr algn="ctr" fontAlgn="ctr"/>
                      <a:r>
                        <a:rPr lang="en-US" sz="1400" kern="1200" dirty="0">
                          <a:solidFill>
                            <a:srgbClr val="0A1F61"/>
                          </a:solidFill>
                          <a:latin typeface="+mn-lt"/>
                          <a:ea typeface="+mn-ea"/>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Organizational alignment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problem occurs when the location or formal authority of the PMO function does not align or link with its design goals. </a:t>
                      </a:r>
                    </a:p>
                    <a:p>
                      <a:pPr marL="171450" indent="-171450" algn="l" fontAlgn="ctr">
                        <a:buFont typeface="Arial" panose="020B0604020202020204" pitchFamily="34" charset="0"/>
                        <a:buChar char="•"/>
                      </a:pPr>
                      <a:r>
                        <a:rPr lang="en-US" sz="1400" kern="1200" dirty="0">
                          <a:solidFill>
                            <a:srgbClr val="0A1F61"/>
                          </a:solidFill>
                          <a:latin typeface="+mn-lt"/>
                          <a:ea typeface="+mn-ea"/>
                        </a:rPr>
                        <a:t>For example, this can include the project scope, planning time frame, or overall business objectives. </a:t>
                      </a:r>
                    </a:p>
                    <a:p>
                      <a:pPr marL="171450" indent="-171450" algn="l" fontAlgn="ctr">
                        <a:buFont typeface="Arial" panose="020B0604020202020204" pitchFamily="34" charset="0"/>
                        <a:buChar char="•"/>
                      </a:pPr>
                      <a:r>
                        <a:rPr lang="en-US" sz="1400" kern="1200" dirty="0">
                          <a:solidFill>
                            <a:srgbClr val="0A1F61"/>
                          </a:solidFill>
                          <a:latin typeface="+mn-lt"/>
                          <a:ea typeface="+mn-ea"/>
                        </a:rPr>
                        <a:t>In addition to this, the PMO needs to align its key status measurements to the business objectives that executives value the most.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27969"/>
                  </a:ext>
                </a:extLst>
              </a:tr>
              <a:tr h="515350">
                <a:tc>
                  <a:txBody>
                    <a:bodyPr/>
                    <a:lstStyle/>
                    <a:p>
                      <a:pPr algn="ctr" fontAlgn="ctr"/>
                      <a:r>
                        <a:rPr lang="en-US" sz="1400" kern="1200" dirty="0">
                          <a:solidFill>
                            <a:srgbClr val="0A1F61"/>
                          </a:solidFill>
                          <a:latin typeface="+mn-lt"/>
                          <a:ea typeface="+mn-ea"/>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Process Involvement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It is imperative that the PMO function be actively involved in the project selection process. </a:t>
                      </a:r>
                    </a:p>
                    <a:p>
                      <a:pPr marL="171450" indent="-171450" algn="l" fontAlgn="ctr">
                        <a:buFont typeface="Arial" panose="020B0604020202020204" pitchFamily="34" charset="0"/>
                        <a:buChar char="•"/>
                      </a:pPr>
                      <a:r>
                        <a:rPr lang="en-US" sz="1400" kern="1200" dirty="0">
                          <a:solidFill>
                            <a:srgbClr val="0A1F61"/>
                          </a:solidFill>
                          <a:latin typeface="+mn-lt"/>
                          <a:ea typeface="+mn-ea"/>
                        </a:rPr>
                        <a:t>This will help to ensure that the correct projects are being pursued—in short, portfolio assets optimization.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0242352"/>
                  </a:ext>
                </a:extLst>
              </a:tr>
              <a:tr h="773025">
                <a:tc>
                  <a:txBody>
                    <a:bodyPr/>
                    <a:lstStyle/>
                    <a:p>
                      <a:pPr algn="ctr" fontAlgn="ctr"/>
                      <a:r>
                        <a:rPr lang="en-US" sz="1400" kern="1200" dirty="0">
                          <a:solidFill>
                            <a:srgbClr val="0A1F61"/>
                          </a:solidFill>
                          <a:latin typeface="+mn-lt"/>
                          <a:ea typeface="+mn-ea"/>
                          <a:cs typeface="+mn-cs"/>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cs typeface="+mn-cs"/>
                        </a:rPr>
                        <a:t>Stovepipe view</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management syndrome relates to the focus of the PMO organization. </a:t>
                      </a:r>
                    </a:p>
                    <a:p>
                      <a:pPr marL="171450" indent="-171450" algn="l" fontAlgn="ctr">
                        <a:buFont typeface="Arial" panose="020B0604020202020204" pitchFamily="34" charset="0"/>
                        <a:buChar char="•"/>
                      </a:pPr>
                      <a:r>
                        <a:rPr lang="en-US" sz="1400" kern="1200" dirty="0">
                          <a:solidFill>
                            <a:srgbClr val="0A1F61"/>
                          </a:solidFill>
                          <a:latin typeface="+mn-lt"/>
                          <a:ea typeface="+mn-ea"/>
                        </a:rPr>
                        <a:t>In essence, it means that the PMO function should spend most of its time on creating strategic organizational synergy around the overall project portfolio that will add maximum business value.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1682924"/>
                  </a:ext>
                </a:extLst>
              </a:tr>
            </a:tbl>
          </a:graphicData>
        </a:graphic>
      </p:graphicFrame>
    </p:spTree>
    <p:extLst>
      <p:ext uri="{BB962C8B-B14F-4D97-AF65-F5344CB8AC3E}">
        <p14:creationId xmlns:p14="http://schemas.microsoft.com/office/powerpoint/2010/main" val="24939352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EPMO - Introduction</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graphicFrame>
        <p:nvGraphicFramePr>
          <p:cNvPr id="3" name="Table 2">
            <a:extLst>
              <a:ext uri="{FF2B5EF4-FFF2-40B4-BE49-F238E27FC236}">
                <a16:creationId xmlns:a16="http://schemas.microsoft.com/office/drawing/2014/main" id="{EA27D2A7-4EB5-D27A-51D0-9FC93FB792D6}"/>
              </a:ext>
            </a:extLst>
          </p:cNvPr>
          <p:cNvGraphicFramePr>
            <a:graphicFrameLocks noGrp="1"/>
          </p:cNvGraphicFramePr>
          <p:nvPr>
            <p:extLst>
              <p:ext uri="{D42A27DB-BD31-4B8C-83A1-F6EECF244321}">
                <p14:modId xmlns:p14="http://schemas.microsoft.com/office/powerpoint/2010/main" val="2250877809"/>
              </p:ext>
            </p:extLst>
          </p:nvPr>
        </p:nvGraphicFramePr>
        <p:xfrm>
          <a:off x="304337" y="1477109"/>
          <a:ext cx="11653201" cy="5210907"/>
        </p:xfrm>
        <a:graphic>
          <a:graphicData uri="http://schemas.openxmlformats.org/drawingml/2006/table">
            <a:tbl>
              <a:tblPr/>
              <a:tblGrid>
                <a:gridCol w="710516">
                  <a:extLst>
                    <a:ext uri="{9D8B030D-6E8A-4147-A177-3AD203B41FA5}">
                      <a16:colId xmlns:a16="http://schemas.microsoft.com/office/drawing/2014/main" val="1298281502"/>
                    </a:ext>
                  </a:extLst>
                </a:gridCol>
                <a:gridCol w="1850302">
                  <a:extLst>
                    <a:ext uri="{9D8B030D-6E8A-4147-A177-3AD203B41FA5}">
                      <a16:colId xmlns:a16="http://schemas.microsoft.com/office/drawing/2014/main" val="1886365650"/>
                    </a:ext>
                  </a:extLst>
                </a:gridCol>
                <a:gridCol w="9092383">
                  <a:extLst>
                    <a:ext uri="{9D8B030D-6E8A-4147-A177-3AD203B41FA5}">
                      <a16:colId xmlns:a16="http://schemas.microsoft.com/office/drawing/2014/main" val="1595903943"/>
                    </a:ext>
                  </a:extLst>
                </a:gridCol>
              </a:tblGrid>
              <a:tr h="601257">
                <a:tc>
                  <a:txBody>
                    <a:bodyPr/>
                    <a:lstStyle/>
                    <a:p>
                      <a:pPr algn="ctr" fontAlgn="ctr"/>
                      <a:r>
                        <a:rPr lang="en-US" sz="1200" kern="1200" dirty="0">
                          <a:solidFill>
                            <a:srgbClr val="0A1F61"/>
                          </a:solidFill>
                          <a:latin typeface="+mn-lt"/>
                          <a:ea typeface="+mn-ea"/>
                          <a:cs typeface="+mn-cs"/>
                        </a:rPr>
                        <a:t>5</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a:solidFill>
                            <a:srgbClr val="0A1F61"/>
                          </a:solidFill>
                          <a:latin typeface="+mn-lt"/>
                          <a:ea typeface="+mn-ea"/>
                          <a:cs typeface="+mn-cs"/>
                        </a:rPr>
                        <a:t>Comparing projects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To evaluate both proposed and in-work projects, it is necessary to develop a common evaluation measurement system.</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Failure to accomplish this goal will limit the ability to compare current projects against each other and also to compare current projects against new project requests and strategic goals.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732740"/>
                  </a:ext>
                </a:extLst>
              </a:tr>
              <a:tr h="1002098">
                <a:tc>
                  <a:txBody>
                    <a:bodyPr/>
                    <a:lstStyle/>
                    <a:p>
                      <a:pPr algn="ctr" fontAlgn="ctr"/>
                      <a:r>
                        <a:rPr lang="en-US" sz="1200" kern="1200">
                          <a:solidFill>
                            <a:srgbClr val="0A1F61"/>
                          </a:solidFill>
                          <a:latin typeface="+mn-lt"/>
                          <a:ea typeface="+mn-ea"/>
                          <a:cs typeface="+mn-cs"/>
                        </a:rPr>
                        <a:t>6</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Leadership turnover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are dynamic entities and key leadership roles often change.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Therefore, having a high personnel turnover in various organizational or PMO roles can negatively impact the value and stability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importance of good and consistent leadership cannot be overstated.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elements of quality and stability are the key considerations linked to PMO success.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64031751"/>
                  </a:ext>
                </a:extLst>
              </a:tr>
              <a:tr h="1002098">
                <a:tc>
                  <a:txBody>
                    <a:bodyPr/>
                    <a:lstStyle/>
                    <a:p>
                      <a:pPr algn="ctr" fontAlgn="ctr"/>
                      <a:r>
                        <a:rPr lang="en-US" sz="1200" kern="1200">
                          <a:solidFill>
                            <a:srgbClr val="0A1F61"/>
                          </a:solidFill>
                          <a:latin typeface="+mn-lt"/>
                          <a:ea typeface="+mn-ea"/>
                          <a:cs typeface="+mn-cs"/>
                        </a:rPr>
                        <a:t>7</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It takes time to mature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Starting up a PMO is not an overnight event.</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process requires total commitment by the entire organization.</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It must be recognized that it takes multiple years for a PMO to mature, have repeatable processes, and fully add value to the overall organization.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management is expecting quick results, they are often disappointed.</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5859103"/>
                  </a:ext>
                </a:extLst>
              </a:tr>
              <a:tr h="801678">
                <a:tc>
                  <a:txBody>
                    <a:bodyPr/>
                    <a:lstStyle/>
                    <a:p>
                      <a:pPr algn="ctr" fontAlgn="ctr"/>
                      <a:r>
                        <a:rPr lang="en-US" sz="1200" kern="1200">
                          <a:solidFill>
                            <a:srgbClr val="0A1F61"/>
                          </a:solidFill>
                          <a:latin typeface="+mn-lt"/>
                          <a:ea typeface="+mn-ea"/>
                          <a:cs typeface="+mn-cs"/>
                        </a:rPr>
                        <a:t>8</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 methodology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value of a standard development process has been mentioned previously.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that have ad hoc processes or static ones generally do not profit from standardization and reusability.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A methodology should always be viewed as a living organism that constantly needs to be reviewed and updated.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this is done, it has the result of producing valuable lessons learned and harvesting best practices from the industry.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3810161"/>
                  </a:ext>
                </a:extLst>
              </a:tr>
              <a:tr h="1002098">
                <a:tc>
                  <a:txBody>
                    <a:bodyPr/>
                    <a:lstStyle/>
                    <a:p>
                      <a:pPr algn="ctr" fontAlgn="ctr"/>
                      <a:r>
                        <a:rPr lang="en-US" sz="1200" kern="1200">
                          <a:solidFill>
                            <a:srgbClr val="0A1F61"/>
                          </a:solidFill>
                          <a:latin typeface="+mn-lt"/>
                          <a:ea typeface="+mn-ea"/>
                          <a:cs typeface="+mn-cs"/>
                        </a:rPr>
                        <a:t>9</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Not all projects are equal</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In many cases, a PMO will develop a standard methodology and then require that all projects are executed in the same way.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creates the image of excessive bureaucracy and reflects negatively on the perceived value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Small projects should have fewer required steps to reflect their smaller scope and lower complexity.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decisions, regarding how to customize the management of various projects, are a key success element for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it is viewed as creating excessive overhead for no value, the organization will be shut down as a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8483944"/>
                  </a:ext>
                </a:extLst>
              </a:tr>
              <a:tr h="801678">
                <a:tc>
                  <a:txBody>
                    <a:bodyPr/>
                    <a:lstStyle/>
                    <a:p>
                      <a:pPr algn="ctr" fontAlgn="ctr"/>
                      <a:r>
                        <a:rPr lang="en-US" sz="1200" kern="1200">
                          <a:solidFill>
                            <a:srgbClr val="0A1F61"/>
                          </a:solidFill>
                          <a:latin typeface="+mn-lt"/>
                          <a:ea typeface="+mn-ea"/>
                          <a:cs typeface="+mn-cs"/>
                        </a:rPr>
                        <a:t>10</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Keep projects under a year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Projects that last longer than one year suffer a host of change dynamics that can negatively impact success.</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Scope control is often lost as a result of these dynamics, as well as organizational interest in the goal.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possible, projects scheduled for longer than a year in duration should be broken down into phases.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minimizes the change dynamics and reduces the risk of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207680"/>
                  </a:ext>
                </a:extLst>
              </a:tr>
            </a:tbl>
          </a:graphicData>
        </a:graphic>
      </p:graphicFrame>
    </p:spTree>
    <p:extLst>
      <p:ext uri="{BB962C8B-B14F-4D97-AF65-F5344CB8AC3E}">
        <p14:creationId xmlns:p14="http://schemas.microsoft.com/office/powerpoint/2010/main" val="2325865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EPMO - Introduction</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graphicFrame>
        <p:nvGraphicFramePr>
          <p:cNvPr id="2" name="Table 1">
            <a:extLst>
              <a:ext uri="{FF2B5EF4-FFF2-40B4-BE49-F238E27FC236}">
                <a16:creationId xmlns:a16="http://schemas.microsoft.com/office/drawing/2014/main" id="{8288CA83-9238-EDB5-59D0-1E784AE59C48}"/>
              </a:ext>
            </a:extLst>
          </p:cNvPr>
          <p:cNvGraphicFramePr>
            <a:graphicFrameLocks noGrp="1"/>
          </p:cNvGraphicFramePr>
          <p:nvPr>
            <p:extLst>
              <p:ext uri="{D42A27DB-BD31-4B8C-83A1-F6EECF244321}">
                <p14:modId xmlns:p14="http://schemas.microsoft.com/office/powerpoint/2010/main" val="2751808018"/>
              </p:ext>
            </p:extLst>
          </p:nvPr>
        </p:nvGraphicFramePr>
        <p:xfrm>
          <a:off x="304336" y="1529863"/>
          <a:ext cx="11682509" cy="5297638"/>
        </p:xfrm>
        <a:graphic>
          <a:graphicData uri="http://schemas.openxmlformats.org/drawingml/2006/table">
            <a:tbl>
              <a:tblPr/>
              <a:tblGrid>
                <a:gridCol w="712302">
                  <a:extLst>
                    <a:ext uri="{9D8B030D-6E8A-4147-A177-3AD203B41FA5}">
                      <a16:colId xmlns:a16="http://schemas.microsoft.com/office/drawing/2014/main" val="1723689578"/>
                    </a:ext>
                  </a:extLst>
                </a:gridCol>
                <a:gridCol w="1854955">
                  <a:extLst>
                    <a:ext uri="{9D8B030D-6E8A-4147-A177-3AD203B41FA5}">
                      <a16:colId xmlns:a16="http://schemas.microsoft.com/office/drawing/2014/main" val="1689016353"/>
                    </a:ext>
                  </a:extLst>
                </a:gridCol>
                <a:gridCol w="9115252">
                  <a:extLst>
                    <a:ext uri="{9D8B030D-6E8A-4147-A177-3AD203B41FA5}">
                      <a16:colId xmlns:a16="http://schemas.microsoft.com/office/drawing/2014/main" val="641712139"/>
                    </a:ext>
                  </a:extLst>
                </a:gridCol>
              </a:tblGrid>
              <a:tr h="1343426">
                <a:tc>
                  <a:txBody>
                    <a:bodyPr/>
                    <a:lstStyle/>
                    <a:p>
                      <a:pPr algn="ctr" fontAlgn="ctr"/>
                      <a:r>
                        <a:rPr lang="en-US" sz="1100" kern="1200" dirty="0">
                          <a:solidFill>
                            <a:srgbClr val="0A1F61"/>
                          </a:solidFill>
                          <a:latin typeface="+mn-lt"/>
                          <a:ea typeface="+mn-ea"/>
                          <a:cs typeface="+mn-cs"/>
                        </a:rPr>
                        <a:t>11</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Training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quality movement of the 1940s highlighted the productivity value of training and that lesson is still valid.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organization does not invest sufficient resources in training to support formal project management or PMO initiatives, the overall operational maturity value gained will be lost.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Also, having an effective training program can help reduce employee turnover and employee satisfaction and loyalty.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Another HR enhancement strategy is to support various certification initiatives for employees for increased professionalism.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Supporting membership in professional organizations such as PMI should be considered.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all of these examples, the idea is to make the employee more aware of the underlying theory that improves technical success.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6433121"/>
                  </a:ext>
                </a:extLst>
              </a:tr>
              <a:tr h="839642">
                <a:tc>
                  <a:txBody>
                    <a:bodyPr/>
                    <a:lstStyle/>
                    <a:p>
                      <a:pPr algn="ctr" fontAlgn="ctr"/>
                      <a:r>
                        <a:rPr lang="en-US" sz="1100" kern="1200" dirty="0">
                          <a:solidFill>
                            <a:srgbClr val="0A1F61"/>
                          </a:solidFill>
                          <a:latin typeface="+mn-lt"/>
                          <a:ea typeface="+mn-ea"/>
                          <a:cs typeface="+mn-cs"/>
                        </a:rPr>
                        <a:t>12</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a:solidFill>
                            <a:srgbClr val="0A1F61"/>
                          </a:solidFill>
                          <a:latin typeface="+mn-lt"/>
                          <a:ea typeface="+mn-ea"/>
                          <a:cs typeface="+mn-cs"/>
                        </a:rPr>
                        <a:t>Using contractors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practice of using contractors on project teams is controversial.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some cases, an outside contractor can bring increased maturity to the management or technical process.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 the negative side, once they leave, that knowledge goes with them.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So, if supplemental contractors are used, the goal should be to transfer as much of that knowledge to the permanent workforce as possible.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2332812"/>
                  </a:ext>
                </a:extLst>
              </a:tr>
              <a:tr h="839642">
                <a:tc>
                  <a:txBody>
                    <a:bodyPr/>
                    <a:lstStyle/>
                    <a:p>
                      <a:pPr algn="ctr" fontAlgn="ctr"/>
                      <a:r>
                        <a:rPr lang="en-US" sz="1100" kern="1200" dirty="0">
                          <a:solidFill>
                            <a:srgbClr val="0A1F61"/>
                          </a:solidFill>
                          <a:latin typeface="+mn-lt"/>
                          <a:ea typeface="+mn-ea"/>
                          <a:cs typeface="+mn-cs"/>
                        </a:rPr>
                        <a:t>13</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Sponsorship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projects have no active sponsorship or have weak sponsorship (i.e., lack of participation).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There is a high correlation between poor project sponsorship and project failure.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sponsor is not actively involved in the project, the project will often drift away from current goals and result in lower success, or even outright failure.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987315"/>
                  </a:ext>
                </a:extLst>
              </a:tr>
              <a:tr h="839642">
                <a:tc>
                  <a:txBody>
                    <a:bodyPr/>
                    <a:lstStyle/>
                    <a:p>
                      <a:pPr algn="ctr" fontAlgn="ctr"/>
                      <a:r>
                        <a:rPr lang="en-US" sz="1100" kern="1200">
                          <a:solidFill>
                            <a:srgbClr val="0A1F61"/>
                          </a:solidFill>
                          <a:latin typeface="+mn-lt"/>
                          <a:ea typeface="+mn-ea"/>
                          <a:cs typeface="+mn-cs"/>
                        </a:rPr>
                        <a:t>14</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Canceling projects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Project managers and stakeholders often get so locked into a project objective that they do not see that its value has eroded because of the changing environment.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this situation, they often resist canceling a failing or redundant project.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One of the key roles of the PMO is to bring a more rational evaluation approach to the ongoing value analysis for the selected portfolio.</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0691625"/>
                  </a:ext>
                </a:extLst>
              </a:tr>
              <a:tr h="717643">
                <a:tc>
                  <a:txBody>
                    <a:bodyPr/>
                    <a:lstStyle/>
                    <a:p>
                      <a:pPr algn="ctr" fontAlgn="ctr"/>
                      <a:r>
                        <a:rPr lang="en-US" sz="1100" kern="1200">
                          <a:solidFill>
                            <a:srgbClr val="0A1F61"/>
                          </a:solidFill>
                          <a:latin typeface="+mn-lt"/>
                          <a:ea typeface="+mn-ea"/>
                          <a:cs typeface="+mn-cs"/>
                        </a:rPr>
                        <a:t>15</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Resource management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process of helping in managing the overall project resource pool is one of the most valuable aspects of the PMO role.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Resource management is one of the most complex challenges for both the PM and PMO.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would consider failures in this area as the Achilles’ heel of project management.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Failure to successfully link appropriate constrained resources to project needs is a core PMO objective.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42345863"/>
                  </a:ext>
                </a:extLst>
              </a:tr>
              <a:tr h="717643">
                <a:tc>
                  <a:txBody>
                    <a:bodyPr/>
                    <a:lstStyle/>
                    <a:p>
                      <a:pPr algn="ctr" fontAlgn="ctr"/>
                      <a:r>
                        <a:rPr lang="en-US" sz="1100" kern="1200">
                          <a:solidFill>
                            <a:srgbClr val="0A1F61"/>
                          </a:solidFill>
                          <a:latin typeface="+mn-lt"/>
                          <a:ea typeface="+mn-ea"/>
                          <a:cs typeface="+mn-cs"/>
                        </a:rPr>
                        <a:t>16</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Risk identification</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Gartner Group estimates that poor risk management will result in the future cancelation of about 20% of all projects and that number may be conservative.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Since individual projects may not have access to this skill base, the PMO organization can provide this across the total portfolio and add increased value.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4187949"/>
                  </a:ext>
                </a:extLst>
              </a:tr>
            </a:tbl>
          </a:graphicData>
        </a:graphic>
      </p:graphicFrame>
    </p:spTree>
    <p:extLst>
      <p:ext uri="{BB962C8B-B14F-4D97-AF65-F5344CB8AC3E}">
        <p14:creationId xmlns:p14="http://schemas.microsoft.com/office/powerpoint/2010/main" val="41724696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8B9DC1B6-9927-29E5-5177-F2EB132AFA3D}"/>
              </a:ext>
            </a:extLst>
          </p:cNvPr>
          <p:cNvPicPr>
            <a:picLocks noChangeAspect="1"/>
          </p:cNvPicPr>
          <p:nvPr/>
        </p:nvPicPr>
        <p:blipFill>
          <a:blip r:embed="rId3"/>
          <a:stretch>
            <a:fillRect/>
          </a:stretch>
        </p:blipFill>
        <p:spPr>
          <a:xfrm>
            <a:off x="130614" y="1125415"/>
            <a:ext cx="11942061" cy="5732585"/>
          </a:xfrm>
          <a:prstGeom prst="rect">
            <a:avLst/>
          </a:prstGeom>
        </p:spPr>
      </p:pic>
      <p:pic>
        <p:nvPicPr>
          <p:cNvPr id="6" name="Picture 5"/>
          <p:cNvPicPr>
            <a:picLocks noChangeAspect="1"/>
          </p:cNvPicPr>
          <p:nvPr/>
        </p:nvPicPr>
        <p:blipFill>
          <a:blip r:embed="rId4"/>
          <a:stretch>
            <a:fillRect/>
          </a:stretch>
        </p:blipFill>
        <p:spPr>
          <a:xfrm>
            <a:off x="-7553" y="0"/>
            <a:ext cx="11251658" cy="1125415"/>
          </a:xfrm>
          <a:prstGeom prst="rect">
            <a:avLst/>
          </a:prstGeom>
        </p:spPr>
      </p:pic>
      <p:sp>
        <p:nvSpPr>
          <p:cNvPr id="7" name="TextBox 6"/>
          <p:cNvSpPr txBox="1"/>
          <p:nvPr/>
        </p:nvSpPr>
        <p:spPr>
          <a:xfrm>
            <a:off x="2795442" y="348870"/>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Tree>
    <p:extLst>
      <p:ext uri="{BB962C8B-B14F-4D97-AF65-F5344CB8AC3E}">
        <p14:creationId xmlns:p14="http://schemas.microsoft.com/office/powerpoint/2010/main" val="38202442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125415"/>
          </a:xfrm>
          <a:prstGeom prst="rect">
            <a:avLst/>
          </a:prstGeom>
        </p:spPr>
      </p:pic>
      <p:sp>
        <p:nvSpPr>
          <p:cNvPr id="7" name="TextBox 6"/>
          <p:cNvSpPr txBox="1"/>
          <p:nvPr/>
        </p:nvSpPr>
        <p:spPr>
          <a:xfrm>
            <a:off x="2795442" y="348870"/>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pic>
        <p:nvPicPr>
          <p:cNvPr id="9" name="Picture 8">
            <a:extLst>
              <a:ext uri="{FF2B5EF4-FFF2-40B4-BE49-F238E27FC236}">
                <a16:creationId xmlns:a16="http://schemas.microsoft.com/office/drawing/2014/main" id="{09B314C3-BC6D-CBCE-488B-2174BBF1D19B}"/>
              </a:ext>
            </a:extLst>
          </p:cNvPr>
          <p:cNvPicPr>
            <a:picLocks noChangeAspect="1"/>
          </p:cNvPicPr>
          <p:nvPr/>
        </p:nvPicPr>
        <p:blipFill>
          <a:blip r:embed="rId4"/>
          <a:stretch>
            <a:fillRect/>
          </a:stretch>
        </p:blipFill>
        <p:spPr>
          <a:xfrm>
            <a:off x="194641" y="1143863"/>
            <a:ext cx="11878034" cy="5714138"/>
          </a:xfrm>
          <a:prstGeom prst="rect">
            <a:avLst/>
          </a:prstGeom>
        </p:spPr>
      </p:pic>
    </p:spTree>
    <p:extLst>
      <p:ext uri="{BB962C8B-B14F-4D97-AF65-F5344CB8AC3E}">
        <p14:creationId xmlns:p14="http://schemas.microsoft.com/office/powerpoint/2010/main" val="41716208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Steering committee</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EPMO must have a management-level steering committee for selecting and monitoring strategic and nonstrategic projects and the members would consist of at least</a:t>
            </a:r>
          </a:p>
          <a:p>
            <a:pPr marL="742950" lvl="1" indent="-285750" algn="just">
              <a:buFont typeface="Wingdings" panose="05000000000000000000" pitchFamily="2" charset="2"/>
              <a:buChar char="§"/>
            </a:pPr>
            <a:r>
              <a:rPr lang="en-US" sz="1700" dirty="0">
                <a:solidFill>
                  <a:srgbClr val="0A1F61"/>
                </a:solidFill>
                <a:cs typeface="Tajawal ExtraBold" panose="00000800000000000000"/>
              </a:rPr>
              <a:t>EPMO director (i.e., provides meeting agendas and a list of decisions that must be made)</a:t>
            </a:r>
          </a:p>
          <a:p>
            <a:pPr marL="742950" lvl="1" indent="-285750" algn="just">
              <a:buFont typeface="Wingdings" panose="05000000000000000000" pitchFamily="2" charset="2"/>
              <a:buChar char="§"/>
            </a:pPr>
            <a:r>
              <a:rPr lang="en-US" sz="1700" dirty="0">
                <a:solidFill>
                  <a:srgbClr val="0A1F61"/>
                </a:solidFill>
                <a:cs typeface="Tajawal ExtraBold" panose="00000800000000000000"/>
              </a:rPr>
              <a:t>VP of business, CFO, and/or CEO</a:t>
            </a:r>
          </a:p>
          <a:p>
            <a:pPr marL="742950" lvl="1" indent="-285750" algn="just">
              <a:buFont typeface="Wingdings" panose="05000000000000000000" pitchFamily="2" charset="2"/>
              <a:buChar char="§"/>
            </a:pPr>
            <a:r>
              <a:rPr lang="en-US" sz="1700" dirty="0">
                <a:solidFill>
                  <a:srgbClr val="0A1F61"/>
                </a:solidFill>
                <a:cs typeface="Tajawal ExtraBold" panose="00000800000000000000"/>
              </a:rPr>
              <a:t>Key members from each one of the businesses (could be high-level and/or middle management)</a:t>
            </a:r>
          </a:p>
          <a:p>
            <a:pPr marL="742950" lvl="1" indent="-285750" algn="just">
              <a:buFont typeface="Wingdings" panose="05000000000000000000" pitchFamily="2" charset="2"/>
              <a:buChar char="§"/>
            </a:pPr>
            <a:r>
              <a:rPr lang="en-US" sz="1700" dirty="0">
                <a:solidFill>
                  <a:srgbClr val="0A1F61"/>
                </a:solidFill>
                <a:cs typeface="Tajawal ExtraBold" panose="00000800000000000000"/>
              </a:rPr>
              <a:t>CIO or key VP and a few key support members from IT</a:t>
            </a:r>
          </a:p>
          <a:p>
            <a:pPr marL="742950" lvl="1" indent="-285750" algn="just">
              <a:buFont typeface="Wingdings" panose="05000000000000000000" pitchFamily="2" charset="2"/>
              <a:buChar char="§"/>
            </a:pPr>
            <a:r>
              <a:rPr lang="en-US" sz="1700" dirty="0">
                <a:solidFill>
                  <a:srgbClr val="0A1F61"/>
                </a:solidFill>
                <a:cs typeface="Tajawal ExtraBold" panose="00000800000000000000"/>
              </a:rPr>
              <a:t>SMEs who would be added for key projects when expertise is needed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One of the most important roles the steering committee will play is in the realm of culture change which includes changes to various HR, payroll, and procurement systems (Crawford 2011).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changes in thinking and implementation processes will not happen overnight.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steering committee needs to define what projects belong to what programs and what programs belong to what portfolios.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Also, they need to define what projects meet short-term and long-term strategic goals and be able to prioritize the aggregates since there are limited resources available.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selection goal is to pursue high-value priority projects first before the lower-value (or no-value) projects, which would quickly drain the resource pool.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Lower-value projects could be dropped or moved to the future.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One of the tougher roles of the steering committee is to decide to kill a project that is underway because it is not evolving as planned, or the environment has changed since it started.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should not be looked at as an admission of failure but seen as improving the pursuit of organizational goals by reallocating project resources to more important projects that have a bigger impact and/or payback.</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5368817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Summary</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2107381"/>
            <a:ext cx="11947705" cy="1580817"/>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Finally, when initiating an EPMO, do not expect immediate overnight success— start out with small-duration projects and build up process maturity to show value to the organization. In the long run, this approach will pay off and people will realize the many benefits of having an EPMO.</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7378959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QUESTIONS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20138"/>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1700" b="1" dirty="0">
                <a:solidFill>
                  <a:srgbClr val="0A1F61"/>
                </a:solidFill>
                <a:cs typeface="Tajawal ExtraBold" panose="00000800000000000000"/>
              </a:rPr>
              <a:t>Review questions</a:t>
            </a:r>
          </a:p>
          <a:p>
            <a:pPr marL="800100" lvl="1" indent="-342900" algn="just">
              <a:lnSpc>
                <a:spcPct val="200000"/>
              </a:lnSpc>
              <a:buFont typeface="+mj-lt"/>
              <a:buAutoNum type="arabicParenR"/>
            </a:pPr>
            <a:r>
              <a:rPr lang="en-US" sz="1700" dirty="0">
                <a:solidFill>
                  <a:srgbClr val="0A1F61"/>
                </a:solidFill>
                <a:cs typeface="Tajawal ExtraBold" panose="00000800000000000000"/>
              </a:rPr>
              <a:t>What are the disadvantages in using contractors?</a:t>
            </a:r>
          </a:p>
          <a:p>
            <a:pPr marL="800100" lvl="1" indent="-342900" algn="just">
              <a:lnSpc>
                <a:spcPct val="200000"/>
              </a:lnSpc>
              <a:buFont typeface="+mj-lt"/>
              <a:buAutoNum type="arabicParenR"/>
            </a:pPr>
            <a:r>
              <a:rPr lang="en-US" sz="1700" dirty="0">
                <a:solidFill>
                  <a:srgbClr val="0A1F61"/>
                </a:solidFill>
                <a:cs typeface="Tajawal ExtraBold" panose="00000800000000000000"/>
              </a:rPr>
              <a:t>Why is it smart to try to keep projects under a year?</a:t>
            </a:r>
          </a:p>
          <a:p>
            <a:pPr marL="800100" lvl="1" indent="-342900" algn="just">
              <a:lnSpc>
                <a:spcPct val="200000"/>
              </a:lnSpc>
              <a:buFont typeface="+mj-lt"/>
              <a:buAutoNum type="arabicParenR"/>
            </a:pPr>
            <a:r>
              <a:rPr lang="en-US" sz="1700" dirty="0">
                <a:solidFill>
                  <a:srgbClr val="0A1F61"/>
                </a:solidFill>
                <a:cs typeface="Tajawal ExtraBold" panose="00000800000000000000"/>
              </a:rPr>
              <a:t>Why is having a project methodology so important?</a:t>
            </a:r>
          </a:p>
          <a:p>
            <a:pPr marL="285750" indent="-285750" algn="just">
              <a:lnSpc>
                <a:spcPct val="200000"/>
              </a:lnSpc>
              <a:buFont typeface="Wingdings" panose="05000000000000000000" pitchFamily="2" charset="2"/>
              <a:buChar char="q"/>
            </a:pPr>
            <a:r>
              <a:rPr lang="en-US" sz="1700" b="1" dirty="0">
                <a:solidFill>
                  <a:srgbClr val="0A1F61"/>
                </a:solidFill>
                <a:cs typeface="Tajawal ExtraBold" panose="00000800000000000000"/>
              </a:rPr>
              <a:t>In-class questions</a:t>
            </a:r>
          </a:p>
          <a:p>
            <a:pPr marL="800100" lvl="1" indent="-342900" algn="just">
              <a:lnSpc>
                <a:spcPct val="200000"/>
              </a:lnSpc>
              <a:buFont typeface="+mj-lt"/>
              <a:buAutoNum type="arabicParenR"/>
            </a:pPr>
            <a:r>
              <a:rPr lang="en-US" sz="1700" dirty="0">
                <a:solidFill>
                  <a:srgbClr val="0A1F61"/>
                </a:solidFill>
                <a:cs typeface="Tajawal ExtraBold" panose="00000800000000000000"/>
              </a:rPr>
              <a:t>Why is moving to an EPMO so difficult?</a:t>
            </a:r>
          </a:p>
          <a:p>
            <a:pPr marL="800100" lvl="1" indent="-342900" algn="just">
              <a:lnSpc>
                <a:spcPct val="200000"/>
              </a:lnSpc>
              <a:buFont typeface="+mj-lt"/>
              <a:buAutoNum type="arabicParenR"/>
            </a:pPr>
            <a:r>
              <a:rPr lang="en-US" sz="1700" dirty="0">
                <a:solidFill>
                  <a:srgbClr val="0A1F61"/>
                </a:solidFill>
                <a:cs typeface="Tajawal ExtraBold" panose="00000800000000000000"/>
              </a:rPr>
              <a:t>What are the advantages for an organization to move to an EPMO?</a:t>
            </a:r>
          </a:p>
          <a:p>
            <a:pPr marL="285750" indent="-285750" algn="just">
              <a:lnSpc>
                <a:spcPct val="200000"/>
              </a:lnSpc>
              <a:buFont typeface="Wingdings" panose="05000000000000000000" pitchFamily="2" charset="2"/>
              <a:buChar char="q"/>
            </a:pPr>
            <a:r>
              <a:rPr lang="en-US" sz="1700" b="1" dirty="0">
                <a:solidFill>
                  <a:srgbClr val="0A1F61"/>
                </a:solidFill>
                <a:cs typeface="Tajawal ExtraBold" panose="00000800000000000000"/>
              </a:rPr>
              <a:t>EXERCISE</a:t>
            </a:r>
          </a:p>
          <a:p>
            <a:pPr marL="800100" lvl="1" indent="-342900" algn="just">
              <a:lnSpc>
                <a:spcPct val="200000"/>
              </a:lnSpc>
              <a:buFont typeface="+mj-lt"/>
              <a:buAutoNum type="arabicParenR"/>
            </a:pPr>
            <a:r>
              <a:rPr lang="en-US" sz="1700" dirty="0">
                <a:solidFill>
                  <a:srgbClr val="0A1F61"/>
                </a:solidFill>
                <a:cs typeface="Tajawal ExtraBold" panose="00000800000000000000"/>
              </a:rPr>
              <a:t>Why is it important to align projects with the organization’s goals?</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20651909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References</a:t>
            </a:r>
          </a:p>
        </p:txBody>
      </p:sp>
      <p:sp>
        <p:nvSpPr>
          <p:cNvPr id="8" name="TextBox 7"/>
          <p:cNvSpPr txBox="1"/>
          <p:nvPr/>
        </p:nvSpPr>
        <p:spPr>
          <a:xfrm>
            <a:off x="304337" y="271772"/>
            <a:ext cx="1702709" cy="523220"/>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PMG 312</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863617"/>
            <a:ext cx="11947705" cy="3150478"/>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Biafore, B. 2010. Microsoft Project 2010—The Missing Manual. Sebastopol, CA: Pogue Press.</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Crawford, J. 2011. The Strategic Project Office, 2nd ed. New York: CRC Press.</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Project Management Institute (PMI). 2008. PMBOK® Guide, 4th ed. Newton Square, PA: Project Management Institute.</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Smith, R.B. 1981. How to Plan, Design &amp; Implement a Bad System. New York: Petrocelli Books.</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Smith, R. 2008. Baseline Magazine. June, p. 57.</a:t>
            </a:r>
          </a:p>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Whitten, N. 1995. Managing Software Development Projects. New York: John Wiley &amp; Sons.</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23496950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endParaRPr lang="en-US" sz="2800" dirty="0">
              <a:solidFill>
                <a:schemeClr val="bg1"/>
              </a:solidFill>
              <a:cs typeface="Tajawal Medium"/>
            </a:endParaRPr>
          </a:p>
        </p:txBody>
      </p:sp>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Thank You</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4BDE879-4560-E0CD-EEA3-0536123AF05D}"/>
              </a:ext>
            </a:extLst>
          </p:cNvPr>
          <p:cNvSpPr txBox="1"/>
          <p:nvPr/>
        </p:nvSpPr>
        <p:spPr>
          <a:xfrm>
            <a:off x="921999" y="236724"/>
            <a:ext cx="184731" cy="954107"/>
          </a:xfrm>
          <a:prstGeom prst="rect">
            <a:avLst/>
          </a:prstGeom>
          <a:noFill/>
        </p:spPr>
        <p:txBody>
          <a:bodyPr wrap="none" rtlCol="0">
            <a:spAutoFit/>
          </a:bodyPr>
          <a:lstStyle/>
          <a:p>
            <a:pPr algn="ct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Rectangle 15">
            <a:extLst>
              <a:ext uri="{FF2B5EF4-FFF2-40B4-BE49-F238E27FC236}">
                <a16:creationId xmlns:a16="http://schemas.microsoft.com/office/drawing/2014/main" id="{30DCBAAD-2789-FF95-B6B1-1AE5019F493D}"/>
              </a:ext>
            </a:extLst>
          </p:cNvPr>
          <p:cNvSpPr/>
          <p:nvPr/>
        </p:nvSpPr>
        <p:spPr>
          <a:xfrm>
            <a:off x="1129835" y="940158"/>
            <a:ext cx="9943619" cy="4001095"/>
          </a:xfrm>
          <a:prstGeom prst="rect">
            <a:avLst/>
          </a:prstGeom>
          <a:noFill/>
        </p:spPr>
        <p:txBody>
          <a:bodyPr wrap="square" lIns="91440" tIns="45720" rIns="91440" bIns="45720">
            <a:spAutoFit/>
          </a:bodyPr>
          <a:lstStyle/>
          <a:p>
            <a:pPr algn="ctr"/>
            <a:r>
              <a:rPr lang="en-US" sz="1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cs typeface="Tajawal ExtraBold" panose="00000800000000000000" pitchFamily="2" charset="-78"/>
              </a:rPr>
              <a:t>The End..</a:t>
            </a:r>
          </a:p>
          <a:p>
            <a:pPr algn="ctr"/>
            <a:r>
              <a:rPr lang="en-US" sz="88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cs typeface="Tajawal ExtraBold" panose="00000800000000000000" pitchFamily="2" charset="-78"/>
              </a:rPr>
              <a:t>Thank You</a:t>
            </a:r>
            <a:endParaRPr lang="en-US" sz="88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endParaRPr>
          </a:p>
        </p:txBody>
      </p:sp>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20377</TotalTime>
  <Words>4638</Words>
  <Application>Microsoft Office PowerPoint</Application>
  <PresentationFormat>Widescreen</PresentationFormat>
  <Paragraphs>370</Paragraphs>
  <Slides>44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cp:lastModifiedBy>
  <cp:revision>66</cp:revision>
  <dcterms:created xsi:type="dcterms:W3CDTF">2021-08-03T13:03:26Z</dcterms:created>
  <dcterms:modified xsi:type="dcterms:W3CDTF">2022-12-09T08:46:10Z</dcterms:modified>
</cp:coreProperties>
</file>