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33" r:id="rId2"/>
    <p:sldId id="2637" r:id="rId3"/>
    <p:sldId id="272" r:id="rId4"/>
    <p:sldId id="273" r:id="rId5"/>
    <p:sldId id="384" r:id="rId6"/>
    <p:sldId id="2666" r:id="rId7"/>
    <p:sldId id="2667" r:id="rId8"/>
    <p:sldId id="2645" r:id="rId9"/>
    <p:sldId id="2646" r:id="rId10"/>
    <p:sldId id="277" r:id="rId11"/>
    <p:sldId id="280" r:id="rId12"/>
    <p:sldId id="2638" r:id="rId13"/>
    <p:sldId id="306" r:id="rId14"/>
    <p:sldId id="2610" r:id="rId15"/>
    <p:sldId id="2616" r:id="rId16"/>
    <p:sldId id="2664" r:id="rId17"/>
    <p:sldId id="2639" r:id="rId18"/>
    <p:sldId id="2612" r:id="rId19"/>
    <p:sldId id="2663" r:id="rId20"/>
    <p:sldId id="2641" r:id="rId21"/>
    <p:sldId id="2613" r:id="rId22"/>
    <p:sldId id="2642" r:id="rId23"/>
    <p:sldId id="2615" r:id="rId24"/>
    <p:sldId id="2648" r:id="rId25"/>
    <p:sldId id="2649" r:id="rId26"/>
    <p:sldId id="2644" r:id="rId27"/>
    <p:sldId id="2605" r:id="rId28"/>
    <p:sldId id="300" r:id="rId29"/>
    <p:sldId id="301" r:id="rId30"/>
    <p:sldId id="303" r:id="rId31"/>
    <p:sldId id="2606" r:id="rId32"/>
    <p:sldId id="2650" r:id="rId33"/>
    <p:sldId id="2651" r:id="rId34"/>
    <p:sldId id="2652" r:id="rId35"/>
    <p:sldId id="2660" r:id="rId36"/>
    <p:sldId id="2661" r:id="rId37"/>
    <p:sldId id="2653" r:id="rId38"/>
    <p:sldId id="2659" r:id="rId39"/>
    <p:sldId id="2654" r:id="rId40"/>
    <p:sldId id="36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4</a:t>
            </a:fld>
            <a:endParaRPr lang="en-GB"/>
          </a:p>
        </p:txBody>
      </p:sp>
    </p:spTree>
    <p:extLst>
      <p:ext uri="{BB962C8B-B14F-4D97-AF65-F5344CB8AC3E}">
        <p14:creationId xmlns:p14="http://schemas.microsoft.com/office/powerpoint/2010/main" val="21406633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7</a:t>
            </a:fld>
            <a:endParaRPr lang="en-GB"/>
          </a:p>
        </p:txBody>
      </p:sp>
    </p:spTree>
    <p:extLst>
      <p:ext uri="{BB962C8B-B14F-4D97-AF65-F5344CB8AC3E}">
        <p14:creationId xmlns:p14="http://schemas.microsoft.com/office/powerpoint/2010/main" val="15762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1C1521E-FB31-76F5-05F0-4EAE256FAD1F}"/>
              </a:ext>
            </a:extLst>
          </p:cNvPr>
          <p:cNvSpPr>
            <a:spLocks noGrp="1" noChangeArrowheads="1"/>
          </p:cNvSpPr>
          <p:nvPr>
            <p:ph type="sldNum" sz="quarter" idx="5"/>
          </p:nvPr>
        </p:nvSpPr>
        <p:spPr>
          <a:ln/>
        </p:spPr>
        <p:txBody>
          <a:bodyPr/>
          <a:lstStyle/>
          <a:p>
            <a:fld id="{C12A313D-E2C8-4C69-A666-2739C967F265}" type="slidenum">
              <a:rPr lang="en-US" altLang="en-US"/>
              <a:pPr/>
              <a:t>13</a:t>
            </a:fld>
            <a:endParaRPr lang="en-US" altLang="en-US"/>
          </a:p>
        </p:txBody>
      </p:sp>
      <p:sp>
        <p:nvSpPr>
          <p:cNvPr id="273410" name="Rectangle 3074">
            <a:extLst>
              <a:ext uri="{FF2B5EF4-FFF2-40B4-BE49-F238E27FC236}">
                <a16:creationId xmlns:a16="http://schemas.microsoft.com/office/drawing/2014/main" id="{9D923EFA-20AB-EA0E-A32D-8DAB246EAC9F}"/>
              </a:ext>
            </a:extLst>
          </p:cNvPr>
          <p:cNvSpPr>
            <a:spLocks noGrp="1" noRot="1" noChangeAspect="1" noChangeArrowheads="1" noTextEdit="1"/>
          </p:cNvSpPr>
          <p:nvPr>
            <p:ph type="sldImg"/>
          </p:nvPr>
        </p:nvSpPr>
        <p:spPr bwMode="auto">
          <a:xfrm>
            <a:off x="455613" y="720725"/>
            <a:ext cx="6400800" cy="3600450"/>
          </a:xfrm>
          <a:prstGeom prst="rect">
            <a:avLst/>
          </a:prstGeom>
          <a:solidFill>
            <a:srgbClr val="FFFFFF"/>
          </a:solidFill>
          <a:ln>
            <a:solidFill>
              <a:srgbClr val="000000"/>
            </a:solidFill>
            <a:miter lim="800000"/>
            <a:headEnd/>
            <a:tailEnd/>
          </a:ln>
        </p:spPr>
      </p:sp>
      <p:sp>
        <p:nvSpPr>
          <p:cNvPr id="273411" name="Rectangle 3075">
            <a:extLst>
              <a:ext uri="{FF2B5EF4-FFF2-40B4-BE49-F238E27FC236}">
                <a16:creationId xmlns:a16="http://schemas.microsoft.com/office/drawing/2014/main" id="{013EEA2A-05B2-AFDB-56A3-05AE179DDAC9}"/>
              </a:ext>
            </a:extLst>
          </p:cNvPr>
          <p:cNvSpPr>
            <a:spLocks noGrp="1" noChangeArrowheads="1"/>
          </p:cNvSpPr>
          <p:nvPr>
            <p:ph type="body" idx="1"/>
          </p:nvPr>
        </p:nvSpPr>
        <p:spPr bwMode="auto">
          <a:xfrm>
            <a:off x="974725" y="4559300"/>
            <a:ext cx="5365750" cy="4321175"/>
          </a:xfrm>
          <a:prstGeom prst="rect">
            <a:avLst/>
          </a:prstGeom>
          <a:solidFill>
            <a:srgbClr val="FFFFFF"/>
          </a:solidFill>
          <a:ln>
            <a:solidFill>
              <a:srgbClr val="000000"/>
            </a:solidFill>
            <a:miter lim="800000"/>
            <a:headEnd/>
            <a:tailEnd/>
          </a:ln>
        </p:spPr>
        <p:txBody>
          <a:bodyPr lIns="95312" tIns="47656" rIns="95312" bIns="47656"/>
          <a:lstStyle/>
          <a:p>
            <a:r>
              <a:rPr lang="en-US" altLang="en-US"/>
              <a:t> M1 = a + b + c + d’</a:t>
            </a:r>
          </a:p>
          <a:p>
            <a:r>
              <a:rPr lang="en-US" altLang="en-US"/>
              <a:t> m3 = a’ b’ c d</a:t>
            </a:r>
          </a:p>
          <a:p>
            <a:r>
              <a:rPr lang="en-US" altLang="en-US"/>
              <a:t> m7 = a’ b c d</a:t>
            </a:r>
          </a:p>
          <a:p>
            <a:r>
              <a:rPr lang="en-US" altLang="en-US"/>
              <a:t> M 13 = a’ + b’ + c + 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15</a:t>
            </a:fld>
            <a:endParaRPr lang="en-GB"/>
          </a:p>
        </p:txBody>
      </p:sp>
    </p:spTree>
    <p:extLst>
      <p:ext uri="{BB962C8B-B14F-4D97-AF65-F5344CB8AC3E}">
        <p14:creationId xmlns:p14="http://schemas.microsoft.com/office/powerpoint/2010/main" val="919100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16</a:t>
            </a:fld>
            <a:endParaRPr lang="en-GB"/>
          </a:p>
        </p:txBody>
      </p:sp>
    </p:spTree>
    <p:extLst>
      <p:ext uri="{BB962C8B-B14F-4D97-AF65-F5344CB8AC3E}">
        <p14:creationId xmlns:p14="http://schemas.microsoft.com/office/powerpoint/2010/main" val="1595755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CA8CA7-725C-44F6-9D7B-A72A6559A686}" type="slidenum">
              <a:rPr lang="ar-SA" smtClean="0"/>
              <a:pPr/>
              <a:t>26</a:t>
            </a:fld>
            <a:endParaRPr lang="ar-SA" dirty="0"/>
          </a:p>
        </p:txBody>
      </p:sp>
    </p:spTree>
    <p:extLst>
      <p:ext uri="{BB962C8B-B14F-4D97-AF65-F5344CB8AC3E}">
        <p14:creationId xmlns:p14="http://schemas.microsoft.com/office/powerpoint/2010/main" val="3763048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CA8CA7-725C-44F6-9D7B-A72A6559A686}" type="slidenum">
              <a:rPr lang="ar-SA" smtClean="0"/>
              <a:pPr/>
              <a:t>27</a:t>
            </a:fld>
            <a:endParaRPr lang="ar-SA" dirty="0"/>
          </a:p>
        </p:txBody>
      </p:sp>
    </p:spTree>
    <p:extLst>
      <p:ext uri="{BB962C8B-B14F-4D97-AF65-F5344CB8AC3E}">
        <p14:creationId xmlns:p14="http://schemas.microsoft.com/office/powerpoint/2010/main" val="2928615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0EC63979-4B49-5A6C-6620-57851F9AAFF0}"/>
              </a:ext>
            </a:extLst>
          </p:cNvPr>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4553CD1-F58B-49E5-BF26-D880FBC6FFD1}" type="slidenum">
              <a:rPr lang="ar-SA" altLang="en-US">
                <a:latin typeface="Calibri" panose="020F0502020204030204" pitchFamily="34" charset="0"/>
              </a:rPr>
              <a:pPr eaLnBrk="1" hangingPunct="1"/>
              <a:t>28</a:t>
            </a:fld>
            <a:endParaRPr lang="en-US" altLang="en-US">
              <a:latin typeface="Calibri" panose="020F0502020204030204" pitchFamily="34" charset="0"/>
            </a:endParaRPr>
          </a:p>
        </p:txBody>
      </p:sp>
      <p:sp>
        <p:nvSpPr>
          <p:cNvPr id="84995" name="Rectangle 2">
            <a:extLst>
              <a:ext uri="{FF2B5EF4-FFF2-40B4-BE49-F238E27FC236}">
                <a16:creationId xmlns:a16="http://schemas.microsoft.com/office/drawing/2014/main" id="{6475F1D5-5508-424C-2B1D-015FD96ABDAF}"/>
              </a:ext>
            </a:extLst>
          </p:cNvPr>
          <p:cNvSpPr>
            <a:spLocks noGrp="1" noRot="1" noChangeAspect="1" noChangeArrowheads="1" noTextEdit="1"/>
          </p:cNvSpPr>
          <p:nvPr>
            <p:ph type="sldImg"/>
          </p:nvPr>
        </p:nvSpPr>
        <p:spPr bwMode="auto">
          <a:xfrm>
            <a:off x="381000" y="685800"/>
            <a:ext cx="6094413" cy="3429000"/>
          </a:xfrm>
          <a:solidFill>
            <a:srgbClr val="FFFFFF"/>
          </a:solidFill>
          <a:ln>
            <a:solidFill>
              <a:srgbClr val="000000"/>
            </a:solidFill>
            <a:miter lim="800000"/>
            <a:headEnd/>
            <a:tailEnd/>
          </a:ln>
        </p:spPr>
      </p:sp>
      <p:sp>
        <p:nvSpPr>
          <p:cNvPr id="84996" name="Rectangle 3">
            <a:extLst>
              <a:ext uri="{FF2B5EF4-FFF2-40B4-BE49-F238E27FC236}">
                <a16:creationId xmlns:a16="http://schemas.microsoft.com/office/drawing/2014/main" id="{F1D45733-1D58-759B-9F7B-91576CB5D76E}"/>
              </a:ext>
            </a:extLst>
          </p:cNvPr>
          <p:cNvSpPr>
            <a:spLocks noGrp="1" noChangeArrowheads="1"/>
          </p:cNvSpPr>
          <p:nvPr>
            <p:ph type="body" idx="1"/>
          </p:nvPr>
        </p:nvSpPr>
        <p:spPr bwMode="auto">
          <a:xfrm>
            <a:off x="914400" y="4338638"/>
            <a:ext cx="5029200" cy="4119562"/>
          </a:xfrm>
          <a:solidFill>
            <a:srgbClr val="FFFFFF"/>
          </a:solidFill>
          <a:ln>
            <a:solidFill>
              <a:srgbClr val="000000"/>
            </a:solidFill>
            <a:miter lim="800000"/>
            <a:headEnd/>
            <a:tailEnd/>
          </a:ln>
        </p:spPr>
        <p:txBody>
          <a:bodyPr wrap="square" lIns="90156" tIns="45078" rIns="90156" bIns="45078" numCol="1" anchor="t" anchorCtr="0" compatLnSpc="1">
            <a:prstTxWarp prst="textNoShape">
              <a:avLst/>
            </a:prstTxWarp>
          </a:bodyPr>
          <a:lstStyle/>
          <a:p>
            <a:r>
              <a:rPr lang="en-US" altLang="en-US" b="1"/>
              <a:t>Product of Sums</a:t>
            </a:r>
          </a:p>
          <a:p>
            <a:r>
              <a:rPr lang="en-US" altLang="en-US"/>
              <a:t>Another standard form of expressing Boolean functions algebraically is the </a:t>
            </a:r>
            <a:r>
              <a:rPr lang="en-US" altLang="en-US" i="1"/>
              <a:t>product of sums</a:t>
            </a:r>
            <a:r>
              <a:rPr lang="en-US" altLang="en-US"/>
              <a:t>. This form is obtained by forming a logical product of sum terms. Each logical sum term may have any number of distinct literals. </a:t>
            </a:r>
          </a:p>
          <a:p>
            <a:endParaRPr lang="ar-SA"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a:extLst>
              <a:ext uri="{FF2B5EF4-FFF2-40B4-BE49-F238E27FC236}">
                <a16:creationId xmlns:a16="http://schemas.microsoft.com/office/drawing/2014/main" id="{6713CD1E-2D64-5C30-4C4D-1E0E46B9A381}"/>
              </a:ext>
            </a:extLst>
          </p:cNvPr>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E6CEBF4-B782-4E5E-9DB5-419BA013BFD9}" type="slidenum">
              <a:rPr lang="ar-SA" altLang="en-US">
                <a:latin typeface="Calibri" panose="020F0502020204030204" pitchFamily="34" charset="0"/>
              </a:rPr>
              <a:pPr eaLnBrk="1" hangingPunct="1"/>
              <a:t>29</a:t>
            </a:fld>
            <a:endParaRPr lang="en-US" altLang="en-US">
              <a:latin typeface="Calibri" panose="020F0502020204030204" pitchFamily="34" charset="0"/>
            </a:endParaRPr>
          </a:p>
        </p:txBody>
      </p:sp>
      <p:sp>
        <p:nvSpPr>
          <p:cNvPr id="86019" name="Rectangle 2">
            <a:extLst>
              <a:ext uri="{FF2B5EF4-FFF2-40B4-BE49-F238E27FC236}">
                <a16:creationId xmlns:a16="http://schemas.microsoft.com/office/drawing/2014/main" id="{13B4EA4D-3EDB-A7C1-95F8-E42B6A2C9AA8}"/>
              </a:ext>
            </a:extLst>
          </p:cNvPr>
          <p:cNvSpPr>
            <a:spLocks noGrp="1" noRot="1" noChangeAspect="1" noChangeArrowheads="1" noTextEdit="1"/>
          </p:cNvSpPr>
          <p:nvPr>
            <p:ph type="sldImg"/>
          </p:nvPr>
        </p:nvSpPr>
        <p:spPr bwMode="auto">
          <a:xfrm>
            <a:off x="381000" y="685800"/>
            <a:ext cx="6094413" cy="3429000"/>
          </a:xfrm>
          <a:solidFill>
            <a:srgbClr val="FFFFFF"/>
          </a:solidFill>
          <a:ln>
            <a:solidFill>
              <a:srgbClr val="000000"/>
            </a:solidFill>
            <a:miter lim="800000"/>
            <a:headEnd/>
            <a:tailEnd/>
          </a:ln>
        </p:spPr>
      </p:sp>
      <p:sp>
        <p:nvSpPr>
          <p:cNvPr id="86020" name="Rectangle 3">
            <a:extLst>
              <a:ext uri="{FF2B5EF4-FFF2-40B4-BE49-F238E27FC236}">
                <a16:creationId xmlns:a16="http://schemas.microsoft.com/office/drawing/2014/main" id="{5C7BA096-7EC8-F0FC-259C-FB3615668C1A}"/>
              </a:ext>
            </a:extLst>
          </p:cNvPr>
          <p:cNvSpPr>
            <a:spLocks noGrp="1" noChangeArrowheads="1"/>
          </p:cNvSpPr>
          <p:nvPr>
            <p:ph type="body" idx="1"/>
          </p:nvPr>
        </p:nvSpPr>
        <p:spPr bwMode="auto">
          <a:xfrm>
            <a:off x="914400" y="4338638"/>
            <a:ext cx="5029200" cy="4119562"/>
          </a:xfrm>
          <a:solidFill>
            <a:srgbClr val="FFFFFF"/>
          </a:solidFill>
          <a:ln>
            <a:solidFill>
              <a:srgbClr val="000000"/>
            </a:solidFill>
            <a:miter lim="800000"/>
            <a:headEnd/>
            <a:tailEnd/>
          </a:ln>
        </p:spPr>
        <p:txBody>
          <a:bodyPr wrap="square" lIns="90156" tIns="45078" rIns="90156" bIns="45078" numCol="1" anchor="t" anchorCtr="0" compatLnSpc="1">
            <a:prstTxWarp prst="textNoShape">
              <a:avLst/>
            </a:prstTxWarp>
          </a:bodyPr>
          <a:lstStyle/>
          <a:p>
            <a:r>
              <a:rPr lang="en-US" altLang="en-US" dirty="0"/>
              <a:t> F = A</a:t>
            </a:r>
            <a:r>
              <a:rPr lang="ja-JP" altLang="en-US" dirty="0"/>
              <a:t>’</a:t>
            </a:r>
            <a:r>
              <a:rPr lang="en-US" altLang="ja-JP" dirty="0"/>
              <a:t> B</a:t>
            </a:r>
            <a:r>
              <a:rPr lang="ja-JP" altLang="en-US" dirty="0"/>
              <a:t>’</a:t>
            </a:r>
            <a:r>
              <a:rPr lang="en-US" altLang="ja-JP" dirty="0"/>
              <a:t> C + A (B</a:t>
            </a:r>
            <a:r>
              <a:rPr lang="ja-JP" altLang="en-US" dirty="0"/>
              <a:t>’</a:t>
            </a:r>
            <a:r>
              <a:rPr lang="en-US" altLang="ja-JP" dirty="0"/>
              <a:t> C</a:t>
            </a:r>
            <a:r>
              <a:rPr lang="ja-JP" altLang="en-US" dirty="0"/>
              <a:t>’</a:t>
            </a:r>
            <a:r>
              <a:rPr lang="en-US" altLang="ja-JP" dirty="0"/>
              <a:t> + B C</a:t>
            </a:r>
            <a:r>
              <a:rPr lang="ja-JP" altLang="en-US" dirty="0"/>
              <a:t>’</a:t>
            </a:r>
            <a:r>
              <a:rPr lang="en-US" altLang="ja-JP" dirty="0"/>
              <a:t> + B</a:t>
            </a:r>
            <a:r>
              <a:rPr lang="ja-JP" altLang="en-US" dirty="0"/>
              <a:t>’</a:t>
            </a:r>
            <a:r>
              <a:rPr lang="en-US" altLang="ja-JP" dirty="0"/>
              <a:t> C + B C)</a:t>
            </a:r>
          </a:p>
          <a:p>
            <a:r>
              <a:rPr lang="en-US" altLang="en-US" dirty="0"/>
              <a:t>    = A</a:t>
            </a:r>
            <a:r>
              <a:rPr lang="ja-JP" altLang="en-US" dirty="0"/>
              <a:t>’</a:t>
            </a:r>
            <a:r>
              <a:rPr lang="en-US" altLang="ja-JP" dirty="0"/>
              <a:t> B</a:t>
            </a:r>
            <a:r>
              <a:rPr lang="ja-JP" altLang="en-US" dirty="0"/>
              <a:t>’</a:t>
            </a:r>
            <a:r>
              <a:rPr lang="en-US" altLang="ja-JP" dirty="0"/>
              <a:t> C + A (B</a:t>
            </a:r>
            <a:r>
              <a:rPr lang="ja-JP" altLang="en-US" dirty="0"/>
              <a:t>’</a:t>
            </a:r>
            <a:r>
              <a:rPr lang="en-US" altLang="ja-JP" dirty="0"/>
              <a:t> + B) (C</a:t>
            </a:r>
            <a:r>
              <a:rPr lang="ja-JP" altLang="en-US" dirty="0"/>
              <a:t>’</a:t>
            </a:r>
            <a:r>
              <a:rPr lang="en-US" altLang="ja-JP" dirty="0"/>
              <a:t> + C)</a:t>
            </a:r>
          </a:p>
          <a:p>
            <a:r>
              <a:rPr lang="en-US" altLang="en-US" dirty="0"/>
              <a:t>    = A</a:t>
            </a:r>
            <a:r>
              <a:rPr lang="ja-JP" altLang="en-US" dirty="0"/>
              <a:t>’</a:t>
            </a:r>
            <a:r>
              <a:rPr lang="en-US" altLang="ja-JP" dirty="0"/>
              <a:t> B</a:t>
            </a:r>
            <a:r>
              <a:rPr lang="ja-JP" altLang="en-US" dirty="0"/>
              <a:t>’</a:t>
            </a:r>
            <a:r>
              <a:rPr lang="en-US" altLang="ja-JP" dirty="0"/>
              <a:t> C + A</a:t>
            </a:r>
            <a:r>
              <a:rPr lang="en-US" altLang="ja-JP" sz="1300" baseline="30000" dirty="0"/>
              <a:t>.</a:t>
            </a:r>
            <a:r>
              <a:rPr lang="en-US" altLang="ja-JP" dirty="0"/>
              <a:t>1</a:t>
            </a:r>
            <a:r>
              <a:rPr lang="en-US" altLang="ja-JP" sz="1300" baseline="30000" dirty="0"/>
              <a:t>.</a:t>
            </a:r>
            <a:r>
              <a:rPr lang="en-US" altLang="ja-JP" dirty="0"/>
              <a:t>1</a:t>
            </a:r>
          </a:p>
          <a:p>
            <a:r>
              <a:rPr lang="en-US" altLang="en-US" dirty="0"/>
              <a:t>    = A</a:t>
            </a:r>
            <a:r>
              <a:rPr lang="ja-JP" altLang="en-US" dirty="0"/>
              <a:t>’</a:t>
            </a:r>
            <a:r>
              <a:rPr lang="en-US" altLang="ja-JP" dirty="0"/>
              <a:t> B</a:t>
            </a:r>
            <a:r>
              <a:rPr lang="ja-JP" altLang="en-US" dirty="0"/>
              <a:t>’</a:t>
            </a:r>
            <a:r>
              <a:rPr lang="en-US" altLang="ja-JP" dirty="0"/>
              <a:t> C + A </a:t>
            </a:r>
          </a:p>
          <a:p>
            <a:r>
              <a:rPr lang="en-US" altLang="ja-JP" dirty="0"/>
              <a:t>=(A+A’)*(</a:t>
            </a:r>
            <a:r>
              <a:rPr lang="en-US" altLang="en-US" dirty="0"/>
              <a:t>B</a:t>
            </a:r>
            <a:r>
              <a:rPr lang="ja-JP" altLang="en-US" dirty="0"/>
              <a:t>’</a:t>
            </a:r>
            <a:r>
              <a:rPr lang="en-US" altLang="ja-JP" dirty="0"/>
              <a:t>C + A) --? By applying rule 15 where A is x, y is A’, and z=</a:t>
            </a:r>
            <a:r>
              <a:rPr lang="en-US" altLang="ja-JP" dirty="0" err="1"/>
              <a:t>B’c</a:t>
            </a:r>
            <a:endParaRPr lang="en-US" altLang="ja-JP" dirty="0"/>
          </a:p>
          <a:p>
            <a:r>
              <a:rPr lang="en-US" altLang="en-US" dirty="0"/>
              <a:t>    = B</a:t>
            </a:r>
            <a:r>
              <a:rPr lang="ja-JP" altLang="en-US" dirty="0"/>
              <a:t>’</a:t>
            </a:r>
            <a:r>
              <a:rPr lang="en-US" altLang="ja-JP" dirty="0"/>
              <a:t>C + A</a:t>
            </a:r>
            <a:endParaRPr lang="en-US" altLang="en-US" dirty="0"/>
          </a:p>
          <a:p>
            <a:r>
              <a:rPr lang="en-US" altLang="en-US" dirty="0"/>
              <a:t>---------------</a:t>
            </a:r>
          </a:p>
          <a:p>
            <a:r>
              <a:rPr lang="en-US" altLang="en-US" b="1" dirty="0"/>
              <a:t>What is the difference between SOM and SOP?</a:t>
            </a:r>
            <a:endParaRPr lang="en-US" altLang="en-US" dirty="0"/>
          </a:p>
          <a:p>
            <a:r>
              <a:rPr lang="en-US" altLang="en-US" dirty="0"/>
              <a:t>The sum-of-</a:t>
            </a:r>
            <a:r>
              <a:rPr lang="en-US" altLang="en-US" dirty="0" err="1"/>
              <a:t>minterms</a:t>
            </a:r>
            <a:r>
              <a:rPr lang="en-US" altLang="en-US" dirty="0"/>
              <a:t> form is a standard algebraic expression that is obtained directly from a truth table. </a:t>
            </a:r>
          </a:p>
          <a:p>
            <a:r>
              <a:rPr lang="en-US" altLang="en-US" dirty="0"/>
              <a:t>Once the sum of </a:t>
            </a:r>
            <a:r>
              <a:rPr lang="en-US" altLang="en-US" dirty="0" err="1"/>
              <a:t>minterms</a:t>
            </a:r>
            <a:r>
              <a:rPr lang="en-US" altLang="en-US" dirty="0"/>
              <a:t> is obtained from the truth table, the next step is to try to simplify the expression to see whether it is possible to reduce the number of product terms and the number of literals in the terms. The result is a </a:t>
            </a:r>
            <a:r>
              <a:rPr lang="en-US" altLang="en-US" dirty="0" err="1"/>
              <a:t>simplifed</a:t>
            </a:r>
            <a:r>
              <a:rPr lang="en-US" altLang="en-US" dirty="0"/>
              <a:t> expression in </a:t>
            </a:r>
            <a:r>
              <a:rPr lang="en-US" altLang="en-US" i="1" dirty="0"/>
              <a:t>sum-of-products </a:t>
            </a:r>
            <a:r>
              <a:rPr lang="en-US" altLang="en-US" dirty="0"/>
              <a:t>form. </a:t>
            </a:r>
          </a:p>
          <a:p>
            <a:endParaRPr lang="en-US" altLang="en-US" dirty="0"/>
          </a:p>
          <a:p>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a:extLst>
              <a:ext uri="{FF2B5EF4-FFF2-40B4-BE49-F238E27FC236}">
                <a16:creationId xmlns:a16="http://schemas.microsoft.com/office/drawing/2014/main" id="{7782DE62-402C-30C7-EBF9-423F477C42EC}"/>
              </a:ext>
            </a:extLst>
          </p:cNvPr>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70DD1EA-6E98-436B-AC87-077CB5DBC981}" type="slidenum">
              <a:rPr lang="ar-SA" altLang="en-US">
                <a:latin typeface="Calibri" panose="020F0502020204030204" pitchFamily="34" charset="0"/>
              </a:rPr>
              <a:pPr eaLnBrk="1" hangingPunct="1"/>
              <a:t>30</a:t>
            </a:fld>
            <a:endParaRPr lang="en-US" altLang="en-US">
              <a:latin typeface="Calibri" panose="020F0502020204030204" pitchFamily="34" charset="0"/>
            </a:endParaRPr>
          </a:p>
        </p:txBody>
      </p:sp>
      <p:sp>
        <p:nvSpPr>
          <p:cNvPr id="88067" name="Rectangle 2">
            <a:extLst>
              <a:ext uri="{FF2B5EF4-FFF2-40B4-BE49-F238E27FC236}">
                <a16:creationId xmlns:a16="http://schemas.microsoft.com/office/drawing/2014/main" id="{D37E0470-2C37-B45B-4CE8-7B4561A893F1}"/>
              </a:ext>
            </a:extLst>
          </p:cNvPr>
          <p:cNvSpPr>
            <a:spLocks noGrp="1" noRot="1" noChangeAspect="1" noChangeArrowheads="1" noTextEdit="1"/>
          </p:cNvSpPr>
          <p:nvPr>
            <p:ph type="sldImg"/>
          </p:nvPr>
        </p:nvSpPr>
        <p:spPr bwMode="auto">
          <a:xfrm>
            <a:off x="381000" y="685800"/>
            <a:ext cx="6094413" cy="3429000"/>
          </a:xfrm>
          <a:solidFill>
            <a:srgbClr val="FFFFFF"/>
          </a:solidFill>
          <a:ln>
            <a:solidFill>
              <a:srgbClr val="000000"/>
            </a:solidFill>
            <a:miter lim="800000"/>
            <a:headEnd/>
            <a:tailEnd/>
          </a:ln>
        </p:spPr>
      </p:sp>
      <p:sp>
        <p:nvSpPr>
          <p:cNvPr id="88068" name="Rectangle 3">
            <a:extLst>
              <a:ext uri="{FF2B5EF4-FFF2-40B4-BE49-F238E27FC236}">
                <a16:creationId xmlns:a16="http://schemas.microsoft.com/office/drawing/2014/main" id="{23391DA8-F6BA-7764-9B07-5BD2F86E8607}"/>
              </a:ext>
            </a:extLst>
          </p:cNvPr>
          <p:cNvSpPr>
            <a:spLocks noGrp="1" noChangeArrowheads="1"/>
          </p:cNvSpPr>
          <p:nvPr>
            <p:ph type="body" idx="1"/>
          </p:nvPr>
        </p:nvSpPr>
        <p:spPr bwMode="auto">
          <a:xfrm>
            <a:off x="914400" y="4338638"/>
            <a:ext cx="5029200" cy="4119562"/>
          </a:xfrm>
          <a:solidFill>
            <a:srgbClr val="FFFFFF"/>
          </a:solidFill>
          <a:ln>
            <a:solidFill>
              <a:srgbClr val="000000"/>
            </a:solidFill>
            <a:miter lim="800000"/>
            <a:headEnd/>
            <a:tailEnd/>
          </a:ln>
        </p:spPr>
        <p:txBody>
          <a:bodyPr wrap="square" lIns="90156" tIns="45078" rIns="90156" bIns="45078" numCol="1" anchor="t" anchorCtr="0" compatLnSpc="1">
            <a:prstTxWarp prst="textNoShape">
              <a:avLst/>
            </a:prstTxWarp>
          </a:bodyPr>
          <a:lstStyle/>
          <a:p>
            <a:endParaRPr lang="ar-SA"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495ADF3B-6926-9ED3-93D8-4F693E3D25F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FE7180B-50BD-4409-A162-51AFD3A29987}" type="datetime1">
              <a:rPr lang="ar-SA" altLang="en-US" smtClean="0">
                <a:latin typeface="Arial" panose="020B0604020202020204" pitchFamily="34" charset="0"/>
              </a:rPr>
              <a:pPr eaLnBrk="1" hangingPunct="1"/>
              <a:t>18/12/1444</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420BC075-1793-CB06-3E70-2B80789CC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B46FA86-4F87-4D39-8B9B-69C69ED22553}" type="slidenum">
              <a:rPr lang="ar-SA" altLang="en-US">
                <a:latin typeface="Arial" panose="020B0604020202020204" pitchFamily="34" charset="0"/>
              </a:rPr>
              <a:pPr eaLnBrk="1" hangingPunct="1"/>
              <a:t>40</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D52767B2-C440-8D6F-865E-7CBA2C65E25E}"/>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045D2BF5-36FE-1507-264B-7A14F34BFE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ectangle: Rounded Corners 9">
            <a:extLst>
              <a:ext uri="{FF2B5EF4-FFF2-40B4-BE49-F238E27FC236}">
                <a16:creationId xmlns:a16="http://schemas.microsoft.com/office/drawing/2014/main" id="{E038BC98-DBAD-F1CF-AE15-DD63DC9E4AD5}"/>
              </a:ext>
            </a:extLst>
          </p:cNvPr>
          <p:cNvSpPr/>
          <p:nvPr userDrawn="1"/>
        </p:nvSpPr>
        <p:spPr>
          <a:xfrm>
            <a:off x="247649" y="4649420"/>
            <a:ext cx="584835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04: Boolean Algebra – part2</a:t>
            </a:r>
          </a:p>
        </p:txBody>
      </p:sp>
      <p:sp>
        <p:nvSpPr>
          <p:cNvPr id="18" name="TextBox 8">
            <a:extLst>
              <a:ext uri="{FF2B5EF4-FFF2-40B4-BE49-F238E27FC236}">
                <a16:creationId xmlns:a16="http://schemas.microsoft.com/office/drawing/2014/main" id="{9C9C9DC9-F4C4-B57B-6A92-E72FB37C8B6A}"/>
              </a:ext>
            </a:extLst>
          </p:cNvPr>
          <p:cNvSpPr txBox="1"/>
          <p:nvPr userDrawn="1"/>
        </p:nvSpPr>
        <p:spPr>
          <a:xfrm>
            <a:off x="2701395" y="3132902"/>
            <a:ext cx="9052455"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Digital Systems- ITC131</a:t>
            </a:r>
          </a:p>
        </p:txBody>
      </p:sp>
      <p:sp>
        <p:nvSpPr>
          <p:cNvPr id="19" name="TextBox 11">
            <a:extLst>
              <a:ext uri="{FF2B5EF4-FFF2-40B4-BE49-F238E27FC236}">
                <a16:creationId xmlns:a16="http://schemas.microsoft.com/office/drawing/2014/main" id="{91B79910-454D-42C7-1954-CEC296AE6105}"/>
              </a:ext>
            </a:extLst>
          </p:cNvPr>
          <p:cNvSpPr txBox="1"/>
          <p:nvPr userDrawn="1"/>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Alaa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Eldeen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S. Mohamed</a:t>
            </a:r>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
        <p:nvSpPr>
          <p:cNvPr id="7" name="Rectangle 1">
            <a:extLst>
              <a:ext uri="{FF2B5EF4-FFF2-40B4-BE49-F238E27FC236}">
                <a16:creationId xmlns:a16="http://schemas.microsoft.com/office/drawing/2014/main" id="{A31711D6-4EF2-89C9-E054-B93CD4A17B6F}"/>
              </a:ext>
            </a:extLst>
          </p:cNvPr>
          <p:cNvSpPr/>
          <p:nvPr userDrawn="1"/>
        </p:nvSpPr>
        <p:spPr>
          <a:xfrm>
            <a:off x="6819900" y="716464"/>
            <a:ext cx="306999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5">
            <a:extLst>
              <a:ext uri="{FF2B5EF4-FFF2-40B4-BE49-F238E27FC236}">
                <a16:creationId xmlns:a16="http://schemas.microsoft.com/office/drawing/2014/main" id="{0346DD37-921B-9126-02CE-F6B02A4C74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9DB612E-396A-102F-365C-669B11D108CB}"/>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0">
            <a:extLst>
              <a:ext uri="{FF2B5EF4-FFF2-40B4-BE49-F238E27FC236}">
                <a16:creationId xmlns:a16="http://schemas.microsoft.com/office/drawing/2014/main" id="{2499A7BA-A7A4-BA1F-B4C0-5F2DED42A7B0}"/>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1">
            <a:extLst>
              <a:ext uri="{FF2B5EF4-FFF2-40B4-BE49-F238E27FC236}">
                <a16:creationId xmlns:a16="http://schemas.microsoft.com/office/drawing/2014/main" id="{C6865D59-2262-AB61-4B0F-36F3D3241FA1}"/>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2" name="Rectangle: Rounded Corners 16">
            <a:extLst>
              <a:ext uri="{FF2B5EF4-FFF2-40B4-BE49-F238E27FC236}">
                <a16:creationId xmlns:a16="http://schemas.microsoft.com/office/drawing/2014/main" id="{0790AB38-31BD-FCA2-4F26-6FE88E1656BC}"/>
              </a:ext>
            </a:extLst>
          </p:cNvPr>
          <p:cNvSpPr/>
          <p:nvPr userDrawn="1"/>
        </p:nvSpPr>
        <p:spPr>
          <a:xfrm>
            <a:off x="311280" y="1504617"/>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Content Placeholder 2">
            <a:extLst>
              <a:ext uri="{FF2B5EF4-FFF2-40B4-BE49-F238E27FC236}">
                <a16:creationId xmlns:a16="http://schemas.microsoft.com/office/drawing/2014/main" id="{E23DF400-2A37-0C0A-AD2A-53E3805D3721}"/>
              </a:ext>
            </a:extLst>
          </p:cNvPr>
          <p:cNvSpPr>
            <a:spLocks noGrp="1"/>
          </p:cNvSpPr>
          <p:nvPr>
            <p:ph idx="1"/>
          </p:nvPr>
        </p:nvSpPr>
        <p:spPr>
          <a:xfrm>
            <a:off x="504263" y="1821885"/>
            <a:ext cx="11298531" cy="3406595"/>
          </a:xfrm>
          <a:prstGeom prst="rect">
            <a:avLst/>
          </a:prstGeo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Rectangle 6">
            <a:extLst>
              <a:ext uri="{FF2B5EF4-FFF2-40B4-BE49-F238E27FC236}">
                <a16:creationId xmlns:a16="http://schemas.microsoft.com/office/drawing/2014/main" id="{A70A5F4C-386D-CE85-62BA-2912050B3844}"/>
              </a:ext>
            </a:extLst>
          </p:cNvPr>
          <p:cNvSpPr/>
          <p:nvPr userDrawn="1"/>
        </p:nvSpPr>
        <p:spPr>
          <a:xfrm>
            <a:off x="3872874" y="6252521"/>
            <a:ext cx="83191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9">
            <a:extLst>
              <a:ext uri="{FF2B5EF4-FFF2-40B4-BE49-F238E27FC236}">
                <a16:creationId xmlns:a16="http://schemas.microsoft.com/office/drawing/2014/main" id="{3CAACBAE-B046-97A3-0BD1-F4E231DDEA0E}"/>
              </a:ext>
            </a:extLst>
          </p:cNvPr>
          <p:cNvSpPr txBox="1"/>
          <p:nvPr userDrawn="1"/>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a:t>
            </a:r>
          </a:p>
        </p:txBody>
      </p:sp>
      <p:sp>
        <p:nvSpPr>
          <p:cNvPr id="18" name="TextBox 12">
            <a:extLst>
              <a:ext uri="{FF2B5EF4-FFF2-40B4-BE49-F238E27FC236}">
                <a16:creationId xmlns:a16="http://schemas.microsoft.com/office/drawing/2014/main" id="{C4464C79-CF60-17D7-689C-7830BFB5814D}"/>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4" name="Picture 12">
            <a:extLst>
              <a:ext uri="{FF2B5EF4-FFF2-40B4-BE49-F238E27FC236}">
                <a16:creationId xmlns:a16="http://schemas.microsoft.com/office/drawing/2014/main" id="{9C5FE8FD-9922-E42D-61C1-4B4919D0B40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889891" y="-269437"/>
            <a:ext cx="2036258" cy="1800993"/>
          </a:xfrm>
          <a:prstGeom prst="rect">
            <a:avLst/>
          </a:prstGeom>
        </p:spPr>
      </p:pic>
      <p:sp>
        <p:nvSpPr>
          <p:cNvPr id="19" name="Rectangle 13">
            <a:extLst>
              <a:ext uri="{FF2B5EF4-FFF2-40B4-BE49-F238E27FC236}">
                <a16:creationId xmlns:a16="http://schemas.microsoft.com/office/drawing/2014/main" id="{C898C124-FC94-E508-327D-95846ECBF3BD}"/>
              </a:ext>
            </a:extLst>
          </p:cNvPr>
          <p:cNvSpPr/>
          <p:nvPr userDrawn="1"/>
        </p:nvSpPr>
        <p:spPr>
          <a:xfrm>
            <a:off x="9429750" y="5857608"/>
            <a:ext cx="274320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20" name="TextBox 17">
            <a:extLst>
              <a:ext uri="{FF2B5EF4-FFF2-40B4-BE49-F238E27FC236}">
                <a16:creationId xmlns:a16="http://schemas.microsoft.com/office/drawing/2014/main" id="{1AEBD004-46B1-FFE1-6BE8-E8629940F1CF}"/>
              </a:ext>
            </a:extLst>
          </p:cNvPr>
          <p:cNvSpPr txBox="1"/>
          <p:nvPr userDrawn="1"/>
        </p:nvSpPr>
        <p:spPr>
          <a:xfrm>
            <a:off x="3722129" y="6237287"/>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  Boolean Algebra- part 2</a:t>
            </a:r>
          </a:p>
        </p:txBody>
      </p:sp>
      <p:sp>
        <p:nvSpPr>
          <p:cNvPr id="21" name="TextBox 3">
            <a:extLst>
              <a:ext uri="{FF2B5EF4-FFF2-40B4-BE49-F238E27FC236}">
                <a16:creationId xmlns:a16="http://schemas.microsoft.com/office/drawing/2014/main" id="{1D2645AB-0ECF-5A7B-F332-15A9BE03E60A}"/>
              </a:ext>
            </a:extLst>
          </p:cNvPr>
          <p:cNvSpPr txBox="1"/>
          <p:nvPr userDrawn="1"/>
        </p:nvSpPr>
        <p:spPr>
          <a:xfrm>
            <a:off x="1650971" y="349500"/>
            <a:ext cx="5330854" cy="707886"/>
          </a:xfrm>
          <a:prstGeom prst="rect">
            <a:avLst/>
          </a:prstGeom>
          <a:noFill/>
        </p:spPr>
        <p:txBody>
          <a:bodyPr wrap="squar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Boolean Algebra-Part2</a:t>
            </a:r>
            <a:endParaRPr lang="en-US" sz="1600" b="1" dirty="0">
              <a:solidFill>
                <a:srgbClr val="78465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Graphic 3">
            <a:extLst>
              <a:ext uri="{FF2B5EF4-FFF2-40B4-BE49-F238E27FC236}">
                <a16:creationId xmlns:a16="http://schemas.microsoft.com/office/drawing/2014/main" id="{79CE576C-2C60-158E-E5D2-3891F322F0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231532"/>
            <a:ext cx="2167470" cy="591661"/>
          </a:xfrm>
          <a:prstGeom prst="rect">
            <a:avLst/>
          </a:prstGeom>
        </p:spPr>
      </p:pic>
      <p:sp>
        <p:nvSpPr>
          <p:cNvPr id="8" name="Rectangle 11">
            <a:extLst>
              <a:ext uri="{FF2B5EF4-FFF2-40B4-BE49-F238E27FC236}">
                <a16:creationId xmlns:a16="http://schemas.microsoft.com/office/drawing/2014/main" id="{ECD80C50-E7A3-426F-9D9D-1D8EAEFD8908}"/>
              </a:ext>
            </a:extLst>
          </p:cNvPr>
          <p:cNvSpPr/>
          <p:nvPr userDrawn="1"/>
        </p:nvSpPr>
        <p:spPr>
          <a:xfrm>
            <a:off x="6619874" y="631061"/>
            <a:ext cx="3057525"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8C025D3-A274-1300-8D78-D9F4FE20C52C}"/>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6">
            <a:extLst>
              <a:ext uri="{FF2B5EF4-FFF2-40B4-BE49-F238E27FC236}">
                <a16:creationId xmlns:a16="http://schemas.microsoft.com/office/drawing/2014/main" id="{15F37963-880C-2F2B-E07A-03080FB3691D}"/>
              </a:ext>
            </a:extLst>
          </p:cNvPr>
          <p:cNvSpPr txBox="1"/>
          <p:nvPr userDrawn="1"/>
        </p:nvSpPr>
        <p:spPr>
          <a:xfrm>
            <a:off x="1622397" y="318557"/>
            <a:ext cx="4686091" cy="646331"/>
          </a:xfrm>
          <a:prstGeom prst="rect">
            <a:avLst/>
          </a:prstGeom>
          <a:noFill/>
        </p:spPr>
        <p:txBody>
          <a:bodyPr wrap="none" rtlCol="0">
            <a:spAutoFit/>
          </a:bodyPr>
          <a:lstStyle/>
          <a:p>
            <a:r>
              <a:rPr lang="en-US" sz="3600" b="1" dirty="0">
                <a:solidFill>
                  <a:srgbClr val="784658"/>
                </a:solidFill>
                <a:latin typeface="Times New Roman" panose="02020603050405020304" pitchFamily="18" charset="0"/>
                <a:cs typeface="Times New Roman" panose="02020603050405020304" pitchFamily="18" charset="0"/>
              </a:rPr>
              <a:t>Boolean Algebra-part2</a:t>
            </a:r>
          </a:p>
        </p:txBody>
      </p:sp>
      <p:sp>
        <p:nvSpPr>
          <p:cNvPr id="11" name="Rectangle 20">
            <a:extLst>
              <a:ext uri="{FF2B5EF4-FFF2-40B4-BE49-F238E27FC236}">
                <a16:creationId xmlns:a16="http://schemas.microsoft.com/office/drawing/2014/main" id="{7B04E4C5-E609-71F1-6C15-5C301739534B}"/>
              </a:ext>
            </a:extLst>
          </p:cNvPr>
          <p:cNvSpPr/>
          <p:nvPr userDrawn="1"/>
        </p:nvSpPr>
        <p:spPr>
          <a:xfrm>
            <a:off x="172890" y="1368486"/>
            <a:ext cx="11822508" cy="4591019"/>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7373ACF9-F45F-7879-41BF-C35D117BEB51}"/>
              </a:ext>
            </a:extLst>
          </p:cNvPr>
          <p:cNvSpPr>
            <a:spLocks noGrp="1"/>
          </p:cNvSpPr>
          <p:nvPr>
            <p:ph idx="1"/>
          </p:nvPr>
        </p:nvSpPr>
        <p:spPr>
          <a:xfrm>
            <a:off x="869298" y="1459359"/>
            <a:ext cx="10964594" cy="4267898"/>
          </a:xfrm>
          <a:prstGeom prst="rect">
            <a:avLst/>
          </a:prstGeom>
        </p:spPr>
        <p:txBody>
          <a:bodyPr/>
          <a:lstStyle>
            <a:lvl1pPr>
              <a:defRPr sz="2400"/>
            </a:lvl1pPr>
          </a:lstStyle>
          <a:p>
            <a:pPr lvl="0"/>
            <a:r>
              <a:rPr lang="en-US" dirty="0">
                <a:latin typeface="Times New Roman" panose="02020603050405020304" pitchFamily="18" charset="0"/>
                <a:cs typeface="Times New Roman" panose="02020603050405020304" pitchFamily="18" charset="0"/>
              </a:rPr>
              <a:t>Using Technology Effectively.</a:t>
            </a:r>
          </a:p>
          <a:p>
            <a:pPr lvl="0"/>
            <a:r>
              <a:rPr lang="en-US" dirty="0">
                <a:latin typeface="Times New Roman" panose="02020603050405020304" pitchFamily="18" charset="0"/>
                <a:cs typeface="Times New Roman" panose="02020603050405020304" pitchFamily="18" charset="0"/>
              </a:rPr>
              <a:t>Understanding the Computers Parts.</a:t>
            </a:r>
          </a:p>
          <a:p>
            <a:pPr lvl="0"/>
            <a:r>
              <a:rPr lang="en-US" dirty="0">
                <a:latin typeface="Times New Roman" panose="02020603050405020304" pitchFamily="18" charset="0"/>
                <a:cs typeface="Times New Roman" panose="02020603050405020304" pitchFamily="18" charset="0"/>
              </a:rPr>
              <a:t>Application Software: Programs That Let You Work.</a:t>
            </a:r>
          </a:p>
          <a:p>
            <a:pPr lvl="0"/>
            <a:r>
              <a:rPr lang="en-US" dirty="0">
                <a:latin typeface="Times New Roman" panose="02020603050405020304" pitchFamily="18" charset="0"/>
                <a:cs typeface="Times New Roman" panose="02020603050405020304" pitchFamily="18" charset="0"/>
              </a:rPr>
              <a:t>Introduction to Word, Excel, and PowerPoint.</a:t>
            </a:r>
          </a:p>
          <a:p>
            <a:r>
              <a:rPr lang="en-US" dirty="0">
                <a:latin typeface="Times New Roman" panose="02020603050405020304" pitchFamily="18" charset="0"/>
                <a:cs typeface="Times New Roman" panose="02020603050405020304" pitchFamily="18" charset="0"/>
              </a:rPr>
              <a:t>Using the Internet and Web’s Resources.</a:t>
            </a:r>
          </a:p>
          <a:p>
            <a:r>
              <a:rPr lang="en-US" dirty="0">
                <a:latin typeface="Times New Roman" panose="02020603050405020304" pitchFamily="18" charset="0"/>
                <a:cs typeface="Times New Roman" panose="02020603050405020304" pitchFamily="18" charset="0"/>
              </a:rPr>
              <a:t>Protecting Your Digital Data and Devices.</a:t>
            </a:r>
          </a:p>
        </p:txBody>
      </p:sp>
      <p:sp>
        <p:nvSpPr>
          <p:cNvPr id="13" name="Rectangle 19">
            <a:extLst>
              <a:ext uri="{FF2B5EF4-FFF2-40B4-BE49-F238E27FC236}">
                <a16:creationId xmlns:a16="http://schemas.microsoft.com/office/drawing/2014/main" id="{AEE25102-9A72-F12C-AEE7-7D3F5DEE8E3C}"/>
              </a:ext>
            </a:extLst>
          </p:cNvPr>
          <p:cNvSpPr/>
          <p:nvPr userDrawn="1"/>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
            <a:extLst>
              <a:ext uri="{FF2B5EF4-FFF2-40B4-BE49-F238E27FC236}">
                <a16:creationId xmlns:a16="http://schemas.microsoft.com/office/drawing/2014/main" id="{E8A57E3B-C4D6-CF53-0BC5-43706E905C18}"/>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4">
            <a:extLst>
              <a:ext uri="{FF2B5EF4-FFF2-40B4-BE49-F238E27FC236}">
                <a16:creationId xmlns:a16="http://schemas.microsoft.com/office/drawing/2014/main" id="{907900DD-A619-035C-3009-CD12079CF1C5}"/>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6">
            <a:extLst>
              <a:ext uri="{FF2B5EF4-FFF2-40B4-BE49-F238E27FC236}">
                <a16:creationId xmlns:a16="http://schemas.microsoft.com/office/drawing/2014/main" id="{FEDF56A5-2625-0696-5F78-504D22825F9B}"/>
              </a:ext>
            </a:extLst>
          </p:cNvPr>
          <p:cNvSpPr/>
          <p:nvPr userDrawn="1"/>
        </p:nvSpPr>
        <p:spPr>
          <a:xfrm>
            <a:off x="3834774" y="6440139"/>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8">
            <a:extLst>
              <a:ext uri="{FF2B5EF4-FFF2-40B4-BE49-F238E27FC236}">
                <a16:creationId xmlns:a16="http://schemas.microsoft.com/office/drawing/2014/main" id="{BBD51D4E-964D-B9AB-7FDC-6104FA9574B7}"/>
              </a:ext>
            </a:extLst>
          </p:cNvPr>
          <p:cNvSpPr txBox="1"/>
          <p:nvPr userDrawn="1"/>
        </p:nvSpPr>
        <p:spPr>
          <a:xfrm>
            <a:off x="8700472" y="6448069"/>
            <a:ext cx="289107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 </a:t>
            </a:r>
          </a:p>
        </p:txBody>
      </p:sp>
      <p:sp>
        <p:nvSpPr>
          <p:cNvPr id="19" name="TextBox 25">
            <a:extLst>
              <a:ext uri="{FF2B5EF4-FFF2-40B4-BE49-F238E27FC236}">
                <a16:creationId xmlns:a16="http://schemas.microsoft.com/office/drawing/2014/main" id="{B01CC42B-E1DB-575D-1583-5008252B75E3}"/>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0" name="Rectangle 24">
            <a:extLst>
              <a:ext uri="{FF2B5EF4-FFF2-40B4-BE49-F238E27FC236}">
                <a16:creationId xmlns:a16="http://schemas.microsoft.com/office/drawing/2014/main" id="{C50E8B2F-4823-BBF1-AEAF-A75A047ED407}"/>
              </a:ext>
            </a:extLst>
          </p:cNvPr>
          <p:cNvSpPr/>
          <p:nvPr userDrawn="1"/>
        </p:nvSpPr>
        <p:spPr>
          <a:xfrm>
            <a:off x="9124950" y="6045712"/>
            <a:ext cx="306705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pic>
        <p:nvPicPr>
          <p:cNvPr id="21" name="Picture 12">
            <a:extLst>
              <a:ext uri="{FF2B5EF4-FFF2-40B4-BE49-F238E27FC236}">
                <a16:creationId xmlns:a16="http://schemas.microsoft.com/office/drawing/2014/main" id="{F3E3561B-CB45-85A0-692D-94BC63DE1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959140" y="61431"/>
            <a:ext cx="2036258" cy="1455534"/>
          </a:xfrm>
          <a:prstGeom prst="rect">
            <a:avLst/>
          </a:prstGeom>
        </p:spPr>
      </p:pic>
      <p:sp>
        <p:nvSpPr>
          <p:cNvPr id="2" name="TextBox 17">
            <a:extLst>
              <a:ext uri="{FF2B5EF4-FFF2-40B4-BE49-F238E27FC236}">
                <a16:creationId xmlns:a16="http://schemas.microsoft.com/office/drawing/2014/main" id="{B7DCC62E-BC7A-9909-F2F4-7AE68B7CF6A1}"/>
              </a:ext>
            </a:extLst>
          </p:cNvPr>
          <p:cNvSpPr txBox="1"/>
          <p:nvPr userDrawn="1"/>
        </p:nvSpPr>
        <p:spPr>
          <a:xfrm>
            <a:off x="3834774" y="6476392"/>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Boolean Algebra – Part2</a:t>
            </a:r>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7/6/2023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S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Rectangle 9">
            <a:extLst>
              <a:ext uri="{FF2B5EF4-FFF2-40B4-BE49-F238E27FC236}">
                <a16:creationId xmlns:a16="http://schemas.microsoft.com/office/drawing/2014/main" id="{1F1324AD-8680-2196-0896-AF6FF8232EE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2EE99058-CEA2-74C0-AD72-9933F70188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1">
            <a:extLst>
              <a:ext uri="{FF2B5EF4-FFF2-40B4-BE49-F238E27FC236}">
                <a16:creationId xmlns:a16="http://schemas.microsoft.com/office/drawing/2014/main" id="{FB3D0CF3-AEDA-8B47-7603-80901A883B84}"/>
              </a:ext>
            </a:extLst>
          </p:cNvPr>
          <p:cNvSpPr>
            <a:spLocks noGrp="1" noChangeArrowheads="1"/>
          </p:cNvSpPr>
          <p:nvPr>
            <p:ph type="sldNum" sz="quarter" idx="12"/>
          </p:nvPr>
        </p:nvSpPr>
        <p:spPr>
          <a:ln/>
        </p:spPr>
        <p:txBody>
          <a:bodyPr/>
          <a:lstStyle>
            <a:lvl1pPr>
              <a:defRPr/>
            </a:lvl1pPr>
          </a:lstStyle>
          <a:p>
            <a:fld id="{0C11EF1B-33C2-4EC2-AC68-6026CB8F35BD}" type="slidenum">
              <a:rPr lang="ar-SA" altLang="en-US"/>
              <a:pPr/>
              <a:t>‹#›</a:t>
            </a:fld>
            <a:endParaRPr lang="en-US" altLang="en-US"/>
          </a:p>
        </p:txBody>
      </p:sp>
    </p:spTree>
    <p:extLst>
      <p:ext uri="{BB962C8B-B14F-4D97-AF65-F5344CB8AC3E}">
        <p14:creationId xmlns:p14="http://schemas.microsoft.com/office/powerpoint/2010/main" val="172948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Rounded 1">
            <a:extLst>
              <a:ext uri="{FF2B5EF4-FFF2-40B4-BE49-F238E27FC236}">
                <a16:creationId xmlns:a16="http://schemas.microsoft.com/office/drawing/2014/main" id="{AE2CDDC6-B9A6-E059-90D3-109DB67C5676}"/>
              </a:ext>
            </a:extLst>
          </p:cNvPr>
          <p:cNvSpPr/>
          <p:nvPr userDrawn="1"/>
        </p:nvSpPr>
        <p:spPr>
          <a:xfrm flipV="1">
            <a:off x="1" y="-2"/>
            <a:ext cx="120395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2" name="Picture 10">
            <a:extLst>
              <a:ext uri="{FF2B5EF4-FFF2-40B4-BE49-F238E27FC236}">
                <a16:creationId xmlns:a16="http://schemas.microsoft.com/office/drawing/2014/main" id="{01E8C18E-74C6-987C-D7ED-45853ABB774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43144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pic>
        <p:nvPicPr>
          <p:cNvPr id="13" name="Picture 3">
            <a:extLst>
              <a:ext uri="{FF2B5EF4-FFF2-40B4-BE49-F238E27FC236}">
                <a16:creationId xmlns:a16="http://schemas.microsoft.com/office/drawing/2014/main" id="{8868295A-C772-1ACA-6263-CEDE81F803A8}"/>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182629" y="0"/>
            <a:ext cx="2314045" cy="2152786"/>
          </a:xfrm>
          <a:prstGeom prst="rect">
            <a:avLst/>
          </a:prstGeom>
        </p:spPr>
      </p:pic>
      <p:pic>
        <p:nvPicPr>
          <p:cNvPr id="7" name="Picture Placeholder 4">
            <a:extLst>
              <a:ext uri="{FF2B5EF4-FFF2-40B4-BE49-F238E27FC236}">
                <a16:creationId xmlns:a16="http://schemas.microsoft.com/office/drawing/2014/main" id="{82F9F1B5-471E-BB1F-C10A-A785F3AF9CA4}"/>
              </a:ext>
            </a:extLst>
          </p:cNvPr>
          <p:cNvPicPr>
            <a:picLocks noChangeAspect="1"/>
          </p:cNvPicPr>
          <p:nvPr userDrawn="1"/>
        </p:nvPicPr>
        <p:blipFill>
          <a:blip r:embed="rId16" cstate="print">
            <a:extLst>
              <a:ext uri="{28A0092B-C50C-407E-A947-70E740481C1C}">
                <a14:useLocalDpi xmlns:a14="http://schemas.microsoft.com/office/drawing/2010/main" val="0"/>
              </a:ext>
            </a:extLst>
          </a:blip>
          <a:srcRect l="4175" r="4175"/>
          <a:stretch/>
        </p:blipFill>
        <p:spPr>
          <a:xfrm>
            <a:off x="-21514" y="0"/>
            <a:ext cx="6117514" cy="3744684"/>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pic>
        <p:nvPicPr>
          <p:cNvPr id="16" name="Picture 6">
            <a:extLst>
              <a:ext uri="{FF2B5EF4-FFF2-40B4-BE49-F238E27FC236}">
                <a16:creationId xmlns:a16="http://schemas.microsoft.com/office/drawing/2014/main" id="{3669CB0C-2869-14E3-2BD7-7AE4DB54B5E8}"/>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405595" y="4999073"/>
            <a:ext cx="3798791" cy="2708741"/>
          </a:xfrm>
          <a:prstGeom prst="rect">
            <a:avLst/>
          </a:prstGeom>
        </p:spPr>
      </p:pic>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w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7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72BB6A0-CA81-2306-16BE-6557518E8164}"/>
              </a:ext>
            </a:extLst>
          </p:cNvPr>
          <p:cNvSpPr>
            <a:spLocks noGrp="1"/>
          </p:cNvSpPr>
          <p:nvPr>
            <p:ph idx="1"/>
          </p:nvPr>
        </p:nvSpPr>
        <p:spPr/>
        <p:txBody>
          <a:bodyPr>
            <a:normAutofit/>
          </a:bodyPr>
          <a:lstStyle/>
          <a:p>
            <a:pPr marL="0" indent="0" algn="ctr" rtl="0" eaLnBrk="1" hangingPunct="1">
              <a:spcBef>
                <a:spcPct val="20000"/>
              </a:spcBef>
              <a:buClr>
                <a:srgbClr val="FF0066"/>
              </a:buClr>
              <a:buNone/>
            </a:pPr>
            <a:r>
              <a:rPr lang="en-US" altLang="en-US" sz="2800" dirty="0"/>
              <a:t>Contents</a:t>
            </a:r>
          </a:p>
          <a:p>
            <a:pPr algn="l" rtl="0" eaLnBrk="1" hangingPunct="1">
              <a:spcBef>
                <a:spcPct val="20000"/>
              </a:spcBef>
              <a:buClr>
                <a:srgbClr val="FF0066"/>
              </a:buClr>
              <a:buFont typeface="Wingdings" panose="05000000000000000000" pitchFamily="2" charset="2"/>
              <a:buChar char="Ø"/>
            </a:pPr>
            <a:r>
              <a:rPr lang="en-US" altLang="en-US" sz="2800" dirty="0">
                <a:solidFill>
                  <a:schemeClr val="bg1">
                    <a:lumMod val="75000"/>
                  </a:schemeClr>
                </a:solidFill>
              </a:rPr>
              <a:t>Why study Boolean Algebra?</a:t>
            </a:r>
          </a:p>
          <a:p>
            <a:pPr algn="l" rtl="0" eaLnBrk="1" hangingPunct="1">
              <a:spcBef>
                <a:spcPct val="20000"/>
              </a:spcBef>
              <a:buClr>
                <a:srgbClr val="FF0066"/>
              </a:buClr>
              <a:buFont typeface="Wingdings" panose="05000000000000000000" pitchFamily="2" charset="2"/>
              <a:buChar char="Ø"/>
            </a:pPr>
            <a:r>
              <a:rPr lang="en-US" altLang="en-US" sz="2800" dirty="0">
                <a:solidFill>
                  <a:schemeClr val="bg1">
                    <a:lumMod val="75000"/>
                  </a:schemeClr>
                </a:solidFill>
              </a:rPr>
              <a:t>Binary Logic and Gates</a:t>
            </a:r>
          </a:p>
          <a:p>
            <a:pPr algn="l" rtl="0" eaLnBrk="1" hangingPunct="1">
              <a:spcBef>
                <a:spcPct val="20000"/>
              </a:spcBef>
              <a:buClr>
                <a:srgbClr val="FF0066"/>
              </a:buClr>
              <a:buFont typeface="Wingdings" panose="05000000000000000000" pitchFamily="2" charset="2"/>
              <a:buChar char="Ø"/>
            </a:pPr>
            <a:r>
              <a:rPr lang="en-US" altLang="en-US" sz="2800" dirty="0">
                <a:solidFill>
                  <a:schemeClr val="bg1">
                    <a:lumMod val="75000"/>
                  </a:schemeClr>
                </a:solidFill>
              </a:rPr>
              <a:t>Boolean Algebra </a:t>
            </a:r>
          </a:p>
          <a:p>
            <a:pPr algn="l" rtl="0" eaLnBrk="1" hangingPunct="1">
              <a:spcBef>
                <a:spcPct val="20000"/>
              </a:spcBef>
              <a:buClr>
                <a:srgbClr val="FF0066"/>
              </a:buClr>
              <a:buFont typeface="Wingdings" panose="05000000000000000000" pitchFamily="2" charset="2"/>
              <a:buChar char="Ø"/>
            </a:pPr>
            <a:r>
              <a:rPr lang="en-US" altLang="en-US" sz="2800" dirty="0"/>
              <a:t>Canonical and Standard Forms</a:t>
            </a:r>
          </a:p>
          <a:p>
            <a:pPr algn="l" rtl="0" eaLnBrk="1" hangingPunct="1">
              <a:spcBef>
                <a:spcPct val="20000"/>
              </a:spcBef>
              <a:buClr>
                <a:srgbClr val="FF0066"/>
              </a:buClr>
              <a:buFont typeface="Wingdings" panose="05000000000000000000" pitchFamily="2" charset="2"/>
              <a:buChar char="Ø"/>
            </a:pPr>
            <a:endParaRPr lang="en-US" dirty="0"/>
          </a:p>
        </p:txBody>
      </p:sp>
    </p:spTree>
    <p:extLst>
      <p:ext uri="{BB962C8B-B14F-4D97-AF65-F5344CB8AC3E}">
        <p14:creationId xmlns:p14="http://schemas.microsoft.com/office/powerpoint/2010/main" val="369103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a:extLst>
              <a:ext uri="{FF2B5EF4-FFF2-40B4-BE49-F238E27FC236}">
                <a16:creationId xmlns:a16="http://schemas.microsoft.com/office/drawing/2014/main" id="{261D00A1-5A85-D150-63B0-7B558B30D537}"/>
              </a:ext>
            </a:extLst>
          </p:cNvPr>
          <p:cNvSpPr>
            <a:spLocks noGrp="1" noChangeArrowheads="1"/>
          </p:cNvSpPr>
          <p:nvPr>
            <p:ph idx="1"/>
          </p:nvPr>
        </p:nvSpPr>
        <p:spPr/>
        <p:txBody>
          <a:bodyPr>
            <a:normAutofit fontScale="92500"/>
          </a:bodyPr>
          <a:lstStyle/>
          <a:p>
            <a:pPr algn="just">
              <a:defRPr/>
            </a:pPr>
            <a:r>
              <a:rPr lang="en-GB" altLang="en-US" dirty="0">
                <a:latin typeface="Comic Sans MS" panose="030F0702030302020204" pitchFamily="66" charset="0"/>
                <a:cs typeface="Arial" panose="020B0604020202020204" pitchFamily="34" charset="0"/>
              </a:rPr>
              <a:t>It</a:t>
            </a:r>
            <a:r>
              <a:rPr lang="en-GB" altLang="en-US" sz="2200" dirty="0"/>
              <a:t> </a:t>
            </a:r>
            <a:r>
              <a:rPr lang="en-GB" altLang="en-US" dirty="0">
                <a:latin typeface="Comic Sans MS" panose="030F0702030302020204" pitchFamily="66" charset="0"/>
                <a:cs typeface="Arial" panose="020B0604020202020204" pitchFamily="34" charset="0"/>
              </a:rPr>
              <a:t>is required to design a simple system to control a lamp at a room. The lamp should go on when there is someone in the room and we are at night. Else, if we are in the morning or no one in the room the lamp should go off.</a:t>
            </a:r>
          </a:p>
          <a:p>
            <a:pPr marL="0" indent="0" algn="just">
              <a:buNone/>
              <a:defRPr/>
            </a:pPr>
            <a:endParaRPr lang="en-GB" altLang="en-US" sz="2200" dirty="0"/>
          </a:p>
          <a:p>
            <a:pPr algn="just">
              <a:defRPr/>
            </a:pPr>
            <a:r>
              <a:rPr lang="en-GB" altLang="en-US" sz="2600" b="1" dirty="0">
                <a:solidFill>
                  <a:schemeClr val="accent2"/>
                </a:solidFill>
                <a:latin typeface="Comic Sans MS" panose="030F0702030302020204" pitchFamily="66" charset="0"/>
                <a:cs typeface="Arial" panose="020B0604020202020204" pitchFamily="34" charset="0"/>
              </a:rPr>
              <a:t>Solution\Steps: </a:t>
            </a:r>
          </a:p>
          <a:p>
            <a:pPr lvl="1" algn="just">
              <a:defRPr/>
            </a:pPr>
            <a:r>
              <a:rPr lang="en-GB" altLang="en-US" dirty="0">
                <a:latin typeface="Comic Sans MS" panose="030F0702030302020204" pitchFamily="66" charset="0"/>
                <a:cs typeface="Arial" panose="020B0604020202020204" pitchFamily="34" charset="0"/>
              </a:rPr>
              <a:t>Truth tables are used to represent the requirements for the system to be designed. It clarifies what is the desired output for the different states of the inputs.</a:t>
            </a:r>
          </a:p>
          <a:p>
            <a:pPr marL="457200" lvl="1" indent="0" algn="just">
              <a:buNone/>
              <a:defRPr/>
            </a:pPr>
            <a:endParaRPr lang="en-GB" altLang="en-US" dirty="0">
              <a:latin typeface="Comic Sans MS" panose="030F0702030302020204" pitchFamily="66" charset="0"/>
              <a:cs typeface="Arial" panose="020B0604020202020204" pitchFamily="34" charset="0"/>
            </a:endParaRPr>
          </a:p>
          <a:p>
            <a:pPr lvl="1" algn="just">
              <a:defRPr/>
            </a:pPr>
            <a:r>
              <a:rPr lang="en-GB" altLang="en-US" dirty="0">
                <a:latin typeface="Comic Sans MS" panose="030F0702030302020204" pitchFamily="66" charset="0"/>
                <a:cs typeface="Arial" panose="020B0604020202020204" pitchFamily="34" charset="0"/>
              </a:rPr>
              <a:t>From the truth table we can define the Boolean equation, simplify it (using Boolean algebra) then describe the logic diagram (implementation)</a:t>
            </a:r>
          </a:p>
          <a:p>
            <a:pPr lvl="1" algn="just">
              <a:defRPr/>
            </a:pPr>
            <a:endParaRPr lang="en-GB" altLang="en-US" sz="2200" dirty="0"/>
          </a:p>
          <a:p>
            <a:pPr algn="just">
              <a:defRPr/>
            </a:pPr>
            <a:endParaRPr lang="en-GB" altLang="en-US" sz="2200" dirty="0"/>
          </a:p>
        </p:txBody>
      </p:sp>
      <p:sp>
        <p:nvSpPr>
          <p:cNvPr id="27650" name="Title 1">
            <a:extLst>
              <a:ext uri="{FF2B5EF4-FFF2-40B4-BE49-F238E27FC236}">
                <a16:creationId xmlns:a16="http://schemas.microsoft.com/office/drawing/2014/main" id="{ECBA4CC9-43CD-9D7A-DA18-2ACFF98A567E}"/>
              </a:ext>
            </a:extLst>
          </p:cNvPr>
          <p:cNvSpPr>
            <a:spLocks noGrp="1" noChangeArrowheads="1"/>
          </p:cNvSpPr>
          <p:nvPr>
            <p:ph type="title" idx="4294967295"/>
          </p:nvPr>
        </p:nvSpPr>
        <p:spPr>
          <a:xfrm>
            <a:off x="4105275" y="926264"/>
            <a:ext cx="4324350" cy="571500"/>
          </a:xfrm>
        </p:spPr>
        <p:txBody>
          <a:bodyPr>
            <a:normAutofit/>
          </a:bodyPr>
          <a:lstStyle/>
          <a:p>
            <a:pPr>
              <a:defRPr/>
            </a:pPr>
            <a:r>
              <a:rPr lang="en-GB" altLang="en-US" sz="3200" b="1" dirty="0">
                <a:solidFill>
                  <a:schemeClr val="accent2"/>
                </a:solidFill>
                <a:latin typeface="Comic Sans MS" panose="030F0702030302020204" pitchFamily="66" charset="0"/>
                <a:ea typeface="+mn-ea"/>
                <a:cs typeface="Arial" panose="020B0604020202020204" pitchFamily="34" charset="0"/>
              </a:rPr>
              <a:t>Explanatory Example</a:t>
            </a:r>
          </a:p>
        </p:txBody>
      </p:sp>
      <p:sp>
        <p:nvSpPr>
          <p:cNvPr id="2" name="Slide Number Placeholder 1">
            <a:extLst>
              <a:ext uri="{FF2B5EF4-FFF2-40B4-BE49-F238E27FC236}">
                <a16:creationId xmlns:a16="http://schemas.microsoft.com/office/drawing/2014/main" id="{8D8FF1CB-708D-FA02-4466-126C1825A420}"/>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a:t>
            </a:fld>
            <a:endParaRPr lang="en-GB"/>
          </a:p>
        </p:txBody>
      </p:sp>
    </p:spTree>
    <p:extLst>
      <p:ext uri="{BB962C8B-B14F-4D97-AF65-F5344CB8AC3E}">
        <p14:creationId xmlns:p14="http://schemas.microsoft.com/office/powerpoint/2010/main" val="193445464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a:extLst>
              <a:ext uri="{FF2B5EF4-FFF2-40B4-BE49-F238E27FC236}">
                <a16:creationId xmlns:a16="http://schemas.microsoft.com/office/drawing/2014/main" id="{2AA89A08-EA64-F30B-1DDD-4444B20ADC08}"/>
              </a:ext>
            </a:extLst>
          </p:cNvPr>
          <p:cNvSpPr>
            <a:spLocks noGrp="1" noChangeArrowheads="1"/>
          </p:cNvSpPr>
          <p:nvPr>
            <p:ph idx="1"/>
          </p:nvPr>
        </p:nvSpPr>
        <p:spPr/>
        <p:txBody>
          <a:bodyPr>
            <a:normAutofit/>
          </a:bodyPr>
          <a:lstStyle/>
          <a:p>
            <a:pPr marL="0" indent="0" algn="just">
              <a:buNone/>
              <a:defRPr/>
            </a:pPr>
            <a:r>
              <a:rPr lang="en-GB" altLang="en-US" b="1" dirty="0">
                <a:solidFill>
                  <a:schemeClr val="accent2"/>
                </a:solidFill>
                <a:latin typeface="Comic Sans MS" panose="030F0702030302020204" pitchFamily="66" charset="0"/>
                <a:cs typeface="Arial" panose="020B0604020202020204" pitchFamily="34" charset="0"/>
              </a:rPr>
              <a:t>Solution:</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We have two inputs and one output to control the lamp: </a:t>
            </a:r>
          </a:p>
          <a:p>
            <a:pPr algn="just">
              <a:buFont typeface="Wingdings" pitchFamily="2" charset="2"/>
              <a:buNone/>
              <a:defRPr/>
            </a:pPr>
            <a:endParaRPr lang="en-GB" altLang="en-US" sz="2200" dirty="0">
              <a:latin typeface="Comic Sans MS" panose="030F0702030302020204" pitchFamily="66" charset="0"/>
              <a:cs typeface="Arial" panose="020B0604020202020204" pitchFamily="34" charset="0"/>
            </a:endParaRP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X = 1  when someone in the room  </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       0  otherwise</a:t>
            </a:r>
          </a:p>
          <a:p>
            <a:pPr algn="just">
              <a:buFont typeface="Wingdings" pitchFamily="2" charset="2"/>
              <a:buNone/>
              <a:defRPr/>
            </a:pPr>
            <a:endParaRPr lang="en-GB" altLang="en-US" sz="2200" dirty="0">
              <a:latin typeface="Comic Sans MS" panose="030F0702030302020204" pitchFamily="66" charset="0"/>
              <a:cs typeface="Arial" panose="020B0604020202020204" pitchFamily="34" charset="0"/>
            </a:endParaRP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Y = 1 in the morning </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	   0 at night</a:t>
            </a:r>
          </a:p>
        </p:txBody>
      </p:sp>
      <p:sp>
        <p:nvSpPr>
          <p:cNvPr id="28674" name="Title 1">
            <a:extLst>
              <a:ext uri="{FF2B5EF4-FFF2-40B4-BE49-F238E27FC236}">
                <a16:creationId xmlns:a16="http://schemas.microsoft.com/office/drawing/2014/main" id="{0DA84406-3F79-0F5C-6B11-4C46ED3016EB}"/>
              </a:ext>
            </a:extLst>
          </p:cNvPr>
          <p:cNvSpPr>
            <a:spLocks noGrp="1" noChangeArrowheads="1"/>
          </p:cNvSpPr>
          <p:nvPr>
            <p:ph type="title" idx="4294967295"/>
          </p:nvPr>
        </p:nvSpPr>
        <p:spPr>
          <a:xfrm>
            <a:off x="3743162" y="970258"/>
            <a:ext cx="6221413" cy="792999"/>
          </a:xfrm>
        </p:spPr>
        <p:txBody>
          <a:bodyPr>
            <a:normAutofit/>
          </a:bodyPr>
          <a:lstStyle/>
          <a:p>
            <a:pPr>
              <a:defRPr/>
            </a:pPr>
            <a:r>
              <a:rPr lang="en-GB" altLang="en-US" sz="3600" b="1" dirty="0">
                <a:solidFill>
                  <a:schemeClr val="accent2"/>
                </a:solidFill>
                <a:latin typeface="Comic Sans MS" panose="030F0702030302020204" pitchFamily="66" charset="0"/>
                <a:ea typeface="+mn-ea"/>
                <a:cs typeface="Arial" panose="020B0604020202020204" pitchFamily="34" charset="0"/>
              </a:rPr>
              <a:t>Explanatory Example</a:t>
            </a:r>
            <a:endParaRPr lang="en-GB" altLang="en-US" sz="3600" u="sng" dirty="0">
              <a:solidFill>
                <a:srgbClr val="1F497D">
                  <a:lumMod val="75000"/>
                </a:srgbClr>
              </a:solidFill>
              <a:ea typeface="+mn-ea"/>
              <a:cs typeface="+mn-cs"/>
            </a:endParaRPr>
          </a:p>
        </p:txBody>
      </p:sp>
      <p:sp>
        <p:nvSpPr>
          <p:cNvPr id="3" name="Slide Number Placeholder 2">
            <a:extLst>
              <a:ext uri="{FF2B5EF4-FFF2-40B4-BE49-F238E27FC236}">
                <a16:creationId xmlns:a16="http://schemas.microsoft.com/office/drawing/2014/main" id="{D90905AA-82AA-A06F-62C0-8E8B2FA2122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4</a:t>
            </a:fld>
            <a:endParaRPr lang="en-GB"/>
          </a:p>
        </p:txBody>
      </p:sp>
      <p:grpSp>
        <p:nvGrpSpPr>
          <p:cNvPr id="2" name="Group 172">
            <a:extLst>
              <a:ext uri="{FF2B5EF4-FFF2-40B4-BE49-F238E27FC236}">
                <a16:creationId xmlns:a16="http://schemas.microsoft.com/office/drawing/2014/main" id="{8DBE354D-7E50-B173-50BE-16A9C9418AAF}"/>
              </a:ext>
            </a:extLst>
          </p:cNvPr>
          <p:cNvGrpSpPr>
            <a:grpSpLocks/>
          </p:cNvGrpSpPr>
          <p:nvPr/>
        </p:nvGrpSpPr>
        <p:grpSpPr bwMode="auto">
          <a:xfrm>
            <a:off x="7711912" y="2808617"/>
            <a:ext cx="2349500" cy="2866970"/>
            <a:chOff x="689" y="1804"/>
            <a:chExt cx="1480" cy="1965"/>
          </a:xfrm>
        </p:grpSpPr>
        <p:sp>
          <p:nvSpPr>
            <p:cNvPr id="26629" name="Rectangle 74">
              <a:extLst>
                <a:ext uri="{FF2B5EF4-FFF2-40B4-BE49-F238E27FC236}">
                  <a16:creationId xmlns:a16="http://schemas.microsoft.com/office/drawing/2014/main" id="{BAA5FF9A-F1E4-5153-791D-4E9AF6ACF274}"/>
                </a:ext>
              </a:extLst>
            </p:cNvPr>
            <p:cNvSpPr>
              <a:spLocks noChangeArrowheads="1"/>
            </p:cNvSpPr>
            <p:nvPr/>
          </p:nvSpPr>
          <p:spPr bwMode="auto">
            <a:xfrm>
              <a:off x="1223" y="3443"/>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0" name="Rectangle 73">
              <a:extLst>
                <a:ext uri="{FF2B5EF4-FFF2-40B4-BE49-F238E27FC236}">
                  <a16:creationId xmlns:a16="http://schemas.microsoft.com/office/drawing/2014/main" id="{757AEC97-30A5-1146-39C8-3987B91A30CB}"/>
                </a:ext>
              </a:extLst>
            </p:cNvPr>
            <p:cNvSpPr>
              <a:spLocks noChangeArrowheads="1"/>
            </p:cNvSpPr>
            <p:nvPr/>
          </p:nvSpPr>
          <p:spPr bwMode="auto">
            <a:xfrm>
              <a:off x="978" y="3443"/>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1" name="Rectangle 72">
              <a:extLst>
                <a:ext uri="{FF2B5EF4-FFF2-40B4-BE49-F238E27FC236}">
                  <a16:creationId xmlns:a16="http://schemas.microsoft.com/office/drawing/2014/main" id="{F81A489A-CAD0-2128-81CC-7EA2601CF5CA}"/>
                </a:ext>
              </a:extLst>
            </p:cNvPr>
            <p:cNvSpPr>
              <a:spLocks noChangeArrowheads="1"/>
            </p:cNvSpPr>
            <p:nvPr/>
          </p:nvSpPr>
          <p:spPr bwMode="auto">
            <a:xfrm>
              <a:off x="689" y="3443"/>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2" name="Rectangle 71">
              <a:extLst>
                <a:ext uri="{FF2B5EF4-FFF2-40B4-BE49-F238E27FC236}">
                  <a16:creationId xmlns:a16="http://schemas.microsoft.com/office/drawing/2014/main" id="{DDFF830D-55C3-6040-EDCC-6EE7C8F5A63D}"/>
                </a:ext>
              </a:extLst>
            </p:cNvPr>
            <p:cNvSpPr>
              <a:spLocks noChangeArrowheads="1"/>
            </p:cNvSpPr>
            <p:nvPr/>
          </p:nvSpPr>
          <p:spPr bwMode="auto">
            <a:xfrm>
              <a:off x="1223" y="3117"/>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3" name="Rectangle 70">
              <a:extLst>
                <a:ext uri="{FF2B5EF4-FFF2-40B4-BE49-F238E27FC236}">
                  <a16:creationId xmlns:a16="http://schemas.microsoft.com/office/drawing/2014/main" id="{DDA9B5E7-4744-E237-7675-E96741DCCB3F}"/>
                </a:ext>
              </a:extLst>
            </p:cNvPr>
            <p:cNvSpPr>
              <a:spLocks noChangeArrowheads="1"/>
            </p:cNvSpPr>
            <p:nvPr/>
          </p:nvSpPr>
          <p:spPr bwMode="auto">
            <a:xfrm>
              <a:off x="978" y="3117"/>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4" name="Rectangle 69">
              <a:extLst>
                <a:ext uri="{FF2B5EF4-FFF2-40B4-BE49-F238E27FC236}">
                  <a16:creationId xmlns:a16="http://schemas.microsoft.com/office/drawing/2014/main" id="{C79863C0-82C3-60F9-00BF-FB87FA95D298}"/>
                </a:ext>
              </a:extLst>
            </p:cNvPr>
            <p:cNvSpPr>
              <a:spLocks noChangeArrowheads="1"/>
            </p:cNvSpPr>
            <p:nvPr/>
          </p:nvSpPr>
          <p:spPr bwMode="auto">
            <a:xfrm>
              <a:off x="689" y="3117"/>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5" name="Rectangle 68">
              <a:extLst>
                <a:ext uri="{FF2B5EF4-FFF2-40B4-BE49-F238E27FC236}">
                  <a16:creationId xmlns:a16="http://schemas.microsoft.com/office/drawing/2014/main" id="{061A5A86-B80B-42C3-09A8-0683EA441BAD}"/>
                </a:ext>
              </a:extLst>
            </p:cNvPr>
            <p:cNvSpPr>
              <a:spLocks noChangeArrowheads="1"/>
            </p:cNvSpPr>
            <p:nvPr/>
          </p:nvSpPr>
          <p:spPr bwMode="auto">
            <a:xfrm>
              <a:off x="1223" y="2791"/>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6" name="Rectangle 67">
              <a:extLst>
                <a:ext uri="{FF2B5EF4-FFF2-40B4-BE49-F238E27FC236}">
                  <a16:creationId xmlns:a16="http://schemas.microsoft.com/office/drawing/2014/main" id="{BA015319-D76A-20E4-5BBA-0073198B72DD}"/>
                </a:ext>
              </a:extLst>
            </p:cNvPr>
            <p:cNvSpPr>
              <a:spLocks noChangeArrowheads="1"/>
            </p:cNvSpPr>
            <p:nvPr/>
          </p:nvSpPr>
          <p:spPr bwMode="auto">
            <a:xfrm>
              <a:off x="978" y="2791"/>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7" name="Rectangle 66">
              <a:extLst>
                <a:ext uri="{FF2B5EF4-FFF2-40B4-BE49-F238E27FC236}">
                  <a16:creationId xmlns:a16="http://schemas.microsoft.com/office/drawing/2014/main" id="{D8A4BF31-68D3-AD60-C4C2-33B0E3C8A9A1}"/>
                </a:ext>
              </a:extLst>
            </p:cNvPr>
            <p:cNvSpPr>
              <a:spLocks noChangeArrowheads="1"/>
            </p:cNvSpPr>
            <p:nvPr/>
          </p:nvSpPr>
          <p:spPr bwMode="auto">
            <a:xfrm>
              <a:off x="689" y="2791"/>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8" name="Rectangle 65">
              <a:extLst>
                <a:ext uri="{FF2B5EF4-FFF2-40B4-BE49-F238E27FC236}">
                  <a16:creationId xmlns:a16="http://schemas.microsoft.com/office/drawing/2014/main" id="{43E1F91E-10D0-51D3-4E6C-D1EB6A210571}"/>
                </a:ext>
              </a:extLst>
            </p:cNvPr>
            <p:cNvSpPr>
              <a:spLocks noChangeArrowheads="1"/>
            </p:cNvSpPr>
            <p:nvPr/>
          </p:nvSpPr>
          <p:spPr bwMode="auto">
            <a:xfrm>
              <a:off x="1223" y="2465"/>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9" name="Rectangle 64">
              <a:extLst>
                <a:ext uri="{FF2B5EF4-FFF2-40B4-BE49-F238E27FC236}">
                  <a16:creationId xmlns:a16="http://schemas.microsoft.com/office/drawing/2014/main" id="{44EB1FB1-C653-ED84-34FE-4BA8CCB78A4D}"/>
                </a:ext>
              </a:extLst>
            </p:cNvPr>
            <p:cNvSpPr>
              <a:spLocks noChangeArrowheads="1"/>
            </p:cNvSpPr>
            <p:nvPr/>
          </p:nvSpPr>
          <p:spPr bwMode="auto">
            <a:xfrm>
              <a:off x="978" y="2465"/>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40" name="Rectangle 63">
              <a:extLst>
                <a:ext uri="{FF2B5EF4-FFF2-40B4-BE49-F238E27FC236}">
                  <a16:creationId xmlns:a16="http://schemas.microsoft.com/office/drawing/2014/main" id="{DA2E7290-6219-8E84-02A3-E06BD77D2607}"/>
                </a:ext>
              </a:extLst>
            </p:cNvPr>
            <p:cNvSpPr>
              <a:spLocks noChangeArrowheads="1"/>
            </p:cNvSpPr>
            <p:nvPr/>
          </p:nvSpPr>
          <p:spPr bwMode="auto">
            <a:xfrm>
              <a:off x="689" y="2465"/>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41" name="Rectangle 62">
              <a:extLst>
                <a:ext uri="{FF2B5EF4-FFF2-40B4-BE49-F238E27FC236}">
                  <a16:creationId xmlns:a16="http://schemas.microsoft.com/office/drawing/2014/main" id="{61145B75-0351-9DFD-350C-458F3B4C8D65}"/>
                </a:ext>
              </a:extLst>
            </p:cNvPr>
            <p:cNvSpPr>
              <a:spLocks noChangeArrowheads="1"/>
            </p:cNvSpPr>
            <p:nvPr/>
          </p:nvSpPr>
          <p:spPr bwMode="auto">
            <a:xfrm>
              <a:off x="1140" y="2151"/>
              <a:ext cx="102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Z</a:t>
              </a:r>
            </a:p>
          </p:txBody>
        </p:sp>
        <p:sp>
          <p:nvSpPr>
            <p:cNvPr id="26642" name="Rectangle 61">
              <a:extLst>
                <a:ext uri="{FF2B5EF4-FFF2-40B4-BE49-F238E27FC236}">
                  <a16:creationId xmlns:a16="http://schemas.microsoft.com/office/drawing/2014/main" id="{B9D5A7CB-ADA9-8F81-3673-6ACCCBD3A27E}"/>
                </a:ext>
              </a:extLst>
            </p:cNvPr>
            <p:cNvSpPr>
              <a:spLocks noChangeArrowheads="1"/>
            </p:cNvSpPr>
            <p:nvPr/>
          </p:nvSpPr>
          <p:spPr bwMode="auto">
            <a:xfrm>
              <a:off x="978" y="2139"/>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Y</a:t>
              </a:r>
            </a:p>
          </p:txBody>
        </p:sp>
        <p:sp>
          <p:nvSpPr>
            <p:cNvPr id="26643" name="Rectangle 60">
              <a:extLst>
                <a:ext uri="{FF2B5EF4-FFF2-40B4-BE49-F238E27FC236}">
                  <a16:creationId xmlns:a16="http://schemas.microsoft.com/office/drawing/2014/main" id="{60449036-724F-DFF9-BF74-7622B453D5AF}"/>
                </a:ext>
              </a:extLst>
            </p:cNvPr>
            <p:cNvSpPr>
              <a:spLocks noChangeArrowheads="1"/>
            </p:cNvSpPr>
            <p:nvPr/>
          </p:nvSpPr>
          <p:spPr bwMode="auto">
            <a:xfrm>
              <a:off x="689" y="2139"/>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X</a:t>
              </a:r>
            </a:p>
          </p:txBody>
        </p:sp>
        <p:sp>
          <p:nvSpPr>
            <p:cNvPr id="26644" name="Rectangle 57">
              <a:extLst>
                <a:ext uri="{FF2B5EF4-FFF2-40B4-BE49-F238E27FC236}">
                  <a16:creationId xmlns:a16="http://schemas.microsoft.com/office/drawing/2014/main" id="{833077F7-D956-5E62-12F1-A152AE452AC8}"/>
                </a:ext>
              </a:extLst>
            </p:cNvPr>
            <p:cNvSpPr>
              <a:spLocks noChangeArrowheads="1"/>
            </p:cNvSpPr>
            <p:nvPr/>
          </p:nvSpPr>
          <p:spPr bwMode="auto">
            <a:xfrm>
              <a:off x="689" y="1804"/>
              <a:ext cx="141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dirty="0"/>
                <a:t>Truth table</a:t>
              </a:r>
            </a:p>
          </p:txBody>
        </p:sp>
        <p:sp>
          <p:nvSpPr>
            <p:cNvPr id="26645" name="Line 75">
              <a:extLst>
                <a:ext uri="{FF2B5EF4-FFF2-40B4-BE49-F238E27FC236}">
                  <a16:creationId xmlns:a16="http://schemas.microsoft.com/office/drawing/2014/main" id="{8FFDD098-87ED-C562-C1F3-7F064F4B9178}"/>
                </a:ext>
              </a:extLst>
            </p:cNvPr>
            <p:cNvSpPr>
              <a:spLocks noChangeShapeType="1"/>
            </p:cNvSpPr>
            <p:nvPr/>
          </p:nvSpPr>
          <p:spPr bwMode="auto">
            <a:xfrm>
              <a:off x="689" y="1813"/>
              <a:ext cx="1419"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6" name="Line 76">
              <a:extLst>
                <a:ext uri="{FF2B5EF4-FFF2-40B4-BE49-F238E27FC236}">
                  <a16:creationId xmlns:a16="http://schemas.microsoft.com/office/drawing/2014/main" id="{099B1EB2-7B3F-A0CE-7614-F94F548BFCCF}"/>
                </a:ext>
              </a:extLst>
            </p:cNvPr>
            <p:cNvSpPr>
              <a:spLocks noChangeShapeType="1"/>
            </p:cNvSpPr>
            <p:nvPr/>
          </p:nvSpPr>
          <p:spPr bwMode="auto">
            <a:xfrm>
              <a:off x="689" y="2139"/>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7" name="Line 77">
              <a:extLst>
                <a:ext uri="{FF2B5EF4-FFF2-40B4-BE49-F238E27FC236}">
                  <a16:creationId xmlns:a16="http://schemas.microsoft.com/office/drawing/2014/main" id="{925F8BE6-54BD-AB0D-37EC-22B1568F4C9E}"/>
                </a:ext>
              </a:extLst>
            </p:cNvPr>
            <p:cNvSpPr>
              <a:spLocks noChangeShapeType="1"/>
            </p:cNvSpPr>
            <p:nvPr/>
          </p:nvSpPr>
          <p:spPr bwMode="auto">
            <a:xfrm>
              <a:off x="689" y="2465"/>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8" name="Line 78">
              <a:extLst>
                <a:ext uri="{FF2B5EF4-FFF2-40B4-BE49-F238E27FC236}">
                  <a16:creationId xmlns:a16="http://schemas.microsoft.com/office/drawing/2014/main" id="{B20069B6-B5DD-DB4B-8072-A56D61586030}"/>
                </a:ext>
              </a:extLst>
            </p:cNvPr>
            <p:cNvSpPr>
              <a:spLocks noChangeShapeType="1"/>
            </p:cNvSpPr>
            <p:nvPr/>
          </p:nvSpPr>
          <p:spPr bwMode="auto">
            <a:xfrm>
              <a:off x="689" y="2791"/>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9" name="Line 79">
              <a:extLst>
                <a:ext uri="{FF2B5EF4-FFF2-40B4-BE49-F238E27FC236}">
                  <a16:creationId xmlns:a16="http://schemas.microsoft.com/office/drawing/2014/main" id="{4706EC44-5F85-5BA0-D738-169A80C0C123}"/>
                </a:ext>
              </a:extLst>
            </p:cNvPr>
            <p:cNvSpPr>
              <a:spLocks noChangeShapeType="1"/>
            </p:cNvSpPr>
            <p:nvPr/>
          </p:nvSpPr>
          <p:spPr bwMode="auto">
            <a:xfrm>
              <a:off x="689" y="3117"/>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0" name="Line 80">
              <a:extLst>
                <a:ext uri="{FF2B5EF4-FFF2-40B4-BE49-F238E27FC236}">
                  <a16:creationId xmlns:a16="http://schemas.microsoft.com/office/drawing/2014/main" id="{DE6AED04-CD50-F54C-0C9A-A59053EF9124}"/>
                </a:ext>
              </a:extLst>
            </p:cNvPr>
            <p:cNvSpPr>
              <a:spLocks noChangeShapeType="1"/>
            </p:cNvSpPr>
            <p:nvPr/>
          </p:nvSpPr>
          <p:spPr bwMode="auto">
            <a:xfrm>
              <a:off x="689" y="3443"/>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1" name="Line 81">
              <a:extLst>
                <a:ext uri="{FF2B5EF4-FFF2-40B4-BE49-F238E27FC236}">
                  <a16:creationId xmlns:a16="http://schemas.microsoft.com/office/drawing/2014/main" id="{06688552-55E3-2F10-379A-19881E062E58}"/>
                </a:ext>
              </a:extLst>
            </p:cNvPr>
            <p:cNvSpPr>
              <a:spLocks noChangeShapeType="1"/>
            </p:cNvSpPr>
            <p:nvPr/>
          </p:nvSpPr>
          <p:spPr bwMode="auto">
            <a:xfrm>
              <a:off x="689" y="3769"/>
              <a:ext cx="1419"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2" name="Line 82">
              <a:extLst>
                <a:ext uri="{FF2B5EF4-FFF2-40B4-BE49-F238E27FC236}">
                  <a16:creationId xmlns:a16="http://schemas.microsoft.com/office/drawing/2014/main" id="{6B4D4531-FD96-8BC3-A20C-3DCC64B6F353}"/>
                </a:ext>
              </a:extLst>
            </p:cNvPr>
            <p:cNvSpPr>
              <a:spLocks noChangeShapeType="1"/>
            </p:cNvSpPr>
            <p:nvPr/>
          </p:nvSpPr>
          <p:spPr bwMode="auto">
            <a:xfrm>
              <a:off x="689" y="1813"/>
              <a:ext cx="0" cy="195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3" name="Line 85">
              <a:extLst>
                <a:ext uri="{FF2B5EF4-FFF2-40B4-BE49-F238E27FC236}">
                  <a16:creationId xmlns:a16="http://schemas.microsoft.com/office/drawing/2014/main" id="{4197C21E-F03B-6C00-40B3-5E2B487A76BD}"/>
                </a:ext>
              </a:extLst>
            </p:cNvPr>
            <p:cNvSpPr>
              <a:spLocks noChangeShapeType="1"/>
            </p:cNvSpPr>
            <p:nvPr/>
          </p:nvSpPr>
          <p:spPr bwMode="auto">
            <a:xfrm>
              <a:off x="2108" y="1813"/>
              <a:ext cx="0" cy="195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4" name="Line 90">
              <a:extLst>
                <a:ext uri="{FF2B5EF4-FFF2-40B4-BE49-F238E27FC236}">
                  <a16:creationId xmlns:a16="http://schemas.microsoft.com/office/drawing/2014/main" id="{CAA44085-2A0B-C73D-C11E-32EF6224E60B}"/>
                </a:ext>
              </a:extLst>
            </p:cNvPr>
            <p:cNvSpPr>
              <a:spLocks noChangeShapeType="1"/>
            </p:cNvSpPr>
            <p:nvPr/>
          </p:nvSpPr>
          <p:spPr bwMode="auto">
            <a:xfrm>
              <a:off x="978" y="2139"/>
              <a:ext cx="0" cy="16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5" name="Line 92">
              <a:extLst>
                <a:ext uri="{FF2B5EF4-FFF2-40B4-BE49-F238E27FC236}">
                  <a16:creationId xmlns:a16="http://schemas.microsoft.com/office/drawing/2014/main" id="{9C41DA91-CB37-D22F-98D6-14472A0C4739}"/>
                </a:ext>
              </a:extLst>
            </p:cNvPr>
            <p:cNvSpPr>
              <a:spLocks noChangeShapeType="1"/>
            </p:cNvSpPr>
            <p:nvPr/>
          </p:nvSpPr>
          <p:spPr bwMode="auto">
            <a:xfrm>
              <a:off x="1223" y="2139"/>
              <a:ext cx="0" cy="16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grpSp>
    </p:spTree>
    <p:extLst>
      <p:ext uri="{BB962C8B-B14F-4D97-AF65-F5344CB8AC3E}">
        <p14:creationId xmlns:p14="http://schemas.microsoft.com/office/powerpoint/2010/main" val="139237420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p:txBody>
          <a:bodyPr>
            <a:normAutofit/>
          </a:bodyPr>
          <a:lstStyle/>
          <a:p>
            <a:pPr algn="just">
              <a:lnSpc>
                <a:spcPct val="100000"/>
              </a:lnSpc>
            </a:pPr>
            <a:r>
              <a:rPr lang="en-US" dirty="0">
                <a:latin typeface="Comic Sans MS" panose="030F0702030302020204" pitchFamily="66" charset="0"/>
                <a:cs typeface="Arial" panose="020B0604020202020204" pitchFamily="34" charset="0"/>
              </a:rPr>
              <a:t>There are Two methods to form Boolean functions from truth table:</a:t>
            </a:r>
          </a:p>
          <a:p>
            <a:pPr algn="just">
              <a:lnSpc>
                <a:spcPct val="100000"/>
              </a:lnSpc>
            </a:pPr>
            <a:endParaRPr lang="en-US" dirty="0">
              <a:latin typeface="Comic Sans MS" panose="030F0702030302020204" pitchFamily="66" charset="0"/>
              <a:cs typeface="Arial" panose="020B0604020202020204" pitchFamily="34" charset="0"/>
            </a:endParaRPr>
          </a:p>
          <a:p>
            <a:pPr marL="274320" lvl="1" indent="0">
              <a:lnSpc>
                <a:spcPct val="150000"/>
              </a:lnSpc>
              <a:buNone/>
            </a:pPr>
            <a:r>
              <a:rPr lang="ar-SA" b="1" dirty="0"/>
              <a:t>	</a:t>
            </a:r>
            <a:r>
              <a:rPr lang="en-US" b="1" dirty="0"/>
              <a:t>1) </a:t>
            </a:r>
            <a:r>
              <a:rPr lang="en-US" dirty="0">
                <a:latin typeface="Comic Sans MS" panose="030F0702030302020204" pitchFamily="66" charset="0"/>
                <a:cs typeface="Arial" panose="020B0604020202020204" pitchFamily="34" charset="0"/>
              </a:rPr>
              <a:t>Sum of </a:t>
            </a:r>
            <a:r>
              <a:rPr lang="en-US" dirty="0" err="1">
                <a:latin typeface="Comic Sans MS" panose="030F0702030302020204" pitchFamily="66" charset="0"/>
                <a:cs typeface="Arial" panose="020B0604020202020204" pitchFamily="34" charset="0"/>
              </a:rPr>
              <a:t>minterms</a:t>
            </a:r>
            <a:r>
              <a:rPr lang="en-US" dirty="0">
                <a:latin typeface="Comic Sans MS" panose="030F0702030302020204" pitchFamily="66" charset="0"/>
                <a:cs typeface="Arial" panose="020B0604020202020204" pitchFamily="34" charset="0"/>
              </a:rPr>
              <a:t> </a:t>
            </a:r>
          </a:p>
          <a:p>
            <a:pPr marL="274320" lvl="1" indent="0">
              <a:lnSpc>
                <a:spcPct val="150000"/>
              </a:lnSpc>
              <a:buNone/>
            </a:pPr>
            <a:r>
              <a:rPr lang="ar-SA" dirty="0">
                <a:latin typeface="Comic Sans MS" panose="030F0702030302020204" pitchFamily="66" charset="0"/>
                <a:cs typeface="Arial" panose="020B0604020202020204" pitchFamily="34" charset="0"/>
              </a:rPr>
              <a:t>	</a:t>
            </a:r>
            <a:r>
              <a:rPr lang="en-US" dirty="0">
                <a:latin typeface="Comic Sans MS" panose="030F0702030302020204" pitchFamily="66" charset="0"/>
                <a:cs typeface="Arial" panose="020B0604020202020204" pitchFamily="34" charset="0"/>
              </a:rPr>
              <a:t>2) Product of maxterms </a:t>
            </a:r>
          </a:p>
          <a:p>
            <a:pPr marL="274320" lvl="1" indent="0">
              <a:lnSpc>
                <a:spcPct val="150000"/>
              </a:lnSpc>
              <a:buNone/>
            </a:pPr>
            <a:r>
              <a:rPr lang="en-US" dirty="0">
                <a:latin typeface="Comic Sans MS" panose="030F0702030302020204" pitchFamily="66" charset="0"/>
                <a:cs typeface="Arial" panose="020B0604020202020204" pitchFamily="34" charset="0"/>
              </a:rPr>
              <a:t>which called </a:t>
            </a:r>
            <a:r>
              <a:rPr lang="en-US" dirty="0">
                <a:solidFill>
                  <a:srgbClr val="FF0000"/>
                </a:solidFill>
                <a:latin typeface="Comic Sans MS" panose="030F0702030302020204" pitchFamily="66" charset="0"/>
                <a:cs typeface="Arial" panose="020B0604020202020204" pitchFamily="34" charset="0"/>
              </a:rPr>
              <a:t>canonical forms.</a:t>
            </a:r>
          </a:p>
          <a:p>
            <a:endParaRPr lang="en-US" dirty="0">
              <a:solidFill>
                <a:schemeClr val="tx1"/>
              </a:solidFill>
            </a:endParaRPr>
          </a:p>
        </p:txBody>
      </p:sp>
      <p:sp>
        <p:nvSpPr>
          <p:cNvPr id="3" name="عنصر نائب لرقم الشريحة 2"/>
          <p:cNvSpPr>
            <a:spLocks noGrp="1"/>
          </p:cNvSpPr>
          <p:nvPr>
            <p:ph type="sldNum" sz="quarter" idx="4294967295"/>
          </p:nvPr>
        </p:nvSpPr>
        <p:spPr>
          <a:xfrm>
            <a:off x="9448800" y="6430963"/>
            <a:ext cx="2743200" cy="365125"/>
          </a:xfrm>
        </p:spPr>
        <p:txBody>
          <a:bodyPr/>
          <a:lstStyle/>
          <a:p>
            <a:fld id="{8561D25B-6D0D-4C14-9BCD-10583FEFA0ED}" type="slidenum">
              <a:rPr lang="ar-SA" smtClean="0"/>
              <a:pPr/>
              <a:t>5</a:t>
            </a:fld>
            <a:endParaRPr lang="ar-SA" dirty="0"/>
          </a:p>
        </p:txBody>
      </p:sp>
      <p:sp>
        <p:nvSpPr>
          <p:cNvPr id="6" name="مربع نص 5">
            <a:extLst>
              <a:ext uri="{FF2B5EF4-FFF2-40B4-BE49-F238E27FC236}">
                <a16:creationId xmlns:a16="http://schemas.microsoft.com/office/drawing/2014/main" id="{A3CA794E-079D-CE40-E993-DF976FB4BD19}"/>
              </a:ext>
            </a:extLst>
          </p:cNvPr>
          <p:cNvSpPr txBox="1"/>
          <p:nvPr/>
        </p:nvSpPr>
        <p:spPr>
          <a:xfrm>
            <a:off x="4383881" y="912989"/>
            <a:ext cx="4998244" cy="584775"/>
          </a:xfrm>
          <a:prstGeom prst="rect">
            <a:avLst/>
          </a:prstGeom>
          <a:noFill/>
        </p:spPr>
        <p:txBody>
          <a:bodyPr wrap="square">
            <a:spAutoFit/>
          </a:bodyPr>
          <a:lstStyle/>
          <a:p>
            <a:r>
              <a:rPr lang="en-US" sz="3200" b="1" dirty="0">
                <a:solidFill>
                  <a:schemeClr val="accent2"/>
                </a:solidFill>
                <a:latin typeface="Comic Sans MS" panose="030F0702030302020204" pitchFamily="66" charset="0"/>
                <a:cs typeface="Arial" panose="020B0604020202020204" pitchFamily="34" charset="0"/>
              </a:rPr>
              <a:t>Canonical Forms</a:t>
            </a:r>
          </a:p>
        </p:txBody>
      </p:sp>
    </p:spTree>
    <p:extLst>
      <p:ext uri="{BB962C8B-B14F-4D97-AF65-F5344CB8AC3E}">
        <p14:creationId xmlns:p14="http://schemas.microsoft.com/office/powerpoint/2010/main" val="1747045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a:extLst>
              <a:ext uri="{FF2B5EF4-FFF2-40B4-BE49-F238E27FC236}">
                <a16:creationId xmlns:a16="http://schemas.microsoft.com/office/drawing/2014/main" id="{261D00A1-5A85-D150-63B0-7B558B30D537}"/>
              </a:ext>
            </a:extLst>
          </p:cNvPr>
          <p:cNvSpPr>
            <a:spLocks noGrp="1" noChangeArrowheads="1"/>
          </p:cNvSpPr>
          <p:nvPr>
            <p:ph idx="1"/>
          </p:nvPr>
        </p:nvSpPr>
        <p:spPr/>
        <p:txBody>
          <a:bodyPr>
            <a:normAutofit fontScale="92500"/>
          </a:bodyPr>
          <a:lstStyle/>
          <a:p>
            <a:pPr algn="just">
              <a:defRPr/>
            </a:pPr>
            <a:r>
              <a:rPr lang="en-GB" altLang="en-US" dirty="0">
                <a:latin typeface="Comic Sans MS" panose="030F0702030302020204" pitchFamily="66" charset="0"/>
                <a:cs typeface="Arial" panose="020B0604020202020204" pitchFamily="34" charset="0"/>
              </a:rPr>
              <a:t>It</a:t>
            </a:r>
            <a:r>
              <a:rPr lang="en-GB" altLang="en-US" sz="2200" dirty="0"/>
              <a:t> </a:t>
            </a:r>
            <a:r>
              <a:rPr lang="en-GB" altLang="en-US" dirty="0">
                <a:latin typeface="Comic Sans MS" panose="030F0702030302020204" pitchFamily="66" charset="0"/>
                <a:cs typeface="Arial" panose="020B0604020202020204" pitchFamily="34" charset="0"/>
              </a:rPr>
              <a:t>is required to design a simple system to control a lamp at a room. The lamp should go on when there is someone in the room and we are at night. Else, if we are in the morning or no one in the room the lamp should go off.</a:t>
            </a:r>
          </a:p>
          <a:p>
            <a:pPr marL="0" indent="0" algn="just">
              <a:buNone/>
              <a:defRPr/>
            </a:pPr>
            <a:endParaRPr lang="en-GB" altLang="en-US" sz="2200" dirty="0"/>
          </a:p>
          <a:p>
            <a:pPr algn="just">
              <a:defRPr/>
            </a:pPr>
            <a:r>
              <a:rPr lang="en-GB" altLang="en-US" sz="2600" b="1" dirty="0">
                <a:solidFill>
                  <a:schemeClr val="accent2"/>
                </a:solidFill>
                <a:latin typeface="Comic Sans MS" panose="030F0702030302020204" pitchFamily="66" charset="0"/>
                <a:cs typeface="Arial" panose="020B0604020202020204" pitchFamily="34" charset="0"/>
              </a:rPr>
              <a:t>Solution\Steps: </a:t>
            </a:r>
          </a:p>
          <a:p>
            <a:pPr lvl="1" algn="just">
              <a:defRPr/>
            </a:pPr>
            <a:r>
              <a:rPr lang="en-GB" altLang="en-US" dirty="0">
                <a:latin typeface="Comic Sans MS" panose="030F0702030302020204" pitchFamily="66" charset="0"/>
                <a:cs typeface="Arial" panose="020B0604020202020204" pitchFamily="34" charset="0"/>
              </a:rPr>
              <a:t>Truth tables are used to represent the requirements for the system to be designed. It clarifies what is the desired output for the different states of the inputs.</a:t>
            </a:r>
          </a:p>
          <a:p>
            <a:pPr marL="457200" lvl="1" indent="0" algn="just">
              <a:buNone/>
              <a:defRPr/>
            </a:pPr>
            <a:endParaRPr lang="en-GB" altLang="en-US" dirty="0">
              <a:latin typeface="Comic Sans MS" panose="030F0702030302020204" pitchFamily="66" charset="0"/>
              <a:cs typeface="Arial" panose="020B0604020202020204" pitchFamily="34" charset="0"/>
            </a:endParaRPr>
          </a:p>
          <a:p>
            <a:pPr lvl="1" algn="just">
              <a:defRPr/>
            </a:pPr>
            <a:r>
              <a:rPr lang="en-GB" altLang="en-US" dirty="0">
                <a:latin typeface="Comic Sans MS" panose="030F0702030302020204" pitchFamily="66" charset="0"/>
                <a:cs typeface="Arial" panose="020B0604020202020204" pitchFamily="34" charset="0"/>
              </a:rPr>
              <a:t>From the truth table we can define the Boolean equation, simplify it (using Boolean algebra) then describe the logic diagram (implementation)</a:t>
            </a:r>
          </a:p>
          <a:p>
            <a:pPr lvl="1" algn="just">
              <a:defRPr/>
            </a:pPr>
            <a:endParaRPr lang="en-GB" altLang="en-US" sz="2200" dirty="0"/>
          </a:p>
          <a:p>
            <a:pPr algn="just">
              <a:defRPr/>
            </a:pPr>
            <a:endParaRPr lang="en-GB" altLang="en-US" sz="2200" dirty="0"/>
          </a:p>
        </p:txBody>
      </p:sp>
      <p:sp>
        <p:nvSpPr>
          <p:cNvPr id="27650" name="Title 1">
            <a:extLst>
              <a:ext uri="{FF2B5EF4-FFF2-40B4-BE49-F238E27FC236}">
                <a16:creationId xmlns:a16="http://schemas.microsoft.com/office/drawing/2014/main" id="{ECBA4CC9-43CD-9D7A-DA18-2ACFF98A567E}"/>
              </a:ext>
            </a:extLst>
          </p:cNvPr>
          <p:cNvSpPr>
            <a:spLocks noGrp="1" noChangeArrowheads="1"/>
          </p:cNvSpPr>
          <p:nvPr>
            <p:ph type="title" idx="4294967295"/>
          </p:nvPr>
        </p:nvSpPr>
        <p:spPr>
          <a:xfrm>
            <a:off x="4105275" y="926264"/>
            <a:ext cx="4324350" cy="571500"/>
          </a:xfrm>
        </p:spPr>
        <p:txBody>
          <a:bodyPr>
            <a:normAutofit/>
          </a:bodyPr>
          <a:lstStyle/>
          <a:p>
            <a:pPr>
              <a:defRPr/>
            </a:pPr>
            <a:r>
              <a:rPr lang="en-GB" altLang="en-US" sz="3200" b="1" dirty="0">
                <a:solidFill>
                  <a:schemeClr val="accent2"/>
                </a:solidFill>
                <a:latin typeface="Comic Sans MS" panose="030F0702030302020204" pitchFamily="66" charset="0"/>
                <a:ea typeface="+mn-ea"/>
                <a:cs typeface="Arial" panose="020B0604020202020204" pitchFamily="34" charset="0"/>
              </a:rPr>
              <a:t>Explanatory Example</a:t>
            </a:r>
          </a:p>
        </p:txBody>
      </p:sp>
      <p:sp>
        <p:nvSpPr>
          <p:cNvPr id="2" name="Slide Number Placeholder 1">
            <a:extLst>
              <a:ext uri="{FF2B5EF4-FFF2-40B4-BE49-F238E27FC236}">
                <a16:creationId xmlns:a16="http://schemas.microsoft.com/office/drawing/2014/main" id="{8D8FF1CB-708D-FA02-4466-126C1825A420}"/>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6</a:t>
            </a:fld>
            <a:endParaRPr lang="en-GB"/>
          </a:p>
        </p:txBody>
      </p:sp>
    </p:spTree>
    <p:extLst>
      <p:ext uri="{BB962C8B-B14F-4D97-AF65-F5344CB8AC3E}">
        <p14:creationId xmlns:p14="http://schemas.microsoft.com/office/powerpoint/2010/main" val="366758077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a:extLst>
              <a:ext uri="{FF2B5EF4-FFF2-40B4-BE49-F238E27FC236}">
                <a16:creationId xmlns:a16="http://schemas.microsoft.com/office/drawing/2014/main" id="{2AA89A08-EA64-F30B-1DDD-4444B20ADC08}"/>
              </a:ext>
            </a:extLst>
          </p:cNvPr>
          <p:cNvSpPr>
            <a:spLocks noGrp="1" noChangeArrowheads="1"/>
          </p:cNvSpPr>
          <p:nvPr>
            <p:ph idx="1"/>
          </p:nvPr>
        </p:nvSpPr>
        <p:spPr/>
        <p:txBody>
          <a:bodyPr>
            <a:normAutofit/>
          </a:bodyPr>
          <a:lstStyle/>
          <a:p>
            <a:pPr marL="0" indent="0" algn="just">
              <a:buNone/>
              <a:defRPr/>
            </a:pPr>
            <a:r>
              <a:rPr lang="en-GB" altLang="en-US" b="1" dirty="0">
                <a:solidFill>
                  <a:schemeClr val="accent2"/>
                </a:solidFill>
                <a:latin typeface="Comic Sans MS" panose="030F0702030302020204" pitchFamily="66" charset="0"/>
                <a:cs typeface="Arial" panose="020B0604020202020204" pitchFamily="34" charset="0"/>
              </a:rPr>
              <a:t>Solution:</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We have two inputs and one output to control the lamp: </a:t>
            </a:r>
          </a:p>
          <a:p>
            <a:pPr algn="just">
              <a:buFont typeface="Wingdings" pitchFamily="2" charset="2"/>
              <a:buNone/>
              <a:defRPr/>
            </a:pPr>
            <a:endParaRPr lang="en-GB" altLang="en-US" sz="2200" dirty="0">
              <a:latin typeface="Comic Sans MS" panose="030F0702030302020204" pitchFamily="66" charset="0"/>
              <a:cs typeface="Arial" panose="020B0604020202020204" pitchFamily="34" charset="0"/>
            </a:endParaRP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X = 1  when someone in the room  </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       0  otherwise</a:t>
            </a:r>
          </a:p>
          <a:p>
            <a:pPr algn="just">
              <a:buFont typeface="Wingdings" pitchFamily="2" charset="2"/>
              <a:buNone/>
              <a:defRPr/>
            </a:pPr>
            <a:endParaRPr lang="en-GB" altLang="en-US" sz="2200" dirty="0">
              <a:latin typeface="Comic Sans MS" panose="030F0702030302020204" pitchFamily="66" charset="0"/>
              <a:cs typeface="Arial" panose="020B0604020202020204" pitchFamily="34" charset="0"/>
            </a:endParaRP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Y = 1 in the morning </a:t>
            </a:r>
          </a:p>
          <a:p>
            <a:pPr algn="just">
              <a:buFont typeface="Wingdings" pitchFamily="2" charset="2"/>
              <a:buNone/>
              <a:defRPr/>
            </a:pPr>
            <a:r>
              <a:rPr lang="en-GB" altLang="en-US" sz="2200" dirty="0">
                <a:latin typeface="Comic Sans MS" panose="030F0702030302020204" pitchFamily="66" charset="0"/>
                <a:cs typeface="Arial" panose="020B0604020202020204" pitchFamily="34" charset="0"/>
              </a:rPr>
              <a:t>	   0 at night</a:t>
            </a:r>
          </a:p>
        </p:txBody>
      </p:sp>
      <p:sp>
        <p:nvSpPr>
          <p:cNvPr id="28674" name="Title 1">
            <a:extLst>
              <a:ext uri="{FF2B5EF4-FFF2-40B4-BE49-F238E27FC236}">
                <a16:creationId xmlns:a16="http://schemas.microsoft.com/office/drawing/2014/main" id="{0DA84406-3F79-0F5C-6B11-4C46ED3016EB}"/>
              </a:ext>
            </a:extLst>
          </p:cNvPr>
          <p:cNvSpPr>
            <a:spLocks noGrp="1" noChangeArrowheads="1"/>
          </p:cNvSpPr>
          <p:nvPr>
            <p:ph type="title" idx="4294967295"/>
          </p:nvPr>
        </p:nvSpPr>
        <p:spPr>
          <a:xfrm>
            <a:off x="3743162" y="970258"/>
            <a:ext cx="6221413" cy="792999"/>
          </a:xfrm>
        </p:spPr>
        <p:txBody>
          <a:bodyPr>
            <a:normAutofit/>
          </a:bodyPr>
          <a:lstStyle/>
          <a:p>
            <a:pPr>
              <a:defRPr/>
            </a:pPr>
            <a:r>
              <a:rPr lang="en-GB" altLang="en-US" sz="3600" b="1" dirty="0">
                <a:solidFill>
                  <a:schemeClr val="accent2"/>
                </a:solidFill>
                <a:latin typeface="Comic Sans MS" panose="030F0702030302020204" pitchFamily="66" charset="0"/>
                <a:ea typeface="+mn-ea"/>
                <a:cs typeface="Arial" panose="020B0604020202020204" pitchFamily="34" charset="0"/>
              </a:rPr>
              <a:t>Explanatory Example</a:t>
            </a:r>
            <a:endParaRPr lang="en-GB" altLang="en-US" sz="3600" u="sng" dirty="0">
              <a:solidFill>
                <a:srgbClr val="1F497D">
                  <a:lumMod val="75000"/>
                </a:srgbClr>
              </a:solidFill>
              <a:ea typeface="+mn-ea"/>
              <a:cs typeface="+mn-cs"/>
            </a:endParaRPr>
          </a:p>
        </p:txBody>
      </p:sp>
      <p:sp>
        <p:nvSpPr>
          <p:cNvPr id="3" name="Slide Number Placeholder 2">
            <a:extLst>
              <a:ext uri="{FF2B5EF4-FFF2-40B4-BE49-F238E27FC236}">
                <a16:creationId xmlns:a16="http://schemas.microsoft.com/office/drawing/2014/main" id="{D90905AA-82AA-A06F-62C0-8E8B2FA2122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7</a:t>
            </a:fld>
            <a:endParaRPr lang="en-GB"/>
          </a:p>
        </p:txBody>
      </p:sp>
      <p:grpSp>
        <p:nvGrpSpPr>
          <p:cNvPr id="2" name="Group 172">
            <a:extLst>
              <a:ext uri="{FF2B5EF4-FFF2-40B4-BE49-F238E27FC236}">
                <a16:creationId xmlns:a16="http://schemas.microsoft.com/office/drawing/2014/main" id="{8DBE354D-7E50-B173-50BE-16A9C9418AAF}"/>
              </a:ext>
            </a:extLst>
          </p:cNvPr>
          <p:cNvGrpSpPr>
            <a:grpSpLocks/>
          </p:cNvGrpSpPr>
          <p:nvPr/>
        </p:nvGrpSpPr>
        <p:grpSpPr bwMode="auto">
          <a:xfrm>
            <a:off x="7711912" y="2808617"/>
            <a:ext cx="2349500" cy="2866970"/>
            <a:chOff x="689" y="1804"/>
            <a:chExt cx="1480" cy="1965"/>
          </a:xfrm>
        </p:grpSpPr>
        <p:sp>
          <p:nvSpPr>
            <p:cNvPr id="26629" name="Rectangle 74">
              <a:extLst>
                <a:ext uri="{FF2B5EF4-FFF2-40B4-BE49-F238E27FC236}">
                  <a16:creationId xmlns:a16="http://schemas.microsoft.com/office/drawing/2014/main" id="{BAA5FF9A-F1E4-5153-791D-4E9AF6ACF274}"/>
                </a:ext>
              </a:extLst>
            </p:cNvPr>
            <p:cNvSpPr>
              <a:spLocks noChangeArrowheads="1"/>
            </p:cNvSpPr>
            <p:nvPr/>
          </p:nvSpPr>
          <p:spPr bwMode="auto">
            <a:xfrm>
              <a:off x="1223" y="3443"/>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0" name="Rectangle 73">
              <a:extLst>
                <a:ext uri="{FF2B5EF4-FFF2-40B4-BE49-F238E27FC236}">
                  <a16:creationId xmlns:a16="http://schemas.microsoft.com/office/drawing/2014/main" id="{757AEC97-30A5-1146-39C8-3987B91A30CB}"/>
                </a:ext>
              </a:extLst>
            </p:cNvPr>
            <p:cNvSpPr>
              <a:spLocks noChangeArrowheads="1"/>
            </p:cNvSpPr>
            <p:nvPr/>
          </p:nvSpPr>
          <p:spPr bwMode="auto">
            <a:xfrm>
              <a:off x="978" y="3443"/>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1" name="Rectangle 72">
              <a:extLst>
                <a:ext uri="{FF2B5EF4-FFF2-40B4-BE49-F238E27FC236}">
                  <a16:creationId xmlns:a16="http://schemas.microsoft.com/office/drawing/2014/main" id="{F81A489A-CAD0-2128-81CC-7EA2601CF5CA}"/>
                </a:ext>
              </a:extLst>
            </p:cNvPr>
            <p:cNvSpPr>
              <a:spLocks noChangeArrowheads="1"/>
            </p:cNvSpPr>
            <p:nvPr/>
          </p:nvSpPr>
          <p:spPr bwMode="auto">
            <a:xfrm>
              <a:off x="689" y="3443"/>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2" name="Rectangle 71">
              <a:extLst>
                <a:ext uri="{FF2B5EF4-FFF2-40B4-BE49-F238E27FC236}">
                  <a16:creationId xmlns:a16="http://schemas.microsoft.com/office/drawing/2014/main" id="{DDFF830D-55C3-6040-EDCC-6EE7C8F5A63D}"/>
                </a:ext>
              </a:extLst>
            </p:cNvPr>
            <p:cNvSpPr>
              <a:spLocks noChangeArrowheads="1"/>
            </p:cNvSpPr>
            <p:nvPr/>
          </p:nvSpPr>
          <p:spPr bwMode="auto">
            <a:xfrm>
              <a:off x="1223" y="3117"/>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3" name="Rectangle 70">
              <a:extLst>
                <a:ext uri="{FF2B5EF4-FFF2-40B4-BE49-F238E27FC236}">
                  <a16:creationId xmlns:a16="http://schemas.microsoft.com/office/drawing/2014/main" id="{DDA9B5E7-4744-E237-7675-E96741DCCB3F}"/>
                </a:ext>
              </a:extLst>
            </p:cNvPr>
            <p:cNvSpPr>
              <a:spLocks noChangeArrowheads="1"/>
            </p:cNvSpPr>
            <p:nvPr/>
          </p:nvSpPr>
          <p:spPr bwMode="auto">
            <a:xfrm>
              <a:off x="978" y="3117"/>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4" name="Rectangle 69">
              <a:extLst>
                <a:ext uri="{FF2B5EF4-FFF2-40B4-BE49-F238E27FC236}">
                  <a16:creationId xmlns:a16="http://schemas.microsoft.com/office/drawing/2014/main" id="{C79863C0-82C3-60F9-00BF-FB87FA95D298}"/>
                </a:ext>
              </a:extLst>
            </p:cNvPr>
            <p:cNvSpPr>
              <a:spLocks noChangeArrowheads="1"/>
            </p:cNvSpPr>
            <p:nvPr/>
          </p:nvSpPr>
          <p:spPr bwMode="auto">
            <a:xfrm>
              <a:off x="689" y="3117"/>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5" name="Rectangle 68">
              <a:extLst>
                <a:ext uri="{FF2B5EF4-FFF2-40B4-BE49-F238E27FC236}">
                  <a16:creationId xmlns:a16="http://schemas.microsoft.com/office/drawing/2014/main" id="{061A5A86-B80B-42C3-09A8-0683EA441BAD}"/>
                </a:ext>
              </a:extLst>
            </p:cNvPr>
            <p:cNvSpPr>
              <a:spLocks noChangeArrowheads="1"/>
            </p:cNvSpPr>
            <p:nvPr/>
          </p:nvSpPr>
          <p:spPr bwMode="auto">
            <a:xfrm>
              <a:off x="1223" y="2791"/>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6" name="Rectangle 67">
              <a:extLst>
                <a:ext uri="{FF2B5EF4-FFF2-40B4-BE49-F238E27FC236}">
                  <a16:creationId xmlns:a16="http://schemas.microsoft.com/office/drawing/2014/main" id="{BA015319-D76A-20E4-5BBA-0073198B72DD}"/>
                </a:ext>
              </a:extLst>
            </p:cNvPr>
            <p:cNvSpPr>
              <a:spLocks noChangeArrowheads="1"/>
            </p:cNvSpPr>
            <p:nvPr/>
          </p:nvSpPr>
          <p:spPr bwMode="auto">
            <a:xfrm>
              <a:off x="978" y="2791"/>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1</a:t>
              </a:r>
            </a:p>
          </p:txBody>
        </p:sp>
        <p:sp>
          <p:nvSpPr>
            <p:cNvPr id="26637" name="Rectangle 66">
              <a:extLst>
                <a:ext uri="{FF2B5EF4-FFF2-40B4-BE49-F238E27FC236}">
                  <a16:creationId xmlns:a16="http://schemas.microsoft.com/office/drawing/2014/main" id="{D8A4BF31-68D3-AD60-C4C2-33B0E3C8A9A1}"/>
                </a:ext>
              </a:extLst>
            </p:cNvPr>
            <p:cNvSpPr>
              <a:spLocks noChangeArrowheads="1"/>
            </p:cNvSpPr>
            <p:nvPr/>
          </p:nvSpPr>
          <p:spPr bwMode="auto">
            <a:xfrm>
              <a:off x="689" y="2791"/>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8" name="Rectangle 65">
              <a:extLst>
                <a:ext uri="{FF2B5EF4-FFF2-40B4-BE49-F238E27FC236}">
                  <a16:creationId xmlns:a16="http://schemas.microsoft.com/office/drawing/2014/main" id="{43E1F91E-10D0-51D3-4E6C-D1EB6A210571}"/>
                </a:ext>
              </a:extLst>
            </p:cNvPr>
            <p:cNvSpPr>
              <a:spLocks noChangeArrowheads="1"/>
            </p:cNvSpPr>
            <p:nvPr/>
          </p:nvSpPr>
          <p:spPr bwMode="auto">
            <a:xfrm>
              <a:off x="1223" y="2465"/>
              <a:ext cx="88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39" name="Rectangle 64">
              <a:extLst>
                <a:ext uri="{FF2B5EF4-FFF2-40B4-BE49-F238E27FC236}">
                  <a16:creationId xmlns:a16="http://schemas.microsoft.com/office/drawing/2014/main" id="{44EB1FB1-C653-ED84-34FE-4BA8CCB78A4D}"/>
                </a:ext>
              </a:extLst>
            </p:cNvPr>
            <p:cNvSpPr>
              <a:spLocks noChangeArrowheads="1"/>
            </p:cNvSpPr>
            <p:nvPr/>
          </p:nvSpPr>
          <p:spPr bwMode="auto">
            <a:xfrm>
              <a:off x="978" y="2465"/>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40" name="Rectangle 63">
              <a:extLst>
                <a:ext uri="{FF2B5EF4-FFF2-40B4-BE49-F238E27FC236}">
                  <a16:creationId xmlns:a16="http://schemas.microsoft.com/office/drawing/2014/main" id="{DA2E7290-6219-8E84-02A3-E06BD77D2607}"/>
                </a:ext>
              </a:extLst>
            </p:cNvPr>
            <p:cNvSpPr>
              <a:spLocks noChangeArrowheads="1"/>
            </p:cNvSpPr>
            <p:nvPr/>
          </p:nvSpPr>
          <p:spPr bwMode="auto">
            <a:xfrm>
              <a:off x="689" y="2465"/>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0</a:t>
              </a:r>
            </a:p>
          </p:txBody>
        </p:sp>
        <p:sp>
          <p:nvSpPr>
            <p:cNvPr id="26641" name="Rectangle 62">
              <a:extLst>
                <a:ext uri="{FF2B5EF4-FFF2-40B4-BE49-F238E27FC236}">
                  <a16:creationId xmlns:a16="http://schemas.microsoft.com/office/drawing/2014/main" id="{61145B75-0351-9DFD-350C-458F3B4C8D65}"/>
                </a:ext>
              </a:extLst>
            </p:cNvPr>
            <p:cNvSpPr>
              <a:spLocks noChangeArrowheads="1"/>
            </p:cNvSpPr>
            <p:nvPr/>
          </p:nvSpPr>
          <p:spPr bwMode="auto">
            <a:xfrm>
              <a:off x="1140" y="2151"/>
              <a:ext cx="102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Z</a:t>
              </a:r>
            </a:p>
          </p:txBody>
        </p:sp>
        <p:sp>
          <p:nvSpPr>
            <p:cNvPr id="26642" name="Rectangle 61">
              <a:extLst>
                <a:ext uri="{FF2B5EF4-FFF2-40B4-BE49-F238E27FC236}">
                  <a16:creationId xmlns:a16="http://schemas.microsoft.com/office/drawing/2014/main" id="{B9D5A7CB-ADA9-8F81-3673-6ACCCBD3A27E}"/>
                </a:ext>
              </a:extLst>
            </p:cNvPr>
            <p:cNvSpPr>
              <a:spLocks noChangeArrowheads="1"/>
            </p:cNvSpPr>
            <p:nvPr/>
          </p:nvSpPr>
          <p:spPr bwMode="auto">
            <a:xfrm>
              <a:off x="978" y="2139"/>
              <a:ext cx="245"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Y</a:t>
              </a:r>
            </a:p>
          </p:txBody>
        </p:sp>
        <p:sp>
          <p:nvSpPr>
            <p:cNvPr id="26643" name="Rectangle 60">
              <a:extLst>
                <a:ext uri="{FF2B5EF4-FFF2-40B4-BE49-F238E27FC236}">
                  <a16:creationId xmlns:a16="http://schemas.microsoft.com/office/drawing/2014/main" id="{60449036-724F-DFF9-BF74-7622B453D5AF}"/>
                </a:ext>
              </a:extLst>
            </p:cNvPr>
            <p:cNvSpPr>
              <a:spLocks noChangeArrowheads="1"/>
            </p:cNvSpPr>
            <p:nvPr/>
          </p:nvSpPr>
          <p:spPr bwMode="auto">
            <a:xfrm>
              <a:off x="689" y="2139"/>
              <a:ext cx="28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a:t>X</a:t>
              </a:r>
            </a:p>
          </p:txBody>
        </p:sp>
        <p:sp>
          <p:nvSpPr>
            <p:cNvPr id="26644" name="Rectangle 57">
              <a:extLst>
                <a:ext uri="{FF2B5EF4-FFF2-40B4-BE49-F238E27FC236}">
                  <a16:creationId xmlns:a16="http://schemas.microsoft.com/office/drawing/2014/main" id="{833077F7-D956-5E62-12F1-A152AE452AC8}"/>
                </a:ext>
              </a:extLst>
            </p:cNvPr>
            <p:cNvSpPr>
              <a:spLocks noChangeArrowheads="1"/>
            </p:cNvSpPr>
            <p:nvPr/>
          </p:nvSpPr>
          <p:spPr bwMode="auto">
            <a:xfrm>
              <a:off x="689" y="1804"/>
              <a:ext cx="1419"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20000"/>
                </a:spcBef>
                <a:buClr>
                  <a:srgbClr val="009999"/>
                </a:buClr>
                <a:buFont typeface="Wingdings" panose="05000000000000000000" pitchFamily="2" charset="2"/>
                <a:buNone/>
              </a:pPr>
              <a:r>
                <a:rPr lang="en-US" altLang="en-US" sz="2200" b="1" dirty="0"/>
                <a:t>Truth table</a:t>
              </a:r>
            </a:p>
          </p:txBody>
        </p:sp>
        <p:sp>
          <p:nvSpPr>
            <p:cNvPr id="26645" name="Line 75">
              <a:extLst>
                <a:ext uri="{FF2B5EF4-FFF2-40B4-BE49-F238E27FC236}">
                  <a16:creationId xmlns:a16="http://schemas.microsoft.com/office/drawing/2014/main" id="{8FFDD098-87ED-C562-C1F3-7F064F4B9178}"/>
                </a:ext>
              </a:extLst>
            </p:cNvPr>
            <p:cNvSpPr>
              <a:spLocks noChangeShapeType="1"/>
            </p:cNvSpPr>
            <p:nvPr/>
          </p:nvSpPr>
          <p:spPr bwMode="auto">
            <a:xfrm>
              <a:off x="689" y="1813"/>
              <a:ext cx="1419"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6" name="Line 76">
              <a:extLst>
                <a:ext uri="{FF2B5EF4-FFF2-40B4-BE49-F238E27FC236}">
                  <a16:creationId xmlns:a16="http://schemas.microsoft.com/office/drawing/2014/main" id="{099B1EB2-7B3F-A0CE-7614-F94F548BFCCF}"/>
                </a:ext>
              </a:extLst>
            </p:cNvPr>
            <p:cNvSpPr>
              <a:spLocks noChangeShapeType="1"/>
            </p:cNvSpPr>
            <p:nvPr/>
          </p:nvSpPr>
          <p:spPr bwMode="auto">
            <a:xfrm>
              <a:off x="689" y="2139"/>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7" name="Line 77">
              <a:extLst>
                <a:ext uri="{FF2B5EF4-FFF2-40B4-BE49-F238E27FC236}">
                  <a16:creationId xmlns:a16="http://schemas.microsoft.com/office/drawing/2014/main" id="{925F8BE6-54BD-AB0D-37EC-22B1568F4C9E}"/>
                </a:ext>
              </a:extLst>
            </p:cNvPr>
            <p:cNvSpPr>
              <a:spLocks noChangeShapeType="1"/>
            </p:cNvSpPr>
            <p:nvPr/>
          </p:nvSpPr>
          <p:spPr bwMode="auto">
            <a:xfrm>
              <a:off x="689" y="2465"/>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8" name="Line 78">
              <a:extLst>
                <a:ext uri="{FF2B5EF4-FFF2-40B4-BE49-F238E27FC236}">
                  <a16:creationId xmlns:a16="http://schemas.microsoft.com/office/drawing/2014/main" id="{B20069B6-B5DD-DB4B-8072-A56D61586030}"/>
                </a:ext>
              </a:extLst>
            </p:cNvPr>
            <p:cNvSpPr>
              <a:spLocks noChangeShapeType="1"/>
            </p:cNvSpPr>
            <p:nvPr/>
          </p:nvSpPr>
          <p:spPr bwMode="auto">
            <a:xfrm>
              <a:off x="689" y="2791"/>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49" name="Line 79">
              <a:extLst>
                <a:ext uri="{FF2B5EF4-FFF2-40B4-BE49-F238E27FC236}">
                  <a16:creationId xmlns:a16="http://schemas.microsoft.com/office/drawing/2014/main" id="{4706EC44-5F85-5BA0-D738-169A80C0C123}"/>
                </a:ext>
              </a:extLst>
            </p:cNvPr>
            <p:cNvSpPr>
              <a:spLocks noChangeShapeType="1"/>
            </p:cNvSpPr>
            <p:nvPr/>
          </p:nvSpPr>
          <p:spPr bwMode="auto">
            <a:xfrm>
              <a:off x="689" y="3117"/>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0" name="Line 80">
              <a:extLst>
                <a:ext uri="{FF2B5EF4-FFF2-40B4-BE49-F238E27FC236}">
                  <a16:creationId xmlns:a16="http://schemas.microsoft.com/office/drawing/2014/main" id="{DE6AED04-CD50-F54C-0C9A-A59053EF9124}"/>
                </a:ext>
              </a:extLst>
            </p:cNvPr>
            <p:cNvSpPr>
              <a:spLocks noChangeShapeType="1"/>
            </p:cNvSpPr>
            <p:nvPr/>
          </p:nvSpPr>
          <p:spPr bwMode="auto">
            <a:xfrm>
              <a:off x="689" y="3443"/>
              <a:ext cx="141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1" name="Line 81">
              <a:extLst>
                <a:ext uri="{FF2B5EF4-FFF2-40B4-BE49-F238E27FC236}">
                  <a16:creationId xmlns:a16="http://schemas.microsoft.com/office/drawing/2014/main" id="{06688552-55E3-2F10-379A-19881E062E58}"/>
                </a:ext>
              </a:extLst>
            </p:cNvPr>
            <p:cNvSpPr>
              <a:spLocks noChangeShapeType="1"/>
            </p:cNvSpPr>
            <p:nvPr/>
          </p:nvSpPr>
          <p:spPr bwMode="auto">
            <a:xfrm>
              <a:off x="689" y="3769"/>
              <a:ext cx="1419"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2" name="Line 82">
              <a:extLst>
                <a:ext uri="{FF2B5EF4-FFF2-40B4-BE49-F238E27FC236}">
                  <a16:creationId xmlns:a16="http://schemas.microsoft.com/office/drawing/2014/main" id="{6B4D4531-FD96-8BC3-A20C-3DCC64B6F353}"/>
                </a:ext>
              </a:extLst>
            </p:cNvPr>
            <p:cNvSpPr>
              <a:spLocks noChangeShapeType="1"/>
            </p:cNvSpPr>
            <p:nvPr/>
          </p:nvSpPr>
          <p:spPr bwMode="auto">
            <a:xfrm>
              <a:off x="689" y="1813"/>
              <a:ext cx="0" cy="195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3" name="Line 85">
              <a:extLst>
                <a:ext uri="{FF2B5EF4-FFF2-40B4-BE49-F238E27FC236}">
                  <a16:creationId xmlns:a16="http://schemas.microsoft.com/office/drawing/2014/main" id="{4197C21E-F03B-6C00-40B3-5E2B487A76BD}"/>
                </a:ext>
              </a:extLst>
            </p:cNvPr>
            <p:cNvSpPr>
              <a:spLocks noChangeShapeType="1"/>
            </p:cNvSpPr>
            <p:nvPr/>
          </p:nvSpPr>
          <p:spPr bwMode="auto">
            <a:xfrm>
              <a:off x="2108" y="1813"/>
              <a:ext cx="0" cy="195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4" name="Line 90">
              <a:extLst>
                <a:ext uri="{FF2B5EF4-FFF2-40B4-BE49-F238E27FC236}">
                  <a16:creationId xmlns:a16="http://schemas.microsoft.com/office/drawing/2014/main" id="{CAA44085-2A0B-C73D-C11E-32EF6224E60B}"/>
                </a:ext>
              </a:extLst>
            </p:cNvPr>
            <p:cNvSpPr>
              <a:spLocks noChangeShapeType="1"/>
            </p:cNvSpPr>
            <p:nvPr/>
          </p:nvSpPr>
          <p:spPr bwMode="auto">
            <a:xfrm>
              <a:off x="978" y="2139"/>
              <a:ext cx="0" cy="16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sp>
          <p:nvSpPr>
            <p:cNvPr id="26655" name="Line 92">
              <a:extLst>
                <a:ext uri="{FF2B5EF4-FFF2-40B4-BE49-F238E27FC236}">
                  <a16:creationId xmlns:a16="http://schemas.microsoft.com/office/drawing/2014/main" id="{9C41DA91-CB37-D22F-98D6-14472A0C4739}"/>
                </a:ext>
              </a:extLst>
            </p:cNvPr>
            <p:cNvSpPr>
              <a:spLocks noChangeShapeType="1"/>
            </p:cNvSpPr>
            <p:nvPr/>
          </p:nvSpPr>
          <p:spPr bwMode="auto">
            <a:xfrm>
              <a:off x="1223" y="2139"/>
              <a:ext cx="0" cy="163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2200"/>
            </a:p>
          </p:txBody>
        </p:sp>
      </p:grpSp>
    </p:spTree>
    <p:extLst>
      <p:ext uri="{BB962C8B-B14F-4D97-AF65-F5344CB8AC3E}">
        <p14:creationId xmlns:p14="http://schemas.microsoft.com/office/powerpoint/2010/main" val="192363811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F2BE85A8-1DD3-54D7-1EA8-BC984E95612A}"/>
              </a:ext>
            </a:extLst>
          </p:cNvPr>
          <p:cNvSpPr>
            <a:spLocks noGrp="1"/>
          </p:cNvSpPr>
          <p:nvPr>
            <p:ph idx="1"/>
          </p:nvPr>
        </p:nvSpPr>
        <p:spPr/>
        <p:txBody>
          <a:bodyPr/>
          <a:lstStyle/>
          <a:p>
            <a:pPr algn="just">
              <a:defRPr/>
            </a:pPr>
            <a:r>
              <a:rPr lang="en-US" altLang="en-US" sz="2800" b="1" u="sng" dirty="0" err="1">
                <a:latin typeface="Comic Sans MS" panose="030F0702030302020204" pitchFamily="66" charset="0"/>
                <a:cs typeface="Times New Roman" panose="02020603050405020304" pitchFamily="18" charset="0"/>
              </a:rPr>
              <a:t>Minterms</a:t>
            </a:r>
            <a:r>
              <a:rPr lang="en-US" altLang="en-US" sz="2800" b="1" dirty="0">
                <a:latin typeface="Comic Sans MS" panose="030F0702030302020204" pitchFamily="66" charset="0"/>
                <a:cs typeface="Times New Roman" panose="02020603050405020304" pitchFamily="18" charset="0"/>
              </a:rPr>
              <a:t> </a:t>
            </a:r>
            <a:r>
              <a:rPr lang="en-US" altLang="en-US" dirty="0">
                <a:latin typeface="Comic Sans MS" panose="030F0702030302020204" pitchFamily="66" charset="0"/>
                <a:cs typeface="Arial" panose="020B0604020202020204" pitchFamily="34" charset="0"/>
              </a:rPr>
              <a:t>are </a:t>
            </a:r>
            <a:r>
              <a:rPr lang="en-US" altLang="en-US" dirty="0">
                <a:solidFill>
                  <a:srgbClr val="FF0000"/>
                </a:solidFill>
                <a:latin typeface="Comic Sans MS" panose="030F0702030302020204" pitchFamily="66" charset="0"/>
                <a:cs typeface="Arial" panose="020B0604020202020204" pitchFamily="34" charset="0"/>
              </a:rPr>
              <a:t>AND</a:t>
            </a:r>
            <a:r>
              <a:rPr lang="en-US" altLang="en-US" dirty="0">
                <a:latin typeface="Comic Sans MS" panose="030F0702030302020204" pitchFamily="66" charset="0"/>
                <a:cs typeface="Arial" panose="020B0604020202020204" pitchFamily="34" charset="0"/>
              </a:rPr>
              <a:t> terms with every variable present in either true or complemented form (</a:t>
            </a:r>
            <a:r>
              <a:rPr lang="en-US" dirty="0">
                <a:solidFill>
                  <a:schemeClr val="accent4">
                    <a:lumMod val="75000"/>
                  </a:schemeClr>
                </a:solidFill>
              </a:rPr>
              <a:t>standard product term)</a:t>
            </a:r>
            <a:endParaRPr lang="en-US" altLang="en-US" dirty="0">
              <a:latin typeface="Comic Sans MS" panose="030F0702030302020204" pitchFamily="66" charset="0"/>
              <a:cs typeface="Arial" panose="020B0604020202020204" pitchFamily="34" charset="0"/>
            </a:endParaRPr>
          </a:p>
          <a:p>
            <a:pPr algn="just">
              <a:defRPr/>
            </a:pPr>
            <a:r>
              <a:rPr lang="en-US" altLang="en-US" dirty="0">
                <a:latin typeface="Comic Sans MS" panose="030F0702030302020204" pitchFamily="66" charset="0"/>
                <a:cs typeface="Arial" panose="020B0604020202020204" pitchFamily="34" charset="0"/>
              </a:rPr>
              <a:t>Given that each binary variable may appear normal (e.g., x) or </a:t>
            </a:r>
            <a:r>
              <a:rPr lang="en-US" altLang="en-US" dirty="0">
                <a:latin typeface="Comic Sans MS" panose="030F0702030302020204" pitchFamily="66" charset="0"/>
                <a:cs typeface="Times New Roman" panose="02020603050405020304" pitchFamily="18" charset="0"/>
              </a:rPr>
              <a:t>complemented (e.g., x’  ), there are 2</a:t>
            </a:r>
            <a:r>
              <a:rPr lang="en-US" altLang="en-US" i="1" baseline="30000" dirty="0">
                <a:latin typeface="Comic Sans MS" panose="030F0702030302020204" pitchFamily="66" charset="0"/>
                <a:cs typeface="Times New Roman" panose="02020603050405020304" pitchFamily="18" charset="0"/>
              </a:rPr>
              <a:t>n</a:t>
            </a:r>
            <a:r>
              <a:rPr lang="en-US" altLang="en-US" dirty="0">
                <a:latin typeface="Comic Sans MS" panose="030F0702030302020204" pitchFamily="66" charset="0"/>
                <a:cs typeface="Times New Roman" panose="02020603050405020304" pitchFamily="18" charset="0"/>
              </a:rPr>
              <a:t> </a:t>
            </a:r>
            <a:r>
              <a:rPr lang="en-US" altLang="en-US" dirty="0" err="1">
                <a:latin typeface="Comic Sans MS" panose="030F0702030302020204" pitchFamily="66" charset="0"/>
                <a:cs typeface="Times New Roman" panose="02020603050405020304" pitchFamily="18" charset="0"/>
              </a:rPr>
              <a:t>minterms</a:t>
            </a:r>
            <a:r>
              <a:rPr lang="en-US" altLang="en-US" dirty="0">
                <a:latin typeface="Comic Sans MS" panose="030F0702030302020204" pitchFamily="66" charset="0"/>
                <a:cs typeface="Times New Roman" panose="02020603050405020304" pitchFamily="18" charset="0"/>
              </a:rPr>
              <a:t> for </a:t>
            </a:r>
            <a:r>
              <a:rPr lang="en-US" altLang="en-US" i="1" dirty="0">
                <a:latin typeface="Comic Sans MS" panose="030F0702030302020204" pitchFamily="66" charset="0"/>
                <a:cs typeface="Times New Roman" panose="02020603050405020304" pitchFamily="18" charset="0"/>
              </a:rPr>
              <a:t>n</a:t>
            </a:r>
            <a:r>
              <a:rPr lang="en-US" altLang="en-US" dirty="0">
                <a:latin typeface="Comic Sans MS" panose="030F0702030302020204" pitchFamily="66" charset="0"/>
                <a:cs typeface="Times New Roman" panose="02020603050405020304" pitchFamily="18" charset="0"/>
              </a:rPr>
              <a:t> variables.</a:t>
            </a:r>
          </a:p>
          <a:p>
            <a:pPr>
              <a:lnSpc>
                <a:spcPct val="90000"/>
              </a:lnSpc>
            </a:pPr>
            <a:r>
              <a:rPr lang="en-US" altLang="en-US" b="1" u="sng" dirty="0">
                <a:latin typeface="Comic Sans MS" panose="030F0702030302020204" pitchFamily="66" charset="0"/>
                <a:cs typeface="Times New Roman" panose="02020603050405020304" pitchFamily="18" charset="0"/>
              </a:rPr>
              <a:t>Example:</a:t>
            </a:r>
            <a:r>
              <a:rPr lang="en-US" altLang="en-US" b="1" dirty="0">
                <a:latin typeface="Comic Sans MS" panose="030F0702030302020204" pitchFamily="66" charset="0"/>
                <a:cs typeface="Times New Roman" panose="02020603050405020304" pitchFamily="18" charset="0"/>
              </a:rPr>
              <a:t> </a:t>
            </a:r>
            <a:r>
              <a:rPr lang="en-US" altLang="en-US" dirty="0">
                <a:latin typeface="Comic Sans MS" panose="030F0702030302020204" pitchFamily="66" charset="0"/>
                <a:cs typeface="Times New Roman" panose="02020603050405020304" pitchFamily="18" charset="0"/>
              </a:rPr>
              <a:t>Two variables (X and Y)produce</a:t>
            </a:r>
            <a:br>
              <a:rPr lang="en-US" altLang="en-US" dirty="0">
                <a:latin typeface="Comic Sans MS" panose="030F0702030302020204" pitchFamily="66" charset="0"/>
                <a:cs typeface="Times New Roman" panose="02020603050405020304" pitchFamily="18" charset="0"/>
              </a:rPr>
            </a:br>
            <a:r>
              <a:rPr lang="en-US" altLang="en-US" dirty="0">
                <a:latin typeface="Comic Sans MS" panose="030F0702030302020204" pitchFamily="66" charset="0"/>
                <a:cs typeface="Times New Roman" panose="02020603050405020304" pitchFamily="18" charset="0"/>
              </a:rPr>
              <a:t>2 </a:t>
            </a:r>
            <a:r>
              <a:rPr lang="en-US" altLang="en-US" baseline="30000" dirty="0">
                <a:latin typeface="Comic Sans MS" panose="030F0702030302020204" pitchFamily="66" charset="0"/>
                <a:cs typeface="Times New Roman" panose="02020603050405020304" pitchFamily="18" charset="0"/>
              </a:rPr>
              <a:t>2</a:t>
            </a:r>
            <a:r>
              <a:rPr lang="en-US" altLang="en-US" dirty="0">
                <a:latin typeface="Comic Sans MS" panose="030F0702030302020204" pitchFamily="66" charset="0"/>
                <a:cs typeface="Times New Roman" panose="02020603050405020304" pitchFamily="18" charset="0"/>
              </a:rPr>
              <a:t> = 4 combinations:</a:t>
            </a:r>
          </a:p>
          <a:p>
            <a:pPr lvl="1">
              <a:lnSpc>
                <a:spcPct val="90000"/>
              </a:lnSpc>
              <a:buFontTx/>
              <a:buNone/>
            </a:pPr>
            <a:r>
              <a:rPr lang="en-US" altLang="en-US" dirty="0">
                <a:latin typeface="Comic Sans MS" panose="030F0702030302020204" pitchFamily="66" charset="0"/>
                <a:cs typeface="Times New Roman" panose="02020603050405020304" pitchFamily="18" charset="0"/>
              </a:rPr>
              <a:t>          (both normal)</a:t>
            </a:r>
          </a:p>
          <a:p>
            <a:pPr lvl="1">
              <a:lnSpc>
                <a:spcPct val="90000"/>
              </a:lnSpc>
              <a:buFontTx/>
              <a:buNone/>
            </a:pPr>
            <a:r>
              <a:rPr lang="en-US" altLang="en-US" dirty="0">
                <a:latin typeface="Comic Sans MS" panose="030F0702030302020204" pitchFamily="66" charset="0"/>
                <a:cs typeface="Times New Roman" panose="02020603050405020304" pitchFamily="18" charset="0"/>
              </a:rPr>
              <a:t>          (X normal, Y complemented)</a:t>
            </a:r>
          </a:p>
          <a:p>
            <a:pPr lvl="1">
              <a:lnSpc>
                <a:spcPct val="90000"/>
              </a:lnSpc>
              <a:buFontTx/>
              <a:buNone/>
            </a:pPr>
            <a:r>
              <a:rPr lang="en-US" altLang="en-US" dirty="0">
                <a:latin typeface="Comic Sans MS" panose="030F0702030302020204" pitchFamily="66" charset="0"/>
                <a:cs typeface="Times New Roman" panose="02020603050405020304" pitchFamily="18" charset="0"/>
              </a:rPr>
              <a:t>          (X complemented, Y normal)</a:t>
            </a:r>
          </a:p>
          <a:p>
            <a:pPr lvl="1">
              <a:lnSpc>
                <a:spcPct val="90000"/>
              </a:lnSpc>
              <a:buFontTx/>
              <a:buNone/>
            </a:pPr>
            <a:r>
              <a:rPr lang="en-US" altLang="en-US" dirty="0">
                <a:latin typeface="Comic Sans MS" panose="030F0702030302020204" pitchFamily="66" charset="0"/>
                <a:cs typeface="Times New Roman" panose="02020603050405020304" pitchFamily="18" charset="0"/>
              </a:rPr>
              <a:t>          (both complemented)</a:t>
            </a:r>
          </a:p>
          <a:p>
            <a:pPr>
              <a:lnSpc>
                <a:spcPct val="90000"/>
              </a:lnSpc>
            </a:pPr>
            <a:r>
              <a:rPr lang="en-US" altLang="en-US" dirty="0">
                <a:latin typeface="Comic Sans MS" panose="030F0702030302020204" pitchFamily="66" charset="0"/>
                <a:cs typeface="Times New Roman" panose="02020603050405020304" pitchFamily="18" charset="0"/>
              </a:rPr>
              <a:t>Thus there are </a:t>
            </a:r>
            <a:r>
              <a:rPr lang="en-US" altLang="en-US" u="sng" dirty="0">
                <a:latin typeface="Comic Sans MS" panose="030F0702030302020204" pitchFamily="66" charset="0"/>
                <a:cs typeface="Times New Roman" panose="02020603050405020304" pitchFamily="18" charset="0"/>
              </a:rPr>
              <a:t>four </a:t>
            </a:r>
            <a:r>
              <a:rPr lang="en-US" altLang="en-US" u="sng" dirty="0" err="1">
                <a:latin typeface="Comic Sans MS" panose="030F0702030302020204" pitchFamily="66" charset="0"/>
                <a:cs typeface="Times New Roman" panose="02020603050405020304" pitchFamily="18" charset="0"/>
              </a:rPr>
              <a:t>minterms</a:t>
            </a:r>
            <a:r>
              <a:rPr lang="en-US" altLang="en-US" dirty="0">
                <a:latin typeface="Comic Sans MS" panose="030F0702030302020204" pitchFamily="66" charset="0"/>
                <a:cs typeface="Times New Roman" panose="02020603050405020304" pitchFamily="18" charset="0"/>
              </a:rPr>
              <a:t> of two variables.</a:t>
            </a:r>
          </a:p>
          <a:p>
            <a:endParaRPr lang="en-US" dirty="0"/>
          </a:p>
        </p:txBody>
      </p:sp>
      <p:sp>
        <p:nvSpPr>
          <p:cNvPr id="3" name="مربع نص 2">
            <a:extLst>
              <a:ext uri="{FF2B5EF4-FFF2-40B4-BE49-F238E27FC236}">
                <a16:creationId xmlns:a16="http://schemas.microsoft.com/office/drawing/2014/main" id="{53114351-2D73-F444-B702-1C3C055D6544}"/>
              </a:ext>
            </a:extLst>
          </p:cNvPr>
          <p:cNvSpPr txBox="1"/>
          <p:nvPr/>
        </p:nvSpPr>
        <p:spPr>
          <a:xfrm>
            <a:off x="3707606" y="948171"/>
            <a:ext cx="4102894" cy="584775"/>
          </a:xfrm>
          <a:prstGeom prst="rect">
            <a:avLst/>
          </a:prstGeom>
          <a:noFill/>
        </p:spPr>
        <p:txBody>
          <a:bodyPr wrap="square">
            <a:spAutoFit/>
          </a:bodyPr>
          <a:lstStyle/>
          <a:p>
            <a:r>
              <a:rPr lang="en-US" sz="3200" b="1" dirty="0">
                <a:solidFill>
                  <a:schemeClr val="accent2"/>
                </a:solidFill>
                <a:latin typeface="Comic Sans MS" panose="030F0702030302020204" pitchFamily="66" charset="0"/>
                <a:cs typeface="Arial" panose="020B0604020202020204" pitchFamily="34" charset="0"/>
              </a:rPr>
              <a:t>What is </a:t>
            </a:r>
            <a:r>
              <a:rPr lang="en-US" sz="3200" b="1" dirty="0" err="1">
                <a:solidFill>
                  <a:schemeClr val="accent2"/>
                </a:solidFill>
                <a:latin typeface="Comic Sans MS" panose="030F0702030302020204" pitchFamily="66" charset="0"/>
                <a:cs typeface="Arial" panose="020B0604020202020204" pitchFamily="34" charset="0"/>
              </a:rPr>
              <a:t>Minterm</a:t>
            </a:r>
            <a:r>
              <a:rPr lang="en-US" sz="3200" b="1" dirty="0">
                <a:solidFill>
                  <a:schemeClr val="accent2"/>
                </a:solidFill>
                <a:latin typeface="Comic Sans MS" panose="030F0702030302020204" pitchFamily="66" charset="0"/>
                <a:cs typeface="Arial" panose="020B0604020202020204" pitchFamily="34" charset="0"/>
              </a:rPr>
              <a:t>?</a:t>
            </a:r>
          </a:p>
        </p:txBody>
      </p:sp>
    </p:spTree>
    <p:extLst>
      <p:ext uri="{BB962C8B-B14F-4D97-AF65-F5344CB8AC3E}">
        <p14:creationId xmlns:p14="http://schemas.microsoft.com/office/powerpoint/2010/main" val="1207373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F3CB0743-7032-EB95-175B-4EDC3079B632}"/>
              </a:ext>
            </a:extLst>
          </p:cNvPr>
          <p:cNvSpPr>
            <a:spLocks noGrp="1"/>
          </p:cNvSpPr>
          <p:nvPr>
            <p:ph idx="1"/>
          </p:nvPr>
        </p:nvSpPr>
        <p:spPr/>
        <p:txBody>
          <a:bodyPr/>
          <a:lstStyle/>
          <a:p>
            <a:pPr algn="just">
              <a:defRPr/>
            </a:pPr>
            <a:r>
              <a:rPr lang="en-US" altLang="en-US" sz="2800" b="1" u="sng" dirty="0">
                <a:latin typeface="Comic Sans MS" panose="030F0702030302020204" pitchFamily="66" charset="0"/>
                <a:cs typeface="Times New Roman" panose="02020603050405020304" pitchFamily="18" charset="0"/>
              </a:rPr>
              <a:t>Maxterms </a:t>
            </a:r>
            <a:r>
              <a:rPr lang="en-US" altLang="en-US" dirty="0">
                <a:latin typeface="Comic Sans MS" panose="030F0702030302020204" pitchFamily="66" charset="0"/>
                <a:cs typeface="Arial" panose="020B0604020202020204" pitchFamily="34" charset="0"/>
              </a:rPr>
              <a:t>are OR terms with every variable in true or complemented form. (</a:t>
            </a:r>
            <a:r>
              <a:rPr lang="en-US" dirty="0">
                <a:solidFill>
                  <a:schemeClr val="accent4">
                    <a:lumMod val="75000"/>
                  </a:schemeClr>
                </a:solidFill>
              </a:rPr>
              <a:t>standard sum term)</a:t>
            </a:r>
            <a:endParaRPr lang="en-US" altLang="en-US" dirty="0">
              <a:latin typeface="Comic Sans MS" panose="030F0702030302020204" pitchFamily="66" charset="0"/>
              <a:cs typeface="Arial" panose="020B0604020202020204" pitchFamily="34" charset="0"/>
            </a:endParaRPr>
          </a:p>
          <a:p>
            <a:pPr algn="just">
              <a:defRPr/>
            </a:pPr>
            <a:r>
              <a:rPr lang="en-US" altLang="en-US" dirty="0">
                <a:latin typeface="Comic Sans MS" panose="030F0702030302020204" pitchFamily="66" charset="0"/>
                <a:cs typeface="Arial" panose="020B0604020202020204" pitchFamily="34" charset="0"/>
              </a:rPr>
              <a:t>Given that each binary variable may appear normal (e.g., x) or </a:t>
            </a:r>
            <a:r>
              <a:rPr lang="en-US" altLang="en-US" sz="2800" dirty="0">
                <a:latin typeface="Comic Sans MS" panose="030F0702030302020204" pitchFamily="66" charset="0"/>
                <a:cs typeface="Times New Roman" panose="02020603050405020304" pitchFamily="18" charset="0"/>
              </a:rPr>
              <a:t>complemented (e.g., x’), there are 2</a:t>
            </a:r>
            <a:r>
              <a:rPr lang="en-US" altLang="en-US" sz="2800" i="1" baseline="30000" dirty="0">
                <a:latin typeface="Comic Sans MS" panose="030F0702030302020204" pitchFamily="66" charset="0"/>
                <a:cs typeface="Times New Roman" panose="02020603050405020304" pitchFamily="18" charset="0"/>
              </a:rPr>
              <a:t>n</a:t>
            </a:r>
            <a:r>
              <a:rPr lang="en-US" altLang="en-US" sz="2800" dirty="0">
                <a:latin typeface="Comic Sans MS" panose="030F0702030302020204" pitchFamily="66" charset="0"/>
                <a:cs typeface="Times New Roman" panose="02020603050405020304" pitchFamily="18" charset="0"/>
              </a:rPr>
              <a:t> maxterms for </a:t>
            </a:r>
            <a:r>
              <a:rPr lang="en-US" altLang="en-US" sz="2800" i="1" dirty="0">
                <a:latin typeface="Comic Sans MS" panose="030F0702030302020204" pitchFamily="66" charset="0"/>
                <a:cs typeface="Times New Roman" panose="02020603050405020304" pitchFamily="18" charset="0"/>
              </a:rPr>
              <a:t>n</a:t>
            </a:r>
            <a:r>
              <a:rPr lang="en-US" altLang="en-US" sz="2800" dirty="0">
                <a:latin typeface="Comic Sans MS" panose="030F0702030302020204" pitchFamily="66" charset="0"/>
                <a:cs typeface="Times New Roman" panose="02020603050405020304" pitchFamily="18" charset="0"/>
              </a:rPr>
              <a:t> variables.</a:t>
            </a:r>
            <a:r>
              <a:rPr lang="en-US" altLang="en-US" dirty="0">
                <a:latin typeface="Comic Sans MS" panose="030F0702030302020204" pitchFamily="66" charset="0"/>
              </a:rPr>
              <a:t> </a:t>
            </a:r>
          </a:p>
          <a:p>
            <a:pPr>
              <a:lnSpc>
                <a:spcPct val="90000"/>
              </a:lnSpc>
            </a:pPr>
            <a:r>
              <a:rPr lang="en-US" altLang="en-US" sz="2800" b="1" u="sng" dirty="0">
                <a:latin typeface="Comic Sans MS" panose="030F0702030302020204" pitchFamily="66" charset="0"/>
                <a:cs typeface="Times New Roman" panose="02020603050405020304" pitchFamily="18" charset="0"/>
              </a:rPr>
              <a:t>Example</a:t>
            </a:r>
            <a:r>
              <a:rPr lang="en-US" altLang="en-US" sz="2800" u="sng" dirty="0">
                <a:latin typeface="Comic Sans MS" panose="030F0702030302020204" pitchFamily="66" charset="0"/>
                <a:cs typeface="Times New Roman" panose="02020603050405020304" pitchFamily="18" charset="0"/>
              </a:rPr>
              <a:t>: </a:t>
            </a:r>
            <a:r>
              <a:rPr lang="en-US" altLang="en-US" sz="2800" dirty="0">
                <a:latin typeface="Comic Sans MS" panose="030F0702030302020204" pitchFamily="66" charset="0"/>
                <a:cs typeface="Times New Roman" panose="02020603050405020304" pitchFamily="18" charset="0"/>
              </a:rPr>
              <a:t>Two variables (X and Y) produce</a:t>
            </a:r>
            <a:br>
              <a:rPr lang="en-US" altLang="en-US" sz="2800" dirty="0">
                <a:latin typeface="Comic Sans MS" panose="030F0702030302020204" pitchFamily="66" charset="0"/>
                <a:cs typeface="Times New Roman" panose="02020603050405020304" pitchFamily="18" charset="0"/>
              </a:rPr>
            </a:br>
            <a:r>
              <a:rPr lang="en-US" altLang="en-US" sz="2800" dirty="0">
                <a:latin typeface="Comic Sans MS" panose="030F0702030302020204" pitchFamily="66" charset="0"/>
                <a:cs typeface="Times New Roman" panose="02020603050405020304" pitchFamily="18" charset="0"/>
              </a:rPr>
              <a:t>2 </a:t>
            </a:r>
            <a:r>
              <a:rPr lang="en-US" altLang="en-US" sz="2800" baseline="30000" dirty="0">
                <a:latin typeface="Comic Sans MS" panose="030F0702030302020204" pitchFamily="66" charset="0"/>
                <a:cs typeface="Times New Roman" panose="02020603050405020304" pitchFamily="18" charset="0"/>
              </a:rPr>
              <a:t>2</a:t>
            </a:r>
            <a:r>
              <a:rPr lang="en-US" altLang="en-US" sz="2800" dirty="0">
                <a:latin typeface="Comic Sans MS" panose="030F0702030302020204" pitchFamily="66" charset="0"/>
                <a:cs typeface="Times New Roman" panose="02020603050405020304" pitchFamily="18" charset="0"/>
              </a:rPr>
              <a:t> = 4 combinations:</a:t>
            </a:r>
          </a:p>
          <a:p>
            <a:pPr lvl="1">
              <a:lnSpc>
                <a:spcPct val="90000"/>
              </a:lnSpc>
              <a:buFontTx/>
              <a:buNone/>
            </a:pPr>
            <a:r>
              <a:rPr lang="en-US" altLang="en-US" dirty="0">
                <a:latin typeface="Comic Sans MS" panose="030F0702030302020204" pitchFamily="66" charset="0"/>
                <a:cs typeface="Times New Roman" panose="02020603050405020304" pitchFamily="18" charset="0"/>
              </a:rPr>
              <a:t>                (both normal)</a:t>
            </a:r>
          </a:p>
          <a:p>
            <a:pPr lvl="1">
              <a:lnSpc>
                <a:spcPct val="90000"/>
              </a:lnSpc>
              <a:buFontTx/>
              <a:buNone/>
            </a:pPr>
            <a:r>
              <a:rPr lang="en-US" altLang="en-US" dirty="0">
                <a:latin typeface="Comic Sans MS" panose="030F0702030302020204" pitchFamily="66" charset="0"/>
                <a:cs typeface="Times New Roman" panose="02020603050405020304" pitchFamily="18" charset="0"/>
              </a:rPr>
              <a:t>                (x normal, y complemented)</a:t>
            </a:r>
          </a:p>
          <a:p>
            <a:pPr lvl="1">
              <a:lnSpc>
                <a:spcPct val="90000"/>
              </a:lnSpc>
              <a:buFontTx/>
              <a:buNone/>
            </a:pPr>
            <a:r>
              <a:rPr lang="en-US" altLang="en-US" dirty="0">
                <a:latin typeface="Comic Sans MS" panose="030F0702030302020204" pitchFamily="66" charset="0"/>
                <a:cs typeface="Times New Roman" panose="02020603050405020304" pitchFamily="18" charset="0"/>
                <a:sym typeface="Symbol" panose="05050102010706020507" pitchFamily="18" charset="2"/>
              </a:rPr>
              <a:t>         </a:t>
            </a:r>
            <a:r>
              <a:rPr lang="en-US" altLang="en-US" dirty="0">
                <a:latin typeface="Comic Sans MS" panose="030F0702030302020204" pitchFamily="66" charset="0"/>
                <a:cs typeface="Times New Roman" panose="02020603050405020304" pitchFamily="18" charset="0"/>
              </a:rPr>
              <a:t>       (x complemented, y normal)</a:t>
            </a:r>
          </a:p>
          <a:p>
            <a:pPr lvl="1">
              <a:lnSpc>
                <a:spcPct val="90000"/>
              </a:lnSpc>
              <a:buFontTx/>
              <a:buNone/>
            </a:pPr>
            <a:r>
              <a:rPr lang="en-US" altLang="en-US" dirty="0">
                <a:latin typeface="Comic Sans MS" panose="030F0702030302020204" pitchFamily="66" charset="0"/>
                <a:cs typeface="Times New Roman" panose="02020603050405020304" pitchFamily="18" charset="0"/>
                <a:sym typeface="Symbol" panose="05050102010706020507" pitchFamily="18" charset="2"/>
              </a:rPr>
              <a:t>          </a:t>
            </a:r>
            <a:r>
              <a:rPr lang="en-US" altLang="en-US" dirty="0">
                <a:latin typeface="Comic Sans MS" panose="030F0702030302020204" pitchFamily="66" charset="0"/>
                <a:cs typeface="Times New Roman" panose="02020603050405020304" pitchFamily="18" charset="0"/>
              </a:rPr>
              <a:t>      (both complemented)</a:t>
            </a:r>
          </a:p>
          <a:p>
            <a:endParaRPr lang="en-US" dirty="0"/>
          </a:p>
        </p:txBody>
      </p:sp>
      <p:sp>
        <p:nvSpPr>
          <p:cNvPr id="4" name="مربع نص 3">
            <a:extLst>
              <a:ext uri="{FF2B5EF4-FFF2-40B4-BE49-F238E27FC236}">
                <a16:creationId xmlns:a16="http://schemas.microsoft.com/office/drawing/2014/main" id="{58F2D7EE-A5D8-5E2E-94D1-CF59C4741324}"/>
              </a:ext>
            </a:extLst>
          </p:cNvPr>
          <p:cNvSpPr txBox="1"/>
          <p:nvPr/>
        </p:nvSpPr>
        <p:spPr>
          <a:xfrm>
            <a:off x="3593306" y="1013827"/>
            <a:ext cx="6176962" cy="584775"/>
          </a:xfrm>
          <a:prstGeom prst="rect">
            <a:avLst/>
          </a:prstGeom>
          <a:noFill/>
        </p:spPr>
        <p:txBody>
          <a:bodyPr wrap="square">
            <a:spAutoFit/>
          </a:bodyPr>
          <a:lstStyle/>
          <a:p>
            <a:r>
              <a:rPr lang="en-US" sz="3200" b="1" dirty="0">
                <a:solidFill>
                  <a:schemeClr val="accent2"/>
                </a:solidFill>
                <a:latin typeface="Comic Sans MS" panose="030F0702030302020204" pitchFamily="66" charset="0"/>
                <a:cs typeface="Arial" panose="020B0604020202020204" pitchFamily="34" charset="0"/>
              </a:rPr>
              <a:t>What is Maxterm?</a:t>
            </a:r>
          </a:p>
        </p:txBody>
      </p:sp>
    </p:spTree>
    <p:extLst>
      <p:ext uri="{BB962C8B-B14F-4D97-AF65-F5344CB8AC3E}">
        <p14:creationId xmlns:p14="http://schemas.microsoft.com/office/powerpoint/2010/main" val="2226771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عنصر نائب للمحتوى 3"/>
              <p:cNvSpPr>
                <a:spLocks noGrp="1"/>
              </p:cNvSpPr>
              <p:nvPr>
                <p:ph idx="1"/>
              </p:nvPr>
            </p:nvSpPr>
            <p:spPr>
              <a:xfrm>
                <a:off x="-266700" y="1781175"/>
                <a:ext cx="10964594" cy="4460737"/>
              </a:xfrm>
            </p:spPr>
            <p:txBody>
              <a:bodyPr>
                <a:normAutofit/>
              </a:bodyPr>
              <a:lstStyle/>
              <a:p>
                <a:r>
                  <a:rPr lang="en-US" dirty="0">
                    <a:solidFill>
                      <a:schemeClr val="accent4">
                        <a:lumMod val="75000"/>
                      </a:schemeClr>
                    </a:solidFill>
                  </a:rPr>
                  <a:t>Minterm (standard product term)</a:t>
                </a:r>
              </a:p>
              <a:p>
                <a:pPr lvl="1"/>
                <a:r>
                  <a:rPr lang="en-US" sz="2200" dirty="0">
                    <a:latin typeface="Comic Sans MS" panose="030F0702030302020204" pitchFamily="66" charset="0"/>
                    <a:cs typeface="Arial" panose="020B0604020202020204" pitchFamily="34" charset="0"/>
                  </a:rPr>
                  <a:t>Each combination in truth table corresponds to a </a:t>
                </a:r>
                <a:r>
                  <a:rPr lang="en-US" sz="2200" dirty="0" err="1">
                    <a:latin typeface="Comic Sans MS" panose="030F0702030302020204" pitchFamily="66" charset="0"/>
                    <a:cs typeface="Arial" panose="020B0604020202020204" pitchFamily="34" charset="0"/>
                  </a:rPr>
                  <a:t>minterm</a:t>
                </a:r>
                <a:r>
                  <a:rPr lang="en-US" sz="2200" dirty="0">
                    <a:latin typeface="Comic Sans MS" panose="030F0702030302020204" pitchFamily="66" charset="0"/>
                    <a:cs typeface="Arial" panose="020B0604020202020204" pitchFamily="34" charset="0"/>
                  </a:rPr>
                  <a:t>.</a:t>
                </a:r>
              </a:p>
              <a:p>
                <a:pPr lvl="1"/>
                <a:r>
                  <a:rPr lang="en-US" sz="2200" dirty="0">
                    <a:latin typeface="Comic Sans MS" panose="030F0702030302020204" pitchFamily="66" charset="0"/>
                    <a:cs typeface="Arial" panose="020B0604020202020204" pitchFamily="34" charset="0"/>
                  </a:rPr>
                  <a:t>3 variables can form </a:t>
                </a:r>
                <a14:m>
                  <m:oMath xmlns:m="http://schemas.openxmlformats.org/officeDocument/2006/math">
                    <m:r>
                      <a:rPr lang="en-US" sz="2200">
                        <a:latin typeface="Cambria Math" panose="02040503050406030204" pitchFamily="18" charset="0"/>
                        <a:cs typeface="Arial" panose="020B0604020202020204" pitchFamily="34" charset="0"/>
                      </a:rPr>
                      <m:t>2</m:t>
                    </m:r>
                    <m:r>
                      <a:rPr lang="en-US" sz="2200" baseline="30000">
                        <a:latin typeface="Cambria Math" panose="02040503050406030204" pitchFamily="18" charset="0"/>
                        <a:cs typeface="Arial" panose="020B0604020202020204" pitchFamily="34" charset="0"/>
                      </a:rPr>
                      <m:t>3</m:t>
                    </m:r>
                    <m:r>
                      <a:rPr lang="en-US" sz="2200">
                        <a:latin typeface="Cambria Math" panose="02040503050406030204" pitchFamily="18" charset="0"/>
                        <a:cs typeface="Arial" panose="020B0604020202020204" pitchFamily="34" charset="0"/>
                      </a:rPr>
                      <m:t> </m:t>
                    </m:r>
                    <m:r>
                      <m:rPr>
                        <m:sty m:val="p"/>
                      </m:rPr>
                      <a:rPr lang="en-US" sz="2200">
                        <a:latin typeface="Cambria Math" panose="02040503050406030204" pitchFamily="18" charset="0"/>
                        <a:cs typeface="Arial" panose="020B0604020202020204" pitchFamily="34" charset="0"/>
                      </a:rPr>
                      <m:t>minterm</m:t>
                    </m:r>
                    <m:r>
                      <a:rPr lang="en-US" sz="2200">
                        <a:latin typeface="Cambria Math" panose="02040503050406030204" pitchFamily="18" charset="0"/>
                        <a:cs typeface="Arial" panose="020B0604020202020204" pitchFamily="34" charset="0"/>
                      </a:rPr>
                      <m:t>. </m:t>
                    </m:r>
                  </m:oMath>
                </a14:m>
                <a:endParaRPr lang="en-US" sz="2200" dirty="0">
                  <a:latin typeface="Comic Sans MS" panose="030F0702030302020204" pitchFamily="66" charset="0"/>
                  <a:cs typeface="Arial" panose="020B0604020202020204" pitchFamily="34" charset="0"/>
                </a:endParaRPr>
              </a:p>
              <a:p>
                <a:pPr lvl="1"/>
                <a:r>
                  <a:rPr lang="en-US" sz="2200" dirty="0">
                    <a:latin typeface="Comic Sans MS" panose="030F0702030302020204" pitchFamily="66" charset="0"/>
                    <a:cs typeface="Arial" panose="020B0604020202020204" pitchFamily="34" charset="0"/>
                  </a:rPr>
                  <a:t>An AND term that contains all lit</a:t>
                </a:r>
                <a:r>
                  <a:rPr lang="en-US" dirty="0">
                    <a:solidFill>
                      <a:schemeClr val="tx1"/>
                    </a:solidFill>
                    <a:latin typeface="Comic Sans MS" panose="030F0702030302020204" pitchFamily="66" charset="0"/>
                  </a:rPr>
                  <a:t>erals. </a:t>
                </a:r>
              </a:p>
              <a:p>
                <a:pPr lvl="2"/>
                <a:r>
                  <a:rPr lang="en-US" b="1" u="sng" dirty="0">
                    <a:latin typeface="Comic Sans MS" panose="030F0702030302020204" pitchFamily="66" charset="0"/>
                  </a:rPr>
                  <a:t>Primed</a:t>
                </a:r>
                <a:r>
                  <a:rPr lang="en-US" dirty="0">
                    <a:latin typeface="Comic Sans MS" panose="030F0702030302020204" pitchFamily="66" charset="0"/>
                  </a:rPr>
                  <a:t> (complemented)if corresponding </a:t>
                </a:r>
              </a:p>
              <a:p>
                <a:pPr marL="914400" lvl="2" indent="0">
                  <a:buNone/>
                </a:pPr>
                <a:r>
                  <a:rPr lang="en-US" dirty="0">
                    <a:latin typeface="Comic Sans MS" panose="030F0702030302020204" pitchFamily="66" charset="0"/>
                  </a:rPr>
                  <a:t>   bit is </a:t>
                </a:r>
                <a:r>
                  <a:rPr lang="en-US" b="1" u="sng" dirty="0">
                    <a:latin typeface="Comic Sans MS" panose="030F0702030302020204" pitchFamily="66" charset="0"/>
                  </a:rPr>
                  <a:t>0</a:t>
                </a:r>
                <a:r>
                  <a:rPr lang="en-US" dirty="0">
                    <a:latin typeface="Comic Sans MS" panose="030F0702030302020204" pitchFamily="66" charset="0"/>
                  </a:rPr>
                  <a:t>.</a:t>
                </a:r>
              </a:p>
              <a:p>
                <a:pPr lvl="2"/>
                <a:r>
                  <a:rPr lang="en-US" b="1" u="sng" dirty="0">
                    <a:solidFill>
                      <a:schemeClr val="tx1"/>
                    </a:solidFill>
                    <a:latin typeface="Comic Sans MS" panose="030F0702030302020204" pitchFamily="66" charset="0"/>
                  </a:rPr>
                  <a:t>Unprimed</a:t>
                </a:r>
                <a:r>
                  <a:rPr lang="en-US" dirty="0">
                    <a:solidFill>
                      <a:schemeClr val="tx1"/>
                    </a:solidFill>
                    <a:latin typeface="Comic Sans MS" panose="030F0702030302020204" pitchFamily="66" charset="0"/>
                  </a:rPr>
                  <a:t> (not complemented)</a:t>
                </a:r>
                <a:r>
                  <a:rPr lang="en-US" dirty="0">
                    <a:latin typeface="Comic Sans MS" panose="030F0702030302020204" pitchFamily="66" charset="0"/>
                  </a:rPr>
                  <a:t>if corresponding bit is </a:t>
                </a:r>
                <a:r>
                  <a:rPr lang="en-US" b="1" u="sng" dirty="0">
                    <a:solidFill>
                      <a:schemeClr val="tx1"/>
                    </a:solidFill>
                    <a:latin typeface="Comic Sans MS" panose="030F0702030302020204" pitchFamily="66" charset="0"/>
                  </a:rPr>
                  <a:t>1</a:t>
                </a:r>
                <a:r>
                  <a:rPr lang="en-US" dirty="0">
                    <a:solidFill>
                      <a:schemeClr val="tx1"/>
                    </a:solidFill>
                    <a:latin typeface="Comic Sans MS" panose="030F0702030302020204" pitchFamily="66" charset="0"/>
                  </a:rPr>
                  <a:t>. </a:t>
                </a:r>
                <a:endParaRPr lang="en-US" b="0" dirty="0">
                  <a:solidFill>
                    <a:schemeClr val="tx1"/>
                  </a:solidFill>
                  <a:latin typeface="Comic Sans MS" panose="030F0702030302020204" pitchFamily="66" charset="0"/>
                </a:endParaRPr>
              </a:p>
              <a:p>
                <a:pPr lvl="1"/>
                <a:r>
                  <a:rPr lang="en-US" sz="2200" dirty="0" err="1">
                    <a:latin typeface="Comic Sans MS" panose="030F0702030302020204" pitchFamily="66" charset="0"/>
                    <a:cs typeface="Arial" panose="020B0604020202020204" pitchFamily="34" charset="0"/>
                  </a:rPr>
                  <a:t>Minterms</a:t>
                </a:r>
                <a:r>
                  <a:rPr lang="en-US" sz="2200" dirty="0">
                    <a:latin typeface="Comic Sans MS" panose="030F0702030302020204" pitchFamily="66" charset="0"/>
                    <a:cs typeface="Arial" panose="020B0604020202020204" pitchFamily="34" charset="0"/>
                  </a:rPr>
                  <a:t> are in the form m</a:t>
                </a:r>
                <a:r>
                  <a:rPr lang="en-US" sz="2200" baseline="-25000" dirty="0">
                    <a:latin typeface="Comic Sans MS" panose="030F0702030302020204" pitchFamily="66" charset="0"/>
                    <a:cs typeface="Arial" panose="020B0604020202020204" pitchFamily="34" charset="0"/>
                  </a:rPr>
                  <a:t>i</a:t>
                </a:r>
              </a:p>
              <a:p>
                <a:pPr lvl="1"/>
                <a:r>
                  <a:rPr lang="en-US" sz="2200" dirty="0">
                    <a:latin typeface="Comic Sans MS" panose="030F0702030302020204" pitchFamily="66" charset="0"/>
                    <a:cs typeface="Arial" panose="020B0604020202020204" pitchFamily="34" charset="0"/>
                  </a:rPr>
                  <a:t>          ( what is </a:t>
                </a:r>
                <a:r>
                  <a:rPr lang="en-US" sz="2200" dirty="0" err="1">
                    <a:latin typeface="Comic Sans MS" panose="030F0702030302020204" pitchFamily="66" charset="0"/>
                    <a:cs typeface="Arial" panose="020B0604020202020204" pitchFamily="34" charset="0"/>
                  </a:rPr>
                  <a:t>i</a:t>
                </a:r>
                <a:r>
                  <a:rPr lang="en-US" sz="2200" dirty="0">
                    <a:latin typeface="Comic Sans MS" panose="030F0702030302020204" pitchFamily="66" charset="0"/>
                    <a:cs typeface="Arial" panose="020B0604020202020204" pitchFamily="34" charset="0"/>
                  </a:rPr>
                  <a:t> ?)  </a:t>
                </a:r>
                <a:r>
                  <a:rPr lang="en-US" sz="2200" dirty="0">
                    <a:latin typeface="Comic Sans MS" panose="030F0702030302020204" pitchFamily="66" charset="0"/>
                    <a:cs typeface="Arial" panose="020B0604020202020204" pitchFamily="34" charset="0"/>
                    <a:sym typeface="Wingdings" panose="05000000000000000000" pitchFamily="2" charset="2"/>
                  </a:rPr>
                  <a:t> index</a:t>
                </a:r>
              </a:p>
              <a:p>
                <a:pPr lvl="1"/>
                <a:endParaRPr lang="en-US" altLang="en-US" sz="2200" dirty="0">
                  <a:latin typeface="Comic Sans MS" panose="030F0702030302020204" pitchFamily="66" charset="0"/>
                  <a:cs typeface="Arial" panose="020B0604020202020204" pitchFamily="34" charset="0"/>
                </a:endParaRPr>
              </a:p>
              <a:p>
                <a:pPr lvl="1"/>
                <a:r>
                  <a:rPr lang="en-US" altLang="en-US" sz="2200" dirty="0">
                    <a:latin typeface="Comic Sans MS" panose="030F0702030302020204" pitchFamily="66" charset="0"/>
                    <a:cs typeface="Arial" panose="020B0604020202020204" pitchFamily="34" charset="0"/>
                  </a:rPr>
                  <a:t>All variables will be present in a </a:t>
                </a:r>
                <a:r>
                  <a:rPr lang="en-US" altLang="en-US" sz="2200" dirty="0" err="1">
                    <a:latin typeface="Comic Sans MS" panose="030F0702030302020204" pitchFamily="66" charset="0"/>
                    <a:cs typeface="Arial" panose="020B0604020202020204" pitchFamily="34" charset="0"/>
                  </a:rPr>
                  <a:t>minterm</a:t>
                </a:r>
                <a:r>
                  <a:rPr lang="en-US" altLang="en-US" sz="2200" dirty="0">
                    <a:latin typeface="Comic Sans MS" panose="030F0702030302020204" pitchFamily="66" charset="0"/>
                    <a:cs typeface="Arial" panose="020B0604020202020204" pitchFamily="34" charset="0"/>
                  </a:rPr>
                  <a:t> will be listed in the same order (usually alphabetically)</a:t>
                </a:r>
                <a:endParaRPr lang="en-US" sz="2200" dirty="0">
                  <a:latin typeface="Comic Sans MS" panose="030F0702030302020204" pitchFamily="66" charset="0"/>
                  <a:cs typeface="Arial" panose="020B0604020202020204" pitchFamily="34" charset="0"/>
                </a:endParaRPr>
              </a:p>
            </p:txBody>
          </p:sp>
        </mc:Choice>
        <mc:Fallback xmlns="">
          <p:sp>
            <p:nvSpPr>
              <p:cNvPr id="4" name="عنصر نائب للمحتوى 3"/>
              <p:cNvSpPr>
                <a:spLocks noGrp="1" noRot="1" noChangeAspect="1" noMove="1" noResize="1" noEditPoints="1" noAdjustHandles="1" noChangeArrowheads="1" noChangeShapeType="1" noTextEdit="1"/>
              </p:cNvSpPr>
              <p:nvPr>
                <p:ph idx="1"/>
              </p:nvPr>
            </p:nvSpPr>
            <p:spPr>
              <a:xfrm>
                <a:off x="-266700" y="1781175"/>
                <a:ext cx="10964594" cy="4460737"/>
              </a:xfrm>
              <a:blipFill>
                <a:blip r:embed="rId2"/>
                <a:stretch>
                  <a:fillRect l="-723" t="-1913"/>
                </a:stretch>
              </a:blipFill>
            </p:spPr>
            <p:txBody>
              <a:bodyPr/>
              <a:lstStyle/>
              <a:p>
                <a:r>
                  <a:rPr lang="en-US">
                    <a:noFill/>
                  </a:rPr>
                  <a:t> </a:t>
                </a:r>
              </a:p>
            </p:txBody>
          </p:sp>
        </mc:Fallback>
      </mc:AlternateContent>
      <p:sp>
        <p:nvSpPr>
          <p:cNvPr id="3" name="عنصر نائب لرقم الشريحة 2"/>
          <p:cNvSpPr>
            <a:spLocks noGrp="1"/>
          </p:cNvSpPr>
          <p:nvPr>
            <p:ph type="sldNum" sz="quarter" idx="4294967295"/>
          </p:nvPr>
        </p:nvSpPr>
        <p:spPr>
          <a:xfrm>
            <a:off x="9448800" y="6430963"/>
            <a:ext cx="2743200" cy="365125"/>
          </a:xfrm>
        </p:spPr>
        <p:txBody>
          <a:bodyPr/>
          <a:lstStyle/>
          <a:p>
            <a:fld id="{8561D25B-6D0D-4C14-9BCD-10583FEFA0ED}" type="slidenum">
              <a:rPr lang="ar-SA" smtClean="0"/>
              <a:pPr/>
              <a:t>10</a:t>
            </a:fld>
            <a:endParaRPr lang="ar-SA" dirty="0"/>
          </a:p>
        </p:txBody>
      </p:sp>
      <p:pic>
        <p:nvPicPr>
          <p:cNvPr id="5" name="2.3.jpg" descr="2.3.jpg"/>
          <p:cNvPicPr>
            <a:picLocks noChangeAspect="1"/>
          </p:cNvPicPr>
          <p:nvPr/>
        </p:nvPicPr>
        <p:blipFill rotWithShape="1">
          <a:blip r:embed="rId3" cstate="print">
            <a:extLst>
              <a:ext uri="{28A0092B-C50C-407E-A947-70E740481C1C}">
                <a14:useLocalDpi xmlns:a14="http://schemas.microsoft.com/office/drawing/2010/main" val="0"/>
              </a:ext>
            </a:extLst>
          </a:blip>
          <a:srcRect t="11367" r="41176" b="9456"/>
          <a:stretch/>
        </p:blipFill>
        <p:spPr bwMode="auto">
          <a:xfrm>
            <a:off x="7522468" y="2714046"/>
            <a:ext cx="4176464" cy="2591309"/>
          </a:xfrm>
          <a:prstGeom prst="rect">
            <a:avLst/>
          </a:prstGeom>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Lst>
        </p:spPr>
      </p:pic>
      <p:sp>
        <p:nvSpPr>
          <p:cNvPr id="7" name="مربع نص 6">
            <a:extLst>
              <a:ext uri="{FF2B5EF4-FFF2-40B4-BE49-F238E27FC236}">
                <a16:creationId xmlns:a16="http://schemas.microsoft.com/office/drawing/2014/main" id="{F7210782-FC4F-96B3-3DDC-553F88701161}"/>
              </a:ext>
            </a:extLst>
          </p:cNvPr>
          <p:cNvSpPr txBox="1"/>
          <p:nvPr/>
        </p:nvSpPr>
        <p:spPr>
          <a:xfrm>
            <a:off x="3707606" y="948171"/>
            <a:ext cx="4407694" cy="584775"/>
          </a:xfrm>
          <a:prstGeom prst="rect">
            <a:avLst/>
          </a:prstGeom>
          <a:noFill/>
        </p:spPr>
        <p:txBody>
          <a:bodyPr wrap="square">
            <a:spAutoFit/>
          </a:bodyPr>
          <a:lstStyle/>
          <a:p>
            <a:r>
              <a:rPr lang="en-US" sz="3200" b="1" dirty="0">
                <a:solidFill>
                  <a:schemeClr val="accent2"/>
                </a:solidFill>
                <a:latin typeface="Comic Sans MS" panose="030F0702030302020204" pitchFamily="66" charset="0"/>
                <a:cs typeface="Arial" panose="020B0604020202020204" pitchFamily="34" charset="0"/>
              </a:rPr>
              <a:t>3 variables </a:t>
            </a:r>
            <a:r>
              <a:rPr lang="en-US" sz="3200" b="1" dirty="0" err="1">
                <a:solidFill>
                  <a:schemeClr val="accent2"/>
                </a:solidFill>
                <a:latin typeface="Comic Sans MS" panose="030F0702030302020204" pitchFamily="66" charset="0"/>
                <a:cs typeface="Arial" panose="020B0604020202020204" pitchFamily="34" charset="0"/>
              </a:rPr>
              <a:t>Minterm</a:t>
            </a:r>
            <a:r>
              <a:rPr lang="en-US" sz="3200" b="1" dirty="0">
                <a:solidFill>
                  <a:schemeClr val="accent2"/>
                </a:solidFill>
                <a:latin typeface="Comic Sans MS" panose="030F0702030302020204" pitchFamily="66" charset="0"/>
                <a:cs typeface="Arial" panose="020B0604020202020204" pitchFamily="34" charset="0"/>
              </a:rPr>
              <a:t>?</a:t>
            </a:r>
          </a:p>
        </p:txBody>
      </p:sp>
    </p:spTree>
    <p:extLst>
      <p:ext uri="{BB962C8B-B14F-4D97-AF65-F5344CB8AC3E}">
        <p14:creationId xmlns:p14="http://schemas.microsoft.com/office/powerpoint/2010/main" val="38310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عنصر نائب للمحتوى 3"/>
              <p:cNvSpPr>
                <a:spLocks noGrp="1"/>
              </p:cNvSpPr>
              <p:nvPr>
                <p:ph idx="1"/>
              </p:nvPr>
            </p:nvSpPr>
            <p:spPr>
              <a:xfrm>
                <a:off x="63103" y="1641931"/>
                <a:ext cx="10964594" cy="4267898"/>
              </a:xfrm>
            </p:spPr>
            <p:txBody>
              <a:bodyPr/>
              <a:lstStyle/>
              <a:p>
                <a:r>
                  <a:rPr lang="en-US" dirty="0">
                    <a:solidFill>
                      <a:schemeClr val="accent4">
                        <a:lumMod val="75000"/>
                      </a:schemeClr>
                    </a:solidFill>
                  </a:rPr>
                  <a:t>Maxterm (standard sum term)</a:t>
                </a:r>
              </a:p>
              <a:p>
                <a:pPr lvl="1"/>
                <a:r>
                  <a:rPr lang="en-US" sz="2200" dirty="0">
                    <a:latin typeface="Comic Sans MS" panose="030F0702030302020204" pitchFamily="66" charset="0"/>
                    <a:cs typeface="Arial" panose="020B0604020202020204" pitchFamily="34" charset="0"/>
                  </a:rPr>
                  <a:t>Each combination in truth table corresponds to a maxterm.</a:t>
                </a:r>
              </a:p>
              <a:p>
                <a:pPr lvl="1"/>
                <a:r>
                  <a:rPr lang="en-US" sz="2200" dirty="0">
                    <a:latin typeface="Comic Sans MS" panose="030F0702030302020204" pitchFamily="66" charset="0"/>
                    <a:cs typeface="Arial" panose="020B0604020202020204" pitchFamily="34" charset="0"/>
                  </a:rPr>
                  <a:t>3 variables can form </a:t>
                </a:r>
                <a14:m>
                  <m:oMath xmlns:m="http://schemas.openxmlformats.org/officeDocument/2006/math">
                    <m:r>
                      <a:rPr lang="en-US" sz="2200">
                        <a:latin typeface="Cambria Math" panose="02040503050406030204" pitchFamily="18" charset="0"/>
                        <a:cs typeface="Arial" panose="020B0604020202020204" pitchFamily="34" charset="0"/>
                      </a:rPr>
                      <m:t>2</m:t>
                    </m:r>
                    <m:r>
                      <a:rPr lang="en-US" sz="2200" baseline="30000">
                        <a:latin typeface="Cambria Math" panose="02040503050406030204" pitchFamily="18" charset="0"/>
                        <a:cs typeface="Arial" panose="020B0604020202020204" pitchFamily="34" charset="0"/>
                      </a:rPr>
                      <m:t>3</m:t>
                    </m:r>
                    <m:r>
                      <a:rPr lang="en-US" sz="2200">
                        <a:latin typeface="Cambria Math" panose="02040503050406030204" pitchFamily="18" charset="0"/>
                        <a:cs typeface="Arial" panose="020B0604020202020204" pitchFamily="34" charset="0"/>
                      </a:rPr>
                      <m:t> </m:t>
                    </m:r>
                    <m:r>
                      <m:rPr>
                        <m:sty m:val="p"/>
                      </m:rPr>
                      <a:rPr lang="en-US" sz="2200" b="0" i="0" smtClean="0">
                        <a:latin typeface="Cambria Math" panose="02040503050406030204" pitchFamily="18" charset="0"/>
                        <a:cs typeface="Arial" panose="020B0604020202020204" pitchFamily="34" charset="0"/>
                      </a:rPr>
                      <m:t>maxterm</m:t>
                    </m:r>
                    <m:r>
                      <a:rPr lang="en-US" sz="2200">
                        <a:latin typeface="Cambria Math" panose="02040503050406030204" pitchFamily="18" charset="0"/>
                        <a:cs typeface="Arial" panose="020B0604020202020204" pitchFamily="34" charset="0"/>
                      </a:rPr>
                      <m:t>. </m:t>
                    </m:r>
                  </m:oMath>
                </a14:m>
                <a:endParaRPr lang="en-US" sz="2200" dirty="0">
                  <a:latin typeface="Comic Sans MS" panose="030F0702030302020204" pitchFamily="66" charset="0"/>
                  <a:cs typeface="Arial" panose="020B0604020202020204" pitchFamily="34" charset="0"/>
                </a:endParaRPr>
              </a:p>
              <a:p>
                <a:pPr lvl="1"/>
                <a:r>
                  <a:rPr lang="en-US" dirty="0">
                    <a:solidFill>
                      <a:schemeClr val="tx1"/>
                    </a:solidFill>
                  </a:rPr>
                  <a:t>An </a:t>
                </a:r>
                <a:r>
                  <a:rPr lang="en-US" i="1" dirty="0">
                    <a:solidFill>
                      <a:srgbClr val="FF0000"/>
                    </a:solidFill>
                  </a:rPr>
                  <a:t>OR </a:t>
                </a:r>
                <a:r>
                  <a:rPr lang="en-US" sz="2200" dirty="0">
                    <a:latin typeface="Comic Sans MS" panose="030F0702030302020204" pitchFamily="66" charset="0"/>
                    <a:cs typeface="Arial" panose="020B0604020202020204" pitchFamily="34" charset="0"/>
                  </a:rPr>
                  <a:t>term that contains all literals. </a:t>
                </a:r>
              </a:p>
              <a:p>
                <a:pPr lvl="2"/>
                <a:r>
                  <a:rPr lang="en-US" b="1" u="sng" dirty="0">
                    <a:latin typeface="Comic Sans MS" panose="030F0702030302020204" pitchFamily="66" charset="0"/>
                  </a:rPr>
                  <a:t>Primed</a:t>
                </a:r>
                <a:r>
                  <a:rPr lang="en-US" dirty="0">
                    <a:latin typeface="Comic Sans MS" panose="030F0702030302020204" pitchFamily="66" charset="0"/>
                  </a:rPr>
                  <a:t> (complemented)if corresponding </a:t>
                </a:r>
              </a:p>
              <a:p>
                <a:pPr marL="914400" lvl="2" indent="0">
                  <a:buNone/>
                </a:pPr>
                <a:r>
                  <a:rPr lang="en-US" dirty="0">
                    <a:latin typeface="Comic Sans MS" panose="030F0702030302020204" pitchFamily="66" charset="0"/>
                  </a:rPr>
                  <a:t>   bit is </a:t>
                </a:r>
                <a:r>
                  <a:rPr lang="en-US" b="1" u="sng" dirty="0">
                    <a:latin typeface="Comic Sans MS" panose="030F0702030302020204" pitchFamily="66" charset="0"/>
                  </a:rPr>
                  <a:t>1</a:t>
                </a:r>
                <a:r>
                  <a:rPr lang="en-US" dirty="0">
                    <a:latin typeface="Comic Sans MS" panose="030F0702030302020204" pitchFamily="66" charset="0"/>
                  </a:rPr>
                  <a:t>.</a:t>
                </a:r>
              </a:p>
              <a:p>
                <a:pPr lvl="2"/>
                <a:r>
                  <a:rPr lang="en-US" b="1" u="sng" dirty="0">
                    <a:latin typeface="Comic Sans MS" panose="030F0702030302020204" pitchFamily="66" charset="0"/>
                  </a:rPr>
                  <a:t>Unprimed</a:t>
                </a:r>
                <a:r>
                  <a:rPr lang="en-US" dirty="0">
                    <a:latin typeface="Comic Sans MS" panose="030F0702030302020204" pitchFamily="66" charset="0"/>
                  </a:rPr>
                  <a:t> (not complemented)if </a:t>
                </a:r>
              </a:p>
              <a:p>
                <a:pPr marL="914400" lvl="2" indent="0">
                  <a:buNone/>
                </a:pPr>
                <a:r>
                  <a:rPr lang="en-US" dirty="0">
                    <a:latin typeface="Comic Sans MS" panose="030F0702030302020204" pitchFamily="66" charset="0"/>
                  </a:rPr>
                  <a:t>   corresponding bit is </a:t>
                </a:r>
                <a:r>
                  <a:rPr lang="en-US" b="1" u="sng" dirty="0">
                    <a:latin typeface="Comic Sans MS" panose="030F0702030302020204" pitchFamily="66" charset="0"/>
                  </a:rPr>
                  <a:t>0</a:t>
                </a:r>
                <a:r>
                  <a:rPr lang="en-US" dirty="0">
                    <a:latin typeface="Comic Sans MS" panose="030F0702030302020204" pitchFamily="66" charset="0"/>
                  </a:rPr>
                  <a:t>. </a:t>
                </a:r>
              </a:p>
              <a:p>
                <a:pPr lvl="1"/>
                <a:r>
                  <a:rPr lang="en-US" sz="2200" dirty="0">
                    <a:latin typeface="Comic Sans MS" panose="030F0702030302020204" pitchFamily="66" charset="0"/>
                    <a:cs typeface="Arial" panose="020B0604020202020204" pitchFamily="34" charset="0"/>
                  </a:rPr>
                  <a:t>Maxterms are in the form M</a:t>
                </a:r>
                <a:r>
                  <a:rPr lang="en-US" sz="2200" baseline="-25000" dirty="0">
                    <a:latin typeface="Comic Sans MS" panose="030F0702030302020204" pitchFamily="66" charset="0"/>
                    <a:cs typeface="Arial" panose="020B0604020202020204" pitchFamily="34" charset="0"/>
                  </a:rPr>
                  <a:t>i</a:t>
                </a:r>
              </a:p>
              <a:p>
                <a:pPr lvl="1"/>
                <a:endParaRPr lang="en-US" sz="2200" baseline="-25000" dirty="0">
                  <a:latin typeface="Comic Sans MS" panose="030F0702030302020204" pitchFamily="66" charset="0"/>
                  <a:cs typeface="Arial" panose="020B0604020202020204" pitchFamily="34" charset="0"/>
                </a:endParaRPr>
              </a:p>
              <a:p>
                <a:pPr lvl="1"/>
                <a:endParaRPr lang="en-US" sz="2200" baseline="-25000" dirty="0">
                  <a:latin typeface="Comic Sans MS" panose="030F0702030302020204" pitchFamily="66" charset="0"/>
                  <a:cs typeface="Arial" panose="020B0604020202020204" pitchFamily="34" charset="0"/>
                </a:endParaRPr>
              </a:p>
              <a:p>
                <a:pPr lvl="1"/>
                <a:r>
                  <a:rPr lang="en-US" altLang="en-US" sz="2200" dirty="0">
                    <a:latin typeface="Comic Sans MS" panose="030F0702030302020204" pitchFamily="66" charset="0"/>
                    <a:cs typeface="Arial" panose="020B0604020202020204" pitchFamily="34" charset="0"/>
                  </a:rPr>
                  <a:t>All variables will be present in a maxterm  will be listed in the same order (usually alphabetically)</a:t>
                </a:r>
                <a:endParaRPr lang="en-US" sz="2200" baseline="-25000" dirty="0">
                  <a:latin typeface="Comic Sans MS" panose="030F0702030302020204" pitchFamily="66" charset="0"/>
                  <a:cs typeface="Arial" panose="020B0604020202020204" pitchFamily="34" charset="0"/>
                </a:endParaRPr>
              </a:p>
              <a:p>
                <a:pPr lvl="1"/>
                <a:endParaRPr lang="en-US" dirty="0">
                  <a:solidFill>
                    <a:schemeClr val="tx1"/>
                  </a:solidFill>
                </a:endParaRPr>
              </a:p>
              <a:p>
                <a:endParaRPr lang="en-US" dirty="0"/>
              </a:p>
            </p:txBody>
          </p:sp>
        </mc:Choice>
        <mc:Fallback xmlns="">
          <p:sp>
            <p:nvSpPr>
              <p:cNvPr id="4" name="عنصر نائب للمحتوى 3"/>
              <p:cNvSpPr>
                <a:spLocks noGrp="1" noRot="1" noChangeAspect="1" noMove="1" noResize="1" noEditPoints="1" noAdjustHandles="1" noChangeArrowheads="1" noChangeShapeType="1" noTextEdit="1"/>
              </p:cNvSpPr>
              <p:nvPr>
                <p:ph idx="1"/>
              </p:nvPr>
            </p:nvSpPr>
            <p:spPr>
              <a:xfrm>
                <a:off x="63103" y="1641931"/>
                <a:ext cx="10964594" cy="4267898"/>
              </a:xfrm>
              <a:blipFill>
                <a:blip r:embed="rId2"/>
                <a:stretch>
                  <a:fillRect l="-723" t="-2000" b="-7429"/>
                </a:stretch>
              </a:blipFill>
            </p:spPr>
            <p:txBody>
              <a:bodyPr/>
              <a:lstStyle/>
              <a:p>
                <a:r>
                  <a:rPr lang="en-US">
                    <a:noFill/>
                  </a:rPr>
                  <a:t> </a:t>
                </a:r>
              </a:p>
            </p:txBody>
          </p:sp>
        </mc:Fallback>
      </mc:AlternateContent>
      <p:sp>
        <p:nvSpPr>
          <p:cNvPr id="3" name="عنصر نائب لرقم الشريحة 2"/>
          <p:cNvSpPr>
            <a:spLocks noGrp="1"/>
          </p:cNvSpPr>
          <p:nvPr>
            <p:ph type="sldNum" sz="quarter" idx="4294967295"/>
          </p:nvPr>
        </p:nvSpPr>
        <p:spPr>
          <a:xfrm>
            <a:off x="9448800" y="6430963"/>
            <a:ext cx="2743200" cy="365125"/>
          </a:xfrm>
        </p:spPr>
        <p:txBody>
          <a:bodyPr/>
          <a:lstStyle/>
          <a:p>
            <a:fld id="{8561D25B-6D0D-4C14-9BCD-10583FEFA0ED}" type="slidenum">
              <a:rPr lang="ar-SA" smtClean="0"/>
              <a:pPr/>
              <a:t>11</a:t>
            </a:fld>
            <a:endParaRPr lang="ar-SA" dirty="0"/>
          </a:p>
        </p:txBody>
      </p:sp>
      <p:pic>
        <p:nvPicPr>
          <p:cNvPr id="7" name="Picture 6">
            <a:extLst>
              <a:ext uri="{FF2B5EF4-FFF2-40B4-BE49-F238E27FC236}">
                <a16:creationId xmlns:a16="http://schemas.microsoft.com/office/drawing/2014/main" id="{C39DEC27-53CA-4B18-94C2-37F8AFD80E64}"/>
              </a:ext>
            </a:extLst>
          </p:cNvPr>
          <p:cNvPicPr>
            <a:picLocks noChangeAspect="1"/>
          </p:cNvPicPr>
          <p:nvPr/>
        </p:nvPicPr>
        <p:blipFill>
          <a:blip r:embed="rId3"/>
          <a:stretch>
            <a:fillRect/>
          </a:stretch>
        </p:blipFill>
        <p:spPr>
          <a:xfrm>
            <a:off x="6163813" y="2832650"/>
            <a:ext cx="5290000" cy="2450000"/>
          </a:xfrm>
          <a:prstGeom prst="rect">
            <a:avLst/>
          </a:prstGeom>
        </p:spPr>
      </p:pic>
      <p:sp>
        <p:nvSpPr>
          <p:cNvPr id="5" name="مربع نص 4">
            <a:extLst>
              <a:ext uri="{FF2B5EF4-FFF2-40B4-BE49-F238E27FC236}">
                <a16:creationId xmlns:a16="http://schemas.microsoft.com/office/drawing/2014/main" id="{ED083457-69F3-F0A0-F8F1-4F701ABB9D6D}"/>
              </a:ext>
            </a:extLst>
          </p:cNvPr>
          <p:cNvSpPr txBox="1"/>
          <p:nvPr/>
        </p:nvSpPr>
        <p:spPr>
          <a:xfrm>
            <a:off x="3707606" y="948171"/>
            <a:ext cx="4293394" cy="584775"/>
          </a:xfrm>
          <a:prstGeom prst="rect">
            <a:avLst/>
          </a:prstGeom>
          <a:noFill/>
        </p:spPr>
        <p:txBody>
          <a:bodyPr wrap="square">
            <a:spAutoFit/>
          </a:bodyPr>
          <a:lstStyle/>
          <a:p>
            <a:r>
              <a:rPr lang="en-US" sz="3200" b="1" dirty="0">
                <a:solidFill>
                  <a:schemeClr val="accent2"/>
                </a:solidFill>
                <a:latin typeface="Comic Sans MS" panose="030F0702030302020204" pitchFamily="66" charset="0"/>
                <a:cs typeface="Arial" panose="020B0604020202020204" pitchFamily="34" charset="0"/>
              </a:rPr>
              <a:t>3 variables Maxterm</a:t>
            </a:r>
          </a:p>
        </p:txBody>
      </p:sp>
    </p:spTree>
    <p:extLst>
      <p:ext uri="{BB962C8B-B14F-4D97-AF65-F5344CB8AC3E}">
        <p14:creationId xmlns:p14="http://schemas.microsoft.com/office/powerpoint/2010/main" val="369185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F0502505-7ABB-D14C-498A-7294BBEA080A}"/>
              </a:ext>
            </a:extLst>
          </p:cNvPr>
          <p:cNvSpPr>
            <a:spLocks noGrp="1"/>
          </p:cNvSpPr>
          <p:nvPr>
            <p:ph idx="1"/>
          </p:nvPr>
        </p:nvSpPr>
        <p:spPr>
          <a:xfrm>
            <a:off x="981075" y="1462701"/>
            <a:ext cx="10964594" cy="4267898"/>
          </a:xfrm>
        </p:spPr>
        <p:txBody>
          <a:bodyPr/>
          <a:lstStyle/>
          <a:p>
            <a:pPr marL="285750" indent="-285750">
              <a:buFont typeface="Wingdings" panose="05000000000000000000" pitchFamily="2" charset="2"/>
              <a:buChar char="q"/>
            </a:pPr>
            <a:r>
              <a:rPr lang="en-US" altLang="zh-TW" sz="2200" dirty="0">
                <a:latin typeface="Comic Sans MS" panose="030F0702030302020204" pitchFamily="66" charset="0"/>
                <a:cs typeface="Arial" panose="020B0604020202020204" pitchFamily="34" charset="0"/>
              </a:rPr>
              <a:t>Each maxterm is the </a:t>
            </a:r>
            <a:r>
              <a:rPr lang="en-US" altLang="zh-TW" sz="2200" b="1" u="sng" dirty="0">
                <a:latin typeface="Comic Sans MS" panose="030F0702030302020204" pitchFamily="66" charset="0"/>
                <a:cs typeface="Arial" panose="020B0604020202020204" pitchFamily="34" charset="0"/>
              </a:rPr>
              <a:t>complement</a:t>
            </a:r>
            <a:r>
              <a:rPr lang="en-US" altLang="zh-TW" sz="2200" dirty="0">
                <a:latin typeface="Comic Sans MS" panose="030F0702030302020204" pitchFamily="66" charset="0"/>
                <a:cs typeface="Arial" panose="020B0604020202020204" pitchFamily="34" charset="0"/>
              </a:rPr>
              <a:t> of its corresponding </a:t>
            </a:r>
            <a:r>
              <a:rPr lang="en-US" altLang="zh-TW" sz="2200" dirty="0" err="1">
                <a:latin typeface="Comic Sans MS" panose="030F0702030302020204" pitchFamily="66" charset="0"/>
                <a:cs typeface="Arial" panose="020B0604020202020204" pitchFamily="34" charset="0"/>
              </a:rPr>
              <a:t>minterm</a:t>
            </a:r>
            <a:r>
              <a:rPr lang="en-US" altLang="zh-TW" sz="2200" dirty="0">
                <a:latin typeface="Comic Sans MS" panose="030F0702030302020204" pitchFamily="66" charset="0"/>
                <a:cs typeface="Arial" panose="020B0604020202020204" pitchFamily="34" charset="0"/>
              </a:rPr>
              <a:t>, and </a:t>
            </a:r>
            <a:r>
              <a:rPr lang="en-US" altLang="zh-TW" sz="2200" dirty="0">
                <a:solidFill>
                  <a:srgbClr val="FF0000"/>
                </a:solidFill>
                <a:latin typeface="Comic Sans MS" panose="030F0702030302020204" pitchFamily="66" charset="0"/>
                <a:cs typeface="Arial" panose="020B0604020202020204" pitchFamily="34" charset="0"/>
              </a:rPr>
              <a:t>vice versa</a:t>
            </a:r>
          </a:p>
          <a:p>
            <a:pPr algn="l" rtl="0"/>
            <a:r>
              <a:rPr lang="en-US" altLang="zh-TW" sz="2400" dirty="0">
                <a:latin typeface="+mj-lt"/>
              </a:rPr>
              <a:t>	</a:t>
            </a:r>
            <a:r>
              <a:rPr lang="en-US" altLang="zh-TW" dirty="0" err="1">
                <a:latin typeface="Comic Sans MS" panose="030F0702030302020204" pitchFamily="66" charset="0"/>
              </a:rPr>
              <a:t>m</a:t>
            </a:r>
            <a:r>
              <a:rPr lang="en-US" altLang="zh-TW" sz="2400" baseline="-25000" dirty="0" err="1">
                <a:latin typeface="Comic Sans MS" panose="030F0702030302020204" pitchFamily="66" charset="0"/>
              </a:rPr>
              <a:t>n</a:t>
            </a:r>
            <a:r>
              <a:rPr lang="en-US" altLang="zh-TW" sz="2400" dirty="0">
                <a:latin typeface="Comic Sans MS" panose="030F0702030302020204" pitchFamily="66" charset="0"/>
              </a:rPr>
              <a:t> ‘ = M</a:t>
            </a:r>
            <a:r>
              <a:rPr lang="en-US" altLang="zh-TW" sz="2400" baseline="-25000" dirty="0">
                <a:latin typeface="Comic Sans MS" panose="030F0702030302020204" pitchFamily="66" charset="0"/>
              </a:rPr>
              <a:t>n  </a:t>
            </a:r>
            <a:r>
              <a:rPr lang="en-US" altLang="zh-TW" sz="2200" dirty="0">
                <a:latin typeface="Comic Sans MS" panose="030F0702030302020204" pitchFamily="66" charset="0"/>
                <a:cs typeface="Arial" panose="020B0604020202020204" pitchFamily="34" charset="0"/>
              </a:rPr>
              <a:t>and Vice Versa</a:t>
            </a:r>
          </a:p>
          <a:p>
            <a:pPr algn="l" rtl="0"/>
            <a:r>
              <a:rPr lang="en-US" sz="2200" dirty="0">
                <a:latin typeface="Comic Sans MS" panose="030F0702030302020204" pitchFamily="66" charset="0"/>
                <a:cs typeface="Arial" panose="020B0604020202020204" pitchFamily="34" charset="0"/>
              </a:rPr>
              <a:t>For example:</a:t>
            </a:r>
          </a:p>
          <a:p>
            <a:pPr lvl="1"/>
            <a:r>
              <a:rPr lang="en-US" dirty="0">
                <a:latin typeface="Comic Sans MS" panose="030F0702030302020204" pitchFamily="66" charset="0"/>
              </a:rPr>
              <a:t>000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0</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0</a:t>
            </a:r>
            <a:r>
              <a:rPr lang="en-US" dirty="0">
                <a:latin typeface="Comic Sans MS" panose="030F0702030302020204" pitchFamily="66" charset="0"/>
                <a:sym typeface="Wingdings" panose="05000000000000000000" pitchFamily="2" charset="2"/>
              </a:rPr>
              <a:t>’ = (X’ Y’ Z’)’ =  X + Y + Z =M</a:t>
            </a:r>
            <a:r>
              <a:rPr lang="en-US" baseline="-25000" dirty="0">
                <a:latin typeface="Comic Sans MS" panose="030F0702030302020204" pitchFamily="66" charset="0"/>
                <a:sym typeface="Wingdings" panose="05000000000000000000" pitchFamily="2" charset="2"/>
              </a:rPr>
              <a:t>0</a:t>
            </a:r>
          </a:p>
          <a:p>
            <a:pPr lvl="1"/>
            <a:r>
              <a:rPr lang="en-US" dirty="0">
                <a:latin typeface="Comic Sans MS" panose="030F0702030302020204" pitchFamily="66" charset="0"/>
              </a:rPr>
              <a:t>001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1</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1</a:t>
            </a:r>
            <a:r>
              <a:rPr lang="en-US" dirty="0">
                <a:latin typeface="Comic Sans MS" panose="030F0702030302020204" pitchFamily="66" charset="0"/>
                <a:sym typeface="Wingdings" panose="05000000000000000000" pitchFamily="2" charset="2"/>
              </a:rPr>
              <a:t>’ = (X’ Y’ Z)’ =  X + Y + Z’ =M</a:t>
            </a:r>
            <a:r>
              <a:rPr lang="en-US" baseline="-25000" dirty="0">
                <a:latin typeface="Comic Sans MS" panose="030F0702030302020204" pitchFamily="66" charset="0"/>
                <a:sym typeface="Wingdings" panose="05000000000000000000" pitchFamily="2" charset="2"/>
              </a:rPr>
              <a:t>1</a:t>
            </a:r>
            <a:endParaRPr lang="en-US" baseline="-25000" dirty="0">
              <a:latin typeface="Comic Sans MS" panose="030F0702030302020204" pitchFamily="66" charset="0"/>
            </a:endParaRPr>
          </a:p>
          <a:p>
            <a:pPr lvl="1"/>
            <a:r>
              <a:rPr lang="en-US" dirty="0">
                <a:latin typeface="Comic Sans MS" panose="030F0702030302020204" pitchFamily="66" charset="0"/>
              </a:rPr>
              <a:t>010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2</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2</a:t>
            </a:r>
            <a:r>
              <a:rPr lang="en-US" dirty="0">
                <a:latin typeface="Comic Sans MS" panose="030F0702030302020204" pitchFamily="66" charset="0"/>
                <a:sym typeface="Wingdings" panose="05000000000000000000" pitchFamily="2" charset="2"/>
              </a:rPr>
              <a:t>’ = (X’ Y Z’)’ =  X + Y’ + Z =M</a:t>
            </a:r>
            <a:r>
              <a:rPr lang="en-US" baseline="-25000" dirty="0">
                <a:latin typeface="Comic Sans MS" panose="030F0702030302020204" pitchFamily="66" charset="0"/>
                <a:sym typeface="Wingdings" panose="05000000000000000000" pitchFamily="2" charset="2"/>
              </a:rPr>
              <a:t>2</a:t>
            </a:r>
            <a:endParaRPr lang="en-US" baseline="-25000" dirty="0">
              <a:latin typeface="Comic Sans MS" panose="030F0702030302020204" pitchFamily="66" charset="0"/>
            </a:endParaRPr>
          </a:p>
          <a:p>
            <a:pPr lvl="1"/>
            <a:r>
              <a:rPr lang="en-US" dirty="0">
                <a:latin typeface="Comic Sans MS" panose="030F0702030302020204" pitchFamily="66" charset="0"/>
              </a:rPr>
              <a:t>011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3</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3</a:t>
            </a:r>
            <a:r>
              <a:rPr lang="en-US" dirty="0">
                <a:latin typeface="Comic Sans MS" panose="030F0702030302020204" pitchFamily="66" charset="0"/>
                <a:sym typeface="Wingdings" panose="05000000000000000000" pitchFamily="2" charset="2"/>
              </a:rPr>
              <a:t>’ = (X’ Y Z)’ =  X + Y’ + Z’ = M</a:t>
            </a:r>
            <a:r>
              <a:rPr lang="en-US" baseline="-25000" dirty="0">
                <a:latin typeface="Comic Sans MS" panose="030F0702030302020204" pitchFamily="66" charset="0"/>
                <a:sym typeface="Wingdings" panose="05000000000000000000" pitchFamily="2" charset="2"/>
              </a:rPr>
              <a:t>3</a:t>
            </a:r>
            <a:endParaRPr lang="en-US" baseline="-25000" dirty="0">
              <a:latin typeface="Comic Sans MS" panose="030F0702030302020204" pitchFamily="66" charset="0"/>
            </a:endParaRPr>
          </a:p>
          <a:p>
            <a:pPr lvl="1"/>
            <a:r>
              <a:rPr lang="en-US" dirty="0">
                <a:latin typeface="Comic Sans MS" panose="030F0702030302020204" pitchFamily="66" charset="0"/>
              </a:rPr>
              <a:t>100=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4</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4</a:t>
            </a:r>
            <a:r>
              <a:rPr lang="en-US" dirty="0">
                <a:latin typeface="Comic Sans MS" panose="030F0702030302020204" pitchFamily="66" charset="0"/>
                <a:sym typeface="Wingdings" panose="05000000000000000000" pitchFamily="2" charset="2"/>
              </a:rPr>
              <a:t>’ = (X Y’ Z’)’ =  X’ + Y + Z = M</a:t>
            </a:r>
            <a:r>
              <a:rPr lang="en-US" baseline="-25000" dirty="0">
                <a:latin typeface="Comic Sans MS" panose="030F0702030302020204" pitchFamily="66" charset="0"/>
                <a:sym typeface="Wingdings" panose="05000000000000000000" pitchFamily="2" charset="2"/>
              </a:rPr>
              <a:t>4</a:t>
            </a:r>
            <a:endParaRPr lang="en-US" baseline="-25000" dirty="0">
              <a:latin typeface="Comic Sans MS" panose="030F0702030302020204" pitchFamily="66" charset="0"/>
            </a:endParaRPr>
          </a:p>
          <a:p>
            <a:pPr lvl="1"/>
            <a:r>
              <a:rPr lang="en-US" dirty="0">
                <a:latin typeface="Comic Sans MS" panose="030F0702030302020204" pitchFamily="66" charset="0"/>
              </a:rPr>
              <a:t>101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5</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5</a:t>
            </a:r>
            <a:r>
              <a:rPr lang="en-US" dirty="0">
                <a:latin typeface="Comic Sans MS" panose="030F0702030302020204" pitchFamily="66" charset="0"/>
                <a:sym typeface="Wingdings" panose="05000000000000000000" pitchFamily="2" charset="2"/>
              </a:rPr>
              <a:t>’ = (X Y’ Z)’ =  X’ + Y + Z’ = M</a:t>
            </a:r>
            <a:r>
              <a:rPr lang="en-US" baseline="-25000" dirty="0">
                <a:latin typeface="Comic Sans MS" panose="030F0702030302020204" pitchFamily="66" charset="0"/>
                <a:sym typeface="Wingdings" panose="05000000000000000000" pitchFamily="2" charset="2"/>
              </a:rPr>
              <a:t>5</a:t>
            </a:r>
            <a:endParaRPr lang="en-US" baseline="-25000" dirty="0">
              <a:latin typeface="Comic Sans MS" panose="030F0702030302020204" pitchFamily="66" charset="0"/>
            </a:endParaRPr>
          </a:p>
          <a:p>
            <a:pPr lvl="1"/>
            <a:r>
              <a:rPr lang="en-US" dirty="0">
                <a:latin typeface="Comic Sans MS" panose="030F0702030302020204" pitchFamily="66" charset="0"/>
              </a:rPr>
              <a:t>110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6     </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6</a:t>
            </a:r>
            <a:r>
              <a:rPr lang="en-US" dirty="0">
                <a:latin typeface="Comic Sans MS" panose="030F0702030302020204" pitchFamily="66" charset="0"/>
                <a:sym typeface="Wingdings" panose="05000000000000000000" pitchFamily="2" charset="2"/>
              </a:rPr>
              <a:t>’ = (X Y Z’)’ =  X’ + Y’ + Z = M</a:t>
            </a:r>
            <a:r>
              <a:rPr lang="en-US" baseline="-25000" dirty="0">
                <a:latin typeface="Comic Sans MS" panose="030F0702030302020204" pitchFamily="66" charset="0"/>
                <a:sym typeface="Wingdings" panose="05000000000000000000" pitchFamily="2" charset="2"/>
              </a:rPr>
              <a:t>6</a:t>
            </a:r>
          </a:p>
          <a:p>
            <a:pPr lvl="1"/>
            <a:r>
              <a:rPr lang="en-US" dirty="0">
                <a:latin typeface="Comic Sans MS" panose="030F0702030302020204" pitchFamily="66" charset="0"/>
              </a:rPr>
              <a:t>111 = X Y Z    -</a:t>
            </a:r>
            <a:r>
              <a:rPr lang="en-US" dirty="0">
                <a:latin typeface="Comic Sans MS" panose="030F0702030302020204" pitchFamily="66" charset="0"/>
                <a:sym typeface="Wingdings" panose="05000000000000000000" pitchFamily="2" charset="2"/>
              </a:rPr>
              <a:t> m</a:t>
            </a:r>
            <a:r>
              <a:rPr lang="en-US" baseline="-25000" dirty="0">
                <a:latin typeface="Comic Sans MS" panose="030F0702030302020204" pitchFamily="66" charset="0"/>
                <a:sym typeface="Wingdings" panose="05000000000000000000" pitchFamily="2" charset="2"/>
              </a:rPr>
              <a:t>7</a:t>
            </a:r>
            <a:r>
              <a:rPr lang="en-US" dirty="0">
                <a:latin typeface="Comic Sans MS" panose="030F0702030302020204" pitchFamily="66" charset="0"/>
                <a:sym typeface="Wingdings" panose="05000000000000000000" pitchFamily="2" charset="2"/>
              </a:rPr>
              <a:t>      m</a:t>
            </a:r>
            <a:r>
              <a:rPr lang="en-US" baseline="-25000" dirty="0">
                <a:latin typeface="Comic Sans MS" panose="030F0702030302020204" pitchFamily="66" charset="0"/>
                <a:sym typeface="Wingdings" panose="05000000000000000000" pitchFamily="2" charset="2"/>
              </a:rPr>
              <a:t>7</a:t>
            </a:r>
            <a:r>
              <a:rPr lang="en-US" dirty="0">
                <a:latin typeface="Comic Sans MS" panose="030F0702030302020204" pitchFamily="66" charset="0"/>
                <a:sym typeface="Wingdings" panose="05000000000000000000" pitchFamily="2" charset="2"/>
              </a:rPr>
              <a:t>’ = (X Y Z)’ =  X’ + Y’ + Z’= M</a:t>
            </a:r>
            <a:r>
              <a:rPr lang="en-US" baseline="-25000" dirty="0">
                <a:latin typeface="Comic Sans MS" panose="030F0702030302020204" pitchFamily="66" charset="0"/>
                <a:sym typeface="Wingdings" panose="05000000000000000000" pitchFamily="2" charset="2"/>
              </a:rPr>
              <a:t>7</a:t>
            </a:r>
            <a:endParaRPr lang="en-US" baseline="-25000" dirty="0">
              <a:latin typeface="Comic Sans MS" panose="030F0702030302020204" pitchFamily="66" charset="0"/>
            </a:endParaRPr>
          </a:p>
          <a:p>
            <a:pPr lvl="1"/>
            <a:endParaRPr lang="en-US" sz="2800" dirty="0">
              <a:latin typeface="Comic Sans MS" panose="030F0702030302020204" pitchFamily="66" charset="0"/>
            </a:endParaRPr>
          </a:p>
          <a:p>
            <a:pPr lvl="1"/>
            <a:endParaRPr lang="en-US" sz="2800" dirty="0">
              <a:latin typeface="Comic Sans MS" panose="030F0702030302020204" pitchFamily="66" charset="0"/>
            </a:endParaRPr>
          </a:p>
        </p:txBody>
      </p:sp>
      <p:sp>
        <p:nvSpPr>
          <p:cNvPr id="4" name="مربع نص 3">
            <a:extLst>
              <a:ext uri="{FF2B5EF4-FFF2-40B4-BE49-F238E27FC236}">
                <a16:creationId xmlns:a16="http://schemas.microsoft.com/office/drawing/2014/main" id="{8A74C927-0CB9-35A5-9F1B-BA9529B6C6DE}"/>
              </a:ext>
            </a:extLst>
          </p:cNvPr>
          <p:cNvSpPr txBox="1"/>
          <p:nvPr/>
        </p:nvSpPr>
        <p:spPr>
          <a:xfrm>
            <a:off x="3305176" y="1051201"/>
            <a:ext cx="5067300" cy="584775"/>
          </a:xfrm>
          <a:prstGeom prst="rect">
            <a:avLst/>
          </a:prstGeom>
          <a:noFill/>
        </p:spPr>
        <p:txBody>
          <a:bodyPr wrap="square">
            <a:spAutoFit/>
          </a:bodyPr>
          <a:lstStyle/>
          <a:p>
            <a:r>
              <a:rPr lang="en-US" altLang="zh-TW" sz="3200" b="1" dirty="0">
                <a:solidFill>
                  <a:srgbClr val="FF0000"/>
                </a:solidFill>
                <a:latin typeface="Comic Sans MS" panose="030F0702030302020204" pitchFamily="66" charset="0"/>
                <a:cs typeface="Arial" panose="020B0604020202020204" pitchFamily="34" charset="0"/>
              </a:rPr>
              <a:t>M</a:t>
            </a:r>
            <a:r>
              <a:rPr lang="en-US" altLang="zh-TW" sz="3200" b="1" dirty="0">
                <a:solidFill>
                  <a:schemeClr val="accent2"/>
                </a:solidFill>
                <a:latin typeface="Comic Sans MS" panose="030F0702030302020204" pitchFamily="66" charset="0"/>
                <a:cs typeface="Arial" panose="020B0604020202020204" pitchFamily="34" charset="0"/>
              </a:rPr>
              <a:t> and </a:t>
            </a:r>
            <a:r>
              <a:rPr lang="en-US" altLang="zh-TW" sz="3200" b="1" dirty="0">
                <a:solidFill>
                  <a:srgbClr val="FF0000"/>
                </a:solidFill>
                <a:latin typeface="Comic Sans MS" panose="030F0702030302020204" pitchFamily="66" charset="0"/>
                <a:cs typeface="Arial" panose="020B0604020202020204" pitchFamily="34" charset="0"/>
              </a:rPr>
              <a:t>m</a:t>
            </a:r>
            <a:r>
              <a:rPr lang="en-US" altLang="zh-TW" sz="3200" b="1" dirty="0">
                <a:solidFill>
                  <a:schemeClr val="accent2"/>
                </a:solidFill>
                <a:latin typeface="Comic Sans MS" panose="030F0702030302020204" pitchFamily="66" charset="0"/>
                <a:cs typeface="Arial" panose="020B0604020202020204" pitchFamily="34" charset="0"/>
              </a:rPr>
              <a:t> Relationship</a:t>
            </a:r>
            <a:endParaRPr lang="en-US" sz="3200" b="1" dirty="0">
              <a:solidFill>
                <a:schemeClr val="accent2"/>
              </a:solidFill>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810985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7" name="Rectangle 3">
            <a:extLst>
              <a:ext uri="{FF2B5EF4-FFF2-40B4-BE49-F238E27FC236}">
                <a16:creationId xmlns:a16="http://schemas.microsoft.com/office/drawing/2014/main" id="{E3D6B8E3-02FA-66FA-FBDA-25088B8ACB65}"/>
              </a:ext>
            </a:extLst>
          </p:cNvPr>
          <p:cNvSpPr>
            <a:spLocks noGrp="1" noChangeArrowheads="1"/>
          </p:cNvSpPr>
          <p:nvPr>
            <p:ph idx="1"/>
          </p:nvPr>
        </p:nvSpPr>
        <p:spPr>
          <a:xfrm>
            <a:off x="1077909" y="1508101"/>
            <a:ext cx="10964594" cy="4267898"/>
          </a:xfrm>
        </p:spPr>
        <p:txBody>
          <a:bodyPr/>
          <a:lstStyle/>
          <a:p>
            <a:pPr>
              <a:lnSpc>
                <a:spcPct val="90000"/>
              </a:lnSpc>
              <a:buFont typeface="Wingdings" panose="05000000000000000000" pitchFamily="2" charset="2"/>
              <a:buNone/>
            </a:pPr>
            <a:r>
              <a:rPr lang="en-US" altLang="en-US" b="1" dirty="0">
                <a:cs typeface="Times New Roman" panose="02020603050405020304" pitchFamily="18" charset="0"/>
              </a:rPr>
              <a:t> Index  Binary  </a:t>
            </a:r>
            <a:r>
              <a:rPr lang="en-US" altLang="en-US" b="1" dirty="0" err="1">
                <a:cs typeface="Times New Roman" panose="02020603050405020304" pitchFamily="18" charset="0"/>
              </a:rPr>
              <a:t>Minterm</a:t>
            </a:r>
            <a:r>
              <a:rPr lang="en-US" altLang="en-US" b="1" dirty="0">
                <a:cs typeface="Times New Roman" panose="02020603050405020304" pitchFamily="18" charset="0"/>
              </a:rPr>
              <a:t>  Maxterm</a:t>
            </a:r>
          </a:p>
          <a:p>
            <a:pPr>
              <a:lnSpc>
                <a:spcPct val="90000"/>
              </a:lnSpc>
              <a:buFont typeface="Wingdings" panose="05000000000000000000" pitchFamily="2" charset="2"/>
              <a:buNone/>
            </a:pPr>
            <a:r>
              <a:rPr lang="en-US" altLang="en-US" b="1" dirty="0">
                <a:cs typeface="Times New Roman" panose="02020603050405020304" pitchFamily="18" charset="0"/>
              </a:rPr>
              <a:t>     </a:t>
            </a:r>
            <a:r>
              <a:rPr lang="en-US" altLang="en-US" b="1" dirty="0" err="1">
                <a:cs typeface="Times New Roman" panose="02020603050405020304" pitchFamily="18" charset="0"/>
              </a:rPr>
              <a:t>i</a:t>
            </a:r>
            <a:r>
              <a:rPr lang="en-US" altLang="en-US" b="1" dirty="0">
                <a:cs typeface="Times New Roman" panose="02020603050405020304" pitchFamily="18" charset="0"/>
              </a:rPr>
              <a:t>       </a:t>
            </a:r>
            <a:r>
              <a:rPr lang="en-US" altLang="en-US" b="1" dirty="0" err="1">
                <a:cs typeface="Times New Roman" panose="02020603050405020304" pitchFamily="18" charset="0"/>
              </a:rPr>
              <a:t>abcd</a:t>
            </a:r>
            <a:r>
              <a:rPr lang="en-US" altLang="en-US" b="1" dirty="0">
                <a:cs typeface="Times New Roman" panose="02020603050405020304" pitchFamily="18" charset="0"/>
              </a:rPr>
              <a:t>     m</a:t>
            </a:r>
            <a:r>
              <a:rPr lang="en-US" altLang="en-US" b="1" baseline="-16000" dirty="0">
                <a:cs typeface="Times New Roman" panose="02020603050405020304" pitchFamily="18" charset="0"/>
              </a:rPr>
              <a:t>i</a:t>
            </a:r>
            <a:r>
              <a:rPr lang="en-US" altLang="en-US" b="1" dirty="0">
                <a:cs typeface="Times New Roman" panose="02020603050405020304" pitchFamily="18" charset="0"/>
              </a:rPr>
              <a:t>                 </a:t>
            </a:r>
            <a:r>
              <a:rPr lang="en-US" altLang="en-US" b="1" dirty="0" err="1">
                <a:cs typeface="Times New Roman" panose="02020603050405020304" pitchFamily="18" charset="0"/>
              </a:rPr>
              <a:t>M</a:t>
            </a:r>
            <a:r>
              <a:rPr lang="en-US" altLang="en-US" b="1" baseline="-16000" dirty="0" err="1">
                <a:cs typeface="Times New Roman" panose="02020603050405020304" pitchFamily="18" charset="0"/>
              </a:rPr>
              <a:t>i</a:t>
            </a:r>
            <a:endParaRPr lang="en-US" altLang="en-US" b="1" baseline="-16000" dirty="0">
              <a:cs typeface="Times New Roman" panose="02020603050405020304" pitchFamily="18" charset="0"/>
            </a:endParaRPr>
          </a:p>
          <a:p>
            <a:pPr>
              <a:lnSpc>
                <a:spcPct val="90000"/>
              </a:lnSpc>
              <a:buFont typeface="Wingdings" panose="05000000000000000000" pitchFamily="2" charset="2"/>
              <a:buNone/>
            </a:pPr>
            <a:r>
              <a:rPr lang="en-US" altLang="en-US" b="1" dirty="0">
                <a:cs typeface="Times New Roman" panose="02020603050405020304" pitchFamily="18" charset="0"/>
              </a:rPr>
              <a:t>    0       0000    a’ b’ c’ d’    </a:t>
            </a:r>
            <a:r>
              <a:rPr lang="en-US" altLang="en-US" b="1" dirty="0" err="1">
                <a:cs typeface="Times New Roman" panose="02020603050405020304" pitchFamily="18" charset="0"/>
              </a:rPr>
              <a:t>a+b+c+d</a:t>
            </a:r>
            <a:endParaRPr lang="en-US" altLang="en-US" b="1" dirty="0">
              <a:cs typeface="Times New Roman" panose="02020603050405020304" pitchFamily="18" charset="0"/>
            </a:endParaRPr>
          </a:p>
          <a:p>
            <a:pPr>
              <a:lnSpc>
                <a:spcPct val="90000"/>
              </a:lnSpc>
              <a:buFont typeface="Wingdings" panose="05000000000000000000" pitchFamily="2" charset="2"/>
              <a:buNone/>
            </a:pPr>
            <a:r>
              <a:rPr lang="en-US" altLang="en-US" b="1" dirty="0">
                <a:cs typeface="Times New Roman" panose="02020603050405020304" pitchFamily="18" charset="0"/>
              </a:rPr>
              <a:t>    1       0001    a’ b’ c’ d     </a:t>
            </a:r>
            <a:r>
              <a:rPr lang="en-US" altLang="en-US" b="1" dirty="0" err="1">
                <a:cs typeface="Times New Roman" panose="02020603050405020304" pitchFamily="18" charset="0"/>
              </a:rPr>
              <a:t>a+b+c+d</a:t>
            </a:r>
            <a:r>
              <a:rPr lang="en-US" altLang="en-US" b="1" dirty="0">
                <a:cs typeface="Times New Roman" panose="02020603050405020304" pitchFamily="18" charset="0"/>
              </a:rPr>
              <a:t>’</a:t>
            </a:r>
          </a:p>
          <a:p>
            <a:pPr>
              <a:lnSpc>
                <a:spcPct val="90000"/>
              </a:lnSpc>
              <a:buFont typeface="Wingdings" panose="05000000000000000000" pitchFamily="2" charset="2"/>
              <a:buNone/>
            </a:pPr>
            <a:r>
              <a:rPr lang="en-US" altLang="en-US" b="1" dirty="0">
                <a:cs typeface="Times New Roman" panose="02020603050405020304" pitchFamily="18" charset="0"/>
              </a:rPr>
              <a:t>    3       0011</a:t>
            </a:r>
          </a:p>
          <a:p>
            <a:pPr>
              <a:lnSpc>
                <a:spcPct val="90000"/>
              </a:lnSpc>
              <a:buFont typeface="Wingdings" panose="05000000000000000000" pitchFamily="2" charset="2"/>
              <a:buNone/>
            </a:pPr>
            <a:r>
              <a:rPr lang="en-US" altLang="en-US" b="1" dirty="0">
                <a:cs typeface="Times New Roman" panose="02020603050405020304" pitchFamily="18" charset="0"/>
              </a:rPr>
              <a:t>    5       0101 </a:t>
            </a:r>
          </a:p>
          <a:p>
            <a:pPr>
              <a:lnSpc>
                <a:spcPct val="90000"/>
              </a:lnSpc>
              <a:buFont typeface="Wingdings" panose="05000000000000000000" pitchFamily="2" charset="2"/>
              <a:buNone/>
            </a:pPr>
            <a:r>
              <a:rPr lang="en-US" altLang="en-US" b="1" dirty="0">
                <a:cs typeface="Times New Roman" panose="02020603050405020304" pitchFamily="18" charset="0"/>
              </a:rPr>
              <a:t>    7       0111 </a:t>
            </a:r>
          </a:p>
          <a:p>
            <a:pPr>
              <a:lnSpc>
                <a:spcPct val="90000"/>
              </a:lnSpc>
              <a:buFont typeface="Wingdings" panose="05000000000000000000" pitchFamily="2" charset="2"/>
              <a:buNone/>
            </a:pPr>
            <a:r>
              <a:rPr lang="en-US" altLang="en-US" b="1" dirty="0">
                <a:cs typeface="Times New Roman" panose="02020603050405020304" pitchFamily="18" charset="0"/>
              </a:rPr>
              <a:t>  10       1010</a:t>
            </a:r>
          </a:p>
          <a:p>
            <a:pPr>
              <a:lnSpc>
                <a:spcPct val="90000"/>
              </a:lnSpc>
              <a:buFont typeface="Wingdings" panose="05000000000000000000" pitchFamily="2" charset="2"/>
              <a:buNone/>
            </a:pPr>
            <a:r>
              <a:rPr lang="en-US" altLang="en-US" b="1" dirty="0">
                <a:cs typeface="Times New Roman" panose="02020603050405020304" pitchFamily="18" charset="0"/>
              </a:rPr>
              <a:t>  13       1101</a:t>
            </a:r>
            <a:endParaRPr lang="en-US" altLang="en-US" dirty="0">
              <a:cs typeface="Times New Roman" panose="02020603050405020304" pitchFamily="18" charset="0"/>
            </a:endParaRPr>
          </a:p>
          <a:p>
            <a:pPr>
              <a:lnSpc>
                <a:spcPct val="90000"/>
              </a:lnSpc>
              <a:buFont typeface="Wingdings" panose="05000000000000000000" pitchFamily="2" charset="2"/>
              <a:buNone/>
            </a:pPr>
            <a:r>
              <a:rPr lang="en-US" altLang="en-US" b="1" dirty="0">
                <a:cs typeface="Times New Roman" panose="02020603050405020304" pitchFamily="18" charset="0"/>
              </a:rPr>
              <a:t>  15       1111           </a:t>
            </a:r>
          </a:p>
        </p:txBody>
      </p:sp>
      <p:sp>
        <p:nvSpPr>
          <p:cNvPr id="272386" name="Rectangle 2">
            <a:extLst>
              <a:ext uri="{FF2B5EF4-FFF2-40B4-BE49-F238E27FC236}">
                <a16:creationId xmlns:a16="http://schemas.microsoft.com/office/drawing/2014/main" id="{BA6C7205-5251-017A-53EB-EB6A98C82BED}"/>
              </a:ext>
            </a:extLst>
          </p:cNvPr>
          <p:cNvSpPr>
            <a:spLocks noGrp="1" noChangeArrowheads="1"/>
          </p:cNvSpPr>
          <p:nvPr>
            <p:ph type="title" idx="4294967295"/>
          </p:nvPr>
        </p:nvSpPr>
        <p:spPr>
          <a:xfrm>
            <a:off x="2456656" y="836612"/>
            <a:ext cx="8428037" cy="1020763"/>
          </a:xfrm>
        </p:spPr>
        <p:txBody>
          <a:bodyPr/>
          <a:lstStyle/>
          <a:p>
            <a:r>
              <a:rPr lang="en-US" altLang="en-US" sz="2900" b="1" dirty="0" err="1">
                <a:solidFill>
                  <a:schemeClr val="accent2"/>
                </a:solidFill>
                <a:latin typeface="Comic Sans MS" panose="030F0702030302020204" pitchFamily="66" charset="0"/>
                <a:ea typeface="+mn-ea"/>
                <a:cs typeface="Arial" panose="020B0604020202020204" pitchFamily="34" charset="0"/>
              </a:rPr>
              <a:t>Minterm</a:t>
            </a:r>
            <a:r>
              <a:rPr lang="en-US" altLang="en-US" sz="2900" b="1" dirty="0">
                <a:solidFill>
                  <a:schemeClr val="accent2"/>
                </a:solidFill>
                <a:latin typeface="Comic Sans MS" panose="030F0702030302020204" pitchFamily="66" charset="0"/>
                <a:ea typeface="+mn-ea"/>
                <a:cs typeface="Arial" panose="020B0604020202020204" pitchFamily="34" charset="0"/>
              </a:rPr>
              <a:t>/Maxterm– Four Variables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DDC983-4C9D-6F1F-711C-AF604DF7EDCE}"/>
              </a:ext>
            </a:extLst>
          </p:cNvPr>
          <p:cNvSpPr>
            <a:spLocks noGrp="1"/>
          </p:cNvSpPr>
          <p:nvPr>
            <p:ph idx="1"/>
          </p:nvPr>
        </p:nvSpPr>
        <p:spPr/>
        <p:txBody>
          <a:bodyPr>
            <a:noAutofit/>
          </a:bodyPr>
          <a:lstStyle/>
          <a:p>
            <a:pPr algn="just">
              <a:lnSpc>
                <a:spcPct val="150000"/>
              </a:lnSpc>
            </a:pPr>
            <a:r>
              <a:rPr lang="en-GB" altLang="en-US" dirty="0">
                <a:latin typeface="Comic Sans MS" panose="030F0702030302020204" pitchFamily="66" charset="0"/>
                <a:cs typeface="Arial" panose="020B0604020202020204" pitchFamily="34" charset="0"/>
              </a:rPr>
              <a:t>A Boolean function expressed algebraically can be written in two ways </a:t>
            </a:r>
            <a:r>
              <a:rPr lang="en-US" altLang="en-US" dirty="0">
                <a:solidFill>
                  <a:srgbClr val="FF0000"/>
                </a:solidFill>
                <a:latin typeface="Comic Sans MS" panose="030F0702030302020204" pitchFamily="66" charset="0"/>
                <a:cs typeface="Arial" panose="020B0604020202020204" pitchFamily="34" charset="0"/>
              </a:rPr>
              <a:t>canonical</a:t>
            </a:r>
            <a:r>
              <a:rPr lang="en-US" altLang="en-US" dirty="0">
                <a:latin typeface="Comic Sans MS" panose="030F0702030302020204" pitchFamily="66" charset="0"/>
                <a:cs typeface="Arial" panose="020B0604020202020204" pitchFamily="34" charset="0"/>
              </a:rPr>
              <a:t> </a:t>
            </a:r>
            <a:r>
              <a:rPr lang="en-GB" altLang="en-US" dirty="0">
                <a:latin typeface="Comic Sans MS" panose="030F0702030302020204" pitchFamily="66" charset="0"/>
                <a:cs typeface="Arial" panose="020B0604020202020204" pitchFamily="34" charset="0"/>
              </a:rPr>
              <a:t>form.</a:t>
            </a:r>
          </a:p>
          <a:p>
            <a:pPr algn="just">
              <a:lnSpc>
                <a:spcPct val="150000"/>
              </a:lnSpc>
            </a:pPr>
            <a:endParaRPr lang="en-GB" altLang="en-US" dirty="0">
              <a:latin typeface="Comic Sans MS" panose="030F0702030302020204" pitchFamily="66" charset="0"/>
              <a:cs typeface="Arial" panose="020B0604020202020204" pitchFamily="34" charset="0"/>
            </a:endParaRPr>
          </a:p>
          <a:p>
            <a:pPr algn="just">
              <a:lnSpc>
                <a:spcPct val="150000"/>
              </a:lnSpc>
            </a:pPr>
            <a:r>
              <a:rPr lang="en-GB" dirty="0">
                <a:solidFill>
                  <a:srgbClr val="FF0000"/>
                </a:solidFill>
                <a:latin typeface="Comic Sans MS" panose="030F0702030302020204" pitchFamily="66" charset="0"/>
                <a:cs typeface="Arial" panose="020B0604020202020204" pitchFamily="34" charset="0"/>
              </a:rPr>
              <a:t>Canonical forms </a:t>
            </a:r>
            <a:r>
              <a:rPr lang="en-GB" dirty="0">
                <a:latin typeface="Comic Sans MS" panose="030F0702030302020204" pitchFamily="66" charset="0"/>
                <a:cs typeface="Arial" panose="020B0604020202020204" pitchFamily="34" charset="0"/>
              </a:rPr>
              <a:t>express all binary variables in every product (AND) or sum (OR) term of the Boolean function. There are two types of canonical form: </a:t>
            </a:r>
            <a:r>
              <a:rPr lang="en-US" dirty="0">
                <a:solidFill>
                  <a:srgbClr val="FF0000"/>
                </a:solidFill>
                <a:latin typeface="Comic Sans MS" panose="030F0702030302020204" pitchFamily="66" charset="0"/>
                <a:cs typeface="Arial" panose="020B0604020202020204" pitchFamily="34" charset="0"/>
              </a:rPr>
              <a:t>Sum of </a:t>
            </a:r>
            <a:r>
              <a:rPr lang="en-US" dirty="0" err="1">
                <a:solidFill>
                  <a:srgbClr val="FF0000"/>
                </a:solidFill>
                <a:latin typeface="Comic Sans MS" panose="030F0702030302020204" pitchFamily="66" charset="0"/>
                <a:cs typeface="Arial" panose="020B0604020202020204" pitchFamily="34" charset="0"/>
              </a:rPr>
              <a:t>Minterms</a:t>
            </a:r>
            <a:r>
              <a:rPr lang="en-US" dirty="0">
                <a:solidFill>
                  <a:srgbClr val="FF0000"/>
                </a:solidFill>
                <a:latin typeface="Comic Sans MS" panose="030F0702030302020204" pitchFamily="66" charset="0"/>
                <a:cs typeface="Arial" panose="020B0604020202020204" pitchFamily="34" charset="0"/>
              </a:rPr>
              <a:t> and Product of Maxterms </a:t>
            </a:r>
            <a:endParaRPr lang="en-GB" dirty="0">
              <a:solidFill>
                <a:srgbClr val="FF0000"/>
              </a:solidFill>
              <a:latin typeface="Comic Sans MS" panose="030F0702030302020204" pitchFamily="66" charset="0"/>
              <a:cs typeface="Arial" panose="020B0604020202020204" pitchFamily="34" charset="0"/>
            </a:endParaRPr>
          </a:p>
          <a:p>
            <a:pPr algn="just">
              <a:lnSpc>
                <a:spcPct val="150000"/>
              </a:lnSpc>
            </a:pPr>
            <a:endParaRPr lang="en-GB" altLang="en-US" sz="2200" dirty="0"/>
          </a:p>
          <a:p>
            <a:pPr algn="just">
              <a:lnSpc>
                <a:spcPct val="150000"/>
              </a:lnSpc>
            </a:pPr>
            <a:endParaRPr lang="en-GB" altLang="en-US" sz="2200" dirty="0"/>
          </a:p>
          <a:p>
            <a:pPr>
              <a:lnSpc>
                <a:spcPct val="120000"/>
              </a:lnSpc>
            </a:pPr>
            <a:endParaRPr lang="en-GB" sz="2200" dirty="0"/>
          </a:p>
        </p:txBody>
      </p:sp>
      <p:sp>
        <p:nvSpPr>
          <p:cNvPr id="6" name="Rectangle 2">
            <a:extLst>
              <a:ext uri="{FF2B5EF4-FFF2-40B4-BE49-F238E27FC236}">
                <a16:creationId xmlns:a16="http://schemas.microsoft.com/office/drawing/2014/main" id="{F9ABB7FC-3336-FCBE-1D79-6E7594311669}"/>
              </a:ext>
            </a:extLst>
          </p:cNvPr>
          <p:cNvSpPr>
            <a:spLocks noGrp="1" noChangeArrowheads="1"/>
          </p:cNvSpPr>
          <p:nvPr>
            <p:ph type="title" idx="4294967295"/>
          </p:nvPr>
        </p:nvSpPr>
        <p:spPr>
          <a:xfrm>
            <a:off x="3043237" y="1050089"/>
            <a:ext cx="7777163" cy="483436"/>
          </a:xfrm>
        </p:spPr>
        <p:txBody>
          <a:bodyPr>
            <a:normAutofit fontScale="90000"/>
          </a:bodyPr>
          <a:lstStyle/>
          <a:p>
            <a:pPr>
              <a:defRPr/>
            </a:pPr>
            <a:r>
              <a:rPr lang="en-US" altLang="en-US" sz="3200" b="1" dirty="0">
                <a:solidFill>
                  <a:schemeClr val="accent2"/>
                </a:solidFill>
                <a:latin typeface="Comic Sans MS" panose="030F0702030302020204" pitchFamily="66" charset="0"/>
                <a:ea typeface="+mn-ea"/>
                <a:cs typeface="Arial" panose="020B0604020202020204" pitchFamily="34" charset="0"/>
              </a:rPr>
              <a:t>Canonical Forms</a:t>
            </a:r>
          </a:p>
        </p:txBody>
      </p:sp>
      <p:sp>
        <p:nvSpPr>
          <p:cNvPr id="2" name="Slide Number Placeholder 1">
            <a:extLst>
              <a:ext uri="{FF2B5EF4-FFF2-40B4-BE49-F238E27FC236}">
                <a16:creationId xmlns:a16="http://schemas.microsoft.com/office/drawing/2014/main" id="{3789A29A-AD2C-BE80-4DCB-F9B08D927E98}"/>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14</a:t>
            </a:fld>
            <a:endParaRPr lang="en-GB"/>
          </a:p>
        </p:txBody>
      </p:sp>
    </p:spTree>
    <p:extLst>
      <p:ext uri="{BB962C8B-B14F-4D97-AF65-F5344CB8AC3E}">
        <p14:creationId xmlns:p14="http://schemas.microsoft.com/office/powerpoint/2010/main" val="3084070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513395" y="1987288"/>
            <a:ext cx="10964594" cy="4267898"/>
          </a:xfrm>
        </p:spPr>
        <p:txBody>
          <a:bodyPr>
            <a:normAutofit/>
          </a:bodyPr>
          <a:lstStyle/>
          <a:p>
            <a:pPr marL="0" indent="0" algn="just">
              <a:buNone/>
            </a:pPr>
            <a:r>
              <a:rPr lang="en-US" sz="2600" dirty="0">
                <a:solidFill>
                  <a:srgbClr val="FF0000"/>
                </a:solidFill>
                <a:latin typeface="Comic Sans MS" panose="030F0702030302020204" pitchFamily="66" charset="0"/>
                <a:cs typeface="Arial" panose="020B0604020202020204" pitchFamily="34" charset="0"/>
              </a:rPr>
              <a:t>Sum of </a:t>
            </a:r>
            <a:r>
              <a:rPr lang="en-US" sz="2600" dirty="0" err="1">
                <a:solidFill>
                  <a:srgbClr val="FF0000"/>
                </a:solidFill>
                <a:latin typeface="Comic Sans MS" panose="030F0702030302020204" pitchFamily="66" charset="0"/>
                <a:cs typeface="Arial" panose="020B0604020202020204" pitchFamily="34" charset="0"/>
              </a:rPr>
              <a:t>Minterms</a:t>
            </a:r>
            <a:r>
              <a:rPr lang="en-US" sz="2600" dirty="0">
                <a:solidFill>
                  <a:srgbClr val="FF0000"/>
                </a:solidFill>
                <a:latin typeface="Comic Sans MS" panose="030F0702030302020204" pitchFamily="66" charset="0"/>
                <a:cs typeface="Arial" panose="020B0604020202020204" pitchFamily="34" charset="0"/>
              </a:rPr>
              <a:t> (</a:t>
            </a:r>
            <a:r>
              <a:rPr lang="en-US" sz="2600" dirty="0" err="1">
                <a:solidFill>
                  <a:srgbClr val="FF0000"/>
                </a:solidFill>
                <a:latin typeface="Comic Sans MS" panose="030F0702030302020204" pitchFamily="66" charset="0"/>
                <a:cs typeface="Arial" panose="020B0604020202020204" pitchFamily="34" charset="0"/>
              </a:rPr>
              <a:t>SoM</a:t>
            </a:r>
            <a:r>
              <a:rPr lang="en-US" sz="2600" dirty="0">
                <a:solidFill>
                  <a:srgbClr val="FF0000"/>
                </a:solidFill>
                <a:latin typeface="Comic Sans MS" panose="030F0702030302020204" pitchFamily="66" charset="0"/>
                <a:cs typeface="Arial" panose="020B0604020202020204" pitchFamily="34" charset="0"/>
              </a:rPr>
              <a:t>)</a:t>
            </a:r>
          </a:p>
          <a:p>
            <a:pPr marL="357188" lvl="1" indent="-266700" algn="just"/>
            <a:r>
              <a:rPr lang="en-US" altLang="zh-TW" sz="2600" dirty="0">
                <a:latin typeface="Comic Sans MS" panose="030F0702030302020204" pitchFamily="66" charset="0"/>
                <a:cs typeface="Arial" panose="020B0604020202020204" pitchFamily="34" charset="0"/>
              </a:rPr>
              <a:t>Given a truth table, a Boolean function can be expressed as sum of </a:t>
            </a:r>
            <a:r>
              <a:rPr lang="en-US" altLang="zh-TW" sz="2600" dirty="0" err="1">
                <a:latin typeface="Comic Sans MS" panose="030F0702030302020204" pitchFamily="66" charset="0"/>
                <a:cs typeface="Arial" panose="020B0604020202020204" pitchFamily="34" charset="0"/>
              </a:rPr>
              <a:t>minterms</a:t>
            </a:r>
            <a:r>
              <a:rPr lang="en-US" altLang="zh-TW" sz="2600" dirty="0">
                <a:latin typeface="Comic Sans MS" panose="030F0702030302020204" pitchFamily="66" charset="0"/>
                <a:cs typeface="Arial" panose="020B0604020202020204" pitchFamily="34" charset="0"/>
              </a:rPr>
              <a:t> by:</a:t>
            </a:r>
          </a:p>
          <a:p>
            <a:pPr marL="814388" lvl="2" indent="-266700" algn="just"/>
            <a:r>
              <a:rPr lang="en-US" altLang="zh-TW" sz="2600" dirty="0">
                <a:latin typeface="Comic Sans MS" panose="030F0702030302020204" pitchFamily="66" charset="0"/>
                <a:cs typeface="Arial" panose="020B0604020202020204" pitchFamily="34" charset="0"/>
              </a:rPr>
              <a:t>Forming a </a:t>
            </a:r>
            <a:r>
              <a:rPr lang="en-US" altLang="zh-TW" sz="2600" dirty="0" err="1">
                <a:latin typeface="Comic Sans MS" panose="030F0702030302020204" pitchFamily="66" charset="0"/>
                <a:cs typeface="Arial" panose="020B0604020202020204" pitchFamily="34" charset="0"/>
              </a:rPr>
              <a:t>minterm</a:t>
            </a:r>
            <a:r>
              <a:rPr lang="en-US" altLang="zh-TW" sz="2600" dirty="0">
                <a:latin typeface="Comic Sans MS" panose="030F0702030302020204" pitchFamily="66" charset="0"/>
                <a:cs typeface="Arial" panose="020B0604020202020204" pitchFamily="34" charset="0"/>
              </a:rPr>
              <a:t> for each combination of the variables that produces a 1 in the function and then taking the OR of all terms. </a:t>
            </a:r>
          </a:p>
          <a:p>
            <a:pPr lvl="1" algn="just"/>
            <a:endParaRPr lang="en-US" altLang="zh-TW" sz="2200" dirty="0">
              <a:solidFill>
                <a:schemeClr val="accent3">
                  <a:lumMod val="75000"/>
                </a:schemeClr>
              </a:solidFill>
            </a:endParaRPr>
          </a:p>
          <a:p>
            <a:pPr marL="274320" lvl="1" indent="0" algn="just">
              <a:buNone/>
            </a:pPr>
            <a:endParaRPr lang="en-US" altLang="zh-TW" sz="2200" dirty="0">
              <a:solidFill>
                <a:schemeClr val="accent4">
                  <a:lumMod val="75000"/>
                </a:schemeClr>
              </a:solidFill>
            </a:endParaRPr>
          </a:p>
          <a:p>
            <a:pPr marL="0" indent="0" algn="just">
              <a:buNone/>
            </a:pPr>
            <a:endParaRPr lang="en-US" sz="2200" dirty="0">
              <a:solidFill>
                <a:schemeClr val="accent4">
                  <a:lumMod val="75000"/>
                </a:schemeClr>
              </a:solidFill>
            </a:endParaRPr>
          </a:p>
          <a:p>
            <a:pPr algn="just"/>
            <a:endParaRPr lang="en-US" sz="2200" dirty="0"/>
          </a:p>
        </p:txBody>
      </p:sp>
      <p:sp>
        <p:nvSpPr>
          <p:cNvPr id="2" name="عنوان 1"/>
          <p:cNvSpPr>
            <a:spLocks noGrp="1"/>
          </p:cNvSpPr>
          <p:nvPr>
            <p:ph type="title" idx="4294967295"/>
          </p:nvPr>
        </p:nvSpPr>
        <p:spPr>
          <a:xfrm>
            <a:off x="3924300" y="1102473"/>
            <a:ext cx="4648200" cy="613852"/>
          </a:xfrm>
        </p:spPr>
        <p:txBody>
          <a:bodyPr/>
          <a:lstStyle/>
          <a:p>
            <a:r>
              <a:rPr lang="en-US" sz="2900" b="1" dirty="0">
                <a:solidFill>
                  <a:schemeClr val="accent2"/>
                </a:solidFill>
                <a:latin typeface="Comic Sans MS" panose="030F0702030302020204" pitchFamily="66" charset="0"/>
                <a:ea typeface="+mn-ea"/>
                <a:cs typeface="Arial" panose="020B0604020202020204" pitchFamily="34" charset="0"/>
              </a:rPr>
              <a:t>Canonical Forms - </a:t>
            </a:r>
            <a:r>
              <a:rPr lang="en-US" sz="2900" b="1" dirty="0" err="1">
                <a:solidFill>
                  <a:schemeClr val="accent2"/>
                </a:solidFill>
                <a:latin typeface="Comic Sans MS" panose="030F0702030302020204" pitchFamily="66" charset="0"/>
                <a:ea typeface="+mn-ea"/>
                <a:cs typeface="Arial" panose="020B0604020202020204" pitchFamily="34" charset="0"/>
              </a:rPr>
              <a:t>SoM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3" name="Slide Number Placeholder 2">
            <a:extLst>
              <a:ext uri="{FF2B5EF4-FFF2-40B4-BE49-F238E27FC236}">
                <a16:creationId xmlns:a16="http://schemas.microsoft.com/office/drawing/2014/main" id="{93EF3BB4-6DE3-99D0-8269-0BCEBEA58EF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15</a:t>
            </a:fld>
            <a:endParaRPr lang="en-GB"/>
          </a:p>
        </p:txBody>
      </p:sp>
    </p:spTree>
    <p:extLst>
      <p:ext uri="{BB962C8B-B14F-4D97-AF65-F5344CB8AC3E}">
        <p14:creationId xmlns:p14="http://schemas.microsoft.com/office/powerpoint/2010/main" val="2832684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533715" y="1763768"/>
            <a:ext cx="10964594" cy="4267898"/>
          </a:xfrm>
        </p:spPr>
        <p:txBody>
          <a:bodyPr>
            <a:normAutofit/>
          </a:bodyPr>
          <a:lstStyle/>
          <a:p>
            <a:pPr marL="90488" lvl="1" indent="0" algn="just">
              <a:buNone/>
            </a:pPr>
            <a:r>
              <a:rPr lang="en-US" altLang="zh-TW" b="1" u="sng" dirty="0">
                <a:solidFill>
                  <a:srgbClr val="FF0000"/>
                </a:solidFill>
                <a:latin typeface="Comic Sans MS" panose="030F0702030302020204" pitchFamily="66" charset="0"/>
                <a:cs typeface="Arial" panose="020B0604020202020204" pitchFamily="34" charset="0"/>
              </a:rPr>
              <a:t>Example: </a:t>
            </a:r>
          </a:p>
          <a:p>
            <a:pPr marL="90488" lvl="1" indent="0" algn="just">
              <a:buNone/>
            </a:pPr>
            <a:endParaRPr lang="en-US" altLang="zh-TW" sz="2200" dirty="0"/>
          </a:p>
          <a:p>
            <a:pPr marL="90488" lvl="1" indent="0" algn="just">
              <a:buNone/>
            </a:pPr>
            <a:r>
              <a:rPr lang="en-US" altLang="zh-TW" sz="2600" dirty="0"/>
              <a:t>Given the truth table, express f</a:t>
            </a:r>
            <a:r>
              <a:rPr lang="en-US" altLang="zh-TW" sz="2600" baseline="-25000" dirty="0"/>
              <a:t>1</a:t>
            </a:r>
            <a:r>
              <a:rPr lang="en-US" altLang="zh-TW" sz="2600" dirty="0"/>
              <a:t> as </a:t>
            </a:r>
            <a:r>
              <a:rPr lang="en-US" altLang="zh-TW" sz="2600" dirty="0" err="1"/>
              <a:t>SoM</a:t>
            </a:r>
            <a:endParaRPr lang="en-US" altLang="zh-TW" sz="2600" dirty="0"/>
          </a:p>
          <a:p>
            <a:pPr marL="274320" lvl="1" indent="0" algn="just">
              <a:buNone/>
            </a:pPr>
            <a:r>
              <a:rPr lang="en-US" altLang="zh-TW" sz="2600" dirty="0"/>
              <a:t>     </a:t>
            </a:r>
          </a:p>
          <a:p>
            <a:pPr marL="274320" lvl="1" indent="0" algn="just">
              <a:buNone/>
            </a:pPr>
            <a:r>
              <a:rPr lang="en-US" altLang="zh-TW" sz="2600" dirty="0">
                <a:latin typeface="Comic Sans MS" panose="030F0702030302020204" pitchFamily="66" charset="0"/>
                <a:cs typeface="Arial" panose="020B0604020202020204" pitchFamily="34" charset="0"/>
              </a:rPr>
              <a:t>f1 = </a:t>
            </a:r>
            <a:r>
              <a:rPr lang="en-US" altLang="zh-TW" sz="2600" dirty="0" err="1">
                <a:latin typeface="Comic Sans MS" panose="030F0702030302020204" pitchFamily="66" charset="0"/>
                <a:cs typeface="Arial" panose="020B0604020202020204" pitchFamily="34" charset="0"/>
              </a:rPr>
              <a:t>x'y'z</a:t>
            </a:r>
            <a:r>
              <a:rPr lang="en-US" altLang="zh-TW" sz="2600" dirty="0">
                <a:latin typeface="Comic Sans MS" panose="030F0702030302020204" pitchFamily="66" charset="0"/>
                <a:cs typeface="Arial" panose="020B0604020202020204" pitchFamily="34" charset="0"/>
              </a:rPr>
              <a:t> </a:t>
            </a:r>
            <a:r>
              <a:rPr lang="en-US" altLang="zh-TW" sz="2600" dirty="0">
                <a:solidFill>
                  <a:srgbClr val="FF0000"/>
                </a:solidFill>
                <a:latin typeface="Comic Sans MS" panose="030F0702030302020204" pitchFamily="66" charset="0"/>
                <a:cs typeface="Arial" panose="020B0604020202020204" pitchFamily="34" charset="0"/>
              </a:rPr>
              <a:t>+</a:t>
            </a:r>
            <a:r>
              <a:rPr lang="en-US" altLang="zh-TW" sz="2600" dirty="0">
                <a:latin typeface="Comic Sans MS" panose="030F0702030302020204" pitchFamily="66" charset="0"/>
                <a:cs typeface="Arial" panose="020B0604020202020204" pitchFamily="34" charset="0"/>
              </a:rPr>
              <a:t> </a:t>
            </a:r>
            <a:r>
              <a:rPr lang="en-US" altLang="zh-TW" sz="2600" dirty="0" err="1">
                <a:latin typeface="Comic Sans MS" panose="030F0702030302020204" pitchFamily="66" charset="0"/>
                <a:cs typeface="Arial" panose="020B0604020202020204" pitchFamily="34" charset="0"/>
              </a:rPr>
              <a:t>xy'z</a:t>
            </a:r>
            <a:r>
              <a:rPr lang="en-US" altLang="zh-TW" sz="2600" dirty="0">
                <a:latin typeface="Comic Sans MS" panose="030F0702030302020204" pitchFamily="66" charset="0"/>
                <a:cs typeface="Arial" panose="020B0604020202020204" pitchFamily="34" charset="0"/>
              </a:rPr>
              <a:t>' </a:t>
            </a:r>
            <a:r>
              <a:rPr lang="en-US" altLang="zh-TW" sz="2600" dirty="0">
                <a:solidFill>
                  <a:srgbClr val="FF0000"/>
                </a:solidFill>
                <a:latin typeface="Comic Sans MS" panose="030F0702030302020204" pitchFamily="66" charset="0"/>
                <a:cs typeface="Arial" panose="020B0604020202020204" pitchFamily="34" charset="0"/>
              </a:rPr>
              <a:t>+</a:t>
            </a:r>
            <a:r>
              <a:rPr lang="en-US" altLang="zh-TW" sz="2600" dirty="0">
                <a:latin typeface="Comic Sans MS" panose="030F0702030302020204" pitchFamily="66" charset="0"/>
                <a:cs typeface="Arial" panose="020B0604020202020204" pitchFamily="34" charset="0"/>
              </a:rPr>
              <a:t> </a:t>
            </a:r>
            <a:r>
              <a:rPr lang="en-US" altLang="zh-TW" sz="2600" dirty="0" err="1">
                <a:latin typeface="Comic Sans MS" panose="030F0702030302020204" pitchFamily="66" charset="0"/>
                <a:cs typeface="Arial" panose="020B0604020202020204" pitchFamily="34" charset="0"/>
              </a:rPr>
              <a:t>xyz</a:t>
            </a:r>
            <a:r>
              <a:rPr lang="en-US" altLang="zh-TW" sz="2600" dirty="0">
                <a:latin typeface="Comic Sans MS" panose="030F0702030302020204" pitchFamily="66" charset="0"/>
                <a:cs typeface="Arial" panose="020B0604020202020204" pitchFamily="34" charset="0"/>
              </a:rPr>
              <a:t> </a:t>
            </a:r>
            <a:r>
              <a:rPr lang="en-US" altLang="en-US" sz="2600" dirty="0">
                <a:latin typeface="Comic Sans MS" panose="030F0702030302020204" pitchFamily="66" charset="0"/>
                <a:cs typeface="Arial" panose="020B0604020202020204" pitchFamily="34" charset="0"/>
              </a:rPr>
              <a:t>← </a:t>
            </a:r>
            <a:r>
              <a:rPr lang="en-US" altLang="en-US" sz="2600" dirty="0" err="1">
                <a:solidFill>
                  <a:srgbClr val="FF0000"/>
                </a:solidFill>
                <a:latin typeface="Comic Sans MS" panose="030F0702030302020204" pitchFamily="66" charset="0"/>
                <a:cs typeface="Arial" panose="020B0604020202020204" pitchFamily="34" charset="0"/>
              </a:rPr>
              <a:t>SoM</a:t>
            </a:r>
            <a:r>
              <a:rPr lang="en-US" altLang="en-US" sz="2600" dirty="0">
                <a:solidFill>
                  <a:srgbClr val="FF0000"/>
                </a:solidFill>
                <a:latin typeface="Comic Sans MS" panose="030F0702030302020204" pitchFamily="66" charset="0"/>
                <a:cs typeface="Arial" panose="020B0604020202020204" pitchFamily="34" charset="0"/>
              </a:rPr>
              <a:t> Form</a:t>
            </a:r>
            <a:endParaRPr lang="en-US" altLang="zh-TW" sz="2600" dirty="0">
              <a:solidFill>
                <a:srgbClr val="FF0000"/>
              </a:solidFill>
              <a:latin typeface="Comic Sans MS" panose="030F0702030302020204" pitchFamily="66" charset="0"/>
              <a:cs typeface="Arial" panose="020B0604020202020204" pitchFamily="34" charset="0"/>
            </a:endParaRPr>
          </a:p>
          <a:p>
            <a:pPr marL="274320" lvl="1" indent="0" algn="just">
              <a:buNone/>
            </a:pPr>
            <a:r>
              <a:rPr lang="en-US" altLang="zh-TW" sz="2600" dirty="0">
                <a:latin typeface="Comic Sans MS" panose="030F0702030302020204" pitchFamily="66" charset="0"/>
                <a:cs typeface="Arial" panose="020B0604020202020204" pitchFamily="34" charset="0"/>
              </a:rPr>
              <a:t>    = m1 </a:t>
            </a:r>
            <a:r>
              <a:rPr lang="en-US" altLang="zh-TW" sz="2600" dirty="0">
                <a:solidFill>
                  <a:srgbClr val="FF0000"/>
                </a:solidFill>
                <a:latin typeface="Comic Sans MS" panose="030F0702030302020204" pitchFamily="66" charset="0"/>
                <a:cs typeface="Arial" panose="020B0604020202020204" pitchFamily="34" charset="0"/>
              </a:rPr>
              <a:t>+</a:t>
            </a:r>
            <a:r>
              <a:rPr lang="en-US" altLang="zh-TW" sz="2600" dirty="0">
                <a:latin typeface="Comic Sans MS" panose="030F0702030302020204" pitchFamily="66" charset="0"/>
                <a:cs typeface="Arial" panose="020B0604020202020204" pitchFamily="34" charset="0"/>
              </a:rPr>
              <a:t> m4 </a:t>
            </a:r>
            <a:r>
              <a:rPr lang="en-US" altLang="zh-TW" sz="2600" dirty="0">
                <a:solidFill>
                  <a:srgbClr val="FF0000"/>
                </a:solidFill>
                <a:latin typeface="Comic Sans MS" panose="030F0702030302020204" pitchFamily="66" charset="0"/>
                <a:cs typeface="Arial" panose="020B0604020202020204" pitchFamily="34" charset="0"/>
              </a:rPr>
              <a:t>+</a:t>
            </a:r>
            <a:r>
              <a:rPr lang="en-US" altLang="zh-TW" sz="2600" dirty="0">
                <a:latin typeface="Comic Sans MS" panose="030F0702030302020204" pitchFamily="66" charset="0"/>
                <a:cs typeface="Arial" panose="020B0604020202020204" pitchFamily="34" charset="0"/>
              </a:rPr>
              <a:t> m7 </a:t>
            </a:r>
          </a:p>
          <a:p>
            <a:pPr marL="274320" lvl="1" indent="0" algn="just">
              <a:buNone/>
            </a:pPr>
            <a:r>
              <a:rPr lang="en-US" altLang="zh-TW" sz="2600" dirty="0">
                <a:latin typeface="Comic Sans MS" panose="030F0702030302020204" pitchFamily="66" charset="0"/>
                <a:cs typeface="Arial" panose="020B0604020202020204" pitchFamily="34" charset="0"/>
              </a:rPr>
              <a:t>     </a:t>
            </a:r>
          </a:p>
          <a:p>
            <a:pPr marL="274320" lvl="1" indent="0" algn="just">
              <a:buNone/>
            </a:pPr>
            <a:r>
              <a:rPr lang="en-US" altLang="zh-TW" sz="2600" dirty="0">
                <a:latin typeface="Comic Sans MS" panose="030F0702030302020204" pitchFamily="66" charset="0"/>
                <a:cs typeface="Arial" panose="020B0604020202020204" pitchFamily="34" charset="0"/>
              </a:rPr>
              <a:t>f1(</a:t>
            </a:r>
            <a:r>
              <a:rPr lang="en-US" altLang="zh-TW" sz="2600" dirty="0" err="1">
                <a:latin typeface="Comic Sans MS" panose="030F0702030302020204" pitchFamily="66" charset="0"/>
                <a:cs typeface="Arial" panose="020B0604020202020204" pitchFamily="34" charset="0"/>
              </a:rPr>
              <a:t>x,y,z</a:t>
            </a:r>
            <a:r>
              <a:rPr lang="en-US" altLang="zh-TW" sz="2600" dirty="0">
                <a:latin typeface="Comic Sans MS" panose="030F0702030302020204" pitchFamily="66" charset="0"/>
                <a:cs typeface="Arial" panose="020B0604020202020204" pitchFamily="34" charset="0"/>
              </a:rPr>
              <a:t>)=</a:t>
            </a:r>
            <a:r>
              <a:rPr lang="el-GR" altLang="zh-TW" sz="2600" dirty="0">
                <a:latin typeface="Comic Sans MS" panose="030F0702030302020204" pitchFamily="66" charset="0"/>
                <a:cs typeface="Arial" panose="020B0604020202020204" pitchFamily="34" charset="0"/>
              </a:rPr>
              <a:t>Σ</a:t>
            </a:r>
            <a:r>
              <a:rPr lang="en-US" altLang="zh-TW" sz="2600" dirty="0">
                <a:latin typeface="Comic Sans MS" panose="030F0702030302020204" pitchFamily="66" charset="0"/>
                <a:cs typeface="Arial" panose="020B0604020202020204" pitchFamily="34" charset="0"/>
              </a:rPr>
              <a:t>(m1,m4,m7) </a:t>
            </a:r>
            <a:r>
              <a:rPr lang="en-US" altLang="en-US" sz="2600" dirty="0">
                <a:latin typeface="Comic Sans MS" panose="030F0702030302020204" pitchFamily="66" charset="0"/>
                <a:cs typeface="Arial" panose="020B0604020202020204" pitchFamily="34" charset="0"/>
              </a:rPr>
              <a:t>← </a:t>
            </a:r>
            <a:r>
              <a:rPr lang="en-US" altLang="en-US" sz="2600" dirty="0">
                <a:solidFill>
                  <a:srgbClr val="FF0000"/>
                </a:solidFill>
                <a:latin typeface="Comic Sans MS" panose="030F0702030302020204" pitchFamily="66" charset="0"/>
                <a:cs typeface="Arial" panose="020B0604020202020204" pitchFamily="34" charset="0"/>
              </a:rPr>
              <a:t>Shorthand </a:t>
            </a:r>
            <a:r>
              <a:rPr lang="en-US" altLang="en-US" sz="2600" dirty="0" err="1">
                <a:solidFill>
                  <a:srgbClr val="FF0000"/>
                </a:solidFill>
                <a:latin typeface="Comic Sans MS" panose="030F0702030302020204" pitchFamily="66" charset="0"/>
                <a:cs typeface="Arial" panose="020B0604020202020204" pitchFamily="34" charset="0"/>
              </a:rPr>
              <a:t>SoM</a:t>
            </a:r>
            <a:r>
              <a:rPr lang="en-US" altLang="en-US" sz="2600" dirty="0">
                <a:solidFill>
                  <a:srgbClr val="FF0000"/>
                </a:solidFill>
                <a:latin typeface="Comic Sans MS" panose="030F0702030302020204" pitchFamily="66" charset="0"/>
                <a:cs typeface="Arial" panose="020B0604020202020204" pitchFamily="34" charset="0"/>
              </a:rPr>
              <a:t> Form</a:t>
            </a:r>
          </a:p>
          <a:p>
            <a:pPr marL="274320" lvl="1" indent="0" algn="just">
              <a:buNone/>
            </a:pPr>
            <a:endParaRPr lang="en-US" altLang="zh-TW" sz="2200" dirty="0">
              <a:solidFill>
                <a:schemeClr val="accent4">
                  <a:lumMod val="75000"/>
                </a:schemeClr>
              </a:solidFill>
            </a:endParaRPr>
          </a:p>
          <a:p>
            <a:pPr marL="0" indent="0" algn="just">
              <a:buNone/>
            </a:pPr>
            <a:endParaRPr lang="en-US" sz="2200" dirty="0">
              <a:solidFill>
                <a:schemeClr val="accent4">
                  <a:lumMod val="75000"/>
                </a:schemeClr>
              </a:solidFill>
            </a:endParaRPr>
          </a:p>
          <a:p>
            <a:pPr algn="just"/>
            <a:endParaRPr lang="en-US" sz="2200" dirty="0"/>
          </a:p>
        </p:txBody>
      </p:sp>
      <p:sp>
        <p:nvSpPr>
          <p:cNvPr id="2" name="عنوان 1"/>
          <p:cNvSpPr>
            <a:spLocks noGrp="1"/>
          </p:cNvSpPr>
          <p:nvPr>
            <p:ph type="title" idx="4294967295"/>
          </p:nvPr>
        </p:nvSpPr>
        <p:spPr>
          <a:xfrm>
            <a:off x="3924300" y="1102473"/>
            <a:ext cx="4648200" cy="613852"/>
          </a:xfrm>
        </p:spPr>
        <p:txBody>
          <a:bodyPr/>
          <a:lstStyle/>
          <a:p>
            <a:r>
              <a:rPr lang="en-US" sz="2900" b="1" dirty="0">
                <a:solidFill>
                  <a:schemeClr val="accent2"/>
                </a:solidFill>
                <a:latin typeface="Comic Sans MS" panose="030F0702030302020204" pitchFamily="66" charset="0"/>
                <a:ea typeface="+mn-ea"/>
                <a:cs typeface="Arial" panose="020B0604020202020204" pitchFamily="34" charset="0"/>
              </a:rPr>
              <a:t>Canonical Forms - </a:t>
            </a:r>
            <a:r>
              <a:rPr lang="en-US" sz="2900" b="1" dirty="0" err="1">
                <a:solidFill>
                  <a:schemeClr val="accent2"/>
                </a:solidFill>
                <a:latin typeface="Comic Sans MS" panose="030F0702030302020204" pitchFamily="66" charset="0"/>
                <a:ea typeface="+mn-ea"/>
                <a:cs typeface="Arial" panose="020B0604020202020204" pitchFamily="34" charset="0"/>
              </a:rPr>
              <a:t>SoM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3" name="Slide Number Placeholder 2">
            <a:extLst>
              <a:ext uri="{FF2B5EF4-FFF2-40B4-BE49-F238E27FC236}">
                <a16:creationId xmlns:a16="http://schemas.microsoft.com/office/drawing/2014/main" id="{93EF3BB4-6DE3-99D0-8269-0BCEBEA58EF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16</a:t>
            </a:fld>
            <a:endParaRPr lang="en-GB"/>
          </a:p>
        </p:txBody>
      </p:sp>
      <p:grpSp>
        <p:nvGrpSpPr>
          <p:cNvPr id="10" name="مجموعة 9">
            <a:extLst>
              <a:ext uri="{FF2B5EF4-FFF2-40B4-BE49-F238E27FC236}">
                <a16:creationId xmlns:a16="http://schemas.microsoft.com/office/drawing/2014/main" id="{AF161503-FC11-9C90-6095-B36E981E0E11}"/>
              </a:ext>
            </a:extLst>
          </p:cNvPr>
          <p:cNvGrpSpPr/>
          <p:nvPr/>
        </p:nvGrpSpPr>
        <p:grpSpPr>
          <a:xfrm>
            <a:off x="8130176" y="2637495"/>
            <a:ext cx="3195576" cy="2520444"/>
            <a:chOff x="7911073" y="2740361"/>
            <a:chExt cx="3195576" cy="2520444"/>
          </a:xfrm>
        </p:grpSpPr>
        <p:pic>
          <p:nvPicPr>
            <p:cNvPr id="5" name="2.4.jpg" descr="2.4.jpg"/>
            <p:cNvPicPr>
              <a:picLocks noChangeAspect="1"/>
            </p:cNvPicPr>
            <p:nvPr/>
          </p:nvPicPr>
          <p:blipFill rotWithShape="1">
            <a:blip r:embed="rId3" cstate="print">
              <a:extLst>
                <a:ext uri="{28A0092B-C50C-407E-A947-70E740481C1C}">
                  <a14:useLocalDpi xmlns:a14="http://schemas.microsoft.com/office/drawing/2010/main" val="0"/>
                </a:ext>
              </a:extLst>
            </a:blip>
            <a:srcRect t="12607" r="32119" b="7213"/>
            <a:stretch/>
          </p:blipFill>
          <p:spPr bwMode="auto">
            <a:xfrm>
              <a:off x="7911073" y="2740361"/>
              <a:ext cx="3075454" cy="2520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مجموعة 8"/>
            <p:cNvGrpSpPr/>
            <p:nvPr/>
          </p:nvGrpSpPr>
          <p:grpSpPr>
            <a:xfrm>
              <a:off x="10234501" y="3394626"/>
              <a:ext cx="216024" cy="1728192"/>
              <a:chOff x="7956376" y="4149080"/>
              <a:chExt cx="216024" cy="1728192"/>
            </a:xfrm>
          </p:grpSpPr>
          <p:sp>
            <p:nvSpPr>
              <p:cNvPr id="6" name="مستطيل 5"/>
              <p:cNvSpPr/>
              <p:nvPr/>
            </p:nvSpPr>
            <p:spPr>
              <a:xfrm>
                <a:off x="7956376" y="4149080"/>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956376" y="4941168"/>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7956376" y="5661248"/>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a:extLst>
                <a:ext uri="{FF2B5EF4-FFF2-40B4-BE49-F238E27FC236}">
                  <a16:creationId xmlns:a16="http://schemas.microsoft.com/office/drawing/2014/main" id="{8C5042A1-EF07-9B4B-A0C9-7A91D5609032}"/>
                </a:ext>
              </a:extLst>
            </p:cNvPr>
            <p:cNvSpPr txBox="1"/>
            <p:nvPr/>
          </p:nvSpPr>
          <p:spPr>
            <a:xfrm>
              <a:off x="10522582" y="3283891"/>
              <a:ext cx="582211" cy="369332"/>
            </a:xfrm>
            <a:prstGeom prst="rect">
              <a:avLst/>
            </a:prstGeom>
            <a:noFill/>
          </p:spPr>
          <p:txBody>
            <a:bodyPr wrap="square" rtlCol="0">
              <a:spAutoFit/>
            </a:bodyPr>
            <a:lstStyle/>
            <a:p>
              <a:pPr algn="l" rtl="0"/>
              <a:r>
                <a:rPr lang="en-US" altLang="zh-TW" dirty="0" err="1">
                  <a:solidFill>
                    <a:srgbClr val="FF0000"/>
                  </a:solidFill>
                </a:rPr>
                <a:t>x'y'z</a:t>
              </a:r>
              <a:endParaRPr lang="en-SA" dirty="0">
                <a:solidFill>
                  <a:srgbClr val="FF0000"/>
                </a:solidFill>
              </a:endParaRPr>
            </a:p>
          </p:txBody>
        </p:sp>
        <p:sp>
          <p:nvSpPr>
            <p:cNvPr id="12" name="TextBox 11">
              <a:extLst>
                <a:ext uri="{FF2B5EF4-FFF2-40B4-BE49-F238E27FC236}">
                  <a16:creationId xmlns:a16="http://schemas.microsoft.com/office/drawing/2014/main" id="{34551DC0-B3C9-CD45-BB9D-084AFCBC55D6}"/>
                </a:ext>
              </a:extLst>
            </p:cNvPr>
            <p:cNvSpPr txBox="1"/>
            <p:nvPr/>
          </p:nvSpPr>
          <p:spPr>
            <a:xfrm>
              <a:off x="10524438" y="4070253"/>
              <a:ext cx="582211" cy="369332"/>
            </a:xfrm>
            <a:prstGeom prst="rect">
              <a:avLst/>
            </a:prstGeom>
            <a:noFill/>
          </p:spPr>
          <p:txBody>
            <a:bodyPr wrap="square" rtlCol="0">
              <a:spAutoFit/>
            </a:bodyPr>
            <a:lstStyle/>
            <a:p>
              <a:pPr algn="l" rtl="0"/>
              <a:r>
                <a:rPr lang="en-US" altLang="zh-TW" dirty="0" err="1">
                  <a:solidFill>
                    <a:srgbClr val="FF0000"/>
                  </a:solidFill>
                </a:rPr>
                <a:t>xy'z</a:t>
              </a:r>
              <a:r>
                <a:rPr lang="en-US" altLang="zh-TW" dirty="0">
                  <a:solidFill>
                    <a:srgbClr val="FF0000"/>
                  </a:solidFill>
                </a:rPr>
                <a:t>'</a:t>
              </a:r>
              <a:endParaRPr lang="en-SA" dirty="0">
                <a:solidFill>
                  <a:srgbClr val="FF0000"/>
                </a:solidFill>
              </a:endParaRPr>
            </a:p>
          </p:txBody>
        </p:sp>
        <p:sp>
          <p:nvSpPr>
            <p:cNvPr id="13" name="TextBox 12">
              <a:extLst>
                <a:ext uri="{FF2B5EF4-FFF2-40B4-BE49-F238E27FC236}">
                  <a16:creationId xmlns:a16="http://schemas.microsoft.com/office/drawing/2014/main" id="{FEAEE8AB-EAFC-3D41-8C51-C450A90545C8}"/>
                </a:ext>
              </a:extLst>
            </p:cNvPr>
            <p:cNvSpPr txBox="1"/>
            <p:nvPr/>
          </p:nvSpPr>
          <p:spPr>
            <a:xfrm>
              <a:off x="10569648" y="4760723"/>
              <a:ext cx="477695" cy="369332"/>
            </a:xfrm>
            <a:prstGeom prst="rect">
              <a:avLst/>
            </a:prstGeom>
            <a:noFill/>
          </p:spPr>
          <p:txBody>
            <a:bodyPr wrap="square" rtlCol="0">
              <a:spAutoFit/>
            </a:bodyPr>
            <a:lstStyle/>
            <a:p>
              <a:pPr algn="l" rtl="0"/>
              <a:r>
                <a:rPr lang="en-US" altLang="zh-TW" dirty="0" err="1">
                  <a:solidFill>
                    <a:srgbClr val="FF0000"/>
                  </a:solidFill>
                </a:rPr>
                <a:t>xyz</a:t>
              </a:r>
              <a:endParaRPr lang="en-SA" dirty="0">
                <a:solidFill>
                  <a:srgbClr val="FF0000"/>
                </a:solidFill>
              </a:endParaRPr>
            </a:p>
          </p:txBody>
        </p:sp>
      </p:grpSp>
    </p:spTree>
    <p:extLst>
      <p:ext uri="{BB962C8B-B14F-4D97-AF65-F5344CB8AC3E}">
        <p14:creationId xmlns:p14="http://schemas.microsoft.com/office/powerpoint/2010/main" val="2043902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D12D1B2-9FD9-2782-0568-17302DF1A0C0}"/>
              </a:ext>
            </a:extLst>
          </p:cNvPr>
          <p:cNvSpPr>
            <a:spLocks noGrp="1"/>
          </p:cNvSpPr>
          <p:nvPr>
            <p:ph idx="1"/>
          </p:nvPr>
        </p:nvSpPr>
        <p:spPr/>
        <p:txBody>
          <a:bodyPr/>
          <a:lstStyle/>
          <a:p>
            <a:r>
              <a:rPr lang="en-US" b="1" u="sng" dirty="0">
                <a:solidFill>
                  <a:srgbClr val="FF0000"/>
                </a:solidFill>
                <a:latin typeface="Comic Sans MS" panose="030F0702030302020204" pitchFamily="66" charset="0"/>
                <a:cs typeface="Arial" panose="020B0604020202020204" pitchFamily="34" charset="0"/>
              </a:rPr>
              <a:t>Exercise1: </a:t>
            </a:r>
          </a:p>
          <a:p>
            <a:r>
              <a:rPr lang="en-US" altLang="en-US" b="1" dirty="0">
                <a:solidFill>
                  <a:srgbClr val="FF0000"/>
                </a:solidFill>
                <a:latin typeface="Comic Sans MS" panose="030F0702030302020204" pitchFamily="66" charset="0"/>
                <a:cs typeface="Times New Roman" panose="02020603050405020304" pitchFamily="18" charset="0"/>
              </a:rPr>
              <a:t>Ex</a:t>
            </a:r>
            <a:r>
              <a:rPr lang="en-US" altLang="en-US" dirty="0">
                <a:solidFill>
                  <a:srgbClr val="FF0000"/>
                </a:solidFill>
                <a:latin typeface="Comic Sans MS" panose="030F0702030302020204" pitchFamily="66" charset="0"/>
                <a:cs typeface="Arial" panose="020B0604020202020204" pitchFamily="34" charset="0"/>
              </a:rPr>
              <a:t>ampl</a:t>
            </a:r>
            <a:r>
              <a:rPr lang="en-US" altLang="en-US" b="1" dirty="0">
                <a:solidFill>
                  <a:srgbClr val="FF0000"/>
                </a:solidFill>
                <a:latin typeface="Comic Sans MS" panose="030F0702030302020204" pitchFamily="66" charset="0"/>
                <a:cs typeface="Times New Roman" panose="02020603050405020304" pitchFamily="18" charset="0"/>
              </a:rPr>
              <a:t>e:  Find F</a:t>
            </a:r>
            <a:r>
              <a:rPr lang="en-US" altLang="en-US" b="1" baseline="-16000" dirty="0">
                <a:solidFill>
                  <a:srgbClr val="FF0000"/>
                </a:solidFill>
                <a:latin typeface="Comic Sans MS" panose="030F0702030302020204" pitchFamily="66" charset="0"/>
                <a:cs typeface="Times New Roman" panose="02020603050405020304" pitchFamily="18" charset="0"/>
              </a:rPr>
              <a:t>1</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0</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1</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25000" dirty="0">
                <a:solidFill>
                  <a:srgbClr val="FF0000"/>
                </a:solidFill>
                <a:latin typeface="Comic Sans MS" panose="030F0702030302020204" pitchFamily="66" charset="0"/>
                <a:cs typeface="Times New Roman" panose="02020603050405020304" pitchFamily="18" charset="0"/>
              </a:rPr>
              <a:t>6</a:t>
            </a:r>
            <a:r>
              <a:rPr lang="en-US" altLang="en-US" b="1" dirty="0">
                <a:solidFill>
                  <a:srgbClr val="FF0000"/>
                </a:solidFill>
                <a:latin typeface="Comic Sans MS" panose="030F0702030302020204" pitchFamily="66" charset="0"/>
                <a:cs typeface="Times New Roman" panose="02020603050405020304" pitchFamily="18" charset="0"/>
              </a:rPr>
              <a:t>+ m</a:t>
            </a:r>
            <a:r>
              <a:rPr lang="en-US" altLang="en-US" b="1" baseline="-16000" dirty="0">
                <a:solidFill>
                  <a:srgbClr val="FF0000"/>
                </a:solidFill>
                <a:latin typeface="Comic Sans MS" panose="030F0702030302020204" pitchFamily="66" charset="0"/>
                <a:cs typeface="Times New Roman" panose="02020603050405020304" pitchFamily="18" charset="0"/>
              </a:rPr>
              <a:t>7 </a:t>
            </a:r>
          </a:p>
          <a:p>
            <a:r>
              <a:rPr lang="en-US" altLang="en-US" b="1" dirty="0">
                <a:latin typeface="Comic Sans MS" panose="030F0702030302020204" pitchFamily="66" charset="0"/>
                <a:cs typeface="Times New Roman" panose="02020603050405020304" pitchFamily="18" charset="0"/>
              </a:rPr>
              <a:t>F = x’ y’ z’+ x</a:t>
            </a:r>
            <a:r>
              <a:rPr lang="en-US" altLang="en-US" b="1" dirty="0">
                <a:latin typeface="Comic Sans MS" panose="030F0702030302020204" pitchFamily="66" charset="0"/>
                <a:cs typeface="Times New Roman" panose="02020603050405020304" pitchFamily="18" charset="0"/>
                <a:sym typeface="Symbol" panose="05050102010706020507" pitchFamily="18" charset="2"/>
              </a:rPr>
              <a:t>’ </a:t>
            </a:r>
            <a:r>
              <a:rPr lang="en-US" altLang="en-US" b="1" dirty="0">
                <a:latin typeface="Comic Sans MS" panose="030F0702030302020204" pitchFamily="66" charset="0"/>
                <a:cs typeface="Times New Roman" panose="02020603050405020304" pitchFamily="18" charset="0"/>
              </a:rPr>
              <a:t>y’ z + x  y </a:t>
            </a:r>
            <a:r>
              <a:rPr lang="en-US" altLang="en-US" b="1" dirty="0">
                <a:latin typeface="Comic Sans MS" panose="030F0702030302020204" pitchFamily="66" charset="0"/>
                <a:cs typeface="Times New Roman" panose="02020603050405020304" pitchFamily="18" charset="0"/>
                <a:sym typeface="Symbol" panose="05050102010706020507" pitchFamily="18" charset="2"/>
              </a:rPr>
              <a:t> </a:t>
            </a:r>
            <a:r>
              <a:rPr lang="en-US" altLang="en-US" b="1" dirty="0">
                <a:latin typeface="Comic Sans MS" panose="030F0702030302020204" pitchFamily="66" charset="0"/>
                <a:cs typeface="Times New Roman" panose="02020603050405020304" pitchFamily="18" charset="0"/>
              </a:rPr>
              <a:t>z’  + x  y  z</a:t>
            </a:r>
            <a:endParaRPr lang="en-US" altLang="en-US" dirty="0">
              <a:latin typeface="Comic Sans MS" panose="030F0702030302020204" pitchFamily="66" charset="0"/>
              <a:cs typeface="Times New Roman" panose="02020603050405020304" pitchFamily="18" charset="0"/>
            </a:endParaRPr>
          </a:p>
          <a:p>
            <a:endParaRPr lang="en-US" b="1" u="sng" dirty="0">
              <a:solidFill>
                <a:srgbClr val="FF0000"/>
              </a:solidFill>
              <a:latin typeface="Comic Sans MS" panose="030F0702030302020204" pitchFamily="66" charset="0"/>
              <a:cs typeface="Arial" panose="020B0604020202020204" pitchFamily="34" charset="0"/>
            </a:endParaRPr>
          </a:p>
          <a:p>
            <a:pPr marL="0" indent="0">
              <a:buNone/>
            </a:pPr>
            <a:endParaRPr lang="en-US" b="1" u="sng" dirty="0">
              <a:solidFill>
                <a:srgbClr val="FF0000"/>
              </a:solidFill>
              <a:latin typeface="Comic Sans MS" panose="030F0702030302020204" pitchFamily="66" charset="0"/>
              <a:cs typeface="Arial" panose="020B0604020202020204" pitchFamily="34" charset="0"/>
            </a:endParaRPr>
          </a:p>
          <a:p>
            <a:endParaRPr lang="en-US" b="1" u="sng" dirty="0">
              <a:solidFill>
                <a:srgbClr val="FF0000"/>
              </a:solidFill>
              <a:latin typeface="Comic Sans MS" panose="030F0702030302020204" pitchFamily="66" charset="0"/>
              <a:cs typeface="Arial" panose="020B0604020202020204" pitchFamily="34" charset="0"/>
            </a:endParaRPr>
          </a:p>
          <a:p>
            <a:r>
              <a:rPr lang="en-US" b="1" u="sng" dirty="0">
                <a:solidFill>
                  <a:srgbClr val="FF0000"/>
                </a:solidFill>
                <a:latin typeface="Comic Sans MS" panose="030F0702030302020204" pitchFamily="66" charset="0"/>
                <a:cs typeface="Arial" panose="020B0604020202020204" pitchFamily="34" charset="0"/>
              </a:rPr>
              <a:t>Exercise 2:</a:t>
            </a:r>
          </a:p>
          <a:p>
            <a:r>
              <a:rPr lang="en-US" altLang="en-US" b="1" dirty="0">
                <a:solidFill>
                  <a:srgbClr val="FF0000"/>
                </a:solidFill>
                <a:latin typeface="Comic Sans MS" panose="030F0702030302020204" pitchFamily="66" charset="0"/>
                <a:cs typeface="Times New Roman" panose="02020603050405020304" pitchFamily="18" charset="0"/>
              </a:rPr>
              <a:t>F(A, B, C, D) = m</a:t>
            </a:r>
            <a:r>
              <a:rPr lang="en-US" altLang="en-US" b="1" baseline="-25000" dirty="0">
                <a:solidFill>
                  <a:srgbClr val="FF0000"/>
                </a:solidFill>
                <a:latin typeface="Comic Sans MS" panose="030F0702030302020204" pitchFamily="66" charset="0"/>
                <a:cs typeface="Times New Roman" panose="02020603050405020304" pitchFamily="18" charset="0"/>
              </a:rPr>
              <a:t>2</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25000" dirty="0">
                <a:solidFill>
                  <a:srgbClr val="FF0000"/>
                </a:solidFill>
                <a:latin typeface="Comic Sans MS" panose="030F0702030302020204" pitchFamily="66" charset="0"/>
                <a:cs typeface="Times New Roman" panose="02020603050405020304" pitchFamily="18" charset="0"/>
              </a:rPr>
              <a:t>9</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25000" dirty="0">
                <a:solidFill>
                  <a:srgbClr val="FF0000"/>
                </a:solidFill>
                <a:latin typeface="Comic Sans MS" panose="030F0702030302020204" pitchFamily="66" charset="0"/>
                <a:cs typeface="Times New Roman" panose="02020603050405020304" pitchFamily="18" charset="0"/>
              </a:rPr>
              <a:t>11</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25000" dirty="0">
                <a:solidFill>
                  <a:srgbClr val="FF0000"/>
                </a:solidFill>
                <a:latin typeface="Comic Sans MS" panose="030F0702030302020204" pitchFamily="66" charset="0"/>
                <a:cs typeface="Times New Roman" panose="02020603050405020304" pitchFamily="18" charset="0"/>
              </a:rPr>
              <a:t>14</a:t>
            </a:r>
          </a:p>
          <a:p>
            <a:r>
              <a:rPr lang="en-US" altLang="en-US" b="1" dirty="0"/>
              <a:t> </a:t>
            </a:r>
            <a:r>
              <a:rPr lang="en-US" altLang="en-US" b="1" dirty="0">
                <a:latin typeface="Comic Sans MS" panose="030F0702030302020204" pitchFamily="66" charset="0"/>
                <a:cs typeface="Times New Roman" panose="02020603050405020304" pitchFamily="18" charset="0"/>
              </a:rPr>
              <a:t>F(A, B, C, D) = </a:t>
            </a:r>
            <a:r>
              <a:rPr lang="en-US" altLang="en-US" b="1" dirty="0">
                <a:latin typeface="Comic Sans MS" panose="030F0702030302020204" pitchFamily="66" charset="0"/>
              </a:rPr>
              <a:t>A’B’CD’ + AB’C’D + AB’CD + ABCD’</a:t>
            </a:r>
            <a:endParaRPr lang="en-US" altLang="en-US" b="1" dirty="0">
              <a:latin typeface="Comic Sans MS" panose="030F0702030302020204" pitchFamily="66" charset="0"/>
              <a:cs typeface="Times New Roman" panose="02020603050405020304" pitchFamily="18" charset="0"/>
            </a:endParaRPr>
          </a:p>
          <a:p>
            <a:endParaRPr lang="en-US" b="1" u="sng" dirty="0">
              <a:solidFill>
                <a:srgbClr val="FF0000"/>
              </a:solidFill>
              <a:latin typeface="Comic Sans MS" panose="030F0702030302020204" pitchFamily="66" charset="0"/>
              <a:cs typeface="Arial" panose="020B0604020202020204" pitchFamily="34" charset="0"/>
            </a:endParaRPr>
          </a:p>
        </p:txBody>
      </p:sp>
      <p:pic>
        <p:nvPicPr>
          <p:cNvPr id="4" name="صورة 3">
            <a:extLst>
              <a:ext uri="{FF2B5EF4-FFF2-40B4-BE49-F238E27FC236}">
                <a16:creationId xmlns:a16="http://schemas.microsoft.com/office/drawing/2014/main" id="{4BF9E982-CA12-937F-565B-7B14F8E44E29}"/>
              </a:ext>
            </a:extLst>
          </p:cNvPr>
          <p:cNvPicPr>
            <a:picLocks noChangeAspect="1"/>
          </p:cNvPicPr>
          <p:nvPr/>
        </p:nvPicPr>
        <p:blipFill>
          <a:blip r:embed="rId2"/>
          <a:stretch>
            <a:fillRect/>
          </a:stretch>
        </p:blipFill>
        <p:spPr>
          <a:xfrm>
            <a:off x="8062912" y="1876425"/>
            <a:ext cx="3552825" cy="2552700"/>
          </a:xfrm>
          <a:prstGeom prst="rect">
            <a:avLst/>
          </a:prstGeom>
        </p:spPr>
      </p:pic>
    </p:spTree>
    <p:extLst>
      <p:ext uri="{BB962C8B-B14F-4D97-AF65-F5344CB8AC3E}">
        <p14:creationId xmlns:p14="http://schemas.microsoft.com/office/powerpoint/2010/main" val="3719218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499403" y="2038401"/>
            <a:ext cx="10964594" cy="4267898"/>
          </a:xfrm>
        </p:spPr>
        <p:txBody>
          <a:bodyPr>
            <a:normAutofit/>
          </a:bodyPr>
          <a:lstStyle/>
          <a:p>
            <a:pPr marL="0" indent="0" algn="just">
              <a:lnSpc>
                <a:spcPct val="70000"/>
              </a:lnSpc>
              <a:buNone/>
            </a:pPr>
            <a:r>
              <a:rPr lang="en-US" dirty="0">
                <a:solidFill>
                  <a:srgbClr val="FF0000"/>
                </a:solidFill>
                <a:latin typeface="Comic Sans MS" panose="030F0702030302020204" pitchFamily="66" charset="0"/>
                <a:cs typeface="Arial" panose="020B0604020202020204" pitchFamily="34" charset="0"/>
              </a:rPr>
              <a:t>Product of Maxterms (</a:t>
            </a:r>
            <a:r>
              <a:rPr lang="en-US" dirty="0" err="1">
                <a:solidFill>
                  <a:srgbClr val="FF0000"/>
                </a:solidFill>
                <a:latin typeface="Comic Sans MS" panose="030F0702030302020204" pitchFamily="66" charset="0"/>
                <a:cs typeface="Arial" panose="020B0604020202020204" pitchFamily="34" charset="0"/>
              </a:rPr>
              <a:t>PoM</a:t>
            </a:r>
            <a:r>
              <a:rPr lang="en-US" dirty="0">
                <a:solidFill>
                  <a:srgbClr val="FF0000"/>
                </a:solidFill>
                <a:latin typeface="Comic Sans MS" panose="030F0702030302020204" pitchFamily="66" charset="0"/>
                <a:cs typeface="Arial" panose="020B0604020202020204" pitchFamily="34" charset="0"/>
              </a:rPr>
              <a:t>)</a:t>
            </a:r>
          </a:p>
          <a:p>
            <a:pPr marL="357188" lvl="1" indent="-266700" algn="just">
              <a:lnSpc>
                <a:spcPct val="70000"/>
              </a:lnSpc>
              <a:spcAft>
                <a:spcPts val="1200"/>
              </a:spcAft>
            </a:pPr>
            <a:r>
              <a:rPr lang="en-US" altLang="zh-TW" dirty="0">
                <a:latin typeface="Comic Sans MS" panose="030F0702030302020204" pitchFamily="66" charset="0"/>
                <a:cs typeface="Arial" panose="020B0604020202020204" pitchFamily="34" charset="0"/>
              </a:rPr>
              <a:t>Given a truth table, a Boolean function can be expressed as product of </a:t>
            </a:r>
            <a:r>
              <a:rPr lang="en-US" altLang="zh-TW" dirty="0" err="1">
                <a:latin typeface="Comic Sans MS" panose="030F0702030302020204" pitchFamily="66" charset="0"/>
                <a:cs typeface="Arial" panose="020B0604020202020204" pitchFamily="34" charset="0"/>
              </a:rPr>
              <a:t>maxterms</a:t>
            </a:r>
            <a:r>
              <a:rPr lang="en-US" altLang="zh-TW" dirty="0">
                <a:latin typeface="Comic Sans MS" panose="030F0702030302020204" pitchFamily="66" charset="0"/>
                <a:cs typeface="Arial" panose="020B0604020202020204" pitchFamily="34" charset="0"/>
              </a:rPr>
              <a:t> by:</a:t>
            </a:r>
          </a:p>
          <a:p>
            <a:pPr marL="357188" lvl="1" indent="-266700" algn="just">
              <a:lnSpc>
                <a:spcPct val="70000"/>
              </a:lnSpc>
              <a:spcAft>
                <a:spcPts val="1200"/>
              </a:spcAft>
            </a:pPr>
            <a:r>
              <a:rPr lang="en-US" altLang="zh-TW" dirty="0">
                <a:latin typeface="Comic Sans MS" panose="030F0702030302020204" pitchFamily="66" charset="0"/>
                <a:cs typeface="Arial" panose="020B0604020202020204" pitchFamily="34" charset="0"/>
              </a:rPr>
              <a:t>Forming a </a:t>
            </a:r>
            <a:r>
              <a:rPr lang="en-US" altLang="zh-TW" dirty="0">
                <a:solidFill>
                  <a:srgbClr val="FF0000"/>
                </a:solidFill>
                <a:latin typeface="Comic Sans MS" panose="030F0702030302020204" pitchFamily="66" charset="0"/>
                <a:cs typeface="Arial" panose="020B0604020202020204" pitchFamily="34" charset="0"/>
              </a:rPr>
              <a:t>maxterm</a:t>
            </a:r>
            <a:r>
              <a:rPr lang="en-US" altLang="zh-TW" dirty="0">
                <a:latin typeface="Comic Sans MS" panose="030F0702030302020204" pitchFamily="66" charset="0"/>
                <a:cs typeface="Arial" panose="020B0604020202020204" pitchFamily="34" charset="0"/>
              </a:rPr>
              <a:t> for each combination of the variables that produces a 0 in the function and then taking the AND of all those terms. </a:t>
            </a:r>
          </a:p>
          <a:p>
            <a:pPr marL="357188" lvl="1" indent="-266700" algn="just">
              <a:lnSpc>
                <a:spcPct val="70000"/>
              </a:lnSpc>
              <a:spcAft>
                <a:spcPts val="1200"/>
              </a:spcAft>
            </a:pPr>
            <a:r>
              <a:rPr lang="en-US" altLang="zh-TW" dirty="0">
                <a:latin typeface="Comic Sans MS" panose="030F0702030302020204" pitchFamily="66" charset="0"/>
                <a:cs typeface="Arial" panose="020B0604020202020204" pitchFamily="34" charset="0"/>
              </a:rPr>
              <a:t>Forming </a:t>
            </a:r>
            <a:r>
              <a:rPr lang="en-US" altLang="zh-TW" dirty="0" err="1">
                <a:solidFill>
                  <a:srgbClr val="FF0000"/>
                </a:solidFill>
                <a:latin typeface="Comic Sans MS" panose="030F0702030302020204" pitchFamily="66" charset="0"/>
                <a:cs typeface="Arial" panose="020B0604020202020204" pitchFamily="34" charset="0"/>
              </a:rPr>
              <a:t>minterms</a:t>
            </a:r>
            <a:r>
              <a:rPr lang="en-US" altLang="zh-TW" dirty="0">
                <a:latin typeface="Comic Sans MS" panose="030F0702030302020204" pitchFamily="66" charset="0"/>
                <a:cs typeface="Arial" panose="020B0604020202020204" pitchFamily="34" charset="0"/>
              </a:rPr>
              <a:t> of the complement of the function and then take the complement. </a:t>
            </a:r>
            <a:endParaRPr lang="en-US" altLang="zh-TW" i="1" dirty="0">
              <a:latin typeface="Comic Sans MS" panose="030F0702030302020204" pitchFamily="66" charset="0"/>
              <a:cs typeface="Arial" panose="020B0604020202020204" pitchFamily="34" charset="0"/>
            </a:endParaRPr>
          </a:p>
          <a:p>
            <a:pPr algn="just"/>
            <a:endParaRPr lang="en-US" sz="2500" i="1" dirty="0">
              <a:solidFill>
                <a:schemeClr val="accent4">
                  <a:lumMod val="75000"/>
                </a:schemeClr>
              </a:solidFill>
            </a:endParaRPr>
          </a:p>
          <a:p>
            <a:pPr marL="0" indent="0" algn="just">
              <a:buNone/>
            </a:pPr>
            <a:endParaRPr lang="en-US" sz="2500" dirty="0"/>
          </a:p>
        </p:txBody>
      </p:sp>
      <p:sp>
        <p:nvSpPr>
          <p:cNvPr id="13" name="عنوان 1">
            <a:extLst>
              <a:ext uri="{FF2B5EF4-FFF2-40B4-BE49-F238E27FC236}">
                <a16:creationId xmlns:a16="http://schemas.microsoft.com/office/drawing/2014/main" id="{104CE4E3-AEEB-9516-3FE9-5848136542DB}"/>
              </a:ext>
            </a:extLst>
          </p:cNvPr>
          <p:cNvSpPr>
            <a:spLocks noGrp="1"/>
          </p:cNvSpPr>
          <p:nvPr>
            <p:ph type="title" idx="4294967295"/>
          </p:nvPr>
        </p:nvSpPr>
        <p:spPr>
          <a:xfrm>
            <a:off x="3665220" y="906678"/>
            <a:ext cx="5397500" cy="1104900"/>
          </a:xfrm>
        </p:spPr>
        <p:txBody>
          <a:bodyPr/>
          <a:lstStyle/>
          <a:p>
            <a:r>
              <a:rPr lang="en-US" sz="2900" b="1" dirty="0">
                <a:solidFill>
                  <a:schemeClr val="accent2"/>
                </a:solidFill>
                <a:latin typeface="Comic Sans MS" panose="030F0702030302020204" pitchFamily="66" charset="0"/>
                <a:ea typeface="+mn-ea"/>
                <a:cs typeface="Arial" panose="020B0604020202020204" pitchFamily="34" charset="0"/>
              </a:rPr>
              <a:t>Canonical Forms - </a:t>
            </a:r>
            <a:r>
              <a:rPr lang="en-US" sz="2900" b="1" dirty="0" err="1">
                <a:solidFill>
                  <a:schemeClr val="accent2"/>
                </a:solidFill>
                <a:latin typeface="Comic Sans MS" panose="030F0702030302020204" pitchFamily="66" charset="0"/>
                <a:ea typeface="+mn-ea"/>
                <a:cs typeface="Arial" panose="020B0604020202020204" pitchFamily="34" charset="0"/>
              </a:rPr>
              <a:t>PoM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2" name="Slide Number Placeholder 1">
            <a:extLst>
              <a:ext uri="{FF2B5EF4-FFF2-40B4-BE49-F238E27FC236}">
                <a16:creationId xmlns:a16="http://schemas.microsoft.com/office/drawing/2014/main" id="{ABDDB785-0A92-C820-CA81-68E0162FD40D}"/>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18</a:t>
            </a:fld>
            <a:endParaRPr lang="en-GB"/>
          </a:p>
        </p:txBody>
      </p:sp>
    </p:spTree>
    <p:extLst>
      <p:ext uri="{BB962C8B-B14F-4D97-AF65-F5344CB8AC3E}">
        <p14:creationId xmlns:p14="http://schemas.microsoft.com/office/powerpoint/2010/main" val="2008886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وان 1">
            <a:extLst>
              <a:ext uri="{FF2B5EF4-FFF2-40B4-BE49-F238E27FC236}">
                <a16:creationId xmlns:a16="http://schemas.microsoft.com/office/drawing/2014/main" id="{104CE4E3-AEEB-9516-3FE9-5848136542DB}"/>
              </a:ext>
            </a:extLst>
          </p:cNvPr>
          <p:cNvSpPr>
            <a:spLocks noGrp="1"/>
          </p:cNvSpPr>
          <p:nvPr>
            <p:ph type="title" idx="4294967295"/>
          </p:nvPr>
        </p:nvSpPr>
        <p:spPr>
          <a:xfrm>
            <a:off x="4610100" y="808838"/>
            <a:ext cx="7886700" cy="1104900"/>
          </a:xfrm>
        </p:spPr>
        <p:txBody>
          <a:bodyPr/>
          <a:lstStyle/>
          <a:p>
            <a:r>
              <a:rPr lang="en-US" sz="2900" b="1" dirty="0">
                <a:solidFill>
                  <a:schemeClr val="accent2"/>
                </a:solidFill>
                <a:latin typeface="Comic Sans MS" panose="030F0702030302020204" pitchFamily="66" charset="0"/>
                <a:ea typeface="+mn-ea"/>
                <a:cs typeface="Arial" panose="020B0604020202020204" pitchFamily="34" charset="0"/>
              </a:rPr>
              <a:t>Canonical Forms - </a:t>
            </a:r>
            <a:r>
              <a:rPr lang="en-US" sz="2900" b="1" dirty="0" err="1">
                <a:solidFill>
                  <a:schemeClr val="accent2"/>
                </a:solidFill>
                <a:latin typeface="Comic Sans MS" panose="030F0702030302020204" pitchFamily="66" charset="0"/>
                <a:ea typeface="+mn-ea"/>
                <a:cs typeface="Arial" panose="020B0604020202020204" pitchFamily="34" charset="0"/>
              </a:rPr>
              <a:t>PoM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2" name="Slide Number Placeholder 1">
            <a:extLst>
              <a:ext uri="{FF2B5EF4-FFF2-40B4-BE49-F238E27FC236}">
                <a16:creationId xmlns:a16="http://schemas.microsoft.com/office/drawing/2014/main" id="{ABDDB785-0A92-C820-CA81-68E0162FD40D}"/>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19</a:t>
            </a:fld>
            <a:endParaRPr lang="en-GB"/>
          </a:p>
        </p:txBody>
      </p:sp>
      <p:sp>
        <p:nvSpPr>
          <p:cNvPr id="6" name="Rectangle 5">
            <a:extLst>
              <a:ext uri="{FF2B5EF4-FFF2-40B4-BE49-F238E27FC236}">
                <a16:creationId xmlns:a16="http://schemas.microsoft.com/office/drawing/2014/main" id="{41B8B844-FF6B-48CC-B3B7-2AF40C138FD5}"/>
              </a:ext>
            </a:extLst>
          </p:cNvPr>
          <p:cNvSpPr/>
          <p:nvPr/>
        </p:nvSpPr>
        <p:spPr>
          <a:xfrm>
            <a:off x="690821" y="1835473"/>
            <a:ext cx="6084167" cy="3785652"/>
          </a:xfrm>
          <a:prstGeom prst="rect">
            <a:avLst/>
          </a:prstGeom>
        </p:spPr>
        <p:txBody>
          <a:bodyPr wrap="square">
            <a:spAutoFit/>
          </a:bodyPr>
          <a:lstStyle/>
          <a:p>
            <a:pPr marL="90488" lvl="1" algn="just">
              <a:lnSpc>
                <a:spcPct val="90000"/>
              </a:lnSpc>
              <a:spcBef>
                <a:spcPts val="500"/>
              </a:spcBef>
            </a:pPr>
            <a:r>
              <a:rPr lang="en-US" altLang="zh-TW" sz="2400" b="1" u="sng" dirty="0">
                <a:solidFill>
                  <a:srgbClr val="FF0000"/>
                </a:solidFill>
                <a:latin typeface="Comic Sans MS" panose="030F0702030302020204" pitchFamily="66" charset="0"/>
                <a:cs typeface="Arial" panose="020B0604020202020204" pitchFamily="34" charset="0"/>
              </a:rPr>
              <a:t>Example</a:t>
            </a:r>
          </a:p>
          <a:p>
            <a:pPr algn="l" rtl="0"/>
            <a:endParaRPr lang="en-US" altLang="zh-TW" sz="2400" b="1" u="sng" dirty="0">
              <a:solidFill>
                <a:schemeClr val="accent1">
                  <a:lumMod val="75000"/>
                </a:schemeClr>
              </a:solidFill>
            </a:endParaRPr>
          </a:p>
          <a:p>
            <a:pPr algn="l" rtl="0"/>
            <a:r>
              <a:rPr lang="en-US" altLang="zh-TW" sz="2400" dirty="0">
                <a:latin typeface="Comic Sans MS" panose="030F0702030302020204" pitchFamily="66" charset="0"/>
                <a:cs typeface="Arial" panose="020B0604020202020204" pitchFamily="34" charset="0"/>
              </a:rPr>
              <a:t>Given the truth table, express F1 as </a:t>
            </a:r>
            <a:r>
              <a:rPr lang="en-US" altLang="zh-TW" sz="2400" dirty="0" err="1">
                <a:latin typeface="Comic Sans MS" panose="030F0702030302020204" pitchFamily="66" charset="0"/>
                <a:cs typeface="Arial" panose="020B0604020202020204" pitchFamily="34" charset="0"/>
              </a:rPr>
              <a:t>PoM</a:t>
            </a:r>
            <a:endParaRPr lang="en-US" altLang="zh-TW" sz="2400" dirty="0">
              <a:latin typeface="Comic Sans MS" panose="030F0702030302020204" pitchFamily="66" charset="0"/>
              <a:cs typeface="Arial" panose="020B0604020202020204" pitchFamily="34" charset="0"/>
            </a:endParaRPr>
          </a:p>
          <a:p>
            <a:pPr algn="l" rtl="0"/>
            <a:endParaRPr lang="en-US" altLang="zh-TW" sz="2400" dirty="0">
              <a:latin typeface="Comic Sans MS" panose="030F0702030302020204" pitchFamily="66" charset="0"/>
              <a:cs typeface="Arial" panose="020B0604020202020204" pitchFamily="34" charset="0"/>
            </a:endParaRPr>
          </a:p>
          <a:p>
            <a:pPr marL="0" lvl="1"/>
            <a:r>
              <a:rPr lang="en-US" altLang="zh-TW" sz="2400" dirty="0">
                <a:latin typeface="Comic Sans MS" panose="030F0702030302020204" pitchFamily="66" charset="0"/>
                <a:cs typeface="Arial" panose="020B0604020202020204" pitchFamily="34" charset="0"/>
              </a:rPr>
              <a:t>f1 = (</a:t>
            </a:r>
            <a:r>
              <a:rPr lang="en-US" altLang="zh-TW" sz="2400" dirty="0" err="1">
                <a:latin typeface="Comic Sans MS" panose="030F0702030302020204" pitchFamily="66" charset="0"/>
                <a:cs typeface="Arial" panose="020B0604020202020204" pitchFamily="34" charset="0"/>
              </a:rPr>
              <a:t>x+y+z</a:t>
            </a:r>
            <a:r>
              <a:rPr lang="en-US" altLang="zh-TW" sz="2400" dirty="0">
                <a:latin typeface="Comic Sans MS" panose="030F0702030302020204" pitchFamily="66" charset="0"/>
                <a:cs typeface="Arial" panose="020B0604020202020204" pitchFamily="34" charset="0"/>
              </a:rPr>
              <a:t>)(</a:t>
            </a:r>
            <a:r>
              <a:rPr lang="en-US" altLang="zh-TW" sz="2400" dirty="0" err="1">
                <a:latin typeface="Comic Sans MS" panose="030F0702030302020204" pitchFamily="66" charset="0"/>
                <a:cs typeface="Arial" panose="020B0604020202020204" pitchFamily="34" charset="0"/>
              </a:rPr>
              <a:t>x+y</a:t>
            </a:r>
            <a:r>
              <a:rPr lang="en-US" altLang="zh-TW" sz="2400" dirty="0">
                <a:latin typeface="Comic Sans MS" panose="030F0702030302020204" pitchFamily="66" charset="0"/>
                <a:cs typeface="Arial" panose="020B0604020202020204" pitchFamily="34" charset="0"/>
              </a:rPr>
              <a:t>'+z) (</a:t>
            </a:r>
            <a:r>
              <a:rPr lang="en-US" altLang="zh-TW" sz="2400" dirty="0" err="1">
                <a:latin typeface="Comic Sans MS" panose="030F0702030302020204" pitchFamily="66" charset="0"/>
                <a:cs typeface="Arial" panose="020B0604020202020204" pitchFamily="34" charset="0"/>
              </a:rPr>
              <a:t>x+y</a:t>
            </a:r>
            <a:r>
              <a:rPr lang="en-US" altLang="zh-TW" sz="2400" dirty="0">
                <a:latin typeface="Comic Sans MS" panose="030F0702030302020204" pitchFamily="66" charset="0"/>
                <a:cs typeface="Arial" panose="020B0604020202020204" pitchFamily="34" charset="0"/>
              </a:rPr>
              <a:t>'+z') (x'+</a:t>
            </a:r>
            <a:r>
              <a:rPr lang="en-US" altLang="zh-TW" sz="2400" dirty="0" err="1">
                <a:latin typeface="Comic Sans MS" panose="030F0702030302020204" pitchFamily="66" charset="0"/>
                <a:cs typeface="Arial" panose="020B0604020202020204" pitchFamily="34" charset="0"/>
              </a:rPr>
              <a:t>y+z</a:t>
            </a:r>
            <a:r>
              <a:rPr lang="en-US" altLang="zh-TW" sz="2400" dirty="0">
                <a:latin typeface="Comic Sans MS" panose="030F0702030302020204" pitchFamily="66" charset="0"/>
                <a:cs typeface="Arial" panose="020B0604020202020204" pitchFamily="34" charset="0"/>
              </a:rPr>
              <a:t>')(</a:t>
            </a:r>
            <a:r>
              <a:rPr lang="en-US" altLang="zh-TW" sz="2400" dirty="0" err="1">
                <a:latin typeface="Comic Sans MS" panose="030F0702030302020204" pitchFamily="66" charset="0"/>
                <a:cs typeface="Arial" panose="020B0604020202020204" pitchFamily="34" charset="0"/>
              </a:rPr>
              <a:t>x'+y'+z</a:t>
            </a:r>
            <a:r>
              <a:rPr lang="en-US" altLang="zh-TW" sz="2400" dirty="0">
                <a:latin typeface="Comic Sans MS" panose="030F0702030302020204" pitchFamily="66" charset="0"/>
                <a:cs typeface="Arial" panose="020B0604020202020204" pitchFamily="34" charset="0"/>
              </a:rPr>
              <a:t>) </a:t>
            </a:r>
          </a:p>
          <a:p>
            <a:pPr marL="0" lvl="1"/>
            <a:r>
              <a:rPr lang="en-US" altLang="zh-TW" sz="2400" dirty="0">
                <a:latin typeface="Comic Sans MS" panose="030F0702030302020204" pitchFamily="66" charset="0"/>
                <a:cs typeface="Arial" panose="020B0604020202020204" pitchFamily="34" charset="0"/>
              </a:rPr>
              <a:t>   = M0. M2. M3 .M5. M6 </a:t>
            </a:r>
            <a:r>
              <a:rPr lang="en-US" altLang="en-US" sz="2400" dirty="0">
                <a:solidFill>
                  <a:srgbClr val="FF0000"/>
                </a:solidFill>
                <a:latin typeface="Comic Sans MS" panose="030F0702030302020204" pitchFamily="66" charset="0"/>
                <a:cs typeface="Arial" panose="020B0604020202020204" pitchFamily="34" charset="0"/>
              </a:rPr>
              <a:t>← </a:t>
            </a:r>
            <a:r>
              <a:rPr lang="en-US" altLang="en-US" sz="2400" dirty="0" err="1">
                <a:solidFill>
                  <a:srgbClr val="FF0000"/>
                </a:solidFill>
                <a:latin typeface="Comic Sans MS" panose="030F0702030302020204" pitchFamily="66" charset="0"/>
                <a:cs typeface="Arial" panose="020B0604020202020204" pitchFamily="34" charset="0"/>
              </a:rPr>
              <a:t>PoM</a:t>
            </a:r>
            <a:r>
              <a:rPr lang="en-US" altLang="en-US" sz="2400" dirty="0">
                <a:solidFill>
                  <a:srgbClr val="FF0000"/>
                </a:solidFill>
                <a:latin typeface="Comic Sans MS" panose="030F0702030302020204" pitchFamily="66" charset="0"/>
                <a:cs typeface="Arial" panose="020B0604020202020204" pitchFamily="34" charset="0"/>
              </a:rPr>
              <a:t> Form</a:t>
            </a:r>
            <a:endParaRPr lang="en-US" altLang="zh-TW" sz="2400" dirty="0">
              <a:solidFill>
                <a:srgbClr val="FF0000"/>
              </a:solidFill>
              <a:latin typeface="Comic Sans MS" panose="030F0702030302020204" pitchFamily="66" charset="0"/>
              <a:cs typeface="Arial" panose="020B0604020202020204" pitchFamily="34" charset="0"/>
            </a:endParaRPr>
          </a:p>
          <a:p>
            <a:pPr lvl="1" algn="l" rtl="0">
              <a:buFont typeface="Wingdings" panose="05000000000000000000" pitchFamily="2" charset="2"/>
              <a:buNone/>
            </a:pPr>
            <a:r>
              <a:rPr lang="en-US" altLang="zh-TW" sz="2400" dirty="0">
                <a:latin typeface="Comic Sans MS" panose="030F0702030302020204" pitchFamily="66" charset="0"/>
                <a:cs typeface="Arial" panose="020B0604020202020204" pitchFamily="34" charset="0"/>
              </a:rPr>
              <a:t> </a:t>
            </a:r>
          </a:p>
          <a:p>
            <a:pPr marL="0" lvl="1"/>
            <a:r>
              <a:rPr lang="en-US" altLang="zh-TW" sz="2400" dirty="0">
                <a:latin typeface="Comic Sans MS" panose="030F0702030302020204" pitchFamily="66" charset="0"/>
                <a:cs typeface="Arial" panose="020B0604020202020204" pitchFamily="34" charset="0"/>
              </a:rPr>
              <a:t>f1(</a:t>
            </a:r>
            <a:r>
              <a:rPr lang="en-US" altLang="zh-TW" sz="2400" dirty="0" err="1">
                <a:latin typeface="Comic Sans MS" panose="030F0702030302020204" pitchFamily="66" charset="0"/>
                <a:cs typeface="Arial" panose="020B0604020202020204" pitchFamily="34" charset="0"/>
              </a:rPr>
              <a:t>x,y,z</a:t>
            </a:r>
            <a:r>
              <a:rPr lang="en-US" altLang="zh-TW" sz="2400" dirty="0">
                <a:latin typeface="Comic Sans MS" panose="030F0702030302020204" pitchFamily="66" charset="0"/>
                <a:cs typeface="Arial" panose="020B0604020202020204" pitchFamily="34" charset="0"/>
              </a:rPr>
              <a:t>)=</a:t>
            </a:r>
            <a:r>
              <a:rPr lang="el-GR" altLang="zh-TW" sz="2400" dirty="0">
                <a:solidFill>
                  <a:srgbClr val="FF0000"/>
                </a:solidFill>
                <a:latin typeface="Comic Sans MS" panose="030F0702030302020204" pitchFamily="66" charset="0"/>
                <a:cs typeface="Arial" panose="020B0604020202020204" pitchFamily="34" charset="0"/>
              </a:rPr>
              <a:t>∏</a:t>
            </a:r>
            <a:r>
              <a:rPr lang="en-US" altLang="zh-TW" sz="2400" dirty="0">
                <a:latin typeface="Comic Sans MS" panose="030F0702030302020204" pitchFamily="66" charset="0"/>
                <a:cs typeface="Arial" panose="020B0604020202020204" pitchFamily="34" charset="0"/>
              </a:rPr>
              <a:t>(M0,M2,M3,M5,M6)</a:t>
            </a:r>
            <a:r>
              <a:rPr lang="en-US" altLang="en-US" sz="2400" dirty="0">
                <a:latin typeface="Comic Sans MS" panose="030F0702030302020204" pitchFamily="66" charset="0"/>
                <a:cs typeface="Arial" panose="020B0604020202020204" pitchFamily="34" charset="0"/>
              </a:rPr>
              <a:t> ← </a:t>
            </a:r>
            <a:r>
              <a:rPr lang="en-US" altLang="en-US" sz="2400" dirty="0">
                <a:solidFill>
                  <a:srgbClr val="FF0000"/>
                </a:solidFill>
                <a:latin typeface="Comic Sans MS" panose="030F0702030302020204" pitchFamily="66" charset="0"/>
                <a:cs typeface="Arial" panose="020B0604020202020204" pitchFamily="34" charset="0"/>
              </a:rPr>
              <a:t>Shorthand </a:t>
            </a:r>
            <a:r>
              <a:rPr lang="en-US" altLang="en-US" sz="2400" dirty="0" err="1">
                <a:solidFill>
                  <a:srgbClr val="FF0000"/>
                </a:solidFill>
                <a:latin typeface="Comic Sans MS" panose="030F0702030302020204" pitchFamily="66" charset="0"/>
                <a:cs typeface="Arial" panose="020B0604020202020204" pitchFamily="34" charset="0"/>
              </a:rPr>
              <a:t>SoM</a:t>
            </a:r>
            <a:r>
              <a:rPr lang="en-US" altLang="en-US" sz="2400" dirty="0">
                <a:solidFill>
                  <a:srgbClr val="FF0000"/>
                </a:solidFill>
                <a:latin typeface="Comic Sans MS" panose="030F0702030302020204" pitchFamily="66" charset="0"/>
                <a:cs typeface="Arial" panose="020B0604020202020204" pitchFamily="34" charset="0"/>
              </a:rPr>
              <a:t> Form</a:t>
            </a:r>
            <a:endParaRPr lang="en-US" sz="2400" dirty="0">
              <a:solidFill>
                <a:srgbClr val="FF0000"/>
              </a:solidFill>
              <a:latin typeface="Comic Sans MS" panose="030F0702030302020204" pitchFamily="66" charset="0"/>
              <a:cs typeface="Arial" panose="020B0604020202020204" pitchFamily="34" charset="0"/>
            </a:endParaRPr>
          </a:p>
        </p:txBody>
      </p:sp>
      <p:grpSp>
        <p:nvGrpSpPr>
          <p:cNvPr id="3" name="مجموعة 2">
            <a:extLst>
              <a:ext uri="{FF2B5EF4-FFF2-40B4-BE49-F238E27FC236}">
                <a16:creationId xmlns:a16="http://schemas.microsoft.com/office/drawing/2014/main" id="{377FE3FA-4A73-B858-50EA-D6C3D84B8441}"/>
              </a:ext>
            </a:extLst>
          </p:cNvPr>
          <p:cNvGrpSpPr/>
          <p:nvPr/>
        </p:nvGrpSpPr>
        <p:grpSpPr>
          <a:xfrm>
            <a:off x="8181340" y="2677160"/>
            <a:ext cx="3116528" cy="2814138"/>
            <a:chOff x="7886700" y="3429000"/>
            <a:chExt cx="3116528" cy="2814138"/>
          </a:xfrm>
        </p:grpSpPr>
        <p:pic>
          <p:nvPicPr>
            <p:cNvPr id="5" name="2.4.jpg" descr="2.4.jpg">
              <a:extLst>
                <a:ext uri="{FF2B5EF4-FFF2-40B4-BE49-F238E27FC236}">
                  <a16:creationId xmlns:a16="http://schemas.microsoft.com/office/drawing/2014/main" id="{9ED2FD34-BD12-4E01-9B6F-DA7782D2794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12607" r="36036" b="7213"/>
            <a:stretch/>
          </p:blipFill>
          <p:spPr bwMode="auto">
            <a:xfrm>
              <a:off x="7886700" y="3429000"/>
              <a:ext cx="3048375" cy="257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04834843-EC52-8CC4-58E8-DCA0041AAC29}"/>
                </a:ext>
              </a:extLst>
            </p:cNvPr>
            <p:cNvSpPr txBox="1"/>
            <p:nvPr/>
          </p:nvSpPr>
          <p:spPr>
            <a:xfrm>
              <a:off x="10620396" y="3686412"/>
              <a:ext cx="382832" cy="2556726"/>
            </a:xfrm>
            <a:prstGeom prst="rect">
              <a:avLst/>
            </a:prstGeom>
            <a:noFill/>
          </p:spPr>
          <p:txBody>
            <a:bodyPr wrap="square">
              <a:spAutoFit/>
            </a:bodyPr>
            <a:lstStyle/>
            <a:p>
              <a:pPr algn="l">
                <a:lnSpc>
                  <a:spcPct val="150000"/>
                </a:lnSpc>
              </a:pPr>
              <a:r>
                <a:rPr lang="en-US" altLang="zh-TW" sz="1200" dirty="0">
                  <a:solidFill>
                    <a:srgbClr val="FF0000"/>
                  </a:solidFill>
                </a:rPr>
                <a:t>M</a:t>
              </a:r>
              <a:r>
                <a:rPr lang="en-US" altLang="zh-TW" sz="1200" baseline="-25000" dirty="0">
                  <a:solidFill>
                    <a:srgbClr val="FF0000"/>
                  </a:solidFill>
                </a:rPr>
                <a:t>0</a:t>
              </a:r>
              <a:r>
                <a:rPr lang="en-US" altLang="zh-TW" sz="1200" dirty="0"/>
                <a:t> </a:t>
              </a:r>
            </a:p>
            <a:p>
              <a:pPr algn="l">
                <a:lnSpc>
                  <a:spcPct val="150000"/>
                </a:lnSpc>
              </a:pPr>
              <a:r>
                <a:rPr lang="en-US" altLang="zh-TW" sz="1200" dirty="0"/>
                <a:t>M</a:t>
              </a:r>
              <a:r>
                <a:rPr lang="en-US" altLang="zh-TW" sz="1200" baseline="-25000" dirty="0"/>
                <a:t>1 </a:t>
              </a:r>
              <a:endParaRPr lang="en-US" altLang="zh-TW" sz="1200" dirty="0"/>
            </a:p>
            <a:p>
              <a:pPr algn="l">
                <a:lnSpc>
                  <a:spcPct val="150000"/>
                </a:lnSpc>
              </a:pPr>
              <a:r>
                <a:rPr lang="en-US" altLang="zh-TW" sz="1200" dirty="0">
                  <a:solidFill>
                    <a:srgbClr val="FF0000"/>
                  </a:solidFill>
                </a:rPr>
                <a:t>M</a:t>
              </a:r>
              <a:r>
                <a:rPr lang="en-US" altLang="zh-TW" sz="1200" baseline="-25000" dirty="0">
                  <a:solidFill>
                    <a:srgbClr val="FF0000"/>
                  </a:solidFill>
                </a:rPr>
                <a:t>2 </a:t>
              </a:r>
              <a:endParaRPr lang="en-US" altLang="zh-TW" sz="1200" dirty="0">
                <a:solidFill>
                  <a:srgbClr val="FF0000"/>
                </a:solidFill>
              </a:endParaRPr>
            </a:p>
            <a:p>
              <a:pPr algn="l">
                <a:lnSpc>
                  <a:spcPct val="150000"/>
                </a:lnSpc>
              </a:pPr>
              <a:r>
                <a:rPr lang="en-US" altLang="zh-TW" sz="1200" dirty="0">
                  <a:solidFill>
                    <a:srgbClr val="FF0000"/>
                  </a:solidFill>
                </a:rPr>
                <a:t>M</a:t>
              </a:r>
              <a:r>
                <a:rPr lang="en-US" altLang="zh-TW" sz="1200" baseline="-25000" dirty="0">
                  <a:solidFill>
                    <a:srgbClr val="FF0000"/>
                  </a:solidFill>
                </a:rPr>
                <a:t>3</a:t>
              </a:r>
              <a:r>
                <a:rPr lang="en-US" altLang="zh-TW" sz="1200" dirty="0">
                  <a:solidFill>
                    <a:srgbClr val="FF0000"/>
                  </a:solidFill>
                </a:rPr>
                <a:t> </a:t>
              </a:r>
              <a:endParaRPr lang="en-US" altLang="zh-TW" sz="1200" dirty="0"/>
            </a:p>
            <a:p>
              <a:pPr algn="l">
                <a:lnSpc>
                  <a:spcPct val="150000"/>
                </a:lnSpc>
              </a:pPr>
              <a:r>
                <a:rPr lang="en-US" altLang="zh-TW" sz="1200" dirty="0"/>
                <a:t>M</a:t>
              </a:r>
              <a:r>
                <a:rPr lang="en-US" altLang="zh-TW" sz="1200" baseline="-25000" dirty="0"/>
                <a:t>4 </a:t>
              </a:r>
              <a:endParaRPr lang="en-US" altLang="zh-TW" sz="1200" dirty="0"/>
            </a:p>
            <a:p>
              <a:pPr algn="l">
                <a:lnSpc>
                  <a:spcPct val="150000"/>
                </a:lnSpc>
              </a:pPr>
              <a:r>
                <a:rPr lang="en-US" altLang="zh-TW" sz="1200" dirty="0">
                  <a:solidFill>
                    <a:srgbClr val="FF0000"/>
                  </a:solidFill>
                </a:rPr>
                <a:t>M</a:t>
              </a:r>
              <a:r>
                <a:rPr lang="en-US" altLang="zh-TW" sz="1200" baseline="-25000" dirty="0">
                  <a:solidFill>
                    <a:srgbClr val="FF0000"/>
                  </a:solidFill>
                </a:rPr>
                <a:t>5</a:t>
              </a:r>
              <a:r>
                <a:rPr lang="en-US" altLang="zh-TW" sz="1200" dirty="0">
                  <a:solidFill>
                    <a:srgbClr val="FF0000"/>
                  </a:solidFill>
                </a:rPr>
                <a:t> </a:t>
              </a:r>
            </a:p>
            <a:p>
              <a:pPr algn="l">
                <a:lnSpc>
                  <a:spcPct val="150000"/>
                </a:lnSpc>
              </a:pPr>
              <a:r>
                <a:rPr lang="en-US" altLang="zh-TW" sz="1200" dirty="0">
                  <a:solidFill>
                    <a:srgbClr val="FF0000"/>
                  </a:solidFill>
                </a:rPr>
                <a:t>M</a:t>
              </a:r>
              <a:r>
                <a:rPr lang="en-US" altLang="zh-TW" sz="1200" baseline="-25000" dirty="0">
                  <a:solidFill>
                    <a:srgbClr val="FF0000"/>
                  </a:solidFill>
                </a:rPr>
                <a:t>6</a:t>
              </a:r>
              <a:endParaRPr lang="en-US" sz="1200" baseline="-25000" dirty="0">
                <a:solidFill>
                  <a:srgbClr val="FF0000"/>
                </a:solidFill>
              </a:endParaRPr>
            </a:p>
            <a:p>
              <a:pPr algn="l">
                <a:lnSpc>
                  <a:spcPct val="150000"/>
                </a:lnSpc>
              </a:pPr>
              <a:r>
                <a:rPr lang="en-US" altLang="zh-TW" sz="1200" dirty="0"/>
                <a:t>M</a:t>
              </a:r>
              <a:r>
                <a:rPr lang="en-US" altLang="zh-TW" sz="1200" baseline="-25000" dirty="0"/>
                <a:t>7</a:t>
              </a:r>
            </a:p>
            <a:p>
              <a:pPr algn="l">
                <a:lnSpc>
                  <a:spcPct val="150000"/>
                </a:lnSpc>
              </a:pPr>
              <a:endParaRPr lang="en-GB" sz="1200" dirty="0">
                <a:solidFill>
                  <a:srgbClr val="FF0000"/>
                </a:solidFill>
              </a:endParaRPr>
            </a:p>
          </p:txBody>
        </p:sp>
        <p:sp>
          <p:nvSpPr>
            <p:cNvPr id="7" name="مستطيل 6">
              <a:extLst>
                <a:ext uri="{FF2B5EF4-FFF2-40B4-BE49-F238E27FC236}">
                  <a16:creationId xmlns:a16="http://schemas.microsoft.com/office/drawing/2014/main" id="{F07F143E-3E24-1DF1-3D65-CD25C0F8FB64}"/>
                </a:ext>
              </a:extLst>
            </p:cNvPr>
            <p:cNvSpPr/>
            <p:nvPr/>
          </p:nvSpPr>
          <p:spPr>
            <a:xfrm>
              <a:off x="10332191" y="3817506"/>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6">
              <a:extLst>
                <a:ext uri="{FF2B5EF4-FFF2-40B4-BE49-F238E27FC236}">
                  <a16:creationId xmlns:a16="http://schemas.microsoft.com/office/drawing/2014/main" id="{7DC75D86-1256-049B-D597-F165F3B36CE2}"/>
                </a:ext>
              </a:extLst>
            </p:cNvPr>
            <p:cNvSpPr/>
            <p:nvPr/>
          </p:nvSpPr>
          <p:spPr>
            <a:xfrm>
              <a:off x="10343554" y="4362739"/>
              <a:ext cx="216024" cy="4562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مستطيل 6">
              <a:extLst>
                <a:ext uri="{FF2B5EF4-FFF2-40B4-BE49-F238E27FC236}">
                  <a16:creationId xmlns:a16="http://schemas.microsoft.com/office/drawing/2014/main" id="{33195E19-DDBF-C27D-4C07-751550D2848A}"/>
                </a:ext>
              </a:extLst>
            </p:cNvPr>
            <p:cNvSpPr/>
            <p:nvPr/>
          </p:nvSpPr>
          <p:spPr>
            <a:xfrm>
              <a:off x="10353964" y="5151251"/>
              <a:ext cx="216024" cy="4562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92817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8D12D1B2-9FD9-2782-0568-17302DF1A0C0}"/>
              </a:ext>
            </a:extLst>
          </p:cNvPr>
          <p:cNvSpPr>
            <a:spLocks noGrp="1"/>
          </p:cNvSpPr>
          <p:nvPr>
            <p:ph idx="1"/>
          </p:nvPr>
        </p:nvSpPr>
        <p:spPr/>
        <p:txBody>
          <a:bodyPr/>
          <a:lstStyle/>
          <a:p>
            <a:r>
              <a:rPr lang="en-US" b="1" u="sng" dirty="0">
                <a:solidFill>
                  <a:srgbClr val="FF0000"/>
                </a:solidFill>
                <a:latin typeface="Comic Sans MS" panose="030F0702030302020204" pitchFamily="66" charset="0"/>
                <a:cs typeface="Arial" panose="020B0604020202020204" pitchFamily="34" charset="0"/>
              </a:rPr>
              <a:t>Exercise1:</a:t>
            </a:r>
            <a:endParaRPr lang="ar-SA" b="1" u="sng" dirty="0">
              <a:solidFill>
                <a:srgbClr val="FF0000"/>
              </a:solidFill>
              <a:latin typeface="Comic Sans MS" panose="030F0702030302020204" pitchFamily="66" charset="0"/>
              <a:cs typeface="Arial" panose="020B0604020202020204" pitchFamily="34" charset="0"/>
            </a:endParaRPr>
          </a:p>
          <a:p>
            <a:r>
              <a:rPr lang="en-US" altLang="en-US" b="1" dirty="0">
                <a:solidFill>
                  <a:srgbClr val="FF0000"/>
                </a:solidFill>
                <a:latin typeface="Comic Sans MS" panose="030F0702030302020204" pitchFamily="66" charset="0"/>
                <a:cs typeface="Times New Roman" panose="02020603050405020304" pitchFamily="18" charset="0"/>
              </a:rPr>
              <a:t>Ex</a:t>
            </a:r>
            <a:r>
              <a:rPr lang="en-US" altLang="en-US" dirty="0">
                <a:solidFill>
                  <a:srgbClr val="FF0000"/>
                </a:solidFill>
                <a:latin typeface="Comic Sans MS" panose="030F0702030302020204" pitchFamily="66" charset="0"/>
                <a:cs typeface="Arial" panose="020B0604020202020204" pitchFamily="34" charset="0"/>
              </a:rPr>
              <a:t>ampl</a:t>
            </a:r>
            <a:r>
              <a:rPr lang="en-US" altLang="en-US" b="1" dirty="0">
                <a:solidFill>
                  <a:srgbClr val="FF0000"/>
                </a:solidFill>
                <a:latin typeface="Comic Sans MS" panose="030F0702030302020204" pitchFamily="66" charset="0"/>
                <a:cs typeface="Times New Roman" panose="02020603050405020304" pitchFamily="18" charset="0"/>
              </a:rPr>
              <a:t>e:  Find F</a:t>
            </a:r>
            <a:r>
              <a:rPr lang="en-US" altLang="en-US" b="1" baseline="-16000" dirty="0">
                <a:solidFill>
                  <a:srgbClr val="FF0000"/>
                </a:solidFill>
                <a:latin typeface="Comic Sans MS" panose="030F0702030302020204" pitchFamily="66" charset="0"/>
                <a:cs typeface="Times New Roman" panose="02020603050405020304" pitchFamily="18" charset="0"/>
              </a:rPr>
              <a:t>1</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3</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5</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6 </a:t>
            </a:r>
          </a:p>
          <a:p>
            <a:r>
              <a:rPr lang="en-US" altLang="en-US" b="1" dirty="0">
                <a:latin typeface="Comic Sans MS" panose="030F0702030302020204" pitchFamily="66" charset="0"/>
                <a:cs typeface="Times New Roman" panose="02020603050405020304" pitchFamily="18" charset="0"/>
              </a:rPr>
              <a:t>F1 = (X+Y’+Z’).(X’+Y+Z’).(X’+Y’+Z)</a:t>
            </a:r>
            <a:endParaRPr lang="en-US" altLang="en-US" dirty="0">
              <a:latin typeface="Comic Sans MS" panose="030F0702030302020204" pitchFamily="66" charset="0"/>
              <a:cs typeface="Times New Roman" panose="02020603050405020304" pitchFamily="18" charset="0"/>
            </a:endParaRPr>
          </a:p>
          <a:p>
            <a:endParaRPr lang="en-US" b="1" u="sng" dirty="0">
              <a:solidFill>
                <a:srgbClr val="FF0000"/>
              </a:solidFill>
              <a:latin typeface="Comic Sans MS" panose="030F0702030302020204" pitchFamily="66" charset="0"/>
              <a:cs typeface="Arial" panose="020B0604020202020204" pitchFamily="34" charset="0"/>
            </a:endParaRPr>
          </a:p>
          <a:p>
            <a:endParaRPr lang="en-US" b="1" u="sng" dirty="0">
              <a:solidFill>
                <a:srgbClr val="FF0000"/>
              </a:solidFill>
              <a:latin typeface="Comic Sans MS" panose="030F0702030302020204" pitchFamily="66" charset="0"/>
              <a:cs typeface="Arial" panose="020B0604020202020204" pitchFamily="34" charset="0"/>
            </a:endParaRPr>
          </a:p>
          <a:p>
            <a:endParaRPr lang="en-US" b="1" u="sng" dirty="0">
              <a:solidFill>
                <a:srgbClr val="FF0000"/>
              </a:solidFill>
              <a:latin typeface="Comic Sans MS" panose="030F0702030302020204" pitchFamily="66" charset="0"/>
              <a:cs typeface="Arial" panose="020B0604020202020204" pitchFamily="34" charset="0"/>
            </a:endParaRPr>
          </a:p>
          <a:p>
            <a:r>
              <a:rPr lang="en-US" b="1" u="sng" dirty="0">
                <a:solidFill>
                  <a:srgbClr val="FF0000"/>
                </a:solidFill>
                <a:latin typeface="Comic Sans MS" panose="030F0702030302020204" pitchFamily="66" charset="0"/>
                <a:cs typeface="Arial" panose="020B0604020202020204" pitchFamily="34" charset="0"/>
              </a:rPr>
              <a:t>Exercise 2:</a:t>
            </a:r>
          </a:p>
          <a:p>
            <a:r>
              <a:rPr lang="en-US" altLang="en-US" b="1" dirty="0">
                <a:solidFill>
                  <a:srgbClr val="FF0000"/>
                </a:solidFill>
                <a:latin typeface="Comic Sans MS" panose="030F0702030302020204" pitchFamily="66" charset="0"/>
                <a:cs typeface="Times New Roman" panose="02020603050405020304" pitchFamily="18" charset="0"/>
              </a:rPr>
              <a:t>F(A, B, C, D) = M</a:t>
            </a:r>
            <a:r>
              <a:rPr lang="en-US" altLang="en-US" b="1" baseline="-16000" dirty="0">
                <a:solidFill>
                  <a:srgbClr val="FF0000"/>
                </a:solidFill>
                <a:latin typeface="Comic Sans MS" panose="030F0702030302020204" pitchFamily="66" charset="0"/>
                <a:cs typeface="Times New Roman" panose="02020603050405020304" pitchFamily="18" charset="0"/>
              </a:rPr>
              <a:t>3</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8</a:t>
            </a:r>
            <a:r>
              <a:rPr lang="en-US" altLang="en-US" b="1" dirty="0">
                <a:solidFill>
                  <a:srgbClr val="FF0000"/>
                </a:solidFill>
                <a:latin typeface="Comic Sans MS" panose="030F0702030302020204" pitchFamily="66" charset="0"/>
                <a:cs typeface="Times New Roman" panose="02020603050405020304" pitchFamily="18" charset="0"/>
              </a:rPr>
              <a:t> . M</a:t>
            </a:r>
            <a:r>
              <a:rPr lang="en-US" altLang="en-US" b="1" baseline="-16000" dirty="0">
                <a:solidFill>
                  <a:srgbClr val="FF0000"/>
                </a:solidFill>
                <a:latin typeface="Comic Sans MS" panose="030F0702030302020204" pitchFamily="66" charset="0"/>
                <a:cs typeface="Times New Roman" panose="02020603050405020304" pitchFamily="18" charset="0"/>
              </a:rPr>
              <a:t>11 </a:t>
            </a:r>
            <a:r>
              <a:rPr lang="en-US" altLang="en-US" b="1" dirty="0">
                <a:solidFill>
                  <a:srgbClr val="FF0000"/>
                </a:solidFill>
                <a:latin typeface="Comic Sans MS" panose="030F0702030302020204" pitchFamily="66" charset="0"/>
                <a:cs typeface="Times New Roman" panose="02020603050405020304" pitchFamily="18" charset="0"/>
              </a:rPr>
              <a:t>. M</a:t>
            </a:r>
            <a:r>
              <a:rPr lang="en-US" altLang="en-US" b="1" baseline="-16000" dirty="0">
                <a:solidFill>
                  <a:srgbClr val="FF0000"/>
                </a:solidFill>
                <a:latin typeface="Comic Sans MS" panose="030F0702030302020204" pitchFamily="66" charset="0"/>
                <a:cs typeface="Times New Roman" panose="02020603050405020304" pitchFamily="18" charset="0"/>
              </a:rPr>
              <a:t>14 </a:t>
            </a:r>
            <a:endParaRPr lang="en-US" altLang="en-US" b="1" baseline="-25000" dirty="0">
              <a:solidFill>
                <a:srgbClr val="FF0000"/>
              </a:solidFill>
              <a:latin typeface="Comic Sans MS" panose="030F0702030302020204" pitchFamily="66" charset="0"/>
              <a:cs typeface="Times New Roman" panose="02020603050405020304" pitchFamily="18" charset="0"/>
            </a:endParaRPr>
          </a:p>
          <a:p>
            <a:r>
              <a:rPr lang="en-US" altLang="en-US" b="1" dirty="0"/>
              <a:t> </a:t>
            </a:r>
            <a:r>
              <a:rPr lang="en-US" altLang="en-US" b="1" dirty="0">
                <a:latin typeface="Comic Sans MS" panose="030F0702030302020204" pitchFamily="66" charset="0"/>
                <a:cs typeface="Times New Roman" panose="02020603050405020304" pitchFamily="18" charset="0"/>
              </a:rPr>
              <a:t>F(A, B, C, D) = </a:t>
            </a:r>
            <a:r>
              <a:rPr lang="en-US" altLang="en-US" b="1" dirty="0">
                <a:latin typeface="Comic Sans MS" panose="030F0702030302020204" pitchFamily="66" charset="0"/>
              </a:rPr>
              <a:t>(A+B+C’+D’).( A’+B+C+D).(A’+B+C’+D’).(A’+B’+C’+D)</a:t>
            </a:r>
            <a:endParaRPr lang="en-US" altLang="en-US" b="1" dirty="0">
              <a:latin typeface="Comic Sans MS" panose="030F0702030302020204" pitchFamily="66" charset="0"/>
              <a:cs typeface="Times New Roman" panose="02020603050405020304" pitchFamily="18" charset="0"/>
            </a:endParaRPr>
          </a:p>
          <a:p>
            <a:endParaRPr lang="en-US" b="1" u="sng" dirty="0">
              <a:solidFill>
                <a:srgbClr val="FF0000"/>
              </a:solidFill>
              <a:latin typeface="Comic Sans MS" panose="030F0702030302020204" pitchFamily="66" charset="0"/>
              <a:cs typeface="Arial" panose="020B0604020202020204" pitchFamily="34" charset="0"/>
            </a:endParaRPr>
          </a:p>
          <a:p>
            <a:endParaRPr lang="en-US" b="1" u="sng" dirty="0">
              <a:solidFill>
                <a:srgbClr val="FF0000"/>
              </a:solidFill>
              <a:latin typeface="Comic Sans MS" panose="030F0702030302020204" pitchFamily="66" charset="0"/>
              <a:cs typeface="Arial" panose="020B0604020202020204" pitchFamily="34" charset="0"/>
            </a:endParaRPr>
          </a:p>
        </p:txBody>
      </p:sp>
      <p:pic>
        <p:nvPicPr>
          <p:cNvPr id="4" name="صورة 3">
            <a:extLst>
              <a:ext uri="{FF2B5EF4-FFF2-40B4-BE49-F238E27FC236}">
                <a16:creationId xmlns:a16="http://schemas.microsoft.com/office/drawing/2014/main" id="{2BDC14D0-3548-C092-78F1-59FF9489E34D}"/>
              </a:ext>
            </a:extLst>
          </p:cNvPr>
          <p:cNvPicPr>
            <a:picLocks noChangeAspect="1"/>
          </p:cNvPicPr>
          <p:nvPr/>
        </p:nvPicPr>
        <p:blipFill>
          <a:blip r:embed="rId2"/>
          <a:stretch>
            <a:fillRect/>
          </a:stretch>
        </p:blipFill>
        <p:spPr>
          <a:xfrm>
            <a:off x="7011987" y="1995170"/>
            <a:ext cx="3248025" cy="2400300"/>
          </a:xfrm>
          <a:prstGeom prst="rect">
            <a:avLst/>
          </a:prstGeom>
        </p:spPr>
      </p:pic>
    </p:spTree>
    <p:extLst>
      <p:ext uri="{BB962C8B-B14F-4D97-AF65-F5344CB8AC3E}">
        <p14:creationId xmlns:p14="http://schemas.microsoft.com/office/powerpoint/2010/main" val="722956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1357244" y="1100360"/>
            <a:ext cx="8091556" cy="5109939"/>
          </a:xfrm>
        </p:spPr>
        <p:txBody>
          <a:bodyPr>
            <a:noAutofit/>
          </a:bodyPr>
          <a:lstStyle/>
          <a:p>
            <a:pPr>
              <a:buFont typeface="Wingdings 2" panose="05020102010507070707" pitchFamily="18" charset="2"/>
              <a:buNone/>
            </a:pPr>
            <a:r>
              <a:rPr lang="en-US" sz="2200" b="1" u="sng" dirty="0">
                <a:solidFill>
                  <a:schemeClr val="accent1">
                    <a:lumMod val="75000"/>
                  </a:schemeClr>
                </a:solidFill>
              </a:rPr>
              <a:t>Example</a:t>
            </a:r>
            <a:r>
              <a:rPr lang="en-US" sz="2200" dirty="0">
                <a:solidFill>
                  <a:schemeClr val="accent3">
                    <a:lumMod val="75000"/>
                  </a:schemeClr>
                </a:solidFill>
              </a:rPr>
              <a:t> </a:t>
            </a:r>
          </a:p>
          <a:p>
            <a:pPr>
              <a:buFont typeface="Wingdings 2" panose="05020102010507070707" pitchFamily="18" charset="2"/>
              <a:buNone/>
            </a:pPr>
            <a:r>
              <a:rPr lang="en-US" dirty="0">
                <a:solidFill>
                  <a:srgbClr val="FF0000"/>
                </a:solidFill>
                <a:latin typeface="Comic Sans MS" panose="030F0702030302020204" pitchFamily="66" charset="0"/>
                <a:cs typeface="Arial" panose="020B0604020202020204" pitchFamily="34" charset="0"/>
              </a:rPr>
              <a:t>E</a:t>
            </a:r>
            <a:r>
              <a:rPr lang="en-US" altLang="zh-TW" dirty="0">
                <a:solidFill>
                  <a:srgbClr val="FF0000"/>
                </a:solidFill>
                <a:latin typeface="Comic Sans MS" panose="030F0702030302020204" pitchFamily="66" charset="0"/>
                <a:cs typeface="Arial" panose="020B0604020202020204" pitchFamily="34" charset="0"/>
              </a:rPr>
              <a:t>xpress F = A+B'C as a sum of </a:t>
            </a:r>
            <a:r>
              <a:rPr lang="en-US" altLang="zh-TW" dirty="0" err="1">
                <a:solidFill>
                  <a:srgbClr val="FF0000"/>
                </a:solidFill>
                <a:latin typeface="Comic Sans MS" panose="030F0702030302020204" pitchFamily="66" charset="0"/>
                <a:cs typeface="Arial" panose="020B0604020202020204" pitchFamily="34" charset="0"/>
              </a:rPr>
              <a:t>minterms</a:t>
            </a:r>
            <a:r>
              <a:rPr lang="en-US" altLang="zh-TW" dirty="0">
                <a:solidFill>
                  <a:srgbClr val="FF0000"/>
                </a:solidFill>
                <a:latin typeface="Comic Sans MS" panose="030F0702030302020204" pitchFamily="66" charset="0"/>
                <a:cs typeface="Arial" panose="020B0604020202020204" pitchFamily="34" charset="0"/>
              </a:rPr>
              <a:t>.</a:t>
            </a:r>
          </a:p>
          <a:p>
            <a:pPr marL="0" indent="0">
              <a:buNone/>
            </a:pPr>
            <a:r>
              <a:rPr lang="en-US" altLang="zh-TW" sz="2200" dirty="0">
                <a:solidFill>
                  <a:schemeClr val="accent4">
                    <a:lumMod val="75000"/>
                  </a:schemeClr>
                </a:solidFill>
              </a:rPr>
              <a:t>1) </a:t>
            </a:r>
            <a:r>
              <a:rPr lang="en-US" altLang="zh-TW" sz="2200" dirty="0">
                <a:solidFill>
                  <a:schemeClr val="accent4">
                    <a:lumMod val="75000"/>
                  </a:schemeClr>
                </a:solidFill>
                <a:latin typeface="Comic Sans MS" panose="030F0702030302020204" pitchFamily="66" charset="0"/>
              </a:rPr>
              <a:t>Algebraically</a:t>
            </a:r>
            <a:endParaRPr lang="en-US" altLang="zh-TW" sz="2200" dirty="0">
              <a:latin typeface="Comic Sans MS" panose="030F0702030302020204" pitchFamily="66" charset="0"/>
            </a:endParaRPr>
          </a:p>
          <a:p>
            <a:pPr marL="274320" lvl="1" indent="0">
              <a:buNone/>
            </a:pPr>
            <a:r>
              <a:rPr lang="en-US" altLang="zh-TW" sz="2200" dirty="0">
                <a:latin typeface="Comic Sans MS" panose="030F0702030302020204" pitchFamily="66" charset="0"/>
              </a:rPr>
              <a:t>F = A+B’C </a:t>
            </a:r>
          </a:p>
          <a:p>
            <a:pPr marL="274320" lvl="1" indent="0">
              <a:buNone/>
            </a:pPr>
            <a:r>
              <a:rPr lang="en-US" altLang="zh-TW" sz="2200" dirty="0">
                <a:latin typeface="Comic Sans MS" panose="030F0702030302020204" pitchFamily="66" charset="0"/>
              </a:rPr>
              <a:t>= A (</a:t>
            </a:r>
            <a:r>
              <a:rPr lang="en-US" altLang="zh-TW" sz="2200" dirty="0">
                <a:solidFill>
                  <a:srgbClr val="FF0000"/>
                </a:solidFill>
                <a:latin typeface="Comic Sans MS" panose="030F0702030302020204" pitchFamily="66" charset="0"/>
              </a:rPr>
              <a:t>B+B'</a:t>
            </a:r>
            <a:r>
              <a:rPr lang="en-US" altLang="zh-TW" sz="2200" dirty="0">
                <a:latin typeface="Comic Sans MS" panose="030F0702030302020204" pitchFamily="66" charset="0"/>
              </a:rPr>
              <a:t>) + B'C = AB +AB' + B' C </a:t>
            </a:r>
          </a:p>
          <a:p>
            <a:pPr marL="274320" lvl="1" indent="0">
              <a:buNone/>
            </a:pPr>
            <a:r>
              <a:rPr lang="en-US" altLang="zh-TW" sz="2200" dirty="0">
                <a:latin typeface="Comic Sans MS" panose="030F0702030302020204" pitchFamily="66" charset="0"/>
              </a:rPr>
              <a:t>= AB</a:t>
            </a:r>
            <a:r>
              <a:rPr lang="en-US" altLang="zh-TW" sz="2200" dirty="0">
                <a:solidFill>
                  <a:srgbClr val="FF0000"/>
                </a:solidFill>
                <a:latin typeface="Comic Sans MS" panose="030F0702030302020204" pitchFamily="66" charset="0"/>
              </a:rPr>
              <a:t>(C+C') </a:t>
            </a:r>
            <a:r>
              <a:rPr lang="en-US" altLang="zh-TW" sz="2200" dirty="0">
                <a:latin typeface="Comic Sans MS" panose="030F0702030302020204" pitchFamily="66" charset="0"/>
              </a:rPr>
              <a:t>+ AB'(</a:t>
            </a:r>
            <a:r>
              <a:rPr lang="en-US" altLang="zh-TW" sz="2200" dirty="0">
                <a:solidFill>
                  <a:srgbClr val="FF0000"/>
                </a:solidFill>
                <a:latin typeface="Comic Sans MS" panose="030F0702030302020204" pitchFamily="66" charset="0"/>
              </a:rPr>
              <a:t>C+C') </a:t>
            </a:r>
            <a:r>
              <a:rPr lang="en-US" altLang="zh-TW" sz="2200" dirty="0">
                <a:latin typeface="Comic Sans MS" panose="030F0702030302020204" pitchFamily="66" charset="0"/>
              </a:rPr>
              <a:t>+ (</a:t>
            </a:r>
            <a:r>
              <a:rPr lang="en-US" altLang="zh-TW" sz="2200" dirty="0">
                <a:solidFill>
                  <a:srgbClr val="FF0000"/>
                </a:solidFill>
                <a:latin typeface="Comic Sans MS" panose="030F0702030302020204" pitchFamily="66" charset="0"/>
              </a:rPr>
              <a:t>A+A'</a:t>
            </a:r>
            <a:r>
              <a:rPr lang="en-US" altLang="zh-TW" sz="2200" dirty="0">
                <a:latin typeface="Comic Sans MS" panose="030F0702030302020204" pitchFamily="66" charset="0"/>
              </a:rPr>
              <a:t>)B’C </a:t>
            </a:r>
          </a:p>
          <a:p>
            <a:pPr marL="274320" lvl="1" indent="0">
              <a:buNone/>
            </a:pPr>
            <a:r>
              <a:rPr lang="en-US" altLang="zh-TW" sz="2200" dirty="0">
                <a:latin typeface="Comic Sans MS" panose="030F0702030302020204" pitchFamily="66" charset="0"/>
              </a:rPr>
              <a:t>= ABC+ABC'+AB'C+AB'C'+A'B'C</a:t>
            </a:r>
          </a:p>
          <a:p>
            <a:pPr marL="0" lvl="1" indent="0">
              <a:spcBef>
                <a:spcPts val="1000"/>
              </a:spcBef>
              <a:buNone/>
            </a:pPr>
            <a:r>
              <a:rPr lang="en-US" altLang="zh-TW" sz="2200" dirty="0">
                <a:solidFill>
                  <a:schemeClr val="bg1">
                    <a:lumMod val="75000"/>
                  </a:schemeClr>
                </a:solidFill>
                <a:latin typeface="Comic Sans MS" panose="030F0702030302020204" pitchFamily="66" charset="0"/>
              </a:rPr>
              <a:t>2) Using TT</a:t>
            </a:r>
          </a:p>
          <a:p>
            <a:r>
              <a:rPr lang="en-US" altLang="zh-TW" sz="2200" dirty="0">
                <a:solidFill>
                  <a:schemeClr val="bg1">
                    <a:lumMod val="75000"/>
                  </a:schemeClr>
                </a:solidFill>
                <a:latin typeface="Comic Sans MS" panose="030F0702030302020204" pitchFamily="66" charset="0"/>
              </a:rPr>
              <a:t>Build the truth table</a:t>
            </a:r>
          </a:p>
          <a:p>
            <a:pPr lvl="1"/>
            <a:r>
              <a:rPr lang="en-US" altLang="zh-TW" sz="2000" dirty="0">
                <a:solidFill>
                  <a:schemeClr val="bg1">
                    <a:lumMod val="75000"/>
                  </a:schemeClr>
                </a:solidFill>
                <a:latin typeface="Comic Sans MS" panose="030F0702030302020204" pitchFamily="66" charset="0"/>
              </a:rPr>
              <a:t>Choose the </a:t>
            </a:r>
            <a:r>
              <a:rPr lang="en-US" altLang="zh-TW" sz="2000" dirty="0" err="1">
                <a:solidFill>
                  <a:schemeClr val="bg1">
                    <a:lumMod val="75000"/>
                  </a:schemeClr>
                </a:solidFill>
                <a:latin typeface="Comic Sans MS" panose="030F0702030302020204" pitchFamily="66" charset="0"/>
              </a:rPr>
              <a:t>minterms</a:t>
            </a:r>
            <a:r>
              <a:rPr lang="en-US" altLang="zh-TW" sz="2000" dirty="0">
                <a:solidFill>
                  <a:schemeClr val="bg1">
                    <a:lumMod val="75000"/>
                  </a:schemeClr>
                </a:solidFill>
                <a:latin typeface="Comic Sans MS" panose="030F0702030302020204" pitchFamily="66" charset="0"/>
              </a:rPr>
              <a:t> where F equals to 1.</a:t>
            </a:r>
          </a:p>
          <a:p>
            <a:pPr lvl="1"/>
            <a:r>
              <a:rPr lang="en-US" altLang="zh-TW" sz="2000" dirty="0">
                <a:solidFill>
                  <a:schemeClr val="bg1">
                    <a:lumMod val="75000"/>
                  </a:schemeClr>
                </a:solidFill>
                <a:latin typeface="Comic Sans MS" panose="030F0702030302020204" pitchFamily="66" charset="0"/>
              </a:rPr>
              <a:t>Sum them together.</a:t>
            </a:r>
          </a:p>
          <a:p>
            <a:pPr marL="274320" lvl="1" indent="0">
              <a:buNone/>
            </a:pPr>
            <a:r>
              <a:rPr lang="en-US" altLang="zh-TW" sz="2200" dirty="0">
                <a:solidFill>
                  <a:schemeClr val="bg1">
                    <a:lumMod val="75000"/>
                  </a:schemeClr>
                </a:solidFill>
                <a:latin typeface="Comic Sans MS" panose="030F0702030302020204" pitchFamily="66" charset="0"/>
              </a:rPr>
              <a:t>= m</a:t>
            </a:r>
            <a:r>
              <a:rPr lang="en-US" altLang="zh-TW" sz="2200" baseline="-25000" dirty="0">
                <a:solidFill>
                  <a:schemeClr val="bg1">
                    <a:lumMod val="75000"/>
                  </a:schemeClr>
                </a:solidFill>
                <a:latin typeface="Comic Sans MS" panose="030F0702030302020204" pitchFamily="66" charset="0"/>
              </a:rPr>
              <a:t>1</a:t>
            </a:r>
            <a:r>
              <a:rPr lang="en-US" altLang="zh-TW" sz="2200" dirty="0">
                <a:solidFill>
                  <a:schemeClr val="bg1">
                    <a:lumMod val="75000"/>
                  </a:schemeClr>
                </a:solidFill>
                <a:latin typeface="Comic Sans MS" panose="030F0702030302020204" pitchFamily="66" charset="0"/>
              </a:rPr>
              <a:t>+m</a:t>
            </a:r>
            <a:r>
              <a:rPr lang="en-US" altLang="zh-TW" sz="2200" baseline="-25000" dirty="0">
                <a:solidFill>
                  <a:schemeClr val="bg1">
                    <a:lumMod val="75000"/>
                  </a:schemeClr>
                </a:solidFill>
                <a:latin typeface="Comic Sans MS" panose="030F0702030302020204" pitchFamily="66" charset="0"/>
              </a:rPr>
              <a:t>4</a:t>
            </a:r>
            <a:r>
              <a:rPr lang="en-US" altLang="zh-TW" sz="2200" dirty="0">
                <a:solidFill>
                  <a:schemeClr val="bg1">
                    <a:lumMod val="75000"/>
                  </a:schemeClr>
                </a:solidFill>
                <a:latin typeface="Comic Sans MS" panose="030F0702030302020204" pitchFamily="66" charset="0"/>
              </a:rPr>
              <a:t>+m</a:t>
            </a:r>
            <a:r>
              <a:rPr lang="en-US" altLang="zh-TW" sz="2200" baseline="-25000" dirty="0">
                <a:solidFill>
                  <a:schemeClr val="bg1">
                    <a:lumMod val="75000"/>
                  </a:schemeClr>
                </a:solidFill>
                <a:latin typeface="Comic Sans MS" panose="030F0702030302020204" pitchFamily="66" charset="0"/>
              </a:rPr>
              <a:t>5</a:t>
            </a:r>
            <a:r>
              <a:rPr lang="en-US" altLang="zh-TW" sz="2200" dirty="0">
                <a:solidFill>
                  <a:schemeClr val="bg1">
                    <a:lumMod val="75000"/>
                  </a:schemeClr>
                </a:solidFill>
                <a:latin typeface="Comic Sans MS" panose="030F0702030302020204" pitchFamily="66" charset="0"/>
              </a:rPr>
              <a:t>+m</a:t>
            </a:r>
            <a:r>
              <a:rPr lang="en-US" altLang="zh-TW" sz="2200" baseline="-25000" dirty="0">
                <a:solidFill>
                  <a:schemeClr val="bg1">
                    <a:lumMod val="75000"/>
                  </a:schemeClr>
                </a:solidFill>
                <a:latin typeface="Comic Sans MS" panose="030F0702030302020204" pitchFamily="66" charset="0"/>
              </a:rPr>
              <a:t>6</a:t>
            </a:r>
            <a:r>
              <a:rPr lang="en-US" altLang="zh-TW" sz="2200" dirty="0">
                <a:solidFill>
                  <a:schemeClr val="bg1">
                    <a:lumMod val="75000"/>
                  </a:schemeClr>
                </a:solidFill>
                <a:latin typeface="Comic Sans MS" panose="030F0702030302020204" pitchFamily="66" charset="0"/>
              </a:rPr>
              <a:t>+ m</a:t>
            </a:r>
            <a:r>
              <a:rPr lang="en-US" altLang="zh-TW" sz="2200" baseline="-25000" dirty="0">
                <a:solidFill>
                  <a:schemeClr val="bg1">
                    <a:lumMod val="75000"/>
                  </a:schemeClr>
                </a:solidFill>
                <a:latin typeface="Comic Sans MS" panose="030F0702030302020204" pitchFamily="66" charset="0"/>
              </a:rPr>
              <a:t>7</a:t>
            </a:r>
            <a:endParaRPr lang="en-US" altLang="zh-TW" sz="2200" dirty="0">
              <a:solidFill>
                <a:schemeClr val="bg1">
                  <a:lumMod val="75000"/>
                </a:schemeClr>
              </a:solidFill>
              <a:latin typeface="Comic Sans MS" panose="030F0702030302020204" pitchFamily="66" charset="0"/>
            </a:endParaRPr>
          </a:p>
          <a:p>
            <a:pPr marL="274320" lvl="1" indent="0">
              <a:buNone/>
            </a:pPr>
            <a:r>
              <a:rPr lang="en-US" altLang="zh-TW" sz="2200" dirty="0">
                <a:solidFill>
                  <a:schemeClr val="bg1">
                    <a:lumMod val="75000"/>
                  </a:schemeClr>
                </a:solidFill>
                <a:latin typeface="Comic Sans MS" panose="030F0702030302020204" pitchFamily="66" charset="0"/>
              </a:rPr>
              <a:t>F= </a:t>
            </a:r>
            <a:r>
              <a:rPr lang="en-US" altLang="zh-TW" sz="2200" dirty="0">
                <a:solidFill>
                  <a:schemeClr val="bg1">
                    <a:lumMod val="75000"/>
                  </a:schemeClr>
                </a:solidFill>
                <a:latin typeface="Comic Sans MS" panose="030F0702030302020204" pitchFamily="66" charset="0"/>
                <a:ea typeface="Cambria Math" panose="02040503050406030204" pitchFamily="18" charset="0"/>
              </a:rPr>
              <a:t>Ʃ</a:t>
            </a:r>
            <a:r>
              <a:rPr lang="en-US" altLang="zh-TW" sz="2200" dirty="0">
                <a:solidFill>
                  <a:schemeClr val="bg1">
                    <a:lumMod val="75000"/>
                  </a:schemeClr>
                </a:solidFill>
                <a:latin typeface="Comic Sans MS" panose="030F0702030302020204" pitchFamily="66" charset="0"/>
              </a:rPr>
              <a:t>(1, 4, 5, 6, 7)</a:t>
            </a:r>
          </a:p>
          <a:p>
            <a:pPr marL="0" indent="0">
              <a:buNone/>
            </a:pPr>
            <a:endParaRPr lang="en-US" sz="2200" dirty="0"/>
          </a:p>
        </p:txBody>
      </p:sp>
      <p:sp>
        <p:nvSpPr>
          <p:cNvPr id="2" name="عنوان 1"/>
          <p:cNvSpPr>
            <a:spLocks noGrp="1"/>
          </p:cNvSpPr>
          <p:nvPr>
            <p:ph type="title" idx="4294967295"/>
          </p:nvPr>
        </p:nvSpPr>
        <p:spPr>
          <a:xfrm>
            <a:off x="4380892" y="879696"/>
            <a:ext cx="4820258" cy="1009650"/>
          </a:xfrm>
        </p:spPr>
        <p:txBody>
          <a:bodyPr/>
          <a:lstStyle/>
          <a:p>
            <a:r>
              <a:rPr lang="en-US" sz="2900" b="1" dirty="0">
                <a:solidFill>
                  <a:schemeClr val="accent2"/>
                </a:solidFill>
                <a:latin typeface="Comic Sans MS" panose="030F0702030302020204" pitchFamily="66" charset="0"/>
                <a:ea typeface="+mn-ea"/>
                <a:cs typeface="Arial" panose="020B0604020202020204" pitchFamily="34" charset="0"/>
              </a:rPr>
              <a:t>Canonical Forms-</a:t>
            </a:r>
            <a:r>
              <a:rPr lang="en-US" sz="2900" b="1" dirty="0" err="1">
                <a:solidFill>
                  <a:schemeClr val="accent2"/>
                </a:solidFill>
                <a:latin typeface="Comic Sans MS" panose="030F0702030302020204" pitchFamily="66" charset="0"/>
                <a:ea typeface="+mn-ea"/>
                <a:cs typeface="Arial" panose="020B0604020202020204" pitchFamily="34" charset="0"/>
              </a:rPr>
              <a:t>SoM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3" name="Slide Number Placeholder 2">
            <a:extLst>
              <a:ext uri="{FF2B5EF4-FFF2-40B4-BE49-F238E27FC236}">
                <a16:creationId xmlns:a16="http://schemas.microsoft.com/office/drawing/2014/main" id="{2C6E44FF-46CA-F9A3-B9A1-2DD503172CEC}"/>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21</a:t>
            </a:fld>
            <a:endParaRPr lang="en-GB"/>
          </a:p>
        </p:txBody>
      </p:sp>
      <p:grpSp>
        <p:nvGrpSpPr>
          <p:cNvPr id="6" name="مجموعة 5">
            <a:extLst>
              <a:ext uri="{FF2B5EF4-FFF2-40B4-BE49-F238E27FC236}">
                <a16:creationId xmlns:a16="http://schemas.microsoft.com/office/drawing/2014/main" id="{5F1EE499-2B52-1881-EB4C-7BAEA8F5B853}"/>
              </a:ext>
            </a:extLst>
          </p:cNvPr>
          <p:cNvGrpSpPr/>
          <p:nvPr/>
        </p:nvGrpSpPr>
        <p:grpSpPr>
          <a:xfrm>
            <a:off x="8586028" y="1753014"/>
            <a:ext cx="3083256" cy="2393950"/>
            <a:chOff x="7404928" y="3943764"/>
            <a:chExt cx="3083256" cy="2393950"/>
          </a:xfrm>
        </p:grpSpPr>
        <p:pic>
          <p:nvPicPr>
            <p:cNvPr id="5" name="Picture 4">
              <a:extLst>
                <a:ext uri="{FF2B5EF4-FFF2-40B4-BE49-F238E27FC236}">
                  <a16:creationId xmlns:a16="http://schemas.microsoft.com/office/drawing/2014/main" id="{E9FF40F5-8C13-B9DC-D4FD-63A95272DBD3}"/>
                </a:ext>
              </a:extLst>
            </p:cNvPr>
            <p:cNvPicPr>
              <a:picLocks noChangeAspect="1" noChangeArrowheads="1"/>
            </p:cNvPicPr>
            <p:nvPr/>
          </p:nvPicPr>
          <p:blipFill>
            <a:blip r:embed="rId2">
              <a:lum bright="-24000" contrast="64000"/>
              <a:extLst>
                <a:ext uri="{28A0092B-C50C-407E-A947-70E740481C1C}">
                  <a14:useLocalDpi xmlns:a14="http://schemas.microsoft.com/office/drawing/2010/main" val="0"/>
                </a:ext>
              </a:extLst>
            </a:blip>
            <a:srcRect t="5981"/>
            <a:stretch>
              <a:fillRect/>
            </a:stretch>
          </p:blipFill>
          <p:spPr bwMode="auto">
            <a:xfrm>
              <a:off x="7404928" y="3943764"/>
              <a:ext cx="2768600"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مستطيل 6">
              <a:extLst>
                <a:ext uri="{FF2B5EF4-FFF2-40B4-BE49-F238E27FC236}">
                  <a16:creationId xmlns:a16="http://schemas.microsoft.com/office/drawing/2014/main" id="{8460D182-CCB7-F965-3816-2D934F0240DA}"/>
                </a:ext>
              </a:extLst>
            </p:cNvPr>
            <p:cNvSpPr/>
            <p:nvPr/>
          </p:nvSpPr>
          <p:spPr>
            <a:xfrm>
              <a:off x="9709184" y="4836812"/>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5">
              <a:extLst>
                <a:ext uri="{FF2B5EF4-FFF2-40B4-BE49-F238E27FC236}">
                  <a16:creationId xmlns:a16="http://schemas.microsoft.com/office/drawing/2014/main" id="{CE16D839-EE7D-AB47-A398-9F91D81BAF64}"/>
                </a:ext>
              </a:extLst>
            </p:cNvPr>
            <p:cNvSpPr/>
            <p:nvPr/>
          </p:nvSpPr>
          <p:spPr>
            <a:xfrm>
              <a:off x="9709184" y="5425060"/>
              <a:ext cx="216024" cy="8229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B21F078-2F2B-5D99-8BA2-EDE2B10A9F74}"/>
                </a:ext>
              </a:extLst>
            </p:cNvPr>
            <p:cNvSpPr txBox="1"/>
            <p:nvPr/>
          </p:nvSpPr>
          <p:spPr>
            <a:xfrm>
              <a:off x="9925209" y="4788116"/>
              <a:ext cx="562975" cy="307777"/>
            </a:xfrm>
            <a:prstGeom prst="rect">
              <a:avLst/>
            </a:prstGeom>
            <a:noFill/>
          </p:spPr>
          <p:txBody>
            <a:bodyPr wrap="none" rtlCol="0">
              <a:spAutoFit/>
            </a:bodyPr>
            <a:lstStyle/>
            <a:p>
              <a:pPr algn="l" rtl="0"/>
              <a:r>
                <a:rPr lang="en-US" altLang="zh-TW" sz="1400" dirty="0"/>
                <a:t>A'B'C</a:t>
              </a:r>
              <a:endParaRPr lang="en-US" sz="1400" dirty="0"/>
            </a:p>
          </p:txBody>
        </p:sp>
        <p:sp>
          <p:nvSpPr>
            <p:cNvPr id="10" name="TextBox 9">
              <a:extLst>
                <a:ext uri="{FF2B5EF4-FFF2-40B4-BE49-F238E27FC236}">
                  <a16:creationId xmlns:a16="http://schemas.microsoft.com/office/drawing/2014/main" id="{5E468D20-56C0-7BBF-1350-29C8473794A8}"/>
                </a:ext>
              </a:extLst>
            </p:cNvPr>
            <p:cNvSpPr txBox="1"/>
            <p:nvPr/>
          </p:nvSpPr>
          <p:spPr>
            <a:xfrm>
              <a:off x="9917869" y="5379083"/>
              <a:ext cx="562975" cy="307777"/>
            </a:xfrm>
            <a:prstGeom prst="rect">
              <a:avLst/>
            </a:prstGeom>
            <a:noFill/>
          </p:spPr>
          <p:txBody>
            <a:bodyPr wrap="none" rtlCol="0">
              <a:spAutoFit/>
            </a:bodyPr>
            <a:lstStyle/>
            <a:p>
              <a:pPr algn="l" rtl="0"/>
              <a:r>
                <a:rPr lang="en-US" altLang="zh-TW" sz="1400" dirty="0"/>
                <a:t>AB'C'</a:t>
              </a:r>
              <a:endParaRPr lang="en-US" sz="1400" dirty="0"/>
            </a:p>
          </p:txBody>
        </p:sp>
        <p:sp>
          <p:nvSpPr>
            <p:cNvPr id="11" name="Rectangle 10">
              <a:extLst>
                <a:ext uri="{FF2B5EF4-FFF2-40B4-BE49-F238E27FC236}">
                  <a16:creationId xmlns:a16="http://schemas.microsoft.com/office/drawing/2014/main" id="{8618E321-44EB-5E00-71FB-7C5E18D59DD2}"/>
                </a:ext>
              </a:extLst>
            </p:cNvPr>
            <p:cNvSpPr/>
            <p:nvPr/>
          </p:nvSpPr>
          <p:spPr>
            <a:xfrm>
              <a:off x="9905704" y="5557756"/>
              <a:ext cx="522900" cy="307777"/>
            </a:xfrm>
            <a:prstGeom prst="rect">
              <a:avLst/>
            </a:prstGeom>
          </p:spPr>
          <p:txBody>
            <a:bodyPr wrap="none">
              <a:spAutoFit/>
            </a:bodyPr>
            <a:lstStyle/>
            <a:p>
              <a:pPr algn="l" rtl="0"/>
              <a:r>
                <a:rPr lang="en-US" altLang="zh-TW" sz="1400" dirty="0"/>
                <a:t>AB'C</a:t>
              </a:r>
              <a:endParaRPr lang="en-US" sz="1400" dirty="0"/>
            </a:p>
          </p:txBody>
        </p:sp>
        <p:sp>
          <p:nvSpPr>
            <p:cNvPr id="12" name="TextBox 11">
              <a:extLst>
                <a:ext uri="{FF2B5EF4-FFF2-40B4-BE49-F238E27FC236}">
                  <a16:creationId xmlns:a16="http://schemas.microsoft.com/office/drawing/2014/main" id="{2DB677CB-7E70-70BB-E09C-04BB5B826A5D}"/>
                </a:ext>
              </a:extLst>
            </p:cNvPr>
            <p:cNvSpPr txBox="1"/>
            <p:nvPr/>
          </p:nvSpPr>
          <p:spPr>
            <a:xfrm>
              <a:off x="9918928" y="5770370"/>
              <a:ext cx="522900" cy="307777"/>
            </a:xfrm>
            <a:prstGeom prst="rect">
              <a:avLst/>
            </a:prstGeom>
            <a:noFill/>
          </p:spPr>
          <p:txBody>
            <a:bodyPr wrap="none" rtlCol="0">
              <a:spAutoFit/>
            </a:bodyPr>
            <a:lstStyle/>
            <a:p>
              <a:pPr algn="l" rtl="0"/>
              <a:r>
                <a:rPr lang="en-US" altLang="zh-TW" sz="1400" dirty="0"/>
                <a:t>AB'C</a:t>
              </a:r>
              <a:endParaRPr lang="en-US" sz="1400" dirty="0"/>
            </a:p>
          </p:txBody>
        </p:sp>
        <p:sp>
          <p:nvSpPr>
            <p:cNvPr id="13" name="TextBox 12">
              <a:extLst>
                <a:ext uri="{FF2B5EF4-FFF2-40B4-BE49-F238E27FC236}">
                  <a16:creationId xmlns:a16="http://schemas.microsoft.com/office/drawing/2014/main" id="{CB1A119C-50EA-58E1-B1E4-B315B6EC2085}"/>
                </a:ext>
              </a:extLst>
            </p:cNvPr>
            <p:cNvSpPr txBox="1"/>
            <p:nvPr/>
          </p:nvSpPr>
          <p:spPr>
            <a:xfrm>
              <a:off x="9917868" y="6000458"/>
              <a:ext cx="482824" cy="307777"/>
            </a:xfrm>
            <a:prstGeom prst="rect">
              <a:avLst/>
            </a:prstGeom>
            <a:noFill/>
          </p:spPr>
          <p:txBody>
            <a:bodyPr wrap="none" rtlCol="0">
              <a:spAutoFit/>
            </a:bodyPr>
            <a:lstStyle/>
            <a:p>
              <a:pPr algn="l" rtl="0"/>
              <a:r>
                <a:rPr lang="en-US" altLang="zh-TW" sz="1400" dirty="0"/>
                <a:t>ABC</a:t>
              </a:r>
              <a:endParaRPr lang="en-US" sz="1400" dirty="0"/>
            </a:p>
          </p:txBody>
        </p:sp>
      </p:grpSp>
    </p:spTree>
    <p:extLst>
      <p:ext uri="{BB962C8B-B14F-4D97-AF65-F5344CB8AC3E}">
        <p14:creationId xmlns:p14="http://schemas.microsoft.com/office/powerpoint/2010/main" val="2179910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3">
            <a:extLst>
              <a:ext uri="{FF2B5EF4-FFF2-40B4-BE49-F238E27FC236}">
                <a16:creationId xmlns:a16="http://schemas.microsoft.com/office/drawing/2014/main" id="{7A60BD82-1B39-4430-4319-9540004F5922}"/>
              </a:ext>
            </a:extLst>
          </p:cNvPr>
          <p:cNvSpPr>
            <a:spLocks noGrp="1"/>
          </p:cNvSpPr>
          <p:nvPr>
            <p:ph idx="1"/>
          </p:nvPr>
        </p:nvSpPr>
        <p:spPr>
          <a:xfrm>
            <a:off x="1357244" y="1100360"/>
            <a:ext cx="8091556" cy="5109939"/>
          </a:xfrm>
        </p:spPr>
        <p:txBody>
          <a:bodyPr>
            <a:noAutofit/>
          </a:bodyPr>
          <a:lstStyle/>
          <a:p>
            <a:pPr>
              <a:buFont typeface="Wingdings 2" panose="05020102010507070707" pitchFamily="18" charset="2"/>
              <a:buNone/>
            </a:pPr>
            <a:r>
              <a:rPr lang="en-US" sz="2200" b="1" u="sng" dirty="0">
                <a:solidFill>
                  <a:schemeClr val="accent1">
                    <a:lumMod val="75000"/>
                  </a:schemeClr>
                </a:solidFill>
              </a:rPr>
              <a:t>Example</a:t>
            </a:r>
            <a:r>
              <a:rPr lang="en-US" sz="2200" dirty="0">
                <a:solidFill>
                  <a:schemeClr val="accent3">
                    <a:lumMod val="75000"/>
                  </a:schemeClr>
                </a:solidFill>
              </a:rPr>
              <a:t> </a:t>
            </a:r>
          </a:p>
          <a:p>
            <a:pPr>
              <a:buFont typeface="Wingdings 2" panose="05020102010507070707" pitchFamily="18" charset="2"/>
              <a:buNone/>
            </a:pPr>
            <a:r>
              <a:rPr lang="en-US" dirty="0">
                <a:solidFill>
                  <a:srgbClr val="FF0000"/>
                </a:solidFill>
                <a:latin typeface="Comic Sans MS" panose="030F0702030302020204" pitchFamily="66" charset="0"/>
                <a:cs typeface="Arial" panose="020B0604020202020204" pitchFamily="34" charset="0"/>
              </a:rPr>
              <a:t>E</a:t>
            </a:r>
            <a:r>
              <a:rPr lang="en-US" altLang="zh-TW" dirty="0">
                <a:solidFill>
                  <a:srgbClr val="FF0000"/>
                </a:solidFill>
                <a:latin typeface="Comic Sans MS" panose="030F0702030302020204" pitchFamily="66" charset="0"/>
                <a:cs typeface="Arial" panose="020B0604020202020204" pitchFamily="34" charset="0"/>
              </a:rPr>
              <a:t>xpress F = A+B'C as a sum of </a:t>
            </a:r>
            <a:r>
              <a:rPr lang="en-US" altLang="zh-TW" dirty="0" err="1">
                <a:solidFill>
                  <a:srgbClr val="FF0000"/>
                </a:solidFill>
                <a:latin typeface="Comic Sans MS" panose="030F0702030302020204" pitchFamily="66" charset="0"/>
                <a:cs typeface="Arial" panose="020B0604020202020204" pitchFamily="34" charset="0"/>
              </a:rPr>
              <a:t>minterms</a:t>
            </a:r>
            <a:r>
              <a:rPr lang="en-US" altLang="zh-TW" dirty="0">
                <a:solidFill>
                  <a:srgbClr val="FF0000"/>
                </a:solidFill>
                <a:latin typeface="Comic Sans MS" panose="030F0702030302020204" pitchFamily="66" charset="0"/>
                <a:cs typeface="Arial" panose="020B0604020202020204" pitchFamily="34" charset="0"/>
              </a:rPr>
              <a:t>.</a:t>
            </a:r>
          </a:p>
          <a:p>
            <a:pPr marL="0" indent="0">
              <a:buNone/>
            </a:pPr>
            <a:r>
              <a:rPr lang="en-US" altLang="zh-TW" sz="2200" dirty="0">
                <a:solidFill>
                  <a:schemeClr val="bg1">
                    <a:lumMod val="75000"/>
                  </a:schemeClr>
                </a:solidFill>
              </a:rPr>
              <a:t>1) </a:t>
            </a:r>
            <a:r>
              <a:rPr lang="en-US" altLang="zh-TW" sz="2200" dirty="0">
                <a:solidFill>
                  <a:schemeClr val="bg1">
                    <a:lumMod val="75000"/>
                  </a:schemeClr>
                </a:solidFill>
                <a:latin typeface="Comic Sans MS" panose="030F0702030302020204" pitchFamily="66" charset="0"/>
              </a:rPr>
              <a:t>Algebraically</a:t>
            </a:r>
          </a:p>
          <a:p>
            <a:pPr marL="274320" lvl="1" indent="0">
              <a:buNone/>
            </a:pPr>
            <a:r>
              <a:rPr lang="en-US" altLang="zh-TW" sz="2200" dirty="0">
                <a:solidFill>
                  <a:schemeClr val="bg1">
                    <a:lumMod val="75000"/>
                  </a:schemeClr>
                </a:solidFill>
                <a:latin typeface="Comic Sans MS" panose="030F0702030302020204" pitchFamily="66" charset="0"/>
              </a:rPr>
              <a:t>F = A+B’C </a:t>
            </a:r>
          </a:p>
          <a:p>
            <a:pPr marL="274320" lvl="1" indent="0">
              <a:buNone/>
            </a:pPr>
            <a:r>
              <a:rPr lang="en-US" altLang="zh-TW" sz="2200" dirty="0">
                <a:solidFill>
                  <a:schemeClr val="bg1">
                    <a:lumMod val="75000"/>
                  </a:schemeClr>
                </a:solidFill>
                <a:latin typeface="Comic Sans MS" panose="030F0702030302020204" pitchFamily="66" charset="0"/>
              </a:rPr>
              <a:t>= A (B+B') + B'C = AB +AB' + B' C </a:t>
            </a:r>
          </a:p>
          <a:p>
            <a:pPr marL="274320" lvl="1" indent="0">
              <a:buNone/>
            </a:pPr>
            <a:r>
              <a:rPr lang="en-US" altLang="zh-TW" sz="2200" dirty="0">
                <a:solidFill>
                  <a:schemeClr val="bg1">
                    <a:lumMod val="75000"/>
                  </a:schemeClr>
                </a:solidFill>
                <a:latin typeface="Comic Sans MS" panose="030F0702030302020204" pitchFamily="66" charset="0"/>
              </a:rPr>
              <a:t>= AB(C+C') + AB'(C+C') + (A+A')B’C </a:t>
            </a:r>
          </a:p>
          <a:p>
            <a:pPr marL="274320" lvl="1" indent="0">
              <a:buNone/>
            </a:pPr>
            <a:r>
              <a:rPr lang="en-US" altLang="zh-TW" sz="2200" dirty="0">
                <a:solidFill>
                  <a:schemeClr val="bg1">
                    <a:lumMod val="75000"/>
                  </a:schemeClr>
                </a:solidFill>
                <a:latin typeface="Comic Sans MS" panose="030F0702030302020204" pitchFamily="66" charset="0"/>
              </a:rPr>
              <a:t>= ABC+ABC'+AB'C+AB'C'+A'B'C</a:t>
            </a:r>
          </a:p>
          <a:p>
            <a:pPr marL="0" lvl="1" indent="0">
              <a:spcBef>
                <a:spcPts val="1000"/>
              </a:spcBef>
              <a:buNone/>
            </a:pPr>
            <a:r>
              <a:rPr lang="en-US" altLang="zh-TW" sz="2200" dirty="0">
                <a:solidFill>
                  <a:schemeClr val="accent4">
                    <a:lumMod val="75000"/>
                  </a:schemeClr>
                </a:solidFill>
                <a:latin typeface="Comic Sans MS" panose="030F0702030302020204" pitchFamily="66" charset="0"/>
              </a:rPr>
              <a:t>2) Using TT</a:t>
            </a:r>
          </a:p>
          <a:p>
            <a:r>
              <a:rPr lang="en-US" altLang="zh-TW" sz="2200" dirty="0">
                <a:latin typeface="Comic Sans MS" panose="030F0702030302020204" pitchFamily="66" charset="0"/>
              </a:rPr>
              <a:t>Build the truth table</a:t>
            </a:r>
          </a:p>
          <a:p>
            <a:pPr lvl="1"/>
            <a:r>
              <a:rPr lang="en-US" altLang="zh-TW" sz="2000" dirty="0">
                <a:latin typeface="Comic Sans MS" panose="030F0702030302020204" pitchFamily="66" charset="0"/>
              </a:rPr>
              <a:t>Choose the </a:t>
            </a:r>
            <a:r>
              <a:rPr lang="en-US" altLang="zh-TW" sz="2000" dirty="0" err="1">
                <a:latin typeface="Comic Sans MS" panose="030F0702030302020204" pitchFamily="66" charset="0"/>
              </a:rPr>
              <a:t>minterms</a:t>
            </a:r>
            <a:r>
              <a:rPr lang="en-US" altLang="zh-TW" sz="2000" dirty="0">
                <a:latin typeface="Comic Sans MS" panose="030F0702030302020204" pitchFamily="66" charset="0"/>
              </a:rPr>
              <a:t> where F equals to 1.</a:t>
            </a:r>
          </a:p>
          <a:p>
            <a:pPr lvl="1"/>
            <a:r>
              <a:rPr lang="en-US" altLang="zh-TW" sz="2000" dirty="0">
                <a:latin typeface="Comic Sans MS" panose="030F0702030302020204" pitchFamily="66" charset="0"/>
              </a:rPr>
              <a:t>Sum them together.</a:t>
            </a:r>
          </a:p>
          <a:p>
            <a:pPr marL="274320" lvl="1" indent="0">
              <a:buNone/>
            </a:pPr>
            <a:r>
              <a:rPr lang="en-US" altLang="zh-TW" sz="2200" dirty="0">
                <a:latin typeface="Comic Sans MS" panose="030F0702030302020204" pitchFamily="66" charset="0"/>
              </a:rPr>
              <a:t>= m</a:t>
            </a:r>
            <a:r>
              <a:rPr lang="en-US" altLang="zh-TW" sz="2200" baseline="-25000" dirty="0">
                <a:latin typeface="Comic Sans MS" panose="030F0702030302020204" pitchFamily="66" charset="0"/>
              </a:rPr>
              <a:t>1</a:t>
            </a:r>
            <a:r>
              <a:rPr lang="en-US" altLang="zh-TW" sz="2200" dirty="0">
                <a:latin typeface="Comic Sans MS" panose="030F0702030302020204" pitchFamily="66" charset="0"/>
              </a:rPr>
              <a:t>+m</a:t>
            </a:r>
            <a:r>
              <a:rPr lang="en-US" altLang="zh-TW" sz="2200" baseline="-25000" dirty="0">
                <a:latin typeface="Comic Sans MS" panose="030F0702030302020204" pitchFamily="66" charset="0"/>
              </a:rPr>
              <a:t>4</a:t>
            </a:r>
            <a:r>
              <a:rPr lang="en-US" altLang="zh-TW" sz="2200" dirty="0">
                <a:latin typeface="Comic Sans MS" panose="030F0702030302020204" pitchFamily="66" charset="0"/>
              </a:rPr>
              <a:t>+m</a:t>
            </a:r>
            <a:r>
              <a:rPr lang="en-US" altLang="zh-TW" sz="2200" baseline="-25000" dirty="0">
                <a:latin typeface="Comic Sans MS" panose="030F0702030302020204" pitchFamily="66" charset="0"/>
              </a:rPr>
              <a:t>5</a:t>
            </a:r>
            <a:r>
              <a:rPr lang="en-US" altLang="zh-TW" sz="2200" dirty="0">
                <a:latin typeface="Comic Sans MS" panose="030F0702030302020204" pitchFamily="66" charset="0"/>
              </a:rPr>
              <a:t>+m</a:t>
            </a:r>
            <a:r>
              <a:rPr lang="en-US" altLang="zh-TW" sz="2200" baseline="-25000" dirty="0">
                <a:latin typeface="Comic Sans MS" panose="030F0702030302020204" pitchFamily="66" charset="0"/>
              </a:rPr>
              <a:t>6</a:t>
            </a:r>
            <a:r>
              <a:rPr lang="en-US" altLang="zh-TW" sz="2200" dirty="0">
                <a:latin typeface="Comic Sans MS" panose="030F0702030302020204" pitchFamily="66" charset="0"/>
              </a:rPr>
              <a:t>+ m</a:t>
            </a:r>
            <a:r>
              <a:rPr lang="en-US" altLang="zh-TW" sz="2200" baseline="-25000" dirty="0">
                <a:latin typeface="Comic Sans MS" panose="030F0702030302020204" pitchFamily="66" charset="0"/>
              </a:rPr>
              <a:t>7</a:t>
            </a:r>
            <a:endParaRPr lang="en-US" altLang="zh-TW" sz="2200" dirty="0">
              <a:latin typeface="Comic Sans MS" panose="030F0702030302020204" pitchFamily="66" charset="0"/>
            </a:endParaRPr>
          </a:p>
          <a:p>
            <a:pPr marL="274320" lvl="1" indent="0">
              <a:buNone/>
            </a:pPr>
            <a:r>
              <a:rPr lang="en-US" altLang="zh-TW" sz="2200" dirty="0">
                <a:latin typeface="Comic Sans MS" panose="030F0702030302020204" pitchFamily="66" charset="0"/>
              </a:rPr>
              <a:t>F= </a:t>
            </a:r>
            <a:r>
              <a:rPr lang="en-US" altLang="zh-TW" sz="2200" dirty="0">
                <a:latin typeface="Comic Sans MS" panose="030F0702030302020204" pitchFamily="66" charset="0"/>
                <a:ea typeface="Cambria Math" panose="02040503050406030204" pitchFamily="18" charset="0"/>
              </a:rPr>
              <a:t>Ʃ</a:t>
            </a:r>
            <a:r>
              <a:rPr lang="en-US" altLang="zh-TW" sz="2200" dirty="0">
                <a:latin typeface="Comic Sans MS" panose="030F0702030302020204" pitchFamily="66" charset="0"/>
              </a:rPr>
              <a:t>(m1, m4, m5, m6, m7)</a:t>
            </a:r>
          </a:p>
          <a:p>
            <a:pPr marL="0" indent="0">
              <a:buNone/>
            </a:pPr>
            <a:endParaRPr lang="en-US" sz="2200" dirty="0"/>
          </a:p>
        </p:txBody>
      </p:sp>
      <p:grpSp>
        <p:nvGrpSpPr>
          <p:cNvPr id="4" name="مجموعة 3">
            <a:extLst>
              <a:ext uri="{FF2B5EF4-FFF2-40B4-BE49-F238E27FC236}">
                <a16:creationId xmlns:a16="http://schemas.microsoft.com/office/drawing/2014/main" id="{24E1DFD1-8420-F8F6-592A-B44AC31C978C}"/>
              </a:ext>
            </a:extLst>
          </p:cNvPr>
          <p:cNvGrpSpPr/>
          <p:nvPr/>
        </p:nvGrpSpPr>
        <p:grpSpPr>
          <a:xfrm>
            <a:off x="8586028" y="1753014"/>
            <a:ext cx="3083256" cy="2393950"/>
            <a:chOff x="7404928" y="3943764"/>
            <a:chExt cx="3083256" cy="2393950"/>
          </a:xfrm>
        </p:grpSpPr>
        <p:pic>
          <p:nvPicPr>
            <p:cNvPr id="5" name="Picture 4">
              <a:extLst>
                <a:ext uri="{FF2B5EF4-FFF2-40B4-BE49-F238E27FC236}">
                  <a16:creationId xmlns:a16="http://schemas.microsoft.com/office/drawing/2014/main" id="{B9F77E55-E6BE-9FE9-83BE-37F6EEFC57E5}"/>
                </a:ext>
              </a:extLst>
            </p:cNvPr>
            <p:cNvPicPr>
              <a:picLocks noChangeAspect="1" noChangeArrowheads="1"/>
            </p:cNvPicPr>
            <p:nvPr/>
          </p:nvPicPr>
          <p:blipFill>
            <a:blip r:embed="rId2">
              <a:lum bright="-24000" contrast="64000"/>
              <a:extLst>
                <a:ext uri="{28A0092B-C50C-407E-A947-70E740481C1C}">
                  <a14:useLocalDpi xmlns:a14="http://schemas.microsoft.com/office/drawing/2010/main" val="0"/>
                </a:ext>
              </a:extLst>
            </a:blip>
            <a:srcRect t="5981"/>
            <a:stretch>
              <a:fillRect/>
            </a:stretch>
          </p:blipFill>
          <p:spPr bwMode="auto">
            <a:xfrm>
              <a:off x="7404928" y="3943764"/>
              <a:ext cx="2768600"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مستطيل 5">
              <a:extLst>
                <a:ext uri="{FF2B5EF4-FFF2-40B4-BE49-F238E27FC236}">
                  <a16:creationId xmlns:a16="http://schemas.microsoft.com/office/drawing/2014/main" id="{ACE39E79-4DC6-4785-6010-07DCCCB3343B}"/>
                </a:ext>
              </a:extLst>
            </p:cNvPr>
            <p:cNvSpPr/>
            <p:nvPr/>
          </p:nvSpPr>
          <p:spPr>
            <a:xfrm>
              <a:off x="9709184" y="4836812"/>
              <a:ext cx="21602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5">
              <a:extLst>
                <a:ext uri="{FF2B5EF4-FFF2-40B4-BE49-F238E27FC236}">
                  <a16:creationId xmlns:a16="http://schemas.microsoft.com/office/drawing/2014/main" id="{3A6A0D5C-D5E5-57FD-041D-1770912D49C4}"/>
                </a:ext>
              </a:extLst>
            </p:cNvPr>
            <p:cNvSpPr/>
            <p:nvPr/>
          </p:nvSpPr>
          <p:spPr>
            <a:xfrm>
              <a:off x="9709184" y="5425060"/>
              <a:ext cx="216024" cy="8229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8">
              <a:extLst>
                <a:ext uri="{FF2B5EF4-FFF2-40B4-BE49-F238E27FC236}">
                  <a16:creationId xmlns:a16="http://schemas.microsoft.com/office/drawing/2014/main" id="{7DC3A55D-281F-DBFC-D1D8-386A026879C8}"/>
                </a:ext>
              </a:extLst>
            </p:cNvPr>
            <p:cNvSpPr txBox="1"/>
            <p:nvPr/>
          </p:nvSpPr>
          <p:spPr>
            <a:xfrm>
              <a:off x="9925209" y="4788116"/>
              <a:ext cx="562975" cy="307777"/>
            </a:xfrm>
            <a:prstGeom prst="rect">
              <a:avLst/>
            </a:prstGeom>
            <a:noFill/>
          </p:spPr>
          <p:txBody>
            <a:bodyPr wrap="none" rtlCol="0">
              <a:spAutoFit/>
            </a:bodyPr>
            <a:lstStyle/>
            <a:p>
              <a:pPr algn="l" rtl="0"/>
              <a:r>
                <a:rPr lang="en-US" altLang="zh-TW" sz="1400" dirty="0"/>
                <a:t>A'B'C</a:t>
              </a:r>
              <a:endParaRPr lang="en-US" sz="1400" dirty="0"/>
            </a:p>
          </p:txBody>
        </p:sp>
        <p:sp>
          <p:nvSpPr>
            <p:cNvPr id="9" name="TextBox 9">
              <a:extLst>
                <a:ext uri="{FF2B5EF4-FFF2-40B4-BE49-F238E27FC236}">
                  <a16:creationId xmlns:a16="http://schemas.microsoft.com/office/drawing/2014/main" id="{510BE2F0-6AAE-7D9F-D493-669D4641F0DB}"/>
                </a:ext>
              </a:extLst>
            </p:cNvPr>
            <p:cNvSpPr txBox="1"/>
            <p:nvPr/>
          </p:nvSpPr>
          <p:spPr>
            <a:xfrm>
              <a:off x="9917869" y="5379083"/>
              <a:ext cx="562975" cy="307777"/>
            </a:xfrm>
            <a:prstGeom prst="rect">
              <a:avLst/>
            </a:prstGeom>
            <a:noFill/>
          </p:spPr>
          <p:txBody>
            <a:bodyPr wrap="none" rtlCol="0">
              <a:spAutoFit/>
            </a:bodyPr>
            <a:lstStyle/>
            <a:p>
              <a:pPr algn="l" rtl="0"/>
              <a:r>
                <a:rPr lang="en-US" altLang="zh-TW" sz="1400" dirty="0"/>
                <a:t>AB'C'</a:t>
              </a:r>
              <a:endParaRPr lang="en-US" sz="1400" dirty="0"/>
            </a:p>
          </p:txBody>
        </p:sp>
        <p:sp>
          <p:nvSpPr>
            <p:cNvPr id="10" name="Rectangle 10">
              <a:extLst>
                <a:ext uri="{FF2B5EF4-FFF2-40B4-BE49-F238E27FC236}">
                  <a16:creationId xmlns:a16="http://schemas.microsoft.com/office/drawing/2014/main" id="{A478A311-5158-17C8-777F-5BA4CB564E3B}"/>
                </a:ext>
              </a:extLst>
            </p:cNvPr>
            <p:cNvSpPr/>
            <p:nvPr/>
          </p:nvSpPr>
          <p:spPr>
            <a:xfrm>
              <a:off x="9905704" y="5557756"/>
              <a:ext cx="522900" cy="307777"/>
            </a:xfrm>
            <a:prstGeom prst="rect">
              <a:avLst/>
            </a:prstGeom>
          </p:spPr>
          <p:txBody>
            <a:bodyPr wrap="none">
              <a:spAutoFit/>
            </a:bodyPr>
            <a:lstStyle/>
            <a:p>
              <a:pPr algn="l" rtl="0"/>
              <a:r>
                <a:rPr lang="en-US" altLang="zh-TW" sz="1400" dirty="0"/>
                <a:t>AB'C</a:t>
              </a:r>
              <a:endParaRPr lang="en-US" sz="1400" dirty="0"/>
            </a:p>
          </p:txBody>
        </p:sp>
        <p:sp>
          <p:nvSpPr>
            <p:cNvPr id="11" name="TextBox 11">
              <a:extLst>
                <a:ext uri="{FF2B5EF4-FFF2-40B4-BE49-F238E27FC236}">
                  <a16:creationId xmlns:a16="http://schemas.microsoft.com/office/drawing/2014/main" id="{4CDEFB9F-2AAA-C8E7-CD5E-251D41E801E3}"/>
                </a:ext>
              </a:extLst>
            </p:cNvPr>
            <p:cNvSpPr txBox="1"/>
            <p:nvPr/>
          </p:nvSpPr>
          <p:spPr>
            <a:xfrm>
              <a:off x="9918928" y="5770370"/>
              <a:ext cx="522900" cy="307777"/>
            </a:xfrm>
            <a:prstGeom prst="rect">
              <a:avLst/>
            </a:prstGeom>
            <a:noFill/>
          </p:spPr>
          <p:txBody>
            <a:bodyPr wrap="none" rtlCol="0">
              <a:spAutoFit/>
            </a:bodyPr>
            <a:lstStyle/>
            <a:p>
              <a:pPr algn="l" rtl="0"/>
              <a:r>
                <a:rPr lang="en-US" altLang="zh-TW" sz="1400" dirty="0"/>
                <a:t>AB'C</a:t>
              </a:r>
              <a:endParaRPr lang="en-US" sz="1400" dirty="0"/>
            </a:p>
          </p:txBody>
        </p:sp>
        <p:sp>
          <p:nvSpPr>
            <p:cNvPr id="12" name="TextBox 12">
              <a:extLst>
                <a:ext uri="{FF2B5EF4-FFF2-40B4-BE49-F238E27FC236}">
                  <a16:creationId xmlns:a16="http://schemas.microsoft.com/office/drawing/2014/main" id="{F63CB50C-CF55-523E-AB0D-5077043D56CF}"/>
                </a:ext>
              </a:extLst>
            </p:cNvPr>
            <p:cNvSpPr txBox="1"/>
            <p:nvPr/>
          </p:nvSpPr>
          <p:spPr>
            <a:xfrm>
              <a:off x="9917868" y="6000458"/>
              <a:ext cx="482824" cy="307777"/>
            </a:xfrm>
            <a:prstGeom prst="rect">
              <a:avLst/>
            </a:prstGeom>
            <a:noFill/>
          </p:spPr>
          <p:txBody>
            <a:bodyPr wrap="none" rtlCol="0">
              <a:spAutoFit/>
            </a:bodyPr>
            <a:lstStyle/>
            <a:p>
              <a:pPr algn="l" rtl="0"/>
              <a:r>
                <a:rPr lang="en-US" altLang="zh-TW" sz="1400" dirty="0"/>
                <a:t>ABC</a:t>
              </a:r>
              <a:endParaRPr lang="en-US" sz="1400" dirty="0"/>
            </a:p>
          </p:txBody>
        </p:sp>
      </p:grpSp>
    </p:spTree>
    <p:extLst>
      <p:ext uri="{BB962C8B-B14F-4D97-AF65-F5344CB8AC3E}">
        <p14:creationId xmlns:p14="http://schemas.microsoft.com/office/powerpoint/2010/main" val="1258165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752475" y="1575689"/>
            <a:ext cx="10964594" cy="4267898"/>
          </a:xfrm>
        </p:spPr>
        <p:txBody>
          <a:bodyPr>
            <a:normAutofit/>
          </a:bodyPr>
          <a:lstStyle/>
          <a:p>
            <a:pPr marL="285750" indent="-285750" algn="just">
              <a:lnSpc>
                <a:spcPct val="150000"/>
              </a:lnSpc>
            </a:pPr>
            <a:r>
              <a:rPr lang="en-US" altLang="zh-TW" sz="2200" dirty="0">
                <a:latin typeface="Comic Sans MS" panose="030F0702030302020204" pitchFamily="66" charset="0"/>
              </a:rPr>
              <a:t>To convert from one canonical form to another, </a:t>
            </a:r>
            <a:r>
              <a:rPr lang="en-US" altLang="zh-TW" sz="2200" dirty="0">
                <a:solidFill>
                  <a:srgbClr val="FF0000"/>
                </a:solidFill>
                <a:latin typeface="Comic Sans MS" panose="030F0702030302020204" pitchFamily="66" charset="0"/>
              </a:rPr>
              <a:t>interchange</a:t>
            </a:r>
            <a:r>
              <a:rPr lang="en-US" altLang="zh-TW" sz="2200" dirty="0">
                <a:latin typeface="Comic Sans MS" panose="030F0702030302020204" pitchFamily="66" charset="0"/>
              </a:rPr>
              <a:t> the Symbols </a:t>
            </a:r>
            <a:r>
              <a:rPr lang="en-US" altLang="zh-TW" sz="2200" dirty="0">
                <a:latin typeface="Comic Sans MS" panose="030F0702030302020204" pitchFamily="66" charset="0"/>
                <a:ea typeface="Cambria Math" panose="02040503050406030204" pitchFamily="18" charset="0"/>
              </a:rPr>
              <a:t>Ʃ</a:t>
            </a:r>
            <a:r>
              <a:rPr lang="en-US" altLang="zh-TW" sz="2200" dirty="0">
                <a:latin typeface="Comic Sans MS" panose="030F0702030302020204" pitchFamily="66" charset="0"/>
              </a:rPr>
              <a:t> and </a:t>
            </a:r>
            <a:r>
              <a:rPr lang="el-GR" altLang="zh-TW" sz="2200" dirty="0">
                <a:latin typeface="Comic Sans MS" panose="030F0702030302020204" pitchFamily="66" charset="0"/>
                <a:ea typeface="Cambria Math" panose="02040503050406030204" pitchFamily="18" charset="0"/>
              </a:rPr>
              <a:t>∏</a:t>
            </a:r>
            <a:r>
              <a:rPr lang="en-US" altLang="zh-TW" sz="2200" dirty="0">
                <a:latin typeface="Comic Sans MS" panose="030F0702030302020204" pitchFamily="66" charset="0"/>
              </a:rPr>
              <a:t> and </a:t>
            </a:r>
            <a:r>
              <a:rPr lang="en-US" altLang="zh-TW" sz="2200" dirty="0">
                <a:solidFill>
                  <a:srgbClr val="FF0000"/>
                </a:solidFill>
                <a:latin typeface="Comic Sans MS" panose="030F0702030302020204" pitchFamily="66" charset="0"/>
              </a:rPr>
              <a:t>list missing numbers </a:t>
            </a:r>
            <a:r>
              <a:rPr lang="en-US" altLang="zh-TW" sz="2200" dirty="0">
                <a:latin typeface="Comic Sans MS" panose="030F0702030302020204" pitchFamily="66" charset="0"/>
              </a:rPr>
              <a:t>from the original form.</a:t>
            </a:r>
          </a:p>
          <a:p>
            <a:pPr marL="285750" indent="-285750" algn="just">
              <a:lnSpc>
                <a:spcPct val="150000"/>
              </a:lnSpc>
            </a:pPr>
            <a:r>
              <a:rPr lang="en-US" altLang="zh-TW" sz="2200" dirty="0">
                <a:solidFill>
                  <a:schemeClr val="accent4">
                    <a:lumMod val="75000"/>
                  </a:schemeClr>
                </a:solidFill>
                <a:latin typeface="Comic Sans MS" panose="030F0702030302020204" pitchFamily="66" charset="0"/>
              </a:rPr>
              <a:t>Example</a:t>
            </a:r>
            <a:r>
              <a:rPr lang="en-US" altLang="zh-TW" sz="2200" dirty="0">
                <a:latin typeface="Comic Sans MS" panose="030F0702030302020204" pitchFamily="66" charset="0"/>
              </a:rPr>
              <a:t>:  Consider the function F = </a:t>
            </a:r>
            <a:r>
              <a:rPr lang="en-US" altLang="zh-TW" sz="2200" dirty="0" err="1">
                <a:latin typeface="Comic Sans MS" panose="030F0702030302020204" pitchFamily="66" charset="0"/>
              </a:rPr>
              <a:t>xy</a:t>
            </a:r>
            <a:r>
              <a:rPr lang="en-US" altLang="zh-TW" sz="2200" dirty="0">
                <a:latin typeface="Comic Sans MS" panose="030F0702030302020204" pitchFamily="66" charset="0"/>
              </a:rPr>
              <a:t> + </a:t>
            </a:r>
            <a:r>
              <a:rPr lang="en-US" altLang="zh-TW" sz="2200" dirty="0" err="1">
                <a:latin typeface="Comic Sans MS" panose="030F0702030302020204" pitchFamily="66" charset="0"/>
              </a:rPr>
              <a:t>x</a:t>
            </a:r>
            <a:r>
              <a:rPr lang="en-US" altLang="zh-TW" sz="2200" dirty="0" err="1">
                <a:latin typeface="Comic Sans MS" panose="030F0702030302020204" pitchFamily="66" charset="0"/>
                <a:sym typeface="Symbol" panose="05050102010706020507" pitchFamily="18" charset="2"/>
              </a:rPr>
              <a:t></a:t>
            </a:r>
            <a:r>
              <a:rPr lang="en-US" altLang="zh-TW" sz="2200" dirty="0" err="1">
                <a:latin typeface="Comic Sans MS" panose="030F0702030302020204" pitchFamily="66" charset="0"/>
              </a:rPr>
              <a:t>z</a:t>
            </a:r>
            <a:r>
              <a:rPr lang="en-US" altLang="zh-TW" sz="2200" dirty="0">
                <a:latin typeface="Comic Sans MS" panose="030F0702030302020204" pitchFamily="66" charset="0"/>
              </a:rPr>
              <a:t> </a:t>
            </a:r>
          </a:p>
          <a:p>
            <a:pPr lvl="1" algn="just">
              <a:lnSpc>
                <a:spcPct val="150000"/>
              </a:lnSpc>
            </a:pPr>
            <a:r>
              <a:rPr lang="en-US" altLang="zh-TW" sz="2200" dirty="0">
                <a:latin typeface="Comic Sans MS" panose="030F0702030302020204" pitchFamily="66" charset="0"/>
              </a:rPr>
              <a:t>F(x, y, z) = </a:t>
            </a:r>
            <a:r>
              <a:rPr lang="en-US" altLang="zh-TW" sz="2200" dirty="0">
                <a:latin typeface="Comic Sans MS" panose="030F0702030302020204" pitchFamily="66" charset="0"/>
                <a:ea typeface="Cambria Math" panose="02040503050406030204" pitchFamily="18" charset="0"/>
              </a:rPr>
              <a:t>Ʃ</a:t>
            </a:r>
            <a:r>
              <a:rPr lang="en-US" altLang="zh-TW" sz="2200" dirty="0">
                <a:latin typeface="Comic Sans MS" panose="030F0702030302020204" pitchFamily="66" charset="0"/>
              </a:rPr>
              <a:t>(1, 3, 6, 7) </a:t>
            </a:r>
            <a:r>
              <a:rPr lang="en-US" altLang="zh-TW" sz="2200" dirty="0">
                <a:latin typeface="Comic Sans MS" panose="030F0702030302020204" pitchFamily="66" charset="0"/>
                <a:sym typeface="Wingdings" panose="05000000000000000000" pitchFamily="2" charset="2"/>
              </a:rPr>
              <a:t> </a:t>
            </a:r>
            <a:r>
              <a:rPr lang="en-US" altLang="zh-TW" sz="2200" dirty="0" err="1">
                <a:latin typeface="Comic Sans MS" panose="030F0702030302020204" pitchFamily="66" charset="0"/>
                <a:sym typeface="Wingdings" panose="05000000000000000000" pitchFamily="2" charset="2"/>
              </a:rPr>
              <a:t>SoM</a:t>
            </a:r>
            <a:endParaRPr lang="en-US" altLang="zh-TW" sz="2200" dirty="0">
              <a:latin typeface="Comic Sans MS" panose="030F0702030302020204" pitchFamily="66" charset="0"/>
            </a:endParaRPr>
          </a:p>
          <a:p>
            <a:pPr lvl="1" algn="just">
              <a:lnSpc>
                <a:spcPct val="150000"/>
              </a:lnSpc>
            </a:pPr>
            <a:r>
              <a:rPr lang="en-US" altLang="zh-TW" sz="2200" dirty="0">
                <a:latin typeface="Comic Sans MS" panose="030F0702030302020204" pitchFamily="66" charset="0"/>
              </a:rPr>
              <a:t>F(x, y, z) =</a:t>
            </a:r>
            <a:r>
              <a:rPr lang="en-US" altLang="zh-TW" sz="2200" dirty="0">
                <a:latin typeface="Comic Sans MS" panose="030F0702030302020204" pitchFamily="66" charset="0"/>
                <a:ea typeface="Cambria Math" panose="02040503050406030204" pitchFamily="18" charset="0"/>
              </a:rPr>
              <a:t> </a:t>
            </a:r>
            <a:r>
              <a:rPr lang="el-GR" altLang="zh-TW" sz="2200" dirty="0">
                <a:latin typeface="Comic Sans MS" panose="030F0702030302020204" pitchFamily="66" charset="0"/>
                <a:ea typeface="Cambria Math" panose="02040503050406030204" pitchFamily="18" charset="0"/>
              </a:rPr>
              <a:t>∏</a:t>
            </a:r>
            <a:r>
              <a:rPr lang="en-US" altLang="zh-TW" sz="2200" dirty="0">
                <a:latin typeface="Comic Sans MS" panose="030F0702030302020204" pitchFamily="66" charset="0"/>
                <a:ea typeface="Cambria Math" panose="02040503050406030204" pitchFamily="18" charset="0"/>
              </a:rPr>
              <a:t> </a:t>
            </a:r>
            <a:r>
              <a:rPr lang="en-US" altLang="zh-TW" sz="2200" dirty="0">
                <a:latin typeface="Comic Sans MS" panose="030F0702030302020204" pitchFamily="66" charset="0"/>
              </a:rPr>
              <a:t>(0, 2, 4, 5) </a:t>
            </a:r>
            <a:r>
              <a:rPr lang="en-US" altLang="zh-TW" sz="2200" dirty="0">
                <a:latin typeface="Comic Sans MS" panose="030F0702030302020204" pitchFamily="66" charset="0"/>
                <a:sym typeface="Wingdings" panose="05000000000000000000" pitchFamily="2" charset="2"/>
              </a:rPr>
              <a:t></a:t>
            </a:r>
            <a:r>
              <a:rPr lang="en-US" altLang="zh-TW" sz="2200" dirty="0" err="1">
                <a:latin typeface="Comic Sans MS" panose="030F0702030302020204" pitchFamily="66" charset="0"/>
                <a:sym typeface="Wingdings" panose="05000000000000000000" pitchFamily="2" charset="2"/>
              </a:rPr>
              <a:t>PoM</a:t>
            </a:r>
            <a:endParaRPr lang="en-US" altLang="zh-TW" sz="2200" dirty="0">
              <a:latin typeface="Comic Sans MS" panose="030F0702030302020204" pitchFamily="66" charset="0"/>
            </a:endParaRPr>
          </a:p>
          <a:p>
            <a:pPr marL="285750" indent="-285750" algn="just">
              <a:lnSpc>
                <a:spcPct val="150000"/>
              </a:lnSpc>
            </a:pPr>
            <a:endParaRPr lang="en-US" altLang="zh-TW" sz="2200" dirty="0">
              <a:latin typeface="Symbol" panose="05050102010706020507" pitchFamily="18" charset="2"/>
            </a:endParaRPr>
          </a:p>
          <a:p>
            <a:pPr>
              <a:lnSpc>
                <a:spcPct val="150000"/>
              </a:lnSpc>
            </a:pPr>
            <a:endParaRPr lang="en-US" sz="2200" dirty="0"/>
          </a:p>
        </p:txBody>
      </p:sp>
      <p:sp>
        <p:nvSpPr>
          <p:cNvPr id="2" name="عنوان 1"/>
          <p:cNvSpPr>
            <a:spLocks noGrp="1"/>
          </p:cNvSpPr>
          <p:nvPr>
            <p:ph type="title" idx="4294967295"/>
          </p:nvPr>
        </p:nvSpPr>
        <p:spPr>
          <a:xfrm>
            <a:off x="2778753" y="1045326"/>
            <a:ext cx="7886700" cy="904875"/>
          </a:xfrm>
        </p:spPr>
        <p:txBody>
          <a:bodyPr>
            <a:normAutofit/>
          </a:bodyPr>
          <a:lstStyle/>
          <a:p>
            <a:r>
              <a:rPr lang="en-US" sz="2900" b="1" dirty="0">
                <a:solidFill>
                  <a:schemeClr val="accent2"/>
                </a:solidFill>
                <a:latin typeface="Comic Sans MS" panose="030F0702030302020204" pitchFamily="66" charset="0"/>
                <a:ea typeface="+mn-ea"/>
                <a:cs typeface="Arial" panose="020B0604020202020204" pitchFamily="34" charset="0"/>
              </a:rPr>
              <a:t>Conversion Between Canonical Forms</a:t>
            </a:r>
          </a:p>
        </p:txBody>
      </p:sp>
      <p:sp>
        <p:nvSpPr>
          <p:cNvPr id="3" name="Slide Number Placeholder 2">
            <a:extLst>
              <a:ext uri="{FF2B5EF4-FFF2-40B4-BE49-F238E27FC236}">
                <a16:creationId xmlns:a16="http://schemas.microsoft.com/office/drawing/2014/main" id="{BA458990-6500-CFF9-57F1-51F70B60F07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23</a:t>
            </a:fld>
            <a:endParaRPr lang="en-GB"/>
          </a:p>
        </p:txBody>
      </p:sp>
      <p:pic>
        <p:nvPicPr>
          <p:cNvPr id="5" name="Picture 4"/>
          <p:cNvPicPr>
            <a:picLocks noChangeAspect="1" noChangeArrowheads="1"/>
          </p:cNvPicPr>
          <p:nvPr/>
        </p:nvPicPr>
        <p:blipFill rotWithShape="1">
          <a:blip r:embed="rId2">
            <a:lum bright="-24000" contrast="50000"/>
            <a:extLst>
              <a:ext uri="{28A0092B-C50C-407E-A947-70E740481C1C}">
                <a14:useLocalDpi xmlns:a14="http://schemas.microsoft.com/office/drawing/2010/main" val="0"/>
              </a:ext>
            </a:extLst>
          </a:blip>
          <a:srcRect t="15780"/>
          <a:stretch/>
        </p:blipFill>
        <p:spPr bwMode="auto">
          <a:xfrm>
            <a:off x="7903203" y="3006012"/>
            <a:ext cx="3447876" cy="28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227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66575A62-ECA1-7BDC-AEA6-8086E2A666F5}"/>
              </a:ext>
            </a:extLst>
          </p:cNvPr>
          <p:cNvSpPr>
            <a:spLocks noGrp="1"/>
          </p:cNvSpPr>
          <p:nvPr>
            <p:ph idx="1"/>
          </p:nvPr>
        </p:nvSpPr>
        <p:spPr>
          <a:xfrm>
            <a:off x="485726" y="1583303"/>
            <a:ext cx="10964594" cy="4267898"/>
          </a:xfrm>
        </p:spPr>
        <p:txBody>
          <a:bodyPr/>
          <a:lstStyle/>
          <a:p>
            <a:r>
              <a:rPr lang="en-US" altLang="en-US" dirty="0">
                <a:latin typeface="Comic Sans MS" panose="030F0702030302020204" pitchFamily="66" charset="0"/>
                <a:cs typeface="Arial" panose="020B0604020202020204" pitchFamily="34" charset="0"/>
              </a:rPr>
              <a:t>The complement of a function expressed as a sum of </a:t>
            </a:r>
            <a:r>
              <a:rPr lang="en-US" altLang="en-US" dirty="0" err="1">
                <a:latin typeface="Comic Sans MS" panose="030F0702030302020204" pitchFamily="66" charset="0"/>
                <a:cs typeface="Arial" panose="020B0604020202020204" pitchFamily="34" charset="0"/>
              </a:rPr>
              <a:t>minterms</a:t>
            </a:r>
            <a:r>
              <a:rPr lang="en-US" altLang="en-US" dirty="0">
                <a:latin typeface="Comic Sans MS" panose="030F0702030302020204" pitchFamily="66" charset="0"/>
                <a:cs typeface="Arial" panose="020B0604020202020204" pitchFamily="34" charset="0"/>
              </a:rPr>
              <a:t> is constructed by selecting the </a:t>
            </a:r>
            <a:r>
              <a:rPr lang="en-US" altLang="en-US" dirty="0" err="1">
                <a:latin typeface="Comic Sans MS" panose="030F0702030302020204" pitchFamily="66" charset="0"/>
                <a:cs typeface="Arial" panose="020B0604020202020204" pitchFamily="34" charset="0"/>
              </a:rPr>
              <a:t>minterms</a:t>
            </a:r>
            <a:r>
              <a:rPr lang="en-US" altLang="en-US" dirty="0">
                <a:latin typeface="Comic Sans MS" panose="030F0702030302020204" pitchFamily="66" charset="0"/>
                <a:cs typeface="Arial" panose="020B0604020202020204" pitchFamily="34" charset="0"/>
              </a:rPr>
              <a:t> missing in the sum-of-</a:t>
            </a:r>
            <a:r>
              <a:rPr lang="en-US" altLang="en-US" dirty="0" err="1">
                <a:latin typeface="Comic Sans MS" panose="030F0702030302020204" pitchFamily="66" charset="0"/>
                <a:cs typeface="Arial" panose="020B0604020202020204" pitchFamily="34" charset="0"/>
              </a:rPr>
              <a:t>minterms</a:t>
            </a:r>
            <a:r>
              <a:rPr lang="en-US" altLang="en-US" dirty="0">
                <a:latin typeface="Comic Sans MS" panose="030F0702030302020204" pitchFamily="66" charset="0"/>
                <a:cs typeface="Arial" panose="020B0604020202020204" pitchFamily="34" charset="0"/>
              </a:rPr>
              <a:t> canonical forms.</a:t>
            </a:r>
          </a:p>
          <a:p>
            <a:r>
              <a:rPr lang="en-US" altLang="en-US" dirty="0">
                <a:latin typeface="Comic Sans MS" panose="030F0702030302020204" pitchFamily="66" charset="0"/>
                <a:cs typeface="Arial" panose="020B0604020202020204" pitchFamily="34" charset="0"/>
              </a:rPr>
              <a:t>Alternatively, the complement of a function expressed by a Sum of </a:t>
            </a:r>
            <a:r>
              <a:rPr lang="en-US" altLang="en-US" dirty="0" err="1">
                <a:latin typeface="Comic Sans MS" panose="030F0702030302020204" pitchFamily="66" charset="0"/>
                <a:cs typeface="Arial" panose="020B0604020202020204" pitchFamily="34" charset="0"/>
              </a:rPr>
              <a:t>Minterms</a:t>
            </a:r>
            <a:r>
              <a:rPr lang="en-US" altLang="en-US" dirty="0">
                <a:latin typeface="Comic Sans MS" panose="030F0702030302020204" pitchFamily="66" charset="0"/>
                <a:cs typeface="Arial" panose="020B0604020202020204" pitchFamily="34" charset="0"/>
              </a:rPr>
              <a:t> form is simply the Product of Maxterms with the same indices.</a:t>
            </a:r>
          </a:p>
          <a:p>
            <a:endParaRPr lang="en-US" dirty="0"/>
          </a:p>
          <a:p>
            <a:r>
              <a:rPr lang="en-US" b="1" dirty="0">
                <a:solidFill>
                  <a:schemeClr val="accent2"/>
                </a:solidFill>
                <a:latin typeface="Comic Sans MS" panose="030F0702030302020204" pitchFamily="66" charset="0"/>
                <a:cs typeface="Arial" panose="020B0604020202020204" pitchFamily="34" charset="0"/>
              </a:rPr>
              <a:t>Example:</a:t>
            </a:r>
            <a:r>
              <a:rPr lang="en-US" dirty="0">
                <a:latin typeface="Comic Sans MS" panose="030F0702030302020204" pitchFamily="66" charset="0"/>
                <a:cs typeface="Arial" panose="020B0604020202020204" pitchFamily="34" charset="0"/>
              </a:rPr>
              <a:t> Given F(X,Y,Z) = </a:t>
            </a:r>
            <a:r>
              <a:rPr lang="en-US" sz="3200"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1,3, 5,7</a:t>
            </a:r>
          </a:p>
          <a:p>
            <a:r>
              <a:rPr lang="en-US" dirty="0">
                <a:latin typeface="Comic Sans MS" panose="030F0702030302020204" pitchFamily="66" charset="0"/>
                <a:cs typeface="Arial" panose="020B0604020202020204" pitchFamily="34" charset="0"/>
                <a:sym typeface="Symbol" panose="05050102010706020507" pitchFamily="18" charset="2"/>
              </a:rPr>
              <a:t>F’ (X,Y,Z) = </a:t>
            </a:r>
            <a:r>
              <a:rPr lang="en-US" dirty="0">
                <a:latin typeface="Comic Sans MS" panose="030F0702030302020204" pitchFamily="66" charset="0"/>
                <a:cs typeface="Arial" panose="020B0604020202020204" pitchFamily="34" charset="0"/>
              </a:rPr>
              <a:t> </a:t>
            </a:r>
            <a:r>
              <a:rPr lang="en-US" sz="3200"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0,2,4,6</a:t>
            </a:r>
          </a:p>
          <a:p>
            <a:r>
              <a:rPr lang="en-US" dirty="0">
                <a:latin typeface="Comic Sans MS" panose="030F0702030302020204" pitchFamily="66" charset="0"/>
                <a:cs typeface="Arial" panose="020B0604020202020204" pitchFamily="34" charset="0"/>
                <a:sym typeface="Symbol" panose="05050102010706020507" pitchFamily="18" charset="2"/>
              </a:rPr>
              <a:t>F’ (X,Y,Z) = </a:t>
            </a:r>
            <a:r>
              <a:rPr lang="en-US" dirty="0">
                <a:latin typeface="Comic Sans MS" panose="030F0702030302020204" pitchFamily="66" charset="0"/>
                <a:cs typeface="Arial" panose="020B0604020202020204" pitchFamily="34" charset="0"/>
              </a:rPr>
              <a:t> </a:t>
            </a:r>
            <a:r>
              <a:rPr lang="en-US" sz="3200" dirty="0">
                <a:latin typeface="Calibri" panose="020F0502020204030204" pitchFamily="34" charset="0"/>
                <a:cs typeface="Calibri" panose="020F050202020403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1,3,5,7</a:t>
            </a:r>
            <a:endParaRPr lang="en-US" dirty="0">
              <a:latin typeface="Comic Sans MS" panose="030F0702030302020204" pitchFamily="66" charset="0"/>
              <a:cs typeface="Arial" panose="020B0604020202020204" pitchFamily="34" charset="0"/>
            </a:endParaRPr>
          </a:p>
          <a:p>
            <a:endParaRPr lang="en-US" dirty="0">
              <a:latin typeface="Comic Sans MS" panose="030F0702030302020204" pitchFamily="66" charset="0"/>
              <a:cs typeface="Arial" panose="020B0604020202020204" pitchFamily="34" charset="0"/>
            </a:endParaRPr>
          </a:p>
        </p:txBody>
      </p:sp>
      <p:sp>
        <p:nvSpPr>
          <p:cNvPr id="4" name="مربع نص 3">
            <a:extLst>
              <a:ext uri="{FF2B5EF4-FFF2-40B4-BE49-F238E27FC236}">
                <a16:creationId xmlns:a16="http://schemas.microsoft.com/office/drawing/2014/main" id="{80051ED8-0190-449B-2D53-DB02980E769D}"/>
              </a:ext>
            </a:extLst>
          </p:cNvPr>
          <p:cNvSpPr txBox="1"/>
          <p:nvPr/>
        </p:nvSpPr>
        <p:spPr>
          <a:xfrm>
            <a:off x="3205480" y="1006799"/>
            <a:ext cx="6187440" cy="538609"/>
          </a:xfrm>
          <a:prstGeom prst="rect">
            <a:avLst/>
          </a:prstGeom>
          <a:noFill/>
        </p:spPr>
        <p:txBody>
          <a:bodyPr wrap="square">
            <a:spAutoFit/>
          </a:bodyPr>
          <a:lstStyle/>
          <a:p>
            <a:r>
              <a:rPr lang="en-US" altLang="en-US" sz="2900" b="1" dirty="0">
                <a:solidFill>
                  <a:schemeClr val="accent2"/>
                </a:solidFill>
                <a:latin typeface="Comic Sans MS" panose="030F0702030302020204" pitchFamily="66" charset="0"/>
                <a:cs typeface="Arial" panose="020B0604020202020204" pitchFamily="34" charset="0"/>
              </a:rPr>
              <a:t>Function Complements … cont..</a:t>
            </a:r>
            <a:endParaRPr lang="en-US" sz="2900" b="1" dirty="0">
              <a:solidFill>
                <a:schemeClr val="accent2"/>
              </a:solidFill>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582826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66575A62-ECA1-7BDC-AEA6-8086E2A666F5}"/>
              </a:ext>
            </a:extLst>
          </p:cNvPr>
          <p:cNvSpPr>
            <a:spLocks noGrp="1"/>
          </p:cNvSpPr>
          <p:nvPr>
            <p:ph idx="1"/>
          </p:nvPr>
        </p:nvSpPr>
        <p:spPr>
          <a:xfrm>
            <a:off x="485726" y="1583303"/>
            <a:ext cx="10964594" cy="4267898"/>
          </a:xfrm>
        </p:spPr>
        <p:txBody>
          <a:bodyPr/>
          <a:lstStyle/>
          <a:p>
            <a:r>
              <a:rPr lang="en-US" altLang="en-US" dirty="0">
                <a:latin typeface="Comic Sans MS" panose="030F0702030302020204" pitchFamily="66" charset="0"/>
                <a:cs typeface="Arial" panose="020B0604020202020204" pitchFamily="34" charset="0"/>
              </a:rPr>
              <a:t>The complement of a function expressed as a product of </a:t>
            </a:r>
            <a:r>
              <a:rPr lang="en-US" altLang="en-US" b="1" u="sng" dirty="0">
                <a:latin typeface="Comic Sans MS" panose="030F0702030302020204" pitchFamily="66" charset="0"/>
                <a:cs typeface="Arial" panose="020B0604020202020204" pitchFamily="34" charset="0"/>
              </a:rPr>
              <a:t>Maxterms</a:t>
            </a:r>
            <a:r>
              <a:rPr lang="en-US" altLang="en-US" dirty="0">
                <a:latin typeface="Comic Sans MS" panose="030F0702030302020204" pitchFamily="66" charset="0"/>
                <a:cs typeface="Arial" panose="020B0604020202020204" pitchFamily="34" charset="0"/>
              </a:rPr>
              <a:t> is constructed by selecting the </a:t>
            </a:r>
            <a:r>
              <a:rPr lang="en-US" altLang="en-US" b="1" u="sng" dirty="0" err="1">
                <a:latin typeface="Comic Sans MS" panose="030F0702030302020204" pitchFamily="66" charset="0"/>
                <a:cs typeface="Arial" panose="020B0604020202020204" pitchFamily="34" charset="0"/>
              </a:rPr>
              <a:t>Maxtrems</a:t>
            </a:r>
            <a:r>
              <a:rPr lang="en-US" altLang="en-US" dirty="0">
                <a:latin typeface="Comic Sans MS" panose="030F0702030302020204" pitchFamily="66" charset="0"/>
                <a:cs typeface="Arial" panose="020B0604020202020204" pitchFamily="34" charset="0"/>
              </a:rPr>
              <a:t> missing in the maxterm canonical forms.</a:t>
            </a:r>
          </a:p>
          <a:p>
            <a:r>
              <a:rPr lang="en-US" altLang="en-US" dirty="0">
                <a:latin typeface="Comic Sans MS" panose="030F0702030302020204" pitchFamily="66" charset="0"/>
                <a:cs typeface="Arial" panose="020B0604020202020204" pitchFamily="34" charset="0"/>
              </a:rPr>
              <a:t>Alternatively, the complement of a function expressed by a product of </a:t>
            </a:r>
            <a:r>
              <a:rPr lang="en-US" altLang="en-US" b="1" u="sng" dirty="0">
                <a:latin typeface="Comic Sans MS" panose="030F0702030302020204" pitchFamily="66" charset="0"/>
                <a:cs typeface="Arial" panose="020B0604020202020204" pitchFamily="34" charset="0"/>
              </a:rPr>
              <a:t>Maxterms</a:t>
            </a:r>
            <a:r>
              <a:rPr lang="en-US" altLang="en-US" dirty="0">
                <a:latin typeface="Comic Sans MS" panose="030F0702030302020204" pitchFamily="66" charset="0"/>
                <a:cs typeface="Arial" panose="020B0604020202020204" pitchFamily="34" charset="0"/>
              </a:rPr>
              <a:t> form is simply the sum of </a:t>
            </a:r>
            <a:r>
              <a:rPr lang="en-US" altLang="en-US" b="1" u="sng" dirty="0" err="1">
                <a:latin typeface="Comic Sans MS" panose="030F0702030302020204" pitchFamily="66" charset="0"/>
                <a:cs typeface="Arial" panose="020B0604020202020204" pitchFamily="34" charset="0"/>
              </a:rPr>
              <a:t>Minterms</a:t>
            </a:r>
            <a:r>
              <a:rPr lang="en-US" altLang="en-US" dirty="0">
                <a:latin typeface="Comic Sans MS" panose="030F0702030302020204" pitchFamily="66" charset="0"/>
                <a:cs typeface="Arial" panose="020B0604020202020204" pitchFamily="34" charset="0"/>
              </a:rPr>
              <a:t> with the same indices.</a:t>
            </a:r>
          </a:p>
          <a:p>
            <a:endParaRPr lang="en-US" dirty="0"/>
          </a:p>
          <a:p>
            <a:r>
              <a:rPr lang="en-US" b="1" dirty="0">
                <a:solidFill>
                  <a:schemeClr val="accent2"/>
                </a:solidFill>
                <a:latin typeface="Comic Sans MS" panose="030F0702030302020204" pitchFamily="66" charset="0"/>
                <a:cs typeface="Arial" panose="020B0604020202020204" pitchFamily="34" charset="0"/>
              </a:rPr>
              <a:t>Example:</a:t>
            </a:r>
            <a:r>
              <a:rPr lang="en-US" dirty="0">
                <a:latin typeface="Comic Sans MS" panose="030F0702030302020204" pitchFamily="66" charset="0"/>
                <a:cs typeface="Arial" panose="020B0604020202020204" pitchFamily="34" charset="0"/>
              </a:rPr>
              <a:t> Given F(X,Y,Z) = </a:t>
            </a:r>
            <a:r>
              <a:rPr lang="en-US" sz="3200" dirty="0">
                <a:latin typeface="Calibri" panose="020F0502020204030204" pitchFamily="34" charset="0"/>
                <a:cs typeface="Calibri" panose="020F050202020403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1,3, 5,7</a:t>
            </a:r>
          </a:p>
          <a:p>
            <a:r>
              <a:rPr lang="en-US" dirty="0">
                <a:latin typeface="Comic Sans MS" panose="030F0702030302020204" pitchFamily="66" charset="0"/>
                <a:cs typeface="Arial" panose="020B0604020202020204" pitchFamily="34" charset="0"/>
                <a:sym typeface="Symbol" panose="05050102010706020507" pitchFamily="18" charset="2"/>
              </a:rPr>
              <a:t>F’ (X,Y,Z) = </a:t>
            </a:r>
            <a:r>
              <a:rPr lang="en-US" sz="3200" dirty="0">
                <a:latin typeface="Calibri" panose="020F0502020204030204" pitchFamily="34" charset="0"/>
                <a:cs typeface="Calibri" panose="020F050202020403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0,2,4,6</a:t>
            </a:r>
          </a:p>
          <a:p>
            <a:r>
              <a:rPr lang="en-US" dirty="0">
                <a:latin typeface="Comic Sans MS" panose="030F0702030302020204" pitchFamily="66" charset="0"/>
                <a:cs typeface="Arial" panose="020B0604020202020204" pitchFamily="34" charset="0"/>
                <a:sym typeface="Symbol" panose="05050102010706020507" pitchFamily="18" charset="2"/>
              </a:rPr>
              <a:t>F’ (X,Y,Z) = </a:t>
            </a:r>
            <a:r>
              <a:rPr lang="en-US" dirty="0">
                <a:latin typeface="Comic Sans MS" panose="030F0702030302020204" pitchFamily="66" charset="0"/>
                <a:cs typeface="Arial" panose="020B0604020202020204" pitchFamily="34" charset="0"/>
              </a:rPr>
              <a:t> </a:t>
            </a:r>
            <a:r>
              <a:rPr lang="en-US" sz="3200" dirty="0">
                <a:latin typeface="Calibri" panose="020F0502020204030204" pitchFamily="34" charset="0"/>
                <a:cs typeface="Calibri" panose="020F050202020403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sym typeface="Symbol" panose="05050102010706020507" pitchFamily="18" charset="2"/>
              </a:rPr>
              <a:t> 1,3,5,7</a:t>
            </a:r>
            <a:endParaRPr lang="en-US" dirty="0">
              <a:latin typeface="Comic Sans MS" panose="030F0702030302020204" pitchFamily="66" charset="0"/>
              <a:cs typeface="Arial" panose="020B0604020202020204" pitchFamily="34" charset="0"/>
            </a:endParaRPr>
          </a:p>
          <a:p>
            <a:endParaRPr lang="en-US" dirty="0">
              <a:latin typeface="Comic Sans MS" panose="030F0702030302020204" pitchFamily="66" charset="0"/>
              <a:cs typeface="Arial" panose="020B0604020202020204" pitchFamily="34" charset="0"/>
            </a:endParaRPr>
          </a:p>
        </p:txBody>
      </p:sp>
      <p:sp>
        <p:nvSpPr>
          <p:cNvPr id="4" name="مربع نص 3">
            <a:extLst>
              <a:ext uri="{FF2B5EF4-FFF2-40B4-BE49-F238E27FC236}">
                <a16:creationId xmlns:a16="http://schemas.microsoft.com/office/drawing/2014/main" id="{80051ED8-0190-449B-2D53-DB02980E769D}"/>
              </a:ext>
            </a:extLst>
          </p:cNvPr>
          <p:cNvSpPr txBox="1"/>
          <p:nvPr/>
        </p:nvSpPr>
        <p:spPr>
          <a:xfrm>
            <a:off x="3185160" y="1044694"/>
            <a:ext cx="6187440" cy="538609"/>
          </a:xfrm>
          <a:prstGeom prst="rect">
            <a:avLst/>
          </a:prstGeom>
          <a:noFill/>
        </p:spPr>
        <p:txBody>
          <a:bodyPr wrap="square">
            <a:spAutoFit/>
          </a:bodyPr>
          <a:lstStyle/>
          <a:p>
            <a:r>
              <a:rPr lang="en-US" altLang="en-US" sz="2900" b="1" dirty="0">
                <a:solidFill>
                  <a:schemeClr val="accent2"/>
                </a:solidFill>
                <a:latin typeface="Comic Sans MS" panose="030F0702030302020204" pitchFamily="66" charset="0"/>
                <a:cs typeface="Arial" panose="020B0604020202020204" pitchFamily="34" charset="0"/>
              </a:rPr>
              <a:t>Function Complements</a:t>
            </a:r>
            <a:endParaRPr lang="en-US" sz="2900" b="1" dirty="0">
              <a:solidFill>
                <a:schemeClr val="accent2"/>
              </a:solidFill>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245539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p:txBody>
          <a:bodyPr>
            <a:noAutofit/>
          </a:bodyPr>
          <a:lstStyle/>
          <a:p>
            <a:r>
              <a:rPr lang="en-US" dirty="0">
                <a:latin typeface="Comic Sans MS" panose="030F0702030302020204" pitchFamily="66" charset="0"/>
                <a:cs typeface="Arial" panose="020B0604020202020204" pitchFamily="34" charset="0"/>
              </a:rPr>
              <a:t>In both canonical forms, each </a:t>
            </a:r>
            <a:r>
              <a:rPr lang="en-US" dirty="0" err="1">
                <a:latin typeface="Comic Sans MS" panose="030F0702030302020204" pitchFamily="66" charset="0"/>
                <a:cs typeface="Arial" panose="020B0604020202020204" pitchFamily="34" charset="0"/>
              </a:rPr>
              <a:t>minterm</a:t>
            </a:r>
            <a:r>
              <a:rPr lang="en-US" dirty="0">
                <a:latin typeface="Comic Sans MS" panose="030F0702030302020204" pitchFamily="66" charset="0"/>
                <a:cs typeface="Arial" panose="020B0604020202020204" pitchFamily="34" charset="0"/>
              </a:rPr>
              <a:t> or maxterm </a:t>
            </a:r>
            <a:r>
              <a:rPr lang="en-US" sz="2200" dirty="0">
                <a:latin typeface="Comic Sans MS" panose="030F0702030302020204" pitchFamily="66" charset="0"/>
              </a:rPr>
              <a:t>must contain, by definition, </a:t>
            </a:r>
            <a:r>
              <a:rPr lang="en-US" sz="2200" b="1" i="1" u="sng" dirty="0">
                <a:latin typeface="Comic Sans MS" panose="030F0702030302020204" pitchFamily="66" charset="0"/>
              </a:rPr>
              <a:t>all</a:t>
            </a:r>
            <a:r>
              <a:rPr lang="en-US" sz="2200" b="1" dirty="0">
                <a:latin typeface="Comic Sans MS" panose="030F0702030302020204" pitchFamily="66" charset="0"/>
              </a:rPr>
              <a:t> the variables</a:t>
            </a:r>
            <a:r>
              <a:rPr lang="en-US" sz="2200" dirty="0">
                <a:latin typeface="Comic Sans MS" panose="030F0702030302020204" pitchFamily="66" charset="0"/>
              </a:rPr>
              <a:t>, either complemented or uncomplemented. </a:t>
            </a:r>
          </a:p>
          <a:p>
            <a:r>
              <a:rPr lang="en-US" sz="2200" dirty="0">
                <a:latin typeface="Comic Sans MS" panose="030F0702030302020204" pitchFamily="66" charset="0"/>
              </a:rPr>
              <a:t>Another way to express Boolean functions is in </a:t>
            </a:r>
            <a:r>
              <a:rPr lang="en-US" sz="2200" b="1" i="1" dirty="0">
                <a:solidFill>
                  <a:srgbClr val="C00000"/>
                </a:solidFill>
                <a:latin typeface="Comic Sans MS" panose="030F0702030302020204" pitchFamily="66" charset="0"/>
              </a:rPr>
              <a:t>standard</a:t>
            </a:r>
            <a:r>
              <a:rPr lang="en-US" sz="2200" i="1" dirty="0">
                <a:latin typeface="Comic Sans MS" panose="030F0702030302020204" pitchFamily="66" charset="0"/>
              </a:rPr>
              <a:t> </a:t>
            </a:r>
            <a:r>
              <a:rPr lang="en-US" sz="2200" dirty="0">
                <a:latin typeface="Comic Sans MS" panose="030F0702030302020204" pitchFamily="66" charset="0"/>
              </a:rPr>
              <a:t>form. </a:t>
            </a:r>
            <a:r>
              <a:rPr lang="en-US" altLang="zh-TW" sz="2200" dirty="0">
                <a:latin typeface="Comic Sans MS" panose="030F0702030302020204" pitchFamily="66" charset="0"/>
              </a:rPr>
              <a:t>Where the terms that form the function may contain any number of literals.</a:t>
            </a:r>
          </a:p>
          <a:p>
            <a:endParaRPr lang="en-US" sz="2200" dirty="0">
              <a:latin typeface="Comic Sans MS" panose="030F0702030302020204" pitchFamily="66" charset="0"/>
              <a:cs typeface="Times New Roman" panose="02020603050405020304" pitchFamily="18" charset="0"/>
            </a:endParaRPr>
          </a:p>
          <a:p>
            <a:r>
              <a:rPr lang="en-US" sz="2200" dirty="0">
                <a:latin typeface="Comic Sans MS" panose="030F0702030302020204" pitchFamily="66" charset="0"/>
                <a:cs typeface="Times New Roman" panose="02020603050405020304" pitchFamily="18" charset="0"/>
              </a:rPr>
              <a:t>There are </a:t>
            </a:r>
            <a:r>
              <a:rPr lang="en-US" sz="2200" dirty="0">
                <a:solidFill>
                  <a:schemeClr val="accent3">
                    <a:lumMod val="75000"/>
                  </a:schemeClr>
                </a:solidFill>
                <a:latin typeface="Comic Sans MS" panose="030F0702030302020204" pitchFamily="66" charset="0"/>
                <a:cs typeface="Times New Roman" panose="02020603050405020304" pitchFamily="18" charset="0"/>
              </a:rPr>
              <a:t>two</a:t>
            </a:r>
            <a:r>
              <a:rPr lang="en-US" sz="2200" dirty="0">
                <a:solidFill>
                  <a:schemeClr val="accent4">
                    <a:lumMod val="75000"/>
                  </a:schemeClr>
                </a:solidFill>
                <a:latin typeface="Comic Sans MS" panose="030F0702030302020204" pitchFamily="66" charset="0"/>
                <a:cs typeface="Times New Roman" panose="02020603050405020304" pitchFamily="18" charset="0"/>
              </a:rPr>
              <a:t> </a:t>
            </a:r>
            <a:r>
              <a:rPr lang="en-US" sz="2200" dirty="0">
                <a:latin typeface="Comic Sans MS" panose="030F0702030302020204" pitchFamily="66" charset="0"/>
                <a:cs typeface="Times New Roman" panose="02020603050405020304" pitchFamily="18" charset="0"/>
              </a:rPr>
              <a:t>types of standard forms: </a:t>
            </a:r>
          </a:p>
          <a:p>
            <a:pPr marL="228600" lvl="1">
              <a:spcBef>
                <a:spcPts val="1000"/>
              </a:spcBef>
            </a:pPr>
            <a:r>
              <a:rPr lang="en-US" sz="2200" dirty="0">
                <a:solidFill>
                  <a:schemeClr val="accent4">
                    <a:lumMod val="75000"/>
                  </a:schemeClr>
                </a:solidFill>
                <a:latin typeface="Comic Sans MS" panose="030F0702030302020204" pitchFamily="66" charset="0"/>
                <a:cs typeface="Times New Roman" panose="02020603050405020304" pitchFamily="18" charset="0"/>
              </a:rPr>
              <a:t>Sum of Products (</a:t>
            </a:r>
            <a:r>
              <a:rPr lang="en-US" sz="2200" dirty="0" err="1">
                <a:solidFill>
                  <a:schemeClr val="accent4">
                    <a:lumMod val="75000"/>
                  </a:schemeClr>
                </a:solidFill>
                <a:latin typeface="Comic Sans MS" panose="030F0702030302020204" pitchFamily="66" charset="0"/>
                <a:cs typeface="Times New Roman" panose="02020603050405020304" pitchFamily="18" charset="0"/>
              </a:rPr>
              <a:t>SoP</a:t>
            </a:r>
            <a:r>
              <a:rPr lang="en-US" sz="2200" dirty="0">
                <a:solidFill>
                  <a:schemeClr val="accent4">
                    <a:lumMod val="75000"/>
                  </a:schemeClr>
                </a:solidFill>
                <a:latin typeface="Comic Sans MS" panose="030F0702030302020204" pitchFamily="66" charset="0"/>
                <a:cs typeface="Times New Roman" panose="02020603050405020304" pitchFamily="18" charset="0"/>
              </a:rPr>
              <a:t>):</a:t>
            </a:r>
          </a:p>
          <a:p>
            <a:pPr marL="449263" lvl="2" indent="-182563"/>
            <a:r>
              <a:rPr lang="en-US" sz="2200" dirty="0">
                <a:latin typeface="Comic Sans MS" panose="030F0702030302020204" pitchFamily="66" charset="0"/>
                <a:cs typeface="Times New Roman" panose="02020603050405020304" pitchFamily="18" charset="0"/>
              </a:rPr>
              <a:t>a Boolean expression containing AND terms, called </a:t>
            </a:r>
            <a:r>
              <a:rPr lang="en-US" sz="2200" b="1" dirty="0">
                <a:latin typeface="Comic Sans MS" panose="030F0702030302020204" pitchFamily="66" charset="0"/>
                <a:cs typeface="Times New Roman" panose="02020603050405020304" pitchFamily="18" charset="0"/>
              </a:rPr>
              <a:t>product terms</a:t>
            </a:r>
            <a:r>
              <a:rPr lang="en-US" sz="2200" dirty="0">
                <a:latin typeface="Comic Sans MS" panose="030F0702030302020204" pitchFamily="66" charset="0"/>
                <a:cs typeface="Times New Roman" panose="02020603050405020304" pitchFamily="18" charset="0"/>
              </a:rPr>
              <a:t>.</a:t>
            </a:r>
          </a:p>
          <a:p>
            <a:pPr marL="449263" lvl="2" indent="-182563"/>
            <a:r>
              <a:rPr lang="en-US" sz="2200" dirty="0">
                <a:latin typeface="Comic Sans MS" panose="030F0702030302020204" pitchFamily="66" charset="0"/>
                <a:cs typeface="Times New Roman" panose="02020603050405020304" pitchFamily="18" charset="0"/>
              </a:rPr>
              <a:t>The sum denotes the </a:t>
            </a:r>
            <a:r>
              <a:rPr lang="en-US" sz="2200" dirty="0" err="1">
                <a:solidFill>
                  <a:srgbClr val="FF0000"/>
                </a:solidFill>
                <a:latin typeface="Comic Sans MS" panose="030F0702030302020204" pitchFamily="66" charset="0"/>
                <a:cs typeface="Times New Roman" panose="02020603050405020304" pitchFamily="18" charset="0"/>
              </a:rPr>
              <a:t>Oring</a:t>
            </a:r>
            <a:r>
              <a:rPr lang="en-US" sz="2200" dirty="0">
                <a:latin typeface="Comic Sans MS" panose="030F0702030302020204" pitchFamily="66" charset="0"/>
                <a:cs typeface="Times New Roman" panose="02020603050405020304" pitchFamily="18" charset="0"/>
              </a:rPr>
              <a:t> of these terms. Example: </a:t>
            </a:r>
            <a:r>
              <a:rPr lang="en-US" altLang="zh-TW" sz="2200" dirty="0">
                <a:latin typeface="Comic Sans MS" panose="030F0702030302020204" pitchFamily="66" charset="0"/>
              </a:rPr>
              <a:t>F</a:t>
            </a:r>
            <a:r>
              <a:rPr lang="en-US" altLang="zh-TW" sz="2200" baseline="-25000" dirty="0">
                <a:latin typeface="Comic Sans MS" panose="030F0702030302020204" pitchFamily="66" charset="0"/>
              </a:rPr>
              <a:t>1 </a:t>
            </a:r>
            <a:r>
              <a:rPr lang="en-US" altLang="zh-TW" sz="2200" dirty="0">
                <a:latin typeface="Comic Sans MS" panose="030F0702030302020204" pitchFamily="66" charset="0"/>
              </a:rPr>
              <a:t>= y' + </a:t>
            </a:r>
            <a:r>
              <a:rPr lang="en-US" altLang="zh-TW" sz="2200" dirty="0" err="1">
                <a:latin typeface="Comic Sans MS" panose="030F0702030302020204" pitchFamily="66" charset="0"/>
              </a:rPr>
              <a:t>xy</a:t>
            </a:r>
            <a:r>
              <a:rPr lang="en-US" altLang="zh-TW" sz="2200" dirty="0">
                <a:latin typeface="Comic Sans MS" panose="030F0702030302020204" pitchFamily="66" charset="0"/>
              </a:rPr>
              <a:t>+ </a:t>
            </a:r>
            <a:r>
              <a:rPr lang="en-US" altLang="zh-TW" sz="2200" dirty="0" err="1">
                <a:latin typeface="Comic Sans MS" panose="030F0702030302020204" pitchFamily="66" charset="0"/>
              </a:rPr>
              <a:t>x'yz</a:t>
            </a:r>
            <a:r>
              <a:rPr lang="en-US" altLang="zh-TW" sz="2200" dirty="0">
                <a:latin typeface="Comic Sans MS" panose="030F0702030302020204" pitchFamily="66" charset="0"/>
              </a:rPr>
              <a:t>'</a:t>
            </a:r>
          </a:p>
          <a:p>
            <a:pPr marL="449263" lvl="2" indent="-182563"/>
            <a:r>
              <a:rPr lang="en-US" altLang="zh-TW" sz="2200" dirty="0">
                <a:latin typeface="Comic Sans MS" panose="030F0702030302020204" pitchFamily="66" charset="0"/>
              </a:rPr>
              <a:t>Represented by a group of AND gates followed by a single OR gate</a:t>
            </a:r>
            <a:endParaRPr lang="en-US" sz="2200" dirty="0">
              <a:latin typeface="Comic Sans MS" panose="030F0702030302020204" pitchFamily="66" charset="0"/>
              <a:cs typeface="Times New Roman" panose="02020603050405020304" pitchFamily="18" charset="0"/>
            </a:endParaRPr>
          </a:p>
          <a:p>
            <a:endParaRPr lang="en-US" sz="2200" dirty="0"/>
          </a:p>
        </p:txBody>
      </p:sp>
      <p:sp>
        <p:nvSpPr>
          <p:cNvPr id="2" name="عنوان 1"/>
          <p:cNvSpPr>
            <a:spLocks noGrp="1"/>
          </p:cNvSpPr>
          <p:nvPr>
            <p:ph type="title" idx="4294967295"/>
          </p:nvPr>
        </p:nvSpPr>
        <p:spPr>
          <a:xfrm>
            <a:off x="4657725" y="920888"/>
            <a:ext cx="4057650" cy="342900"/>
          </a:xfrm>
        </p:spPr>
        <p:txBody>
          <a:bodyPr>
            <a:no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Standard Forms</a:t>
            </a:r>
          </a:p>
        </p:txBody>
      </p:sp>
      <p:sp>
        <p:nvSpPr>
          <p:cNvPr id="3" name="Slide Number Placeholder 2">
            <a:extLst>
              <a:ext uri="{FF2B5EF4-FFF2-40B4-BE49-F238E27FC236}">
                <a16:creationId xmlns:a16="http://schemas.microsoft.com/office/drawing/2014/main" id="{935C3A1A-6800-273F-D1BD-19FDD8A34FA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26</a:t>
            </a:fld>
            <a:endParaRPr lang="en-GB"/>
          </a:p>
        </p:txBody>
      </p:sp>
    </p:spTree>
    <p:extLst>
      <p:ext uri="{BB962C8B-B14F-4D97-AF65-F5344CB8AC3E}">
        <p14:creationId xmlns:p14="http://schemas.microsoft.com/office/powerpoint/2010/main" val="2938483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p:txBody>
          <a:bodyPr>
            <a:noAutofit/>
          </a:bodyPr>
          <a:lstStyle/>
          <a:p>
            <a:endParaRPr lang="en-US" sz="2200" dirty="0">
              <a:cs typeface="Times New Roman" panose="02020603050405020304" pitchFamily="18" charset="0"/>
            </a:endParaRPr>
          </a:p>
          <a:p>
            <a:pPr marL="228600" lvl="1">
              <a:spcBef>
                <a:spcPts val="1000"/>
              </a:spcBef>
            </a:pPr>
            <a:r>
              <a:rPr lang="en-US" sz="2200" dirty="0">
                <a:solidFill>
                  <a:schemeClr val="accent4">
                    <a:lumMod val="75000"/>
                  </a:schemeClr>
                </a:solidFill>
                <a:cs typeface="Times New Roman" panose="02020603050405020304" pitchFamily="18" charset="0"/>
              </a:rPr>
              <a:t>Product of Sums (</a:t>
            </a:r>
            <a:r>
              <a:rPr lang="en-US" sz="2200" dirty="0" err="1">
                <a:solidFill>
                  <a:schemeClr val="accent4">
                    <a:lumMod val="75000"/>
                  </a:schemeClr>
                </a:solidFill>
                <a:cs typeface="Times New Roman" panose="02020603050405020304" pitchFamily="18" charset="0"/>
              </a:rPr>
              <a:t>PoS</a:t>
            </a:r>
            <a:r>
              <a:rPr lang="en-US" sz="2200" dirty="0">
                <a:solidFill>
                  <a:schemeClr val="accent4">
                    <a:lumMod val="75000"/>
                  </a:schemeClr>
                </a:solidFill>
                <a:cs typeface="Times New Roman" panose="02020603050405020304" pitchFamily="18" charset="0"/>
              </a:rPr>
              <a:t>):</a:t>
            </a:r>
          </a:p>
          <a:p>
            <a:pPr marL="449263" lvl="2" indent="-182563"/>
            <a:r>
              <a:rPr lang="en-US" sz="2200" dirty="0">
                <a:latin typeface="Comic Sans MS" panose="030F0702030302020204" pitchFamily="66" charset="0"/>
                <a:cs typeface="Times New Roman" panose="02020603050405020304" pitchFamily="18" charset="0"/>
              </a:rPr>
              <a:t>A Boolean expression containing OR terms, called sum terms.</a:t>
            </a:r>
          </a:p>
          <a:p>
            <a:pPr marL="449263" lvl="2" indent="-182563"/>
            <a:endParaRPr lang="en-US" sz="2200" dirty="0">
              <a:latin typeface="Comic Sans MS" panose="030F0702030302020204" pitchFamily="66" charset="0"/>
              <a:cs typeface="Times New Roman" panose="02020603050405020304" pitchFamily="18" charset="0"/>
            </a:endParaRPr>
          </a:p>
          <a:p>
            <a:pPr marL="449263" lvl="2" indent="-182563"/>
            <a:r>
              <a:rPr lang="en-US" sz="2200" dirty="0">
                <a:latin typeface="Comic Sans MS" panose="030F0702030302020204" pitchFamily="66" charset="0"/>
                <a:cs typeface="Times New Roman" panose="02020603050405020304" pitchFamily="18" charset="0"/>
              </a:rPr>
              <a:t>The product denotes the </a:t>
            </a:r>
            <a:r>
              <a:rPr lang="en-US" sz="2200" dirty="0" err="1">
                <a:solidFill>
                  <a:srgbClr val="FF0000"/>
                </a:solidFill>
                <a:latin typeface="Comic Sans MS" panose="030F0702030302020204" pitchFamily="66" charset="0"/>
                <a:cs typeface="Times New Roman" panose="02020603050405020304" pitchFamily="18" charset="0"/>
              </a:rPr>
              <a:t>Anding</a:t>
            </a:r>
            <a:r>
              <a:rPr lang="en-US" sz="2200" dirty="0">
                <a:latin typeface="Comic Sans MS" panose="030F0702030302020204" pitchFamily="66" charset="0"/>
                <a:cs typeface="Times New Roman" panose="02020603050405020304" pitchFamily="18" charset="0"/>
              </a:rPr>
              <a:t> of these terms. </a:t>
            </a:r>
          </a:p>
          <a:p>
            <a:pPr marL="449263" lvl="2" indent="-182563"/>
            <a:endParaRPr lang="en-US" sz="2200" dirty="0">
              <a:latin typeface="Comic Sans MS" panose="030F0702030302020204" pitchFamily="66" charset="0"/>
              <a:cs typeface="Times New Roman" panose="02020603050405020304" pitchFamily="18" charset="0"/>
            </a:endParaRPr>
          </a:p>
          <a:p>
            <a:pPr marL="449263" lvl="2" indent="-182563"/>
            <a:r>
              <a:rPr lang="en-US" sz="2200" dirty="0">
                <a:latin typeface="Comic Sans MS" panose="030F0702030302020204" pitchFamily="66" charset="0"/>
                <a:cs typeface="Times New Roman" panose="02020603050405020304" pitchFamily="18" charset="0"/>
              </a:rPr>
              <a:t>Example: </a:t>
            </a:r>
            <a:r>
              <a:rPr lang="en-US" altLang="zh-TW" sz="2200" dirty="0">
                <a:latin typeface="Comic Sans MS" panose="030F0702030302020204" pitchFamily="66" charset="0"/>
                <a:cs typeface="Times New Roman" panose="02020603050405020304" pitchFamily="18" charset="0"/>
              </a:rPr>
              <a:t>F</a:t>
            </a:r>
            <a:r>
              <a:rPr lang="en-US" altLang="zh-TW" sz="2200" baseline="-25000" dirty="0">
                <a:latin typeface="Comic Sans MS" panose="030F0702030302020204" pitchFamily="66" charset="0"/>
                <a:cs typeface="Times New Roman" panose="02020603050405020304" pitchFamily="18" charset="0"/>
              </a:rPr>
              <a:t>2</a:t>
            </a:r>
            <a:r>
              <a:rPr lang="en-US" altLang="zh-TW" sz="2200" dirty="0">
                <a:latin typeface="Comic Sans MS" panose="030F0702030302020204" pitchFamily="66" charset="0"/>
                <a:cs typeface="Times New Roman" panose="02020603050405020304" pitchFamily="18" charset="0"/>
              </a:rPr>
              <a:t> = x(</a:t>
            </a:r>
            <a:r>
              <a:rPr lang="en-US" altLang="zh-TW" sz="2200" dirty="0" err="1">
                <a:latin typeface="Comic Sans MS" panose="030F0702030302020204" pitchFamily="66" charset="0"/>
                <a:cs typeface="Times New Roman" panose="02020603050405020304" pitchFamily="18" charset="0"/>
              </a:rPr>
              <a:t>y'+z</a:t>
            </a:r>
            <a:r>
              <a:rPr lang="en-US" altLang="zh-TW" sz="2200" dirty="0">
                <a:latin typeface="Comic Sans MS" panose="030F0702030302020204" pitchFamily="66" charset="0"/>
                <a:cs typeface="Times New Roman" panose="02020603050405020304" pitchFamily="18" charset="0"/>
              </a:rPr>
              <a:t>)(x'+</a:t>
            </a:r>
            <a:r>
              <a:rPr lang="en-US" altLang="zh-TW" sz="2200" dirty="0" err="1">
                <a:latin typeface="Comic Sans MS" panose="030F0702030302020204" pitchFamily="66" charset="0"/>
                <a:cs typeface="Times New Roman" panose="02020603050405020304" pitchFamily="18" charset="0"/>
              </a:rPr>
              <a:t>y+z</a:t>
            </a:r>
            <a:r>
              <a:rPr lang="en-US" altLang="zh-TW" sz="2200" dirty="0">
                <a:latin typeface="Comic Sans MS" panose="030F0702030302020204" pitchFamily="66" charset="0"/>
                <a:cs typeface="Times New Roman" panose="02020603050405020304" pitchFamily="18" charset="0"/>
              </a:rPr>
              <a:t>’) </a:t>
            </a:r>
          </a:p>
          <a:p>
            <a:pPr marL="449263" lvl="2" indent="-182563"/>
            <a:endParaRPr lang="en-US" altLang="zh-TW" sz="2200" dirty="0">
              <a:latin typeface="Comic Sans MS" panose="030F0702030302020204" pitchFamily="66" charset="0"/>
              <a:cs typeface="Times New Roman" panose="02020603050405020304" pitchFamily="18" charset="0"/>
            </a:endParaRPr>
          </a:p>
          <a:p>
            <a:pPr marL="449263" lvl="2" indent="-182563"/>
            <a:r>
              <a:rPr lang="en-US" altLang="zh-TW" sz="2200" dirty="0">
                <a:latin typeface="Comic Sans MS" panose="030F0702030302020204" pitchFamily="66" charset="0"/>
                <a:cs typeface="Times New Roman" panose="02020603050405020304" pitchFamily="18" charset="0"/>
              </a:rPr>
              <a:t>Represented by a group of OR gates followed by a single AND gate</a:t>
            </a:r>
            <a:endParaRPr lang="en-US" sz="2200" dirty="0">
              <a:latin typeface="Comic Sans MS" panose="030F0702030302020204" pitchFamily="66" charset="0"/>
              <a:cs typeface="Times New Roman" panose="02020603050405020304" pitchFamily="18" charset="0"/>
            </a:endParaRPr>
          </a:p>
          <a:p>
            <a:endParaRPr lang="en-US" sz="2200" dirty="0"/>
          </a:p>
        </p:txBody>
      </p:sp>
      <p:sp>
        <p:nvSpPr>
          <p:cNvPr id="2" name="عنوان 1"/>
          <p:cNvSpPr>
            <a:spLocks noGrp="1"/>
          </p:cNvSpPr>
          <p:nvPr>
            <p:ph type="title" idx="4294967295"/>
          </p:nvPr>
        </p:nvSpPr>
        <p:spPr>
          <a:xfrm>
            <a:off x="4657725" y="920888"/>
            <a:ext cx="4057650" cy="342900"/>
          </a:xfrm>
        </p:spPr>
        <p:txBody>
          <a:bodyPr>
            <a:no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Standard Forms</a:t>
            </a:r>
          </a:p>
        </p:txBody>
      </p:sp>
      <p:sp>
        <p:nvSpPr>
          <p:cNvPr id="3" name="Slide Number Placeholder 2">
            <a:extLst>
              <a:ext uri="{FF2B5EF4-FFF2-40B4-BE49-F238E27FC236}">
                <a16:creationId xmlns:a16="http://schemas.microsoft.com/office/drawing/2014/main" id="{935C3A1A-6800-273F-D1BD-19FDD8A34FA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27</a:t>
            </a:fld>
            <a:endParaRPr lang="en-GB"/>
          </a:p>
        </p:txBody>
      </p:sp>
    </p:spTree>
    <p:extLst>
      <p:ext uri="{BB962C8B-B14F-4D97-AF65-F5344CB8AC3E}">
        <p14:creationId xmlns:p14="http://schemas.microsoft.com/office/powerpoint/2010/main" val="12821433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26">
            <a:extLst>
              <a:ext uri="{FF2B5EF4-FFF2-40B4-BE49-F238E27FC236}">
                <a16:creationId xmlns:a16="http://schemas.microsoft.com/office/drawing/2014/main" id="{61A7B0E6-B3DB-0BB2-3950-60665CBAAD55}"/>
              </a:ext>
            </a:extLst>
          </p:cNvPr>
          <p:cNvSpPr>
            <a:spLocks noGrp="1" noChangeArrowheads="1"/>
          </p:cNvSpPr>
          <p:nvPr>
            <p:ph idx="1"/>
          </p:nvPr>
        </p:nvSpPr>
        <p:spPr/>
        <p:txBody>
          <a:bodyPr>
            <a:normAutofit/>
          </a:bodyPr>
          <a:lstStyle/>
          <a:p>
            <a:pPr algn="just">
              <a:lnSpc>
                <a:spcPct val="100000"/>
              </a:lnSpc>
            </a:pPr>
            <a:r>
              <a:rPr lang="en-US" altLang="en-US" sz="2400" b="1" dirty="0">
                <a:solidFill>
                  <a:srgbClr val="C00000"/>
                </a:solidFill>
              </a:rPr>
              <a:t>Standard Sum-of-Products (</a:t>
            </a:r>
            <a:r>
              <a:rPr lang="en-US" altLang="en-US" sz="2400" b="1" dirty="0" err="1">
                <a:solidFill>
                  <a:srgbClr val="C00000"/>
                </a:solidFill>
              </a:rPr>
              <a:t>SoP</a:t>
            </a:r>
            <a:r>
              <a:rPr lang="en-US" altLang="en-US" sz="2400" b="1" dirty="0">
                <a:solidFill>
                  <a:srgbClr val="C00000"/>
                </a:solidFill>
              </a:rPr>
              <a:t>) form: </a:t>
            </a:r>
            <a:r>
              <a:rPr lang="en-US" altLang="en-US" sz="2400" dirty="0"/>
              <a:t>equations are written as an OR of AND terms </a:t>
            </a:r>
          </a:p>
          <a:p>
            <a:pPr algn="just">
              <a:lnSpc>
                <a:spcPct val="100000"/>
              </a:lnSpc>
            </a:pPr>
            <a:r>
              <a:rPr lang="en-US" altLang="en-US" sz="2400" b="1" dirty="0">
                <a:solidFill>
                  <a:srgbClr val="C00000"/>
                </a:solidFill>
              </a:rPr>
              <a:t>Standard Product-of-Sums (</a:t>
            </a:r>
            <a:r>
              <a:rPr lang="en-US" altLang="en-US" sz="2400" b="1" dirty="0" err="1">
                <a:solidFill>
                  <a:srgbClr val="C00000"/>
                </a:solidFill>
              </a:rPr>
              <a:t>PoS</a:t>
            </a:r>
            <a:r>
              <a:rPr lang="en-US" altLang="en-US" sz="2400" b="1" dirty="0">
                <a:solidFill>
                  <a:srgbClr val="C00000"/>
                </a:solidFill>
              </a:rPr>
              <a:t>) form:</a:t>
            </a:r>
            <a:r>
              <a:rPr lang="en-US" altLang="en-US" sz="2400" b="1" dirty="0"/>
              <a:t> </a:t>
            </a:r>
            <a:r>
              <a:rPr lang="en-US" altLang="en-US" sz="2400" dirty="0"/>
              <a:t>equations are written as an AND of OR terms</a:t>
            </a:r>
          </a:p>
          <a:p>
            <a:pPr algn="just">
              <a:lnSpc>
                <a:spcPct val="100000"/>
              </a:lnSpc>
            </a:pPr>
            <a:endParaRPr lang="en-US" altLang="en-US" sz="2400" b="1" i="1" dirty="0">
              <a:solidFill>
                <a:schemeClr val="accent1">
                  <a:lumMod val="75000"/>
                </a:schemeClr>
              </a:solidFill>
            </a:endParaRPr>
          </a:p>
          <a:p>
            <a:pPr algn="just">
              <a:lnSpc>
                <a:spcPct val="100000"/>
              </a:lnSpc>
            </a:pPr>
            <a:r>
              <a:rPr lang="en-US" altLang="en-US" sz="2400" b="1" i="1" dirty="0">
                <a:solidFill>
                  <a:schemeClr val="accent1">
                    <a:lumMod val="75000"/>
                  </a:schemeClr>
                </a:solidFill>
              </a:rPr>
              <a:t>Examples:</a:t>
            </a:r>
          </a:p>
          <a:p>
            <a:pPr lvl="1" algn="just">
              <a:lnSpc>
                <a:spcPct val="100000"/>
              </a:lnSpc>
            </a:pPr>
            <a:r>
              <a:rPr lang="en-US" altLang="en-US" dirty="0">
                <a:solidFill>
                  <a:schemeClr val="accent4">
                    <a:lumMod val="75000"/>
                  </a:schemeClr>
                </a:solidFill>
              </a:rPr>
              <a:t>SOP: </a:t>
            </a:r>
            <a:r>
              <a:rPr lang="en-US" altLang="en-US" dirty="0">
                <a:latin typeface="Comic Sans MS" panose="030F0702030302020204" pitchFamily="66" charset="0"/>
              </a:rPr>
              <a:t>ABC+A’B’C+B</a:t>
            </a:r>
          </a:p>
          <a:p>
            <a:pPr lvl="1" algn="just">
              <a:lnSpc>
                <a:spcPct val="100000"/>
              </a:lnSpc>
            </a:pPr>
            <a:r>
              <a:rPr lang="en-US" altLang="en-US" dirty="0">
                <a:solidFill>
                  <a:schemeClr val="accent4">
                    <a:lumMod val="75000"/>
                  </a:schemeClr>
                </a:solidFill>
                <a:latin typeface="Comic Sans MS" panose="030F0702030302020204" pitchFamily="66" charset="0"/>
              </a:rPr>
              <a:t>POS: </a:t>
            </a:r>
            <a:r>
              <a:rPr lang="en-US" altLang="en-US" dirty="0">
                <a:latin typeface="Comic Sans MS" panose="030F0702030302020204" pitchFamily="66" charset="0"/>
              </a:rPr>
              <a:t>(A+B).(A+B+C)</a:t>
            </a:r>
            <a:r>
              <a:rPr lang="en-GB" altLang="en-US" dirty="0">
                <a:latin typeface="Comic Sans MS" panose="030F0702030302020204" pitchFamily="66" charset="0"/>
              </a:rPr>
              <a:t>.</a:t>
            </a:r>
            <a:r>
              <a:rPr lang="en-US" altLang="en-US" dirty="0">
                <a:latin typeface="Comic Sans MS" panose="030F0702030302020204" pitchFamily="66" charset="0"/>
              </a:rPr>
              <a:t>C  </a:t>
            </a:r>
          </a:p>
          <a:p>
            <a:pPr algn="just">
              <a:lnSpc>
                <a:spcPct val="100000"/>
              </a:lnSpc>
            </a:pPr>
            <a:r>
              <a:rPr lang="en-US" altLang="en-US" sz="2400" dirty="0">
                <a:latin typeface="Comic Sans MS" panose="030F0702030302020204" pitchFamily="66" charset="0"/>
              </a:rPr>
              <a:t>These </a:t>
            </a:r>
            <a:r>
              <a:rPr lang="ja-JP" altLang="en-US" sz="2400" dirty="0">
                <a:latin typeface="Comic Sans MS" panose="030F0702030302020204" pitchFamily="66" charset="0"/>
                <a:cs typeface="HGP明朝E" panose="020B0400000000000000" pitchFamily="18" charset="-128"/>
              </a:rPr>
              <a:t>“</a:t>
            </a:r>
            <a:r>
              <a:rPr lang="en-US" altLang="ja-JP" sz="2400" dirty="0">
                <a:latin typeface="Comic Sans MS" panose="030F0702030302020204" pitchFamily="66" charset="0"/>
                <a:cs typeface="HGP明朝E" panose="020B0400000000000000" pitchFamily="18" charset="-128"/>
              </a:rPr>
              <a:t>mixed</a:t>
            </a:r>
            <a:r>
              <a:rPr lang="ja-JP" altLang="en-US" sz="2400" dirty="0">
                <a:latin typeface="Comic Sans MS" panose="030F0702030302020204" pitchFamily="66" charset="0"/>
                <a:cs typeface="HGP明朝E" panose="020B0400000000000000" pitchFamily="18" charset="-128"/>
              </a:rPr>
              <a:t>”</a:t>
            </a:r>
            <a:r>
              <a:rPr lang="en-US" altLang="ja-JP" sz="2400" dirty="0">
                <a:latin typeface="Comic Sans MS" panose="030F0702030302020204" pitchFamily="66" charset="0"/>
                <a:cs typeface="HGP明朝E" panose="020B0400000000000000" pitchFamily="18" charset="-128"/>
              </a:rPr>
              <a:t> forms are </a:t>
            </a:r>
            <a:r>
              <a:rPr lang="en-US" altLang="ja-JP" sz="2400" u="sng" dirty="0">
                <a:solidFill>
                  <a:schemeClr val="accent4">
                    <a:lumMod val="75000"/>
                  </a:schemeClr>
                </a:solidFill>
                <a:latin typeface="Comic Sans MS" panose="030F0702030302020204" pitchFamily="66" charset="0"/>
                <a:cs typeface="HGP明朝E" panose="020B0400000000000000" pitchFamily="18" charset="-128"/>
              </a:rPr>
              <a:t>neither SOP nor POS</a:t>
            </a:r>
          </a:p>
          <a:p>
            <a:pPr lvl="1" algn="just">
              <a:lnSpc>
                <a:spcPct val="100000"/>
              </a:lnSpc>
            </a:pPr>
            <a:r>
              <a:rPr lang="en-US" altLang="en-US" dirty="0">
                <a:latin typeface="Comic Sans MS" panose="030F0702030302020204" pitchFamily="66" charset="0"/>
              </a:rPr>
              <a:t>(AB+C)(A+C)</a:t>
            </a:r>
          </a:p>
          <a:p>
            <a:pPr lvl="1" algn="just">
              <a:lnSpc>
                <a:spcPct val="100000"/>
              </a:lnSpc>
            </a:pPr>
            <a:r>
              <a:rPr lang="en-US" altLang="en-US" dirty="0">
                <a:latin typeface="Comic Sans MS" panose="030F0702030302020204" pitchFamily="66" charset="0"/>
              </a:rPr>
              <a:t>ABC</a:t>
            </a:r>
            <a:r>
              <a:rPr lang="en-GB" altLang="en-US" dirty="0">
                <a:latin typeface="Comic Sans MS" panose="030F0702030302020204" pitchFamily="66" charset="0"/>
              </a:rPr>
              <a:t>’+AC(A+B)</a:t>
            </a:r>
            <a:endParaRPr lang="en-US" altLang="en-US" dirty="0">
              <a:latin typeface="Comic Sans MS" panose="030F0702030302020204" pitchFamily="66" charset="0"/>
            </a:endParaRPr>
          </a:p>
          <a:p>
            <a:pPr marL="457200" lvl="1" indent="0" algn="just">
              <a:lnSpc>
                <a:spcPct val="100000"/>
              </a:lnSpc>
              <a:buNone/>
            </a:pPr>
            <a:endParaRPr lang="en-US" altLang="en-US" dirty="0"/>
          </a:p>
        </p:txBody>
      </p:sp>
      <p:sp>
        <p:nvSpPr>
          <p:cNvPr id="56324" name="Rectangle 1027">
            <a:extLst>
              <a:ext uri="{FF2B5EF4-FFF2-40B4-BE49-F238E27FC236}">
                <a16:creationId xmlns:a16="http://schemas.microsoft.com/office/drawing/2014/main" id="{90E080FD-7D7B-C015-9EF7-1EBFBF7EBB9A}"/>
              </a:ext>
            </a:extLst>
          </p:cNvPr>
          <p:cNvSpPr>
            <a:spLocks noGrp="1" noChangeArrowheads="1"/>
          </p:cNvSpPr>
          <p:nvPr>
            <p:ph type="title" idx="4294967295"/>
          </p:nvPr>
        </p:nvSpPr>
        <p:spPr>
          <a:xfrm>
            <a:off x="4000231" y="1002464"/>
            <a:ext cx="3524519" cy="495300"/>
          </a:xfrm>
        </p:spPr>
        <p:txBody>
          <a:bodyPr>
            <a:normAutofit/>
          </a:bodyPr>
          <a:lstStyle/>
          <a:p>
            <a:pPr>
              <a:defRPr/>
            </a:pPr>
            <a:r>
              <a:rPr lang="en-US" altLang="en-US" sz="2900" b="1" dirty="0">
                <a:solidFill>
                  <a:schemeClr val="accent2"/>
                </a:solidFill>
                <a:latin typeface="Comic Sans MS" panose="030F0702030302020204" pitchFamily="66" charset="0"/>
                <a:ea typeface="+mn-ea"/>
                <a:cs typeface="Arial" panose="020B0604020202020204" pitchFamily="34" charset="0"/>
              </a:rPr>
              <a:t>Standard Forms</a:t>
            </a:r>
          </a:p>
        </p:txBody>
      </p:sp>
      <p:sp>
        <p:nvSpPr>
          <p:cNvPr id="2" name="Slide Number Placeholder 1">
            <a:extLst>
              <a:ext uri="{FF2B5EF4-FFF2-40B4-BE49-F238E27FC236}">
                <a16:creationId xmlns:a16="http://schemas.microsoft.com/office/drawing/2014/main" id="{407BCEDB-30BA-7FB9-4A24-744C7C8171CE}"/>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28</a:t>
            </a:fld>
            <a:endParaRPr lang="en-GB"/>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a:extLst>
              <a:ext uri="{FF2B5EF4-FFF2-40B4-BE49-F238E27FC236}">
                <a16:creationId xmlns:a16="http://schemas.microsoft.com/office/drawing/2014/main" id="{072526E7-4D42-7359-72A5-B5D3FFEEB839}"/>
              </a:ext>
            </a:extLst>
          </p:cNvPr>
          <p:cNvSpPr>
            <a:spLocks noGrp="1" noChangeArrowheads="1"/>
          </p:cNvSpPr>
          <p:nvPr>
            <p:ph idx="1"/>
          </p:nvPr>
        </p:nvSpPr>
        <p:spPr/>
        <p:txBody>
          <a:bodyPr>
            <a:normAutofit/>
          </a:bodyPr>
          <a:lstStyle/>
          <a:p>
            <a:pPr marL="0" indent="0">
              <a:buNone/>
            </a:pPr>
            <a:r>
              <a:rPr lang="en-US" altLang="en-US" sz="2400" b="1" dirty="0">
                <a:solidFill>
                  <a:srgbClr val="C00000"/>
                </a:solidFill>
              </a:rPr>
              <a:t>What is the difference between </a:t>
            </a:r>
            <a:r>
              <a:rPr lang="en-US" altLang="en-US" sz="2400" b="1" dirty="0" err="1">
                <a:solidFill>
                  <a:srgbClr val="C00000"/>
                </a:solidFill>
              </a:rPr>
              <a:t>SoM</a:t>
            </a:r>
            <a:r>
              <a:rPr lang="en-US" altLang="en-US" sz="2400" b="1" dirty="0">
                <a:solidFill>
                  <a:srgbClr val="C00000"/>
                </a:solidFill>
              </a:rPr>
              <a:t> and </a:t>
            </a:r>
            <a:r>
              <a:rPr lang="en-US" altLang="en-US" sz="2400" b="1" dirty="0" err="1">
                <a:solidFill>
                  <a:srgbClr val="C00000"/>
                </a:solidFill>
              </a:rPr>
              <a:t>SoP</a:t>
            </a:r>
            <a:r>
              <a:rPr lang="en-US" altLang="en-US" sz="2400" b="1" dirty="0">
                <a:solidFill>
                  <a:srgbClr val="C00000"/>
                </a:solidFill>
              </a:rPr>
              <a:t>?</a:t>
            </a:r>
          </a:p>
          <a:p>
            <a:pPr marL="0" indent="0">
              <a:buNone/>
            </a:pPr>
            <a:r>
              <a:rPr lang="en-US" altLang="en-US" sz="2400" b="1" dirty="0"/>
              <a:t>	F(A,B,C)= </a:t>
            </a:r>
            <a:r>
              <a:rPr lang="en-US" altLang="en-US" sz="2400" b="1" dirty="0">
                <a:latin typeface="Cambria Math" panose="02040503050406030204" pitchFamily="18" charset="0"/>
                <a:ea typeface="Cambria Math" panose="02040503050406030204" pitchFamily="18" charset="0"/>
              </a:rPr>
              <a:t>Ʃ (1,4,5,6,7)</a:t>
            </a:r>
            <a:endParaRPr lang="en-US" altLang="en-US" sz="2400" b="1" dirty="0"/>
          </a:p>
          <a:p>
            <a:pPr>
              <a:lnSpc>
                <a:spcPct val="90000"/>
              </a:lnSpc>
            </a:pPr>
            <a:r>
              <a:rPr lang="en-US" altLang="en-US" sz="2400" dirty="0">
                <a:solidFill>
                  <a:schemeClr val="accent1">
                    <a:lumMod val="75000"/>
                  </a:schemeClr>
                </a:solidFill>
              </a:rPr>
              <a:t>Writing the </a:t>
            </a:r>
            <a:r>
              <a:rPr lang="en-US" altLang="en-US" sz="2400" dirty="0" err="1">
                <a:solidFill>
                  <a:schemeClr val="accent1">
                    <a:lumMod val="75000"/>
                  </a:schemeClr>
                </a:solidFill>
              </a:rPr>
              <a:t>minterm</a:t>
            </a:r>
            <a:r>
              <a:rPr lang="en-US" altLang="en-US" sz="2400" dirty="0">
                <a:solidFill>
                  <a:schemeClr val="accent1">
                    <a:lumMod val="75000"/>
                  </a:schemeClr>
                </a:solidFill>
              </a:rPr>
              <a:t> expression (</a:t>
            </a:r>
            <a:r>
              <a:rPr lang="en-US" altLang="en-US" sz="2400" dirty="0" err="1">
                <a:solidFill>
                  <a:schemeClr val="accent1">
                    <a:lumMod val="75000"/>
                  </a:schemeClr>
                </a:solidFill>
              </a:rPr>
              <a:t>SoM</a:t>
            </a:r>
            <a:r>
              <a:rPr lang="en-US" altLang="en-US" sz="2400" dirty="0">
                <a:solidFill>
                  <a:schemeClr val="accent1">
                    <a:lumMod val="75000"/>
                  </a:schemeClr>
                </a:solidFill>
              </a:rPr>
              <a:t>):</a:t>
            </a:r>
          </a:p>
          <a:p>
            <a:pPr>
              <a:lnSpc>
                <a:spcPct val="90000"/>
              </a:lnSpc>
              <a:buFont typeface="Wingdings" panose="05000000000000000000" pitchFamily="2" charset="2"/>
              <a:buNone/>
            </a:pPr>
            <a:r>
              <a:rPr lang="en-US" altLang="en-US" sz="2400" dirty="0"/>
              <a:t>   	F= A’B’C+AB’C’+AB’C+ABC’+ABC</a:t>
            </a:r>
          </a:p>
          <a:p>
            <a:pPr>
              <a:lnSpc>
                <a:spcPct val="90000"/>
              </a:lnSpc>
            </a:pPr>
            <a:r>
              <a:rPr lang="en-US" altLang="en-US" sz="2400" dirty="0">
                <a:solidFill>
                  <a:schemeClr val="accent1">
                    <a:lumMod val="75000"/>
                  </a:schemeClr>
                </a:solidFill>
              </a:rPr>
              <a:t>Simplifying to (</a:t>
            </a:r>
            <a:r>
              <a:rPr lang="en-US" altLang="en-US" sz="2400" dirty="0" err="1">
                <a:solidFill>
                  <a:schemeClr val="accent1">
                    <a:lumMod val="75000"/>
                  </a:schemeClr>
                </a:solidFill>
              </a:rPr>
              <a:t>SoP</a:t>
            </a:r>
            <a:r>
              <a:rPr lang="en-US" altLang="en-US" sz="2400" dirty="0">
                <a:solidFill>
                  <a:schemeClr val="accent1">
                    <a:lumMod val="75000"/>
                  </a:schemeClr>
                </a:solidFill>
              </a:rPr>
              <a:t>):</a:t>
            </a:r>
          </a:p>
          <a:p>
            <a:pPr>
              <a:lnSpc>
                <a:spcPct val="90000"/>
              </a:lnSpc>
              <a:buFont typeface="Wingdings" panose="05000000000000000000" pitchFamily="2" charset="2"/>
              <a:buNone/>
            </a:pPr>
            <a:r>
              <a:rPr lang="en-US" altLang="en-US" sz="2400" dirty="0"/>
              <a:t>	F=B’C+A</a:t>
            </a:r>
          </a:p>
          <a:p>
            <a:pPr>
              <a:lnSpc>
                <a:spcPct val="90000"/>
              </a:lnSpc>
              <a:buFont typeface="Wingdings" panose="05000000000000000000" pitchFamily="2" charset="2"/>
              <a:buNone/>
            </a:pPr>
            <a:endParaRPr lang="en-US" altLang="en-US" sz="2400" dirty="0"/>
          </a:p>
          <a:p>
            <a:pPr>
              <a:lnSpc>
                <a:spcPct val="90000"/>
              </a:lnSpc>
              <a:buFont typeface="Wingdings" panose="05000000000000000000" pitchFamily="2" charset="2"/>
              <a:buNone/>
            </a:pPr>
            <a:endParaRPr lang="en-US" altLang="en-US" sz="2400" dirty="0"/>
          </a:p>
        </p:txBody>
      </p:sp>
      <p:sp>
        <p:nvSpPr>
          <p:cNvPr id="57348" name="Rectangle 3">
            <a:extLst>
              <a:ext uri="{FF2B5EF4-FFF2-40B4-BE49-F238E27FC236}">
                <a16:creationId xmlns:a16="http://schemas.microsoft.com/office/drawing/2014/main" id="{8FD652D1-648D-821A-5E5E-AFF1DBA3D402}"/>
              </a:ext>
            </a:extLst>
          </p:cNvPr>
          <p:cNvSpPr>
            <a:spLocks noGrp="1" noChangeArrowheads="1"/>
          </p:cNvSpPr>
          <p:nvPr>
            <p:ph type="title" idx="4294967295"/>
          </p:nvPr>
        </p:nvSpPr>
        <p:spPr>
          <a:xfrm>
            <a:off x="1485900" y="832463"/>
            <a:ext cx="8686800" cy="1020763"/>
          </a:xfrm>
        </p:spPr>
        <p:txBody>
          <a:bodyPr>
            <a:normAutofit/>
          </a:bodyPr>
          <a:lstStyle/>
          <a:p>
            <a:pPr>
              <a:defRPr/>
            </a:pPr>
            <a:r>
              <a:rPr lang="en-US" sz="2900" b="1" dirty="0">
                <a:solidFill>
                  <a:schemeClr val="accent2"/>
                </a:solidFill>
                <a:latin typeface="Comic Sans MS" panose="030F0702030302020204" pitchFamily="66" charset="0"/>
                <a:ea typeface="+mn-ea"/>
                <a:cs typeface="Arial" panose="020B0604020202020204" pitchFamily="34" charset="0"/>
              </a:rPr>
              <a:t>Canonical(</a:t>
            </a:r>
            <a:r>
              <a:rPr lang="en-US" sz="2900" b="1" dirty="0" err="1">
                <a:solidFill>
                  <a:schemeClr val="accent2"/>
                </a:solidFill>
                <a:latin typeface="Comic Sans MS" panose="030F0702030302020204" pitchFamily="66" charset="0"/>
                <a:ea typeface="+mn-ea"/>
                <a:cs typeface="Arial" panose="020B0604020202020204" pitchFamily="34" charset="0"/>
              </a:rPr>
              <a:t>SoM</a:t>
            </a:r>
            <a:r>
              <a:rPr lang="en-US" sz="2900" b="1" dirty="0">
                <a:solidFill>
                  <a:schemeClr val="accent2"/>
                </a:solidFill>
                <a:latin typeface="Comic Sans MS" panose="030F0702030302020204" pitchFamily="66" charset="0"/>
                <a:ea typeface="+mn-ea"/>
                <a:cs typeface="Arial" panose="020B0604020202020204" pitchFamily="34" charset="0"/>
              </a:rPr>
              <a:t>) Vs. </a:t>
            </a:r>
            <a:r>
              <a:rPr lang="en-US" altLang="en-US" sz="2900" b="1" dirty="0">
                <a:solidFill>
                  <a:schemeClr val="accent2"/>
                </a:solidFill>
                <a:latin typeface="Comic Sans MS" panose="030F0702030302020204" pitchFamily="66" charset="0"/>
                <a:ea typeface="+mn-ea"/>
                <a:cs typeface="Arial" panose="020B0604020202020204" pitchFamily="34" charset="0"/>
              </a:rPr>
              <a:t>Standard (</a:t>
            </a:r>
            <a:r>
              <a:rPr lang="en-US" altLang="en-US" sz="2900" b="1" dirty="0" err="1">
                <a:solidFill>
                  <a:schemeClr val="accent2"/>
                </a:solidFill>
                <a:latin typeface="Comic Sans MS" panose="030F0702030302020204" pitchFamily="66" charset="0"/>
                <a:ea typeface="+mn-ea"/>
                <a:cs typeface="Arial" panose="020B0604020202020204" pitchFamily="34" charset="0"/>
              </a:rPr>
              <a:t>SoP</a:t>
            </a:r>
            <a:r>
              <a:rPr lang="en-US" altLang="en-US" sz="2900" b="1" dirty="0">
                <a:solidFill>
                  <a:schemeClr val="accent2"/>
                </a:solidFill>
                <a:latin typeface="Comic Sans MS" panose="030F0702030302020204" pitchFamily="66" charset="0"/>
                <a:ea typeface="+mn-ea"/>
                <a:cs typeface="Arial" panose="020B0604020202020204" pitchFamily="34" charset="0"/>
              </a:rPr>
              <a:t>)</a:t>
            </a:r>
          </a:p>
        </p:txBody>
      </p:sp>
      <p:sp>
        <p:nvSpPr>
          <p:cNvPr id="6" name="Slide Number Placeholder 5">
            <a:extLst>
              <a:ext uri="{FF2B5EF4-FFF2-40B4-BE49-F238E27FC236}">
                <a16:creationId xmlns:a16="http://schemas.microsoft.com/office/drawing/2014/main" id="{9015A455-44B6-21C6-D23C-BB9993F99215}"/>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29</a:t>
            </a:fld>
            <a:endParaRPr lang="en-GB"/>
          </a:p>
        </p:txBody>
      </p:sp>
      <p:cxnSp>
        <p:nvCxnSpPr>
          <p:cNvPr id="4" name="Straight Connector 13">
            <a:extLst>
              <a:ext uri="{FF2B5EF4-FFF2-40B4-BE49-F238E27FC236}">
                <a16:creationId xmlns:a16="http://schemas.microsoft.com/office/drawing/2014/main" id="{A2B7A61D-9CDC-73A0-6371-F644B4A58E0A}"/>
              </a:ext>
            </a:extLst>
          </p:cNvPr>
          <p:cNvCxnSpPr>
            <a:cxnSpLocks noChangeShapeType="1"/>
          </p:cNvCxnSpPr>
          <p:nvPr/>
        </p:nvCxnSpPr>
        <p:spPr bwMode="auto">
          <a:xfrm flipV="1">
            <a:off x="7768571" y="1391967"/>
            <a:ext cx="193229" cy="12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cxnSp>
      <p:graphicFrame>
        <p:nvGraphicFramePr>
          <p:cNvPr id="5" name="Object 5">
            <a:extLst>
              <a:ext uri="{FF2B5EF4-FFF2-40B4-BE49-F238E27FC236}">
                <a16:creationId xmlns:a16="http://schemas.microsoft.com/office/drawing/2014/main" id="{C2E8F288-AF4F-D952-FD04-EDE511B9A050}"/>
              </a:ext>
            </a:extLst>
          </p:cNvPr>
          <p:cNvGraphicFramePr>
            <a:graphicFrameLocks noChangeAspect="1"/>
          </p:cNvGraphicFramePr>
          <p:nvPr>
            <p:extLst>
              <p:ext uri="{D42A27DB-BD31-4B8C-83A1-F6EECF244321}">
                <p14:modId xmlns:p14="http://schemas.microsoft.com/office/powerpoint/2010/main" val="1644980564"/>
              </p:ext>
            </p:extLst>
          </p:nvPr>
        </p:nvGraphicFramePr>
        <p:xfrm>
          <a:off x="7134441" y="4605843"/>
          <a:ext cx="3299326" cy="1264192"/>
        </p:xfrm>
        <a:graphic>
          <a:graphicData uri="http://schemas.openxmlformats.org/presentationml/2006/ole">
            <mc:AlternateContent xmlns:mc="http://schemas.openxmlformats.org/markup-compatibility/2006">
              <mc:Choice xmlns:v="urn:schemas-microsoft-com:vml" Requires="v">
                <p:oleObj name="Designer Drawing" r:id="rId3" imgW="9344025" imgH="3000375" progId="Designer.Drawing.7">
                  <p:embed/>
                </p:oleObj>
              </mc:Choice>
              <mc:Fallback>
                <p:oleObj name="Designer Drawing" r:id="rId3" imgW="9344025" imgH="3000375" progId="Designer.Drawing.7">
                  <p:embed/>
                  <p:pic>
                    <p:nvPicPr>
                      <p:cNvPr id="5" name="Object 5">
                        <a:extLst>
                          <a:ext uri="{FF2B5EF4-FFF2-40B4-BE49-F238E27FC236}">
                            <a16:creationId xmlns:a16="http://schemas.microsoft.com/office/drawing/2014/main" id="{C2E8F288-AF4F-D952-FD04-EDE511B9A0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4441" y="4605843"/>
                        <a:ext cx="3299326" cy="1264192"/>
                      </a:xfrm>
                      <a:prstGeom prst="rect">
                        <a:avLst/>
                      </a:prstGeom>
                      <a:noFill/>
                      <a:ln>
                        <a:noFill/>
                      </a:ln>
                      <a:effectLst/>
                    </p:spPr>
                  </p:pic>
                </p:oleObj>
              </mc:Fallback>
            </mc:AlternateContent>
          </a:graphicData>
        </a:graphic>
      </p:graphicFrame>
      <p:sp>
        <p:nvSpPr>
          <p:cNvPr id="7" name="TextBox 6">
            <a:extLst>
              <a:ext uri="{FF2B5EF4-FFF2-40B4-BE49-F238E27FC236}">
                <a16:creationId xmlns:a16="http://schemas.microsoft.com/office/drawing/2014/main" id="{8A1785E3-A8A5-4D0D-1242-3F66173C644A}"/>
              </a:ext>
            </a:extLst>
          </p:cNvPr>
          <p:cNvSpPr txBox="1"/>
          <p:nvPr/>
        </p:nvSpPr>
        <p:spPr>
          <a:xfrm>
            <a:off x="8234821" y="5890705"/>
            <a:ext cx="730258" cy="369332"/>
          </a:xfrm>
          <a:prstGeom prst="rect">
            <a:avLst/>
          </a:prstGeom>
          <a:noFill/>
        </p:spPr>
        <p:txBody>
          <a:bodyPr wrap="square">
            <a:spAutoFit/>
          </a:bodyPr>
          <a:lstStyle/>
          <a:p>
            <a:r>
              <a:rPr lang="en-US" altLang="en-US" b="1" dirty="0" err="1">
                <a:solidFill>
                  <a:schemeClr val="accent1">
                    <a:lumMod val="75000"/>
                  </a:schemeClr>
                </a:solidFill>
              </a:rPr>
              <a:t>SoP</a:t>
            </a:r>
            <a:endParaRPr lang="en-GB" b="1" dirty="0"/>
          </a:p>
        </p:txBody>
      </p:sp>
      <p:sp>
        <p:nvSpPr>
          <p:cNvPr id="9" name="TextBox 8">
            <a:extLst>
              <a:ext uri="{FF2B5EF4-FFF2-40B4-BE49-F238E27FC236}">
                <a16:creationId xmlns:a16="http://schemas.microsoft.com/office/drawing/2014/main" id="{7A44DCBC-55B6-92A9-D93F-0A9595267CBB}"/>
              </a:ext>
            </a:extLst>
          </p:cNvPr>
          <p:cNvSpPr txBox="1"/>
          <p:nvPr/>
        </p:nvSpPr>
        <p:spPr>
          <a:xfrm>
            <a:off x="8317379" y="4336763"/>
            <a:ext cx="1537725" cy="369332"/>
          </a:xfrm>
          <a:prstGeom prst="rect">
            <a:avLst/>
          </a:prstGeom>
          <a:noFill/>
        </p:spPr>
        <p:txBody>
          <a:bodyPr wrap="square">
            <a:spAutoFit/>
          </a:bodyPr>
          <a:lstStyle/>
          <a:p>
            <a:r>
              <a:rPr lang="en-US" altLang="en-US" b="1" dirty="0" err="1">
                <a:solidFill>
                  <a:schemeClr val="accent1">
                    <a:lumMod val="75000"/>
                  </a:schemeClr>
                </a:solidFill>
              </a:rPr>
              <a:t>SoM</a:t>
            </a:r>
            <a:endParaRPr lang="en-GB" b="1" dirty="0"/>
          </a:p>
        </p:txBody>
      </p:sp>
      <p:sp>
        <p:nvSpPr>
          <p:cNvPr id="11" name="TextBox 10">
            <a:extLst>
              <a:ext uri="{FF2B5EF4-FFF2-40B4-BE49-F238E27FC236}">
                <a16:creationId xmlns:a16="http://schemas.microsoft.com/office/drawing/2014/main" id="{CC7DDA2A-769D-AB7B-86A7-E6164BA80B2E}"/>
              </a:ext>
            </a:extLst>
          </p:cNvPr>
          <p:cNvSpPr txBox="1"/>
          <p:nvPr/>
        </p:nvSpPr>
        <p:spPr>
          <a:xfrm>
            <a:off x="1145137" y="4806238"/>
            <a:ext cx="4454151" cy="1107996"/>
          </a:xfrm>
          <a:prstGeom prst="rect">
            <a:avLst/>
          </a:prstGeom>
          <a:solidFill>
            <a:schemeClr val="accent4">
              <a:lumMod val="20000"/>
              <a:lumOff val="80000"/>
            </a:schemeClr>
          </a:solidFill>
        </p:spPr>
        <p:txBody>
          <a:bodyPr wrap="square">
            <a:spAutoFit/>
          </a:bodyPr>
          <a:lstStyle/>
          <a:p>
            <a:pPr algn="just"/>
            <a:r>
              <a:rPr lang="en-US" altLang="en-US" sz="2200" dirty="0"/>
              <a:t>The two implementations for F are shown here – it is quite apparent which is simpler!</a:t>
            </a:r>
          </a:p>
        </p:txBody>
      </p:sp>
      <p:pic>
        <p:nvPicPr>
          <p:cNvPr id="10" name="صورة 9">
            <a:extLst>
              <a:ext uri="{FF2B5EF4-FFF2-40B4-BE49-F238E27FC236}">
                <a16:creationId xmlns:a16="http://schemas.microsoft.com/office/drawing/2014/main" id="{30835294-7DBE-10BF-5889-7D3382951614}"/>
              </a:ext>
            </a:extLst>
          </p:cNvPr>
          <p:cNvPicPr>
            <a:picLocks noChangeAspect="1"/>
          </p:cNvPicPr>
          <p:nvPr/>
        </p:nvPicPr>
        <p:blipFill>
          <a:blip r:embed="rId5"/>
          <a:stretch>
            <a:fillRect/>
          </a:stretch>
        </p:blipFill>
        <p:spPr>
          <a:xfrm>
            <a:off x="7772400" y="1391967"/>
            <a:ext cx="2933700" cy="2962275"/>
          </a:xfrm>
          <a:prstGeom prst="rect">
            <a:avLst/>
          </a:prstGeom>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3">
            <a:extLst>
              <a:ext uri="{FF2B5EF4-FFF2-40B4-BE49-F238E27FC236}">
                <a16:creationId xmlns:a16="http://schemas.microsoft.com/office/drawing/2014/main" id="{66C1C1EC-DAC2-C51E-495D-460FCC5DB6F8}"/>
              </a:ext>
            </a:extLst>
          </p:cNvPr>
          <p:cNvSpPr>
            <a:spLocks noGrp="1" noChangeArrowheads="1"/>
          </p:cNvSpPr>
          <p:nvPr>
            <p:ph idx="1"/>
          </p:nvPr>
        </p:nvSpPr>
        <p:spPr/>
        <p:txBody>
          <a:bodyPr>
            <a:normAutofit/>
          </a:bodyPr>
          <a:lstStyle/>
          <a:p>
            <a:pPr algn="just">
              <a:lnSpc>
                <a:spcPct val="150000"/>
              </a:lnSpc>
              <a:defRPr/>
            </a:pPr>
            <a:r>
              <a:rPr lang="en-US" altLang="en-US" sz="2400" b="1" u="sng" dirty="0">
                <a:latin typeface="Comic Sans MS" panose="030F0702030302020204" pitchFamily="66" charset="0"/>
              </a:rPr>
              <a:t>The previous examples show that:</a:t>
            </a:r>
          </a:p>
          <a:p>
            <a:pPr lvl="1" algn="just">
              <a:lnSpc>
                <a:spcPct val="150000"/>
              </a:lnSpc>
              <a:defRPr/>
            </a:pPr>
            <a:r>
              <a:rPr lang="en-US" altLang="en-US" sz="2200" dirty="0">
                <a:latin typeface="Comic Sans MS" panose="030F0702030302020204" pitchFamily="66" charset="0"/>
              </a:rPr>
              <a:t>Simplified F (</a:t>
            </a:r>
            <a:r>
              <a:rPr lang="en-US" altLang="en-US" sz="2200" dirty="0" err="1">
                <a:latin typeface="Comic Sans MS" panose="030F0702030302020204" pitchFamily="66" charset="0"/>
              </a:rPr>
              <a:t>SoP</a:t>
            </a:r>
            <a:r>
              <a:rPr lang="en-US" altLang="en-US" sz="2200" dirty="0">
                <a:latin typeface="Comic Sans MS" panose="030F0702030302020204" pitchFamily="66" charset="0"/>
              </a:rPr>
              <a:t>) contains 3 literals compared to contains 15 in </a:t>
            </a:r>
            <a:r>
              <a:rPr lang="en-US" altLang="en-US" sz="2200" dirty="0" err="1">
                <a:latin typeface="Comic Sans MS" panose="030F0702030302020204" pitchFamily="66" charset="0"/>
              </a:rPr>
              <a:t>minterm</a:t>
            </a:r>
            <a:r>
              <a:rPr lang="en-US" altLang="en-US" sz="2200" dirty="0">
                <a:latin typeface="Comic Sans MS" panose="030F0702030302020204" pitchFamily="66" charset="0"/>
              </a:rPr>
              <a:t> F (</a:t>
            </a:r>
            <a:r>
              <a:rPr lang="en-US" altLang="en-US" sz="2200" dirty="0" err="1">
                <a:latin typeface="Comic Sans MS" panose="030F0702030302020204" pitchFamily="66" charset="0"/>
              </a:rPr>
              <a:t>SoM</a:t>
            </a:r>
            <a:r>
              <a:rPr lang="en-US" altLang="en-US" sz="2200" dirty="0">
                <a:latin typeface="Comic Sans MS" panose="030F0702030302020204" pitchFamily="66" charset="0"/>
              </a:rPr>
              <a:t>)</a:t>
            </a:r>
          </a:p>
          <a:p>
            <a:pPr lvl="1" algn="just">
              <a:lnSpc>
                <a:spcPct val="150000"/>
              </a:lnSpc>
              <a:defRPr/>
            </a:pPr>
            <a:r>
              <a:rPr lang="en-US" altLang="en-US" sz="2200" dirty="0">
                <a:latin typeface="Comic Sans MS" panose="030F0702030302020204" pitchFamily="66" charset="0"/>
              </a:rPr>
              <a:t>Canonical Forms (Sum-of-</a:t>
            </a:r>
            <a:r>
              <a:rPr lang="en-US" altLang="en-US" sz="2200" dirty="0" err="1">
                <a:latin typeface="Comic Sans MS" panose="030F0702030302020204" pitchFamily="66" charset="0"/>
              </a:rPr>
              <a:t>minterms</a:t>
            </a:r>
            <a:r>
              <a:rPr lang="en-US" altLang="en-US" sz="2200" dirty="0">
                <a:latin typeface="Comic Sans MS" panose="030F0702030302020204" pitchFamily="66" charset="0"/>
              </a:rPr>
              <a:t>), or other standard forms (</a:t>
            </a:r>
            <a:r>
              <a:rPr lang="en-US" altLang="en-US" sz="2200" dirty="0" err="1">
                <a:latin typeface="Comic Sans MS" panose="030F0702030302020204" pitchFamily="66" charset="0"/>
              </a:rPr>
              <a:t>SoP</a:t>
            </a:r>
            <a:r>
              <a:rPr lang="en-US" altLang="en-US" sz="2200" dirty="0">
                <a:latin typeface="Comic Sans MS" panose="030F0702030302020204" pitchFamily="66" charset="0"/>
              </a:rPr>
              <a:t>, </a:t>
            </a:r>
            <a:r>
              <a:rPr lang="en-US" altLang="en-US" sz="2200" dirty="0" err="1">
                <a:latin typeface="Comic Sans MS" panose="030F0702030302020204" pitchFamily="66" charset="0"/>
              </a:rPr>
              <a:t>PoS</a:t>
            </a:r>
            <a:r>
              <a:rPr lang="en-US" altLang="en-US" sz="2200" dirty="0">
                <a:latin typeface="Comic Sans MS" panose="030F0702030302020204" pitchFamily="66" charset="0"/>
              </a:rPr>
              <a:t>) differ in complexity</a:t>
            </a:r>
          </a:p>
          <a:p>
            <a:pPr lvl="1" algn="just">
              <a:lnSpc>
                <a:spcPct val="150000"/>
              </a:lnSpc>
              <a:defRPr/>
            </a:pPr>
            <a:r>
              <a:rPr lang="en-US" altLang="en-US" sz="2200" dirty="0">
                <a:latin typeface="Comic Sans MS" panose="030F0702030302020204" pitchFamily="66" charset="0"/>
              </a:rPr>
              <a:t>Boolean algebra can be used to manipulate equations into simpler forms.</a:t>
            </a:r>
          </a:p>
          <a:p>
            <a:pPr lvl="1" algn="just">
              <a:lnSpc>
                <a:spcPct val="150000"/>
              </a:lnSpc>
              <a:defRPr/>
            </a:pPr>
            <a:r>
              <a:rPr lang="en-US" altLang="en-US" sz="2200" dirty="0">
                <a:latin typeface="Comic Sans MS" panose="030F0702030302020204" pitchFamily="66" charset="0"/>
              </a:rPr>
              <a:t>Simpler equations lead to simpler two-level implementations </a:t>
            </a:r>
          </a:p>
        </p:txBody>
      </p:sp>
      <p:sp>
        <p:nvSpPr>
          <p:cNvPr id="59395" name="Rectangle 2">
            <a:extLst>
              <a:ext uri="{FF2B5EF4-FFF2-40B4-BE49-F238E27FC236}">
                <a16:creationId xmlns:a16="http://schemas.microsoft.com/office/drawing/2014/main" id="{B27B525B-CDE7-07A5-D6AD-2EF4274664E9}"/>
              </a:ext>
            </a:extLst>
          </p:cNvPr>
          <p:cNvSpPr>
            <a:spLocks noGrp="1" noChangeArrowheads="1"/>
          </p:cNvSpPr>
          <p:nvPr>
            <p:ph type="title" idx="4294967295"/>
          </p:nvPr>
        </p:nvSpPr>
        <p:spPr>
          <a:xfrm>
            <a:off x="3829050" y="1081532"/>
            <a:ext cx="6524625" cy="832463"/>
          </a:xfrm>
        </p:spPr>
        <p:txBody>
          <a:bodyPr>
            <a:normAutofit/>
          </a:bodyPr>
          <a:lstStyle/>
          <a:p>
            <a:pPr>
              <a:defRPr/>
            </a:pPr>
            <a:r>
              <a:rPr lang="en-US" altLang="en-US" sz="2900" b="1" dirty="0" err="1">
                <a:solidFill>
                  <a:schemeClr val="accent2"/>
                </a:solidFill>
                <a:latin typeface="Comic Sans MS" panose="030F0702030302020204" pitchFamily="66" charset="0"/>
                <a:ea typeface="+mn-ea"/>
                <a:cs typeface="Arial" panose="020B0604020202020204" pitchFamily="34" charset="0"/>
              </a:rPr>
              <a:t>SoM</a:t>
            </a:r>
            <a:r>
              <a:rPr lang="en-US" altLang="en-US" sz="2900" b="1" dirty="0">
                <a:solidFill>
                  <a:schemeClr val="accent2"/>
                </a:solidFill>
                <a:latin typeface="Comic Sans MS" panose="030F0702030302020204" pitchFamily="66" charset="0"/>
                <a:ea typeface="+mn-ea"/>
                <a:cs typeface="Arial" panose="020B0604020202020204" pitchFamily="34" charset="0"/>
              </a:rPr>
              <a:t> and </a:t>
            </a:r>
            <a:r>
              <a:rPr lang="en-US" altLang="en-US" sz="2900" b="1" dirty="0" err="1">
                <a:solidFill>
                  <a:schemeClr val="accent2"/>
                </a:solidFill>
                <a:latin typeface="Comic Sans MS" panose="030F0702030302020204" pitchFamily="66" charset="0"/>
                <a:ea typeface="+mn-ea"/>
                <a:cs typeface="Arial" panose="020B0604020202020204" pitchFamily="34" charset="0"/>
              </a:rPr>
              <a:t>SoP</a:t>
            </a:r>
            <a:r>
              <a:rPr lang="en-US" altLang="en-US" sz="2900" b="1" dirty="0">
                <a:solidFill>
                  <a:schemeClr val="accent2"/>
                </a:solidFill>
                <a:latin typeface="Comic Sans MS" panose="030F0702030302020204" pitchFamily="66" charset="0"/>
                <a:ea typeface="+mn-ea"/>
                <a:cs typeface="Arial" panose="020B0604020202020204" pitchFamily="34" charset="0"/>
              </a:rPr>
              <a:t> Observations</a:t>
            </a:r>
          </a:p>
        </p:txBody>
      </p:sp>
      <p:sp>
        <p:nvSpPr>
          <p:cNvPr id="2" name="Slide Number Placeholder 1">
            <a:extLst>
              <a:ext uri="{FF2B5EF4-FFF2-40B4-BE49-F238E27FC236}">
                <a16:creationId xmlns:a16="http://schemas.microsoft.com/office/drawing/2014/main" id="{B85C9E94-A46F-3DF0-62C1-0916A2A37277}"/>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30</a:t>
            </a:fld>
            <a:endParaRPr lang="en-GB"/>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idx="1"/>
          </p:nvPr>
        </p:nvSpPr>
        <p:spPr/>
        <p:txBody>
          <a:bodyPr>
            <a:normAutofit/>
          </a:bodyPr>
          <a:lstStyle/>
          <a:p>
            <a:pPr marL="0" indent="0">
              <a:buNone/>
            </a:pPr>
            <a:r>
              <a:rPr lang="en-US" altLang="zh-TW" sz="2400" b="1" u="sng" dirty="0">
                <a:solidFill>
                  <a:schemeClr val="accent4">
                    <a:lumMod val="75000"/>
                  </a:schemeClr>
                </a:solidFill>
              </a:rPr>
              <a:t>Example:</a:t>
            </a:r>
            <a:r>
              <a:rPr lang="en-US" altLang="zh-TW" sz="2400" b="1" u="sng" dirty="0"/>
              <a:t> </a:t>
            </a:r>
          </a:p>
          <a:p>
            <a:pPr marL="0" indent="0">
              <a:buNone/>
            </a:pPr>
            <a:r>
              <a:rPr lang="en-US" altLang="zh-TW" sz="2400" dirty="0"/>
              <a:t>			</a:t>
            </a:r>
            <a:r>
              <a:rPr lang="en-US" altLang="zh-TW" sz="2400" b="1" dirty="0"/>
              <a:t>F=AB +C (D+E)</a:t>
            </a:r>
          </a:p>
          <a:p>
            <a:pPr marL="357188" lvl="1" indent="-176213"/>
            <a:endParaRPr lang="en-US" dirty="0">
              <a:cs typeface="Times New Roman" panose="02020603050405020304" pitchFamily="18" charset="0"/>
            </a:endParaRPr>
          </a:p>
          <a:p>
            <a:pPr marL="357188" lvl="1" indent="-176213"/>
            <a:r>
              <a:rPr lang="en-US" dirty="0">
                <a:latin typeface="Comic Sans MS" panose="030F0702030302020204" pitchFamily="66" charset="0"/>
                <a:cs typeface="Times New Roman" panose="02020603050405020304" pitchFamily="18" charset="0"/>
              </a:rPr>
              <a:t>It can be changed to  a standard form by using distributive law. </a:t>
            </a:r>
          </a:p>
          <a:p>
            <a:pPr marL="180975" lvl="1" indent="0">
              <a:buNone/>
            </a:pPr>
            <a:r>
              <a:rPr lang="en-US" dirty="0">
                <a:latin typeface="Comic Sans MS" panose="030F0702030302020204" pitchFamily="66" charset="0"/>
                <a:cs typeface="Times New Roman" panose="02020603050405020304" pitchFamily="18" charset="0"/>
              </a:rPr>
              <a:t> F = AB + CD + CE</a:t>
            </a:r>
          </a:p>
          <a:p>
            <a:pPr lvl="1"/>
            <a:endParaRPr lang="en-US" altLang="zh-TW" dirty="0">
              <a:cs typeface="Times New Roman" panose="02020603050405020304" pitchFamily="18" charset="0"/>
            </a:endParaRPr>
          </a:p>
          <a:p>
            <a:pPr lvl="1"/>
            <a:endParaRPr lang="en-US" altLang="zh-TW" dirty="0">
              <a:cs typeface="Times New Roman" panose="02020603050405020304" pitchFamily="18" charset="0"/>
            </a:endParaRPr>
          </a:p>
          <a:p>
            <a:pPr lvl="1"/>
            <a:endParaRPr lang="en-US" altLang="zh-TW" dirty="0">
              <a:cs typeface="Times New Roman" panose="02020603050405020304" pitchFamily="18" charset="0"/>
            </a:endParaRPr>
          </a:p>
          <a:p>
            <a:pPr lvl="1"/>
            <a:endParaRPr lang="en-US" altLang="zh-TW" dirty="0">
              <a:cs typeface="Times New Roman" panose="02020603050405020304" pitchFamily="18" charset="0"/>
            </a:endParaRPr>
          </a:p>
          <a:p>
            <a:pPr lvl="1"/>
            <a:endParaRPr lang="en-US" altLang="zh-TW" dirty="0">
              <a:cs typeface="Times New Roman" panose="02020603050405020304" pitchFamily="18" charset="0"/>
            </a:endParaRPr>
          </a:p>
          <a:p>
            <a:pPr lvl="1"/>
            <a:endParaRPr lang="en-US" altLang="zh-TW" dirty="0"/>
          </a:p>
          <a:p>
            <a:endParaRPr lang="en-US" sz="2400" dirty="0"/>
          </a:p>
        </p:txBody>
      </p:sp>
      <p:sp>
        <p:nvSpPr>
          <p:cNvPr id="2" name="عنوان 1"/>
          <p:cNvSpPr>
            <a:spLocks noGrp="1"/>
          </p:cNvSpPr>
          <p:nvPr>
            <p:ph type="title" idx="4294967295"/>
          </p:nvPr>
        </p:nvSpPr>
        <p:spPr>
          <a:xfrm>
            <a:off x="3781425" y="1079776"/>
            <a:ext cx="4429125" cy="606149"/>
          </a:xfrm>
        </p:spPr>
        <p:txBody>
          <a:bodyPr/>
          <a:lstStyle/>
          <a:p>
            <a:pPr>
              <a:defRPr/>
            </a:pPr>
            <a:r>
              <a:rPr lang="en-US" altLang="zh-TW" sz="2900" b="1" dirty="0">
                <a:solidFill>
                  <a:schemeClr val="accent2"/>
                </a:solidFill>
                <a:latin typeface="Comic Sans MS" panose="030F0702030302020204" pitchFamily="66" charset="0"/>
                <a:ea typeface="+mn-ea"/>
                <a:cs typeface="Arial" panose="020B0604020202020204" pitchFamily="34" charset="0"/>
              </a:rPr>
              <a:t>Non standard form</a:t>
            </a:r>
            <a:endParaRPr lang="en-US" sz="2900" b="1" dirty="0">
              <a:solidFill>
                <a:schemeClr val="accent2"/>
              </a:solidFill>
              <a:latin typeface="Comic Sans MS" panose="030F0702030302020204" pitchFamily="66" charset="0"/>
              <a:ea typeface="+mn-ea"/>
              <a:cs typeface="Arial" panose="020B0604020202020204" pitchFamily="34" charset="0"/>
            </a:endParaRPr>
          </a:p>
        </p:txBody>
      </p:sp>
      <p:sp>
        <p:nvSpPr>
          <p:cNvPr id="3" name="Slide Number Placeholder 2">
            <a:extLst>
              <a:ext uri="{FF2B5EF4-FFF2-40B4-BE49-F238E27FC236}">
                <a16:creationId xmlns:a16="http://schemas.microsoft.com/office/drawing/2014/main" id="{4026E2AD-33D0-E1CC-36E8-629D3A996E76}"/>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31</a:t>
            </a:fld>
            <a:endParaRPr lang="en-GB"/>
          </a:p>
        </p:txBody>
      </p:sp>
      <p:pic>
        <p:nvPicPr>
          <p:cNvPr id="5" name="AACFLMR0.jpg" descr="AACFLMR0.jpg"/>
          <p:cNvPicPr>
            <a:picLocks noChangeAspect="1"/>
          </p:cNvPicPr>
          <p:nvPr/>
        </p:nvPicPr>
        <p:blipFill rotWithShape="1">
          <a:blip r:embed="rId2" cstate="print">
            <a:extLst>
              <a:ext uri="{28A0092B-C50C-407E-A947-70E740481C1C}">
                <a14:useLocalDpi xmlns:a14="http://schemas.microsoft.com/office/drawing/2010/main" val="0"/>
              </a:ext>
            </a:extLst>
          </a:blip>
          <a:srcRect b="11000"/>
          <a:stretch/>
        </p:blipFill>
        <p:spPr bwMode="auto">
          <a:xfrm>
            <a:off x="2423592" y="3826171"/>
            <a:ext cx="7643192" cy="1984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224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D253295D-8E51-D171-0D2B-A524046BBED4}"/>
              </a:ext>
            </a:extLst>
          </p:cNvPr>
          <p:cNvSpPr>
            <a:spLocks noGrp="1"/>
          </p:cNvSpPr>
          <p:nvPr>
            <p:ph idx="1"/>
          </p:nvPr>
        </p:nvSpPr>
        <p:spPr/>
        <p:txBody>
          <a:bodyPr/>
          <a:lstStyle/>
          <a:p>
            <a:r>
              <a:rPr lang="en-US" b="1" u="sng" dirty="0">
                <a:solidFill>
                  <a:srgbClr val="FF0000"/>
                </a:solidFill>
                <a:latin typeface="Comic Sans MS" panose="030F0702030302020204" pitchFamily="66" charset="0"/>
                <a:cs typeface="Arial" panose="020B0604020202020204" pitchFamily="34" charset="0"/>
              </a:rPr>
              <a:t>Exercises</a:t>
            </a:r>
          </a:p>
          <a:p>
            <a:pPr marL="0" marR="0" lvl="0" indent="0" rtl="0">
              <a:buNone/>
            </a:pPr>
            <a:r>
              <a:rPr lang="en-US" dirty="0">
                <a:latin typeface="Comic Sans MS" panose="030F0702030302020204" pitchFamily="66" charset="0"/>
                <a:cs typeface="Arial" panose="020B0604020202020204" pitchFamily="34" charset="0"/>
              </a:rPr>
              <a:t>Convert each of the following to the other canonical form:</a:t>
            </a:r>
          </a:p>
          <a:p>
            <a:pPr marL="800100" lvl="1" indent="-342900">
              <a:buFont typeface="+mj-lt"/>
              <a:buAutoNum type="arabicPeriod"/>
            </a:pPr>
            <a:r>
              <a:rPr lang="en-US" dirty="0">
                <a:latin typeface="Comic Sans MS" panose="030F0702030302020204" pitchFamily="66" charset="0"/>
                <a:cs typeface="Arial" panose="020B0604020202020204" pitchFamily="34" charset="0"/>
              </a:rPr>
              <a:t>F(</a:t>
            </a:r>
            <a:r>
              <a:rPr lang="en-US" dirty="0" err="1">
                <a:latin typeface="Comic Sans MS" panose="030F0702030302020204" pitchFamily="66" charset="0"/>
                <a:cs typeface="Arial" panose="020B0604020202020204" pitchFamily="34" charset="0"/>
              </a:rPr>
              <a:t>x,y,z</a:t>
            </a:r>
            <a:r>
              <a:rPr lang="en-US" dirty="0">
                <a:latin typeface="Comic Sans MS" panose="030F0702030302020204" pitchFamily="66" charset="0"/>
                <a:cs typeface="Arial" panose="020B0604020202020204" pitchFamily="34" charset="0"/>
              </a:rPr>
              <a:t> )  = </a:t>
            </a:r>
            <a:r>
              <a:rPr lang="en-US"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rPr>
              <a:t> (2,5,6)</a:t>
            </a:r>
          </a:p>
          <a:p>
            <a:pPr marL="800100" lvl="1" indent="-342900">
              <a:buFont typeface="+mj-lt"/>
              <a:buAutoNum type="arabicPeriod"/>
            </a:pPr>
            <a:r>
              <a:rPr lang="en-US" dirty="0">
                <a:latin typeface="Comic Sans MS" panose="030F0702030302020204" pitchFamily="66" charset="0"/>
                <a:cs typeface="Arial" panose="020B0604020202020204" pitchFamily="34" charset="0"/>
              </a:rPr>
              <a:t>F(A.B.C,D)  = </a:t>
            </a:r>
            <a:r>
              <a:rPr lang="en-US"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rPr>
              <a:t>(0,1,2,4, 7, 9,12)</a:t>
            </a:r>
          </a:p>
          <a:p>
            <a:r>
              <a:rPr lang="en-US" b="1" u="sng" dirty="0">
                <a:solidFill>
                  <a:srgbClr val="FF0000"/>
                </a:solidFill>
                <a:latin typeface="Comic Sans MS" panose="030F0702030302020204" pitchFamily="66" charset="0"/>
                <a:cs typeface="Arial" panose="020B0604020202020204" pitchFamily="34" charset="0"/>
              </a:rPr>
              <a:t>Solution:</a:t>
            </a:r>
          </a:p>
          <a:p>
            <a:endParaRPr lang="en-US" b="1" u="sng" dirty="0">
              <a:solidFill>
                <a:srgbClr val="FF0000"/>
              </a:solidFill>
              <a:latin typeface="Comic Sans MS" panose="030F0702030302020204" pitchFamily="66" charset="0"/>
              <a:cs typeface="Arial" panose="020B0604020202020204" pitchFamily="34" charset="0"/>
            </a:endParaRPr>
          </a:p>
          <a:p>
            <a:pPr marL="0" indent="0">
              <a:buNone/>
            </a:pPr>
            <a:r>
              <a:rPr lang="en-US" dirty="0">
                <a:latin typeface="Comic Sans MS" panose="030F0702030302020204" pitchFamily="66" charset="0"/>
                <a:cs typeface="Arial" panose="020B0604020202020204" pitchFamily="34" charset="0"/>
              </a:rPr>
              <a:t>1. F(</a:t>
            </a:r>
            <a:r>
              <a:rPr lang="en-US" dirty="0" err="1">
                <a:latin typeface="Comic Sans MS" panose="030F0702030302020204" pitchFamily="66" charset="0"/>
                <a:cs typeface="Arial" panose="020B0604020202020204" pitchFamily="34" charset="0"/>
              </a:rPr>
              <a:t>x,y,z</a:t>
            </a:r>
            <a:r>
              <a:rPr lang="en-US" dirty="0">
                <a:latin typeface="Comic Sans MS" panose="030F0702030302020204" pitchFamily="66" charset="0"/>
                <a:cs typeface="Arial" panose="020B0604020202020204" pitchFamily="34" charset="0"/>
              </a:rPr>
              <a:t> )  = </a:t>
            </a:r>
            <a:r>
              <a:rPr lang="en-US"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rPr>
              <a:t> (0,1,3,4,7)</a:t>
            </a:r>
          </a:p>
          <a:p>
            <a:endParaRPr lang="en-US" b="1" u="sng" dirty="0">
              <a:solidFill>
                <a:srgbClr val="FF0000"/>
              </a:solidFill>
              <a:latin typeface="Comic Sans MS" panose="030F0702030302020204" pitchFamily="66" charset="0"/>
              <a:cs typeface="Arial" panose="020B0604020202020204" pitchFamily="34" charset="0"/>
            </a:endParaRPr>
          </a:p>
          <a:p>
            <a:pPr marL="0" indent="0">
              <a:buNone/>
            </a:pPr>
            <a:r>
              <a:rPr lang="en-US" dirty="0">
                <a:latin typeface="Comic Sans MS" panose="030F0702030302020204" pitchFamily="66" charset="0"/>
                <a:cs typeface="Arial" panose="020B0604020202020204" pitchFamily="34" charset="0"/>
              </a:rPr>
              <a:t>2. F(A.B.C,D)  = </a:t>
            </a:r>
            <a:r>
              <a:rPr lang="en-US" dirty="0">
                <a:latin typeface="Comic Sans MS" panose="030F0702030302020204" pitchFamily="66" charset="0"/>
                <a:cs typeface="Arial" panose="020B0604020202020204" pitchFamily="34" charset="0"/>
                <a:sym typeface="Symbol" panose="05050102010706020507" pitchFamily="18" charset="2"/>
              </a:rPr>
              <a:t></a:t>
            </a:r>
            <a:r>
              <a:rPr lang="en-US" dirty="0">
                <a:latin typeface="Comic Sans MS" panose="030F0702030302020204" pitchFamily="66" charset="0"/>
                <a:cs typeface="Arial" panose="020B0604020202020204" pitchFamily="34" charset="0"/>
              </a:rPr>
              <a:t>(3,5, 6, 8, 10,11,13,14,15)</a:t>
            </a:r>
          </a:p>
          <a:p>
            <a:endParaRPr lang="en-US" b="1" u="sng" dirty="0">
              <a:solidFill>
                <a:srgbClr val="FF0000"/>
              </a:solidFill>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76028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E33B24B1-E5EA-0D78-BC74-2811450488E6}"/>
              </a:ext>
            </a:extLst>
          </p:cNvPr>
          <p:cNvSpPr>
            <a:spLocks noGrp="1"/>
          </p:cNvSpPr>
          <p:nvPr>
            <p:ph idx="1"/>
          </p:nvPr>
        </p:nvSpPr>
        <p:spPr>
          <a:xfrm>
            <a:off x="858520" y="1295051"/>
            <a:ext cx="10964594" cy="4267898"/>
          </a:xfrm>
        </p:spPr>
        <p:txBody>
          <a:bodyPr/>
          <a:lstStyle/>
          <a:p>
            <a:pPr marL="0" marR="0" lvl="0" indent="0" rtl="0">
              <a:buNone/>
            </a:pPr>
            <a:r>
              <a:rPr lang="en-US" b="1" u="sng" dirty="0">
                <a:solidFill>
                  <a:srgbClr val="FF0000"/>
                </a:solidFill>
                <a:latin typeface="Comic Sans MS" panose="030F0702030302020204" pitchFamily="66" charset="0"/>
                <a:cs typeface="Arial" panose="020B0604020202020204" pitchFamily="34" charset="0"/>
              </a:rPr>
              <a:t>Exercises</a:t>
            </a:r>
          </a:p>
          <a:p>
            <a:pPr marL="342900" marR="0" lvl="0" indent="-342900" rtl="0">
              <a:buFont typeface="+mj-lt"/>
              <a:buAutoNum type="arabicPeriod"/>
            </a:pPr>
            <a:r>
              <a:rPr lang="en-US" dirty="0">
                <a:latin typeface="Comic Sans MS" panose="030F0702030302020204" pitchFamily="66" charset="0"/>
                <a:cs typeface="Arial" panose="020B0604020202020204" pitchFamily="34" charset="0"/>
              </a:rPr>
              <a:t>Express the following function as a sum of </a:t>
            </a:r>
            <a:r>
              <a:rPr lang="en-US" dirty="0" err="1">
                <a:latin typeface="Comic Sans MS" panose="030F0702030302020204" pitchFamily="66" charset="0"/>
                <a:cs typeface="Arial" panose="020B0604020202020204" pitchFamily="34" charset="0"/>
              </a:rPr>
              <a:t>minterms</a:t>
            </a:r>
            <a:r>
              <a:rPr lang="en-US" dirty="0">
                <a:latin typeface="Comic Sans MS" panose="030F0702030302020204" pitchFamily="66" charset="0"/>
                <a:cs typeface="Arial" panose="020B0604020202020204" pitchFamily="34" charset="0"/>
              </a:rPr>
              <a:t> and as a product of maxterms:</a:t>
            </a:r>
          </a:p>
          <a:p>
            <a:pPr marR="0" indent="0" algn="ctr">
              <a:buNone/>
            </a:pPr>
            <a:r>
              <a:rPr lang="en-US" dirty="0">
                <a:latin typeface="Comic Sans MS" panose="030F0702030302020204" pitchFamily="66" charset="0"/>
                <a:cs typeface="Arial" panose="020B0604020202020204" pitchFamily="34" charset="0"/>
              </a:rPr>
              <a:t>F(A ,B,C)  = B’.C + A’.C </a:t>
            </a:r>
          </a:p>
          <a:p>
            <a:pPr marL="0" marR="0"/>
            <a:r>
              <a:rPr lang="en-US" b="1" u="sng" dirty="0">
                <a:solidFill>
                  <a:srgbClr val="FF0000"/>
                </a:solidFill>
                <a:latin typeface="Comic Sans MS" panose="030F0702030302020204" pitchFamily="66" charset="0"/>
                <a:cs typeface="Arial" panose="020B0604020202020204" pitchFamily="34" charset="0"/>
              </a:rPr>
              <a:t>Solution</a:t>
            </a:r>
            <a:r>
              <a:rPr lang="en-US" dirty="0">
                <a:latin typeface="Comic Sans MS" panose="030F0702030302020204" pitchFamily="66" charset="0"/>
                <a:cs typeface="Arial" panose="020B0604020202020204" pitchFamily="34" charset="0"/>
              </a:rPr>
              <a:t>:</a:t>
            </a:r>
          </a:p>
          <a:p>
            <a:pPr marL="0" marR="0">
              <a:lnSpc>
                <a:spcPct val="115000"/>
              </a:lnSpc>
              <a:spcBef>
                <a:spcPts val="0"/>
              </a:spcBef>
              <a:spcAft>
                <a:spcPts val="1000"/>
              </a:spcAft>
            </a:pPr>
            <a:r>
              <a:rPr lang="en-US" dirty="0">
                <a:latin typeface="Comic Sans MS" panose="030F0702030302020204" pitchFamily="66" charset="0"/>
                <a:cs typeface="Arial" panose="020B0604020202020204" pitchFamily="34" charset="0"/>
              </a:rPr>
              <a:t>Using Boolean Algebra;</a:t>
            </a:r>
          </a:p>
          <a:p>
            <a:pPr marL="457200" lvl="1">
              <a:lnSpc>
                <a:spcPct val="115000"/>
              </a:lnSpc>
              <a:spcBef>
                <a:spcPts val="0"/>
              </a:spcBef>
              <a:spcAft>
                <a:spcPts val="1000"/>
              </a:spcAft>
            </a:pPr>
            <a:r>
              <a:rPr lang="en-US" dirty="0">
                <a:latin typeface="Comic Sans MS" panose="030F0702030302020204" pitchFamily="66" charset="0"/>
                <a:cs typeface="Arial" panose="020B0604020202020204" pitchFamily="34" charset="0"/>
              </a:rPr>
              <a:t>F =  (A + A’). B’.C + (B + B’). A’.C</a:t>
            </a:r>
          </a:p>
          <a:p>
            <a:pPr marL="457200" lvl="1">
              <a:lnSpc>
                <a:spcPct val="115000"/>
              </a:lnSpc>
              <a:spcBef>
                <a:spcPts val="0"/>
              </a:spcBef>
              <a:spcAft>
                <a:spcPts val="1000"/>
              </a:spcAft>
            </a:pPr>
            <a:r>
              <a:rPr lang="en-US" dirty="0">
                <a:latin typeface="Comic Sans MS" panose="030F0702030302020204" pitchFamily="66" charset="0"/>
                <a:cs typeface="Arial" panose="020B0604020202020204" pitchFamily="34" charset="0"/>
              </a:rPr>
              <a:t>F = A.B’.C + A’.B’.C + A’.B.C + A’.B’.C</a:t>
            </a:r>
          </a:p>
          <a:p>
            <a:pPr marL="457200" lvl="1">
              <a:lnSpc>
                <a:spcPct val="115000"/>
              </a:lnSpc>
              <a:spcBef>
                <a:spcPts val="0"/>
              </a:spcBef>
              <a:spcAft>
                <a:spcPts val="1000"/>
              </a:spcAft>
            </a:pPr>
            <a:r>
              <a:rPr lang="en-US" dirty="0">
                <a:latin typeface="Comic Sans MS" panose="030F0702030302020204" pitchFamily="66" charset="0"/>
                <a:cs typeface="Arial" panose="020B0604020202020204" pitchFamily="34" charset="0"/>
              </a:rPr>
              <a:t>F= A’.B’.C  + A’.B.C + A.B’.C  = </a:t>
            </a:r>
            <a:r>
              <a:rPr lang="en-US" sz="2800" dirty="0">
                <a:latin typeface="Comic Sans MS" panose="030F0702030302020204" pitchFamily="66" charset="0"/>
                <a:cs typeface="Arial" panose="020B0604020202020204" pitchFamily="34" charset="0"/>
              </a:rPr>
              <a:t>∑m</a:t>
            </a:r>
            <a:r>
              <a:rPr lang="en-US" sz="2800" baseline="-25000" dirty="0">
                <a:latin typeface="Comic Sans MS" panose="030F0702030302020204" pitchFamily="66" charset="0"/>
                <a:cs typeface="Arial" panose="020B0604020202020204" pitchFamily="34" charset="0"/>
              </a:rPr>
              <a:t>1</a:t>
            </a:r>
            <a:r>
              <a:rPr lang="en-US" sz="2800" dirty="0">
                <a:latin typeface="Comic Sans MS" panose="030F0702030302020204" pitchFamily="66" charset="0"/>
                <a:cs typeface="Arial" panose="020B0604020202020204" pitchFamily="34" charset="0"/>
              </a:rPr>
              <a:t>, m</a:t>
            </a:r>
            <a:r>
              <a:rPr lang="en-US" sz="2800" baseline="-25000" dirty="0">
                <a:latin typeface="Comic Sans MS" panose="030F0702030302020204" pitchFamily="66" charset="0"/>
                <a:cs typeface="Arial" panose="020B0604020202020204" pitchFamily="34" charset="0"/>
              </a:rPr>
              <a:t>3</a:t>
            </a:r>
            <a:r>
              <a:rPr lang="en-US" sz="2800" dirty="0">
                <a:latin typeface="Comic Sans MS" panose="030F0702030302020204" pitchFamily="66" charset="0"/>
                <a:cs typeface="Arial" panose="020B0604020202020204" pitchFamily="34" charset="0"/>
              </a:rPr>
              <a:t>, m</a:t>
            </a:r>
            <a:r>
              <a:rPr lang="en-US" sz="2800" baseline="-25000" dirty="0">
                <a:latin typeface="Comic Sans MS" panose="030F0702030302020204" pitchFamily="66" charset="0"/>
                <a:cs typeface="Arial" panose="020B0604020202020204" pitchFamily="34" charset="0"/>
              </a:rPr>
              <a:t>5  </a:t>
            </a:r>
            <a:r>
              <a:rPr lang="en-US" b="1" u="sng" dirty="0">
                <a:latin typeface="Comic Sans MS" panose="030F0702030302020204" pitchFamily="66" charset="0"/>
                <a:cs typeface="Arial" panose="020B0604020202020204" pitchFamily="34" charset="0"/>
              </a:rPr>
              <a:t>(Sum of </a:t>
            </a:r>
            <a:r>
              <a:rPr lang="en-US" b="1" u="sng" dirty="0" err="1">
                <a:latin typeface="Comic Sans MS" panose="030F0702030302020204" pitchFamily="66" charset="0"/>
                <a:cs typeface="Arial" panose="020B0604020202020204" pitchFamily="34" charset="0"/>
              </a:rPr>
              <a:t>Minterms</a:t>
            </a:r>
            <a:r>
              <a:rPr lang="en-US" b="1" u="sng" dirty="0">
                <a:latin typeface="Comic Sans MS" panose="030F0702030302020204" pitchFamily="66" charset="0"/>
                <a:cs typeface="Arial" panose="020B0604020202020204" pitchFamily="34" charset="0"/>
              </a:rPr>
              <a:t>)</a:t>
            </a:r>
          </a:p>
          <a:p>
            <a:pPr marL="457200" lvl="1">
              <a:lnSpc>
                <a:spcPct val="115000"/>
              </a:lnSpc>
              <a:spcBef>
                <a:spcPts val="0"/>
              </a:spcBef>
              <a:spcAft>
                <a:spcPts val="1000"/>
              </a:spcAft>
            </a:pPr>
            <a:r>
              <a:rPr lang="en-US" dirty="0">
                <a:latin typeface="Comic Sans MS" panose="030F0702030302020204" pitchFamily="66" charset="0"/>
                <a:cs typeface="Arial" panose="020B0604020202020204" pitchFamily="34" charset="0"/>
              </a:rPr>
              <a:t>F = ∏M</a:t>
            </a:r>
            <a:r>
              <a:rPr lang="en-US" baseline="-25000" dirty="0">
                <a:latin typeface="Comic Sans MS" panose="030F0702030302020204" pitchFamily="66" charset="0"/>
                <a:cs typeface="Arial" panose="020B0604020202020204" pitchFamily="34" charset="0"/>
              </a:rPr>
              <a:t>0</a:t>
            </a:r>
            <a:r>
              <a:rPr lang="en-US" dirty="0">
                <a:latin typeface="Comic Sans MS" panose="030F0702030302020204" pitchFamily="66" charset="0"/>
                <a:cs typeface="Arial" panose="020B0604020202020204" pitchFamily="34" charset="0"/>
              </a:rPr>
              <a:t>,M</a:t>
            </a:r>
            <a:r>
              <a:rPr lang="en-US" baseline="-25000" dirty="0">
                <a:latin typeface="Comic Sans MS" panose="030F0702030302020204" pitchFamily="66" charset="0"/>
                <a:cs typeface="Arial" panose="020B0604020202020204" pitchFamily="34" charset="0"/>
              </a:rPr>
              <a:t>2</a:t>
            </a:r>
            <a:r>
              <a:rPr lang="en-US" dirty="0">
                <a:latin typeface="Comic Sans MS" panose="030F0702030302020204" pitchFamily="66" charset="0"/>
                <a:cs typeface="Arial" panose="020B0604020202020204" pitchFamily="34" charset="0"/>
              </a:rPr>
              <a:t>,M</a:t>
            </a:r>
            <a:r>
              <a:rPr lang="en-US" baseline="-25000" dirty="0">
                <a:latin typeface="Comic Sans MS" panose="030F0702030302020204" pitchFamily="66" charset="0"/>
                <a:cs typeface="Arial" panose="020B0604020202020204" pitchFamily="34" charset="0"/>
              </a:rPr>
              <a:t>4</a:t>
            </a:r>
            <a:r>
              <a:rPr lang="en-US" dirty="0">
                <a:latin typeface="Comic Sans MS" panose="030F0702030302020204" pitchFamily="66" charset="0"/>
                <a:cs typeface="Arial" panose="020B0604020202020204" pitchFamily="34" charset="0"/>
              </a:rPr>
              <a:t>,M</a:t>
            </a:r>
            <a:r>
              <a:rPr lang="en-US" baseline="-25000" dirty="0">
                <a:latin typeface="Comic Sans MS" panose="030F0702030302020204" pitchFamily="66" charset="0"/>
                <a:cs typeface="Arial" panose="020B0604020202020204" pitchFamily="34" charset="0"/>
              </a:rPr>
              <a:t>6</a:t>
            </a:r>
            <a:r>
              <a:rPr lang="en-US" dirty="0">
                <a:latin typeface="Comic Sans MS" panose="030F0702030302020204" pitchFamily="66" charset="0"/>
                <a:cs typeface="Arial" panose="020B0604020202020204" pitchFamily="34" charset="0"/>
              </a:rPr>
              <a:t>,M</a:t>
            </a:r>
            <a:r>
              <a:rPr lang="en-US" baseline="-25000" dirty="0">
                <a:latin typeface="Comic Sans MS" panose="030F0702030302020204" pitchFamily="66" charset="0"/>
                <a:cs typeface="Arial" panose="020B0604020202020204" pitchFamily="34" charset="0"/>
              </a:rPr>
              <a:t>7</a:t>
            </a:r>
            <a:r>
              <a:rPr lang="en-US" dirty="0">
                <a:latin typeface="Comic Sans MS" panose="030F0702030302020204" pitchFamily="66" charset="0"/>
                <a:cs typeface="Arial" panose="020B0604020202020204" pitchFamily="34" charset="0"/>
              </a:rPr>
              <a:t> </a:t>
            </a:r>
            <a:r>
              <a:rPr lang="en-US" b="1" u="sng" dirty="0">
                <a:latin typeface="Comic Sans MS" panose="030F0702030302020204" pitchFamily="66" charset="0"/>
                <a:cs typeface="Arial" panose="020B0604020202020204" pitchFamily="34" charset="0"/>
              </a:rPr>
              <a:t>(Product of Maxterms)</a:t>
            </a:r>
          </a:p>
          <a:p>
            <a:r>
              <a:rPr lang="en-US" dirty="0"/>
              <a:t> </a:t>
            </a:r>
          </a:p>
        </p:txBody>
      </p:sp>
    </p:spTree>
    <p:extLst>
      <p:ext uri="{BB962C8B-B14F-4D97-AF65-F5344CB8AC3E}">
        <p14:creationId xmlns:p14="http://schemas.microsoft.com/office/powerpoint/2010/main" val="1254479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EB0956B7-814B-79FA-6AE5-20E69BEF62C3}"/>
              </a:ext>
            </a:extLst>
          </p:cNvPr>
          <p:cNvSpPr>
            <a:spLocks noGrp="1"/>
          </p:cNvSpPr>
          <p:nvPr>
            <p:ph idx="1"/>
          </p:nvPr>
        </p:nvSpPr>
        <p:spPr/>
        <p:txBody>
          <a:bodyPr/>
          <a:lstStyle/>
          <a:p>
            <a:pPr marR="0" indent="0" algn="ctr">
              <a:buNone/>
            </a:pPr>
            <a:r>
              <a:rPr lang="en-US" dirty="0">
                <a:latin typeface="Comic Sans MS" panose="030F0702030302020204" pitchFamily="66" charset="0"/>
                <a:cs typeface="Arial" panose="020B0604020202020204" pitchFamily="34" charset="0"/>
              </a:rPr>
              <a:t>F(A ,B,C)  = B’.C + A’.C </a:t>
            </a:r>
          </a:p>
          <a:p>
            <a:pPr marL="0" marR="0"/>
            <a:r>
              <a:rPr lang="en-US" b="1" u="sng" dirty="0">
                <a:solidFill>
                  <a:srgbClr val="FF0000"/>
                </a:solidFill>
                <a:latin typeface="Comic Sans MS" panose="030F0702030302020204" pitchFamily="66" charset="0"/>
                <a:cs typeface="Arial" panose="020B0604020202020204" pitchFamily="34" charset="0"/>
              </a:rPr>
              <a:t>Solution</a:t>
            </a:r>
            <a:r>
              <a:rPr lang="en-US" dirty="0">
                <a:latin typeface="Comic Sans MS" panose="030F0702030302020204" pitchFamily="66" charset="0"/>
                <a:cs typeface="Arial" panose="020B0604020202020204" pitchFamily="34" charset="0"/>
              </a:rPr>
              <a:t>:</a:t>
            </a:r>
          </a:p>
          <a:p>
            <a:pPr marL="0" marR="0">
              <a:lnSpc>
                <a:spcPct val="115000"/>
              </a:lnSpc>
              <a:spcBef>
                <a:spcPts val="0"/>
              </a:spcBef>
              <a:spcAft>
                <a:spcPts val="1000"/>
              </a:spcAft>
            </a:pPr>
            <a:r>
              <a:rPr lang="en-US" dirty="0">
                <a:latin typeface="Comic Sans MS" panose="030F0702030302020204" pitchFamily="66" charset="0"/>
                <a:cs typeface="Arial" panose="020B0604020202020204" pitchFamily="34" charset="0"/>
              </a:rPr>
              <a:t>Using Truth Table (TT) :</a:t>
            </a:r>
          </a:p>
          <a:p>
            <a:endParaRPr lang="en-US" dirty="0"/>
          </a:p>
          <a:p>
            <a:pPr marL="0" indent="0">
              <a:buNone/>
            </a:pPr>
            <a:r>
              <a:rPr lang="en-US" dirty="0">
                <a:latin typeface="Comic Sans MS" panose="030F0702030302020204" pitchFamily="66" charset="0"/>
                <a:cs typeface="Arial" panose="020B0604020202020204" pitchFamily="34" charset="0"/>
              </a:rPr>
              <a:t>F=  </a:t>
            </a:r>
            <a:r>
              <a:rPr lang="en-US" sz="2800" dirty="0">
                <a:latin typeface="Comic Sans MS" panose="030F0702030302020204" pitchFamily="66" charset="0"/>
                <a:cs typeface="Arial" panose="020B0604020202020204" pitchFamily="34" charset="0"/>
              </a:rPr>
              <a:t>∑m</a:t>
            </a:r>
            <a:r>
              <a:rPr lang="en-US" sz="2800" baseline="-25000" dirty="0">
                <a:latin typeface="Comic Sans MS" panose="030F0702030302020204" pitchFamily="66" charset="0"/>
                <a:cs typeface="Arial" panose="020B0604020202020204" pitchFamily="34" charset="0"/>
              </a:rPr>
              <a:t>1</a:t>
            </a:r>
            <a:r>
              <a:rPr lang="en-US" sz="2800" dirty="0">
                <a:latin typeface="Comic Sans MS" panose="030F0702030302020204" pitchFamily="66" charset="0"/>
                <a:cs typeface="Arial" panose="020B0604020202020204" pitchFamily="34" charset="0"/>
              </a:rPr>
              <a:t>, m</a:t>
            </a:r>
            <a:r>
              <a:rPr lang="en-US" sz="2800" baseline="-25000" dirty="0">
                <a:latin typeface="Comic Sans MS" panose="030F0702030302020204" pitchFamily="66" charset="0"/>
                <a:cs typeface="Arial" panose="020B0604020202020204" pitchFamily="34" charset="0"/>
              </a:rPr>
              <a:t>3</a:t>
            </a:r>
            <a:r>
              <a:rPr lang="en-US" sz="2800" dirty="0">
                <a:latin typeface="Comic Sans MS" panose="030F0702030302020204" pitchFamily="66" charset="0"/>
                <a:cs typeface="Arial" panose="020B0604020202020204" pitchFamily="34" charset="0"/>
              </a:rPr>
              <a:t>, m</a:t>
            </a:r>
            <a:r>
              <a:rPr lang="en-US" sz="2800" baseline="-25000" dirty="0">
                <a:latin typeface="Comic Sans MS" panose="030F0702030302020204" pitchFamily="66" charset="0"/>
                <a:cs typeface="Arial" panose="020B0604020202020204" pitchFamily="34" charset="0"/>
              </a:rPr>
              <a:t>5</a:t>
            </a:r>
          </a:p>
          <a:p>
            <a:pPr marL="0" indent="0">
              <a:buNone/>
            </a:pPr>
            <a:r>
              <a:rPr lang="en-US" dirty="0">
                <a:latin typeface="Comic Sans MS" panose="030F0702030302020204" pitchFamily="66" charset="0"/>
                <a:cs typeface="Arial" panose="020B0604020202020204" pitchFamily="34" charset="0"/>
              </a:rPr>
              <a:t>F= ∏M0,M2,M4,M6,M7 </a:t>
            </a:r>
          </a:p>
          <a:p>
            <a:pPr marL="0" indent="0">
              <a:buNone/>
            </a:pPr>
            <a:endParaRPr lang="en-US" dirty="0"/>
          </a:p>
        </p:txBody>
      </p:sp>
      <p:pic>
        <p:nvPicPr>
          <p:cNvPr id="4" name="صورة 3">
            <a:extLst>
              <a:ext uri="{FF2B5EF4-FFF2-40B4-BE49-F238E27FC236}">
                <a16:creationId xmlns:a16="http://schemas.microsoft.com/office/drawing/2014/main" id="{BD1F5901-AE21-3DEE-9FAF-340497D237B9}"/>
              </a:ext>
            </a:extLst>
          </p:cNvPr>
          <p:cNvPicPr>
            <a:picLocks noChangeAspect="1"/>
          </p:cNvPicPr>
          <p:nvPr/>
        </p:nvPicPr>
        <p:blipFill>
          <a:blip r:embed="rId2"/>
          <a:stretch>
            <a:fillRect/>
          </a:stretch>
        </p:blipFill>
        <p:spPr>
          <a:xfrm>
            <a:off x="4967287" y="2493190"/>
            <a:ext cx="6645593" cy="2707464"/>
          </a:xfrm>
          <a:prstGeom prst="rect">
            <a:avLst/>
          </a:prstGeom>
        </p:spPr>
      </p:pic>
    </p:spTree>
    <p:extLst>
      <p:ext uri="{BB962C8B-B14F-4D97-AF65-F5344CB8AC3E}">
        <p14:creationId xmlns:p14="http://schemas.microsoft.com/office/powerpoint/2010/main" val="34629364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1549B47B-2111-CD17-0040-D8753B21F6A7}"/>
              </a:ext>
            </a:extLst>
          </p:cNvPr>
          <p:cNvSpPr>
            <a:spLocks noGrp="1"/>
          </p:cNvSpPr>
          <p:nvPr>
            <p:ph idx="1"/>
          </p:nvPr>
        </p:nvSpPr>
        <p:spPr>
          <a:xfrm>
            <a:off x="726440" y="1295050"/>
            <a:ext cx="10964594" cy="4587589"/>
          </a:xfrm>
        </p:spPr>
        <p:txBody>
          <a:bodyPr/>
          <a:lstStyle/>
          <a:p>
            <a:pPr marL="0" marR="0" lvl="0" indent="0" rtl="0">
              <a:buNone/>
            </a:pPr>
            <a:r>
              <a:rPr lang="en-US" b="1" u="sng" dirty="0">
                <a:solidFill>
                  <a:srgbClr val="FF0000"/>
                </a:solidFill>
                <a:latin typeface="Comic Sans MS" panose="030F0702030302020204" pitchFamily="66" charset="0"/>
                <a:cs typeface="Arial" panose="020B0604020202020204" pitchFamily="34" charset="0"/>
              </a:rPr>
              <a:t>Exercises</a:t>
            </a:r>
          </a:p>
          <a:p>
            <a:pPr marL="0" marR="0" lvl="0" indent="0" rtl="0">
              <a:buNone/>
            </a:pPr>
            <a:r>
              <a:rPr lang="en-US" dirty="0">
                <a:solidFill>
                  <a:srgbClr val="FF0000"/>
                </a:solidFill>
                <a:latin typeface="Comic Sans MS" panose="030F0702030302020204" pitchFamily="66" charset="0"/>
                <a:cs typeface="Arial" panose="020B0604020202020204" pitchFamily="34" charset="0"/>
              </a:rPr>
              <a:t>Express the following function as a </a:t>
            </a:r>
            <a:r>
              <a:rPr lang="en-US" b="1" u="sng" dirty="0">
                <a:solidFill>
                  <a:srgbClr val="FF0000"/>
                </a:solidFill>
                <a:latin typeface="Comic Sans MS" panose="030F0702030302020204" pitchFamily="66" charset="0"/>
                <a:cs typeface="Arial" panose="020B0604020202020204" pitchFamily="34" charset="0"/>
              </a:rPr>
              <a:t>Product of maxterms </a:t>
            </a:r>
            <a:r>
              <a:rPr lang="en-US" dirty="0">
                <a:solidFill>
                  <a:srgbClr val="FF0000"/>
                </a:solidFill>
                <a:latin typeface="Comic Sans MS" panose="030F0702030302020204" pitchFamily="66" charset="0"/>
                <a:cs typeface="Arial" panose="020B0604020202020204" pitchFamily="34" charset="0"/>
              </a:rPr>
              <a:t>and as a </a:t>
            </a:r>
            <a:r>
              <a:rPr lang="en-US" b="1" u="sng" dirty="0">
                <a:solidFill>
                  <a:srgbClr val="FF0000"/>
                </a:solidFill>
                <a:latin typeface="Comic Sans MS" panose="030F0702030302020204" pitchFamily="66" charset="0"/>
                <a:cs typeface="Arial" panose="020B0604020202020204" pitchFamily="34" charset="0"/>
              </a:rPr>
              <a:t>sum of </a:t>
            </a:r>
            <a:r>
              <a:rPr lang="en-US" b="1" u="sng" dirty="0" err="1">
                <a:solidFill>
                  <a:srgbClr val="FF0000"/>
                </a:solidFill>
                <a:latin typeface="Comic Sans MS" panose="030F0702030302020204" pitchFamily="66" charset="0"/>
                <a:cs typeface="Arial" panose="020B0604020202020204" pitchFamily="34" charset="0"/>
              </a:rPr>
              <a:t>minterms</a:t>
            </a:r>
            <a:r>
              <a:rPr lang="en-US" dirty="0">
                <a:solidFill>
                  <a:srgbClr val="FF0000"/>
                </a:solidFill>
                <a:latin typeface="Comic Sans MS" panose="030F0702030302020204" pitchFamily="66" charset="0"/>
                <a:cs typeface="Arial" panose="020B0604020202020204" pitchFamily="34" charset="0"/>
              </a:rPr>
              <a:t>:</a:t>
            </a:r>
          </a:p>
          <a:p>
            <a:pPr marR="0" indent="0" algn="ctr">
              <a:buNone/>
            </a:pPr>
            <a:r>
              <a:rPr lang="en-US" dirty="0">
                <a:latin typeface="Comic Sans MS" panose="030F0702030302020204" pitchFamily="66" charset="0"/>
                <a:cs typeface="Arial" panose="020B0604020202020204" pitchFamily="34" charset="0"/>
              </a:rPr>
              <a:t>F(X ,Y,Z)  = (X’+ Y)(X + Z)</a:t>
            </a:r>
          </a:p>
          <a:p>
            <a:pPr marR="0" indent="0">
              <a:buNone/>
            </a:pPr>
            <a:r>
              <a:rPr lang="en-US" dirty="0">
                <a:latin typeface="Comic Sans MS" panose="030F0702030302020204" pitchFamily="66" charset="0"/>
                <a:cs typeface="Arial" panose="020B0604020202020204" pitchFamily="34" charset="0"/>
              </a:rPr>
              <a:t>Solution:</a:t>
            </a:r>
          </a:p>
          <a:p>
            <a:pPr marR="0" indent="0">
              <a:buNone/>
            </a:pPr>
            <a:r>
              <a:rPr lang="en-US" dirty="0">
                <a:latin typeface="Comic Sans MS" panose="030F0702030302020204" pitchFamily="66" charset="0"/>
                <a:cs typeface="Arial" panose="020B0604020202020204" pitchFamily="34" charset="0"/>
              </a:rPr>
              <a:t>Using Boolean algebra</a:t>
            </a:r>
          </a:p>
          <a:p>
            <a:pPr marR="0" indent="0">
              <a:buNone/>
            </a:pPr>
            <a:r>
              <a:rPr lang="en-US" dirty="0">
                <a:latin typeface="Comic Sans MS" panose="030F0702030302020204" pitchFamily="66" charset="0"/>
                <a:cs typeface="Arial" panose="020B0604020202020204" pitchFamily="34" charset="0"/>
              </a:rPr>
              <a:t>F = </a:t>
            </a:r>
            <a:r>
              <a:rPr lang="en-US" dirty="0">
                <a:solidFill>
                  <a:schemeClr val="accent1"/>
                </a:solidFill>
                <a:latin typeface="Comic Sans MS" panose="030F0702030302020204" pitchFamily="66" charset="0"/>
                <a:cs typeface="Arial" panose="020B0604020202020204" pitchFamily="34" charset="0"/>
              </a:rPr>
              <a:t>(x’ + y + </a:t>
            </a:r>
            <a:r>
              <a:rPr lang="en-US" dirty="0" err="1">
                <a:solidFill>
                  <a:schemeClr val="accent1"/>
                </a:solidFill>
                <a:latin typeface="Comic Sans MS" panose="030F0702030302020204" pitchFamily="66" charset="0"/>
                <a:cs typeface="Arial" panose="020B0604020202020204" pitchFamily="34" charset="0"/>
              </a:rPr>
              <a:t>z.z</a:t>
            </a:r>
            <a:r>
              <a:rPr lang="en-US" dirty="0">
                <a:solidFill>
                  <a:schemeClr val="accent1"/>
                </a:solidFill>
                <a:latin typeface="Comic Sans MS" panose="030F0702030302020204" pitchFamily="66" charset="0"/>
                <a:cs typeface="Arial" panose="020B0604020202020204" pitchFamily="34" charset="0"/>
              </a:rPr>
              <a:t>’). </a:t>
            </a:r>
            <a:r>
              <a:rPr lang="en-US" dirty="0">
                <a:solidFill>
                  <a:schemeClr val="accent6"/>
                </a:solidFill>
                <a:latin typeface="Comic Sans MS" panose="030F0702030302020204" pitchFamily="66" charset="0"/>
                <a:cs typeface="Arial" panose="020B0604020202020204" pitchFamily="34" charset="0"/>
              </a:rPr>
              <a:t>(x + z + </a:t>
            </a:r>
            <a:r>
              <a:rPr lang="en-US" dirty="0" err="1">
                <a:solidFill>
                  <a:schemeClr val="accent6"/>
                </a:solidFill>
                <a:latin typeface="Comic Sans MS" panose="030F0702030302020204" pitchFamily="66" charset="0"/>
                <a:cs typeface="Arial" panose="020B0604020202020204" pitchFamily="34" charset="0"/>
              </a:rPr>
              <a:t>y.y</a:t>
            </a:r>
            <a:r>
              <a:rPr lang="en-US" dirty="0">
                <a:solidFill>
                  <a:schemeClr val="accent6"/>
                </a:solidFill>
                <a:latin typeface="Comic Sans MS" panose="030F0702030302020204" pitchFamily="66" charset="0"/>
                <a:cs typeface="Arial" panose="020B0604020202020204" pitchFamily="34" charset="0"/>
              </a:rPr>
              <a:t>’)</a:t>
            </a:r>
          </a:p>
          <a:p>
            <a:pPr indent="0">
              <a:buNone/>
            </a:pPr>
            <a:r>
              <a:rPr lang="en-US" dirty="0">
                <a:latin typeface="Comic Sans MS" panose="030F0702030302020204" pitchFamily="66" charset="0"/>
                <a:cs typeface="Arial" panose="020B0604020202020204" pitchFamily="34" charset="0"/>
              </a:rPr>
              <a:t>= </a:t>
            </a:r>
            <a:r>
              <a:rPr lang="en-US" dirty="0">
                <a:solidFill>
                  <a:schemeClr val="accent1"/>
                </a:solidFill>
                <a:latin typeface="Comic Sans MS" panose="030F0702030302020204" pitchFamily="66" charset="0"/>
                <a:cs typeface="Arial" panose="020B0604020202020204" pitchFamily="34" charset="0"/>
              </a:rPr>
              <a:t>(x’ + y + z)(x’ + y + z’) </a:t>
            </a:r>
            <a:r>
              <a:rPr lang="en-US" dirty="0">
                <a:solidFill>
                  <a:schemeClr val="accent6"/>
                </a:solidFill>
                <a:latin typeface="Comic Sans MS" panose="030F0702030302020204" pitchFamily="66" charset="0"/>
                <a:cs typeface="Arial" panose="020B0604020202020204" pitchFamily="34" charset="0"/>
              </a:rPr>
              <a:t>(x + y + z)(x + y’ + z) </a:t>
            </a:r>
          </a:p>
          <a:p>
            <a:pPr indent="0">
              <a:buNone/>
            </a:pPr>
            <a:r>
              <a:rPr lang="en-US" dirty="0">
                <a:solidFill>
                  <a:schemeClr val="accent6"/>
                </a:solidFill>
                <a:latin typeface="Comic Sans MS" panose="030F0702030302020204" pitchFamily="66" charset="0"/>
                <a:cs typeface="Arial" panose="020B0604020202020204" pitchFamily="34" charset="0"/>
              </a:rPr>
              <a:t>=(x + y + z)(x + y’ + z) </a:t>
            </a:r>
            <a:r>
              <a:rPr lang="en-US" dirty="0">
                <a:solidFill>
                  <a:schemeClr val="accent1"/>
                </a:solidFill>
                <a:latin typeface="Comic Sans MS" panose="030F0702030302020204" pitchFamily="66" charset="0"/>
                <a:cs typeface="Arial" panose="020B0604020202020204" pitchFamily="34" charset="0"/>
              </a:rPr>
              <a:t>(x’ + y + z)(x’ + y + z’) </a:t>
            </a:r>
            <a:endParaRPr lang="en-US" dirty="0">
              <a:solidFill>
                <a:schemeClr val="accent6"/>
              </a:solidFill>
              <a:latin typeface="Comic Sans MS" panose="030F0702030302020204" pitchFamily="66" charset="0"/>
              <a:cs typeface="Arial" panose="020B0604020202020204" pitchFamily="34" charset="0"/>
            </a:endParaRPr>
          </a:p>
          <a:p>
            <a:pPr indent="0">
              <a:buNone/>
            </a:pPr>
            <a:r>
              <a:rPr lang="en-US" dirty="0">
                <a:solidFill>
                  <a:schemeClr val="accent6"/>
                </a:solidFill>
                <a:latin typeface="Comic Sans MS" panose="030F0702030302020204" pitchFamily="66" charset="0"/>
                <a:cs typeface="Arial" panose="020B0604020202020204" pitchFamily="34" charset="0"/>
              </a:rPr>
              <a:t>= M</a:t>
            </a:r>
            <a:r>
              <a:rPr lang="en-US" baseline="-25000" dirty="0">
                <a:solidFill>
                  <a:schemeClr val="accent6"/>
                </a:solidFill>
                <a:latin typeface="Comic Sans MS" panose="030F0702030302020204" pitchFamily="66" charset="0"/>
                <a:cs typeface="Arial" panose="020B0604020202020204" pitchFamily="34" charset="0"/>
              </a:rPr>
              <a:t>0</a:t>
            </a:r>
            <a:r>
              <a:rPr lang="en-US" dirty="0">
                <a:solidFill>
                  <a:schemeClr val="accent6"/>
                </a:solidFill>
                <a:latin typeface="Comic Sans MS" panose="030F0702030302020204" pitchFamily="66" charset="0"/>
                <a:cs typeface="Arial" panose="020B0604020202020204" pitchFamily="34" charset="0"/>
              </a:rPr>
              <a:t>.M</a:t>
            </a:r>
            <a:r>
              <a:rPr lang="en-US" baseline="-25000" dirty="0">
                <a:solidFill>
                  <a:schemeClr val="accent6"/>
                </a:solidFill>
                <a:latin typeface="Comic Sans MS" panose="030F0702030302020204" pitchFamily="66" charset="0"/>
                <a:cs typeface="Arial" panose="020B0604020202020204" pitchFamily="34" charset="0"/>
              </a:rPr>
              <a:t>2.</a:t>
            </a:r>
            <a:r>
              <a:rPr lang="en-US" dirty="0">
                <a:solidFill>
                  <a:schemeClr val="accent6"/>
                </a:solidFill>
                <a:latin typeface="Comic Sans MS" panose="030F0702030302020204" pitchFamily="66" charset="0"/>
                <a:cs typeface="Arial" panose="020B0604020202020204" pitchFamily="34" charset="0"/>
              </a:rPr>
              <a:t>M</a:t>
            </a:r>
            <a:r>
              <a:rPr lang="en-US" baseline="-25000" dirty="0">
                <a:solidFill>
                  <a:schemeClr val="accent6"/>
                </a:solidFill>
                <a:latin typeface="Comic Sans MS" panose="030F0702030302020204" pitchFamily="66" charset="0"/>
                <a:cs typeface="Arial" panose="020B0604020202020204" pitchFamily="34" charset="0"/>
              </a:rPr>
              <a:t>4</a:t>
            </a:r>
            <a:r>
              <a:rPr lang="en-US" dirty="0">
                <a:solidFill>
                  <a:schemeClr val="accent6"/>
                </a:solidFill>
                <a:latin typeface="Comic Sans MS" panose="030F0702030302020204" pitchFamily="66" charset="0"/>
                <a:cs typeface="Arial" panose="020B0604020202020204" pitchFamily="34" charset="0"/>
              </a:rPr>
              <a:t>.M</a:t>
            </a:r>
            <a:r>
              <a:rPr lang="en-US" baseline="-25000" dirty="0">
                <a:solidFill>
                  <a:schemeClr val="accent6"/>
                </a:solidFill>
                <a:latin typeface="Comic Sans MS" panose="030F0702030302020204" pitchFamily="66" charset="0"/>
                <a:cs typeface="Arial" panose="020B0604020202020204" pitchFamily="34" charset="0"/>
              </a:rPr>
              <a:t>5 =</a:t>
            </a:r>
            <a:r>
              <a:rPr lang="en-US" dirty="0">
                <a:solidFill>
                  <a:schemeClr val="accent6"/>
                </a:solidFill>
                <a:latin typeface="Comic Sans MS" panose="030F0702030302020204" pitchFamily="66" charset="0"/>
                <a:cs typeface="Arial" panose="020B0604020202020204" pitchFamily="34" charset="0"/>
              </a:rPr>
              <a:t> </a:t>
            </a:r>
            <a:r>
              <a:rPr lang="en-US" dirty="0">
                <a:latin typeface="Comic Sans MS" panose="030F0702030302020204" pitchFamily="66" charset="0"/>
                <a:cs typeface="Arial" panose="020B0604020202020204" pitchFamily="34" charset="0"/>
              </a:rPr>
              <a:t>∏M0,M2,M4,M5  </a:t>
            </a:r>
            <a:r>
              <a:rPr lang="en-US" b="1" u="sng" dirty="0">
                <a:latin typeface="Comic Sans MS" panose="030F0702030302020204" pitchFamily="66" charset="0"/>
                <a:cs typeface="Arial" panose="020B0604020202020204" pitchFamily="34" charset="0"/>
              </a:rPr>
              <a:t>(PRODUCT OF Maxterms)</a:t>
            </a:r>
          </a:p>
          <a:p>
            <a:pPr indent="0">
              <a:buNone/>
            </a:pPr>
            <a:r>
              <a:rPr lang="en-US" dirty="0">
                <a:latin typeface="Comic Sans MS" panose="030F0702030302020204" pitchFamily="66" charset="0"/>
                <a:cs typeface="Arial" panose="020B0604020202020204" pitchFamily="34" charset="0"/>
              </a:rPr>
              <a:t>                         = ∑m1, m3, m6, m7  (</a:t>
            </a:r>
            <a:r>
              <a:rPr lang="en-US" b="1" u="sng" dirty="0">
                <a:latin typeface="Comic Sans MS" panose="030F0702030302020204" pitchFamily="66" charset="0"/>
                <a:cs typeface="Arial" panose="020B0604020202020204" pitchFamily="34" charset="0"/>
              </a:rPr>
              <a:t>Sum of </a:t>
            </a:r>
            <a:r>
              <a:rPr lang="en-US" b="1" u="sng" dirty="0" err="1">
                <a:latin typeface="Comic Sans MS" panose="030F0702030302020204" pitchFamily="66" charset="0"/>
                <a:cs typeface="Arial" panose="020B0604020202020204" pitchFamily="34" charset="0"/>
              </a:rPr>
              <a:t>Minterms</a:t>
            </a:r>
            <a:r>
              <a:rPr lang="en-US" b="1" u="sng" dirty="0">
                <a:latin typeface="Comic Sans MS" panose="030F0702030302020204" pitchFamily="66" charset="0"/>
                <a:cs typeface="Arial" panose="020B0604020202020204" pitchFamily="34" charset="0"/>
              </a:rPr>
              <a:t>)</a:t>
            </a:r>
          </a:p>
          <a:p>
            <a:pPr indent="0">
              <a:buNone/>
            </a:pPr>
            <a:endParaRPr lang="en-US" dirty="0">
              <a:latin typeface="Comic Sans MS" panose="030F0702030302020204" pitchFamily="66" charset="0"/>
              <a:cs typeface="Arial" panose="020B0604020202020204" pitchFamily="34" charset="0"/>
            </a:endParaRPr>
          </a:p>
          <a:p>
            <a:pPr indent="0">
              <a:buNone/>
            </a:pPr>
            <a:endParaRPr lang="en-US"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585004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DBC7B6FC-06B0-46A6-FF73-1E48A8193AA1}"/>
              </a:ext>
            </a:extLst>
          </p:cNvPr>
          <p:cNvSpPr>
            <a:spLocks noGrp="1"/>
          </p:cNvSpPr>
          <p:nvPr>
            <p:ph idx="1"/>
          </p:nvPr>
        </p:nvSpPr>
        <p:spPr/>
        <p:txBody>
          <a:bodyPr/>
          <a:lstStyle/>
          <a:p>
            <a:pPr marL="0" marR="0" lvl="0" indent="0" rtl="0">
              <a:buNone/>
            </a:pPr>
            <a:r>
              <a:rPr lang="en-US" b="1" u="sng" dirty="0">
                <a:solidFill>
                  <a:srgbClr val="FF0000"/>
                </a:solidFill>
                <a:latin typeface="Comic Sans MS" panose="030F0702030302020204" pitchFamily="66" charset="0"/>
                <a:cs typeface="Arial" panose="020B0604020202020204" pitchFamily="34" charset="0"/>
              </a:rPr>
              <a:t>Exercises</a:t>
            </a:r>
          </a:p>
          <a:p>
            <a:pPr marL="0" marR="0" lvl="0" indent="0" rtl="0">
              <a:buNone/>
            </a:pPr>
            <a:r>
              <a:rPr lang="en-US" dirty="0">
                <a:solidFill>
                  <a:srgbClr val="FF0000"/>
                </a:solidFill>
                <a:latin typeface="Comic Sans MS" panose="030F0702030302020204" pitchFamily="66" charset="0"/>
                <a:cs typeface="Arial" panose="020B0604020202020204" pitchFamily="34" charset="0"/>
              </a:rPr>
              <a:t>Express the following function as a </a:t>
            </a:r>
            <a:r>
              <a:rPr lang="en-US" b="1" u="sng" dirty="0">
                <a:solidFill>
                  <a:srgbClr val="FF0000"/>
                </a:solidFill>
                <a:latin typeface="Comic Sans MS" panose="030F0702030302020204" pitchFamily="66" charset="0"/>
                <a:cs typeface="Arial" panose="020B0604020202020204" pitchFamily="34" charset="0"/>
              </a:rPr>
              <a:t>Product of maxterms </a:t>
            </a:r>
            <a:r>
              <a:rPr lang="en-US" dirty="0">
                <a:solidFill>
                  <a:srgbClr val="FF0000"/>
                </a:solidFill>
                <a:latin typeface="Comic Sans MS" panose="030F0702030302020204" pitchFamily="66" charset="0"/>
                <a:cs typeface="Arial" panose="020B0604020202020204" pitchFamily="34" charset="0"/>
              </a:rPr>
              <a:t>and as a </a:t>
            </a:r>
            <a:r>
              <a:rPr lang="en-US" b="1" u="sng" dirty="0">
                <a:solidFill>
                  <a:srgbClr val="FF0000"/>
                </a:solidFill>
                <a:latin typeface="Comic Sans MS" panose="030F0702030302020204" pitchFamily="66" charset="0"/>
                <a:cs typeface="Arial" panose="020B0604020202020204" pitchFamily="34" charset="0"/>
              </a:rPr>
              <a:t>sum of </a:t>
            </a:r>
            <a:r>
              <a:rPr lang="en-US" b="1" u="sng" dirty="0" err="1">
                <a:solidFill>
                  <a:srgbClr val="FF0000"/>
                </a:solidFill>
                <a:latin typeface="Comic Sans MS" panose="030F0702030302020204" pitchFamily="66" charset="0"/>
                <a:cs typeface="Arial" panose="020B0604020202020204" pitchFamily="34" charset="0"/>
              </a:rPr>
              <a:t>minterms</a:t>
            </a:r>
            <a:r>
              <a:rPr lang="en-US" dirty="0">
                <a:solidFill>
                  <a:srgbClr val="FF0000"/>
                </a:solidFill>
                <a:latin typeface="Comic Sans MS" panose="030F0702030302020204" pitchFamily="66" charset="0"/>
                <a:cs typeface="Arial" panose="020B0604020202020204" pitchFamily="34" charset="0"/>
              </a:rPr>
              <a:t>:</a:t>
            </a:r>
          </a:p>
          <a:p>
            <a:pPr marR="0" indent="0" algn="ctr">
              <a:buNone/>
            </a:pPr>
            <a:r>
              <a:rPr lang="en-US" dirty="0">
                <a:latin typeface="Comic Sans MS" panose="030F0702030302020204" pitchFamily="66" charset="0"/>
                <a:cs typeface="Arial" panose="020B0604020202020204" pitchFamily="34" charset="0"/>
              </a:rPr>
              <a:t>F(X ,Y,Z)  = (X’+ Y)(X + Z)</a:t>
            </a:r>
          </a:p>
          <a:p>
            <a:pPr marR="0" indent="0">
              <a:buNone/>
            </a:pPr>
            <a:r>
              <a:rPr lang="en-US" b="1" u="sng" dirty="0">
                <a:solidFill>
                  <a:srgbClr val="FF0000"/>
                </a:solidFill>
                <a:latin typeface="Comic Sans MS" panose="030F0702030302020204" pitchFamily="66" charset="0"/>
                <a:cs typeface="Arial" panose="020B0604020202020204" pitchFamily="34" charset="0"/>
              </a:rPr>
              <a:t>Solution</a:t>
            </a:r>
            <a:r>
              <a:rPr lang="en-US" dirty="0">
                <a:solidFill>
                  <a:srgbClr val="FF0000"/>
                </a:solidFill>
                <a:latin typeface="Comic Sans MS" panose="030F0702030302020204" pitchFamily="66" charset="0"/>
                <a:cs typeface="Arial" panose="020B0604020202020204" pitchFamily="34" charset="0"/>
              </a:rPr>
              <a:t>:</a:t>
            </a:r>
          </a:p>
          <a:p>
            <a:r>
              <a:rPr lang="en-US" dirty="0">
                <a:solidFill>
                  <a:srgbClr val="FF0000"/>
                </a:solidFill>
                <a:latin typeface="Comic Sans MS" panose="030F0702030302020204" pitchFamily="66" charset="0"/>
                <a:cs typeface="Arial" panose="020B0604020202020204" pitchFamily="34" charset="0"/>
              </a:rPr>
              <a:t>Using Truth Tables (TT)</a:t>
            </a:r>
          </a:p>
          <a:p>
            <a:pPr indent="0">
              <a:buNone/>
            </a:pPr>
            <a:r>
              <a:rPr lang="en-US" dirty="0">
                <a:latin typeface="Comic Sans MS" panose="030F0702030302020204" pitchFamily="66" charset="0"/>
                <a:cs typeface="Arial" panose="020B0604020202020204" pitchFamily="34" charset="0"/>
              </a:rPr>
              <a:t>F= ∏M0,M2,M4,M5  </a:t>
            </a:r>
          </a:p>
          <a:p>
            <a:pPr indent="0">
              <a:buNone/>
            </a:pPr>
            <a:endParaRPr lang="en-US" dirty="0">
              <a:latin typeface="Comic Sans MS" panose="030F0702030302020204" pitchFamily="66" charset="0"/>
              <a:cs typeface="Arial" panose="020B0604020202020204" pitchFamily="34" charset="0"/>
            </a:endParaRPr>
          </a:p>
          <a:p>
            <a:pPr indent="0">
              <a:buNone/>
            </a:pPr>
            <a:r>
              <a:rPr lang="en-US" dirty="0">
                <a:latin typeface="Comic Sans MS" panose="030F0702030302020204" pitchFamily="66" charset="0"/>
                <a:cs typeface="Arial" panose="020B0604020202020204" pitchFamily="34" charset="0"/>
              </a:rPr>
              <a:t>F = ∑m1, m3, m6, m7</a:t>
            </a:r>
            <a:endParaRPr lang="en-US" dirty="0">
              <a:solidFill>
                <a:srgbClr val="FF0000"/>
              </a:solidFill>
              <a:latin typeface="Comic Sans MS" panose="030F0702030302020204" pitchFamily="66" charset="0"/>
              <a:cs typeface="Arial" panose="020B0604020202020204" pitchFamily="34" charset="0"/>
            </a:endParaRPr>
          </a:p>
        </p:txBody>
      </p:sp>
      <p:pic>
        <p:nvPicPr>
          <p:cNvPr id="4" name="صورة 3">
            <a:extLst>
              <a:ext uri="{FF2B5EF4-FFF2-40B4-BE49-F238E27FC236}">
                <a16:creationId xmlns:a16="http://schemas.microsoft.com/office/drawing/2014/main" id="{815A7B32-61CF-C9A6-DA37-20197DD83FD4}"/>
              </a:ext>
            </a:extLst>
          </p:cNvPr>
          <p:cNvPicPr>
            <a:picLocks noChangeAspect="1"/>
          </p:cNvPicPr>
          <p:nvPr/>
        </p:nvPicPr>
        <p:blipFill>
          <a:blip r:embed="rId2"/>
          <a:stretch>
            <a:fillRect/>
          </a:stretch>
        </p:blipFill>
        <p:spPr>
          <a:xfrm>
            <a:off x="6267450" y="3261995"/>
            <a:ext cx="5086350" cy="2305050"/>
          </a:xfrm>
          <a:prstGeom prst="rect">
            <a:avLst/>
          </a:prstGeom>
        </p:spPr>
      </p:pic>
    </p:spTree>
    <p:extLst>
      <p:ext uri="{BB962C8B-B14F-4D97-AF65-F5344CB8AC3E}">
        <p14:creationId xmlns:p14="http://schemas.microsoft.com/office/powerpoint/2010/main" val="30595929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507C73F-D1AA-74DA-F757-E9649BCE7AEB}"/>
              </a:ext>
            </a:extLst>
          </p:cNvPr>
          <p:cNvSpPr>
            <a:spLocks noGrp="1"/>
          </p:cNvSpPr>
          <p:nvPr>
            <p:ph idx="1"/>
          </p:nvPr>
        </p:nvSpPr>
        <p:spPr>
          <a:xfrm>
            <a:off x="716280" y="1295050"/>
            <a:ext cx="10964594" cy="4739989"/>
          </a:xfrm>
        </p:spPr>
        <p:txBody>
          <a:bodyPr/>
          <a:lstStyle/>
          <a:p>
            <a:r>
              <a:rPr lang="en-US" b="1" u="sng" dirty="0">
                <a:solidFill>
                  <a:srgbClr val="FF0000"/>
                </a:solidFill>
                <a:latin typeface="Comic Sans MS" panose="030F0702030302020204" pitchFamily="66" charset="0"/>
                <a:cs typeface="Arial" panose="020B0604020202020204" pitchFamily="34" charset="0"/>
              </a:rPr>
              <a:t>Exercises:</a:t>
            </a:r>
          </a:p>
          <a:p>
            <a:r>
              <a:rPr lang="en-US" b="1" dirty="0">
                <a:solidFill>
                  <a:srgbClr val="FF0000"/>
                </a:solidFill>
                <a:latin typeface="Comic Sans MS" panose="030F0702030302020204" pitchFamily="66" charset="0"/>
                <a:cs typeface="Arial" panose="020B0604020202020204" pitchFamily="34" charset="0"/>
              </a:rPr>
              <a:t>Given the function as defined in the truth table, express F using sum of </a:t>
            </a:r>
            <a:r>
              <a:rPr lang="en-US" b="1" dirty="0" err="1">
                <a:solidFill>
                  <a:srgbClr val="FF0000"/>
                </a:solidFill>
                <a:latin typeface="Comic Sans MS" panose="030F0702030302020204" pitchFamily="66" charset="0"/>
                <a:cs typeface="Arial" panose="020B0604020202020204" pitchFamily="34" charset="0"/>
              </a:rPr>
              <a:t>minterms</a:t>
            </a:r>
            <a:r>
              <a:rPr lang="en-US" b="1" dirty="0">
                <a:solidFill>
                  <a:srgbClr val="FF0000"/>
                </a:solidFill>
                <a:latin typeface="Comic Sans MS" panose="030F0702030302020204" pitchFamily="66" charset="0"/>
                <a:cs typeface="Arial" panose="020B0604020202020204" pitchFamily="34" charset="0"/>
              </a:rPr>
              <a:t> and product of maxterms, </a:t>
            </a:r>
            <a:r>
              <a:rPr lang="en-US" dirty="0">
                <a:solidFill>
                  <a:srgbClr val="FF0000"/>
                </a:solidFill>
                <a:latin typeface="Comic Sans MS" panose="030F0702030302020204" pitchFamily="66" charset="0"/>
                <a:cs typeface="Arial" panose="020B0604020202020204" pitchFamily="34" charset="0"/>
              </a:rPr>
              <a:t>and express F ' using sum of </a:t>
            </a:r>
            <a:r>
              <a:rPr lang="en-US" dirty="0" err="1">
                <a:solidFill>
                  <a:srgbClr val="FF0000"/>
                </a:solidFill>
                <a:latin typeface="Comic Sans MS" panose="030F0702030302020204" pitchFamily="66" charset="0"/>
                <a:cs typeface="Arial" panose="020B0604020202020204" pitchFamily="34" charset="0"/>
              </a:rPr>
              <a:t>minterms</a:t>
            </a:r>
            <a:r>
              <a:rPr lang="en-US" dirty="0">
                <a:solidFill>
                  <a:srgbClr val="FF0000"/>
                </a:solidFill>
                <a:latin typeface="Comic Sans MS" panose="030F0702030302020204" pitchFamily="66" charset="0"/>
                <a:cs typeface="Arial" panose="020B0604020202020204" pitchFamily="34" charset="0"/>
              </a:rPr>
              <a:t> and product of maxterms. </a:t>
            </a:r>
          </a:p>
          <a:p>
            <a:r>
              <a:rPr lang="en-US" dirty="0">
                <a:solidFill>
                  <a:srgbClr val="FF0000"/>
                </a:solidFill>
                <a:latin typeface="Comic Sans MS" panose="030F0702030302020204" pitchFamily="66" charset="0"/>
                <a:cs typeface="Arial" panose="020B0604020202020204" pitchFamily="34" charset="0"/>
              </a:rPr>
              <a:t>Solution</a:t>
            </a:r>
          </a:p>
          <a:p>
            <a:r>
              <a:rPr lang="en-US" dirty="0"/>
              <a:t>F = m1 + m3 + m4 </a:t>
            </a:r>
          </a:p>
          <a:p>
            <a:pPr marL="0" indent="0">
              <a:buNone/>
            </a:pPr>
            <a:r>
              <a:rPr lang="en-US" dirty="0"/>
              <a:t>       = </a:t>
            </a:r>
            <a:r>
              <a:rPr lang="el-GR" dirty="0"/>
              <a:t>Σ(1, 3, 4) </a:t>
            </a:r>
            <a:endParaRPr lang="en-US" dirty="0"/>
          </a:p>
          <a:p>
            <a:pPr marL="0" indent="0">
              <a:buNone/>
            </a:pPr>
            <a:r>
              <a:rPr lang="en-US" dirty="0"/>
              <a:t>     </a:t>
            </a:r>
            <a:r>
              <a:rPr lang="el-GR" dirty="0"/>
              <a:t>= </a:t>
            </a:r>
            <a:r>
              <a:rPr lang="en-US" dirty="0"/>
              <a:t>x' y' z + x' y z + x y' z’ </a:t>
            </a:r>
            <a:endParaRPr lang="en-US" dirty="0">
              <a:latin typeface="Comic Sans MS" panose="030F0702030302020204" pitchFamily="66" charset="0"/>
              <a:cs typeface="Arial" panose="020B0604020202020204" pitchFamily="34" charset="0"/>
            </a:endParaRPr>
          </a:p>
          <a:p>
            <a:r>
              <a:rPr lang="es-ES" dirty="0"/>
              <a:t>F = M0 • M2 • M5 • M6 • M7 </a:t>
            </a:r>
          </a:p>
          <a:p>
            <a:pPr marL="0" indent="0">
              <a:buNone/>
            </a:pPr>
            <a:r>
              <a:rPr lang="es-ES" dirty="0"/>
              <a:t>       = Π(0, 2, 5, 6, 7) </a:t>
            </a:r>
          </a:p>
          <a:p>
            <a:pPr marL="0" indent="0">
              <a:buNone/>
            </a:pPr>
            <a:r>
              <a:rPr lang="es-ES" dirty="0"/>
              <a:t>       = (x + y + z) (x + y' + z) (x' + y + z') (x' + y' + z) (x' + y' + z')</a:t>
            </a:r>
            <a:endParaRPr lang="en-US" dirty="0"/>
          </a:p>
        </p:txBody>
      </p:sp>
      <p:pic>
        <p:nvPicPr>
          <p:cNvPr id="6" name="صورة 5">
            <a:extLst>
              <a:ext uri="{FF2B5EF4-FFF2-40B4-BE49-F238E27FC236}">
                <a16:creationId xmlns:a16="http://schemas.microsoft.com/office/drawing/2014/main" id="{A16D151B-F142-A7C8-8EEB-726E91F2119D}"/>
              </a:ext>
            </a:extLst>
          </p:cNvPr>
          <p:cNvPicPr>
            <a:picLocks noChangeAspect="1"/>
          </p:cNvPicPr>
          <p:nvPr/>
        </p:nvPicPr>
        <p:blipFill>
          <a:blip r:embed="rId2"/>
          <a:stretch>
            <a:fillRect/>
          </a:stretch>
        </p:blipFill>
        <p:spPr>
          <a:xfrm>
            <a:off x="9041447" y="3059631"/>
            <a:ext cx="1647825" cy="2219325"/>
          </a:xfrm>
          <a:prstGeom prst="rect">
            <a:avLst/>
          </a:prstGeom>
        </p:spPr>
      </p:pic>
    </p:spTree>
    <p:extLst>
      <p:ext uri="{BB962C8B-B14F-4D97-AF65-F5344CB8AC3E}">
        <p14:creationId xmlns:p14="http://schemas.microsoft.com/office/powerpoint/2010/main" val="1532513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507C73F-D1AA-74DA-F757-E9649BCE7AEB}"/>
              </a:ext>
            </a:extLst>
          </p:cNvPr>
          <p:cNvSpPr>
            <a:spLocks noGrp="1"/>
          </p:cNvSpPr>
          <p:nvPr>
            <p:ph idx="1"/>
          </p:nvPr>
        </p:nvSpPr>
        <p:spPr>
          <a:xfrm>
            <a:off x="389206" y="1295050"/>
            <a:ext cx="10964594" cy="5146389"/>
          </a:xfrm>
        </p:spPr>
        <p:txBody>
          <a:bodyPr/>
          <a:lstStyle/>
          <a:p>
            <a:r>
              <a:rPr lang="en-US" b="1" u="sng" dirty="0">
                <a:solidFill>
                  <a:srgbClr val="FF0000"/>
                </a:solidFill>
                <a:latin typeface="Comic Sans MS" panose="030F0702030302020204" pitchFamily="66" charset="0"/>
                <a:cs typeface="Arial" panose="020B0604020202020204" pitchFamily="34" charset="0"/>
              </a:rPr>
              <a:t>Exercises:</a:t>
            </a:r>
          </a:p>
          <a:p>
            <a:r>
              <a:rPr lang="en-US" dirty="0">
                <a:solidFill>
                  <a:srgbClr val="FF0000"/>
                </a:solidFill>
                <a:latin typeface="Comic Sans MS" panose="030F0702030302020204" pitchFamily="66" charset="0"/>
                <a:cs typeface="Arial" panose="020B0604020202020204" pitchFamily="34" charset="0"/>
              </a:rPr>
              <a:t>Given the function as defined in the truth table, express F using sum of </a:t>
            </a:r>
            <a:r>
              <a:rPr lang="en-US" dirty="0" err="1">
                <a:solidFill>
                  <a:srgbClr val="FF0000"/>
                </a:solidFill>
                <a:latin typeface="Comic Sans MS" panose="030F0702030302020204" pitchFamily="66" charset="0"/>
                <a:cs typeface="Arial" panose="020B0604020202020204" pitchFamily="34" charset="0"/>
              </a:rPr>
              <a:t>minterms</a:t>
            </a:r>
            <a:r>
              <a:rPr lang="en-US" dirty="0">
                <a:solidFill>
                  <a:srgbClr val="FF0000"/>
                </a:solidFill>
                <a:latin typeface="Comic Sans MS" panose="030F0702030302020204" pitchFamily="66" charset="0"/>
                <a:cs typeface="Arial" panose="020B0604020202020204" pitchFamily="34" charset="0"/>
              </a:rPr>
              <a:t> and product of maxterms</a:t>
            </a:r>
            <a:r>
              <a:rPr lang="en-US" b="1" dirty="0">
                <a:solidFill>
                  <a:srgbClr val="FF0000"/>
                </a:solidFill>
                <a:latin typeface="Comic Sans MS" panose="030F0702030302020204" pitchFamily="66" charset="0"/>
                <a:cs typeface="Arial" panose="020B0604020202020204" pitchFamily="34" charset="0"/>
              </a:rPr>
              <a:t>, and express F ' using sum of </a:t>
            </a:r>
            <a:r>
              <a:rPr lang="en-US" b="1" dirty="0" err="1">
                <a:solidFill>
                  <a:srgbClr val="FF0000"/>
                </a:solidFill>
                <a:latin typeface="Comic Sans MS" panose="030F0702030302020204" pitchFamily="66" charset="0"/>
                <a:cs typeface="Arial" panose="020B0604020202020204" pitchFamily="34" charset="0"/>
              </a:rPr>
              <a:t>minterms</a:t>
            </a:r>
            <a:r>
              <a:rPr lang="en-US" b="1" dirty="0">
                <a:solidFill>
                  <a:srgbClr val="FF0000"/>
                </a:solidFill>
                <a:latin typeface="Comic Sans MS" panose="030F0702030302020204" pitchFamily="66" charset="0"/>
                <a:cs typeface="Arial" panose="020B0604020202020204" pitchFamily="34" charset="0"/>
              </a:rPr>
              <a:t> and product of maxterms. </a:t>
            </a:r>
          </a:p>
          <a:p>
            <a:r>
              <a:rPr lang="en-US" dirty="0">
                <a:solidFill>
                  <a:srgbClr val="FF0000"/>
                </a:solidFill>
                <a:latin typeface="Comic Sans MS" panose="030F0702030302020204" pitchFamily="66" charset="0"/>
                <a:cs typeface="Arial" panose="020B0604020202020204" pitchFamily="34" charset="0"/>
              </a:rPr>
              <a:t>Solution</a:t>
            </a:r>
          </a:p>
          <a:p>
            <a:r>
              <a:rPr lang="en-US" dirty="0"/>
              <a:t>F ' as sum of 0-minterms: </a:t>
            </a:r>
          </a:p>
          <a:p>
            <a:r>
              <a:rPr lang="en-US" dirty="0"/>
              <a:t>F ' = m0 + m2 + m5 + m6 + m7 </a:t>
            </a:r>
          </a:p>
          <a:p>
            <a:pPr marL="0" indent="0">
              <a:buNone/>
            </a:pPr>
            <a:r>
              <a:rPr lang="en-US" dirty="0"/>
              <a:t>        = </a:t>
            </a:r>
            <a:r>
              <a:rPr lang="el-GR" dirty="0"/>
              <a:t>Σ(0, 2, 5, 6, 7)= </a:t>
            </a:r>
            <a:r>
              <a:rPr lang="en-US" dirty="0"/>
              <a:t>x' y' z' + x' y z' + x y' z + x y z' + x y z </a:t>
            </a:r>
          </a:p>
          <a:p>
            <a:pPr marL="0" indent="0">
              <a:buNone/>
            </a:pPr>
            <a:endParaRPr lang="en-US" dirty="0"/>
          </a:p>
          <a:p>
            <a:pPr marL="0" indent="0">
              <a:buNone/>
            </a:pPr>
            <a:r>
              <a:rPr lang="en-US" dirty="0"/>
              <a:t>F ' as product of 1-maxterms: </a:t>
            </a:r>
          </a:p>
          <a:p>
            <a:pPr marL="0" indent="0">
              <a:buNone/>
            </a:pPr>
            <a:r>
              <a:rPr lang="en-US" dirty="0"/>
              <a:t>F ' = M1 • M3 • M4 = </a:t>
            </a:r>
            <a:r>
              <a:rPr lang="el-GR" dirty="0"/>
              <a:t>Π(1, 3, 4) = (</a:t>
            </a:r>
            <a:r>
              <a:rPr lang="en-US" dirty="0"/>
              <a:t>x + y + z') (x + y' + z') (x' + y + z) </a:t>
            </a:r>
          </a:p>
        </p:txBody>
      </p:sp>
      <p:pic>
        <p:nvPicPr>
          <p:cNvPr id="6" name="صورة 5">
            <a:extLst>
              <a:ext uri="{FF2B5EF4-FFF2-40B4-BE49-F238E27FC236}">
                <a16:creationId xmlns:a16="http://schemas.microsoft.com/office/drawing/2014/main" id="{A16D151B-F142-A7C8-8EEB-726E91F2119D}"/>
              </a:ext>
            </a:extLst>
          </p:cNvPr>
          <p:cNvPicPr>
            <a:picLocks noChangeAspect="1"/>
          </p:cNvPicPr>
          <p:nvPr/>
        </p:nvPicPr>
        <p:blipFill>
          <a:blip r:embed="rId2"/>
          <a:stretch>
            <a:fillRect/>
          </a:stretch>
        </p:blipFill>
        <p:spPr>
          <a:xfrm>
            <a:off x="9041447" y="3059631"/>
            <a:ext cx="1647825" cy="2219325"/>
          </a:xfrm>
          <a:prstGeom prst="rect">
            <a:avLst/>
          </a:prstGeom>
        </p:spPr>
      </p:pic>
      <p:pic>
        <p:nvPicPr>
          <p:cNvPr id="8" name="صورة 7">
            <a:extLst>
              <a:ext uri="{FF2B5EF4-FFF2-40B4-BE49-F238E27FC236}">
                <a16:creationId xmlns:a16="http://schemas.microsoft.com/office/drawing/2014/main" id="{87698A11-C292-7302-3F80-9E93A2E5D4D7}"/>
              </a:ext>
            </a:extLst>
          </p:cNvPr>
          <p:cNvPicPr>
            <a:picLocks noChangeAspect="1"/>
          </p:cNvPicPr>
          <p:nvPr/>
        </p:nvPicPr>
        <p:blipFill>
          <a:blip r:embed="rId3"/>
          <a:stretch>
            <a:fillRect/>
          </a:stretch>
        </p:blipFill>
        <p:spPr>
          <a:xfrm>
            <a:off x="10689272" y="3059631"/>
            <a:ext cx="638175" cy="2162175"/>
          </a:xfrm>
          <a:prstGeom prst="rect">
            <a:avLst/>
          </a:prstGeom>
        </p:spPr>
      </p:pic>
    </p:spTree>
    <p:extLst>
      <p:ext uri="{BB962C8B-B14F-4D97-AF65-F5344CB8AC3E}">
        <p14:creationId xmlns:p14="http://schemas.microsoft.com/office/powerpoint/2010/main" val="403900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FE2DF10D-F45C-13B9-A9CD-6D7BDC301348}"/>
              </a:ext>
            </a:extLst>
          </p:cNvPr>
          <p:cNvSpPr>
            <a:spLocks noGrp="1"/>
          </p:cNvSpPr>
          <p:nvPr>
            <p:ph idx="1"/>
          </p:nvPr>
        </p:nvSpPr>
        <p:spPr/>
        <p:txBody>
          <a:bodyPr/>
          <a:lstStyle/>
          <a:p>
            <a:r>
              <a:rPr lang="en-US" b="1" u="sng" dirty="0">
                <a:solidFill>
                  <a:srgbClr val="FF0000"/>
                </a:solidFill>
                <a:latin typeface="Comic Sans MS" panose="030F0702030302020204" pitchFamily="66" charset="0"/>
                <a:cs typeface="Arial" panose="020B0604020202020204" pitchFamily="34" charset="0"/>
              </a:rPr>
              <a:t>Exercises</a:t>
            </a:r>
          </a:p>
          <a:p>
            <a:r>
              <a:rPr lang="en-US" dirty="0">
                <a:solidFill>
                  <a:srgbClr val="FF0000"/>
                </a:solidFill>
                <a:latin typeface="Comic Sans MS" panose="030F0702030302020204" pitchFamily="66" charset="0"/>
                <a:cs typeface="Arial" panose="020B0604020202020204" pitchFamily="34" charset="0"/>
              </a:rPr>
              <a:t>Express the following Boolean function in a nonstandard form:</a:t>
            </a:r>
          </a:p>
          <a:p>
            <a:pPr marL="0" indent="0">
              <a:buNone/>
            </a:pPr>
            <a:r>
              <a:rPr lang="en-US" dirty="0">
                <a:solidFill>
                  <a:srgbClr val="FF0000"/>
                </a:solidFill>
                <a:latin typeface="Comic Sans MS" panose="030F0702030302020204" pitchFamily="66" charset="0"/>
                <a:cs typeface="Arial" panose="020B0604020202020204" pitchFamily="34" charset="0"/>
              </a:rPr>
              <a:t>             F(</a:t>
            </a:r>
            <a:r>
              <a:rPr lang="en-US" dirty="0" err="1">
                <a:solidFill>
                  <a:srgbClr val="FF0000"/>
                </a:solidFill>
                <a:latin typeface="Comic Sans MS" panose="030F0702030302020204" pitchFamily="66" charset="0"/>
                <a:cs typeface="Arial" panose="020B0604020202020204" pitchFamily="34" charset="0"/>
              </a:rPr>
              <a:t>x,y,z</a:t>
            </a:r>
            <a:r>
              <a:rPr lang="en-US" dirty="0">
                <a:solidFill>
                  <a:srgbClr val="FF0000"/>
                </a:solidFill>
                <a:latin typeface="Comic Sans MS" panose="030F0702030302020204" pitchFamily="66" charset="0"/>
                <a:cs typeface="Arial" panose="020B0604020202020204" pitchFamily="34" charset="0"/>
              </a:rPr>
              <a:t>) = </a:t>
            </a:r>
            <a:r>
              <a:rPr lang="en-US" dirty="0" err="1">
                <a:solidFill>
                  <a:srgbClr val="FF0000"/>
                </a:solidFill>
                <a:latin typeface="Comic Sans MS" panose="030F0702030302020204" pitchFamily="66" charset="0"/>
                <a:cs typeface="Arial" panose="020B0604020202020204" pitchFamily="34" charset="0"/>
              </a:rPr>
              <a:t>x.y</a:t>
            </a:r>
            <a:r>
              <a:rPr lang="en-US" dirty="0">
                <a:solidFill>
                  <a:srgbClr val="FF0000"/>
                </a:solidFill>
                <a:latin typeface="Comic Sans MS" panose="030F0702030302020204" pitchFamily="66" charset="0"/>
                <a:cs typeface="Arial" panose="020B0604020202020204" pitchFamily="34" charset="0"/>
              </a:rPr>
              <a:t> + </a:t>
            </a:r>
            <a:r>
              <a:rPr lang="en-US" dirty="0" err="1">
                <a:solidFill>
                  <a:srgbClr val="FF0000"/>
                </a:solidFill>
                <a:latin typeface="Comic Sans MS" panose="030F0702030302020204" pitchFamily="66" charset="0"/>
                <a:cs typeface="Arial" panose="020B0604020202020204" pitchFamily="34" charset="0"/>
              </a:rPr>
              <a:t>x.z</a:t>
            </a:r>
            <a:r>
              <a:rPr lang="en-US" dirty="0">
                <a:solidFill>
                  <a:srgbClr val="FF0000"/>
                </a:solidFill>
                <a:latin typeface="Comic Sans MS" panose="030F0702030302020204" pitchFamily="66" charset="0"/>
                <a:cs typeface="Arial" panose="020B0604020202020204" pitchFamily="34" charset="0"/>
              </a:rPr>
              <a:t> + </a:t>
            </a:r>
            <a:r>
              <a:rPr lang="en-US" dirty="0" err="1">
                <a:solidFill>
                  <a:srgbClr val="FF0000"/>
                </a:solidFill>
                <a:latin typeface="Comic Sans MS" panose="030F0702030302020204" pitchFamily="66" charset="0"/>
                <a:cs typeface="Arial" panose="020B0604020202020204" pitchFamily="34" charset="0"/>
              </a:rPr>
              <a:t>y.z</a:t>
            </a:r>
            <a:r>
              <a:rPr lang="en-US" dirty="0">
                <a:solidFill>
                  <a:srgbClr val="FF0000"/>
                </a:solidFill>
                <a:latin typeface="Comic Sans MS" panose="030F0702030302020204" pitchFamily="66" charset="0"/>
                <a:cs typeface="Arial" panose="020B0604020202020204" pitchFamily="34" charset="0"/>
              </a:rPr>
              <a:t> </a:t>
            </a:r>
          </a:p>
          <a:p>
            <a:pPr marL="0" indent="0">
              <a:buNone/>
            </a:pPr>
            <a:r>
              <a:rPr lang="en-US" b="1" u="sng" dirty="0">
                <a:solidFill>
                  <a:srgbClr val="FF0000"/>
                </a:solidFill>
                <a:latin typeface="Comic Sans MS" panose="030F0702030302020204" pitchFamily="66" charset="0"/>
                <a:cs typeface="Arial" panose="020B0604020202020204" pitchFamily="34" charset="0"/>
              </a:rPr>
              <a:t>Solution:</a:t>
            </a:r>
          </a:p>
          <a:p>
            <a:pPr marL="0" indent="0">
              <a:buNone/>
            </a:pPr>
            <a:r>
              <a:rPr lang="en-US" dirty="0"/>
              <a:t>                F = x y + (x + y) z </a:t>
            </a:r>
          </a:p>
          <a:p>
            <a:pPr marL="0" indent="0">
              <a:buNone/>
            </a:pPr>
            <a:r>
              <a:rPr lang="en-US" dirty="0"/>
              <a:t>             or  = x (y + z) + y z = </a:t>
            </a:r>
          </a:p>
          <a:p>
            <a:pPr marL="0" indent="0">
              <a:buNone/>
            </a:pPr>
            <a:r>
              <a:rPr lang="en-US" dirty="0"/>
              <a:t>            or      = x z + y (x + z)</a:t>
            </a:r>
          </a:p>
        </p:txBody>
      </p:sp>
    </p:spTree>
    <p:extLst>
      <p:ext uri="{BB962C8B-B14F-4D97-AF65-F5344CB8AC3E}">
        <p14:creationId xmlns:p14="http://schemas.microsoft.com/office/powerpoint/2010/main" val="36816903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a:extLst>
              <a:ext uri="{FF2B5EF4-FFF2-40B4-BE49-F238E27FC236}">
                <a16:creationId xmlns:a16="http://schemas.microsoft.com/office/drawing/2014/main" id="{6FB89F74-246E-5863-EE09-001E2B37AC99}"/>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E9BCC12-8BD2-4874-A69A-93DAF0E0EE23}" type="slidenum">
              <a:rPr lang="ar-SA" altLang="en-US">
                <a:latin typeface="Arial" panose="020B0604020202020204" pitchFamily="34" charset="0"/>
              </a:rPr>
              <a:pPr eaLnBrk="1" hangingPunct="1"/>
              <a:t>40</a:t>
            </a:fld>
            <a:endParaRPr lang="en-US" altLang="en-US">
              <a:latin typeface="Arial" panose="020B0604020202020204" pitchFamily="34" charset="0"/>
            </a:endParaRPr>
          </a:p>
        </p:txBody>
      </p:sp>
      <p:sp>
        <p:nvSpPr>
          <p:cNvPr id="36868" name="Rectangle 2">
            <a:extLst>
              <a:ext uri="{FF2B5EF4-FFF2-40B4-BE49-F238E27FC236}">
                <a16:creationId xmlns:a16="http://schemas.microsoft.com/office/drawing/2014/main" id="{6EE2FCA5-C1D1-AC2D-375E-A06E36C64177}"/>
              </a:ext>
            </a:extLst>
          </p:cNvPr>
          <p:cNvSpPr>
            <a:spLocks noChangeArrowheads="1"/>
          </p:cNvSpPr>
          <p:nvPr/>
        </p:nvSpPr>
        <p:spPr bwMode="auto">
          <a:xfrm>
            <a:off x="2279650" y="3184526"/>
            <a:ext cx="7793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zh-TW" sz="3200" b="1" dirty="0">
                <a:solidFill>
                  <a:srgbClr val="6600FF"/>
                </a:solidFill>
                <a:ea typeface="PMingLiU" pitchFamily="18" charset="-120"/>
              </a:rPr>
              <a:t>End of Chapter 4</a:t>
            </a:r>
          </a:p>
        </p:txBody>
      </p:sp>
    </p:spTree>
  </p:cSld>
  <p:clrMapOvr>
    <a:masterClrMapping/>
  </p:clrMapOvr>
</p:sld>
</file>

<file path=ppt/theme/theme1.xml><?xml version="1.0" encoding="utf-8"?>
<a:theme xmlns:a="http://schemas.openxmlformats.org/drawingml/2006/main" name="Office Theme">
  <a:themeElements>
    <a:clrScheme name="مخصص 1">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3175</TotalTime>
  <Words>3689</Words>
  <Application>Microsoft Office PowerPoint</Application>
  <PresentationFormat>شاشة عريضة</PresentationFormat>
  <Paragraphs>434</Paragraphs>
  <Slides>40</Slides>
  <Notes>11</Notes>
  <HiddenSlides>0</HiddenSlides>
  <MMClips>0</MMClips>
  <ScaleCrop>false</ScaleCrop>
  <HeadingPairs>
    <vt:vector size="8" baseType="variant">
      <vt:variant>
        <vt:lpstr>الخطوط المستخدمة</vt:lpstr>
      </vt:variant>
      <vt:variant>
        <vt:i4>9</vt:i4>
      </vt:variant>
      <vt:variant>
        <vt:lpstr>نسق</vt:lpstr>
      </vt:variant>
      <vt:variant>
        <vt:i4>1</vt:i4>
      </vt:variant>
      <vt:variant>
        <vt:lpstr>خوادم OLE مضمنة</vt:lpstr>
      </vt:variant>
      <vt:variant>
        <vt:i4>1</vt:i4>
      </vt:variant>
      <vt:variant>
        <vt:lpstr>عناوين الشرائح</vt:lpstr>
      </vt:variant>
      <vt:variant>
        <vt:i4>40</vt:i4>
      </vt:variant>
    </vt:vector>
  </HeadingPairs>
  <TitlesOfParts>
    <vt:vector size="51" baseType="lpstr">
      <vt:lpstr>Arial</vt:lpstr>
      <vt:lpstr>Calibri</vt:lpstr>
      <vt:lpstr>Calibri Light</vt:lpstr>
      <vt:lpstr>Cambria Math</vt:lpstr>
      <vt:lpstr>Comic Sans MS</vt:lpstr>
      <vt:lpstr>Symbol</vt:lpstr>
      <vt:lpstr>Times New Roman</vt:lpstr>
      <vt:lpstr>Wingdings</vt:lpstr>
      <vt:lpstr>Wingdings 2</vt:lpstr>
      <vt:lpstr>Office Theme</vt:lpstr>
      <vt:lpstr>Designer Drawing</vt:lpstr>
      <vt:lpstr>عرض تقديمي في PowerPoint</vt:lpstr>
      <vt:lpstr>عرض تقديمي في PowerPoint</vt:lpstr>
      <vt:lpstr>Explanatory Example</vt:lpstr>
      <vt:lpstr>Explanatory Example</vt:lpstr>
      <vt:lpstr>عرض تقديمي في PowerPoint</vt:lpstr>
      <vt:lpstr>Explanatory Example</vt:lpstr>
      <vt:lpstr>Explanatory Example</vt:lpstr>
      <vt:lpstr>عرض تقديمي في PowerPoint</vt:lpstr>
      <vt:lpstr>عرض تقديمي في PowerPoint</vt:lpstr>
      <vt:lpstr>عرض تقديمي في PowerPoint</vt:lpstr>
      <vt:lpstr>عرض تقديمي في PowerPoint</vt:lpstr>
      <vt:lpstr>عرض تقديمي في PowerPoint</vt:lpstr>
      <vt:lpstr>Minterm/Maxterm– Four Variables</vt:lpstr>
      <vt:lpstr>Canonical Forms</vt:lpstr>
      <vt:lpstr>Canonical Forms - SoM</vt:lpstr>
      <vt:lpstr>Canonical Forms - SoM</vt:lpstr>
      <vt:lpstr>عرض تقديمي في PowerPoint</vt:lpstr>
      <vt:lpstr>Canonical Forms - PoM</vt:lpstr>
      <vt:lpstr>Canonical Forms - PoM</vt:lpstr>
      <vt:lpstr>عرض تقديمي في PowerPoint</vt:lpstr>
      <vt:lpstr>Canonical Forms-SoM</vt:lpstr>
      <vt:lpstr>عرض تقديمي في PowerPoint</vt:lpstr>
      <vt:lpstr>Conversion Between Canonical Forms</vt:lpstr>
      <vt:lpstr>عرض تقديمي في PowerPoint</vt:lpstr>
      <vt:lpstr>عرض تقديمي في PowerPoint</vt:lpstr>
      <vt:lpstr>Standard Forms</vt:lpstr>
      <vt:lpstr>Standard Forms</vt:lpstr>
      <vt:lpstr>Standard Forms</vt:lpstr>
      <vt:lpstr>Canonical(SoM) Vs. Standard (SoP)</vt:lpstr>
      <vt:lpstr>SoM and SoP Observations</vt:lpstr>
      <vt:lpstr>Non standard form</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Amin</cp:lastModifiedBy>
  <cp:revision>45</cp:revision>
  <dcterms:created xsi:type="dcterms:W3CDTF">2023-05-27T09:20:30Z</dcterms:created>
  <dcterms:modified xsi:type="dcterms:W3CDTF">2023-07-06T13:11:14Z</dcterms:modified>
</cp:coreProperties>
</file>